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notesMasterIdLst>
    <p:notesMasterId r:id="rId20"/>
  </p:notesMasterIdLst>
  <p:sldIdLst>
    <p:sldId id="256" r:id="rId2"/>
    <p:sldId id="265" r:id="rId3"/>
    <p:sldId id="324" r:id="rId4"/>
    <p:sldId id="325" r:id="rId5"/>
    <p:sldId id="326" r:id="rId6"/>
    <p:sldId id="327" r:id="rId7"/>
    <p:sldId id="328" r:id="rId8"/>
    <p:sldId id="340" r:id="rId9"/>
    <p:sldId id="330" r:id="rId10"/>
    <p:sldId id="332" r:id="rId11"/>
    <p:sldId id="341" r:id="rId12"/>
    <p:sldId id="331" r:id="rId13"/>
    <p:sldId id="333" r:id="rId14"/>
    <p:sldId id="342" r:id="rId15"/>
    <p:sldId id="335" r:id="rId16"/>
    <p:sldId id="337" r:id="rId17"/>
    <p:sldId id="338" r:id="rId18"/>
    <p:sldId id="339" r:id="rId19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0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51CEA-17C0-4C7E-8468-2DB19A4AB5BF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5C3A2-0322-42B6-BC5D-7638A3A53A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893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5C3A2-0322-42B6-BC5D-7638A3A53AC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49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032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478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21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051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652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91125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43039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496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465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201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94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611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360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434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699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245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202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4149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477" y="1085850"/>
            <a:ext cx="8025319" cy="2497186"/>
          </a:xfrm>
        </p:spPr>
        <p:txBody>
          <a:bodyPr/>
          <a:lstStyle/>
          <a:p>
            <a:r>
              <a:rPr lang="en-US" sz="6000" dirty="0" smtClean="0"/>
              <a:t>2 Samuel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099" y="3583036"/>
            <a:ext cx="7928058" cy="8430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“you save the humble, But your eyes are on the haughty” (22:28)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299734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4862"/>
          </a:xfrm>
        </p:spPr>
        <p:txBody>
          <a:bodyPr/>
          <a:lstStyle/>
          <a:p>
            <a:r>
              <a:rPr lang="en-CA" dirty="0" smtClean="0"/>
              <a:t>David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1075765"/>
            <a:ext cx="7971416" cy="3610535"/>
          </a:xfrm>
        </p:spPr>
        <p:txBody>
          <a:bodyPr>
            <a:normAutofit/>
          </a:bodyPr>
          <a:lstStyle/>
          <a:p>
            <a:r>
              <a:rPr lang="en-CA" sz="1800" dirty="0" smtClean="0"/>
              <a:t>Tore clothes, mourned, wept, fasted until evening when told of Saul and Israel’s defeat (1:11-12)</a:t>
            </a:r>
          </a:p>
          <a:p>
            <a:r>
              <a:rPr lang="en-CA" sz="1800" dirty="0" smtClean="0"/>
              <a:t>Executed the </a:t>
            </a:r>
            <a:r>
              <a:rPr lang="en-CA" sz="1800" dirty="0" err="1" smtClean="0"/>
              <a:t>Amelekite</a:t>
            </a:r>
            <a:r>
              <a:rPr lang="en-CA" sz="1800" dirty="0" smtClean="0"/>
              <a:t> (1:15-16)</a:t>
            </a:r>
          </a:p>
          <a:p>
            <a:r>
              <a:rPr lang="en-CA" sz="1800" dirty="0" smtClean="0"/>
              <a:t>Song of the Bow – David’s view of  Israel, of Saul, and of Jonathan.</a:t>
            </a:r>
          </a:p>
          <a:p>
            <a:r>
              <a:rPr lang="en-CA" sz="1800" dirty="0" smtClean="0"/>
              <a:t>Inquires of the LORD and becomes king … of Judah (2:1-4)</a:t>
            </a:r>
          </a:p>
          <a:p>
            <a:r>
              <a:rPr lang="en-CA" sz="1800" dirty="0" smtClean="0"/>
              <a:t>Blesses the men of </a:t>
            </a:r>
            <a:r>
              <a:rPr lang="en-CA" sz="1800" dirty="0" err="1" smtClean="0"/>
              <a:t>Jabesh</a:t>
            </a:r>
            <a:r>
              <a:rPr lang="en-CA" sz="1800" dirty="0" smtClean="0"/>
              <a:t> Gilead (2:5-7)</a:t>
            </a:r>
          </a:p>
          <a:p>
            <a:endParaRPr lang="en-CA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664753" y="405973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rgbClr val="92D050"/>
                </a:solidFill>
              </a:rPr>
              <a:t>Asahel</a:t>
            </a:r>
            <a:endParaRPr lang="en-CA" sz="1600" b="1" dirty="0">
              <a:solidFill>
                <a:srgbClr val="92D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67995" y="360577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rgbClr val="92D050"/>
                </a:solidFill>
              </a:rPr>
              <a:t>Abishai</a:t>
            </a:r>
            <a:endParaRPr lang="en-CA" sz="1600" b="1" dirty="0">
              <a:solidFill>
                <a:srgbClr val="92D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0964" y="315181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rgbClr val="92D050"/>
                </a:solidFill>
              </a:rPr>
              <a:t>Joab</a:t>
            </a:r>
            <a:endParaRPr lang="en-CA" sz="16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937" y="778212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Saul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46698" y="1381325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7693" y="2448127"/>
            <a:ext cx="173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FF00"/>
                </a:solidFill>
              </a:rPr>
              <a:t>Jonathan</a:t>
            </a:r>
            <a:endParaRPr lang="en-CA" sz="2400" b="1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46698" y="1955260"/>
            <a:ext cx="1721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68494" y="1955260"/>
            <a:ext cx="0" cy="428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7933" y="2444879"/>
            <a:ext cx="188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>
                <a:solidFill>
                  <a:srgbClr val="FFFF00"/>
                </a:solidFill>
              </a:rPr>
              <a:t>Ishbosheth</a:t>
            </a:r>
            <a:endParaRPr lang="en-CA" sz="2400" b="1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43456" y="2983146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8561" y="4011087"/>
            <a:ext cx="226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err="1" smtClean="0">
                <a:solidFill>
                  <a:srgbClr val="FFFF00"/>
                </a:solidFill>
              </a:rPr>
              <a:t>Mephibosheth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345" y="115758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solidFill>
                  <a:srgbClr val="92D050"/>
                </a:solidFill>
              </a:rPr>
              <a:t>Abner</a:t>
            </a:r>
            <a:endParaRPr lang="en-CA" b="1" dirty="0">
              <a:solidFill>
                <a:srgbClr val="92D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2215" y="1416995"/>
            <a:ext cx="2123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err="1" smtClean="0">
                <a:solidFill>
                  <a:srgbClr val="FFFF00"/>
                </a:solidFill>
              </a:rPr>
              <a:t>Rechab</a:t>
            </a:r>
            <a:r>
              <a:rPr lang="en-CA" sz="1200" b="1" i="1" dirty="0" smtClean="0">
                <a:solidFill>
                  <a:srgbClr val="FFFF00"/>
                </a:solidFill>
              </a:rPr>
              <a:t> and </a:t>
            </a:r>
            <a:r>
              <a:rPr lang="en-CA" sz="1200" b="1" i="1" dirty="0" err="1" smtClean="0">
                <a:solidFill>
                  <a:srgbClr val="FFFF00"/>
                </a:solidFill>
              </a:rPr>
              <a:t>Baanah</a:t>
            </a:r>
            <a:endParaRPr lang="en-CA" sz="1200" b="1" i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Dave\AppData\Local\Microsoft\Windows\Temporary Internet Files\Content.IE5\KQARO716\ryanlerch-swords-and-shield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212" y="1121953"/>
            <a:ext cx="272078" cy="39312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588357" y="2399485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David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50585" y="2665379"/>
            <a:ext cx="797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92605" y="2396242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 smtClean="0">
                <a:solidFill>
                  <a:srgbClr val="FFFF00"/>
                </a:solidFill>
              </a:rPr>
              <a:t>Zeruiah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446362" y="1669917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0978" y="1027891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Jesse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509753" y="3028542"/>
            <a:ext cx="3244" cy="1222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27651" y="3346315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24409" y="3790545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0894" y="4244502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435815" y="525294"/>
            <a:ext cx="0" cy="418289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06640" y="2791836"/>
            <a:ext cx="1361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(Sister, 1 Chr. 2:16)</a:t>
            </a:r>
            <a:endParaRPr lang="en-CA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3108960" y="150607"/>
            <a:ext cx="2624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Relationships in 2 Samuel 1-4</a:t>
            </a:r>
            <a:endParaRPr lang="en-CA" dirty="0"/>
          </a:p>
        </p:txBody>
      </p:sp>
      <p:sp>
        <p:nvSpPr>
          <p:cNvPr id="32" name="Arc 31"/>
          <p:cNvSpPr/>
          <p:nvPr/>
        </p:nvSpPr>
        <p:spPr>
          <a:xfrm>
            <a:off x="3173506" y="1731980"/>
            <a:ext cx="989703" cy="24097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4862"/>
          </a:xfrm>
        </p:spPr>
        <p:txBody>
          <a:bodyPr/>
          <a:lstStyle/>
          <a:p>
            <a:r>
              <a:rPr lang="en-CA" dirty="0" err="1" smtClean="0"/>
              <a:t>Abner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1376979"/>
            <a:ext cx="6977992" cy="3309321"/>
          </a:xfrm>
        </p:spPr>
        <p:txBody>
          <a:bodyPr>
            <a:normAutofit/>
          </a:bodyPr>
          <a:lstStyle/>
          <a:p>
            <a:r>
              <a:rPr lang="en-CA" sz="1800" i="1" dirty="0" smtClean="0"/>
              <a:t>“Who is like you in Israel?”</a:t>
            </a:r>
            <a:r>
              <a:rPr lang="en-CA" sz="1800" dirty="0" smtClean="0"/>
              <a:t> (1 Sam. 26:15)</a:t>
            </a:r>
            <a:endParaRPr lang="en-CA" sz="1800" i="1" dirty="0" smtClean="0"/>
          </a:p>
          <a:p>
            <a:r>
              <a:rPr lang="en-CA" sz="1800" dirty="0" smtClean="0"/>
              <a:t>Made </a:t>
            </a:r>
            <a:r>
              <a:rPr lang="en-CA" sz="1800" dirty="0" err="1" smtClean="0"/>
              <a:t>Ishbosheth</a:t>
            </a:r>
            <a:r>
              <a:rPr lang="en-CA" sz="1800" dirty="0" smtClean="0"/>
              <a:t> king over Israel (2:8-9)</a:t>
            </a:r>
          </a:p>
          <a:p>
            <a:r>
              <a:rPr lang="en-CA" sz="1800" dirty="0" smtClean="0"/>
              <a:t>Yet knew David was chosen by God (3:9,18)</a:t>
            </a:r>
          </a:p>
          <a:p>
            <a:r>
              <a:rPr lang="en-CA" sz="1800" dirty="0" smtClean="0"/>
              <a:t>Suggested a contest with </a:t>
            </a:r>
            <a:r>
              <a:rPr lang="en-CA" sz="1800" dirty="0" err="1" smtClean="0"/>
              <a:t>Joab’s</a:t>
            </a:r>
            <a:r>
              <a:rPr lang="en-CA" sz="1800" dirty="0" smtClean="0"/>
              <a:t> men (2:14)</a:t>
            </a:r>
          </a:p>
          <a:p>
            <a:r>
              <a:rPr lang="en-CA" sz="1800" dirty="0" smtClean="0"/>
              <a:t>Killed </a:t>
            </a:r>
            <a:r>
              <a:rPr lang="en-CA" sz="1800" dirty="0" err="1" smtClean="0"/>
              <a:t>Asahel</a:t>
            </a:r>
            <a:r>
              <a:rPr lang="en-CA" sz="1800" dirty="0" smtClean="0"/>
              <a:t>, but tried to stop him (2:18-23)</a:t>
            </a:r>
          </a:p>
          <a:p>
            <a:r>
              <a:rPr lang="en-CA" sz="1800" dirty="0" smtClean="0"/>
              <a:t>Accused of going to Saul’s concubine (3:7)</a:t>
            </a:r>
          </a:p>
          <a:p>
            <a:r>
              <a:rPr lang="en-CA" sz="1800" dirty="0" smtClean="0"/>
              <a:t>Left </a:t>
            </a:r>
            <a:r>
              <a:rPr lang="en-CA" sz="1800" dirty="0" err="1" smtClean="0"/>
              <a:t>Ishbosheth</a:t>
            </a:r>
            <a:r>
              <a:rPr lang="en-CA" sz="1800" dirty="0" smtClean="0"/>
              <a:t> to join David (genuine?)</a:t>
            </a:r>
          </a:p>
          <a:p>
            <a:r>
              <a:rPr lang="en-CA" sz="1800" dirty="0" smtClean="0"/>
              <a:t>Killed by </a:t>
            </a:r>
            <a:r>
              <a:rPr lang="en-CA" sz="1800" dirty="0" err="1" smtClean="0"/>
              <a:t>Joab</a:t>
            </a:r>
            <a:endParaRPr lang="en-CA" sz="1800" dirty="0" smtClean="0"/>
          </a:p>
          <a:p>
            <a:endParaRPr lang="en-CA" sz="18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3954" y="462579"/>
            <a:ext cx="2770856" cy="423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339538"/>
            <a:ext cx="7215397" cy="574862"/>
          </a:xfrm>
        </p:spPr>
        <p:txBody>
          <a:bodyPr/>
          <a:lstStyle/>
          <a:p>
            <a:r>
              <a:rPr lang="en-CA" dirty="0" smtClean="0"/>
              <a:t>David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91" y="1075765"/>
            <a:ext cx="8509298" cy="3610535"/>
          </a:xfrm>
        </p:spPr>
        <p:txBody>
          <a:bodyPr>
            <a:normAutofit/>
          </a:bodyPr>
          <a:lstStyle/>
          <a:p>
            <a:r>
              <a:rPr lang="en-CA" sz="1800" dirty="0" smtClean="0"/>
              <a:t>Tore clothes, mourned, wept, fasted until evening when told of Saul and Israel’s defeat (1:11-12)</a:t>
            </a:r>
          </a:p>
          <a:p>
            <a:r>
              <a:rPr lang="en-CA" sz="1800" dirty="0" smtClean="0"/>
              <a:t>Executed the </a:t>
            </a:r>
            <a:r>
              <a:rPr lang="en-CA" sz="1800" dirty="0" err="1" smtClean="0"/>
              <a:t>Amelekite</a:t>
            </a:r>
            <a:r>
              <a:rPr lang="en-CA" sz="1800" dirty="0" smtClean="0"/>
              <a:t> (1:15-16)</a:t>
            </a:r>
          </a:p>
          <a:p>
            <a:r>
              <a:rPr lang="en-CA" sz="1800" dirty="0" smtClean="0"/>
              <a:t>Song of the Bow – David’s view of  Israel, of Saul, and of Jonathan.</a:t>
            </a:r>
          </a:p>
          <a:p>
            <a:r>
              <a:rPr lang="en-CA" sz="1800" dirty="0" smtClean="0"/>
              <a:t>Inquires of the LORD and becomes king … of Judah (2:1-4)</a:t>
            </a:r>
          </a:p>
          <a:p>
            <a:r>
              <a:rPr lang="en-CA" sz="1800" dirty="0" smtClean="0"/>
              <a:t>Blesses the men of </a:t>
            </a:r>
            <a:r>
              <a:rPr lang="en-CA" sz="1800" dirty="0" err="1" smtClean="0"/>
              <a:t>Jabesh</a:t>
            </a:r>
            <a:r>
              <a:rPr lang="en-CA" sz="1800" dirty="0" smtClean="0"/>
              <a:t> Gilead (2:5-7)</a:t>
            </a:r>
          </a:p>
          <a:p>
            <a:r>
              <a:rPr lang="en-CA" sz="1800" dirty="0" smtClean="0"/>
              <a:t>Extended trust with </a:t>
            </a:r>
            <a:r>
              <a:rPr lang="en-CA" sz="1800" dirty="0" err="1" smtClean="0"/>
              <a:t>Abner</a:t>
            </a:r>
            <a:r>
              <a:rPr lang="en-CA" sz="1800" dirty="0" smtClean="0"/>
              <a:t> (on condition of Michal) (3:13)</a:t>
            </a:r>
          </a:p>
          <a:p>
            <a:r>
              <a:rPr lang="en-CA" sz="1800" dirty="0" smtClean="0"/>
              <a:t>Upon </a:t>
            </a:r>
            <a:r>
              <a:rPr lang="en-CA" sz="1800" dirty="0" err="1" smtClean="0"/>
              <a:t>Abner’s</a:t>
            </a:r>
            <a:r>
              <a:rPr lang="en-CA" sz="1800" dirty="0" smtClean="0"/>
              <a:t> death, cursed </a:t>
            </a:r>
            <a:r>
              <a:rPr lang="en-CA" sz="1800" dirty="0" err="1" smtClean="0"/>
              <a:t>Joab’s</a:t>
            </a:r>
            <a:r>
              <a:rPr lang="en-CA" sz="1800" dirty="0" smtClean="0"/>
              <a:t> house and mourned greatly (3:28-39)</a:t>
            </a:r>
          </a:p>
          <a:p>
            <a:pPr lvl="1"/>
            <a:r>
              <a:rPr lang="en-CA" sz="1700" b="1" dirty="0" smtClean="0">
                <a:solidFill>
                  <a:srgbClr val="FFFF00"/>
                </a:solidFill>
              </a:rPr>
              <a:t>What are your impressions of </a:t>
            </a:r>
            <a:r>
              <a:rPr lang="en-CA" sz="1700" b="1" dirty="0" err="1" smtClean="0">
                <a:solidFill>
                  <a:srgbClr val="FFFF00"/>
                </a:solidFill>
              </a:rPr>
              <a:t>Joab</a:t>
            </a:r>
            <a:r>
              <a:rPr lang="en-CA" sz="1700" b="1" dirty="0" smtClean="0">
                <a:solidFill>
                  <a:srgbClr val="FFFF00"/>
                </a:solidFill>
              </a:rPr>
              <a:t>?</a:t>
            </a:r>
          </a:p>
          <a:p>
            <a:endParaRPr lang="en-CA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664753" y="405973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rgbClr val="FFFF00"/>
                </a:solidFill>
              </a:rPr>
              <a:t>Asahel</a:t>
            </a:r>
            <a:endParaRPr lang="en-CA" sz="16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67995" y="360577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rgbClr val="FFFF00"/>
                </a:solidFill>
              </a:rPr>
              <a:t>Abishai</a:t>
            </a:r>
            <a:endParaRPr lang="en-CA" sz="1600" b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0964" y="315181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rgbClr val="FFFF00"/>
                </a:solidFill>
              </a:rPr>
              <a:t>Joab</a:t>
            </a:r>
            <a:endParaRPr lang="en-CA" sz="1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937" y="778212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Saul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46698" y="1381325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7693" y="2448127"/>
            <a:ext cx="173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FF00"/>
                </a:solidFill>
              </a:rPr>
              <a:t>Jonathan</a:t>
            </a:r>
            <a:endParaRPr lang="en-CA" sz="2400" b="1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46698" y="1955260"/>
            <a:ext cx="1721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68494" y="1955260"/>
            <a:ext cx="0" cy="428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7933" y="2444879"/>
            <a:ext cx="188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>
                <a:solidFill>
                  <a:srgbClr val="92D050"/>
                </a:solidFill>
              </a:rPr>
              <a:t>Ishbosheth</a:t>
            </a:r>
            <a:endParaRPr lang="en-CA" sz="2400" b="1" dirty="0">
              <a:solidFill>
                <a:srgbClr val="92D05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43456" y="2983146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8561" y="4011087"/>
            <a:ext cx="226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err="1" smtClean="0">
                <a:solidFill>
                  <a:srgbClr val="FFFF00"/>
                </a:solidFill>
              </a:rPr>
              <a:t>Mephibosheth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345" y="115758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solidFill>
                  <a:srgbClr val="FFFF00"/>
                </a:solidFill>
              </a:rPr>
              <a:t>Abner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2215" y="1416995"/>
            <a:ext cx="2123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err="1" smtClean="0">
                <a:solidFill>
                  <a:srgbClr val="92D050"/>
                </a:solidFill>
              </a:rPr>
              <a:t>Rechab</a:t>
            </a:r>
            <a:r>
              <a:rPr lang="en-CA" sz="1200" b="1" i="1" dirty="0" smtClean="0">
                <a:solidFill>
                  <a:srgbClr val="92D050"/>
                </a:solidFill>
              </a:rPr>
              <a:t> and </a:t>
            </a:r>
            <a:r>
              <a:rPr lang="en-CA" sz="1200" b="1" i="1" dirty="0" err="1" smtClean="0">
                <a:solidFill>
                  <a:srgbClr val="92D050"/>
                </a:solidFill>
              </a:rPr>
              <a:t>Baanah</a:t>
            </a:r>
            <a:endParaRPr lang="en-CA" sz="1200" b="1" i="1" dirty="0">
              <a:solidFill>
                <a:srgbClr val="92D050"/>
              </a:solidFill>
            </a:endParaRPr>
          </a:p>
        </p:txBody>
      </p:sp>
      <p:pic>
        <p:nvPicPr>
          <p:cNvPr id="1027" name="Picture 3" descr="C:\Users\Dave\AppData\Local\Microsoft\Windows\Temporary Internet Files\Content.IE5\KQARO716\ryanlerch-swords-and-shield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212" y="1121953"/>
            <a:ext cx="272078" cy="39312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588357" y="2399485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David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50585" y="2665379"/>
            <a:ext cx="797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92605" y="2396242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 smtClean="0">
                <a:solidFill>
                  <a:srgbClr val="FFFF00"/>
                </a:solidFill>
              </a:rPr>
              <a:t>Zeruiah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446362" y="1669917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0978" y="1027891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Jesse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509753" y="3028542"/>
            <a:ext cx="3244" cy="1222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27651" y="3346315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24409" y="3790545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0894" y="4244502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435815" y="525294"/>
            <a:ext cx="0" cy="418289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06640" y="2791836"/>
            <a:ext cx="1361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(Sister, 1 Chr. 2:16)</a:t>
            </a:r>
            <a:endParaRPr lang="en-CA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3108960" y="150607"/>
            <a:ext cx="2624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Relationships in 2 Samuel 1-4</a:t>
            </a:r>
            <a:endParaRPr lang="en-CA" dirty="0"/>
          </a:p>
        </p:txBody>
      </p:sp>
      <p:sp>
        <p:nvSpPr>
          <p:cNvPr id="32" name="Arc 31"/>
          <p:cNvSpPr/>
          <p:nvPr/>
        </p:nvSpPr>
        <p:spPr>
          <a:xfrm>
            <a:off x="3173506" y="1731980"/>
            <a:ext cx="989703" cy="24097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4862"/>
          </a:xfrm>
        </p:spPr>
        <p:txBody>
          <a:bodyPr/>
          <a:lstStyle/>
          <a:p>
            <a:r>
              <a:rPr lang="en-CA" dirty="0" err="1" smtClean="0"/>
              <a:t>Ishbosheth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1376979"/>
            <a:ext cx="8035962" cy="3309321"/>
          </a:xfrm>
        </p:spPr>
        <p:txBody>
          <a:bodyPr>
            <a:normAutofit/>
          </a:bodyPr>
          <a:lstStyle/>
          <a:p>
            <a:pPr marL="342900" indent="-342900"/>
            <a:r>
              <a:rPr lang="en-CA" sz="1800" dirty="0" smtClean="0"/>
              <a:t>Did four things recorded after he became king:</a:t>
            </a:r>
          </a:p>
          <a:p>
            <a:pPr marL="642938" lvl="1" indent="-342900">
              <a:buFont typeface="+mj-lt"/>
              <a:buAutoNum type="arabicPeriod"/>
            </a:pPr>
            <a:r>
              <a:rPr lang="en-CA" sz="1700" dirty="0" smtClean="0"/>
              <a:t>Accused </a:t>
            </a:r>
            <a:r>
              <a:rPr lang="en-CA" sz="1700" dirty="0" err="1" smtClean="0"/>
              <a:t>Abner</a:t>
            </a:r>
            <a:r>
              <a:rPr lang="en-CA" sz="1700" dirty="0" smtClean="0"/>
              <a:t> (see 3:8)</a:t>
            </a:r>
          </a:p>
          <a:p>
            <a:pPr marL="642938" lvl="1" indent="-342900">
              <a:buFont typeface="+mj-lt"/>
              <a:buAutoNum type="arabicPeriod"/>
            </a:pPr>
            <a:r>
              <a:rPr lang="en-CA" sz="1700" dirty="0" smtClean="0"/>
              <a:t>Sent Michel to David (see 3:16)</a:t>
            </a:r>
          </a:p>
          <a:p>
            <a:pPr marL="642938" lvl="1" indent="-342900">
              <a:buFont typeface="+mj-lt"/>
              <a:buAutoNum type="arabicPeriod"/>
            </a:pPr>
            <a:r>
              <a:rPr lang="en-CA" sz="1700" dirty="0" smtClean="0"/>
              <a:t>Lost heart (see 4:1)</a:t>
            </a:r>
          </a:p>
          <a:p>
            <a:pPr marL="642938" lvl="1" indent="-342900">
              <a:buFont typeface="+mj-lt"/>
              <a:buAutoNum type="arabicPeriod"/>
            </a:pPr>
            <a:r>
              <a:rPr lang="en-CA" sz="1700" dirty="0" smtClean="0"/>
              <a:t>Laid on a bed at noon (4:5)</a:t>
            </a:r>
          </a:p>
          <a:p>
            <a:pPr marL="342900" indent="-342900"/>
            <a:r>
              <a:rPr lang="en-CA" sz="1800" dirty="0" smtClean="0"/>
              <a:t>What are your impressions of </a:t>
            </a:r>
            <a:r>
              <a:rPr lang="en-CA" sz="1800" dirty="0" err="1" smtClean="0"/>
              <a:t>Ishbosheth</a:t>
            </a:r>
            <a:r>
              <a:rPr lang="en-CA" sz="1800" dirty="0" smtClean="0"/>
              <a:t>?</a:t>
            </a:r>
          </a:p>
          <a:p>
            <a:pPr marL="342900" indent="-342900"/>
            <a:r>
              <a:rPr lang="en-CA" sz="1800" dirty="0" err="1" smtClean="0"/>
              <a:t>Rechab</a:t>
            </a:r>
            <a:r>
              <a:rPr lang="en-CA" sz="1800" dirty="0" smtClean="0"/>
              <a:t> and </a:t>
            </a:r>
            <a:r>
              <a:rPr lang="en-CA" sz="1800" dirty="0" err="1" smtClean="0"/>
              <a:t>Baanah</a:t>
            </a:r>
            <a:r>
              <a:rPr lang="en-CA" sz="1800" dirty="0" smtClean="0"/>
              <a:t> – </a:t>
            </a:r>
            <a:r>
              <a:rPr lang="en-CA" sz="1800" i="1" dirty="0" smtClean="0">
                <a:solidFill>
                  <a:srgbClr val="FFFF00"/>
                </a:solidFill>
              </a:rPr>
              <a:t>what did they do and why did they do it?</a:t>
            </a:r>
            <a:endParaRPr lang="en-CA" sz="1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339538"/>
            <a:ext cx="7215397" cy="574862"/>
          </a:xfrm>
        </p:spPr>
        <p:txBody>
          <a:bodyPr/>
          <a:lstStyle/>
          <a:p>
            <a:r>
              <a:rPr lang="en-CA" dirty="0" smtClean="0"/>
              <a:t>David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91" y="1075765"/>
            <a:ext cx="8509298" cy="3840480"/>
          </a:xfrm>
        </p:spPr>
        <p:txBody>
          <a:bodyPr>
            <a:normAutofit/>
          </a:bodyPr>
          <a:lstStyle/>
          <a:p>
            <a:r>
              <a:rPr lang="en-CA" sz="1800" dirty="0" smtClean="0"/>
              <a:t>Tore clothes, mourned, wept, fasted until evening when told of Saul and Israel’s defeat (1:11-12)</a:t>
            </a:r>
          </a:p>
          <a:p>
            <a:r>
              <a:rPr lang="en-CA" sz="1800" dirty="0" smtClean="0"/>
              <a:t>Executed the </a:t>
            </a:r>
            <a:r>
              <a:rPr lang="en-CA" sz="1800" dirty="0" err="1" smtClean="0"/>
              <a:t>Amelekite</a:t>
            </a:r>
            <a:r>
              <a:rPr lang="en-CA" sz="1800" dirty="0" smtClean="0"/>
              <a:t> (1:15-16)</a:t>
            </a:r>
          </a:p>
          <a:p>
            <a:r>
              <a:rPr lang="en-CA" sz="1800" dirty="0" smtClean="0"/>
              <a:t>Song of the Bow – David’s view of  Israel, of Saul, and of Jonathan.</a:t>
            </a:r>
          </a:p>
          <a:p>
            <a:r>
              <a:rPr lang="en-CA" sz="1800" dirty="0" smtClean="0"/>
              <a:t>Inquires of the LORD and becomes king … of Judah (2:1-4)</a:t>
            </a:r>
          </a:p>
          <a:p>
            <a:r>
              <a:rPr lang="en-CA" sz="1800" dirty="0" smtClean="0"/>
              <a:t>Blesses the men of </a:t>
            </a:r>
            <a:r>
              <a:rPr lang="en-CA" sz="1800" dirty="0" err="1" smtClean="0"/>
              <a:t>Jabesh</a:t>
            </a:r>
            <a:r>
              <a:rPr lang="en-CA" sz="1800" dirty="0" smtClean="0"/>
              <a:t> Gilead (2:5-7)</a:t>
            </a:r>
          </a:p>
          <a:p>
            <a:r>
              <a:rPr lang="en-CA" sz="1800" dirty="0" smtClean="0"/>
              <a:t>Extended trust with </a:t>
            </a:r>
            <a:r>
              <a:rPr lang="en-CA" sz="1800" dirty="0" err="1" smtClean="0"/>
              <a:t>Abner</a:t>
            </a:r>
            <a:r>
              <a:rPr lang="en-CA" sz="1800" dirty="0" smtClean="0"/>
              <a:t> (on condition of Michal) (3:13)</a:t>
            </a:r>
          </a:p>
          <a:p>
            <a:r>
              <a:rPr lang="en-CA" sz="1800" dirty="0" smtClean="0"/>
              <a:t>Upon </a:t>
            </a:r>
            <a:r>
              <a:rPr lang="en-CA" sz="1800" dirty="0" err="1" smtClean="0"/>
              <a:t>Abner’s</a:t>
            </a:r>
            <a:r>
              <a:rPr lang="en-CA" sz="1800" dirty="0" smtClean="0"/>
              <a:t> death, cursed </a:t>
            </a:r>
            <a:r>
              <a:rPr lang="en-CA" sz="1800" dirty="0" err="1" smtClean="0"/>
              <a:t>Joab’s</a:t>
            </a:r>
            <a:r>
              <a:rPr lang="en-CA" sz="1800" dirty="0" smtClean="0"/>
              <a:t> house and mourned greatly (3:28-39)</a:t>
            </a:r>
          </a:p>
          <a:p>
            <a:r>
              <a:rPr lang="en-CA" sz="1800" dirty="0" smtClean="0"/>
              <a:t>Executed </a:t>
            </a:r>
            <a:r>
              <a:rPr lang="en-CA" sz="1800" dirty="0" err="1" smtClean="0"/>
              <a:t>Rechab</a:t>
            </a:r>
            <a:r>
              <a:rPr lang="en-CA" sz="1800" dirty="0" smtClean="0"/>
              <a:t> and </a:t>
            </a:r>
            <a:r>
              <a:rPr lang="en-CA" sz="1800" dirty="0" err="1" smtClean="0"/>
              <a:t>Baanah</a:t>
            </a:r>
            <a:r>
              <a:rPr lang="en-CA" sz="1800" dirty="0" smtClean="0"/>
              <a:t> (4:10-12)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7395656" cy="1436735"/>
          </a:xfrm>
        </p:spPr>
        <p:txBody>
          <a:bodyPr/>
          <a:lstStyle/>
          <a:p>
            <a:r>
              <a:rPr lang="en-CA" b="1" i="1" dirty="0" smtClean="0">
                <a:solidFill>
                  <a:srgbClr val="FFFF00"/>
                </a:solidFill>
              </a:rPr>
              <a:t>“As the LORD lives, who has redeemed my life from all adversity…”</a:t>
            </a:r>
            <a:endParaRPr lang="en-CA" b="1" i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2 </a:t>
            </a:r>
            <a:r>
              <a:rPr lang="en-CA" dirty="0" err="1" smtClean="0"/>
              <a:t>samuel</a:t>
            </a:r>
            <a:r>
              <a:rPr lang="en-CA" dirty="0" smtClean="0"/>
              <a:t> 4:9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4435815" y="525294"/>
            <a:ext cx="0" cy="418289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7124" y="2173045"/>
            <a:ext cx="3560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CA" sz="2800" b="1" dirty="0" smtClean="0">
                <a:solidFill>
                  <a:srgbClr val="FFFF00"/>
                </a:solidFill>
              </a:rPr>
              <a:t>David</a:t>
            </a:r>
          </a:p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Jonathan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48518" y="1238923"/>
            <a:ext cx="3754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CA" sz="2800" b="1" dirty="0" err="1" smtClean="0">
                <a:solidFill>
                  <a:srgbClr val="FFFF00"/>
                </a:solidFill>
              </a:rPr>
              <a:t>Amelekite</a:t>
            </a:r>
            <a:endParaRPr lang="en-CA" sz="2800" b="1" dirty="0" smtClean="0">
              <a:solidFill>
                <a:srgbClr val="FFFF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CA" sz="2800" b="1" dirty="0" err="1" smtClean="0">
                <a:solidFill>
                  <a:srgbClr val="FFFF00"/>
                </a:solidFill>
              </a:rPr>
              <a:t>Abner</a:t>
            </a:r>
            <a:endParaRPr lang="en-CA" sz="2800" b="1" dirty="0" smtClean="0">
              <a:solidFill>
                <a:srgbClr val="FFFF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CA" sz="2800" b="1" dirty="0" err="1" smtClean="0">
                <a:solidFill>
                  <a:srgbClr val="FFFF00"/>
                </a:solidFill>
              </a:rPr>
              <a:t>Joab</a:t>
            </a:r>
            <a:endParaRPr lang="en-CA" sz="2800" b="1" dirty="0" smtClean="0">
              <a:solidFill>
                <a:srgbClr val="FFFF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CA" sz="2800" b="1" dirty="0" err="1" smtClean="0">
                <a:solidFill>
                  <a:srgbClr val="FFFF00"/>
                </a:solidFill>
              </a:rPr>
              <a:t>Ishbosheth</a:t>
            </a:r>
            <a:endParaRPr lang="en-CA" sz="2800" b="1" dirty="0" smtClean="0">
              <a:solidFill>
                <a:srgbClr val="FFFF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CA" sz="2800" b="1" dirty="0" err="1" smtClean="0">
                <a:solidFill>
                  <a:srgbClr val="FFFF00"/>
                </a:solidFill>
              </a:rPr>
              <a:t>Rechab</a:t>
            </a:r>
            <a:r>
              <a:rPr lang="en-CA" sz="2800" b="1" dirty="0" smtClean="0">
                <a:solidFill>
                  <a:srgbClr val="FFFF00"/>
                </a:solidFill>
              </a:rPr>
              <a:t> and </a:t>
            </a:r>
            <a:r>
              <a:rPr lang="en-CA" sz="2800" b="1" dirty="0" err="1" smtClean="0">
                <a:solidFill>
                  <a:srgbClr val="FFFF00"/>
                </a:solidFill>
              </a:rPr>
              <a:t>Baanah</a:t>
            </a:r>
            <a:endParaRPr lang="en-CA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4862"/>
          </a:xfrm>
        </p:spPr>
        <p:txBody>
          <a:bodyPr/>
          <a:lstStyle/>
          <a:p>
            <a:r>
              <a:rPr lang="en-CA" dirty="0" smtClean="0"/>
              <a:t>Schedule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84857" y="1079293"/>
          <a:ext cx="4319047" cy="377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082"/>
                <a:gridCol w="1147863"/>
                <a:gridCol w="2568102"/>
              </a:tblGrid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Date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Teacher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Text</a:t>
                      </a:r>
                      <a:endParaRPr lang="en-CA" dirty="0"/>
                    </a:p>
                  </a:txBody>
                  <a:tcPr anchor="ctr"/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10/28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Dave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Intro: 1 Samuel</a:t>
                      </a:r>
                      <a:r>
                        <a:rPr lang="en-CA" sz="1200" baseline="0" dirty="0" smtClean="0"/>
                        <a:t> Recap</a:t>
                      </a:r>
                      <a:endParaRPr lang="en-CA" sz="1200" dirty="0"/>
                    </a:p>
                  </a:txBody>
                  <a:tcPr anchor="ctr"/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10/31</a:t>
                      </a:r>
                      <a:endParaRPr lang="en-CA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Dave</a:t>
                      </a:r>
                      <a:endParaRPr lang="en-CA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House of David v. House of Saul (1-4)</a:t>
                      </a:r>
                      <a:endParaRPr lang="en-CA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11/4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Dave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The</a:t>
                      </a:r>
                      <a:r>
                        <a:rPr lang="en-CA" sz="1200" baseline="0" dirty="0" smtClean="0"/>
                        <a:t> New King</a:t>
                      </a:r>
                      <a:endParaRPr lang="en-CA" sz="1200" dirty="0" smtClean="0"/>
                    </a:p>
                    <a:p>
                      <a:pPr algn="ctr"/>
                      <a:r>
                        <a:rPr lang="en-CA" sz="1200" dirty="0" smtClean="0"/>
                        <a:t>(5-6)</a:t>
                      </a:r>
                      <a:endParaRPr lang="en-CA" sz="1200" dirty="0"/>
                    </a:p>
                  </a:txBody>
                  <a:tcPr anchor="ctr"/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11/7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Dave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The Promise</a:t>
                      </a:r>
                    </a:p>
                    <a:p>
                      <a:pPr algn="ctr"/>
                      <a:r>
                        <a:rPr lang="en-CA" sz="1200" dirty="0" smtClean="0"/>
                        <a:t>(7)</a:t>
                      </a:r>
                      <a:endParaRPr lang="en-CA" sz="1200" dirty="0"/>
                    </a:p>
                  </a:txBody>
                  <a:tcPr anchor="ctr"/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11/11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Dave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David’s Administration</a:t>
                      </a:r>
                    </a:p>
                    <a:p>
                      <a:pPr algn="ctr"/>
                      <a:r>
                        <a:rPr lang="en-CA" sz="1200" dirty="0" smtClean="0"/>
                        <a:t>(8-10)</a:t>
                      </a:r>
                      <a:endParaRPr lang="en-CA" sz="1200" dirty="0"/>
                    </a:p>
                  </a:txBody>
                  <a:tcPr anchor="ctr"/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11/14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Dave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David &amp; Bathsheba</a:t>
                      </a:r>
                      <a:endParaRPr lang="en-CA" sz="1200" baseline="0" dirty="0" smtClean="0"/>
                    </a:p>
                    <a:p>
                      <a:pPr algn="ctr"/>
                      <a:r>
                        <a:rPr lang="en-CA" sz="1200" baseline="0" dirty="0" smtClean="0"/>
                        <a:t>(11-12)</a:t>
                      </a:r>
                    </a:p>
                  </a:txBody>
                  <a:tcPr anchor="ctr"/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11/18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Dave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 smtClean="0"/>
                        <a:t>Amnon</a:t>
                      </a:r>
                      <a:r>
                        <a:rPr lang="en-CA" sz="1200" dirty="0" smtClean="0"/>
                        <a:t> &amp; Tamar</a:t>
                      </a:r>
                    </a:p>
                    <a:p>
                      <a:pPr algn="ctr"/>
                      <a:r>
                        <a:rPr lang="en-CA" sz="1200" dirty="0" smtClean="0"/>
                        <a:t>(13-14)</a:t>
                      </a:r>
                      <a:endParaRPr lang="en-CA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4620665" y="1076050"/>
          <a:ext cx="4319047" cy="377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082"/>
                <a:gridCol w="1147863"/>
                <a:gridCol w="2568102"/>
              </a:tblGrid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Date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Teacher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Title</a:t>
                      </a:r>
                      <a:endParaRPr lang="en-CA" dirty="0"/>
                    </a:p>
                  </a:txBody>
                  <a:tcPr anchor="ctr"/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11/21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No</a:t>
                      </a:r>
                      <a:r>
                        <a:rPr lang="en-CA" sz="1200" baseline="0" dirty="0" smtClean="0"/>
                        <a:t> Class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TBD</a:t>
                      </a:r>
                      <a:endParaRPr lang="en-CA" sz="1200" dirty="0"/>
                    </a:p>
                  </a:txBody>
                  <a:tcPr anchor="ctr"/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11/25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Dave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 smtClean="0"/>
                        <a:t>Abaslom’s</a:t>
                      </a:r>
                      <a:r>
                        <a:rPr lang="en-CA" sz="1200" dirty="0" smtClean="0"/>
                        <a:t> Treason</a:t>
                      </a:r>
                    </a:p>
                    <a:p>
                      <a:pPr algn="ctr"/>
                      <a:r>
                        <a:rPr lang="en-CA" sz="1200" dirty="0" smtClean="0"/>
                        <a:t>(15-17)</a:t>
                      </a:r>
                      <a:endParaRPr lang="en-CA" sz="1200" dirty="0"/>
                    </a:p>
                  </a:txBody>
                  <a:tcPr anchor="ctr"/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11/28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Dave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 smtClean="0"/>
                        <a:t>Absalom’s</a:t>
                      </a:r>
                      <a:r>
                        <a:rPr lang="en-CA" sz="1200" dirty="0" smtClean="0"/>
                        <a:t> Fall</a:t>
                      </a:r>
                    </a:p>
                    <a:p>
                      <a:pPr algn="ctr"/>
                      <a:r>
                        <a:rPr lang="en-CA" sz="1200" dirty="0" smtClean="0"/>
                        <a:t>(18-20)</a:t>
                      </a:r>
                      <a:endParaRPr lang="en-CA" sz="1000" dirty="0"/>
                    </a:p>
                  </a:txBody>
                  <a:tcPr anchor="ctr"/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12/2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Dave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Atonement</a:t>
                      </a:r>
                      <a:r>
                        <a:rPr lang="en-CA" sz="1200" baseline="0" dirty="0" smtClean="0"/>
                        <a:t> &amp; the Song of Praise (21-22)</a:t>
                      </a:r>
                      <a:endParaRPr lang="en-CA" sz="1000" dirty="0"/>
                    </a:p>
                  </a:txBody>
                  <a:tcPr anchor="ctr"/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12/5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Dave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Last</a:t>
                      </a:r>
                      <a:r>
                        <a:rPr lang="en-CA" sz="1200" baseline="0" dirty="0" smtClean="0"/>
                        <a:t> Words/Mighty Men/Census (23-24)</a:t>
                      </a:r>
                      <a:endParaRPr lang="en-CA" sz="1200" dirty="0"/>
                    </a:p>
                  </a:txBody>
                  <a:tcPr anchor="ctr"/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12/9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TBD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aseline="0" dirty="0" smtClean="0"/>
                        <a:t>David’s Death</a:t>
                      </a:r>
                    </a:p>
                    <a:p>
                      <a:pPr algn="ctr"/>
                      <a:r>
                        <a:rPr lang="en-CA" sz="1200" baseline="0" dirty="0" smtClean="0"/>
                        <a:t>(1 Kings 1-2)</a:t>
                      </a:r>
                      <a:endParaRPr lang="en-CA" sz="900" dirty="0"/>
                    </a:p>
                  </a:txBody>
                  <a:tcPr anchor="ctr"/>
                </a:tc>
              </a:tr>
              <a:tr h="471851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12/12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TBD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Review</a:t>
                      </a:r>
                      <a:endParaRPr lang="en-CA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664753" y="405973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rgbClr val="FFFF00"/>
                </a:solidFill>
              </a:rPr>
              <a:t>Asahel</a:t>
            </a:r>
            <a:endParaRPr lang="en-CA" sz="16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67995" y="360577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rgbClr val="FFFF00"/>
                </a:solidFill>
              </a:rPr>
              <a:t>Abishai</a:t>
            </a:r>
            <a:endParaRPr lang="en-CA" sz="1600" b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0964" y="315181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rgbClr val="FFFF00"/>
                </a:solidFill>
              </a:rPr>
              <a:t>Joab</a:t>
            </a:r>
            <a:endParaRPr lang="en-CA" sz="1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937" y="778212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Saul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46698" y="1381325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7693" y="2448127"/>
            <a:ext cx="173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FF00"/>
                </a:solidFill>
              </a:rPr>
              <a:t>Jonathan</a:t>
            </a:r>
            <a:endParaRPr lang="en-CA" sz="2400" b="1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46698" y="1955260"/>
            <a:ext cx="1721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68494" y="1955260"/>
            <a:ext cx="0" cy="428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7933" y="2444879"/>
            <a:ext cx="188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>
                <a:solidFill>
                  <a:srgbClr val="FFFF00"/>
                </a:solidFill>
              </a:rPr>
              <a:t>Ishbosheth</a:t>
            </a:r>
            <a:endParaRPr lang="en-CA" sz="2400" b="1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43456" y="2983146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8561" y="4011087"/>
            <a:ext cx="226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err="1" smtClean="0">
                <a:solidFill>
                  <a:srgbClr val="FFFF00"/>
                </a:solidFill>
              </a:rPr>
              <a:t>Mephibosheth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345" y="115758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solidFill>
                  <a:srgbClr val="FFFF00"/>
                </a:solidFill>
              </a:rPr>
              <a:t>Abner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2215" y="1416995"/>
            <a:ext cx="2123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err="1" smtClean="0">
                <a:solidFill>
                  <a:srgbClr val="FFFF00"/>
                </a:solidFill>
              </a:rPr>
              <a:t>Rechab</a:t>
            </a:r>
            <a:r>
              <a:rPr lang="en-CA" sz="1200" b="1" i="1" dirty="0" smtClean="0">
                <a:solidFill>
                  <a:srgbClr val="FFFF00"/>
                </a:solidFill>
              </a:rPr>
              <a:t> and </a:t>
            </a:r>
            <a:r>
              <a:rPr lang="en-CA" sz="1200" b="1" i="1" dirty="0" err="1" smtClean="0">
                <a:solidFill>
                  <a:srgbClr val="FFFF00"/>
                </a:solidFill>
              </a:rPr>
              <a:t>Baanah</a:t>
            </a:r>
            <a:endParaRPr lang="en-CA" sz="1200" b="1" i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Dave\AppData\Local\Microsoft\Windows\Temporary Internet Files\Content.IE5\KQARO716\ryanlerch-swords-and-shield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212" y="1121953"/>
            <a:ext cx="272078" cy="39312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588357" y="2399485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David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50585" y="2665379"/>
            <a:ext cx="797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92605" y="2396242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 smtClean="0">
                <a:solidFill>
                  <a:srgbClr val="FFFF00"/>
                </a:solidFill>
              </a:rPr>
              <a:t>Zeruiah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446362" y="1669917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0978" y="1027891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Jesse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509753" y="3028542"/>
            <a:ext cx="3244" cy="1222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27651" y="3346315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24409" y="3790545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0894" y="4244502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435815" y="525294"/>
            <a:ext cx="0" cy="418289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06640" y="2791836"/>
            <a:ext cx="1361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(Sister, 1 Chr. 2:16)</a:t>
            </a:r>
            <a:endParaRPr lang="en-CA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3108960" y="150607"/>
            <a:ext cx="2624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Relationships in 2 Samuel 1-4</a:t>
            </a:r>
            <a:endParaRPr lang="en-CA" dirty="0"/>
          </a:p>
        </p:txBody>
      </p:sp>
      <p:sp>
        <p:nvSpPr>
          <p:cNvPr id="45" name="Arc 44"/>
          <p:cNvSpPr/>
          <p:nvPr/>
        </p:nvSpPr>
        <p:spPr>
          <a:xfrm>
            <a:off x="3173506" y="1731980"/>
            <a:ext cx="989703" cy="24097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8" grpId="0"/>
      <p:bldP spid="37" grpId="0"/>
      <p:bldP spid="6" grpId="0"/>
      <p:bldP spid="9" grpId="0"/>
      <p:bldP spid="15" grpId="0"/>
      <p:bldP spid="17" grpId="0"/>
      <p:bldP spid="18" grpId="0"/>
      <p:bldP spid="21" grpId="0"/>
      <p:bldP spid="24" grpId="0"/>
      <p:bldP spid="28" grpId="0"/>
      <p:bldP spid="30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664753" y="405973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chemeClr val="accent6"/>
                </a:solidFill>
              </a:rPr>
              <a:t>Asahel</a:t>
            </a:r>
            <a:endParaRPr lang="en-CA" sz="1600" b="1" dirty="0">
              <a:solidFill>
                <a:schemeClr val="accent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67995" y="360577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chemeClr val="accent6"/>
                </a:solidFill>
              </a:rPr>
              <a:t>Abishai</a:t>
            </a:r>
            <a:endParaRPr lang="en-CA" sz="1600" b="1" dirty="0">
              <a:solidFill>
                <a:schemeClr val="accent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0964" y="315181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chemeClr val="accent6"/>
                </a:solidFill>
              </a:rPr>
              <a:t>Joab</a:t>
            </a:r>
            <a:endParaRPr lang="en-CA" sz="16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937" y="778212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Saul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46698" y="1381325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7693" y="2448127"/>
            <a:ext cx="173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6"/>
                </a:solidFill>
              </a:rPr>
              <a:t>Jonathan</a:t>
            </a:r>
            <a:endParaRPr lang="en-CA" sz="2400" b="1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46698" y="1955260"/>
            <a:ext cx="1721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68494" y="1955260"/>
            <a:ext cx="0" cy="428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7933" y="2444879"/>
            <a:ext cx="188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>
                <a:solidFill>
                  <a:schemeClr val="accent6"/>
                </a:solidFill>
              </a:rPr>
              <a:t>Ishbosheth</a:t>
            </a:r>
            <a:endParaRPr lang="en-CA" sz="2400" b="1" dirty="0">
              <a:solidFill>
                <a:schemeClr val="accent6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43456" y="2983146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8561" y="4011087"/>
            <a:ext cx="226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err="1" smtClean="0">
                <a:solidFill>
                  <a:schemeClr val="accent6"/>
                </a:solidFill>
              </a:rPr>
              <a:t>Mephibosheth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345" y="115758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solidFill>
                  <a:schemeClr val="accent6"/>
                </a:solidFill>
              </a:rPr>
              <a:t>Abner</a:t>
            </a:r>
            <a:endParaRPr lang="en-CA" b="1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2215" y="1416995"/>
            <a:ext cx="2123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err="1" smtClean="0">
                <a:solidFill>
                  <a:schemeClr val="accent6"/>
                </a:solidFill>
              </a:rPr>
              <a:t>Rechab</a:t>
            </a:r>
            <a:r>
              <a:rPr lang="en-CA" sz="1200" b="1" i="1" dirty="0" smtClean="0">
                <a:solidFill>
                  <a:schemeClr val="accent6"/>
                </a:solidFill>
              </a:rPr>
              <a:t> and </a:t>
            </a:r>
            <a:r>
              <a:rPr lang="en-CA" sz="1200" b="1" i="1" dirty="0" err="1" smtClean="0">
                <a:solidFill>
                  <a:schemeClr val="accent6"/>
                </a:solidFill>
              </a:rPr>
              <a:t>Baanah</a:t>
            </a:r>
            <a:endParaRPr lang="en-CA" sz="1200" b="1" i="1" dirty="0">
              <a:solidFill>
                <a:schemeClr val="accent6"/>
              </a:solidFill>
            </a:endParaRPr>
          </a:p>
        </p:txBody>
      </p:sp>
      <p:pic>
        <p:nvPicPr>
          <p:cNvPr id="1027" name="Picture 3" descr="C:\Users\Dave\AppData\Local\Microsoft\Windows\Temporary Internet Files\Content.IE5\KQARO716\ryanlerch-swords-and-shield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212" y="1121953"/>
            <a:ext cx="272078" cy="39312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588357" y="2399485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accent6"/>
                </a:solidFill>
              </a:rPr>
              <a:t>David</a:t>
            </a:r>
            <a:endParaRPr lang="en-CA" sz="2800" b="1" dirty="0">
              <a:solidFill>
                <a:schemeClr val="accent6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50585" y="2665379"/>
            <a:ext cx="797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92605" y="2396242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 smtClean="0">
                <a:solidFill>
                  <a:srgbClr val="FFFF00"/>
                </a:solidFill>
              </a:rPr>
              <a:t>Zeruiah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446362" y="1669917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0978" y="1027891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Jesse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509753" y="3028542"/>
            <a:ext cx="3244" cy="1222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27651" y="3346315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24409" y="3790545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0894" y="4244502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435815" y="525294"/>
            <a:ext cx="0" cy="418289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06640" y="2791836"/>
            <a:ext cx="1361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(Sister, 1 Chr. 2:16)</a:t>
            </a:r>
            <a:endParaRPr lang="en-CA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3108960" y="150607"/>
            <a:ext cx="2624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Relationships in 2 Samuel 1-4</a:t>
            </a:r>
            <a:endParaRPr lang="en-CA" dirty="0"/>
          </a:p>
        </p:txBody>
      </p:sp>
      <p:sp>
        <p:nvSpPr>
          <p:cNvPr id="32" name="Arc 31"/>
          <p:cNvSpPr/>
          <p:nvPr/>
        </p:nvSpPr>
        <p:spPr>
          <a:xfrm>
            <a:off x="3173506" y="1731980"/>
            <a:ext cx="989703" cy="24097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4862"/>
          </a:xfrm>
        </p:spPr>
        <p:txBody>
          <a:bodyPr/>
          <a:lstStyle/>
          <a:p>
            <a:r>
              <a:rPr lang="en-CA" dirty="0" smtClean="0"/>
              <a:t> 1 Samuel 26-31 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30266" y="1163347"/>
          <a:ext cx="7596152" cy="3613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7926"/>
                <a:gridCol w="6648226"/>
              </a:tblGrid>
              <a:tr h="51615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Chapter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Summary</a:t>
                      </a:r>
                      <a:endParaRPr lang="en-CA" dirty="0"/>
                    </a:p>
                  </a:txBody>
                  <a:tcPr anchor="ctr"/>
                </a:tc>
              </a:tr>
              <a:tr h="51615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26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 smtClean="0"/>
                        <a:t>David has 2</a:t>
                      </a:r>
                      <a:r>
                        <a:rPr lang="en-CA" baseline="30000" dirty="0" smtClean="0"/>
                        <a:t>nd</a:t>
                      </a:r>
                      <a:r>
                        <a:rPr lang="en-CA" dirty="0" smtClean="0"/>
                        <a:t> chance to kill Saul but doesn’t. References to </a:t>
                      </a:r>
                      <a:r>
                        <a:rPr lang="en-CA" dirty="0" err="1" smtClean="0"/>
                        <a:t>Abner</a:t>
                      </a:r>
                      <a:r>
                        <a:rPr lang="en-CA" dirty="0" smtClean="0"/>
                        <a:t>,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Abishai</a:t>
                      </a:r>
                      <a:r>
                        <a:rPr lang="en-CA" baseline="0" dirty="0" smtClean="0"/>
                        <a:t>.</a:t>
                      </a:r>
                      <a:endParaRPr lang="en-CA" dirty="0"/>
                    </a:p>
                  </a:txBody>
                  <a:tcPr anchor="ctr"/>
                </a:tc>
              </a:tr>
              <a:tr h="51615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27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 smtClean="0"/>
                        <a:t>David discouraged; he </a:t>
                      </a:r>
                      <a:r>
                        <a:rPr lang="en-CA" dirty="0" err="1" smtClean="0"/>
                        <a:t>joinsAchish</a:t>
                      </a:r>
                      <a:r>
                        <a:rPr lang="en-CA" baseline="0" dirty="0" smtClean="0"/>
                        <a:t> the Philistine, covertly attacks enemies.</a:t>
                      </a:r>
                      <a:endParaRPr lang="en-CA" dirty="0"/>
                    </a:p>
                  </a:txBody>
                  <a:tcPr anchor="ctr"/>
                </a:tc>
              </a:tr>
              <a:tr h="51615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28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 err="1" smtClean="0"/>
                        <a:t>Achish</a:t>
                      </a:r>
                      <a:r>
                        <a:rPr lang="en-CA" baseline="0" dirty="0" smtClean="0"/>
                        <a:t> calls David to fight Israel, then … (pause).  Saul seeks a medium.</a:t>
                      </a:r>
                      <a:endParaRPr lang="en-CA" dirty="0"/>
                    </a:p>
                  </a:txBody>
                  <a:tcPr anchor="ctr"/>
                </a:tc>
              </a:tr>
              <a:tr h="51615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29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 smtClean="0"/>
                        <a:t>(back to David) … he providentially is released from having to fight Israel!</a:t>
                      </a:r>
                      <a:endParaRPr lang="en-CA" dirty="0"/>
                    </a:p>
                  </a:txBody>
                  <a:tcPr anchor="ctr"/>
                </a:tc>
              </a:tr>
              <a:tr h="51615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30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baseline="0" dirty="0" smtClean="0"/>
                        <a:t>David returns to </a:t>
                      </a:r>
                      <a:r>
                        <a:rPr lang="en-CA" baseline="0" dirty="0" err="1" smtClean="0"/>
                        <a:t>Ziklag</a:t>
                      </a:r>
                      <a:r>
                        <a:rPr lang="en-CA" baseline="0" dirty="0" smtClean="0"/>
                        <a:t>  to find destruction, faithfully leads a rescue mission.</a:t>
                      </a:r>
                      <a:endParaRPr lang="en-CA" dirty="0"/>
                    </a:p>
                  </a:txBody>
                  <a:tcPr anchor="ctr"/>
                </a:tc>
              </a:tr>
              <a:tr h="51615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31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 smtClean="0"/>
                        <a:t>Saul and his sons die</a:t>
                      </a:r>
                      <a:r>
                        <a:rPr lang="en-CA" baseline="0" dirty="0" smtClean="0"/>
                        <a:t> in the Philistine attack.  </a:t>
                      </a:r>
                      <a:r>
                        <a:rPr lang="en-CA" baseline="0" dirty="0" err="1" smtClean="0"/>
                        <a:t>Jabesh</a:t>
                      </a:r>
                      <a:r>
                        <a:rPr lang="en-CA" baseline="0" dirty="0" smtClean="0"/>
                        <a:t> Gilead’s honor of Saul.</a:t>
                      </a:r>
                      <a:endParaRPr lang="en-CA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4862"/>
          </a:xfrm>
        </p:spPr>
        <p:txBody>
          <a:bodyPr/>
          <a:lstStyle/>
          <a:p>
            <a:r>
              <a:rPr lang="en-CA" dirty="0" smtClean="0"/>
              <a:t>The </a:t>
            </a:r>
            <a:r>
              <a:rPr lang="en-CA" dirty="0" err="1" smtClean="0"/>
              <a:t>Amelekite</a:t>
            </a:r>
            <a:r>
              <a:rPr lang="en-CA" dirty="0" smtClean="0"/>
              <a:t> (1:1-16)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1075765"/>
            <a:ext cx="6977992" cy="3610535"/>
          </a:xfrm>
        </p:spPr>
        <p:txBody>
          <a:bodyPr>
            <a:normAutofit/>
          </a:bodyPr>
          <a:lstStyle/>
          <a:p>
            <a:r>
              <a:rPr lang="en-CA" sz="1800" dirty="0" smtClean="0"/>
              <a:t>What did he claim to have seen and done?</a:t>
            </a:r>
          </a:p>
          <a:p>
            <a:r>
              <a:rPr lang="en-CA" sz="1800" dirty="0" smtClean="0"/>
              <a:t>Was his report true?</a:t>
            </a:r>
          </a:p>
          <a:p>
            <a:r>
              <a:rPr lang="en-CA" sz="1800" dirty="0" smtClean="0"/>
              <a:t>What was his motivation?</a:t>
            </a:r>
          </a:p>
          <a:p>
            <a:r>
              <a:rPr lang="en-CA" sz="1800" dirty="0" smtClean="0"/>
              <a:t>Summarize the </a:t>
            </a:r>
            <a:r>
              <a:rPr lang="en-CA" sz="1800" dirty="0" err="1" smtClean="0"/>
              <a:t>Amelekite’s</a:t>
            </a:r>
            <a:r>
              <a:rPr lang="en-CA" sz="1800" dirty="0" smtClean="0"/>
              <a:t> character.</a:t>
            </a:r>
            <a:endParaRPr lang="en-CA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4862"/>
          </a:xfrm>
        </p:spPr>
        <p:txBody>
          <a:bodyPr/>
          <a:lstStyle/>
          <a:p>
            <a:r>
              <a:rPr lang="en-CA" dirty="0" smtClean="0"/>
              <a:t>David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1075765"/>
            <a:ext cx="7971416" cy="3610535"/>
          </a:xfrm>
        </p:spPr>
        <p:txBody>
          <a:bodyPr>
            <a:normAutofit/>
          </a:bodyPr>
          <a:lstStyle/>
          <a:p>
            <a:r>
              <a:rPr lang="en-CA" sz="1800" dirty="0" smtClean="0"/>
              <a:t>Tore clothes, mourned, wept, fasted until evening when told of Saul and Israel’s defeat (1:11-12)</a:t>
            </a:r>
          </a:p>
          <a:p>
            <a:r>
              <a:rPr lang="en-CA" sz="1800" dirty="0" smtClean="0"/>
              <a:t>Executed the </a:t>
            </a:r>
            <a:r>
              <a:rPr lang="en-CA" sz="1800" dirty="0" err="1" smtClean="0"/>
              <a:t>Amelekite</a:t>
            </a:r>
            <a:r>
              <a:rPr lang="en-CA" sz="1800" dirty="0" smtClean="0"/>
              <a:t> (1:15-16)</a:t>
            </a:r>
          </a:p>
          <a:p>
            <a:r>
              <a:rPr lang="en-CA" sz="1800" dirty="0" smtClean="0"/>
              <a:t>Song of the Bow – David’s view of  Israel, of Saul, and of Jonathan.</a:t>
            </a:r>
          </a:p>
          <a:p>
            <a:endParaRPr lang="en-CA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664753" y="405973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rgbClr val="FFFF00"/>
                </a:solidFill>
              </a:rPr>
              <a:t>Asahel</a:t>
            </a:r>
            <a:endParaRPr lang="en-CA" sz="16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67995" y="360577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rgbClr val="FFFF00"/>
                </a:solidFill>
              </a:rPr>
              <a:t>Abishai</a:t>
            </a:r>
            <a:endParaRPr lang="en-CA" sz="1600" b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0964" y="3151811"/>
            <a:ext cx="183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rgbClr val="FFFF00"/>
                </a:solidFill>
              </a:rPr>
              <a:t>Joab</a:t>
            </a:r>
            <a:endParaRPr lang="en-CA" sz="1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937" y="778212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Saul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46698" y="1381325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7693" y="2448127"/>
            <a:ext cx="173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92D050"/>
                </a:solidFill>
              </a:rPr>
              <a:t>Jonathan</a:t>
            </a:r>
            <a:endParaRPr lang="en-CA" sz="2400" b="1" dirty="0">
              <a:solidFill>
                <a:srgbClr val="92D0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46698" y="1955260"/>
            <a:ext cx="1721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68494" y="1955260"/>
            <a:ext cx="0" cy="428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7933" y="2444879"/>
            <a:ext cx="188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>
                <a:solidFill>
                  <a:srgbClr val="FFFF00"/>
                </a:solidFill>
              </a:rPr>
              <a:t>Ishbosheth</a:t>
            </a:r>
            <a:endParaRPr lang="en-CA" sz="2400" b="1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43456" y="2983146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8561" y="4011087"/>
            <a:ext cx="226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err="1" smtClean="0">
                <a:solidFill>
                  <a:srgbClr val="FFFF00"/>
                </a:solidFill>
              </a:rPr>
              <a:t>Mephibosheth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345" y="115758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solidFill>
                  <a:srgbClr val="FFFF00"/>
                </a:solidFill>
              </a:rPr>
              <a:t>Abner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2215" y="1416995"/>
            <a:ext cx="2123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err="1" smtClean="0">
                <a:solidFill>
                  <a:srgbClr val="FFFF00"/>
                </a:solidFill>
              </a:rPr>
              <a:t>Rechab</a:t>
            </a:r>
            <a:r>
              <a:rPr lang="en-CA" sz="1200" b="1" i="1" dirty="0" smtClean="0">
                <a:solidFill>
                  <a:srgbClr val="FFFF00"/>
                </a:solidFill>
              </a:rPr>
              <a:t> and </a:t>
            </a:r>
            <a:r>
              <a:rPr lang="en-CA" sz="1200" b="1" i="1" dirty="0" err="1" smtClean="0">
                <a:solidFill>
                  <a:srgbClr val="FFFF00"/>
                </a:solidFill>
              </a:rPr>
              <a:t>Baanah</a:t>
            </a:r>
            <a:endParaRPr lang="en-CA" sz="1200" b="1" i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Dave\AppData\Local\Microsoft\Windows\Temporary Internet Files\Content.IE5\KQARO716\ryanlerch-swords-and-shield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212" y="1121953"/>
            <a:ext cx="272078" cy="39312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588357" y="2399485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David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50585" y="2665379"/>
            <a:ext cx="797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92605" y="2396242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 smtClean="0">
                <a:solidFill>
                  <a:srgbClr val="FFFF00"/>
                </a:solidFill>
              </a:rPr>
              <a:t>Zeruiah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446362" y="1669917"/>
            <a:ext cx="0" cy="98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0978" y="1027891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Jesse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509753" y="3028542"/>
            <a:ext cx="3244" cy="1222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27651" y="3346315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24409" y="3790545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0894" y="4244502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435815" y="525294"/>
            <a:ext cx="0" cy="418289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06640" y="2791836"/>
            <a:ext cx="1361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(Sister, 1 Chr. 2:16)</a:t>
            </a:r>
            <a:endParaRPr lang="en-CA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3108960" y="150607"/>
            <a:ext cx="2624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Relationships in 2 Samuel 1-4</a:t>
            </a:r>
            <a:endParaRPr lang="en-CA" dirty="0"/>
          </a:p>
        </p:txBody>
      </p:sp>
      <p:sp>
        <p:nvSpPr>
          <p:cNvPr id="32" name="Arc 31"/>
          <p:cNvSpPr/>
          <p:nvPr/>
        </p:nvSpPr>
        <p:spPr>
          <a:xfrm>
            <a:off x="3173506" y="1731980"/>
            <a:ext cx="989703" cy="24097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4862"/>
          </a:xfrm>
        </p:spPr>
        <p:txBody>
          <a:bodyPr/>
          <a:lstStyle/>
          <a:p>
            <a:r>
              <a:rPr lang="en-CA" dirty="0" smtClean="0"/>
              <a:t>Jonathan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1075765"/>
            <a:ext cx="7971416" cy="3610535"/>
          </a:xfrm>
        </p:spPr>
        <p:txBody>
          <a:bodyPr>
            <a:normAutofit/>
          </a:bodyPr>
          <a:lstStyle/>
          <a:p>
            <a:r>
              <a:rPr lang="en-CA" sz="1800" b="1" dirty="0" smtClean="0"/>
              <a:t>1 Samuel 18:1-4</a:t>
            </a:r>
            <a:r>
              <a:rPr lang="en-CA" sz="1800" dirty="0" smtClean="0"/>
              <a:t> </a:t>
            </a:r>
            <a:r>
              <a:rPr lang="en-CA" sz="1800" dirty="0" smtClean="0"/>
              <a:t>– Jonathan makes a covenant with David and gives his robe, armor, sword, belt, bow.</a:t>
            </a:r>
          </a:p>
          <a:p>
            <a:r>
              <a:rPr lang="en-CA" sz="1800" b="1" dirty="0" smtClean="0"/>
              <a:t>1 Samuel 19:1-6</a:t>
            </a:r>
            <a:r>
              <a:rPr lang="en-CA" sz="1800" dirty="0" smtClean="0"/>
              <a:t> – Jonathan protects David and holds his father Saul to account for his murderous intentions.</a:t>
            </a:r>
          </a:p>
          <a:p>
            <a:r>
              <a:rPr lang="en-CA" sz="1800" b="1" dirty="0" smtClean="0"/>
              <a:t>1 Samuel 20</a:t>
            </a:r>
            <a:r>
              <a:rPr lang="en-CA" sz="1800" dirty="0" smtClean="0"/>
              <a:t> – Jonathan makes a covenant with David</a:t>
            </a:r>
            <a:r>
              <a:rPr lang="en-CA" sz="1800" b="1" dirty="0" smtClean="0"/>
              <a:t>, </a:t>
            </a:r>
            <a:r>
              <a:rPr lang="en-CA" sz="1800" dirty="0" smtClean="0"/>
              <a:t>see v.12-17</a:t>
            </a:r>
          </a:p>
          <a:p>
            <a:r>
              <a:rPr lang="en-CA" sz="1800" b="1" dirty="0" smtClean="0"/>
              <a:t>1 Samuel 23:14-18</a:t>
            </a:r>
            <a:r>
              <a:rPr lang="en-CA" sz="1800" dirty="0" smtClean="0"/>
              <a:t> – Jonathan finds David and encourages him.</a:t>
            </a:r>
          </a:p>
          <a:p>
            <a:r>
              <a:rPr lang="en-CA" sz="1800" b="1" dirty="0" smtClean="0"/>
              <a:t>1 Samuel 31, 2 Samuel 1:22-23</a:t>
            </a:r>
            <a:r>
              <a:rPr lang="en-CA" sz="1800" dirty="0" smtClean="0"/>
              <a:t> – What do you make of the fact that Jonathan continued with Saul?</a:t>
            </a:r>
          </a:p>
          <a:p>
            <a:r>
              <a:rPr lang="en-CA" sz="1800" i="1" dirty="0" smtClean="0"/>
              <a:t>“You have been very pleasant to me; Your love to me was wonderful, surpassing the love of women.”</a:t>
            </a:r>
            <a:r>
              <a:rPr lang="en-CA" sz="1800" dirty="0" smtClean="0"/>
              <a:t> (2 Sam. 1:26)</a:t>
            </a:r>
            <a:endParaRPr lang="en-CA" sz="1800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5214</TotalTime>
  <Words>987</Words>
  <Application>Microsoft Office PowerPoint</Application>
  <PresentationFormat>On-screen Show (16:9)</PresentationFormat>
  <Paragraphs>211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Ion</vt:lpstr>
      <vt:lpstr>2 Samuel</vt:lpstr>
      <vt:lpstr>Schedule</vt:lpstr>
      <vt:lpstr>Slide 3</vt:lpstr>
      <vt:lpstr>Slide 4</vt:lpstr>
      <vt:lpstr> 1 Samuel 26-31 </vt:lpstr>
      <vt:lpstr>The Amelekite (1:1-16)</vt:lpstr>
      <vt:lpstr>David</vt:lpstr>
      <vt:lpstr>Slide 8</vt:lpstr>
      <vt:lpstr>Jonathan</vt:lpstr>
      <vt:lpstr>David</vt:lpstr>
      <vt:lpstr>Slide 11</vt:lpstr>
      <vt:lpstr>Abner</vt:lpstr>
      <vt:lpstr>David</vt:lpstr>
      <vt:lpstr>Slide 14</vt:lpstr>
      <vt:lpstr>Ishbosheth</vt:lpstr>
      <vt:lpstr>David</vt:lpstr>
      <vt:lpstr>“As the LORD lives, who has redeemed my life from all adversity…”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Dave</cp:lastModifiedBy>
  <cp:revision>62</cp:revision>
  <dcterms:created xsi:type="dcterms:W3CDTF">2014-09-12T17:24:29Z</dcterms:created>
  <dcterms:modified xsi:type="dcterms:W3CDTF">2018-10-31T22:50:42Z</dcterms:modified>
</cp:coreProperties>
</file>