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14"/>
  </p:notesMasterIdLst>
  <p:sldIdLst>
    <p:sldId id="256" r:id="rId2"/>
    <p:sldId id="401" r:id="rId3"/>
    <p:sldId id="387" r:id="rId4"/>
    <p:sldId id="384" r:id="rId5"/>
    <p:sldId id="391" r:id="rId6"/>
    <p:sldId id="393" r:id="rId7"/>
    <p:sldId id="400" r:id="rId8"/>
    <p:sldId id="402" r:id="rId9"/>
    <p:sldId id="403" r:id="rId10"/>
    <p:sldId id="404" r:id="rId11"/>
    <p:sldId id="405" r:id="rId12"/>
    <p:sldId id="406" r:id="rId13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7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6" autoAdjust="0"/>
    <p:restoredTop sz="94624" autoAdjust="0"/>
  </p:normalViewPr>
  <p:slideViewPr>
    <p:cSldViewPr snapToGrid="0">
      <p:cViewPr varScale="1">
        <p:scale>
          <a:sx n="92" d="100"/>
          <a:sy n="92" d="100"/>
        </p:scale>
        <p:origin x="-55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2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“you save the humble, But your eyes are on the haughty” (22:28)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13:23-39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Amnon’s</a:t>
            </a:r>
            <a:r>
              <a:rPr lang="en-CA" dirty="0" smtClean="0"/>
              <a:t> Murder and </a:t>
            </a:r>
            <a:r>
              <a:rPr lang="en-CA" dirty="0" err="1" smtClean="0"/>
              <a:t>Absalom’s</a:t>
            </a:r>
            <a:r>
              <a:rPr lang="en-CA" dirty="0" smtClean="0"/>
              <a:t> flight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Parallels Between</a:t>
            </a:r>
            <a:br>
              <a:rPr lang="en-CA" sz="2400" dirty="0" smtClean="0"/>
            </a:br>
            <a:r>
              <a:rPr lang="en-CA" sz="2400" dirty="0" err="1" smtClean="0"/>
              <a:t>Joab’s</a:t>
            </a:r>
            <a:r>
              <a:rPr lang="en-CA" sz="2400" dirty="0" smtClean="0"/>
              <a:t> Tale and Gen. 4:1-15</a:t>
            </a:r>
            <a:endParaRPr lang="en-C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088" y="1539875"/>
          <a:ext cx="6710361" cy="323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3903"/>
                <a:gridCol w="1340427"/>
                <a:gridCol w="1386031"/>
              </a:tblGrid>
              <a:tr h="42097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Cain</a:t>
                      </a:r>
                      <a:r>
                        <a:rPr lang="en-CA" baseline="0" dirty="0" smtClean="0"/>
                        <a:t> &amp; Abel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Joab’s</a:t>
                      </a:r>
                      <a:r>
                        <a:rPr lang="en-CA" dirty="0" smtClean="0"/>
                        <a:t> Tale</a:t>
                      </a:r>
                      <a:endParaRPr lang="en-CA" dirty="0"/>
                    </a:p>
                  </a:txBody>
                  <a:tcPr/>
                </a:tc>
              </a:tr>
              <a:tr h="420974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/>
                        <a:t>Two brothers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Gen. 4:1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v.6</a:t>
                      </a:r>
                      <a:endParaRPr lang="en-CA" sz="1400" dirty="0"/>
                    </a:p>
                  </a:txBody>
                  <a:tcPr anchor="ctr"/>
                </a:tc>
              </a:tr>
              <a:tr h="420974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/>
                        <a:t>alone</a:t>
                      </a:r>
                      <a:r>
                        <a:rPr lang="en-CA" sz="1400" baseline="0" dirty="0" smtClean="0"/>
                        <a:t> together in a field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Gen.</a:t>
                      </a:r>
                      <a:r>
                        <a:rPr lang="en-CA" sz="1400" baseline="0" dirty="0" smtClean="0"/>
                        <a:t> 4:8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v.6</a:t>
                      </a:r>
                      <a:endParaRPr lang="en-CA" sz="1400" dirty="0"/>
                    </a:p>
                  </a:txBody>
                  <a:tcPr anchor="ctr"/>
                </a:tc>
              </a:tr>
              <a:tr h="420974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/>
                        <a:t>one</a:t>
                      </a:r>
                      <a:r>
                        <a:rPr lang="en-CA" sz="1400" baseline="0" dirty="0" smtClean="0"/>
                        <a:t> killed the other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Gen. 4:8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v.6</a:t>
                      </a:r>
                      <a:endParaRPr lang="en-CA" sz="1400" dirty="0"/>
                    </a:p>
                  </a:txBody>
                  <a:tcPr anchor="ctr"/>
                </a:tc>
              </a:tr>
              <a:tr h="484409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/>
                        <a:t>concerns</a:t>
                      </a:r>
                      <a:r>
                        <a:rPr lang="en-CA" sz="1400" baseline="0" dirty="0" smtClean="0"/>
                        <a:t> expressed about murderer being killed by others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Gen. 4:14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v.7</a:t>
                      </a:r>
                      <a:endParaRPr lang="en-CA" sz="1400" dirty="0"/>
                    </a:p>
                  </a:txBody>
                  <a:tcPr anchor="ctr"/>
                </a:tc>
              </a:tr>
              <a:tr h="420974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/>
                        <a:t>authority</a:t>
                      </a:r>
                      <a:r>
                        <a:rPr lang="en-CA" sz="1400" baseline="0" dirty="0" smtClean="0"/>
                        <a:t> figure intervened to save murderer’s life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Gen. 4:15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v.8</a:t>
                      </a:r>
                      <a:endParaRPr lang="en-CA" sz="1400" dirty="0"/>
                    </a:p>
                  </a:txBody>
                  <a:tcPr anchor="ctr"/>
                </a:tc>
              </a:tr>
              <a:tr h="484409">
                <a:tc>
                  <a:txBody>
                    <a:bodyPr/>
                    <a:lstStyle/>
                    <a:p>
                      <a:pPr algn="l"/>
                      <a:r>
                        <a:rPr lang="en-CA" sz="1400" dirty="0" smtClean="0"/>
                        <a:t>threat</a:t>
                      </a:r>
                      <a:r>
                        <a:rPr lang="en-CA" sz="1400" baseline="0" dirty="0" smtClean="0"/>
                        <a:t> of retaliation for anyone contravening authority’s decision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Gen. 4:15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v.10</a:t>
                      </a:r>
                      <a:endParaRPr lang="en-CA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23018" y="4572000"/>
            <a:ext cx="1620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R. Bergen,</a:t>
            </a:r>
          </a:p>
          <a:p>
            <a:pPr algn="ctr"/>
            <a:r>
              <a:rPr lang="en-CA" sz="1000" i="1" dirty="0" smtClean="0"/>
              <a:t>1,2 Samuel</a:t>
            </a:r>
            <a:r>
              <a:rPr lang="en-CA" sz="1000" dirty="0" smtClean="0"/>
              <a:t>, p. 390</a:t>
            </a:r>
            <a:endParaRPr lang="en-CA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lesson of this chapter?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2 </a:t>
            </a:r>
            <a:r>
              <a:rPr lang="en-CA" dirty="0" err="1" smtClean="0"/>
              <a:t>samuel</a:t>
            </a:r>
            <a:r>
              <a:rPr lang="en-CA" dirty="0" smtClean="0"/>
              <a:t> 14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Schedule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4857" y="1079293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Text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10/28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Intro: 1 Samuel</a:t>
                      </a:r>
                      <a:r>
                        <a:rPr lang="en-CA" sz="1200" baseline="0" dirty="0" smtClean="0"/>
                        <a:t> Recap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10/31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House of David v. House of Saul (1-4)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11/4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The</a:t>
                      </a:r>
                      <a:r>
                        <a:rPr lang="en-CA" sz="1200" baseline="0" dirty="0" smtClean="0"/>
                        <a:t> New King</a:t>
                      </a:r>
                      <a:endParaRPr lang="en-CA" sz="1200" dirty="0" smtClean="0"/>
                    </a:p>
                    <a:p>
                      <a:pPr algn="ctr"/>
                      <a:r>
                        <a:rPr lang="en-CA" sz="1200" dirty="0" smtClean="0"/>
                        <a:t>(5-6)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11/7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The Promise</a:t>
                      </a:r>
                    </a:p>
                    <a:p>
                      <a:pPr algn="ctr"/>
                      <a:r>
                        <a:rPr lang="en-CA" sz="1200" dirty="0" smtClean="0"/>
                        <a:t>(7)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David’s Administration</a:t>
                      </a:r>
                    </a:p>
                    <a:p>
                      <a:pPr algn="ctr"/>
                      <a:r>
                        <a:rPr lang="en-CA" sz="1200" dirty="0" smtClean="0"/>
                        <a:t>(8-10)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11/14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David &amp; Bathsheba</a:t>
                      </a:r>
                      <a:endParaRPr lang="en-CA" sz="1200" baseline="0" dirty="0" smtClean="0"/>
                    </a:p>
                    <a:p>
                      <a:pPr algn="ctr"/>
                      <a:r>
                        <a:rPr lang="en-CA" sz="1200" baseline="0" dirty="0" smtClean="0"/>
                        <a:t>(11-12)</a:t>
                      </a:r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11/18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Amnon</a:t>
                      </a:r>
                      <a:r>
                        <a:rPr lang="en-CA" sz="1200" dirty="0" smtClean="0"/>
                        <a:t> &amp; Tamar</a:t>
                      </a:r>
                    </a:p>
                    <a:p>
                      <a:pPr algn="ctr"/>
                      <a:r>
                        <a:rPr lang="en-CA" sz="1200" dirty="0" smtClean="0"/>
                        <a:t>(13-14)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620665" y="1076050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Title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No</a:t>
                      </a:r>
                      <a:r>
                        <a:rPr lang="en-CA" sz="1200" baseline="0" dirty="0" smtClean="0"/>
                        <a:t> Class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Lesson</a:t>
                      </a:r>
                      <a:r>
                        <a:rPr lang="en-CA" sz="1200" baseline="0" dirty="0" smtClean="0"/>
                        <a:t> by Gary Kerr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Abaslom’s</a:t>
                      </a:r>
                      <a:r>
                        <a:rPr lang="en-CA" sz="1200" dirty="0" smtClean="0"/>
                        <a:t> Treason</a:t>
                      </a:r>
                    </a:p>
                    <a:p>
                      <a:pPr algn="ctr"/>
                      <a:r>
                        <a:rPr lang="en-CA" sz="1200" dirty="0" smtClean="0"/>
                        <a:t>(15-17)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Absalom’s</a:t>
                      </a:r>
                      <a:r>
                        <a:rPr lang="en-CA" sz="1200" dirty="0" smtClean="0"/>
                        <a:t> Fall</a:t>
                      </a:r>
                    </a:p>
                    <a:p>
                      <a:pPr algn="ctr"/>
                      <a:r>
                        <a:rPr lang="en-CA" sz="1200" dirty="0" smtClean="0"/>
                        <a:t>(18-20)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Atonement</a:t>
                      </a:r>
                      <a:r>
                        <a:rPr lang="en-CA" sz="1200" baseline="0" dirty="0" smtClean="0"/>
                        <a:t> &amp; the Song of Praise (21-22)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Last</a:t>
                      </a:r>
                      <a:r>
                        <a:rPr lang="en-CA" sz="1200" baseline="0" dirty="0" smtClean="0"/>
                        <a:t> Words/Mighty Men/Census (23-24)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Mason</a:t>
                      </a:r>
                      <a:r>
                        <a:rPr lang="en-CA" sz="1200" baseline="0" dirty="0" smtClean="0"/>
                        <a:t> B.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David’s Death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(1 Kings 1-2)</a:t>
                      </a:r>
                      <a:endParaRPr lang="en-CA" sz="9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Ryan</a:t>
                      </a:r>
                      <a:r>
                        <a:rPr lang="en-CA" sz="1200" baseline="0" dirty="0" smtClean="0"/>
                        <a:t> P.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Review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224" y="253474"/>
            <a:ext cx="5292762" cy="510316"/>
          </a:xfrm>
        </p:spPr>
        <p:txBody>
          <a:bodyPr/>
          <a:lstStyle/>
          <a:p>
            <a:pPr algn="ctr"/>
            <a:r>
              <a:rPr lang="en-CA" dirty="0" smtClean="0"/>
              <a:t>City of David</a:t>
            </a:r>
            <a:endParaRPr lang="en-CA" dirty="0"/>
          </a:p>
        </p:txBody>
      </p:sp>
      <p:pic>
        <p:nvPicPr>
          <p:cNvPr id="4" name="Content Placeholder 9" descr="20120222 city-of-david_fjenkins_05072010_28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21224" y="999116"/>
            <a:ext cx="5308898" cy="398167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“But each one is tempted when he is drawn away by his own desires and enticed.  Then, when desire has conceived, it gives birth to sin; and sin, when it is full-grown, brings forth death.”</a:t>
            </a:r>
            <a:endParaRPr lang="en-CA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James 1:14-15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0"/>
            <a:ext cx="8745165" cy="487355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</a:t>
            </a:r>
            <a:r>
              <a:rPr lang="en-CA" sz="1200" dirty="0" smtClean="0"/>
              <a:t> Have mercy upon me, O God, According to Your </a:t>
            </a:r>
            <a:r>
              <a:rPr lang="en-CA" sz="1200" dirty="0" err="1" smtClean="0"/>
              <a:t>lovingkindness</a:t>
            </a:r>
            <a:r>
              <a:rPr lang="en-CA" sz="1200" dirty="0" smtClean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dirty="0" smtClean="0"/>
              <a:t>	According to the multitude of Your tender mercies, Blot out my transgressions.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2</a:t>
            </a:r>
            <a:r>
              <a:rPr lang="en-CA" sz="1200" dirty="0" smtClean="0"/>
              <a:t> Wash me thoroughly from my iniquity, And cleanse me from my sin.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3</a:t>
            </a:r>
            <a:r>
              <a:rPr lang="en-CA" sz="1200" dirty="0" smtClean="0"/>
              <a:t> For I acknowledge my transgressions, And my sin is always before me.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>
                <a:solidFill>
                  <a:srgbClr val="FFFF00"/>
                </a:solidFill>
              </a:rPr>
              <a:t>4 Against You, You only, have I sinned, And done this evil in Your sight—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>
                <a:solidFill>
                  <a:srgbClr val="FFFF00"/>
                </a:solidFill>
              </a:rPr>
              <a:t>	That You may be found just when You speak, And blameless when You judge.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5</a:t>
            </a:r>
            <a:r>
              <a:rPr lang="en-CA" sz="1200" dirty="0" smtClean="0"/>
              <a:t> Behold, I was brought forth in iniquity, And in sin my mother conceived me.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6</a:t>
            </a:r>
            <a:r>
              <a:rPr lang="en-CA" sz="1200" dirty="0" smtClean="0"/>
              <a:t> Behold, You desire truth in the inward parts, And in the hidden part You will make me to know wisdom.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7</a:t>
            </a:r>
            <a:r>
              <a:rPr lang="en-CA" sz="1200" dirty="0" smtClean="0"/>
              <a:t> Purge me with hyssop, and I shall be clean; Wash me, and I shall be whiter than snow.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8</a:t>
            </a:r>
            <a:r>
              <a:rPr lang="en-CA" sz="1200" dirty="0" smtClean="0"/>
              <a:t> Make me hear joy and gladness, That the bones You have broken may rejoice.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9</a:t>
            </a:r>
            <a:r>
              <a:rPr lang="en-CA" sz="1200" dirty="0" smtClean="0"/>
              <a:t> Hide Your face from my sins, And blot out all my iniquities.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10</a:t>
            </a:r>
            <a:r>
              <a:rPr lang="en-CA" sz="1200" dirty="0" smtClean="0"/>
              <a:t> Create in me a clean heart, O God, And renew a steadfast spirit within me.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11</a:t>
            </a:r>
            <a:r>
              <a:rPr lang="en-CA" sz="1200" dirty="0" smtClean="0"/>
              <a:t> Do not cast me away from Your presence, And do not take Your Holy Spirit from me.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12</a:t>
            </a:r>
            <a:r>
              <a:rPr lang="en-CA" sz="1200" dirty="0" smtClean="0"/>
              <a:t> Restore to me the joy of Your salvation, And uphold me by Your generous Spirit.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13</a:t>
            </a:r>
            <a:r>
              <a:rPr lang="en-CA" sz="1200" dirty="0" smtClean="0"/>
              <a:t> Then I will teach transgressors Your ways, And sinners shall be converted to You.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14</a:t>
            </a:r>
            <a:r>
              <a:rPr lang="en-CA" sz="1200" dirty="0" smtClean="0"/>
              <a:t> Deliver me from the guilt of bloodshed, O God, The God of my salvation,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dirty="0" smtClean="0"/>
              <a:t>And my tongue shall sing aloud of Your righteousness.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15</a:t>
            </a:r>
            <a:r>
              <a:rPr lang="en-CA" sz="1200" dirty="0" smtClean="0"/>
              <a:t> O Lord, open my lips, And my mouth shall show forth Your praise.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16</a:t>
            </a:r>
            <a:r>
              <a:rPr lang="en-CA" sz="1200" dirty="0" smtClean="0"/>
              <a:t> For You do not desire sacrifice, or else I would give it; You do not delight in burnt offering.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17</a:t>
            </a:r>
            <a:r>
              <a:rPr lang="en-CA" sz="1200" dirty="0" smtClean="0"/>
              <a:t> The sacrifices of God are a broken spirit, A broken and a contrite heart—These, O God, You will not despise.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18</a:t>
            </a:r>
            <a:r>
              <a:rPr lang="en-CA" sz="1200" dirty="0" smtClean="0"/>
              <a:t> Do good in Your good pleasure to Zion; Build the walls of Jerusalem.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b="1" dirty="0" smtClean="0"/>
              <a:t>19</a:t>
            </a:r>
            <a:r>
              <a:rPr lang="en-CA" sz="1200" dirty="0" smtClean="0"/>
              <a:t> Then You shall be pleased with the sacrifices of righteousness, With burnt offering and whole burnt offering;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dirty="0" smtClean="0"/>
              <a:t>Then they shall offer bulls on Your altar.</a:t>
            </a:r>
            <a:endParaRPr lang="en-CA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293685" y="2323652"/>
            <a:ext cx="1538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Psalm 51</a:t>
            </a:r>
            <a:endParaRPr lang="en-CA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1" dirty="0" smtClean="0">
                <a:solidFill>
                  <a:srgbClr val="FFFF00"/>
                </a:solidFill>
              </a:rPr>
              <a:t>“The LORD has also put away your sin; you shall not die.” (v.13)</a:t>
            </a:r>
            <a:endParaRPr lang="en-CA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5"/>
            <a:ext cx="7298838" cy="1010479"/>
          </a:xfrm>
        </p:spPr>
        <p:txBody>
          <a:bodyPr>
            <a:normAutofit/>
          </a:bodyPr>
          <a:lstStyle/>
          <a:p>
            <a:r>
              <a:rPr lang="en-CA" dirty="0" smtClean="0"/>
              <a:t>“I have sinned against the LORD.” (v.13)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12:15-31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afterward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235628"/>
            <a:ext cx="7053542" cy="595644"/>
          </a:xfrm>
        </p:spPr>
        <p:txBody>
          <a:bodyPr/>
          <a:lstStyle/>
          <a:p>
            <a:r>
              <a:rPr lang="en-CA" dirty="0" smtClean="0"/>
              <a:t>Parallels</a:t>
            </a:r>
            <a:br>
              <a:rPr lang="en-CA" dirty="0" smtClean="0"/>
            </a:br>
            <a:r>
              <a:rPr lang="en-CA" sz="2000" dirty="0" smtClean="0"/>
              <a:t>David and </a:t>
            </a:r>
            <a:r>
              <a:rPr lang="en-CA" sz="2000" dirty="0" err="1" smtClean="0"/>
              <a:t>Amnon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117020"/>
            <a:ext cx="3297254" cy="432197"/>
          </a:xfrm>
        </p:spPr>
        <p:txBody>
          <a:bodyPr/>
          <a:lstStyle/>
          <a:p>
            <a:pPr algn="ctr"/>
            <a:r>
              <a:rPr lang="en-CA" dirty="0" smtClean="0"/>
              <a:t>David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574219"/>
            <a:ext cx="3297254" cy="3392635"/>
          </a:xfrm>
        </p:spPr>
        <p:txBody>
          <a:bodyPr/>
          <a:lstStyle/>
          <a:p>
            <a:r>
              <a:rPr lang="en-CA" dirty="0" smtClean="0"/>
              <a:t>Committed sexual immorality outside of marriage (11:4)</a:t>
            </a:r>
          </a:p>
          <a:p>
            <a:pPr lvl="1"/>
            <a:r>
              <a:rPr lang="en-CA" dirty="0" smtClean="0"/>
              <a:t>With a beautiful woman in the privacy of his own residence (11:2,4)</a:t>
            </a:r>
          </a:p>
          <a:p>
            <a:pPr lvl="1"/>
            <a:r>
              <a:rPr lang="en-CA" dirty="0" smtClean="0"/>
              <a:t>Law prescribed death (Lev. 20:10)</a:t>
            </a:r>
          </a:p>
          <a:p>
            <a:r>
              <a:rPr lang="en-CA" dirty="0" smtClean="0"/>
              <a:t>The woman experienced great grief (11:26)</a:t>
            </a:r>
          </a:p>
          <a:p>
            <a:r>
              <a:rPr lang="en-CA" dirty="0" smtClean="0"/>
              <a:t>Ultimately, the transgression resulted in the death of one of David’s sons (12:18)</a:t>
            </a:r>
          </a:p>
          <a:p>
            <a:r>
              <a:rPr lang="en-CA" dirty="0" smtClean="0"/>
              <a:t>Sin added to sin (11:6-17)</a:t>
            </a:r>
          </a:p>
          <a:p>
            <a:r>
              <a:rPr lang="en-CA" dirty="0" smtClean="0"/>
              <a:t>On the throne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117020"/>
            <a:ext cx="3297254" cy="432197"/>
          </a:xfrm>
        </p:spPr>
        <p:txBody>
          <a:bodyPr/>
          <a:lstStyle/>
          <a:p>
            <a:pPr algn="ctr"/>
            <a:r>
              <a:rPr lang="en-CA" dirty="0" err="1" smtClean="0"/>
              <a:t>Amnon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574219"/>
            <a:ext cx="3297254" cy="3382244"/>
          </a:xfrm>
        </p:spPr>
        <p:txBody>
          <a:bodyPr/>
          <a:lstStyle/>
          <a:p>
            <a:r>
              <a:rPr lang="en-CA" dirty="0" smtClean="0"/>
              <a:t>Committed sexual immorality outside of marriage (13:14)</a:t>
            </a:r>
          </a:p>
          <a:p>
            <a:pPr lvl="1"/>
            <a:r>
              <a:rPr lang="en-CA" dirty="0" smtClean="0"/>
              <a:t>With a beautiful woman in the privacy of his own residence (13:1,7)</a:t>
            </a:r>
          </a:p>
          <a:p>
            <a:pPr lvl="1"/>
            <a:r>
              <a:rPr lang="en-CA" dirty="0" smtClean="0"/>
              <a:t>Law prescribed death (Lev. 20:17)</a:t>
            </a:r>
          </a:p>
          <a:p>
            <a:r>
              <a:rPr lang="en-CA" dirty="0" smtClean="0"/>
              <a:t>The woman experienced great grief (13:19)</a:t>
            </a:r>
          </a:p>
          <a:p>
            <a:r>
              <a:rPr lang="en-CA" dirty="0" smtClean="0"/>
              <a:t>Ultimately, the transgression resulted in the death of one of David’s sons (13:29)</a:t>
            </a:r>
          </a:p>
          <a:p>
            <a:r>
              <a:rPr lang="en-CA" dirty="0" smtClean="0"/>
              <a:t>Sin added to sin (13:15-18)</a:t>
            </a:r>
          </a:p>
          <a:p>
            <a:r>
              <a:rPr lang="en-CA" dirty="0" smtClean="0"/>
              <a:t>Presumed heir to the throne (3:2)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7523018" y="4572000"/>
            <a:ext cx="1620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In part from R. Bergen,</a:t>
            </a:r>
          </a:p>
          <a:p>
            <a:r>
              <a:rPr lang="en-CA" sz="1000" i="1" dirty="0" smtClean="0"/>
              <a:t>1,2 Samuel</a:t>
            </a:r>
            <a:r>
              <a:rPr lang="en-CA" sz="1000" dirty="0" smtClean="0"/>
              <a:t>, p. 379</a:t>
            </a:r>
            <a:endParaRPr lang="en-CA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Reactions</a:t>
            </a:r>
            <a:br>
              <a:rPr lang="en-CA" dirty="0" smtClean="0"/>
            </a:br>
            <a:r>
              <a:rPr lang="en-CA" sz="2000" dirty="0" smtClean="0"/>
              <a:t>2 Samuel 13:1-22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 smtClean="0"/>
              <a:t>What was </a:t>
            </a:r>
            <a:r>
              <a:rPr lang="en-CA" sz="2200" dirty="0" err="1" smtClean="0"/>
              <a:t>Amnon’s</a:t>
            </a:r>
            <a:r>
              <a:rPr lang="en-CA" sz="2200" dirty="0" smtClean="0"/>
              <a:t> reaction?</a:t>
            </a:r>
          </a:p>
          <a:p>
            <a:r>
              <a:rPr lang="en-CA" sz="2200" dirty="0" smtClean="0"/>
              <a:t>What was Tamar’s reaction?</a:t>
            </a:r>
          </a:p>
          <a:p>
            <a:r>
              <a:rPr lang="en-CA" sz="2200" dirty="0" smtClean="0"/>
              <a:t>What was </a:t>
            </a:r>
            <a:r>
              <a:rPr lang="en-CA" sz="2200" dirty="0" err="1" smtClean="0"/>
              <a:t>Absalom’s</a:t>
            </a:r>
            <a:r>
              <a:rPr lang="en-CA" sz="2200" dirty="0" smtClean="0"/>
              <a:t> reaction?</a:t>
            </a:r>
          </a:p>
          <a:p>
            <a:r>
              <a:rPr lang="en-CA" sz="2200" dirty="0" smtClean="0"/>
              <a:t>What was David’s reaction?</a:t>
            </a:r>
          </a:p>
          <a:p>
            <a:pPr>
              <a:buNone/>
            </a:pPr>
            <a:endParaRPr lang="en-CA" sz="2200" i="1" dirty="0" smtClean="0"/>
          </a:p>
          <a:p>
            <a:pPr>
              <a:buNone/>
            </a:pPr>
            <a:r>
              <a:rPr lang="en-CA" sz="1600" i="1" dirty="0" smtClean="0">
                <a:solidFill>
                  <a:srgbClr val="FFFF00"/>
                </a:solidFill>
              </a:rPr>
              <a:t>“</a:t>
            </a:r>
            <a:r>
              <a:rPr lang="en-CA" sz="1600" i="1" dirty="0" smtClean="0">
                <a:solidFill>
                  <a:srgbClr val="FFFF00"/>
                </a:solidFill>
              </a:rPr>
              <a:t>When King David heard of all these things, he became very angry, </a:t>
            </a:r>
            <a:r>
              <a:rPr lang="en-CA" sz="1600" b="1" i="1" dirty="0" smtClean="0">
                <a:solidFill>
                  <a:srgbClr val="FFFF00"/>
                </a:solidFill>
              </a:rPr>
              <a:t>but he would not punish his son </a:t>
            </a:r>
            <a:r>
              <a:rPr lang="en-CA" sz="1600" b="1" i="1" dirty="0" err="1" smtClean="0">
                <a:solidFill>
                  <a:srgbClr val="FFFF00"/>
                </a:solidFill>
              </a:rPr>
              <a:t>Amnon</a:t>
            </a:r>
            <a:r>
              <a:rPr lang="en-CA" sz="1600" b="1" i="1" dirty="0" smtClean="0">
                <a:solidFill>
                  <a:srgbClr val="FFFF00"/>
                </a:solidFill>
              </a:rPr>
              <a:t>, because he loved him, for he was his firstborn</a:t>
            </a:r>
            <a:r>
              <a:rPr lang="en-CA" sz="1600" b="1" i="1" dirty="0" smtClean="0">
                <a:solidFill>
                  <a:srgbClr val="FFFF00"/>
                </a:solidFill>
              </a:rPr>
              <a:t>.”</a:t>
            </a:r>
            <a:r>
              <a:rPr lang="en-CA" sz="1600" b="1" dirty="0" smtClean="0">
                <a:solidFill>
                  <a:srgbClr val="FFFF00"/>
                </a:solidFill>
              </a:rPr>
              <a:t> </a:t>
            </a:r>
            <a:r>
              <a:rPr lang="en-CA" sz="1600" dirty="0" smtClean="0">
                <a:solidFill>
                  <a:srgbClr val="FFFF00"/>
                </a:solidFill>
              </a:rPr>
              <a:t>(13:21, NRSV)</a:t>
            </a:r>
            <a:endParaRPr lang="en-CA" sz="16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8090</TotalTime>
  <Words>540</Words>
  <Application>Microsoft Office PowerPoint</Application>
  <PresentationFormat>On-screen Show (16:9)</PresentationFormat>
  <Paragraphs>144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2 Samuel</vt:lpstr>
      <vt:lpstr>Schedule</vt:lpstr>
      <vt:lpstr>City of David</vt:lpstr>
      <vt:lpstr>“But each one is tempted when he is drawn away by his own desires and enticed.  Then, when desire has conceived, it gives birth to sin; and sin, when it is full-grown, brings forth death.”</vt:lpstr>
      <vt:lpstr>Slide 5</vt:lpstr>
      <vt:lpstr>“The LORD has also put away your sin; you shall not die.” (v.13)</vt:lpstr>
      <vt:lpstr>12:15-31</vt:lpstr>
      <vt:lpstr>Parallels David and Amnon</vt:lpstr>
      <vt:lpstr>Reactions 2 Samuel 13:1-22</vt:lpstr>
      <vt:lpstr>13:23-39</vt:lpstr>
      <vt:lpstr>Parallels Between Joab’s Tale and Gen. 4:1-15</vt:lpstr>
      <vt:lpstr>What is the lesson of this chapter?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93</cp:revision>
  <dcterms:created xsi:type="dcterms:W3CDTF">2014-09-12T17:24:29Z</dcterms:created>
  <dcterms:modified xsi:type="dcterms:W3CDTF">2018-11-18T13:23:14Z</dcterms:modified>
</cp:coreProperties>
</file>