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23" r:id="rId2"/>
    <p:sldMasterId id="2147483735" r:id="rId3"/>
    <p:sldMasterId id="2147483747" r:id="rId4"/>
  </p:sldMasterIdLst>
  <p:notesMasterIdLst>
    <p:notesMasterId r:id="rId22"/>
  </p:notesMasterIdLst>
  <p:handoutMasterIdLst>
    <p:handoutMasterId r:id="rId23"/>
  </p:handoutMasterIdLst>
  <p:sldIdLst>
    <p:sldId id="256" r:id="rId5"/>
    <p:sldId id="257" r:id="rId6"/>
    <p:sldId id="263" r:id="rId7"/>
    <p:sldId id="264" r:id="rId8"/>
    <p:sldId id="262" r:id="rId9"/>
    <p:sldId id="265" r:id="rId10"/>
    <p:sldId id="266" r:id="rId11"/>
    <p:sldId id="261" r:id="rId12"/>
    <p:sldId id="258" r:id="rId13"/>
    <p:sldId id="268" r:id="rId14"/>
    <p:sldId id="269" r:id="rId15"/>
    <p:sldId id="267" r:id="rId16"/>
    <p:sldId id="272" r:id="rId17"/>
    <p:sldId id="260" r:id="rId18"/>
    <p:sldId id="271" r:id="rId19"/>
    <p:sldId id="259" r:id="rId20"/>
    <p:sldId id="270" r:id="rId21"/>
  </p:sldIdLst>
  <p:sldSz cx="9144000" cy="5715000" type="screen16x10"/>
  <p:notesSz cx="7010400" cy="92964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0EE435-24A8-47E5-95E7-74B13A414616}">
          <p14:sldIdLst>
            <p14:sldId id="256"/>
          </p14:sldIdLst>
        </p14:section>
        <p14:section name="Untitled Section" id="{B2D71669-DEFE-440C-9604-6B74328A96D6}">
          <p14:sldIdLst>
            <p14:sldId id="257"/>
            <p14:sldId id="263"/>
            <p14:sldId id="264"/>
            <p14:sldId id="262"/>
            <p14:sldId id="265"/>
          </p14:sldIdLst>
        </p14:section>
        <p14:section name="Untitled Section" id="{6A64BB82-778D-421E-8C97-228E8B5E7F2F}">
          <p14:sldIdLst>
            <p14:sldId id="266"/>
            <p14:sldId id="261"/>
            <p14:sldId id="258"/>
            <p14:sldId id="268"/>
            <p14:sldId id="269"/>
            <p14:sldId id="267"/>
            <p14:sldId id="272"/>
            <p14:sldId id="260"/>
            <p14:sldId id="271"/>
            <p14:sldId id="259"/>
            <p14:sldId id="270"/>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39" d="100"/>
          <a:sy n="139" d="100"/>
        </p:scale>
        <p:origin x="786" y="11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B8FFD8A-B0D3-4D7D-BC5B-313B0EBB4B3E}" type="datetimeFigureOut">
              <a:rPr lang="en-US" smtClean="0"/>
              <a:t>12/29/2018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0550BC0-9EBE-4EE6-A512-F6C1EC5D46C2}" type="slidenum">
              <a:rPr lang="en-US" smtClean="0"/>
              <a:t>‹#›</a:t>
            </a:fld>
            <a:endParaRPr lang="en-US"/>
          </a:p>
        </p:txBody>
      </p:sp>
    </p:spTree>
    <p:extLst>
      <p:ext uri="{BB962C8B-B14F-4D97-AF65-F5344CB8AC3E}">
        <p14:creationId xmlns:p14="http://schemas.microsoft.com/office/powerpoint/2010/main" val="2517560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C00AD8-0281-4B4E-B76D-E02EEE16B001}" type="datetimeFigureOut">
              <a:rPr lang="en-US" smtClean="0"/>
              <a:t>12/29/2018</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2E79B3-7ED5-4260-B16E-ECBD7E6BE75F}" type="slidenum">
              <a:rPr lang="en-US" smtClean="0"/>
              <a:t>‹#›</a:t>
            </a:fld>
            <a:endParaRPr lang="en-US"/>
          </a:p>
        </p:txBody>
      </p:sp>
    </p:spTree>
    <p:extLst>
      <p:ext uri="{BB962C8B-B14F-4D97-AF65-F5344CB8AC3E}">
        <p14:creationId xmlns:p14="http://schemas.microsoft.com/office/powerpoint/2010/main" val="392894156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700" b="1">
                <a:solidFill>
                  <a:schemeClr val="tx1"/>
                </a:solidFill>
                <a:latin typeface="Garamond" panose="02020404030301010803" pitchFamily="18" charset="0"/>
              </a:defRPr>
            </a:lvl1pPr>
            <a:lvl2pPr marL="776478" indent="-297650">
              <a:defRPr sz="3700" b="1">
                <a:solidFill>
                  <a:schemeClr val="tx1"/>
                </a:solidFill>
                <a:latin typeface="Garamond" panose="02020404030301010803" pitchFamily="18" charset="0"/>
              </a:defRPr>
            </a:lvl2pPr>
            <a:lvl3pPr marL="1195453" indent="-237797">
              <a:defRPr sz="3700" b="1">
                <a:solidFill>
                  <a:schemeClr val="tx1"/>
                </a:solidFill>
                <a:latin typeface="Garamond" panose="02020404030301010803" pitchFamily="18" charset="0"/>
              </a:defRPr>
            </a:lvl3pPr>
            <a:lvl4pPr marL="1674281" indent="-237797">
              <a:defRPr sz="3700" b="1">
                <a:solidFill>
                  <a:schemeClr val="tx1"/>
                </a:solidFill>
                <a:latin typeface="Garamond" panose="02020404030301010803" pitchFamily="18" charset="0"/>
              </a:defRPr>
            </a:lvl4pPr>
            <a:lvl5pPr marL="2153109" indent="-237797">
              <a:defRPr sz="3700" b="1">
                <a:solidFill>
                  <a:schemeClr val="tx1"/>
                </a:solidFill>
                <a:latin typeface="Garamond" panose="02020404030301010803" pitchFamily="18" charset="0"/>
              </a:defRPr>
            </a:lvl5pPr>
            <a:lvl6pPr marL="2618996" indent="-237797" eaLnBrk="0" fontAlgn="base" hangingPunct="0">
              <a:spcBef>
                <a:spcPct val="0"/>
              </a:spcBef>
              <a:spcAft>
                <a:spcPct val="0"/>
              </a:spcAft>
              <a:defRPr sz="3700" b="1">
                <a:solidFill>
                  <a:schemeClr val="tx1"/>
                </a:solidFill>
                <a:latin typeface="Garamond" panose="02020404030301010803" pitchFamily="18" charset="0"/>
              </a:defRPr>
            </a:lvl6pPr>
            <a:lvl7pPr marL="3084883" indent="-237797" eaLnBrk="0" fontAlgn="base" hangingPunct="0">
              <a:spcBef>
                <a:spcPct val="0"/>
              </a:spcBef>
              <a:spcAft>
                <a:spcPct val="0"/>
              </a:spcAft>
              <a:defRPr sz="3700" b="1">
                <a:solidFill>
                  <a:schemeClr val="tx1"/>
                </a:solidFill>
                <a:latin typeface="Garamond" panose="02020404030301010803" pitchFamily="18" charset="0"/>
              </a:defRPr>
            </a:lvl7pPr>
            <a:lvl8pPr marL="3550770" indent="-237797" eaLnBrk="0" fontAlgn="base" hangingPunct="0">
              <a:spcBef>
                <a:spcPct val="0"/>
              </a:spcBef>
              <a:spcAft>
                <a:spcPct val="0"/>
              </a:spcAft>
              <a:defRPr sz="3700" b="1">
                <a:solidFill>
                  <a:schemeClr val="tx1"/>
                </a:solidFill>
                <a:latin typeface="Garamond" panose="02020404030301010803" pitchFamily="18" charset="0"/>
              </a:defRPr>
            </a:lvl8pPr>
            <a:lvl9pPr marL="4016656" indent="-237797" eaLnBrk="0" fontAlgn="base" hangingPunct="0">
              <a:spcBef>
                <a:spcPct val="0"/>
              </a:spcBef>
              <a:spcAft>
                <a:spcPct val="0"/>
              </a:spcAft>
              <a:defRPr sz="3700" b="1">
                <a:solidFill>
                  <a:schemeClr val="tx1"/>
                </a:solidFill>
                <a:latin typeface="Garamond" panose="02020404030301010803" pitchFamily="18" charset="0"/>
              </a:defRPr>
            </a:lvl9pPr>
          </a:lstStyle>
          <a:p>
            <a:fld id="{69633123-3EBA-4887-BBCD-BFD9787F3C6F}" type="slidenum">
              <a:rPr lang="en-US" altLang="en-US" sz="1200">
                <a:solidFill>
                  <a:prstClr val="black"/>
                </a:solidFill>
              </a:rPr>
              <a:pPr/>
              <a:t>3</a:t>
            </a:fld>
            <a:endParaRPr lang="en-US" altLang="en-US" sz="1200">
              <a:solidFill>
                <a:prstClr val="black"/>
              </a:solidFill>
            </a:endParaRPr>
          </a:p>
        </p:txBody>
      </p:sp>
    </p:spTree>
    <p:extLst>
      <p:ext uri="{BB962C8B-B14F-4D97-AF65-F5344CB8AC3E}">
        <p14:creationId xmlns:p14="http://schemas.microsoft.com/office/powerpoint/2010/main" val="198506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WORLDLINESS - It is a way of thinking and living that rejects God’s rule. It is enthusiasm for the temporal and apathy for the eternal. It is living as if this world is all there is. To love the world is to value what unbelievers value, to foster ungodly desires and attitudes, to indulge in what is delightful to those who refuse to delight in God.</a:t>
            </a:r>
          </a:p>
          <a:p>
            <a:r>
              <a:rPr lang="en-US" dirty="0"/>
              <a:t>Those who love the world naturally succumb to worldliness. Worldliness is a failure to renew our minds by the Word of God so we can live in a manner pleasing to God. It is the failure to think and live in distinctly godly ways. It is the failure to become who God has called us to be through the gospel. </a:t>
            </a:r>
          </a:p>
          <a:p>
            <a:r>
              <a:rPr lang="en-US" dirty="0"/>
              <a:t>More commonly, though, Christians become worldly by neglect. We fail to be watchful, to maintain an offensive posture against the world’s attraction and intrusion. We neglect the means of grace, allowing ourselves to lose confidence in the ordinary means of Word, prayer, and fellowship. Having lost our confidence in them, we soon forsake them altogether.</a:t>
            </a:r>
          </a:p>
          <a:p>
            <a:r>
              <a:rPr lang="en-US" dirty="0"/>
              <a:t>THINK – Psalms 19.14</a:t>
            </a:r>
          </a:p>
          <a:p>
            <a:r>
              <a:rPr lang="en-US" dirty="0"/>
              <a:t>Temptation: - Every temptation is an opportunity to resist, to obey, and to grow in conformity to Christ Jesus.</a:t>
            </a:r>
          </a:p>
          <a:p>
            <a:r>
              <a:rPr lang="en-US" dirty="0"/>
              <a:t>LIFE:</a:t>
            </a:r>
          </a:p>
          <a:p>
            <a:r>
              <a:rPr lang="en-US" dirty="0"/>
              <a:t>Time: Sometimes we squander it by committing it to sinful passions and pursuits</a:t>
            </a:r>
          </a:p>
          <a:p>
            <a:pPr marL="640594" lvl="1" indent="-174708">
              <a:buFont typeface="Arial" panose="020B0604020202020204" pitchFamily="34" charset="0"/>
              <a:buChar char="•"/>
            </a:pPr>
            <a:r>
              <a:rPr lang="en-US" dirty="0"/>
              <a:t>Sometimes we squander it by dedicating too much of it to lesser, frivolous pursuits</a:t>
            </a:r>
          </a:p>
          <a:p>
            <a:pPr marL="640594" lvl="1" indent="-174708">
              <a:buFont typeface="Arial" panose="020B0604020202020204" pitchFamily="34" charset="0"/>
              <a:buChar char="•"/>
            </a:pPr>
            <a:r>
              <a:rPr lang="en-US" dirty="0"/>
              <a:t>by intentionally or unintentionally neglecting the matters of first importance</a:t>
            </a:r>
          </a:p>
          <a:p>
            <a:pPr marL="640594" lvl="1" indent="-174708">
              <a:buFont typeface="Arial" panose="020B0604020202020204" pitchFamily="34" charset="0"/>
              <a:buChar char="•"/>
            </a:pPr>
            <a:r>
              <a:rPr lang="en-US" dirty="0"/>
              <a:t>time gives opportunity to “put on then, as God’s chosen ones, holy and beloved, compassionate hearts, kindness, humility, meekness,” and every other virtue (Colossians 3:5, 12).</a:t>
            </a:r>
          </a:p>
          <a:p>
            <a:endParaRPr lang="en-US" dirty="0"/>
          </a:p>
          <a:p>
            <a:endParaRPr lang="en-US" dirty="0"/>
          </a:p>
        </p:txBody>
      </p:sp>
      <p:sp>
        <p:nvSpPr>
          <p:cNvPr id="4" name="Slide Number Placeholder 3"/>
          <p:cNvSpPr>
            <a:spLocks noGrp="1"/>
          </p:cNvSpPr>
          <p:nvPr>
            <p:ph type="sldNum" sz="quarter" idx="5"/>
          </p:nvPr>
        </p:nvSpPr>
        <p:spPr/>
        <p:txBody>
          <a:bodyPr/>
          <a:lstStyle/>
          <a:p>
            <a:fld id="{DE6F16B1-1945-4888-AD23-33183543748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3691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71500"/>
            <a:ext cx="6000750" cy="24765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203223"/>
            <a:ext cx="4800600" cy="1622778"/>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6171009" y="7056"/>
            <a:ext cx="2857500" cy="317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76288"/>
            <a:ext cx="4560491" cy="506721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90500"/>
            <a:ext cx="3714750" cy="412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6899"/>
            <a:ext cx="3639742" cy="404415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508001"/>
            <a:ext cx="3257549" cy="36194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69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44500"/>
            <a:ext cx="8114109" cy="26035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203223"/>
            <a:ext cx="6228158" cy="3810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967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71500"/>
            <a:ext cx="7543800" cy="22860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429000"/>
            <a:ext cx="6401991" cy="1566333"/>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0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71500"/>
            <a:ext cx="6858001" cy="22860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857500"/>
            <a:ext cx="6400800" cy="3175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584223"/>
            <a:ext cx="6400800" cy="1404054"/>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398859" y="676852"/>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307168"/>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72263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857500"/>
            <a:ext cx="6400800" cy="14145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4277484"/>
            <a:ext cx="6401993" cy="7170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95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71500"/>
            <a:ext cx="6858000" cy="22860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273779"/>
            <a:ext cx="6400801" cy="874888"/>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148667"/>
            <a:ext cx="6400801" cy="846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398859" y="676852"/>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307168"/>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049146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71500"/>
            <a:ext cx="7543800" cy="22860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273778"/>
            <a:ext cx="6400800" cy="6985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972277"/>
            <a:ext cx="6400801" cy="1023056"/>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8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318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71500"/>
            <a:ext cx="1543050" cy="381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71500"/>
            <a:ext cx="5867400" cy="44238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14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B5BD5F9A-17F4-4EBE-9A1F-A8FDB73D333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54723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362288E5-8526-491E-8009-97C549F76D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3433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39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FC9F3A13-D96C-46F7-A065-2EE98568AEE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91705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C1A27AAF-C2C0-4AAC-8653-76F26CCCC3F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4591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FD2A0BF6-AC68-448C-8834-59FEDF2A557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9740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5BD9B7FA-6A09-4884-B6CE-8EB38A42D0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1340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78F33273-C0F9-4154-8AFE-CC6188CFD9E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00085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0C7D75AA-0A8B-45B4-950E-4F5F6DBB730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26269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9BCDC463-9768-4F7F-8A6F-DE98C13AF01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4731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B5BE5DE5-7823-4336-A664-CAED0389CE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12245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03D22A9-B6F7-459E-88A7-5BA4D8BE741C}"/>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a16="http://schemas.microsoft.com/office/drawing/2014/main" xmlns="" id="{BEBFA0D7-39B7-4CCE-B35B-ECE20411B48D}"/>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12"/>
          </p:nvPr>
        </p:nvSpPr>
        <p:spPr>
          <a:ln/>
        </p:spPr>
        <p:txBody>
          <a:bodyPr/>
          <a:lstStyle>
            <a:lvl1pPr>
              <a:defRPr/>
            </a:lvl1pPr>
          </a:lstStyle>
          <a:p>
            <a:pPr>
              <a:defRPr/>
            </a:pPr>
            <a:fld id="{C7078B09-DF6F-4664-90E0-4F87057F6E8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85552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sz="3600"/>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A7FEAF18-2C77-4DAC-B20C-131349D0FBF9}" type="slidenum">
              <a:rPr lang="en-US"/>
              <a:pPr>
                <a:defRPr/>
              </a:pPr>
              <a:t>‹#›</a:t>
            </a:fld>
            <a:endParaRPr lang="en-US"/>
          </a:p>
        </p:txBody>
      </p:sp>
    </p:spTree>
    <p:extLst>
      <p:ext uri="{BB962C8B-B14F-4D97-AF65-F5344CB8AC3E}">
        <p14:creationId xmlns:p14="http://schemas.microsoft.com/office/powerpoint/2010/main" val="365084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672167"/>
            <a:ext cx="6400801" cy="1901333"/>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746500"/>
            <a:ext cx="6400800" cy="124883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9894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A6A8F9CD-E082-4CAD-B2F8-7B0E0F5191ED}" type="slidenum">
              <a:rPr lang="en-US"/>
              <a:pPr>
                <a:defRPr/>
              </a:pPr>
              <a:t>‹#›</a:t>
            </a:fld>
            <a:endParaRPr lang="en-US"/>
          </a:p>
        </p:txBody>
      </p:sp>
    </p:spTree>
    <p:extLst>
      <p:ext uri="{BB962C8B-B14F-4D97-AF65-F5344CB8AC3E}">
        <p14:creationId xmlns:p14="http://schemas.microsoft.com/office/powerpoint/2010/main" val="3502168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F0648B3A-2A71-4A65-8F47-A5B89702207D}" type="slidenum">
              <a:rPr lang="en-US"/>
              <a:pPr>
                <a:defRPr/>
              </a:pPr>
              <a:t>‹#›</a:t>
            </a:fld>
            <a:endParaRPr lang="en-US"/>
          </a:p>
        </p:txBody>
      </p:sp>
    </p:spTree>
    <p:extLst>
      <p:ext uri="{BB962C8B-B14F-4D97-AF65-F5344CB8AC3E}">
        <p14:creationId xmlns:p14="http://schemas.microsoft.com/office/powerpoint/2010/main" val="1092074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762000"/>
            <a:ext cx="4229100" cy="431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762000"/>
            <a:ext cx="4229100" cy="431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47FD3B4B-8539-4599-8506-88223DC03303}" type="slidenum">
              <a:rPr lang="en-US"/>
              <a:pPr>
                <a:defRPr/>
              </a:pPr>
              <a:t>‹#›</a:t>
            </a:fld>
            <a:endParaRPr lang="en-US"/>
          </a:p>
        </p:txBody>
      </p:sp>
    </p:spTree>
    <p:extLst>
      <p:ext uri="{BB962C8B-B14F-4D97-AF65-F5344CB8AC3E}">
        <p14:creationId xmlns:p14="http://schemas.microsoft.com/office/powerpoint/2010/main" val="1677016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FF93FBFA-AED3-4100-A925-E6B42DFB4E39}" type="slidenum">
              <a:rPr lang="en-US"/>
              <a:pPr>
                <a:defRPr/>
              </a:pPr>
              <a:t>‹#›</a:t>
            </a:fld>
            <a:endParaRPr lang="en-US"/>
          </a:p>
        </p:txBody>
      </p:sp>
    </p:spTree>
    <p:extLst>
      <p:ext uri="{BB962C8B-B14F-4D97-AF65-F5344CB8AC3E}">
        <p14:creationId xmlns:p14="http://schemas.microsoft.com/office/powerpoint/2010/main" val="2017852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B964E5E2-FB39-46A4-ADE8-6C1732363ECC}" type="slidenum">
              <a:rPr lang="en-US"/>
              <a:pPr>
                <a:defRPr/>
              </a:pPr>
              <a:t>‹#›</a:t>
            </a:fld>
            <a:endParaRPr lang="en-US"/>
          </a:p>
        </p:txBody>
      </p:sp>
    </p:spTree>
    <p:extLst>
      <p:ext uri="{BB962C8B-B14F-4D97-AF65-F5344CB8AC3E}">
        <p14:creationId xmlns:p14="http://schemas.microsoft.com/office/powerpoint/2010/main" val="693571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26E0A4C8-001C-42DD-93D1-EAF832576D21}" type="slidenum">
              <a:rPr lang="en-US"/>
              <a:pPr>
                <a:defRPr/>
              </a:pPr>
              <a:t>‹#›</a:t>
            </a:fld>
            <a:endParaRPr lang="en-US"/>
          </a:p>
        </p:txBody>
      </p:sp>
    </p:spTree>
    <p:extLst>
      <p:ext uri="{BB962C8B-B14F-4D97-AF65-F5344CB8AC3E}">
        <p14:creationId xmlns:p14="http://schemas.microsoft.com/office/powerpoint/2010/main" val="154332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71A872F3-CED9-4673-9CB1-024A8F326F87}" type="slidenum">
              <a:rPr lang="en-US"/>
              <a:pPr>
                <a:defRPr/>
              </a:pPr>
              <a:t>‹#›</a:t>
            </a:fld>
            <a:endParaRPr lang="en-US"/>
          </a:p>
        </p:txBody>
      </p:sp>
    </p:spTree>
    <p:extLst>
      <p:ext uri="{BB962C8B-B14F-4D97-AF65-F5344CB8AC3E}">
        <p14:creationId xmlns:p14="http://schemas.microsoft.com/office/powerpoint/2010/main" val="2525002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BA05CC90-282D-42F9-9B77-3B1EF9D4C68C}" type="slidenum">
              <a:rPr lang="en-US"/>
              <a:pPr>
                <a:defRPr/>
              </a:pPr>
              <a:t>‹#›</a:t>
            </a:fld>
            <a:endParaRPr lang="en-US"/>
          </a:p>
        </p:txBody>
      </p:sp>
    </p:spTree>
    <p:extLst>
      <p:ext uri="{BB962C8B-B14F-4D97-AF65-F5344CB8AC3E}">
        <p14:creationId xmlns:p14="http://schemas.microsoft.com/office/powerpoint/2010/main" val="147524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586A7670-B167-46C8-B632-8EAB6BB7E356}" type="slidenum">
              <a:rPr lang="en-US"/>
              <a:pPr>
                <a:defRPr/>
              </a:pPr>
              <a:t>‹#›</a:t>
            </a:fld>
            <a:endParaRPr lang="en-US"/>
          </a:p>
        </p:txBody>
      </p:sp>
    </p:spTree>
    <p:extLst>
      <p:ext uri="{BB962C8B-B14F-4D97-AF65-F5344CB8AC3E}">
        <p14:creationId xmlns:p14="http://schemas.microsoft.com/office/powerpoint/2010/main" val="4068446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508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05550" cy="508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C03A5EC-E04F-4FA6-8B47-50F29D93A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23F88B5-5A14-4FAA-BC91-030228DFD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12"/>
          </p:nvPr>
        </p:nvSpPr>
        <p:spPr>
          <a:ln/>
        </p:spPr>
        <p:txBody>
          <a:bodyPr/>
          <a:lstStyle>
            <a:lvl1pPr>
              <a:defRPr/>
            </a:lvl1pPr>
          </a:lstStyle>
          <a:p>
            <a:pPr>
              <a:defRPr/>
            </a:pPr>
            <a:fld id="{76FA01C9-468A-4A19-8EDF-FD7386A5D9A7}" type="slidenum">
              <a:rPr lang="en-US"/>
              <a:pPr>
                <a:defRPr/>
              </a:pPr>
              <a:t>‹#›</a:t>
            </a:fld>
            <a:endParaRPr lang="en-US"/>
          </a:p>
        </p:txBody>
      </p:sp>
    </p:spTree>
    <p:extLst>
      <p:ext uri="{BB962C8B-B14F-4D97-AF65-F5344CB8AC3E}">
        <p14:creationId xmlns:p14="http://schemas.microsoft.com/office/powerpoint/2010/main" val="71754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571500"/>
            <a:ext cx="3703241" cy="301272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71501"/>
            <a:ext cx="3700859" cy="30127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6624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CC4BB-14F1-42A2-8A85-FB7837CE79B6}"/>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92120E5A-404A-4300-A3CE-605D866E564E}"/>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54E117F-99A0-4B81-AB6D-3371938ED608}"/>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DD8D04A-81DA-4D29-95DB-FBDF981088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3B60AAB-7437-4304-AAB2-18A829CF235B}"/>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914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EEA9D35-4B0F-4F52-A04D-B28D33D9757C}"/>
              </a:ext>
            </a:extLst>
          </p:cNvPr>
          <p:cNvPicPr>
            <a:picLocks noChangeAspect="1"/>
          </p:cNvPicPr>
          <p:nvPr userDrawn="1"/>
        </p:nvPicPr>
        <p:blipFill>
          <a:blip r:embed="rId3">
            <a:alphaModFix amt="20000"/>
          </a:blip>
          <a:stretch>
            <a:fillRect/>
          </a:stretch>
        </p:blipFill>
        <p:spPr>
          <a:xfrm>
            <a:off x="5090302" y="-12516"/>
            <a:ext cx="4053698" cy="5715000"/>
          </a:xfrm>
          <a:prstGeom prst="rect">
            <a:avLst/>
          </a:prstGeom>
        </p:spPr>
      </p:pic>
      <p:sp>
        <p:nvSpPr>
          <p:cNvPr id="2" name="Title 1">
            <a:extLst>
              <a:ext uri="{FF2B5EF4-FFF2-40B4-BE49-F238E27FC236}">
                <a16:creationId xmlns:a16="http://schemas.microsoft.com/office/drawing/2014/main" xmlns="" id="{DD9588E4-6E62-4BFC-B5B0-A49D5E37A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BF18FA-1C20-4880-BACF-4AF53025F0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9E6B48-C224-452C-B5A9-45F23EF6E457}"/>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AAAB762-EF49-42CE-8FE2-FBD5D2D2E48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AB9C237-798B-4177-8AA9-D788CAF5BCB8}"/>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040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F77A51E-BC85-49E0-9324-FC2A7276E913}"/>
              </a:ext>
            </a:extLst>
          </p:cNvPr>
          <p:cNvPicPr>
            <a:picLocks noChangeAspect="1"/>
          </p:cNvPicPr>
          <p:nvPr userDrawn="1"/>
        </p:nvPicPr>
        <p:blipFill>
          <a:blip r:embed="rId3"/>
          <a:stretch>
            <a:fillRect/>
          </a:stretch>
        </p:blipFill>
        <p:spPr>
          <a:xfrm>
            <a:off x="5088636" y="0"/>
            <a:ext cx="4055365" cy="5715000"/>
          </a:xfrm>
          <a:prstGeom prst="rect">
            <a:avLst/>
          </a:prstGeom>
        </p:spPr>
      </p:pic>
      <p:sp>
        <p:nvSpPr>
          <p:cNvPr id="2" name="Title 1">
            <a:extLst>
              <a:ext uri="{FF2B5EF4-FFF2-40B4-BE49-F238E27FC236}">
                <a16:creationId xmlns:a16="http://schemas.microsoft.com/office/drawing/2014/main" xmlns="" id="{5766F7E7-246A-4AF9-A319-36DE5B8FD068}"/>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32A39B5B-F0D1-4F06-A385-C6994789929B}"/>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626B132-C251-4B79-9EB5-37C81AC66A45}"/>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3DAAC84-059D-4F8F-B2E9-903365F0B72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AC0574E-82EA-43B2-8D74-9EDF4AABA382}"/>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72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C1669-199B-419C-A345-700BB9AFB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1C7F6-DA50-40A3-A97C-CE5091CED7E9}"/>
              </a:ext>
            </a:extLst>
          </p:cNvPr>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D69C61-509C-4154-90C5-FA53658C5463}"/>
              </a:ext>
            </a:extLst>
          </p:cNvPr>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88693E-B750-49E1-AE30-FA746DF48175}"/>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4059444-601D-4E09-AD98-ED8A20648C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0D412D1-7641-4D2B-8275-B9473FF09486}"/>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983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43BCF-9EB8-4847-BCBE-EDE2D70103F7}"/>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1C3C662-0955-48E4-B31F-CD6451A714E0}"/>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41814E46-4506-4559-96D7-FE9A7DEF4624}"/>
              </a:ext>
            </a:extLst>
          </p:cNvPr>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8C10B87-1312-498F-AAB3-0F3F2AB88176}"/>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73B230E-A545-4B8C-AA7D-4A8D6408CC85}"/>
              </a:ext>
            </a:extLst>
          </p:cNvPr>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393E414-1F5D-4B12-9450-57C867192A81}"/>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EFF9B74-E678-4F0C-B129-0ABB3AD59FE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2E05B26-22DE-492B-9B1C-9CB16AA453BD}"/>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419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8810B-A416-4A8B-B046-95E5B1F70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F946D6-E18E-4294-8350-5F0753F603B9}"/>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38C5994-B96A-445A-A3A9-997DD7DFBA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5F1BD7B-74AF-4D87-A05A-6905E92015D2}"/>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2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58D882-D228-493E-A985-702E465BDB7C}"/>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0195F09-7D35-4B69-867B-4E76D2D9388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57717D12-CC7F-4030-BB91-FF2E942C2291}"/>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19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E43E9-7F87-42C3-94D4-C0C8B4F971C6}"/>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7EA63DD9-19A7-4A09-9523-1A56528AE451}"/>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092086E-4196-45A9-A494-745756C4C793}"/>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A92C2FB-A69D-4FAE-8569-BA78DC5BE008}"/>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C430ADE-A906-4DC3-A7B6-D4A2A2FD59F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681A46E-94BC-4D08-9CA5-43AF298FBD57}"/>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32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74BED-C1FC-46EB-B550-38E0C19D85A8}"/>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0F2FD55-4AE9-4933-9B11-4B21380D0F19}"/>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56976CBE-E22B-4BE6-B7AD-020D6D23EA41}"/>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BE0C66A-15C0-4C90-9ECB-20BEDC43022A}"/>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5B177AD-3710-42C6-A666-4A9B33960B2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F347817-9198-4E68-BB7F-37EA0D1DE84E}"/>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25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3D21A-0C9A-43AE-9ED6-4649A4C1A7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309DCE-F57E-43AA-A90C-754FEE6E48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A5912F-A9E9-46BC-A603-3DCCCA6B1E83}"/>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8E0502-5D32-475D-A6AB-0029505669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DD18770-D737-4886-B1D9-753D727968C2}"/>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90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71500"/>
            <a:ext cx="3487340" cy="480218"/>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1058774"/>
            <a:ext cx="3703241" cy="252544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71500"/>
            <a:ext cx="3498851" cy="480218"/>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1051719"/>
            <a:ext cx="3696891" cy="252544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8706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640A3A-4F73-49FB-9BFA-DBEB151F9AEC}"/>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57032D-CFBF-434B-B687-07BDA61639BF}"/>
              </a:ext>
            </a:extLst>
          </p:cNvPr>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4D58D6-C3B3-4811-816A-5FF269734AE1}"/>
              </a:ext>
            </a:extLst>
          </p:cNvPr>
          <p:cNvSpPr>
            <a:spLocks noGrp="1"/>
          </p:cNvSpPr>
          <p:nvPr>
            <p:ph type="dt" sz="half" idx="10"/>
          </p:nvPr>
        </p:nvSpPr>
        <p:spPr/>
        <p:txBody>
          <a:bodyPr/>
          <a:lstStyle/>
          <a:p>
            <a:fld id="{08A76FCD-BA38-483A-B3E5-1316ED468247}" type="datetimeFigureOut">
              <a:rPr lang="en-US" smtClean="0">
                <a:solidFill>
                  <a:prstClr val="black">
                    <a:tint val="75000"/>
                  </a:prstClr>
                </a:solidFill>
              </a:rPr>
              <a:pPr/>
              <a:t>12/29/2018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918376-9342-4E4E-B5AE-D5A51E6DCD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7B285B8-C19A-45B8-9007-93E9DF74369B}"/>
              </a:ext>
            </a:extLst>
          </p:cNvPr>
          <p:cNvSpPr>
            <a:spLocks noGrp="1"/>
          </p:cNvSpPr>
          <p:nvPr>
            <p:ph type="sldNum" sz="quarter" idx="12"/>
          </p:nvPr>
        </p:nvSpPr>
        <p:spPr/>
        <p:txBody>
          <a:bodyPr/>
          <a:lstStyle/>
          <a:p>
            <a:fld id="{A8C28498-6D5A-4C8B-95B1-9659A26BA5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25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9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71500"/>
            <a:ext cx="2743200" cy="11430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71500"/>
            <a:ext cx="4457701" cy="442383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841499"/>
            <a:ext cx="2743200" cy="1742723"/>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253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206500"/>
            <a:ext cx="4514850" cy="9525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762000"/>
            <a:ext cx="2460731" cy="3810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314222"/>
            <a:ext cx="4516041" cy="1707444"/>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902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469445"/>
            <a:ext cx="2236394" cy="2674056"/>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739444"/>
            <a:ext cx="6400800" cy="125588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71500"/>
            <a:ext cx="6400800" cy="301272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5143500"/>
            <a:ext cx="1200150" cy="304271"/>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smtClean="0"/>
              <a:pPr/>
              <a:t>12/29/2018</a:t>
            </a:fld>
            <a:endParaRPr lang="en-US" dirty="0"/>
          </a:p>
        </p:txBody>
      </p:sp>
      <p:sp>
        <p:nvSpPr>
          <p:cNvPr id="5" name="Footer Placeholder 4"/>
          <p:cNvSpPr>
            <a:spLocks noGrp="1"/>
          </p:cNvSpPr>
          <p:nvPr>
            <p:ph type="ftr" sz="quarter" idx="3"/>
          </p:nvPr>
        </p:nvSpPr>
        <p:spPr>
          <a:xfrm>
            <a:off x="513159" y="5143500"/>
            <a:ext cx="5657850" cy="304271"/>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648730"/>
            <a:ext cx="856684" cy="558271"/>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784453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703D22A9-B6F7-459E-88A7-5BA4D8BE741C}"/>
              </a:ext>
            </a:extLst>
          </p:cNvPr>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167" b="0">
                <a:latin typeface="+mn-lt"/>
              </a:defRPr>
            </a:lvl1pPr>
          </a:lstStyle>
          <a:p>
            <a:pPr defTabSz="914400" fontAlgn="base">
              <a:spcBef>
                <a:spcPct val="0"/>
              </a:spcBef>
              <a:spcAft>
                <a:spcPct val="0"/>
              </a:spcAft>
              <a:defRPr/>
            </a:pPr>
            <a:endParaRPr lang="en-US" altLang="en-US">
              <a:solidFill>
                <a:srgbClr val="FFFFFF"/>
              </a:solidFill>
            </a:endParaRPr>
          </a:p>
        </p:txBody>
      </p:sp>
      <p:sp>
        <p:nvSpPr>
          <p:cNvPr id="1029" name="Rectangle 5">
            <a:extLst>
              <a:ext uri="{FF2B5EF4-FFF2-40B4-BE49-F238E27FC236}">
                <a16:creationId xmlns:a16="http://schemas.microsoft.com/office/drawing/2014/main" xmlns="" id="{BEBFA0D7-39B7-4CCE-B35B-ECE20411B48D}"/>
              </a:ext>
            </a:extLst>
          </p:cNvPr>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167" b="0">
                <a:latin typeface="+mn-lt"/>
              </a:defRPr>
            </a:lvl1pPr>
          </a:lstStyle>
          <a:p>
            <a:pPr defTabSz="914400" fontAlgn="base">
              <a:spcBef>
                <a:spcPct val="0"/>
              </a:spcBef>
              <a:spcAft>
                <a:spcPct val="0"/>
              </a:spcAft>
              <a:defRPr/>
            </a:pPr>
            <a:endParaRPr lang="en-US" altLang="en-US">
              <a:solidFill>
                <a:srgbClr val="FFFFFF"/>
              </a:solidFill>
            </a:endParaRPr>
          </a:p>
        </p:txBody>
      </p:sp>
      <p:sp>
        <p:nvSpPr>
          <p:cNvPr id="1030" name="Rectangle 6">
            <a:extLst>
              <a:ext uri="{FF2B5EF4-FFF2-40B4-BE49-F238E27FC236}">
                <a16:creationId xmlns:a16="http://schemas.microsoft.com/office/drawing/2014/main" xmlns="" id="{00BAD294-5D9F-4A74-BA30-3B7E31506632}"/>
              </a:ext>
            </a:extLst>
          </p:cNvPr>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67" b="0">
                <a:latin typeface="Times New Roman" panose="02020603050405020304" pitchFamily="18" charset="0"/>
              </a:defRPr>
            </a:lvl1pPr>
          </a:lstStyle>
          <a:p>
            <a:pPr defTabSz="914400" fontAlgn="base">
              <a:spcBef>
                <a:spcPct val="0"/>
              </a:spcBef>
              <a:spcAft>
                <a:spcPct val="0"/>
              </a:spcAft>
              <a:defRPr/>
            </a:pPr>
            <a:fld id="{C7695BF2-B9DB-4A90-AC7D-E306AE12AF34}" type="slidenum">
              <a:rPr lang="en-US" altLang="en-US">
                <a:solidFill>
                  <a:srgbClr val="FFFFFF"/>
                </a:solidFill>
              </a:rPr>
              <a:pPr defTabSz="914400"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59929008"/>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380985" algn="ctr" rtl="0" fontAlgn="base">
        <a:spcBef>
          <a:spcPct val="0"/>
        </a:spcBef>
        <a:spcAft>
          <a:spcPct val="0"/>
        </a:spcAft>
        <a:defRPr sz="3667">
          <a:solidFill>
            <a:schemeClr val="tx2"/>
          </a:solidFill>
          <a:latin typeface="Times New Roman" pitchFamily="18" charset="0"/>
        </a:defRPr>
      </a:lvl6pPr>
      <a:lvl7pPr marL="761970" algn="ctr" rtl="0" fontAlgn="base">
        <a:spcBef>
          <a:spcPct val="0"/>
        </a:spcBef>
        <a:spcAft>
          <a:spcPct val="0"/>
        </a:spcAft>
        <a:defRPr sz="3667">
          <a:solidFill>
            <a:schemeClr val="tx2"/>
          </a:solidFill>
          <a:latin typeface="Times New Roman" pitchFamily="18" charset="0"/>
        </a:defRPr>
      </a:lvl7pPr>
      <a:lvl8pPr marL="1142954" algn="ctr" rtl="0" fontAlgn="base">
        <a:spcBef>
          <a:spcPct val="0"/>
        </a:spcBef>
        <a:spcAft>
          <a:spcPct val="0"/>
        </a:spcAft>
        <a:defRPr sz="3667">
          <a:solidFill>
            <a:schemeClr val="tx2"/>
          </a:solidFill>
          <a:latin typeface="Times New Roman" pitchFamily="18" charset="0"/>
        </a:defRPr>
      </a:lvl8pPr>
      <a:lvl9pPr marL="1523939" algn="ctr" rtl="0" fontAlgn="base">
        <a:spcBef>
          <a:spcPct val="0"/>
        </a:spcBef>
        <a:spcAft>
          <a:spcPct val="0"/>
        </a:spcAft>
        <a:defRPr sz="3667">
          <a:solidFill>
            <a:schemeClr val="tx2"/>
          </a:solidFill>
          <a:latin typeface="Times New Roman" pitchFamily="18" charset="0"/>
        </a:defRPr>
      </a:lvl9pPr>
    </p:titleStyle>
    <p:bodyStyle>
      <a:lvl1pPr marL="284163" indent="-284163" algn="l" rtl="0" eaLnBrk="0" fontAlgn="base" hangingPunct="0">
        <a:spcBef>
          <a:spcPct val="20000"/>
        </a:spcBef>
        <a:spcAft>
          <a:spcPct val="0"/>
        </a:spcAft>
        <a:buChar char="•"/>
        <a:defRPr sz="2600">
          <a:solidFill>
            <a:schemeClr val="tx1"/>
          </a:solidFill>
          <a:latin typeface="+mn-lt"/>
          <a:ea typeface="+mn-ea"/>
          <a:cs typeface="+mn-cs"/>
        </a:defRPr>
      </a:lvl1pPr>
      <a:lvl2pPr marL="617538" indent="-236538" algn="l" rtl="0" eaLnBrk="0" fontAlgn="base" hangingPunct="0">
        <a:spcBef>
          <a:spcPct val="20000"/>
        </a:spcBef>
        <a:spcAft>
          <a:spcPct val="0"/>
        </a:spcAft>
        <a:buChar char="–"/>
        <a:defRPr sz="2300">
          <a:solidFill>
            <a:schemeClr val="tx1"/>
          </a:solidFill>
          <a:latin typeface="+mn-lt"/>
        </a:defRPr>
      </a:lvl2pPr>
      <a:lvl3pPr marL="950913" indent="-188913" algn="l" rtl="0" eaLnBrk="0" fontAlgn="base" hangingPunct="0">
        <a:spcBef>
          <a:spcPct val="20000"/>
        </a:spcBef>
        <a:spcAft>
          <a:spcPct val="0"/>
        </a:spcAft>
        <a:buChar char="•"/>
        <a:defRPr sz="2000">
          <a:solidFill>
            <a:schemeClr val="tx1"/>
          </a:solidFill>
          <a:latin typeface="+mn-lt"/>
        </a:defRPr>
      </a:lvl3pPr>
      <a:lvl4pPr marL="1331913" indent="-188913" algn="l" rtl="0" eaLnBrk="0" fontAlgn="base" hangingPunct="0">
        <a:spcBef>
          <a:spcPct val="20000"/>
        </a:spcBef>
        <a:spcAft>
          <a:spcPct val="0"/>
        </a:spcAft>
        <a:buChar char="–"/>
        <a:defRPr sz="1600">
          <a:solidFill>
            <a:schemeClr val="tx1"/>
          </a:solidFill>
          <a:latin typeface="+mn-lt"/>
        </a:defRPr>
      </a:lvl4pPr>
      <a:lvl5pPr marL="1712913" indent="-188913" algn="l" rtl="0" eaLnBrk="0" fontAlgn="base" hangingPunct="0">
        <a:spcBef>
          <a:spcPct val="20000"/>
        </a:spcBef>
        <a:spcAft>
          <a:spcPct val="0"/>
        </a:spcAft>
        <a:buChar char="»"/>
        <a:defRPr sz="1600">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B1D6618E-E7A7-4A44-BA25-835EF5D3A041}"/>
              </a:ext>
            </a:extLst>
          </p:cNvPr>
          <p:cNvSpPr>
            <a:spLocks noChangeArrowheads="1"/>
          </p:cNvSpPr>
          <p:nvPr/>
        </p:nvSpPr>
        <p:spPr bwMode="auto">
          <a:xfrm>
            <a:off x="0" y="0"/>
            <a:ext cx="9144000" cy="5715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a:defRPr sz="3600" b="1">
                <a:solidFill>
                  <a:schemeClr val="tx1"/>
                </a:solidFill>
                <a:latin typeface="Garamond" panose="02020404030301010803" pitchFamily="18" charset="0"/>
              </a:defRPr>
            </a:lvl1pPr>
            <a:lvl2pPr marL="742950" indent="-285750">
              <a:defRPr sz="3600" b="1">
                <a:solidFill>
                  <a:schemeClr val="tx1"/>
                </a:solidFill>
                <a:latin typeface="Garamond" panose="02020404030301010803" pitchFamily="18" charset="0"/>
              </a:defRPr>
            </a:lvl2pPr>
            <a:lvl3pPr marL="1143000" indent="-228600">
              <a:defRPr sz="3600" b="1">
                <a:solidFill>
                  <a:schemeClr val="tx1"/>
                </a:solidFill>
                <a:latin typeface="Garamond" panose="02020404030301010803" pitchFamily="18" charset="0"/>
              </a:defRPr>
            </a:lvl3pPr>
            <a:lvl4pPr marL="1600200" indent="-228600">
              <a:defRPr sz="3600" b="1">
                <a:solidFill>
                  <a:schemeClr val="tx1"/>
                </a:solidFill>
                <a:latin typeface="Garamond" panose="02020404030301010803" pitchFamily="18" charset="0"/>
              </a:defRPr>
            </a:lvl4pPr>
            <a:lvl5pPr marL="2057400" indent="-228600">
              <a:defRPr sz="3600" b="1">
                <a:solidFill>
                  <a:schemeClr val="tx1"/>
                </a:solidFill>
                <a:latin typeface="Garamond" panose="02020404030301010803" pitchFamily="18" charset="0"/>
              </a:defRPr>
            </a:lvl5pPr>
            <a:lvl6pPr marL="2514600" indent="-228600" eaLnBrk="0" fontAlgn="base" hangingPunct="0">
              <a:spcBef>
                <a:spcPct val="0"/>
              </a:spcBef>
              <a:spcAft>
                <a:spcPct val="0"/>
              </a:spcAft>
              <a:defRPr sz="3600" b="1">
                <a:solidFill>
                  <a:schemeClr val="tx1"/>
                </a:solidFill>
                <a:latin typeface="Garamond" panose="02020404030301010803" pitchFamily="18" charset="0"/>
              </a:defRPr>
            </a:lvl6pPr>
            <a:lvl7pPr marL="2971800" indent="-228600" eaLnBrk="0" fontAlgn="base" hangingPunct="0">
              <a:spcBef>
                <a:spcPct val="0"/>
              </a:spcBef>
              <a:spcAft>
                <a:spcPct val="0"/>
              </a:spcAft>
              <a:defRPr sz="3600" b="1">
                <a:solidFill>
                  <a:schemeClr val="tx1"/>
                </a:solidFill>
                <a:latin typeface="Garamond" panose="02020404030301010803" pitchFamily="18" charset="0"/>
              </a:defRPr>
            </a:lvl7pPr>
            <a:lvl8pPr marL="3429000" indent="-228600" eaLnBrk="0" fontAlgn="base" hangingPunct="0">
              <a:spcBef>
                <a:spcPct val="0"/>
              </a:spcBef>
              <a:spcAft>
                <a:spcPct val="0"/>
              </a:spcAft>
              <a:defRPr sz="3600" b="1">
                <a:solidFill>
                  <a:schemeClr val="tx1"/>
                </a:solidFill>
                <a:latin typeface="Garamond" panose="02020404030301010803" pitchFamily="18" charset="0"/>
              </a:defRPr>
            </a:lvl8pPr>
            <a:lvl9pPr marL="3886200" indent="-228600" eaLnBrk="0" fontAlgn="base" hangingPunct="0">
              <a:spcBef>
                <a:spcPct val="0"/>
              </a:spcBef>
              <a:spcAft>
                <a:spcPct val="0"/>
              </a:spcAft>
              <a:defRPr sz="3600" b="1">
                <a:solidFill>
                  <a:schemeClr val="tx1"/>
                </a:solidFill>
                <a:latin typeface="Garamond" panose="02020404030301010803" pitchFamily="18" charset="0"/>
              </a:defRPr>
            </a:lvl9pPr>
          </a:lstStyle>
          <a:p>
            <a:pPr algn="ctr" defTabSz="685800" eaLnBrk="0" fontAlgn="base" hangingPunct="0">
              <a:spcBef>
                <a:spcPct val="0"/>
              </a:spcBef>
              <a:spcAft>
                <a:spcPct val="0"/>
              </a:spcAft>
              <a:defRPr/>
            </a:pPr>
            <a:endParaRPr lang="en-US" altLang="en-US" sz="1800">
              <a:solidFill>
                <a:srgbClr val="000000"/>
              </a:solidFill>
              <a:cs typeface="Arial" panose="020B0604020202020204" pitchFamily="34" charset="0"/>
            </a:endParaRPr>
          </a:p>
        </p:txBody>
      </p:sp>
      <p:sp>
        <p:nvSpPr>
          <p:cNvPr id="3075" name="Rectangle 2"/>
          <p:cNvSpPr>
            <a:spLocks noGrp="1" noChangeArrowheads="1"/>
          </p:cNvSpPr>
          <p:nvPr>
            <p:ph type="title"/>
          </p:nvPr>
        </p:nvSpPr>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3"/>
          <p:cNvSpPr>
            <a:spLocks noGrp="1" noChangeArrowheads="1"/>
          </p:cNvSpPr>
          <p:nvPr>
            <p:ph type="body" idx="1"/>
          </p:nvPr>
        </p:nvSpPr>
        <p:spPr bwMode="auto">
          <a:xfrm>
            <a:off x="228600" y="762000"/>
            <a:ext cx="8610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xmlns="" id="{6C03A5EC-E04F-4FA6-8B47-50F29D93A4F3}"/>
              </a:ext>
            </a:extLst>
          </p:cNvPr>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FFFFFF"/>
                </a:solidFill>
                <a:latin typeface="Times New Roman" pitchFamily="18" charset="0"/>
                <a:cs typeface="+mn-cs"/>
              </a:defRPr>
            </a:lvl1pPr>
          </a:lstStyle>
          <a:p>
            <a:pPr defTabSz="685800" eaLnBrk="0" fontAlgn="base" hangingPunct="0">
              <a:spcBef>
                <a:spcPct val="0"/>
              </a:spcBef>
              <a:spcAft>
                <a:spcPct val="0"/>
              </a:spcAft>
              <a:defRPr/>
            </a:pPr>
            <a:endParaRPr lang="en-US"/>
          </a:p>
        </p:txBody>
      </p:sp>
      <p:sp>
        <p:nvSpPr>
          <p:cNvPr id="1029" name="Rectangle 5">
            <a:extLst>
              <a:ext uri="{FF2B5EF4-FFF2-40B4-BE49-F238E27FC236}">
                <a16:creationId xmlns:a16="http://schemas.microsoft.com/office/drawing/2014/main" xmlns="" id="{523F88B5-5A14-4FAA-BC91-030228DFD455}"/>
              </a:ext>
            </a:extLst>
          </p:cNvPr>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rgbClr val="FFFFFF"/>
                </a:solidFill>
                <a:latin typeface="Times New Roman" pitchFamily="18" charset="0"/>
                <a:cs typeface="+mn-cs"/>
              </a:defRPr>
            </a:lvl1pPr>
          </a:lstStyle>
          <a:p>
            <a:pPr defTabSz="685800" eaLnBrk="0" fontAlgn="base" hangingPunct="0">
              <a:spcBef>
                <a:spcPct val="0"/>
              </a:spcBef>
              <a:spcAft>
                <a:spcPct val="0"/>
              </a:spcAft>
              <a:defRPr/>
            </a:pPr>
            <a:endParaRPr lang="en-US"/>
          </a:p>
        </p:txBody>
      </p:sp>
      <p:sp>
        <p:nvSpPr>
          <p:cNvPr id="1030" name="Rectangle 6">
            <a:extLst>
              <a:ext uri="{FF2B5EF4-FFF2-40B4-BE49-F238E27FC236}">
                <a16:creationId xmlns:a16="http://schemas.microsoft.com/office/drawing/2014/main" xmlns="" id="{2DCDDCA7-2827-4DE9-AFBB-F650C553B721}"/>
              </a:ext>
            </a:extLst>
          </p:cNvPr>
          <p:cNvSpPr>
            <a:spLocks noGrp="1" noChangeArrowheads="1"/>
          </p:cNvSpPr>
          <p:nvPr>
            <p:ph type="sldNum" sz="quarter" idx="4"/>
          </p:nvPr>
        </p:nvSpPr>
        <p:spPr bwMode="auto">
          <a:xfrm>
            <a:off x="8610600" y="5461000"/>
            <a:ext cx="533400" cy="252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FFFFFF"/>
                </a:solidFill>
                <a:latin typeface="Times New Roman" pitchFamily="18" charset="0"/>
                <a:cs typeface="+mn-cs"/>
              </a:defRPr>
            </a:lvl1pPr>
          </a:lstStyle>
          <a:p>
            <a:pPr defTabSz="685800" eaLnBrk="0" fontAlgn="base" hangingPunct="0">
              <a:spcBef>
                <a:spcPct val="0"/>
              </a:spcBef>
              <a:spcAft>
                <a:spcPct val="0"/>
              </a:spcAft>
              <a:defRPr/>
            </a:pPr>
            <a:fld id="{1DDF7940-DE14-48AB-88B9-721FB9553D1E}" type="slidenum">
              <a:rPr lang="en-US" smtClean="0"/>
              <a:pPr defTabSz="685800" eaLnBrk="0" fontAlgn="base" hangingPunct="0">
                <a:spcBef>
                  <a:spcPct val="0"/>
                </a:spcBef>
                <a:spcAft>
                  <a:spcPct val="0"/>
                </a:spcAft>
                <a:defRPr/>
              </a:pPr>
              <a:t>‹#›</a:t>
            </a:fld>
            <a:endParaRPr lang="en-US"/>
          </a:p>
        </p:txBody>
      </p:sp>
      <p:sp>
        <p:nvSpPr>
          <p:cNvPr id="1032" name="Text Box 9">
            <a:extLst>
              <a:ext uri="{FF2B5EF4-FFF2-40B4-BE49-F238E27FC236}">
                <a16:creationId xmlns:a16="http://schemas.microsoft.com/office/drawing/2014/main" xmlns="" id="{09CD6535-A030-4326-A862-4CFFE24C04AB}"/>
              </a:ext>
            </a:extLst>
          </p:cNvPr>
          <p:cNvSpPr txBox="1">
            <a:spLocks noChangeArrowheads="1"/>
          </p:cNvSpPr>
          <p:nvPr/>
        </p:nvSpPr>
        <p:spPr bwMode="auto">
          <a:xfrm>
            <a:off x="4861323" y="276489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defTabSz="685800" eaLnBrk="1" fontAlgn="base" hangingPunct="1">
              <a:spcBef>
                <a:spcPct val="0"/>
              </a:spcBef>
              <a:spcAft>
                <a:spcPct val="0"/>
              </a:spcAft>
              <a:defRPr/>
            </a:pPr>
            <a:endParaRPr lang="en-US" sz="18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9954273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rtl="0" eaLnBrk="0" fontAlgn="base" hangingPunct="0">
        <a:spcBef>
          <a:spcPct val="0"/>
        </a:spcBef>
        <a:spcAft>
          <a:spcPct val="0"/>
        </a:spcAft>
        <a:defRPr sz="33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3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33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33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33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342900" algn="ctr" rtl="0" fontAlgn="base">
        <a:spcBef>
          <a:spcPct val="0"/>
        </a:spcBef>
        <a:spcAft>
          <a:spcPct val="0"/>
        </a:spcAft>
        <a:defRPr sz="2400" b="1">
          <a:solidFill>
            <a:srgbClr val="FFFF00"/>
          </a:solidFill>
          <a:effectLst>
            <a:outerShdw blurRad="38100" dist="38100" dir="2700000" algn="tl">
              <a:srgbClr val="C0C0C0"/>
            </a:outerShdw>
          </a:effectLst>
          <a:latin typeface="Arial" charset="0"/>
        </a:defRPr>
      </a:lvl6pPr>
      <a:lvl7pPr marL="685800" algn="ctr" rtl="0" fontAlgn="base">
        <a:spcBef>
          <a:spcPct val="0"/>
        </a:spcBef>
        <a:spcAft>
          <a:spcPct val="0"/>
        </a:spcAft>
        <a:defRPr sz="2400" b="1">
          <a:solidFill>
            <a:srgbClr val="FFFF00"/>
          </a:solidFill>
          <a:effectLst>
            <a:outerShdw blurRad="38100" dist="38100" dir="2700000" algn="tl">
              <a:srgbClr val="C0C0C0"/>
            </a:outerShdw>
          </a:effectLst>
          <a:latin typeface="Arial" charset="0"/>
        </a:defRPr>
      </a:lvl7pPr>
      <a:lvl8pPr marL="1028700" algn="ctr" rtl="0" fontAlgn="base">
        <a:spcBef>
          <a:spcPct val="0"/>
        </a:spcBef>
        <a:spcAft>
          <a:spcPct val="0"/>
        </a:spcAft>
        <a:defRPr sz="2400" b="1">
          <a:solidFill>
            <a:srgbClr val="FFFF00"/>
          </a:solidFill>
          <a:effectLst>
            <a:outerShdw blurRad="38100" dist="38100" dir="2700000" algn="tl">
              <a:srgbClr val="C0C0C0"/>
            </a:outerShdw>
          </a:effectLst>
          <a:latin typeface="Arial" charset="0"/>
        </a:defRPr>
      </a:lvl8pPr>
      <a:lvl9pPr marL="1371600" algn="ctr" rtl="0" fontAlgn="base">
        <a:spcBef>
          <a:spcPct val="0"/>
        </a:spcBef>
        <a:spcAft>
          <a:spcPct val="0"/>
        </a:spcAft>
        <a:defRPr sz="2400" b="1">
          <a:solidFill>
            <a:srgbClr val="FFFF00"/>
          </a:solidFill>
          <a:effectLst>
            <a:outerShdw blurRad="38100" dist="38100" dir="2700000" algn="tl">
              <a:srgbClr val="C0C0C0"/>
            </a:outerShdw>
          </a:effectLst>
          <a:latin typeface="Arial" charset="0"/>
        </a:defRPr>
      </a:lvl9pPr>
    </p:titleStyle>
    <p:bodyStyle>
      <a:lvl1pPr marL="257175" indent="-257175" algn="l" rtl="0" eaLnBrk="0" fontAlgn="base" hangingPunct="0">
        <a:spcBef>
          <a:spcPts val="450"/>
        </a:spcBef>
        <a:spcAft>
          <a:spcPct val="0"/>
        </a:spcAft>
        <a:buChar char="•"/>
        <a:defRPr sz="2700" b="1">
          <a:solidFill>
            <a:schemeClr val="bg1"/>
          </a:solidFill>
          <a:latin typeface="Calibri" pitchFamily="34" charset="0"/>
          <a:ea typeface="Calibri" pitchFamily="34" charset="0"/>
          <a:cs typeface="Calibri" pitchFamily="34" charset="0"/>
        </a:defRPr>
      </a:lvl1pPr>
      <a:lvl2pPr marL="557213" indent="-214313" algn="l" rtl="0" eaLnBrk="0" fontAlgn="base" hangingPunct="0">
        <a:spcBef>
          <a:spcPts val="450"/>
        </a:spcBef>
        <a:spcAft>
          <a:spcPct val="0"/>
        </a:spcAft>
        <a:buChar char="–"/>
        <a:defRPr sz="2400" b="1">
          <a:solidFill>
            <a:schemeClr val="bg1"/>
          </a:solidFill>
          <a:latin typeface="Calibri" pitchFamily="34" charset="0"/>
          <a:ea typeface="Calibri" pitchFamily="34" charset="0"/>
          <a:cs typeface="Calibri" pitchFamily="34" charset="0"/>
        </a:defRPr>
      </a:lvl2pPr>
      <a:lvl3pPr marL="857250" indent="-171450" algn="l" rtl="0" eaLnBrk="0" fontAlgn="base" hangingPunct="0">
        <a:spcBef>
          <a:spcPts val="450"/>
        </a:spcBef>
        <a:spcAft>
          <a:spcPct val="0"/>
        </a:spcAft>
        <a:buChar char="•"/>
        <a:defRPr sz="2100" b="1">
          <a:solidFill>
            <a:schemeClr val="bg1"/>
          </a:solidFill>
          <a:latin typeface="Calibri" pitchFamily="34" charset="0"/>
          <a:ea typeface="Calibri" pitchFamily="34" charset="0"/>
          <a:cs typeface="Calibri" pitchFamily="34" charset="0"/>
        </a:defRPr>
      </a:lvl3pPr>
      <a:lvl4pPr marL="1200150" indent="-171450" algn="l" rtl="0" eaLnBrk="0" fontAlgn="base" hangingPunct="0">
        <a:spcBef>
          <a:spcPts val="450"/>
        </a:spcBef>
        <a:spcAft>
          <a:spcPct val="0"/>
        </a:spcAft>
        <a:buChar char="–"/>
        <a:defRPr sz="1800" b="1">
          <a:solidFill>
            <a:schemeClr val="bg1"/>
          </a:solidFill>
          <a:latin typeface="Calibri" pitchFamily="34" charset="0"/>
          <a:ea typeface="Calibri" pitchFamily="34" charset="0"/>
          <a:cs typeface="Calibri" pitchFamily="34" charset="0"/>
        </a:defRPr>
      </a:lvl4pPr>
      <a:lvl5pPr marL="1543050" indent="-171450" algn="l" rtl="0" eaLnBrk="0" fontAlgn="base" hangingPunct="0">
        <a:spcBef>
          <a:spcPts val="450"/>
        </a:spcBef>
        <a:spcAft>
          <a:spcPct val="0"/>
        </a:spcAft>
        <a:buChar char="»"/>
        <a:defRPr sz="1800" b="1">
          <a:solidFill>
            <a:schemeClr val="bg1"/>
          </a:solidFill>
          <a:latin typeface="Calibri" pitchFamily="34" charset="0"/>
          <a:ea typeface="Calibri" pitchFamily="34" charset="0"/>
          <a:cs typeface="Calibri" pitchFamily="34" charset="0"/>
        </a:defRPr>
      </a:lvl5pPr>
      <a:lvl6pPr marL="1885950" indent="-171450" algn="l" rtl="0" fontAlgn="base">
        <a:spcBef>
          <a:spcPct val="20000"/>
        </a:spcBef>
        <a:spcAft>
          <a:spcPct val="0"/>
        </a:spcAft>
        <a:buChar char="»"/>
        <a:defRPr b="1">
          <a:solidFill>
            <a:schemeClr val="bg1"/>
          </a:solidFill>
          <a:latin typeface="+mn-lt"/>
        </a:defRPr>
      </a:lvl6pPr>
      <a:lvl7pPr marL="2228850" indent="-171450" algn="l" rtl="0" fontAlgn="base">
        <a:spcBef>
          <a:spcPct val="20000"/>
        </a:spcBef>
        <a:spcAft>
          <a:spcPct val="0"/>
        </a:spcAft>
        <a:buChar char="»"/>
        <a:defRPr b="1">
          <a:solidFill>
            <a:schemeClr val="bg1"/>
          </a:solidFill>
          <a:latin typeface="+mn-lt"/>
        </a:defRPr>
      </a:lvl7pPr>
      <a:lvl8pPr marL="2571750" indent="-171450" algn="l" rtl="0" fontAlgn="base">
        <a:spcBef>
          <a:spcPct val="20000"/>
        </a:spcBef>
        <a:spcAft>
          <a:spcPct val="0"/>
        </a:spcAft>
        <a:buChar char="»"/>
        <a:defRPr b="1">
          <a:solidFill>
            <a:schemeClr val="bg1"/>
          </a:solidFill>
          <a:latin typeface="+mn-lt"/>
        </a:defRPr>
      </a:lvl8pPr>
      <a:lvl9pPr marL="2914650" indent="-171450" algn="l" rtl="0" fontAlgn="base">
        <a:spcBef>
          <a:spcPct val="20000"/>
        </a:spcBef>
        <a:spcAft>
          <a:spcPct val="0"/>
        </a:spcAft>
        <a:buChar char="»"/>
        <a:defRPr b="1">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93D6228-723D-4F9A-91C9-80C76F20922C}"/>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EA3ADE-D0C5-44FB-A317-39EFAD3B4895}"/>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7C3B15-E7AF-4BC1-9CAC-18CD85270AF3}"/>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8A76FCD-BA38-483A-B3E5-1316ED468247}" type="datetimeFigureOut">
              <a:rPr lang="en-US" smtClean="0">
                <a:solidFill>
                  <a:prstClr val="black">
                    <a:tint val="75000"/>
                  </a:prstClr>
                </a:solidFill>
              </a:rPr>
              <a:pPr defTabSz="685800"/>
              <a:t>12/29/2018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E316874-452C-4F83-8149-AF0C7EF243C8}"/>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0E03AE9-0913-4A30-BCDA-362A288E16DD}"/>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8C28498-6D5A-4C8B-95B1-9659A26BA56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9519534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Godly Religion</a:t>
            </a:r>
            <a:endParaRPr lang="en-US" dirty="0"/>
          </a:p>
        </p:txBody>
      </p:sp>
      <p:sp>
        <p:nvSpPr>
          <p:cNvPr id="3" name="Subtitle 2"/>
          <p:cNvSpPr>
            <a:spLocks noGrp="1"/>
          </p:cNvSpPr>
          <p:nvPr>
            <p:ph type="subTitle" idx="1"/>
          </p:nvPr>
        </p:nvSpPr>
        <p:spPr/>
        <p:txBody>
          <a:bodyPr/>
          <a:lstStyle/>
          <a:p>
            <a:r>
              <a:rPr lang="en-US" dirty="0" smtClean="0"/>
              <a:t>Embry Hills, December 30, 2018</a:t>
            </a:r>
          </a:p>
          <a:p>
            <a:endParaRPr lang="en-US" dirty="0"/>
          </a:p>
          <a:p>
            <a:r>
              <a:rPr lang="en-US" sz="1400" dirty="0" smtClean="0"/>
              <a:t>Sam </a:t>
            </a:r>
            <a:r>
              <a:rPr lang="en-US" sz="1400" dirty="0" err="1" smtClean="0"/>
              <a:t>Freesmeyer</a:t>
            </a:r>
            <a:endParaRPr lang="en-US" sz="1400" dirty="0"/>
          </a:p>
        </p:txBody>
      </p:sp>
    </p:spTree>
    <p:extLst>
      <p:ext uri="{BB962C8B-B14F-4D97-AF65-F5344CB8AC3E}">
        <p14:creationId xmlns:p14="http://schemas.microsoft.com/office/powerpoint/2010/main" val="3121784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62" y="4874341"/>
            <a:ext cx="6400800" cy="637185"/>
          </a:xfrm>
        </p:spPr>
        <p:txBody>
          <a:bodyPr/>
          <a:lstStyle/>
          <a:p>
            <a:r>
              <a:rPr lang="en-US" cap="none" dirty="0"/>
              <a:t>G</a:t>
            </a:r>
            <a:r>
              <a:rPr lang="en-US" cap="none" dirty="0" smtClean="0"/>
              <a:t>odly Worship</a:t>
            </a:r>
            <a:endParaRPr lang="en-US" cap="none" dirty="0"/>
          </a:p>
        </p:txBody>
      </p:sp>
      <p:sp>
        <p:nvSpPr>
          <p:cNvPr id="3" name="Content Placeholder 2"/>
          <p:cNvSpPr>
            <a:spLocks noGrp="1"/>
          </p:cNvSpPr>
          <p:nvPr>
            <p:ph idx="1"/>
          </p:nvPr>
        </p:nvSpPr>
        <p:spPr>
          <a:xfrm>
            <a:off x="513158" y="571501"/>
            <a:ext cx="7642699" cy="3012358"/>
          </a:xfrm>
        </p:spPr>
        <p:txBody>
          <a:bodyPr>
            <a:normAutofit lnSpcReduction="10000"/>
          </a:bodyPr>
          <a:lstStyle/>
          <a:p>
            <a:r>
              <a:rPr lang="en-US" dirty="0" smtClean="0"/>
              <a:t>Spiritual</a:t>
            </a:r>
          </a:p>
          <a:p>
            <a:pPr lvl="1"/>
            <a:r>
              <a:rPr lang="en-US" dirty="0" smtClean="0"/>
              <a:t>John 4:23-24, God is Spirit, we worship in spirit and in truth</a:t>
            </a:r>
          </a:p>
          <a:p>
            <a:pPr lvl="1"/>
            <a:r>
              <a:rPr lang="en-US" dirty="0" smtClean="0"/>
              <a:t>Gal 5:16-25, Walk in the Spirit, and you are not condemned by the law</a:t>
            </a:r>
          </a:p>
          <a:p>
            <a:pPr lvl="1"/>
            <a:r>
              <a:rPr lang="en-US" dirty="0" err="1" smtClean="0"/>
              <a:t>Eph</a:t>
            </a:r>
            <a:r>
              <a:rPr lang="en-US" dirty="0" smtClean="0"/>
              <a:t> 1:3-14, God has blessed us with all spiritual blessings in Christ</a:t>
            </a:r>
          </a:p>
          <a:p>
            <a:r>
              <a:rPr lang="en-US" dirty="0" smtClean="0"/>
              <a:t>Focused Godward, As God has Directed</a:t>
            </a:r>
          </a:p>
          <a:p>
            <a:pPr lvl="1"/>
            <a:r>
              <a:rPr lang="en-US" dirty="0" smtClean="0"/>
              <a:t>2 Pet 1:2-4, He has given all things for life and godliness, through knowledge of Him</a:t>
            </a:r>
          </a:p>
          <a:p>
            <a:pPr lvl="1"/>
            <a:r>
              <a:rPr lang="en-US" dirty="0" smtClean="0"/>
              <a:t>1 </a:t>
            </a:r>
            <a:r>
              <a:rPr lang="en-US" dirty="0" err="1" smtClean="0"/>
              <a:t>Thess</a:t>
            </a:r>
            <a:r>
              <a:rPr lang="en-US" dirty="0" smtClean="0"/>
              <a:t> 4:3-7, this is the will of God, your sanctification and holiness</a:t>
            </a:r>
          </a:p>
          <a:p>
            <a:pPr lvl="1"/>
            <a:r>
              <a:rPr lang="en-US" dirty="0" smtClean="0"/>
              <a:t>1 John 2:15-17, do not love the world or things of it.  It is temporary and passing away</a:t>
            </a:r>
          </a:p>
          <a:p>
            <a:pPr lvl="1"/>
            <a:r>
              <a:rPr lang="en-US" dirty="0" smtClean="0"/>
              <a:t>Matt 6:19-24, lay up treasures in heaven, not on earth,  You cannot serve 2 </a:t>
            </a:r>
            <a:r>
              <a:rPr lang="en-US" dirty="0" smtClean="0"/>
              <a:t>masters</a:t>
            </a:r>
            <a:endParaRPr lang="en-US" dirty="0" smtClean="0"/>
          </a:p>
        </p:txBody>
      </p:sp>
      <p:sp>
        <p:nvSpPr>
          <p:cNvPr id="5" name="Rounded Rectangle 4"/>
          <p:cNvSpPr/>
          <p:nvPr/>
        </p:nvSpPr>
        <p:spPr>
          <a:xfrm>
            <a:off x="162231" y="3746090"/>
            <a:ext cx="8819537" cy="1666568"/>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Grace and peace be multiplied to you in the knowledge of God and of Jesus our Lord, as His divine power has given to us </a:t>
            </a:r>
            <a:r>
              <a:rPr lang="en-US" sz="1400" u="sng" dirty="0">
                <a:solidFill>
                  <a:srgbClr val="FFFF00"/>
                </a:solidFill>
              </a:rPr>
              <a:t>all things that </a:t>
            </a:r>
            <a:r>
              <a:rPr lang="en-US" sz="1400" i="1" u="sng" dirty="0">
                <a:solidFill>
                  <a:srgbClr val="FFFF00"/>
                </a:solidFill>
              </a:rPr>
              <a:t>pertain</a:t>
            </a:r>
            <a:r>
              <a:rPr lang="en-US" sz="1400" u="sng" dirty="0">
                <a:solidFill>
                  <a:srgbClr val="FFFF00"/>
                </a:solidFill>
              </a:rPr>
              <a:t> to life and godliness</a:t>
            </a:r>
            <a:r>
              <a:rPr lang="en-US" sz="1400" dirty="0"/>
              <a:t>, through the knowledge of Him who called us by glory and virtue, by which have been given to us exceedingly great and precious promises, that through these you may be partakers of the divine nature, having escaped the corruption </a:t>
            </a:r>
            <a:r>
              <a:rPr lang="en-US" sz="1400" i="1" dirty="0"/>
              <a:t>that is</a:t>
            </a:r>
            <a:r>
              <a:rPr lang="en-US" sz="1400" dirty="0"/>
              <a:t> in the world through lust.</a:t>
            </a:r>
          </a:p>
          <a:p>
            <a:r>
              <a:rPr lang="en-US" sz="1400" dirty="0"/>
              <a:t>(2Pe 1:2-4)</a:t>
            </a:r>
          </a:p>
          <a:p>
            <a:endParaRPr lang="x-none" sz="1400" dirty="0"/>
          </a:p>
        </p:txBody>
      </p:sp>
      <p:sp>
        <p:nvSpPr>
          <p:cNvPr id="6" name="Rounded Rectangle 5"/>
          <p:cNvSpPr/>
          <p:nvPr/>
        </p:nvSpPr>
        <p:spPr>
          <a:xfrm>
            <a:off x="233515" y="3832122"/>
            <a:ext cx="8819537" cy="1666568"/>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For this is the </a:t>
            </a:r>
            <a:r>
              <a:rPr lang="en-US" sz="1400" u="sng" dirty="0">
                <a:solidFill>
                  <a:srgbClr val="FFFF00"/>
                </a:solidFill>
              </a:rPr>
              <a:t>will of God, your sanctification</a:t>
            </a:r>
            <a:r>
              <a:rPr lang="en-US" sz="1400" dirty="0"/>
              <a:t>: that you should abstain from sexual immorality; that each of you should know how to possess his own vessel in sanctification and honor, not in passion of lust, like the Gentiles who do not know God; that no one should take advantage of and defraud his brother in this matter, because the Lord </a:t>
            </a:r>
            <a:r>
              <a:rPr lang="en-US" sz="1400" i="1" dirty="0"/>
              <a:t>is</a:t>
            </a:r>
            <a:r>
              <a:rPr lang="en-US" sz="1400" dirty="0"/>
              <a:t> the avenger of all such, as we also forewarned you and testified. For </a:t>
            </a:r>
            <a:r>
              <a:rPr lang="en-US" sz="1400" u="sng" dirty="0">
                <a:solidFill>
                  <a:srgbClr val="FFFF00"/>
                </a:solidFill>
              </a:rPr>
              <a:t>God did not call us to uncleanness, but in holiness</a:t>
            </a:r>
            <a:r>
              <a:rPr lang="en-US" sz="1400" dirty="0"/>
              <a:t>.</a:t>
            </a:r>
          </a:p>
          <a:p>
            <a:r>
              <a:rPr lang="en-US" sz="1400" dirty="0"/>
              <a:t>(1Th 4:3-7)</a:t>
            </a:r>
          </a:p>
          <a:p>
            <a:endParaRPr lang="x-none" sz="1400" dirty="0"/>
          </a:p>
        </p:txBody>
      </p:sp>
      <p:sp>
        <p:nvSpPr>
          <p:cNvPr id="7" name="Rounded Rectangle 6"/>
          <p:cNvSpPr/>
          <p:nvPr/>
        </p:nvSpPr>
        <p:spPr>
          <a:xfrm>
            <a:off x="324463" y="3897528"/>
            <a:ext cx="8819537" cy="1666568"/>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Do not love the world or the things in the world. If anyone loves the world, the love of the Father is not in him. For all that </a:t>
            </a:r>
            <a:r>
              <a:rPr lang="en-US" sz="1400" i="1" dirty="0"/>
              <a:t>is</a:t>
            </a:r>
            <a:r>
              <a:rPr lang="en-US" sz="1400" dirty="0"/>
              <a:t> in the world—the </a:t>
            </a:r>
            <a:r>
              <a:rPr lang="en-US" sz="1400" u="sng" dirty="0">
                <a:solidFill>
                  <a:srgbClr val="FFFF00"/>
                </a:solidFill>
              </a:rPr>
              <a:t>lust of the flesh</a:t>
            </a:r>
            <a:r>
              <a:rPr lang="en-US" sz="1400" dirty="0"/>
              <a:t>, the </a:t>
            </a:r>
            <a:r>
              <a:rPr lang="en-US" sz="1400" u="sng" dirty="0">
                <a:solidFill>
                  <a:srgbClr val="FFFF00"/>
                </a:solidFill>
              </a:rPr>
              <a:t>lust of the eyes</a:t>
            </a:r>
            <a:r>
              <a:rPr lang="en-US" sz="1400" dirty="0"/>
              <a:t>, and the </a:t>
            </a:r>
            <a:r>
              <a:rPr lang="en-US" sz="1400" u="sng" dirty="0">
                <a:solidFill>
                  <a:srgbClr val="FFFF00"/>
                </a:solidFill>
              </a:rPr>
              <a:t>pride of life</a:t>
            </a:r>
            <a:r>
              <a:rPr lang="en-US" sz="1400" dirty="0"/>
              <a:t>—is not of the Father but is of the world. And </a:t>
            </a:r>
            <a:r>
              <a:rPr lang="en-US" sz="1400" u="sng" dirty="0">
                <a:solidFill>
                  <a:srgbClr val="FFFF00"/>
                </a:solidFill>
              </a:rPr>
              <a:t>the world is passing away</a:t>
            </a:r>
            <a:r>
              <a:rPr lang="en-US" sz="1400" dirty="0"/>
              <a:t>, and the lust of it; but he who does the will of God abides forever.</a:t>
            </a:r>
          </a:p>
          <a:p>
            <a:r>
              <a:rPr lang="en-US" sz="1400" dirty="0"/>
              <a:t>(1Jn 2:15-17)</a:t>
            </a:r>
          </a:p>
          <a:p>
            <a:endParaRPr lang="x-none" sz="1400" dirty="0"/>
          </a:p>
        </p:txBody>
      </p:sp>
      <p:sp>
        <p:nvSpPr>
          <p:cNvPr id="8" name="Rounded Rectangle 7"/>
          <p:cNvSpPr/>
          <p:nvPr/>
        </p:nvSpPr>
        <p:spPr>
          <a:xfrm>
            <a:off x="188041" y="3539613"/>
            <a:ext cx="8767917" cy="212376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"Do not lay up for yourselves </a:t>
            </a:r>
            <a:r>
              <a:rPr lang="en-US" sz="1400" u="sng" dirty="0">
                <a:solidFill>
                  <a:srgbClr val="FFFF00"/>
                </a:solidFill>
              </a:rPr>
              <a:t>treasures on earth</a:t>
            </a:r>
            <a:r>
              <a:rPr lang="en-US" sz="1400" dirty="0"/>
              <a:t>, where moth and rust destroy and where thieves break in and steal; but lay up for yourselves </a:t>
            </a:r>
            <a:r>
              <a:rPr lang="en-US" sz="1400" u="sng" dirty="0">
                <a:solidFill>
                  <a:srgbClr val="FFFF00"/>
                </a:solidFill>
              </a:rPr>
              <a:t>treasures in heaven</a:t>
            </a:r>
            <a:r>
              <a:rPr lang="en-US" sz="1400" dirty="0"/>
              <a:t>, where neither moth nor rust destroys and where thieves do not break in and steal. For where your treasure is, there your heart will be also. "The lamp of the body is the eye. If therefore your eye is good, your whole body will be full of light. But if your eye is bad, your whole body will be full of darkness. If therefore the light that is in you is darkness, how great </a:t>
            </a:r>
            <a:r>
              <a:rPr lang="en-US" sz="1400" i="1" dirty="0"/>
              <a:t>is</a:t>
            </a:r>
            <a:r>
              <a:rPr lang="en-US" sz="1400" dirty="0"/>
              <a:t> that darkness! "No one can serve two masters; for either he will hate the one and love the other, or else he will be loyal to the one and despise the other</a:t>
            </a:r>
            <a:r>
              <a:rPr lang="en-US" sz="1400" u="sng" dirty="0">
                <a:solidFill>
                  <a:srgbClr val="FFFF00"/>
                </a:solidFill>
              </a:rPr>
              <a:t>. You cannot serve God and mammon</a:t>
            </a:r>
            <a:r>
              <a:rPr lang="en-US" sz="1400" dirty="0"/>
              <a:t>.</a:t>
            </a:r>
          </a:p>
          <a:p>
            <a:r>
              <a:rPr lang="en-US" sz="1400" dirty="0"/>
              <a:t>(Mat 6:19-24</a:t>
            </a:r>
            <a:r>
              <a:rPr lang="en-US" sz="1400" dirty="0" smtClean="0"/>
              <a:t>)</a:t>
            </a:r>
            <a:endParaRPr lang="en-US" sz="1400" dirty="0"/>
          </a:p>
        </p:txBody>
      </p:sp>
    </p:spTree>
    <p:extLst>
      <p:ext uri="{BB962C8B-B14F-4D97-AF65-F5344CB8AC3E}">
        <p14:creationId xmlns:p14="http://schemas.microsoft.com/office/powerpoint/2010/main" val="187027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158" y="571500"/>
            <a:ext cx="7642699" cy="4044745"/>
          </a:xfrm>
        </p:spPr>
        <p:txBody>
          <a:bodyPr>
            <a:normAutofit fontScale="92500" lnSpcReduction="10000"/>
          </a:bodyPr>
          <a:lstStyle/>
          <a:p>
            <a:r>
              <a:rPr lang="en-US" dirty="0" smtClean="0"/>
              <a:t>Spiritual</a:t>
            </a:r>
          </a:p>
          <a:p>
            <a:pPr lvl="1"/>
            <a:r>
              <a:rPr lang="en-US" dirty="0" smtClean="0"/>
              <a:t>John 4:23-24, God is Spirit, we worship in spirit and in truth</a:t>
            </a:r>
          </a:p>
          <a:p>
            <a:pPr lvl="1"/>
            <a:r>
              <a:rPr lang="en-US" dirty="0" smtClean="0"/>
              <a:t>Gal 5:16-25, Walk in the Spirit, and you are not condemned by the law</a:t>
            </a:r>
          </a:p>
          <a:p>
            <a:pPr lvl="1"/>
            <a:r>
              <a:rPr lang="en-US" dirty="0" err="1" smtClean="0"/>
              <a:t>Eph</a:t>
            </a:r>
            <a:r>
              <a:rPr lang="en-US" dirty="0" smtClean="0"/>
              <a:t> 1:3-14, God has blessed us with all spiritual blessings in Christ</a:t>
            </a:r>
          </a:p>
          <a:p>
            <a:r>
              <a:rPr lang="en-US" dirty="0" smtClean="0"/>
              <a:t>Focused Godward, As God has Directed</a:t>
            </a:r>
          </a:p>
          <a:p>
            <a:pPr lvl="1"/>
            <a:r>
              <a:rPr lang="en-US" dirty="0" smtClean="0"/>
              <a:t>2 Pet 1:2-4, He has given all things for life and godliness, through knowledge of Him</a:t>
            </a:r>
          </a:p>
          <a:p>
            <a:pPr lvl="1"/>
            <a:r>
              <a:rPr lang="en-US" dirty="0" smtClean="0"/>
              <a:t>1 </a:t>
            </a:r>
            <a:r>
              <a:rPr lang="en-US" dirty="0" err="1" smtClean="0"/>
              <a:t>Thess</a:t>
            </a:r>
            <a:r>
              <a:rPr lang="en-US" dirty="0" smtClean="0"/>
              <a:t> 4:3-7, this is the will of God, your sanctification and holiness</a:t>
            </a:r>
          </a:p>
          <a:p>
            <a:pPr lvl="1"/>
            <a:r>
              <a:rPr lang="en-US" dirty="0" smtClean="0"/>
              <a:t>1 John 2:15-17, do not love the world or things of it.  It is temporary and passing away</a:t>
            </a:r>
          </a:p>
          <a:p>
            <a:pPr lvl="1"/>
            <a:r>
              <a:rPr lang="en-US" dirty="0" smtClean="0"/>
              <a:t>Matt 6:19-24, lay up treasures in heaven, not on earth,  You cannot serve 2 masters</a:t>
            </a:r>
          </a:p>
          <a:p>
            <a:r>
              <a:rPr lang="en-US" dirty="0" smtClean="0"/>
              <a:t>According to Godliness</a:t>
            </a:r>
          </a:p>
          <a:p>
            <a:pPr lvl="1"/>
            <a:r>
              <a:rPr lang="en-US" dirty="0" smtClean="0"/>
              <a:t>Titus 2:11-12, deny ungodliness, live soberly and righteously</a:t>
            </a:r>
          </a:p>
          <a:p>
            <a:pPr lvl="1"/>
            <a:r>
              <a:rPr lang="en-US" dirty="0" smtClean="0"/>
              <a:t>Jas 1:27, pure and undefiled religion acts for the benefit of the helpless</a:t>
            </a:r>
          </a:p>
          <a:p>
            <a:pPr lvl="1"/>
            <a:r>
              <a:rPr lang="en-US" dirty="0" smtClean="0"/>
              <a:t>Matt 22:36-40, Rom 13:9-10, all of the law and commandments are fulfilled in Love</a:t>
            </a:r>
          </a:p>
          <a:p>
            <a:pPr lvl="1"/>
            <a:r>
              <a:rPr lang="en-US" dirty="0" smtClean="0"/>
              <a:t>Rom 12:1-2 be transformed by the renewing of your mind</a:t>
            </a:r>
            <a:endParaRPr lang="en-US" dirty="0"/>
          </a:p>
        </p:txBody>
      </p:sp>
      <p:sp>
        <p:nvSpPr>
          <p:cNvPr id="5" name="Rounded Rectangle 4"/>
          <p:cNvSpPr/>
          <p:nvPr/>
        </p:nvSpPr>
        <p:spPr>
          <a:xfrm>
            <a:off x="218768" y="1334729"/>
            <a:ext cx="8484010" cy="771830"/>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srgbClr val="FFFF00"/>
                </a:solidFill>
              </a:rPr>
              <a:t>Pure and undefiled religion </a:t>
            </a:r>
            <a:r>
              <a:rPr lang="en-US" sz="1400" dirty="0"/>
              <a:t>before God and the Father is this: to visit orphans and widows in their trouble, </a:t>
            </a:r>
            <a:r>
              <a:rPr lang="en-US" sz="1400" i="1" dirty="0"/>
              <a:t>and</a:t>
            </a:r>
            <a:r>
              <a:rPr lang="en-US" sz="1400" dirty="0"/>
              <a:t> to keep oneself unspotted from the world.</a:t>
            </a:r>
          </a:p>
          <a:p>
            <a:r>
              <a:rPr lang="en-US" sz="1400" dirty="0"/>
              <a:t>(Jas 1:27</a:t>
            </a:r>
            <a:r>
              <a:rPr lang="en-US" sz="1400" dirty="0" smtClean="0"/>
              <a:t>)</a:t>
            </a:r>
            <a:endParaRPr lang="en-US" sz="1400" dirty="0"/>
          </a:p>
        </p:txBody>
      </p:sp>
      <p:sp>
        <p:nvSpPr>
          <p:cNvPr id="7" name="Rounded Rectangle 6"/>
          <p:cNvSpPr/>
          <p:nvPr/>
        </p:nvSpPr>
        <p:spPr>
          <a:xfrm>
            <a:off x="213851" y="1460090"/>
            <a:ext cx="8484010" cy="1312607"/>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 beseech you therefore, brethren, by the mercies of God, that you present your bodies a living sacrifice, holy, acceptable to God, </a:t>
            </a:r>
            <a:r>
              <a:rPr lang="en-US" sz="1400" i="1" dirty="0"/>
              <a:t>which is</a:t>
            </a:r>
            <a:r>
              <a:rPr lang="en-US" sz="1400" dirty="0"/>
              <a:t> your reasonable service. And do not be conformed to this world, but </a:t>
            </a:r>
            <a:r>
              <a:rPr lang="en-US" sz="1400" u="sng" dirty="0">
                <a:solidFill>
                  <a:srgbClr val="FFFF00"/>
                </a:solidFill>
              </a:rPr>
              <a:t>be transformed by the renewing of your mind</a:t>
            </a:r>
            <a:r>
              <a:rPr lang="en-US" sz="1400" dirty="0"/>
              <a:t>, that you may prove what </a:t>
            </a:r>
            <a:r>
              <a:rPr lang="en-US" sz="1400" i="1" dirty="0"/>
              <a:t>is</a:t>
            </a:r>
            <a:r>
              <a:rPr lang="en-US" sz="1400" dirty="0"/>
              <a:t> that good and acceptable and perfect will of God.</a:t>
            </a:r>
          </a:p>
          <a:p>
            <a:r>
              <a:rPr lang="en-US" sz="1400" dirty="0"/>
              <a:t>(Rom 12:1-2</a:t>
            </a:r>
            <a:r>
              <a:rPr lang="en-US" sz="1400" dirty="0" smtClean="0"/>
              <a:t>)</a:t>
            </a:r>
            <a:endParaRPr lang="en-US" sz="1400" dirty="0"/>
          </a:p>
        </p:txBody>
      </p:sp>
      <p:sp>
        <p:nvSpPr>
          <p:cNvPr id="2" name="Title 1"/>
          <p:cNvSpPr>
            <a:spLocks noGrp="1"/>
          </p:cNvSpPr>
          <p:nvPr>
            <p:ph type="title"/>
          </p:nvPr>
        </p:nvSpPr>
        <p:spPr>
          <a:xfrm>
            <a:off x="483662" y="4874341"/>
            <a:ext cx="6400800" cy="637185"/>
          </a:xfrm>
        </p:spPr>
        <p:txBody>
          <a:bodyPr/>
          <a:lstStyle/>
          <a:p>
            <a:r>
              <a:rPr lang="en-US" cap="none" dirty="0"/>
              <a:t>G</a:t>
            </a:r>
            <a:r>
              <a:rPr lang="en-US" cap="none" dirty="0" smtClean="0"/>
              <a:t>odly Worship</a:t>
            </a:r>
            <a:endParaRPr lang="en-US" cap="none" dirty="0"/>
          </a:p>
        </p:txBody>
      </p:sp>
      <p:sp>
        <p:nvSpPr>
          <p:cNvPr id="4" name="Rounded Rectangle 3"/>
          <p:cNvSpPr/>
          <p:nvPr/>
        </p:nvSpPr>
        <p:spPr>
          <a:xfrm>
            <a:off x="235975" y="2138516"/>
            <a:ext cx="8484010" cy="929147"/>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For the grace of God that brings salvation has appeared to all men, teaching us that, </a:t>
            </a:r>
            <a:r>
              <a:rPr lang="en-US" sz="1400" u="sng" dirty="0">
                <a:solidFill>
                  <a:srgbClr val="FFFF00"/>
                </a:solidFill>
              </a:rPr>
              <a:t>denying ungodliness </a:t>
            </a:r>
            <a:r>
              <a:rPr lang="en-US" sz="1400" dirty="0"/>
              <a:t>and worldly lusts, we should </a:t>
            </a:r>
            <a:r>
              <a:rPr lang="en-US" sz="1400" u="sng" dirty="0">
                <a:solidFill>
                  <a:srgbClr val="FFFF00"/>
                </a:solidFill>
              </a:rPr>
              <a:t>live soberly, righteously, and godly </a:t>
            </a:r>
            <a:r>
              <a:rPr lang="en-US" sz="1400" dirty="0"/>
              <a:t>in the present age,</a:t>
            </a:r>
          </a:p>
          <a:p>
            <a:r>
              <a:rPr lang="en-US" sz="1400" dirty="0"/>
              <a:t>(Tit 2:11-12)</a:t>
            </a:r>
          </a:p>
          <a:p>
            <a:endParaRPr lang="x-none" sz="1400" dirty="0"/>
          </a:p>
        </p:txBody>
      </p:sp>
      <p:sp>
        <p:nvSpPr>
          <p:cNvPr id="6" name="Rounded Rectangle 5"/>
          <p:cNvSpPr/>
          <p:nvPr/>
        </p:nvSpPr>
        <p:spPr>
          <a:xfrm>
            <a:off x="208436" y="141608"/>
            <a:ext cx="8484010" cy="2934928"/>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"Teacher, which </a:t>
            </a:r>
            <a:r>
              <a:rPr lang="en-US" sz="1400" i="1" dirty="0"/>
              <a:t>is</a:t>
            </a:r>
            <a:r>
              <a:rPr lang="en-US" sz="1400" dirty="0"/>
              <a:t> the great commandment in the law?" Jesus said to him, </a:t>
            </a:r>
            <a:r>
              <a:rPr lang="en-US" sz="1400" u="sng" dirty="0">
                <a:solidFill>
                  <a:srgbClr val="FFFF00"/>
                </a:solidFill>
              </a:rPr>
              <a:t>'YOU SHALL LOVE THE LORD YOUR GOD</a:t>
            </a:r>
            <a:r>
              <a:rPr lang="en-US" sz="1400" dirty="0"/>
              <a:t> WITH ALL YOUR HEART, WITH ALL YOUR SOUL, AND WITH ALL YOUR MIND.' This is </a:t>
            </a:r>
            <a:r>
              <a:rPr lang="en-US" sz="1400" i="1" dirty="0"/>
              <a:t>the</a:t>
            </a:r>
            <a:r>
              <a:rPr lang="en-US" sz="1400" dirty="0"/>
              <a:t> first and great commandment. And </a:t>
            </a:r>
            <a:r>
              <a:rPr lang="en-US" sz="1400" i="1" dirty="0"/>
              <a:t>the</a:t>
            </a:r>
            <a:r>
              <a:rPr lang="en-US" sz="1400" dirty="0"/>
              <a:t> second </a:t>
            </a:r>
            <a:r>
              <a:rPr lang="en-US" sz="1400" i="1" dirty="0"/>
              <a:t>is</a:t>
            </a:r>
            <a:r>
              <a:rPr lang="en-US" sz="1400" dirty="0"/>
              <a:t> like it: 'YOU SHALL </a:t>
            </a:r>
            <a:r>
              <a:rPr lang="en-US" sz="1400" u="sng" dirty="0">
                <a:solidFill>
                  <a:srgbClr val="FFFF00"/>
                </a:solidFill>
              </a:rPr>
              <a:t>LOVE YOUR NEIGHBOR AS YOURSELF</a:t>
            </a:r>
            <a:r>
              <a:rPr lang="en-US" sz="1400" dirty="0"/>
              <a:t>.' On these two commandments hang all the Law and the Prophets."</a:t>
            </a:r>
          </a:p>
          <a:p>
            <a:r>
              <a:rPr lang="en-US" sz="1400" dirty="0"/>
              <a:t>(Mat 22:36-40</a:t>
            </a:r>
            <a:r>
              <a:rPr lang="en-US" sz="1400" dirty="0" smtClean="0"/>
              <a:t>)</a:t>
            </a:r>
          </a:p>
          <a:p>
            <a:endParaRPr lang="en-US" sz="1400" dirty="0"/>
          </a:p>
          <a:p>
            <a:r>
              <a:rPr lang="en-US" sz="1400" dirty="0"/>
              <a:t>For the commandments, "YOU SHALL NOT COMMIT ADULTERY," "YOU SHALL NOT MURDER," "YOU SHALL NOT STEAL," "YOU SHALL NOT BEAR FALSE WITNESS," "YOU SHALL NOT COVET," and if </a:t>
            </a:r>
            <a:r>
              <a:rPr lang="en-US" sz="1400" i="1" dirty="0"/>
              <a:t>there is</a:t>
            </a:r>
            <a:r>
              <a:rPr lang="en-US" sz="1400" dirty="0"/>
              <a:t> any other commandment, are </a:t>
            </a:r>
            <a:r>
              <a:rPr lang="en-US" sz="1400" i="1" dirty="0"/>
              <a:t>all</a:t>
            </a:r>
            <a:r>
              <a:rPr lang="en-US" sz="1400" dirty="0"/>
              <a:t> summed up in this saying, namely, "YOU SHALL LOVE YOUR NEIGHBOR AS YOURSELF." Love does no harm to a neighbor; therefore </a:t>
            </a:r>
            <a:r>
              <a:rPr lang="en-US" sz="1400" u="sng" dirty="0">
                <a:solidFill>
                  <a:srgbClr val="FFFF00"/>
                </a:solidFill>
              </a:rPr>
              <a:t>love </a:t>
            </a:r>
            <a:r>
              <a:rPr lang="en-US" sz="1400" i="1" u="sng" dirty="0">
                <a:solidFill>
                  <a:srgbClr val="FFFF00"/>
                </a:solidFill>
              </a:rPr>
              <a:t>is</a:t>
            </a:r>
            <a:r>
              <a:rPr lang="en-US" sz="1400" u="sng" dirty="0">
                <a:solidFill>
                  <a:srgbClr val="FFFF00"/>
                </a:solidFill>
              </a:rPr>
              <a:t> the fulfillment of the law</a:t>
            </a:r>
            <a:r>
              <a:rPr lang="en-US" sz="1400" dirty="0"/>
              <a:t>.</a:t>
            </a:r>
          </a:p>
          <a:p>
            <a:r>
              <a:rPr lang="en-US" sz="1400" dirty="0"/>
              <a:t>(Rom 13:9-10</a:t>
            </a:r>
            <a:r>
              <a:rPr lang="en-US" sz="1400" dirty="0" smtClean="0"/>
              <a:t>)</a:t>
            </a:r>
            <a:endParaRPr lang="x-none" sz="1400" dirty="0"/>
          </a:p>
          <a:p>
            <a:endParaRPr lang="x-none" sz="1400" dirty="0"/>
          </a:p>
        </p:txBody>
      </p:sp>
    </p:spTree>
    <p:extLst>
      <p:ext uri="{BB962C8B-B14F-4D97-AF65-F5344CB8AC3E}">
        <p14:creationId xmlns:p14="http://schemas.microsoft.com/office/powerpoint/2010/main" val="4360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Godliness</a:t>
            </a:r>
            <a:br>
              <a:rPr lang="en-US" cap="none" dirty="0" smtClean="0"/>
            </a:br>
            <a:r>
              <a:rPr lang="en-US" sz="1400" cap="none" dirty="0" smtClean="0"/>
              <a:t>Looking up?  Or Looking down?</a:t>
            </a:r>
            <a:endParaRPr lang="en-US" cap="none" dirty="0"/>
          </a:p>
        </p:txBody>
      </p:sp>
      <p:sp>
        <p:nvSpPr>
          <p:cNvPr id="4" name="Rounded Rectangle 3"/>
          <p:cNvSpPr/>
          <p:nvPr/>
        </p:nvSpPr>
        <p:spPr>
          <a:xfrm>
            <a:off x="2466976" y="297119"/>
            <a:ext cx="4200524" cy="29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GOD</a:t>
            </a:r>
            <a:endParaRPr lang="en-US" dirty="0"/>
          </a:p>
        </p:txBody>
      </p:sp>
      <p:sp>
        <p:nvSpPr>
          <p:cNvPr id="6" name="Rounded Rectangle 5"/>
          <p:cNvSpPr/>
          <p:nvPr/>
        </p:nvSpPr>
        <p:spPr>
          <a:xfrm>
            <a:off x="3840880" y="1900545"/>
            <a:ext cx="1452716" cy="29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a:t>
            </a:r>
            <a:endParaRPr lang="en-US" dirty="0"/>
          </a:p>
        </p:txBody>
      </p:sp>
      <p:pic>
        <p:nvPicPr>
          <p:cNvPr id="10" name="Picture 9"/>
          <p:cNvPicPr>
            <a:picLocks noChangeAspect="1"/>
          </p:cNvPicPr>
          <p:nvPr/>
        </p:nvPicPr>
        <p:blipFill rotWithShape="1">
          <a:blip r:embed="rId2"/>
          <a:srcRect t="446" b="17848"/>
          <a:stretch/>
        </p:blipFill>
        <p:spPr>
          <a:xfrm>
            <a:off x="3933660" y="3015242"/>
            <a:ext cx="1267157" cy="1242433"/>
          </a:xfrm>
          <a:prstGeom prst="ellipse">
            <a:avLst/>
          </a:prstGeom>
          <a:effectLst>
            <a:softEdge rad="76200"/>
          </a:effectLst>
        </p:spPr>
      </p:pic>
      <p:pic>
        <p:nvPicPr>
          <p:cNvPr id="12" name="Picture 11"/>
          <p:cNvPicPr>
            <a:picLocks noChangeAspect="1"/>
          </p:cNvPicPr>
          <p:nvPr/>
        </p:nvPicPr>
        <p:blipFill rotWithShape="1">
          <a:blip r:embed="rId3"/>
          <a:srcRect l="46035"/>
          <a:stretch/>
        </p:blipFill>
        <p:spPr>
          <a:xfrm>
            <a:off x="7977188" y="1333500"/>
            <a:ext cx="1154398" cy="1463040"/>
          </a:xfrm>
          <a:prstGeom prst="rect">
            <a:avLst/>
          </a:prstGeom>
        </p:spPr>
      </p:pic>
      <p:pic>
        <p:nvPicPr>
          <p:cNvPr id="13" name="Picture 12"/>
          <p:cNvPicPr>
            <a:picLocks noChangeAspect="1"/>
          </p:cNvPicPr>
          <p:nvPr/>
        </p:nvPicPr>
        <p:blipFill>
          <a:blip r:embed="rId4"/>
          <a:stretch>
            <a:fillRect/>
          </a:stretch>
        </p:blipFill>
        <p:spPr>
          <a:xfrm>
            <a:off x="0" y="1333500"/>
            <a:ext cx="1219200" cy="1463040"/>
          </a:xfrm>
          <a:prstGeom prst="rect">
            <a:avLst/>
          </a:prstGeom>
        </p:spPr>
      </p:pic>
      <p:sp>
        <p:nvSpPr>
          <p:cNvPr id="32" name="TextBox 31"/>
          <p:cNvSpPr txBox="1"/>
          <p:nvPr/>
        </p:nvSpPr>
        <p:spPr>
          <a:xfrm>
            <a:off x="3771900" y="4152900"/>
            <a:ext cx="2512867" cy="956672"/>
          </a:xfrm>
          <a:prstGeom prst="rect">
            <a:avLst/>
          </a:prstGeom>
          <a:noFill/>
        </p:spPr>
        <p:txBody>
          <a:bodyPr wrap="none" rtlCol="0">
            <a:spAutoFit/>
          </a:bodyPr>
          <a:lstStyle/>
          <a:p>
            <a:r>
              <a:rPr lang="en-US" b="1" dirty="0" smtClean="0">
                <a:solidFill>
                  <a:schemeClr val="bg1"/>
                </a:solidFill>
              </a:rPr>
              <a:t>Lust of the eyes</a:t>
            </a:r>
          </a:p>
          <a:p>
            <a:r>
              <a:rPr lang="en-US" b="1" dirty="0" smtClean="0">
                <a:solidFill>
                  <a:schemeClr val="bg1"/>
                </a:solidFill>
              </a:rPr>
              <a:t>	Lust of the flesh</a:t>
            </a:r>
          </a:p>
          <a:p>
            <a:r>
              <a:rPr lang="en-US" b="1" dirty="0">
                <a:solidFill>
                  <a:schemeClr val="bg1"/>
                </a:solidFill>
              </a:rPr>
              <a:t>	</a:t>
            </a:r>
            <a:r>
              <a:rPr lang="en-US" b="1" dirty="0" smtClean="0">
                <a:solidFill>
                  <a:schemeClr val="bg1"/>
                </a:solidFill>
              </a:rPr>
              <a:t>	Pride of Life</a:t>
            </a:r>
          </a:p>
          <a:p>
            <a:r>
              <a:rPr lang="en-US" b="1" dirty="0">
                <a:solidFill>
                  <a:schemeClr val="bg1"/>
                </a:solidFill>
              </a:rPr>
              <a:t>	</a:t>
            </a:r>
            <a:r>
              <a:rPr lang="en-US" b="1" dirty="0" smtClean="0">
                <a:solidFill>
                  <a:schemeClr val="bg1"/>
                </a:solidFill>
              </a:rPr>
              <a:t>		</a:t>
            </a:r>
            <a:r>
              <a:rPr lang="en-US" sz="1400" dirty="0" smtClean="0">
                <a:solidFill>
                  <a:schemeClr val="bg1"/>
                </a:solidFill>
              </a:rPr>
              <a:t>1 John 2:15-17</a:t>
            </a:r>
            <a:endParaRPr lang="en-US" dirty="0">
              <a:solidFill>
                <a:schemeClr val="bg1"/>
              </a:solidFill>
            </a:endParaRPr>
          </a:p>
        </p:txBody>
      </p:sp>
      <p:sp>
        <p:nvSpPr>
          <p:cNvPr id="33" name="TextBox 32"/>
          <p:cNvSpPr txBox="1"/>
          <p:nvPr/>
        </p:nvSpPr>
        <p:spPr>
          <a:xfrm>
            <a:off x="5753100" y="590550"/>
            <a:ext cx="2238113" cy="308418"/>
          </a:xfrm>
          <a:prstGeom prst="rect">
            <a:avLst/>
          </a:prstGeom>
          <a:noFill/>
        </p:spPr>
        <p:txBody>
          <a:bodyPr wrap="none" rtlCol="0">
            <a:spAutoFit/>
          </a:bodyPr>
          <a:lstStyle/>
          <a:p>
            <a:r>
              <a:rPr lang="en-US" dirty="0" smtClean="0">
                <a:solidFill>
                  <a:schemeClr val="bg1"/>
                </a:solidFill>
              </a:rPr>
              <a:t>God is Spirit… John 4:24</a:t>
            </a:r>
            <a:endParaRPr lang="en-US" dirty="0">
              <a:solidFill>
                <a:schemeClr val="bg1"/>
              </a:solidFill>
            </a:endParaRPr>
          </a:p>
        </p:txBody>
      </p:sp>
      <p:sp>
        <p:nvSpPr>
          <p:cNvPr id="38" name="Notched Right Arrow 37"/>
          <p:cNvSpPr/>
          <p:nvPr/>
        </p:nvSpPr>
        <p:spPr>
          <a:xfrm rot="16200000">
            <a:off x="4195763" y="107632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5200651" y="2386013"/>
            <a:ext cx="1907394" cy="1522855"/>
            <a:chOff x="5200651" y="2386013"/>
            <a:chExt cx="1907394" cy="1522855"/>
          </a:xfrm>
        </p:grpSpPr>
        <p:sp>
          <p:nvSpPr>
            <p:cNvPr id="19" name="TextBox 18"/>
            <p:cNvSpPr txBox="1"/>
            <p:nvPr/>
          </p:nvSpPr>
          <p:spPr>
            <a:xfrm>
              <a:off x="5524500" y="3533775"/>
              <a:ext cx="729687" cy="308418"/>
            </a:xfrm>
            <a:prstGeom prst="rect">
              <a:avLst/>
            </a:prstGeom>
            <a:noFill/>
          </p:spPr>
          <p:txBody>
            <a:bodyPr wrap="none" rtlCol="0">
              <a:spAutoFit/>
            </a:bodyPr>
            <a:lstStyle/>
            <a:p>
              <a:r>
                <a:rPr lang="en-US" dirty="0" smtClean="0">
                  <a:solidFill>
                    <a:schemeClr val="bg1"/>
                  </a:solidFill>
                </a:rPr>
                <a:t>Power</a:t>
              </a:r>
              <a:endParaRPr lang="en-US" dirty="0">
                <a:solidFill>
                  <a:schemeClr val="bg1"/>
                </a:solidFill>
              </a:endParaRPr>
            </a:p>
          </p:txBody>
        </p:sp>
        <p:sp>
          <p:nvSpPr>
            <p:cNvPr id="20" name="TextBox 19"/>
            <p:cNvSpPr txBox="1"/>
            <p:nvPr/>
          </p:nvSpPr>
          <p:spPr>
            <a:xfrm>
              <a:off x="5257800" y="3324225"/>
              <a:ext cx="790601" cy="308418"/>
            </a:xfrm>
            <a:prstGeom prst="rect">
              <a:avLst/>
            </a:prstGeom>
            <a:noFill/>
          </p:spPr>
          <p:txBody>
            <a:bodyPr wrap="none" rtlCol="0">
              <a:spAutoFit/>
            </a:bodyPr>
            <a:lstStyle/>
            <a:p>
              <a:r>
                <a:rPr lang="en-US" dirty="0" smtClean="0">
                  <a:solidFill>
                    <a:schemeClr val="bg1"/>
                  </a:solidFill>
                </a:rPr>
                <a:t>Money</a:t>
              </a:r>
              <a:endParaRPr lang="en-US" dirty="0">
                <a:solidFill>
                  <a:schemeClr val="bg1"/>
                </a:solidFill>
              </a:endParaRPr>
            </a:p>
          </p:txBody>
        </p:sp>
        <p:sp>
          <p:nvSpPr>
            <p:cNvPr id="26" name="TextBox 25"/>
            <p:cNvSpPr txBox="1"/>
            <p:nvPr/>
          </p:nvSpPr>
          <p:spPr>
            <a:xfrm>
              <a:off x="5505450" y="3152775"/>
              <a:ext cx="1141659" cy="308418"/>
            </a:xfrm>
            <a:prstGeom prst="rect">
              <a:avLst/>
            </a:prstGeom>
            <a:noFill/>
          </p:spPr>
          <p:txBody>
            <a:bodyPr wrap="none" rtlCol="0">
              <a:spAutoFit/>
            </a:bodyPr>
            <a:lstStyle/>
            <a:p>
              <a:r>
                <a:rPr lang="en-US" dirty="0" smtClean="0">
                  <a:solidFill>
                    <a:schemeClr val="bg1"/>
                  </a:solidFill>
                </a:rPr>
                <a:t>Possessions</a:t>
              </a:r>
              <a:endParaRPr lang="en-US" dirty="0">
                <a:solidFill>
                  <a:schemeClr val="bg1"/>
                </a:solidFill>
              </a:endParaRPr>
            </a:p>
          </p:txBody>
        </p:sp>
        <p:sp>
          <p:nvSpPr>
            <p:cNvPr id="28" name="TextBox 27"/>
            <p:cNvSpPr txBox="1"/>
            <p:nvPr/>
          </p:nvSpPr>
          <p:spPr>
            <a:xfrm>
              <a:off x="6400800" y="3600450"/>
              <a:ext cx="707245" cy="308418"/>
            </a:xfrm>
            <a:prstGeom prst="rect">
              <a:avLst/>
            </a:prstGeom>
            <a:noFill/>
          </p:spPr>
          <p:txBody>
            <a:bodyPr wrap="none" rtlCol="0">
              <a:spAutoFit/>
            </a:bodyPr>
            <a:lstStyle/>
            <a:p>
              <a:r>
                <a:rPr lang="en-US" dirty="0" smtClean="0">
                  <a:solidFill>
                    <a:schemeClr val="bg1"/>
                  </a:solidFill>
                </a:rPr>
                <a:t>Things</a:t>
              </a:r>
              <a:endParaRPr lang="en-US" dirty="0">
                <a:solidFill>
                  <a:schemeClr val="bg1"/>
                </a:solidFill>
              </a:endParaRPr>
            </a:p>
          </p:txBody>
        </p:sp>
        <p:sp>
          <p:nvSpPr>
            <p:cNvPr id="31" name="TextBox 30"/>
            <p:cNvSpPr txBox="1"/>
            <p:nvPr/>
          </p:nvSpPr>
          <p:spPr>
            <a:xfrm>
              <a:off x="6029325" y="3371850"/>
              <a:ext cx="838691" cy="308418"/>
            </a:xfrm>
            <a:prstGeom prst="rect">
              <a:avLst/>
            </a:prstGeom>
            <a:noFill/>
          </p:spPr>
          <p:txBody>
            <a:bodyPr wrap="none" rtlCol="0">
              <a:spAutoFit/>
            </a:bodyPr>
            <a:lstStyle/>
            <a:p>
              <a:r>
                <a:rPr lang="en-US" dirty="0" smtClean="0">
                  <a:solidFill>
                    <a:schemeClr val="bg1"/>
                  </a:solidFill>
                </a:rPr>
                <a:t>Position</a:t>
              </a:r>
              <a:endParaRPr lang="en-US" dirty="0">
                <a:solidFill>
                  <a:schemeClr val="bg1"/>
                </a:solidFill>
              </a:endParaRPr>
            </a:p>
          </p:txBody>
        </p:sp>
        <p:sp>
          <p:nvSpPr>
            <p:cNvPr id="35" name="Notched Right Arrow 34"/>
            <p:cNvSpPr/>
            <p:nvPr/>
          </p:nvSpPr>
          <p:spPr>
            <a:xfrm rot="3337629">
              <a:off x="4967289" y="261937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57400" y="2386013"/>
            <a:ext cx="1876426" cy="1532380"/>
            <a:chOff x="2057400" y="2386013"/>
            <a:chExt cx="1876426" cy="1532380"/>
          </a:xfrm>
        </p:grpSpPr>
        <p:sp>
          <p:nvSpPr>
            <p:cNvPr id="27" name="TextBox 26"/>
            <p:cNvSpPr txBox="1"/>
            <p:nvPr/>
          </p:nvSpPr>
          <p:spPr>
            <a:xfrm>
              <a:off x="2057400" y="3209925"/>
              <a:ext cx="1228221" cy="308418"/>
            </a:xfrm>
            <a:prstGeom prst="rect">
              <a:avLst/>
            </a:prstGeom>
            <a:noFill/>
          </p:spPr>
          <p:txBody>
            <a:bodyPr wrap="none" rtlCol="0">
              <a:spAutoFit/>
            </a:bodyPr>
            <a:lstStyle/>
            <a:p>
              <a:r>
                <a:rPr lang="en-US" dirty="0" smtClean="0">
                  <a:solidFill>
                    <a:schemeClr val="bg1"/>
                  </a:solidFill>
                </a:rPr>
                <a:t>Experiences</a:t>
              </a:r>
              <a:endParaRPr lang="en-US" dirty="0">
                <a:solidFill>
                  <a:schemeClr val="bg1"/>
                </a:solidFill>
              </a:endParaRPr>
            </a:p>
          </p:txBody>
        </p:sp>
        <p:sp>
          <p:nvSpPr>
            <p:cNvPr id="29" name="TextBox 28"/>
            <p:cNvSpPr txBox="1"/>
            <p:nvPr/>
          </p:nvSpPr>
          <p:spPr>
            <a:xfrm>
              <a:off x="2647950" y="3609975"/>
              <a:ext cx="888385" cy="308418"/>
            </a:xfrm>
            <a:prstGeom prst="rect">
              <a:avLst/>
            </a:prstGeom>
            <a:noFill/>
          </p:spPr>
          <p:txBody>
            <a:bodyPr wrap="none" rtlCol="0">
              <a:spAutoFit/>
            </a:bodyPr>
            <a:lstStyle/>
            <a:p>
              <a:r>
                <a:rPr lang="en-US" dirty="0" smtClean="0">
                  <a:solidFill>
                    <a:schemeClr val="bg1"/>
                  </a:solidFill>
                </a:rPr>
                <a:t>Passions</a:t>
              </a:r>
              <a:endParaRPr lang="en-US" dirty="0">
                <a:solidFill>
                  <a:schemeClr val="bg1"/>
                </a:solidFill>
              </a:endParaRPr>
            </a:p>
          </p:txBody>
        </p:sp>
        <p:sp>
          <p:nvSpPr>
            <p:cNvPr id="30" name="TextBox 29"/>
            <p:cNvSpPr txBox="1"/>
            <p:nvPr/>
          </p:nvSpPr>
          <p:spPr>
            <a:xfrm>
              <a:off x="2981325" y="3409950"/>
              <a:ext cx="917239" cy="308418"/>
            </a:xfrm>
            <a:prstGeom prst="rect">
              <a:avLst/>
            </a:prstGeom>
            <a:noFill/>
          </p:spPr>
          <p:txBody>
            <a:bodyPr wrap="none" rtlCol="0">
              <a:spAutoFit/>
            </a:bodyPr>
            <a:lstStyle/>
            <a:p>
              <a:r>
                <a:rPr lang="en-US" dirty="0" smtClean="0">
                  <a:solidFill>
                    <a:schemeClr val="bg1"/>
                  </a:solidFill>
                </a:rPr>
                <a:t>Pleasure</a:t>
              </a:r>
              <a:endParaRPr lang="en-US" dirty="0">
                <a:solidFill>
                  <a:schemeClr val="bg1"/>
                </a:solidFill>
              </a:endParaRPr>
            </a:p>
          </p:txBody>
        </p:sp>
        <p:sp>
          <p:nvSpPr>
            <p:cNvPr id="40" name="Notched Right Arrow 39"/>
            <p:cNvSpPr/>
            <p:nvPr/>
          </p:nvSpPr>
          <p:spPr>
            <a:xfrm rot="18262371" flipH="1">
              <a:off x="3424239" y="261937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8007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4800599"/>
            <a:ext cx="6400800" cy="619125"/>
          </a:xfrm>
        </p:spPr>
        <p:txBody>
          <a:bodyPr/>
          <a:lstStyle/>
          <a:p>
            <a:r>
              <a:rPr lang="en-US" cap="none" dirty="0" smtClean="0"/>
              <a:t>Ungodly Worship</a:t>
            </a:r>
            <a:endParaRPr lang="en-US" cap="none" dirty="0"/>
          </a:p>
        </p:txBody>
      </p:sp>
      <p:sp>
        <p:nvSpPr>
          <p:cNvPr id="3" name="Content Placeholder 2"/>
          <p:cNvSpPr>
            <a:spLocks noGrp="1"/>
          </p:cNvSpPr>
          <p:nvPr>
            <p:ph idx="1"/>
          </p:nvPr>
        </p:nvSpPr>
        <p:spPr>
          <a:xfrm>
            <a:off x="513158" y="571501"/>
            <a:ext cx="8326042" cy="1301544"/>
          </a:xfrm>
        </p:spPr>
        <p:txBody>
          <a:bodyPr>
            <a:normAutofit/>
          </a:bodyPr>
          <a:lstStyle/>
          <a:p>
            <a:r>
              <a:rPr lang="en-US" dirty="0" smtClean="0">
                <a:solidFill>
                  <a:schemeClr val="bg1"/>
                </a:solidFill>
              </a:rPr>
              <a:t>Vain Worship</a:t>
            </a:r>
          </a:p>
          <a:p>
            <a:pPr lvl="1"/>
            <a:r>
              <a:rPr lang="en-US" dirty="0" smtClean="0">
                <a:solidFill>
                  <a:schemeClr val="bg1"/>
                </a:solidFill>
              </a:rPr>
              <a:t>Matt 15:3-9, following doctrines of men instead of God</a:t>
            </a:r>
          </a:p>
          <a:p>
            <a:pPr lvl="1"/>
            <a:r>
              <a:rPr lang="en-US" dirty="0" smtClean="0">
                <a:solidFill>
                  <a:schemeClr val="bg1"/>
                </a:solidFill>
              </a:rPr>
              <a:t>Col 2:20-23, self-imposed man-made religion, false humility, neglect of the body</a:t>
            </a:r>
          </a:p>
          <a:p>
            <a:pPr lvl="1"/>
            <a:r>
              <a:rPr lang="en-US" dirty="0" smtClean="0">
                <a:solidFill>
                  <a:schemeClr val="bg1"/>
                </a:solidFill>
              </a:rPr>
              <a:t>2 John 1:9, who does not abide in the doctrine of Christ does not have </a:t>
            </a:r>
            <a:r>
              <a:rPr lang="en-US" dirty="0" smtClean="0">
                <a:solidFill>
                  <a:schemeClr val="bg1"/>
                </a:solidFill>
              </a:rPr>
              <a:t>God</a:t>
            </a:r>
            <a:endParaRPr lang="en-US" dirty="0" smtClean="0">
              <a:solidFill>
                <a:schemeClr val="bg1"/>
              </a:solidFill>
            </a:endParaRPr>
          </a:p>
        </p:txBody>
      </p:sp>
      <p:sp>
        <p:nvSpPr>
          <p:cNvPr id="5" name="Rounded Rectangle 4"/>
          <p:cNvSpPr/>
          <p:nvPr/>
        </p:nvSpPr>
        <p:spPr>
          <a:xfrm>
            <a:off x="188041" y="2514600"/>
            <a:ext cx="8767917" cy="212376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He answered and said to them, "Why do you also transgress the commandment of God because of your tradition? For God commanded, saying, 'HONOR YOUR FATHER AND YOUR MOTHER'; and, 'HE WHO CURSES FATHER OR MOTHER, LET HIM BE PUT TO DEATH.' But you say, 'Whoever says to his father or mother, "Whatever profit you might have received from me </a:t>
            </a:r>
            <a:r>
              <a:rPr lang="en-US" sz="1400" i="1" dirty="0"/>
              <a:t>is</a:t>
            </a:r>
            <a:r>
              <a:rPr lang="en-US" sz="1400" dirty="0"/>
              <a:t> a gift </a:t>
            </a:r>
            <a:r>
              <a:rPr lang="en-US" sz="1400" i="1" dirty="0"/>
              <a:t>to God</a:t>
            </a:r>
            <a:r>
              <a:rPr lang="en-US" sz="1400" dirty="0"/>
              <a:t>"— then he need not honor his father or mother.' Thus you have made the commandment of God of no effect by your tradition. Hypocrites! Well did Isaiah prophesy about you, saying: 'THESE PEOPLE DRAW NEAR TO ME WITH THEIR MOUTH, AND HONOR ME WITH THEIR LIPS, BUT THEIR HEART IS FAR FROM ME. </a:t>
            </a:r>
            <a:r>
              <a:rPr lang="en-US" sz="1400" u="sng" dirty="0">
                <a:solidFill>
                  <a:srgbClr val="FFFF00"/>
                </a:solidFill>
              </a:rPr>
              <a:t>AND IN VAIN THEY WORSHIP ME</a:t>
            </a:r>
            <a:r>
              <a:rPr lang="en-US" sz="1400" dirty="0"/>
              <a:t>, </a:t>
            </a:r>
            <a:r>
              <a:rPr lang="en-US" sz="1400" u="sng" dirty="0">
                <a:solidFill>
                  <a:srgbClr val="FFFF00"/>
                </a:solidFill>
              </a:rPr>
              <a:t>TEACHING AS DOCTRINES THE COMMANDMENTS OF MEN</a:t>
            </a:r>
            <a:r>
              <a:rPr lang="en-US" sz="1400" dirty="0"/>
              <a:t>.' "</a:t>
            </a:r>
          </a:p>
          <a:p>
            <a:r>
              <a:rPr lang="en-US" sz="1400" dirty="0"/>
              <a:t>(Mat 15:3-9</a:t>
            </a:r>
            <a:r>
              <a:rPr lang="en-US" sz="1400" dirty="0" smtClean="0"/>
              <a:t>)</a:t>
            </a:r>
            <a:endParaRPr lang="en-US" sz="1400" dirty="0"/>
          </a:p>
        </p:txBody>
      </p:sp>
      <p:sp>
        <p:nvSpPr>
          <p:cNvPr id="6" name="Rounded Rectangle 5"/>
          <p:cNvSpPr/>
          <p:nvPr/>
        </p:nvSpPr>
        <p:spPr>
          <a:xfrm>
            <a:off x="188041" y="2555001"/>
            <a:ext cx="8767917" cy="158053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Therefore, if you died with Christ from the basic principles of the world, why, as </a:t>
            </a:r>
            <a:r>
              <a:rPr lang="en-US" sz="1400" i="1" dirty="0"/>
              <a:t>though</a:t>
            </a:r>
            <a:r>
              <a:rPr lang="en-US" sz="1400" dirty="0"/>
              <a:t> living in the world, do you subject yourselves to regulations— "Do not touch, do not taste, do not handle," which all concern things which perish with the </a:t>
            </a:r>
            <a:r>
              <a:rPr lang="en-US" sz="1400" u="sng" dirty="0">
                <a:solidFill>
                  <a:srgbClr val="FFFF00"/>
                </a:solidFill>
              </a:rPr>
              <a:t>using—according to the commandments and doctrines of men</a:t>
            </a:r>
            <a:r>
              <a:rPr lang="en-US" sz="1400" dirty="0"/>
              <a:t>? These things indeed </a:t>
            </a:r>
            <a:r>
              <a:rPr lang="en-US" sz="1400" u="sng" dirty="0">
                <a:solidFill>
                  <a:srgbClr val="FFFF00"/>
                </a:solidFill>
              </a:rPr>
              <a:t>have an appearance of wisdom </a:t>
            </a:r>
            <a:r>
              <a:rPr lang="en-US" sz="1400" dirty="0"/>
              <a:t>in self-imposed religion, </a:t>
            </a:r>
            <a:r>
              <a:rPr lang="en-US" sz="1400" i="1" dirty="0"/>
              <a:t>false</a:t>
            </a:r>
            <a:r>
              <a:rPr lang="en-US" sz="1400" dirty="0"/>
              <a:t> humility, and neglect of the body, </a:t>
            </a:r>
            <a:r>
              <a:rPr lang="en-US" sz="1400" i="1" dirty="0"/>
              <a:t>but </a:t>
            </a:r>
            <a:r>
              <a:rPr lang="en-US" sz="1400" i="1" u="sng" dirty="0">
                <a:solidFill>
                  <a:srgbClr val="FFFF00"/>
                </a:solidFill>
              </a:rPr>
              <a:t>are</a:t>
            </a:r>
            <a:r>
              <a:rPr lang="en-US" sz="1400" u="sng" dirty="0">
                <a:solidFill>
                  <a:srgbClr val="FFFF00"/>
                </a:solidFill>
              </a:rPr>
              <a:t> of no value </a:t>
            </a:r>
            <a:r>
              <a:rPr lang="en-US" sz="1400" dirty="0"/>
              <a:t>against the indulgence of the flesh.</a:t>
            </a:r>
          </a:p>
          <a:p>
            <a:r>
              <a:rPr lang="en-US" sz="1400" dirty="0"/>
              <a:t>(Col 2:20-23</a:t>
            </a:r>
            <a:r>
              <a:rPr lang="en-US" sz="1400" dirty="0" smtClean="0"/>
              <a:t>)</a:t>
            </a:r>
            <a:endParaRPr lang="en-US" sz="1400" dirty="0"/>
          </a:p>
        </p:txBody>
      </p:sp>
      <p:sp>
        <p:nvSpPr>
          <p:cNvPr id="7" name="Rounded Rectangle 6"/>
          <p:cNvSpPr/>
          <p:nvPr/>
        </p:nvSpPr>
        <p:spPr>
          <a:xfrm>
            <a:off x="188041" y="2691654"/>
            <a:ext cx="8767917" cy="956188"/>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Whoever transgresses and does not abide in the doctrine of Christ </a:t>
            </a:r>
            <a:r>
              <a:rPr lang="en-US" sz="1400" u="sng" dirty="0">
                <a:solidFill>
                  <a:srgbClr val="FFFF00"/>
                </a:solidFill>
              </a:rPr>
              <a:t>does not have God</a:t>
            </a:r>
            <a:r>
              <a:rPr lang="en-US" sz="1400" dirty="0"/>
              <a:t>. He who abides in the doctrine of Christ has both the Father and the Son.</a:t>
            </a:r>
          </a:p>
          <a:p>
            <a:r>
              <a:rPr lang="en-US" sz="1400" dirty="0"/>
              <a:t>(2Jn 1:9</a:t>
            </a:r>
            <a:r>
              <a:rPr lang="en-US" sz="1400" dirty="0" smtClean="0"/>
              <a:t>)</a:t>
            </a:r>
            <a:endParaRPr lang="en-US" sz="1400" dirty="0"/>
          </a:p>
        </p:txBody>
      </p:sp>
    </p:spTree>
    <p:extLst>
      <p:ext uri="{BB962C8B-B14F-4D97-AF65-F5344CB8AC3E}">
        <p14:creationId xmlns:p14="http://schemas.microsoft.com/office/powerpoint/2010/main" val="136329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4800599"/>
            <a:ext cx="6400800" cy="619125"/>
          </a:xfrm>
        </p:spPr>
        <p:txBody>
          <a:bodyPr/>
          <a:lstStyle/>
          <a:p>
            <a:r>
              <a:rPr lang="en-US" cap="none" dirty="0" smtClean="0"/>
              <a:t>Ungodly Worship</a:t>
            </a:r>
            <a:endParaRPr lang="en-US" cap="none" dirty="0"/>
          </a:p>
        </p:txBody>
      </p:sp>
      <p:sp>
        <p:nvSpPr>
          <p:cNvPr id="3" name="Content Placeholder 2"/>
          <p:cNvSpPr>
            <a:spLocks noGrp="1"/>
          </p:cNvSpPr>
          <p:nvPr>
            <p:ph idx="1"/>
          </p:nvPr>
        </p:nvSpPr>
        <p:spPr>
          <a:xfrm>
            <a:off x="513158" y="571499"/>
            <a:ext cx="8326042" cy="2286001"/>
          </a:xfrm>
        </p:spPr>
        <p:txBody>
          <a:bodyPr>
            <a:normAutofit/>
          </a:bodyPr>
          <a:lstStyle/>
          <a:p>
            <a:r>
              <a:rPr lang="en-US" dirty="0" smtClean="0">
                <a:solidFill>
                  <a:schemeClr val="bg1"/>
                </a:solidFill>
              </a:rPr>
              <a:t>Vain Worship</a:t>
            </a:r>
          </a:p>
          <a:p>
            <a:pPr lvl="1"/>
            <a:r>
              <a:rPr lang="en-US" dirty="0" smtClean="0">
                <a:solidFill>
                  <a:schemeClr val="bg1"/>
                </a:solidFill>
              </a:rPr>
              <a:t>Matt 15:3-9, following doctrines of men instead of God</a:t>
            </a:r>
          </a:p>
          <a:p>
            <a:pPr lvl="1"/>
            <a:r>
              <a:rPr lang="en-US" dirty="0" smtClean="0">
                <a:solidFill>
                  <a:schemeClr val="bg1"/>
                </a:solidFill>
              </a:rPr>
              <a:t>Col 2:20-23, self-imposed man-made religion, false humility, neglect of the body</a:t>
            </a:r>
          </a:p>
          <a:p>
            <a:pPr lvl="1"/>
            <a:r>
              <a:rPr lang="en-US" dirty="0" smtClean="0">
                <a:solidFill>
                  <a:schemeClr val="bg1"/>
                </a:solidFill>
              </a:rPr>
              <a:t>2 John 1:9, who does not abide in the doctrine of Christ does not have God</a:t>
            </a:r>
          </a:p>
          <a:p>
            <a:r>
              <a:rPr lang="en-US" dirty="0" smtClean="0">
                <a:solidFill>
                  <a:schemeClr val="bg1"/>
                </a:solidFill>
              </a:rPr>
              <a:t>Powerless Worship</a:t>
            </a:r>
          </a:p>
          <a:p>
            <a:pPr lvl="1"/>
            <a:r>
              <a:rPr lang="en-US" dirty="0" smtClean="0">
                <a:solidFill>
                  <a:schemeClr val="bg1"/>
                </a:solidFill>
              </a:rPr>
              <a:t>2 Tim 3:1-5, powerless worship is not directed toward God</a:t>
            </a:r>
          </a:p>
          <a:p>
            <a:pPr lvl="1"/>
            <a:r>
              <a:rPr lang="en-US" dirty="0" smtClean="0">
                <a:solidFill>
                  <a:schemeClr val="bg1"/>
                </a:solidFill>
              </a:rPr>
              <a:t>James 4:1-4, powerless prayer, focused on own pleasures instead of God’s </a:t>
            </a:r>
            <a:r>
              <a:rPr lang="en-US" dirty="0" smtClean="0">
                <a:solidFill>
                  <a:schemeClr val="bg1"/>
                </a:solidFill>
              </a:rPr>
              <a:t>will</a:t>
            </a:r>
            <a:endParaRPr lang="en-US" dirty="0" smtClean="0">
              <a:solidFill>
                <a:schemeClr val="bg1"/>
              </a:solidFill>
            </a:endParaRPr>
          </a:p>
        </p:txBody>
      </p:sp>
      <p:sp>
        <p:nvSpPr>
          <p:cNvPr id="4" name="Rounded Rectangle 3"/>
          <p:cNvSpPr/>
          <p:nvPr/>
        </p:nvSpPr>
        <p:spPr>
          <a:xfrm>
            <a:off x="188041" y="2947219"/>
            <a:ext cx="8767917" cy="158053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But know this, that in the last days perilous times will come: For men will be lovers of themselves, lovers of money, boasters, proud, blasphemers, disobedient to parents, unthankful, unholy, unloving, unforgiving, slanderers, without self-control, brutal, despisers of good, traitors, headstrong, haughty, lovers of pleasure rather than lovers of God, </a:t>
            </a:r>
            <a:r>
              <a:rPr lang="en-US" sz="1400" u="sng" dirty="0">
                <a:solidFill>
                  <a:srgbClr val="FFFF00"/>
                </a:solidFill>
              </a:rPr>
              <a:t>having a form of godliness </a:t>
            </a:r>
            <a:r>
              <a:rPr lang="en-US" sz="1400" dirty="0"/>
              <a:t>but </a:t>
            </a:r>
            <a:r>
              <a:rPr lang="en-US" sz="1400" u="sng" dirty="0">
                <a:solidFill>
                  <a:srgbClr val="FFFF00"/>
                </a:solidFill>
              </a:rPr>
              <a:t>denying its power</a:t>
            </a:r>
            <a:r>
              <a:rPr lang="en-US" sz="1400" dirty="0"/>
              <a:t>. And from such people turn away!</a:t>
            </a:r>
          </a:p>
          <a:p>
            <a:r>
              <a:rPr lang="en-US" sz="1400" dirty="0"/>
              <a:t>(2Ti 3:1-5</a:t>
            </a:r>
            <a:r>
              <a:rPr lang="en-US" sz="1400" dirty="0" smtClean="0"/>
              <a:t>)</a:t>
            </a:r>
            <a:endParaRPr lang="en-US" sz="1400" dirty="0"/>
          </a:p>
        </p:txBody>
      </p:sp>
      <p:sp>
        <p:nvSpPr>
          <p:cNvPr id="5" name="Rounded Rectangle 4"/>
          <p:cNvSpPr/>
          <p:nvPr/>
        </p:nvSpPr>
        <p:spPr>
          <a:xfrm>
            <a:off x="188041" y="3030369"/>
            <a:ext cx="8767917" cy="158053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Where do wars and fights </a:t>
            </a:r>
            <a:r>
              <a:rPr lang="en-US" sz="1400" i="1" dirty="0"/>
              <a:t>come</a:t>
            </a:r>
            <a:r>
              <a:rPr lang="en-US" sz="1400" dirty="0"/>
              <a:t> from among you? Do </a:t>
            </a:r>
            <a:r>
              <a:rPr lang="en-US" sz="1400" i="1" dirty="0"/>
              <a:t>they</a:t>
            </a:r>
            <a:r>
              <a:rPr lang="en-US" sz="1400" dirty="0"/>
              <a:t> not </a:t>
            </a:r>
            <a:r>
              <a:rPr lang="en-US" sz="1400" i="1" dirty="0"/>
              <a:t>come</a:t>
            </a:r>
            <a:r>
              <a:rPr lang="en-US" sz="1400" dirty="0"/>
              <a:t> from your </a:t>
            </a:r>
            <a:r>
              <a:rPr lang="en-US" sz="1400" i="1" dirty="0"/>
              <a:t>desires for</a:t>
            </a:r>
            <a:r>
              <a:rPr lang="en-US" sz="1400" dirty="0"/>
              <a:t> pleasure that war in your members? </a:t>
            </a:r>
            <a:r>
              <a:rPr lang="en-US" sz="1400" dirty="0">
                <a:solidFill>
                  <a:srgbClr val="FFFF00"/>
                </a:solidFill>
              </a:rPr>
              <a:t>You lust and do not have</a:t>
            </a:r>
            <a:r>
              <a:rPr lang="en-US" sz="1400" dirty="0"/>
              <a:t>. You murder and covet and cannot obtain. You fight and war. Yet you do not have because you do not ask. </a:t>
            </a:r>
            <a:r>
              <a:rPr lang="en-US" sz="1400" u="sng" dirty="0">
                <a:solidFill>
                  <a:srgbClr val="FFFF00"/>
                </a:solidFill>
              </a:rPr>
              <a:t>You ask and do not receive, because you ask amiss</a:t>
            </a:r>
            <a:r>
              <a:rPr lang="en-US" sz="1400" dirty="0"/>
              <a:t>, that you may spend </a:t>
            </a:r>
            <a:r>
              <a:rPr lang="en-US" sz="1400" i="1" dirty="0"/>
              <a:t>it</a:t>
            </a:r>
            <a:r>
              <a:rPr lang="en-US" sz="1400" dirty="0"/>
              <a:t> on your pleasures. Adulterers and adulteresses! Do you not know that friendship with the world is enmity with God? Whoever therefore wants to be a friend of the world makes himself an enemy of God.</a:t>
            </a:r>
          </a:p>
          <a:p>
            <a:r>
              <a:rPr lang="en-US" sz="1400" dirty="0"/>
              <a:t>(Jas 4:1-4</a:t>
            </a:r>
            <a:r>
              <a:rPr lang="en-US" sz="1400" dirty="0" smtClean="0"/>
              <a:t>)</a:t>
            </a:r>
            <a:endParaRPr lang="en-US" sz="1400" dirty="0"/>
          </a:p>
        </p:txBody>
      </p:sp>
    </p:spTree>
    <p:extLst>
      <p:ext uri="{BB962C8B-B14F-4D97-AF65-F5344CB8AC3E}">
        <p14:creationId xmlns:p14="http://schemas.microsoft.com/office/powerpoint/2010/main" val="1205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4800599"/>
            <a:ext cx="6400800" cy="619125"/>
          </a:xfrm>
        </p:spPr>
        <p:txBody>
          <a:bodyPr/>
          <a:lstStyle/>
          <a:p>
            <a:r>
              <a:rPr lang="en-US" cap="none" dirty="0" smtClean="0"/>
              <a:t>Ungodly Worship</a:t>
            </a:r>
            <a:endParaRPr lang="en-US" cap="none" dirty="0"/>
          </a:p>
        </p:txBody>
      </p:sp>
      <p:sp>
        <p:nvSpPr>
          <p:cNvPr id="3" name="Content Placeholder 2"/>
          <p:cNvSpPr>
            <a:spLocks noGrp="1"/>
          </p:cNvSpPr>
          <p:nvPr>
            <p:ph idx="1"/>
          </p:nvPr>
        </p:nvSpPr>
        <p:spPr>
          <a:xfrm>
            <a:off x="513158" y="571499"/>
            <a:ext cx="8326042" cy="4181475"/>
          </a:xfrm>
        </p:spPr>
        <p:txBody>
          <a:bodyPr>
            <a:normAutofit/>
          </a:bodyPr>
          <a:lstStyle/>
          <a:p>
            <a:r>
              <a:rPr lang="en-US" dirty="0" smtClean="0">
                <a:solidFill>
                  <a:schemeClr val="bg1"/>
                </a:solidFill>
              </a:rPr>
              <a:t>Vain Worship</a:t>
            </a:r>
          </a:p>
          <a:p>
            <a:pPr lvl="1"/>
            <a:r>
              <a:rPr lang="en-US" dirty="0" smtClean="0">
                <a:solidFill>
                  <a:schemeClr val="bg1"/>
                </a:solidFill>
              </a:rPr>
              <a:t>Matt 15:3-9, following doctrines of men instead of God</a:t>
            </a:r>
          </a:p>
          <a:p>
            <a:pPr lvl="1"/>
            <a:r>
              <a:rPr lang="en-US" dirty="0" smtClean="0">
                <a:solidFill>
                  <a:schemeClr val="bg1"/>
                </a:solidFill>
              </a:rPr>
              <a:t>Col 2:20-23, self-imposed man-made religion, false humility, neglect of the body</a:t>
            </a:r>
          </a:p>
          <a:p>
            <a:pPr lvl="1"/>
            <a:r>
              <a:rPr lang="en-US" dirty="0" smtClean="0">
                <a:solidFill>
                  <a:schemeClr val="bg1"/>
                </a:solidFill>
              </a:rPr>
              <a:t>2 John 1:9, who does not abide in the doctrine of Christ does not have God</a:t>
            </a:r>
          </a:p>
          <a:p>
            <a:r>
              <a:rPr lang="en-US" dirty="0" smtClean="0">
                <a:solidFill>
                  <a:schemeClr val="bg1"/>
                </a:solidFill>
              </a:rPr>
              <a:t>Powerless Worship</a:t>
            </a:r>
          </a:p>
          <a:p>
            <a:pPr lvl="1"/>
            <a:r>
              <a:rPr lang="en-US" dirty="0" smtClean="0">
                <a:solidFill>
                  <a:schemeClr val="bg1"/>
                </a:solidFill>
              </a:rPr>
              <a:t>2 Tim 3:1-5, powerless worship is not directed toward God</a:t>
            </a:r>
          </a:p>
          <a:p>
            <a:pPr lvl="1"/>
            <a:r>
              <a:rPr lang="en-US" dirty="0" smtClean="0">
                <a:solidFill>
                  <a:schemeClr val="bg1"/>
                </a:solidFill>
              </a:rPr>
              <a:t>James 4:1-4, powerless prayer, focused on own pleasures instead of God’s will</a:t>
            </a:r>
          </a:p>
          <a:p>
            <a:r>
              <a:rPr lang="en-US" dirty="0" smtClean="0">
                <a:solidFill>
                  <a:schemeClr val="bg1"/>
                </a:solidFill>
              </a:rPr>
              <a:t>Deceitful Worship</a:t>
            </a:r>
          </a:p>
          <a:p>
            <a:pPr lvl="1"/>
            <a:r>
              <a:rPr lang="en-US" dirty="0" smtClean="0">
                <a:solidFill>
                  <a:schemeClr val="bg1"/>
                </a:solidFill>
              </a:rPr>
              <a:t>Jude 3-4, 17-19, claim to follow Christ but cause division and strife</a:t>
            </a:r>
          </a:p>
          <a:p>
            <a:pPr lvl="1"/>
            <a:r>
              <a:rPr lang="en-US" dirty="0" smtClean="0">
                <a:solidFill>
                  <a:schemeClr val="bg1"/>
                </a:solidFill>
              </a:rPr>
              <a:t>Col 2:8, philosophy and empty deceit, based on traditions of men</a:t>
            </a:r>
          </a:p>
          <a:p>
            <a:pPr lvl="1"/>
            <a:r>
              <a:rPr lang="en-US" dirty="0" smtClean="0">
                <a:solidFill>
                  <a:schemeClr val="bg1"/>
                </a:solidFill>
              </a:rPr>
              <a:t>1 Tim 4:1-2, deceiving spirits, doctrines of demons, hypocritical lies</a:t>
            </a:r>
          </a:p>
          <a:p>
            <a:pPr lvl="1"/>
            <a:r>
              <a:rPr lang="en-US" dirty="0" smtClean="0">
                <a:solidFill>
                  <a:schemeClr val="bg1"/>
                </a:solidFill>
              </a:rPr>
              <a:t>1 Tim 6:3-5, When not aligned with godliness, creates strife and other evils</a:t>
            </a:r>
          </a:p>
          <a:p>
            <a:pPr lvl="1"/>
            <a:r>
              <a:rPr lang="en-US" dirty="0" smtClean="0">
                <a:solidFill>
                  <a:schemeClr val="bg1"/>
                </a:solidFill>
              </a:rPr>
              <a:t>2 Peter 2:10-14, Walk according to the flesh, speak evil of things they don’t comprehend, </a:t>
            </a:r>
            <a:endParaRPr lang="en-US" dirty="0">
              <a:solidFill>
                <a:schemeClr val="bg1"/>
              </a:solidFill>
            </a:endParaRPr>
          </a:p>
        </p:txBody>
      </p:sp>
      <p:sp>
        <p:nvSpPr>
          <p:cNvPr id="5" name="Rounded Rectangle 4"/>
          <p:cNvSpPr/>
          <p:nvPr/>
        </p:nvSpPr>
        <p:spPr>
          <a:xfrm>
            <a:off x="188041" y="1811593"/>
            <a:ext cx="8767917" cy="98322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Beware lest anyone cheat you through philosophy and empty deceit, according to the tradition of men, according to the basic principles of the world, and not according to Christ.</a:t>
            </a:r>
          </a:p>
          <a:p>
            <a:r>
              <a:rPr lang="en-US" sz="1400" dirty="0"/>
              <a:t>(Col 2:8</a:t>
            </a:r>
            <a:r>
              <a:rPr lang="en-US" sz="1400" dirty="0" smtClean="0"/>
              <a:t>)</a:t>
            </a:r>
            <a:endParaRPr lang="en-US" sz="1400" dirty="0"/>
          </a:p>
        </p:txBody>
      </p:sp>
      <p:sp>
        <p:nvSpPr>
          <p:cNvPr id="6" name="Rounded Rectangle 5"/>
          <p:cNvSpPr/>
          <p:nvPr/>
        </p:nvSpPr>
        <p:spPr>
          <a:xfrm>
            <a:off x="188041" y="1514167"/>
            <a:ext cx="8767917" cy="98322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Now the Spirit expressly says that in latter times some will depart from the faith, giving heed to deceiving spirits and doctrines of demons, speaking lies in hypocrisy, having their own conscience seared with a hot iron,</a:t>
            </a:r>
          </a:p>
          <a:p>
            <a:r>
              <a:rPr lang="en-US" sz="1400" dirty="0"/>
              <a:t>(1Ti 4:1-2</a:t>
            </a:r>
            <a:r>
              <a:rPr lang="en-US" sz="1400" dirty="0" smtClean="0"/>
              <a:t>)</a:t>
            </a:r>
            <a:endParaRPr lang="en-US" sz="1400" dirty="0"/>
          </a:p>
        </p:txBody>
      </p:sp>
      <p:sp>
        <p:nvSpPr>
          <p:cNvPr id="7" name="Rounded Rectangle 6"/>
          <p:cNvSpPr/>
          <p:nvPr/>
        </p:nvSpPr>
        <p:spPr>
          <a:xfrm>
            <a:off x="188041" y="1276541"/>
            <a:ext cx="8767917" cy="1519083"/>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If anyone teaches otherwise and does not consent to wholesome words, </a:t>
            </a:r>
            <a:r>
              <a:rPr lang="en-US" sz="1400" i="1" dirty="0"/>
              <a:t>even</a:t>
            </a:r>
            <a:r>
              <a:rPr lang="en-US" sz="1400" dirty="0"/>
              <a:t> the words of our Lord Jesus Christ, and to the </a:t>
            </a:r>
            <a:r>
              <a:rPr lang="en-US" sz="1400" u="sng" dirty="0">
                <a:solidFill>
                  <a:srgbClr val="FFFF00"/>
                </a:solidFill>
              </a:rPr>
              <a:t>doctrine which accords with godliness</a:t>
            </a:r>
            <a:r>
              <a:rPr lang="en-US" sz="1400" dirty="0"/>
              <a:t>, he is proud, knowing nothing, but is obsessed with disputes and arguments over words, from which come envy, strife, reviling, evil suspicions, useless </a:t>
            </a:r>
            <a:r>
              <a:rPr lang="en-US" sz="1400" dirty="0" err="1"/>
              <a:t>wranglings</a:t>
            </a:r>
            <a:r>
              <a:rPr lang="en-US" sz="1400" dirty="0"/>
              <a:t> of men of corrupt minds and destitute of the truth, </a:t>
            </a:r>
            <a:r>
              <a:rPr lang="en-US" sz="1400" u="sng" dirty="0">
                <a:solidFill>
                  <a:srgbClr val="FFFF00"/>
                </a:solidFill>
              </a:rPr>
              <a:t>who suppose that godliness is a </a:t>
            </a:r>
            <a:r>
              <a:rPr lang="en-US" sz="1400" i="1" u="sng" dirty="0">
                <a:solidFill>
                  <a:srgbClr val="FFFF00"/>
                </a:solidFill>
              </a:rPr>
              <a:t>means of</a:t>
            </a:r>
            <a:r>
              <a:rPr lang="en-US" sz="1400" u="sng" dirty="0">
                <a:solidFill>
                  <a:srgbClr val="FFFF00"/>
                </a:solidFill>
              </a:rPr>
              <a:t> gain</a:t>
            </a:r>
            <a:r>
              <a:rPr lang="en-US" sz="1400" dirty="0"/>
              <a:t>. From such withdraw yourself.</a:t>
            </a:r>
          </a:p>
          <a:p>
            <a:r>
              <a:rPr lang="en-US" sz="1400" dirty="0"/>
              <a:t>(1Ti 6:3-5</a:t>
            </a:r>
            <a:r>
              <a:rPr lang="en-US" sz="1400" dirty="0" smtClean="0"/>
              <a:t>)</a:t>
            </a:r>
            <a:endParaRPr lang="en-US" sz="1400" dirty="0"/>
          </a:p>
        </p:txBody>
      </p:sp>
      <p:sp>
        <p:nvSpPr>
          <p:cNvPr id="8" name="Rounded Rectangle 7"/>
          <p:cNvSpPr/>
          <p:nvPr/>
        </p:nvSpPr>
        <p:spPr>
          <a:xfrm>
            <a:off x="188041" y="443486"/>
            <a:ext cx="8767917" cy="2266336"/>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and especially those who </a:t>
            </a:r>
            <a:r>
              <a:rPr lang="en-US" sz="1400" u="sng" dirty="0">
                <a:solidFill>
                  <a:srgbClr val="FFFF00"/>
                </a:solidFill>
              </a:rPr>
              <a:t>walk according to the flesh </a:t>
            </a:r>
            <a:r>
              <a:rPr lang="en-US" sz="1400" dirty="0"/>
              <a:t>in the lust of uncleanness and despise authority. </a:t>
            </a:r>
            <a:r>
              <a:rPr lang="en-US" sz="1400" i="1" dirty="0"/>
              <a:t>They are</a:t>
            </a:r>
            <a:r>
              <a:rPr lang="en-US" sz="1400" dirty="0"/>
              <a:t> presumptuous, self-willed. They are not afraid to speak evil of dignitaries, whereas angels, who are greater in power and might, do not bring a reviling accusation against them before the Lord. But these, like natural brute beasts made to be caught and destroyed, </a:t>
            </a:r>
            <a:r>
              <a:rPr lang="en-US" sz="1400" u="sng" dirty="0">
                <a:solidFill>
                  <a:srgbClr val="FFFF00"/>
                </a:solidFill>
              </a:rPr>
              <a:t>speak evil of the things they do not understand</a:t>
            </a:r>
            <a:r>
              <a:rPr lang="en-US" sz="1400" dirty="0"/>
              <a:t>, and will utterly perish in their own corruption, </a:t>
            </a:r>
            <a:r>
              <a:rPr lang="en-US" sz="1400" i="1" dirty="0"/>
              <a:t>and</a:t>
            </a:r>
            <a:r>
              <a:rPr lang="en-US" sz="1400" dirty="0"/>
              <a:t> will receive the wages of unrighteousness, </a:t>
            </a:r>
            <a:r>
              <a:rPr lang="en-US" sz="1400" i="1" dirty="0"/>
              <a:t>as</a:t>
            </a:r>
            <a:r>
              <a:rPr lang="en-US" sz="1400" dirty="0"/>
              <a:t> those who count it pleasure to carouse in the daytime. </a:t>
            </a:r>
            <a:r>
              <a:rPr lang="en-US" sz="1400" i="1" dirty="0"/>
              <a:t>They are</a:t>
            </a:r>
            <a:r>
              <a:rPr lang="en-US" sz="1400" dirty="0"/>
              <a:t> </a:t>
            </a:r>
            <a:r>
              <a:rPr lang="en-US" sz="1400" u="sng" dirty="0">
                <a:solidFill>
                  <a:srgbClr val="FFFF00"/>
                </a:solidFill>
              </a:rPr>
              <a:t>spots and blemishes</a:t>
            </a:r>
            <a:r>
              <a:rPr lang="en-US" sz="1400" dirty="0"/>
              <a:t>, carousing in their own deceptions </a:t>
            </a:r>
            <a:r>
              <a:rPr lang="en-US" sz="1400" u="sng" dirty="0">
                <a:solidFill>
                  <a:srgbClr val="FFFF00"/>
                </a:solidFill>
              </a:rPr>
              <a:t>while they feast with you</a:t>
            </a:r>
            <a:r>
              <a:rPr lang="en-US" sz="1400" dirty="0"/>
              <a:t>, having eyes full of adultery and that cannot cease from sin, enticing unstable souls. </a:t>
            </a:r>
            <a:r>
              <a:rPr lang="en-US" sz="1400" i="1" dirty="0"/>
              <a:t>They have</a:t>
            </a:r>
            <a:r>
              <a:rPr lang="en-US" sz="1400" dirty="0"/>
              <a:t> a heart trained in covetous practices, </a:t>
            </a:r>
            <a:r>
              <a:rPr lang="en-US" sz="1400" i="1" dirty="0"/>
              <a:t>and are</a:t>
            </a:r>
            <a:r>
              <a:rPr lang="en-US" sz="1400" dirty="0"/>
              <a:t> accursed children.</a:t>
            </a:r>
          </a:p>
          <a:p>
            <a:r>
              <a:rPr lang="en-US" sz="1400" dirty="0"/>
              <a:t>(2Pe 2:10-14</a:t>
            </a:r>
            <a:r>
              <a:rPr lang="en-US" sz="1400" dirty="0" smtClean="0"/>
              <a:t>)</a:t>
            </a:r>
            <a:endParaRPr lang="en-US" sz="1400" dirty="0"/>
          </a:p>
        </p:txBody>
      </p:sp>
      <p:sp>
        <p:nvSpPr>
          <p:cNvPr id="4" name="Rounded Rectangle 3"/>
          <p:cNvSpPr/>
          <p:nvPr/>
        </p:nvSpPr>
        <p:spPr>
          <a:xfrm>
            <a:off x="188041" y="156086"/>
            <a:ext cx="8767917" cy="2701414"/>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Beloved, while I was very diligent to write to you concerning our common salvation, I found it necessary to write to you exhorting you to contend earnestly for the faith which was once for all delivered to the saints. For certain men have </a:t>
            </a:r>
            <a:r>
              <a:rPr lang="en-US" sz="1400" u="sng" dirty="0">
                <a:solidFill>
                  <a:srgbClr val="FFFF00"/>
                </a:solidFill>
              </a:rPr>
              <a:t>crept in unnoticed</a:t>
            </a:r>
            <a:r>
              <a:rPr lang="en-US" sz="1400" dirty="0"/>
              <a:t>, who long ago were marked out for this condemnation</a:t>
            </a:r>
            <a:r>
              <a:rPr lang="en-US" sz="1400" u="sng" dirty="0">
                <a:solidFill>
                  <a:srgbClr val="FFFF00"/>
                </a:solidFill>
              </a:rPr>
              <a:t>, ungodly men</a:t>
            </a:r>
            <a:r>
              <a:rPr lang="en-US" sz="1400" dirty="0"/>
              <a:t>, who </a:t>
            </a:r>
            <a:r>
              <a:rPr lang="en-US" sz="1400" u="sng" dirty="0">
                <a:solidFill>
                  <a:srgbClr val="FFFF00"/>
                </a:solidFill>
              </a:rPr>
              <a:t>turn the grace of our God into lewdness </a:t>
            </a:r>
            <a:r>
              <a:rPr lang="en-US" sz="1400" dirty="0"/>
              <a:t>and </a:t>
            </a:r>
            <a:r>
              <a:rPr lang="en-US" sz="1400" u="sng" dirty="0">
                <a:solidFill>
                  <a:srgbClr val="FFFF00"/>
                </a:solidFill>
              </a:rPr>
              <a:t>deny the only Lord God and our Lord Jesus Christ</a:t>
            </a:r>
            <a:r>
              <a:rPr lang="en-US" sz="1400" dirty="0"/>
              <a:t>.</a:t>
            </a:r>
          </a:p>
          <a:p>
            <a:r>
              <a:rPr lang="en-US" sz="1400" dirty="0"/>
              <a:t>(Jud 1:3-4</a:t>
            </a:r>
            <a:r>
              <a:rPr lang="en-US" sz="1400" dirty="0" smtClean="0"/>
              <a:t>)</a:t>
            </a:r>
          </a:p>
          <a:p>
            <a:endParaRPr lang="en-US" sz="1400" dirty="0"/>
          </a:p>
          <a:p>
            <a:r>
              <a:rPr lang="en-US" sz="1400" dirty="0"/>
              <a:t>But you, beloved, remember the words which were spoken before by the apostles of our Lord Jesus Christ: how they told you that </a:t>
            </a:r>
            <a:r>
              <a:rPr lang="en-US" sz="1400" u="sng" dirty="0">
                <a:solidFill>
                  <a:srgbClr val="FFFF00"/>
                </a:solidFill>
              </a:rPr>
              <a:t>there would be mockers</a:t>
            </a:r>
            <a:r>
              <a:rPr lang="en-US" sz="1400" dirty="0"/>
              <a:t> in the last time who would </a:t>
            </a:r>
            <a:r>
              <a:rPr lang="en-US" sz="1400" u="sng" dirty="0">
                <a:solidFill>
                  <a:srgbClr val="FFFF00"/>
                </a:solidFill>
              </a:rPr>
              <a:t>walk according to their own ungodly lusts</a:t>
            </a:r>
            <a:r>
              <a:rPr lang="en-US" sz="1400" dirty="0"/>
              <a:t>.</a:t>
            </a:r>
          </a:p>
          <a:p>
            <a:r>
              <a:rPr lang="en-US" sz="1400" dirty="0"/>
              <a:t>(Jud 1:17-18</a:t>
            </a:r>
            <a:r>
              <a:rPr lang="en-US" sz="1400" dirty="0" smtClean="0"/>
              <a:t>)</a:t>
            </a:r>
            <a:endParaRPr lang="x-none" sz="1400" dirty="0"/>
          </a:p>
          <a:p>
            <a:endParaRPr lang="x-none" sz="1400" dirty="0"/>
          </a:p>
        </p:txBody>
      </p:sp>
    </p:spTree>
    <p:extLst>
      <p:ext uri="{BB962C8B-B14F-4D97-AF65-F5344CB8AC3E}">
        <p14:creationId xmlns:p14="http://schemas.microsoft.com/office/powerpoint/2010/main" val="20548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Characteristics of Worship</a:t>
            </a:r>
            <a:endParaRPr lang="en-US"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4170582"/>
              </p:ext>
            </p:extLst>
          </p:nvPr>
        </p:nvGraphicFramePr>
        <p:xfrm>
          <a:off x="512763" y="571501"/>
          <a:ext cx="8418105" cy="2858232"/>
        </p:xfrm>
        <a:graphic>
          <a:graphicData uri="http://schemas.openxmlformats.org/drawingml/2006/table">
            <a:tbl>
              <a:tblPr firstRow="1" bandRow="1">
                <a:tableStyleId>{5C22544A-7EE6-4342-B048-85BDC9FD1C3A}</a:tableStyleId>
              </a:tblPr>
              <a:tblGrid>
                <a:gridCol w="3151712"/>
                <a:gridCol w="2928830"/>
                <a:gridCol w="2337563"/>
              </a:tblGrid>
              <a:tr h="363976">
                <a:tc>
                  <a:txBody>
                    <a:bodyPr/>
                    <a:lstStyle/>
                    <a:p>
                      <a:r>
                        <a:rPr lang="en-US" dirty="0" smtClean="0"/>
                        <a:t>What kind of…</a:t>
                      </a:r>
                      <a:endParaRPr lang="en-US" dirty="0"/>
                    </a:p>
                  </a:txBody>
                  <a:tcPr/>
                </a:tc>
                <a:tc>
                  <a:txBody>
                    <a:bodyPr/>
                    <a:lstStyle/>
                    <a:p>
                      <a:pPr algn="ctr"/>
                      <a:r>
                        <a:rPr lang="en-US" dirty="0" smtClean="0"/>
                        <a:t>Godly Worship</a:t>
                      </a:r>
                      <a:endParaRPr lang="en-US" dirty="0"/>
                    </a:p>
                  </a:txBody>
                  <a:tcPr/>
                </a:tc>
                <a:tc>
                  <a:txBody>
                    <a:bodyPr/>
                    <a:lstStyle/>
                    <a:p>
                      <a:pPr algn="ctr"/>
                      <a:r>
                        <a:rPr lang="en-US" dirty="0" smtClean="0"/>
                        <a:t>Ungodly Worship</a:t>
                      </a:r>
                      <a:endParaRPr lang="en-US" dirty="0"/>
                    </a:p>
                  </a:txBody>
                  <a:tcPr/>
                </a:tc>
              </a:tr>
              <a:tr h="334463">
                <a:tc>
                  <a:txBody>
                    <a:bodyPr/>
                    <a:lstStyle/>
                    <a:p>
                      <a:r>
                        <a:rPr lang="en-US" dirty="0" smtClean="0"/>
                        <a:t>Goals and Purpose?</a:t>
                      </a:r>
                      <a:endParaRPr lang="en-US" dirty="0"/>
                    </a:p>
                  </a:txBody>
                  <a:tcPr/>
                </a:tc>
                <a:tc>
                  <a:txBody>
                    <a:bodyPr/>
                    <a:lstStyle/>
                    <a:p>
                      <a:pPr algn="ctr"/>
                      <a:endParaRPr lang="en-US" dirty="0"/>
                    </a:p>
                  </a:txBody>
                  <a:tcPr/>
                </a:tc>
                <a:tc>
                  <a:txBody>
                    <a:bodyPr/>
                    <a:lstStyle/>
                    <a:p>
                      <a:pPr algn="ctr"/>
                      <a:endParaRPr lang="en-US" dirty="0"/>
                    </a:p>
                  </a:txBody>
                  <a:tcPr/>
                </a:tc>
              </a:tr>
              <a:tr h="318458">
                <a:tc>
                  <a:txBody>
                    <a:bodyPr/>
                    <a:lstStyle/>
                    <a:p>
                      <a:r>
                        <a:rPr lang="en-US" dirty="0" smtClean="0"/>
                        <a:t>Doctrine taught?</a:t>
                      </a:r>
                      <a:endParaRPr lang="en-US" dirty="0"/>
                    </a:p>
                  </a:txBody>
                  <a:tcPr/>
                </a:tc>
                <a:tc>
                  <a:txBody>
                    <a:bodyPr/>
                    <a:lstStyle/>
                    <a:p>
                      <a:pPr algn="ctr"/>
                      <a:endParaRPr lang="en-US" dirty="0"/>
                    </a:p>
                  </a:txBody>
                  <a:tcPr/>
                </a:tc>
                <a:tc>
                  <a:txBody>
                    <a:bodyPr/>
                    <a:lstStyle/>
                    <a:p>
                      <a:pPr algn="ctr"/>
                      <a:endParaRPr lang="en-US" dirty="0"/>
                    </a:p>
                  </a:txBody>
                  <a:tcPr/>
                </a:tc>
              </a:tr>
              <a:tr h="332934">
                <a:tc>
                  <a:txBody>
                    <a:bodyPr/>
                    <a:lstStyle/>
                    <a:p>
                      <a:r>
                        <a:rPr lang="en-US" dirty="0" smtClean="0"/>
                        <a:t>Discipline maintained?</a:t>
                      </a:r>
                      <a:endParaRPr lang="en-US" dirty="0"/>
                    </a:p>
                  </a:txBody>
                  <a:tcPr/>
                </a:tc>
                <a:tc>
                  <a:txBody>
                    <a:bodyPr/>
                    <a:lstStyle/>
                    <a:p>
                      <a:pPr algn="ctr"/>
                      <a:endParaRPr lang="en-US" dirty="0"/>
                    </a:p>
                  </a:txBody>
                  <a:tcPr/>
                </a:tc>
                <a:tc>
                  <a:txBody>
                    <a:bodyPr/>
                    <a:lstStyle/>
                    <a:p>
                      <a:pPr algn="ctr"/>
                      <a:endParaRPr lang="en-US" dirty="0"/>
                    </a:p>
                  </a:txBody>
                  <a:tcPr/>
                </a:tc>
              </a:tr>
              <a:tr h="291679">
                <a:tc>
                  <a:txBody>
                    <a:bodyPr/>
                    <a:lstStyle/>
                    <a:p>
                      <a:r>
                        <a:rPr lang="en-US" dirty="0" smtClean="0"/>
                        <a:t>Activities in Worship?</a:t>
                      </a:r>
                      <a:endParaRPr lang="en-US" dirty="0"/>
                    </a:p>
                  </a:txBody>
                  <a:tcPr/>
                </a:tc>
                <a:tc>
                  <a:txBody>
                    <a:bodyPr/>
                    <a:lstStyle/>
                    <a:p>
                      <a:pPr algn="ctr"/>
                      <a:endParaRPr lang="en-US" dirty="0"/>
                    </a:p>
                  </a:txBody>
                  <a:tcPr/>
                </a:tc>
                <a:tc>
                  <a:txBody>
                    <a:bodyPr/>
                    <a:lstStyle/>
                    <a:p>
                      <a:pPr algn="ctr"/>
                      <a:endParaRPr lang="en-US" dirty="0"/>
                    </a:p>
                  </a:txBody>
                  <a:tcPr/>
                </a:tc>
              </a:tr>
              <a:tr h="294575">
                <a:tc>
                  <a:txBody>
                    <a:bodyPr/>
                    <a:lstStyle/>
                    <a:p>
                      <a:r>
                        <a:rPr lang="en-US" dirty="0" smtClean="0"/>
                        <a:t>Qualities in a Preacher?</a:t>
                      </a:r>
                      <a:endParaRPr lang="en-US" dirty="0"/>
                    </a:p>
                  </a:txBody>
                  <a:tcPr/>
                </a:tc>
                <a:tc>
                  <a:txBody>
                    <a:bodyPr/>
                    <a:lstStyle/>
                    <a:p>
                      <a:pPr algn="ctr"/>
                      <a:endParaRPr lang="en-US" dirty="0"/>
                    </a:p>
                  </a:txBody>
                  <a:tcPr/>
                </a:tc>
                <a:tc>
                  <a:txBody>
                    <a:bodyPr/>
                    <a:lstStyle/>
                    <a:p>
                      <a:pPr algn="ctr"/>
                      <a:endParaRPr lang="en-US" dirty="0"/>
                    </a:p>
                  </a:txBody>
                  <a:tcPr/>
                </a:tc>
              </a:tr>
              <a:tr h="550065">
                <a:tc>
                  <a:txBody>
                    <a:bodyPr/>
                    <a:lstStyle/>
                    <a:p>
                      <a:r>
                        <a:rPr lang="en-US" dirty="0" smtClean="0"/>
                        <a:t>Activities would be demanded?</a:t>
                      </a:r>
                      <a:endParaRPr lang="en-US" dirty="0"/>
                    </a:p>
                  </a:txBody>
                  <a:tcPr/>
                </a:tc>
                <a:tc>
                  <a:txBody>
                    <a:bodyPr/>
                    <a:lstStyle/>
                    <a:p>
                      <a:pPr algn="ctr"/>
                      <a:endParaRPr lang="en-US" dirty="0"/>
                    </a:p>
                  </a:txBody>
                  <a:tcPr/>
                </a:tc>
                <a:tc>
                  <a:txBody>
                    <a:bodyPr/>
                    <a:lstStyle/>
                    <a:p>
                      <a:pPr algn="ctr"/>
                      <a:endParaRPr lang="en-US" dirty="0"/>
                    </a:p>
                  </a:txBody>
                  <a:tcPr/>
                </a:tc>
              </a:tr>
              <a:tr h="363976">
                <a:tc>
                  <a:txBody>
                    <a:bodyPr/>
                    <a:lstStyle/>
                    <a:p>
                      <a:r>
                        <a:rPr lang="en-US" dirty="0" smtClean="0"/>
                        <a:t>Primary focus: Inner or Outer Man?</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6" name="TextBox 5"/>
          <p:cNvSpPr txBox="1"/>
          <p:nvPr/>
        </p:nvSpPr>
        <p:spPr>
          <a:xfrm>
            <a:off x="3753465" y="980768"/>
            <a:ext cx="6769510" cy="2845010"/>
          </a:xfrm>
          <a:prstGeom prst="rect">
            <a:avLst/>
          </a:prstGeom>
          <a:noFill/>
        </p:spPr>
        <p:txBody>
          <a:bodyPr wrap="square" rtlCol="0">
            <a:spAutoFit/>
          </a:bodyPr>
          <a:lstStyle/>
          <a:p>
            <a:pPr fontAlgn="t">
              <a:spcBef>
                <a:spcPts val="800"/>
              </a:spcBef>
            </a:pPr>
            <a:r>
              <a:rPr lang="en-US" dirty="0">
                <a:solidFill>
                  <a:schemeClr val="bg1"/>
                </a:solidFill>
              </a:rPr>
              <a:t>Focused on </a:t>
            </a:r>
            <a:r>
              <a:rPr lang="en-US" dirty="0" smtClean="0">
                <a:solidFill>
                  <a:schemeClr val="bg1"/>
                </a:solidFill>
              </a:rPr>
              <a:t>Kingdom</a:t>
            </a:r>
            <a:r>
              <a:rPr lang="en-US" dirty="0">
                <a:solidFill>
                  <a:schemeClr val="bg1"/>
                </a:solidFill>
              </a:rPr>
              <a:t>	</a:t>
            </a:r>
            <a:r>
              <a:rPr lang="en-US" dirty="0" smtClean="0">
                <a:solidFill>
                  <a:schemeClr val="bg1"/>
                </a:solidFill>
              </a:rPr>
              <a:t>		Earthly </a:t>
            </a:r>
            <a:r>
              <a:rPr lang="en-US" dirty="0">
                <a:solidFill>
                  <a:schemeClr val="bg1"/>
                </a:solidFill>
              </a:rPr>
              <a:t>mission</a:t>
            </a:r>
          </a:p>
          <a:p>
            <a:pPr fontAlgn="t">
              <a:spcBef>
                <a:spcPts val="800"/>
              </a:spcBef>
            </a:pPr>
            <a:r>
              <a:rPr lang="en-US" dirty="0">
                <a:solidFill>
                  <a:schemeClr val="bg1"/>
                </a:solidFill>
              </a:rPr>
              <a:t>Only God’s </a:t>
            </a:r>
            <a:r>
              <a:rPr lang="en-US" dirty="0" smtClean="0">
                <a:solidFill>
                  <a:schemeClr val="bg1"/>
                </a:solidFill>
              </a:rPr>
              <a:t>Word				Doctrines </a:t>
            </a:r>
            <a:r>
              <a:rPr lang="en-US" dirty="0">
                <a:solidFill>
                  <a:schemeClr val="bg1"/>
                </a:solidFill>
              </a:rPr>
              <a:t>of men</a:t>
            </a:r>
          </a:p>
          <a:p>
            <a:pPr fontAlgn="t">
              <a:spcBef>
                <a:spcPts val="800"/>
              </a:spcBef>
            </a:pPr>
            <a:r>
              <a:rPr lang="en-US" dirty="0">
                <a:solidFill>
                  <a:schemeClr val="bg1"/>
                </a:solidFill>
              </a:rPr>
              <a:t>That we may </a:t>
            </a:r>
            <a:r>
              <a:rPr lang="en-US" dirty="0" smtClean="0">
                <a:solidFill>
                  <a:schemeClr val="bg1"/>
                </a:solidFill>
              </a:rPr>
              <a:t>share His holiness	No </a:t>
            </a:r>
            <a:r>
              <a:rPr lang="en-US" dirty="0">
                <a:solidFill>
                  <a:schemeClr val="bg1"/>
                </a:solidFill>
              </a:rPr>
              <a:t>one feels upset</a:t>
            </a:r>
            <a:endParaRPr lang="en-US" dirty="0" smtClean="0">
              <a:solidFill>
                <a:schemeClr val="bg1"/>
              </a:solidFill>
            </a:endParaRPr>
          </a:p>
          <a:p>
            <a:pPr fontAlgn="t">
              <a:spcBef>
                <a:spcPts val="800"/>
              </a:spcBef>
            </a:pPr>
            <a:r>
              <a:rPr lang="en-US" dirty="0" smtClean="0">
                <a:solidFill>
                  <a:schemeClr val="bg1"/>
                </a:solidFill>
              </a:rPr>
              <a:t>Only </a:t>
            </a:r>
            <a:r>
              <a:rPr lang="en-US" dirty="0">
                <a:solidFill>
                  <a:schemeClr val="bg1"/>
                </a:solidFill>
              </a:rPr>
              <a:t>as directed in </a:t>
            </a:r>
            <a:r>
              <a:rPr lang="en-US" dirty="0" smtClean="0">
                <a:solidFill>
                  <a:schemeClr val="bg1"/>
                </a:solidFill>
              </a:rPr>
              <a:t>scripture		Additions </a:t>
            </a:r>
            <a:r>
              <a:rPr lang="en-US" dirty="0">
                <a:solidFill>
                  <a:schemeClr val="bg1"/>
                </a:solidFill>
              </a:rPr>
              <a:t>or Omissions</a:t>
            </a:r>
          </a:p>
          <a:p>
            <a:pPr fontAlgn="t">
              <a:spcBef>
                <a:spcPts val="800"/>
              </a:spcBef>
            </a:pPr>
            <a:r>
              <a:rPr lang="en-US" dirty="0">
                <a:solidFill>
                  <a:schemeClr val="bg1"/>
                </a:solidFill>
              </a:rPr>
              <a:t>Preach the whole </a:t>
            </a:r>
            <a:r>
              <a:rPr lang="en-US" dirty="0" smtClean="0">
                <a:solidFill>
                  <a:schemeClr val="bg1"/>
                </a:solidFill>
              </a:rPr>
              <a:t>truth			Satisfy </a:t>
            </a:r>
            <a:r>
              <a:rPr lang="en-US" dirty="0">
                <a:solidFill>
                  <a:schemeClr val="bg1"/>
                </a:solidFill>
              </a:rPr>
              <a:t>itching ears</a:t>
            </a:r>
          </a:p>
          <a:p>
            <a:pPr fontAlgn="t">
              <a:spcBef>
                <a:spcPts val="800"/>
              </a:spcBef>
            </a:pPr>
            <a:r>
              <a:rPr lang="en-US" dirty="0">
                <a:solidFill>
                  <a:schemeClr val="bg1"/>
                </a:solidFill>
              </a:rPr>
              <a:t>That please God and </a:t>
            </a:r>
            <a:r>
              <a:rPr lang="en-US" dirty="0" smtClean="0">
                <a:solidFill>
                  <a:schemeClr val="bg1"/>
                </a:solidFill>
              </a:rPr>
              <a:t>cause		That </a:t>
            </a:r>
            <a:r>
              <a:rPr lang="en-US" dirty="0">
                <a:solidFill>
                  <a:schemeClr val="bg1"/>
                </a:solidFill>
              </a:rPr>
              <a:t>please people</a:t>
            </a:r>
            <a:endParaRPr lang="en-US" dirty="0" smtClean="0">
              <a:solidFill>
                <a:schemeClr val="bg1"/>
              </a:solidFill>
            </a:endParaRPr>
          </a:p>
          <a:p>
            <a:pPr fontAlgn="t"/>
            <a:r>
              <a:rPr lang="en-US" dirty="0">
                <a:solidFill>
                  <a:schemeClr val="bg1"/>
                </a:solidFill>
              </a:rPr>
              <a:t> </a:t>
            </a:r>
            <a:r>
              <a:rPr lang="en-US" dirty="0" smtClean="0">
                <a:solidFill>
                  <a:schemeClr val="bg1"/>
                </a:solidFill>
              </a:rPr>
              <a:t> </a:t>
            </a:r>
            <a:r>
              <a:rPr lang="en-US" dirty="0">
                <a:solidFill>
                  <a:schemeClr val="bg1"/>
                </a:solidFill>
              </a:rPr>
              <a:t>growth of the Kingdom</a:t>
            </a:r>
          </a:p>
          <a:p>
            <a:pPr fontAlgn="t">
              <a:spcBef>
                <a:spcPts val="800"/>
              </a:spcBef>
            </a:pPr>
            <a:r>
              <a:rPr lang="en-US" dirty="0" smtClean="0">
                <a:solidFill>
                  <a:schemeClr val="bg1"/>
                </a:solidFill>
              </a:rPr>
              <a:t>Inner</a:t>
            </a:r>
            <a:r>
              <a:rPr lang="en-US" dirty="0">
                <a:solidFill>
                  <a:schemeClr val="bg1"/>
                </a:solidFill>
              </a:rPr>
              <a:t>	</a:t>
            </a:r>
            <a:r>
              <a:rPr lang="en-US" dirty="0" smtClean="0">
                <a:solidFill>
                  <a:schemeClr val="bg1"/>
                </a:solidFill>
              </a:rPr>
              <a:t>						Outer</a:t>
            </a:r>
            <a:endParaRPr lang="en-US" dirty="0">
              <a:solidFill>
                <a:schemeClr val="bg1"/>
              </a:solidFill>
            </a:endParaRPr>
          </a:p>
          <a:p>
            <a:pPr>
              <a:spcBef>
                <a:spcPts val="800"/>
              </a:spcBef>
            </a:pPr>
            <a:endParaRPr lang="en-US" dirty="0">
              <a:solidFill>
                <a:schemeClr val="bg1"/>
              </a:solidFill>
            </a:endParaRPr>
          </a:p>
        </p:txBody>
      </p:sp>
    </p:spTree>
    <p:extLst>
      <p:ext uri="{BB962C8B-B14F-4D97-AF65-F5344CB8AC3E}">
        <p14:creationId xmlns:p14="http://schemas.microsoft.com/office/powerpoint/2010/main" val="855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Godliness</a:t>
            </a:r>
            <a:br>
              <a:rPr lang="en-US" cap="none" dirty="0" smtClean="0"/>
            </a:br>
            <a:r>
              <a:rPr lang="en-US" sz="1400" cap="none" dirty="0" smtClean="0"/>
              <a:t>Looking up?  Or Looking down?</a:t>
            </a:r>
            <a:endParaRPr lang="en-US" cap="none" dirty="0"/>
          </a:p>
        </p:txBody>
      </p:sp>
      <p:sp>
        <p:nvSpPr>
          <p:cNvPr id="4" name="Rounded Rectangle 3"/>
          <p:cNvSpPr/>
          <p:nvPr/>
        </p:nvSpPr>
        <p:spPr>
          <a:xfrm>
            <a:off x="2466976" y="297119"/>
            <a:ext cx="4200524" cy="29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GOD</a:t>
            </a:r>
            <a:endParaRPr lang="en-US" dirty="0"/>
          </a:p>
        </p:txBody>
      </p:sp>
      <p:sp>
        <p:nvSpPr>
          <p:cNvPr id="6" name="Rounded Rectangle 5"/>
          <p:cNvSpPr/>
          <p:nvPr/>
        </p:nvSpPr>
        <p:spPr>
          <a:xfrm>
            <a:off x="3840880" y="1900545"/>
            <a:ext cx="1452716" cy="29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a:t>
            </a:r>
            <a:endParaRPr lang="en-US" dirty="0"/>
          </a:p>
        </p:txBody>
      </p:sp>
      <p:pic>
        <p:nvPicPr>
          <p:cNvPr id="10" name="Picture 9"/>
          <p:cNvPicPr>
            <a:picLocks noChangeAspect="1"/>
          </p:cNvPicPr>
          <p:nvPr/>
        </p:nvPicPr>
        <p:blipFill rotWithShape="1">
          <a:blip r:embed="rId2"/>
          <a:srcRect t="446" b="17848"/>
          <a:stretch/>
        </p:blipFill>
        <p:spPr>
          <a:xfrm>
            <a:off x="3933660" y="3015242"/>
            <a:ext cx="1267157" cy="1242433"/>
          </a:xfrm>
          <a:prstGeom prst="ellipse">
            <a:avLst/>
          </a:prstGeom>
          <a:effectLst>
            <a:softEdge rad="76200"/>
          </a:effectLst>
        </p:spPr>
      </p:pic>
      <p:pic>
        <p:nvPicPr>
          <p:cNvPr id="12" name="Picture 11"/>
          <p:cNvPicPr>
            <a:picLocks noChangeAspect="1"/>
          </p:cNvPicPr>
          <p:nvPr/>
        </p:nvPicPr>
        <p:blipFill rotWithShape="1">
          <a:blip r:embed="rId3"/>
          <a:srcRect l="46035"/>
          <a:stretch/>
        </p:blipFill>
        <p:spPr>
          <a:xfrm>
            <a:off x="7977188" y="1333500"/>
            <a:ext cx="1154398" cy="1463040"/>
          </a:xfrm>
          <a:prstGeom prst="rect">
            <a:avLst/>
          </a:prstGeom>
        </p:spPr>
      </p:pic>
      <p:pic>
        <p:nvPicPr>
          <p:cNvPr id="13" name="Picture 12"/>
          <p:cNvPicPr>
            <a:picLocks noChangeAspect="1"/>
          </p:cNvPicPr>
          <p:nvPr/>
        </p:nvPicPr>
        <p:blipFill>
          <a:blip r:embed="rId4"/>
          <a:stretch>
            <a:fillRect/>
          </a:stretch>
        </p:blipFill>
        <p:spPr>
          <a:xfrm>
            <a:off x="0" y="1333500"/>
            <a:ext cx="1219200" cy="1463040"/>
          </a:xfrm>
          <a:prstGeom prst="rect">
            <a:avLst/>
          </a:prstGeom>
        </p:spPr>
      </p:pic>
      <p:sp>
        <p:nvSpPr>
          <p:cNvPr id="32" name="TextBox 31"/>
          <p:cNvSpPr txBox="1"/>
          <p:nvPr/>
        </p:nvSpPr>
        <p:spPr>
          <a:xfrm>
            <a:off x="3771900" y="4152900"/>
            <a:ext cx="2512867" cy="956672"/>
          </a:xfrm>
          <a:prstGeom prst="rect">
            <a:avLst/>
          </a:prstGeom>
          <a:noFill/>
        </p:spPr>
        <p:txBody>
          <a:bodyPr wrap="none" rtlCol="0">
            <a:spAutoFit/>
          </a:bodyPr>
          <a:lstStyle/>
          <a:p>
            <a:r>
              <a:rPr lang="en-US" b="1" dirty="0" smtClean="0">
                <a:solidFill>
                  <a:schemeClr val="bg1"/>
                </a:solidFill>
              </a:rPr>
              <a:t>Lust of the eyes</a:t>
            </a:r>
          </a:p>
          <a:p>
            <a:r>
              <a:rPr lang="en-US" b="1" dirty="0" smtClean="0">
                <a:solidFill>
                  <a:schemeClr val="bg1"/>
                </a:solidFill>
              </a:rPr>
              <a:t>	Lust of the flesh</a:t>
            </a:r>
          </a:p>
          <a:p>
            <a:r>
              <a:rPr lang="en-US" b="1" dirty="0">
                <a:solidFill>
                  <a:schemeClr val="bg1"/>
                </a:solidFill>
              </a:rPr>
              <a:t>	</a:t>
            </a:r>
            <a:r>
              <a:rPr lang="en-US" b="1" dirty="0" smtClean="0">
                <a:solidFill>
                  <a:schemeClr val="bg1"/>
                </a:solidFill>
              </a:rPr>
              <a:t>	Pride of Life</a:t>
            </a:r>
          </a:p>
          <a:p>
            <a:r>
              <a:rPr lang="en-US" b="1" dirty="0">
                <a:solidFill>
                  <a:schemeClr val="bg1"/>
                </a:solidFill>
              </a:rPr>
              <a:t>	</a:t>
            </a:r>
            <a:r>
              <a:rPr lang="en-US" b="1" dirty="0" smtClean="0">
                <a:solidFill>
                  <a:schemeClr val="bg1"/>
                </a:solidFill>
              </a:rPr>
              <a:t>		</a:t>
            </a:r>
            <a:r>
              <a:rPr lang="en-US" sz="1400" dirty="0" smtClean="0">
                <a:solidFill>
                  <a:schemeClr val="bg1"/>
                </a:solidFill>
              </a:rPr>
              <a:t>1 John 2:15-17</a:t>
            </a:r>
            <a:endParaRPr lang="en-US" dirty="0">
              <a:solidFill>
                <a:schemeClr val="bg1"/>
              </a:solidFill>
            </a:endParaRPr>
          </a:p>
        </p:txBody>
      </p:sp>
      <p:sp>
        <p:nvSpPr>
          <p:cNvPr id="33" name="TextBox 32"/>
          <p:cNvSpPr txBox="1"/>
          <p:nvPr/>
        </p:nvSpPr>
        <p:spPr>
          <a:xfrm>
            <a:off x="5753100" y="590550"/>
            <a:ext cx="2238113" cy="308418"/>
          </a:xfrm>
          <a:prstGeom prst="rect">
            <a:avLst/>
          </a:prstGeom>
          <a:noFill/>
        </p:spPr>
        <p:txBody>
          <a:bodyPr wrap="none" rtlCol="0">
            <a:spAutoFit/>
          </a:bodyPr>
          <a:lstStyle/>
          <a:p>
            <a:r>
              <a:rPr lang="en-US" dirty="0" smtClean="0">
                <a:solidFill>
                  <a:schemeClr val="bg1"/>
                </a:solidFill>
              </a:rPr>
              <a:t>God is Spirit… John 4:24</a:t>
            </a:r>
            <a:endParaRPr lang="en-US" dirty="0">
              <a:solidFill>
                <a:schemeClr val="bg1"/>
              </a:solidFill>
            </a:endParaRPr>
          </a:p>
        </p:txBody>
      </p:sp>
      <p:sp>
        <p:nvSpPr>
          <p:cNvPr id="38" name="Notched Right Arrow 37"/>
          <p:cNvSpPr/>
          <p:nvPr/>
        </p:nvSpPr>
        <p:spPr>
          <a:xfrm rot="16200000">
            <a:off x="4195763" y="107632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5200651" y="2386013"/>
            <a:ext cx="1907394" cy="1522855"/>
            <a:chOff x="5200651" y="2386013"/>
            <a:chExt cx="1907394" cy="1522855"/>
          </a:xfrm>
        </p:grpSpPr>
        <p:sp>
          <p:nvSpPr>
            <p:cNvPr id="19" name="TextBox 18"/>
            <p:cNvSpPr txBox="1"/>
            <p:nvPr/>
          </p:nvSpPr>
          <p:spPr>
            <a:xfrm>
              <a:off x="5524500" y="3533775"/>
              <a:ext cx="729687" cy="308418"/>
            </a:xfrm>
            <a:prstGeom prst="rect">
              <a:avLst/>
            </a:prstGeom>
            <a:noFill/>
          </p:spPr>
          <p:txBody>
            <a:bodyPr wrap="none" rtlCol="0">
              <a:spAutoFit/>
            </a:bodyPr>
            <a:lstStyle/>
            <a:p>
              <a:r>
                <a:rPr lang="en-US" dirty="0" smtClean="0">
                  <a:solidFill>
                    <a:schemeClr val="bg1"/>
                  </a:solidFill>
                </a:rPr>
                <a:t>Power</a:t>
              </a:r>
              <a:endParaRPr lang="en-US" dirty="0">
                <a:solidFill>
                  <a:schemeClr val="bg1"/>
                </a:solidFill>
              </a:endParaRPr>
            </a:p>
          </p:txBody>
        </p:sp>
        <p:sp>
          <p:nvSpPr>
            <p:cNvPr id="20" name="TextBox 19"/>
            <p:cNvSpPr txBox="1"/>
            <p:nvPr/>
          </p:nvSpPr>
          <p:spPr>
            <a:xfrm>
              <a:off x="5257800" y="3324225"/>
              <a:ext cx="790601" cy="308418"/>
            </a:xfrm>
            <a:prstGeom prst="rect">
              <a:avLst/>
            </a:prstGeom>
            <a:noFill/>
          </p:spPr>
          <p:txBody>
            <a:bodyPr wrap="none" rtlCol="0">
              <a:spAutoFit/>
            </a:bodyPr>
            <a:lstStyle/>
            <a:p>
              <a:r>
                <a:rPr lang="en-US" dirty="0" smtClean="0">
                  <a:solidFill>
                    <a:schemeClr val="bg1"/>
                  </a:solidFill>
                </a:rPr>
                <a:t>Money</a:t>
              </a:r>
              <a:endParaRPr lang="en-US" dirty="0">
                <a:solidFill>
                  <a:schemeClr val="bg1"/>
                </a:solidFill>
              </a:endParaRPr>
            </a:p>
          </p:txBody>
        </p:sp>
        <p:sp>
          <p:nvSpPr>
            <p:cNvPr id="26" name="TextBox 25"/>
            <p:cNvSpPr txBox="1"/>
            <p:nvPr/>
          </p:nvSpPr>
          <p:spPr>
            <a:xfrm>
              <a:off x="5505450" y="3152775"/>
              <a:ext cx="1141659" cy="308418"/>
            </a:xfrm>
            <a:prstGeom prst="rect">
              <a:avLst/>
            </a:prstGeom>
            <a:noFill/>
          </p:spPr>
          <p:txBody>
            <a:bodyPr wrap="none" rtlCol="0">
              <a:spAutoFit/>
            </a:bodyPr>
            <a:lstStyle/>
            <a:p>
              <a:r>
                <a:rPr lang="en-US" dirty="0" smtClean="0">
                  <a:solidFill>
                    <a:schemeClr val="bg1"/>
                  </a:solidFill>
                </a:rPr>
                <a:t>Possessions</a:t>
              </a:r>
              <a:endParaRPr lang="en-US" dirty="0">
                <a:solidFill>
                  <a:schemeClr val="bg1"/>
                </a:solidFill>
              </a:endParaRPr>
            </a:p>
          </p:txBody>
        </p:sp>
        <p:sp>
          <p:nvSpPr>
            <p:cNvPr id="28" name="TextBox 27"/>
            <p:cNvSpPr txBox="1"/>
            <p:nvPr/>
          </p:nvSpPr>
          <p:spPr>
            <a:xfrm>
              <a:off x="6400800" y="3600450"/>
              <a:ext cx="707245" cy="308418"/>
            </a:xfrm>
            <a:prstGeom prst="rect">
              <a:avLst/>
            </a:prstGeom>
            <a:noFill/>
          </p:spPr>
          <p:txBody>
            <a:bodyPr wrap="none" rtlCol="0">
              <a:spAutoFit/>
            </a:bodyPr>
            <a:lstStyle/>
            <a:p>
              <a:r>
                <a:rPr lang="en-US" dirty="0" smtClean="0">
                  <a:solidFill>
                    <a:schemeClr val="bg1"/>
                  </a:solidFill>
                </a:rPr>
                <a:t>Things</a:t>
              </a:r>
              <a:endParaRPr lang="en-US" dirty="0">
                <a:solidFill>
                  <a:schemeClr val="bg1"/>
                </a:solidFill>
              </a:endParaRPr>
            </a:p>
          </p:txBody>
        </p:sp>
        <p:sp>
          <p:nvSpPr>
            <p:cNvPr id="31" name="TextBox 30"/>
            <p:cNvSpPr txBox="1"/>
            <p:nvPr/>
          </p:nvSpPr>
          <p:spPr>
            <a:xfrm>
              <a:off x="6029325" y="3371850"/>
              <a:ext cx="838691" cy="308418"/>
            </a:xfrm>
            <a:prstGeom prst="rect">
              <a:avLst/>
            </a:prstGeom>
            <a:noFill/>
          </p:spPr>
          <p:txBody>
            <a:bodyPr wrap="none" rtlCol="0">
              <a:spAutoFit/>
            </a:bodyPr>
            <a:lstStyle/>
            <a:p>
              <a:r>
                <a:rPr lang="en-US" dirty="0" smtClean="0">
                  <a:solidFill>
                    <a:schemeClr val="bg1"/>
                  </a:solidFill>
                </a:rPr>
                <a:t>Position</a:t>
              </a:r>
              <a:endParaRPr lang="en-US" dirty="0">
                <a:solidFill>
                  <a:schemeClr val="bg1"/>
                </a:solidFill>
              </a:endParaRPr>
            </a:p>
          </p:txBody>
        </p:sp>
        <p:sp>
          <p:nvSpPr>
            <p:cNvPr id="35" name="Notched Right Arrow 34"/>
            <p:cNvSpPr/>
            <p:nvPr/>
          </p:nvSpPr>
          <p:spPr>
            <a:xfrm rot="3337629">
              <a:off x="4967289" y="261937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57400" y="2386013"/>
            <a:ext cx="1876426" cy="1532380"/>
            <a:chOff x="2057400" y="2386013"/>
            <a:chExt cx="1876426" cy="1532380"/>
          </a:xfrm>
        </p:grpSpPr>
        <p:sp>
          <p:nvSpPr>
            <p:cNvPr id="27" name="TextBox 26"/>
            <p:cNvSpPr txBox="1"/>
            <p:nvPr/>
          </p:nvSpPr>
          <p:spPr>
            <a:xfrm>
              <a:off x="2057400" y="3209925"/>
              <a:ext cx="1228221" cy="308418"/>
            </a:xfrm>
            <a:prstGeom prst="rect">
              <a:avLst/>
            </a:prstGeom>
            <a:noFill/>
          </p:spPr>
          <p:txBody>
            <a:bodyPr wrap="none" rtlCol="0">
              <a:spAutoFit/>
            </a:bodyPr>
            <a:lstStyle/>
            <a:p>
              <a:r>
                <a:rPr lang="en-US" dirty="0" smtClean="0">
                  <a:solidFill>
                    <a:schemeClr val="bg1"/>
                  </a:solidFill>
                </a:rPr>
                <a:t>Experiences</a:t>
              </a:r>
              <a:endParaRPr lang="en-US" dirty="0">
                <a:solidFill>
                  <a:schemeClr val="bg1"/>
                </a:solidFill>
              </a:endParaRPr>
            </a:p>
          </p:txBody>
        </p:sp>
        <p:sp>
          <p:nvSpPr>
            <p:cNvPr id="29" name="TextBox 28"/>
            <p:cNvSpPr txBox="1"/>
            <p:nvPr/>
          </p:nvSpPr>
          <p:spPr>
            <a:xfrm>
              <a:off x="2647950" y="3609975"/>
              <a:ext cx="888385" cy="308418"/>
            </a:xfrm>
            <a:prstGeom prst="rect">
              <a:avLst/>
            </a:prstGeom>
            <a:noFill/>
          </p:spPr>
          <p:txBody>
            <a:bodyPr wrap="none" rtlCol="0">
              <a:spAutoFit/>
            </a:bodyPr>
            <a:lstStyle/>
            <a:p>
              <a:r>
                <a:rPr lang="en-US" dirty="0" smtClean="0">
                  <a:solidFill>
                    <a:schemeClr val="bg1"/>
                  </a:solidFill>
                </a:rPr>
                <a:t>Passions</a:t>
              </a:r>
              <a:endParaRPr lang="en-US" dirty="0">
                <a:solidFill>
                  <a:schemeClr val="bg1"/>
                </a:solidFill>
              </a:endParaRPr>
            </a:p>
          </p:txBody>
        </p:sp>
        <p:sp>
          <p:nvSpPr>
            <p:cNvPr id="30" name="TextBox 29"/>
            <p:cNvSpPr txBox="1"/>
            <p:nvPr/>
          </p:nvSpPr>
          <p:spPr>
            <a:xfrm>
              <a:off x="2981325" y="3409950"/>
              <a:ext cx="917239" cy="308418"/>
            </a:xfrm>
            <a:prstGeom prst="rect">
              <a:avLst/>
            </a:prstGeom>
            <a:noFill/>
          </p:spPr>
          <p:txBody>
            <a:bodyPr wrap="none" rtlCol="0">
              <a:spAutoFit/>
            </a:bodyPr>
            <a:lstStyle/>
            <a:p>
              <a:r>
                <a:rPr lang="en-US" dirty="0" smtClean="0">
                  <a:solidFill>
                    <a:schemeClr val="bg1"/>
                  </a:solidFill>
                </a:rPr>
                <a:t>Pleasure</a:t>
              </a:r>
              <a:endParaRPr lang="en-US" dirty="0">
                <a:solidFill>
                  <a:schemeClr val="bg1"/>
                </a:solidFill>
              </a:endParaRPr>
            </a:p>
          </p:txBody>
        </p:sp>
        <p:sp>
          <p:nvSpPr>
            <p:cNvPr id="40" name="Notched Right Arrow 39"/>
            <p:cNvSpPr/>
            <p:nvPr/>
          </p:nvSpPr>
          <p:spPr>
            <a:xfrm rot="18262371" flipH="1">
              <a:off x="3424239" y="261937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78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What is Godliness?</a:t>
            </a:r>
            <a:endParaRPr lang="en-US" cap="none"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3135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US" altLang="en-US" sz="2700" i="1" u="sng">
                <a:latin typeface="Cambria" panose="02040503050406030204" pitchFamily="18" charset="0"/>
              </a:rPr>
              <a:t>Godliness Defined</a:t>
            </a:r>
          </a:p>
        </p:txBody>
      </p:sp>
      <p:sp>
        <p:nvSpPr>
          <p:cNvPr id="3" name="Content Placeholder 2"/>
          <p:cNvSpPr>
            <a:spLocks noGrp="1" noChangeArrowheads="1"/>
          </p:cNvSpPr>
          <p:nvPr>
            <p:ph idx="1"/>
          </p:nvPr>
        </p:nvSpPr>
        <p:spPr>
          <a:xfrm>
            <a:off x="457200" y="971550"/>
            <a:ext cx="8229600" cy="4286250"/>
          </a:xfrm>
        </p:spPr>
        <p:txBody>
          <a:bodyPr/>
          <a:lstStyle/>
          <a:p>
            <a:pPr>
              <a:spcAft>
                <a:spcPts val="1350"/>
              </a:spcAft>
              <a:buFont typeface="Wingdings" panose="05000000000000000000" pitchFamily="2" charset="2"/>
              <a:buChar char="§"/>
            </a:pPr>
            <a:r>
              <a:rPr lang="en-US" altLang="en-US" i="1" u="sng" smtClean="0">
                <a:solidFill>
                  <a:srgbClr val="FFFF00"/>
                </a:solidFill>
                <a:latin typeface="Cambria" panose="02040503050406030204" pitchFamily="18" charset="0"/>
              </a:rPr>
              <a:t>Greek:</a:t>
            </a:r>
            <a:r>
              <a:rPr lang="en-US" altLang="en-US" i="1" smtClean="0">
                <a:solidFill>
                  <a:srgbClr val="FFFF00"/>
                </a:solidFill>
                <a:latin typeface="Cambria" panose="02040503050406030204" pitchFamily="18" charset="0"/>
              </a:rPr>
              <a:t>  </a:t>
            </a:r>
            <a:r>
              <a:rPr lang="en-US" altLang="en-US" b="0" i="1" smtClean="0">
                <a:latin typeface="Cambria" panose="02040503050406030204" pitchFamily="18" charset="0"/>
              </a:rPr>
              <a:t>eusebia</a:t>
            </a:r>
            <a:r>
              <a:rPr lang="en-US" altLang="en-US" b="0" smtClean="0">
                <a:latin typeface="Cambria" panose="02040503050406030204" pitchFamily="18" charset="0"/>
              </a:rPr>
              <a:t> – literally, “worship well,” “be very devout”</a:t>
            </a:r>
          </a:p>
          <a:p>
            <a:pPr>
              <a:spcAft>
                <a:spcPts val="1350"/>
              </a:spcAft>
              <a:buFont typeface="Wingdings" panose="05000000000000000000" pitchFamily="2" charset="2"/>
              <a:buChar char="§"/>
            </a:pPr>
            <a:r>
              <a:rPr lang="en-US" altLang="en-US" b="0" i="1" u="sng" smtClean="0">
                <a:solidFill>
                  <a:srgbClr val="FFFF00"/>
                </a:solidFill>
                <a:latin typeface="Cambria" panose="02040503050406030204" pitchFamily="18" charset="0"/>
              </a:rPr>
              <a:t>Thayer</a:t>
            </a:r>
            <a:r>
              <a:rPr lang="en-US" altLang="en-US" b="0" i="1" smtClean="0">
                <a:solidFill>
                  <a:srgbClr val="FFFF00"/>
                </a:solidFill>
                <a:latin typeface="Cambria" panose="02040503050406030204" pitchFamily="18" charset="0"/>
              </a:rPr>
              <a:t>: </a:t>
            </a:r>
            <a:r>
              <a:rPr lang="en-US" altLang="en-US" b="0" smtClean="0">
                <a:latin typeface="Cambria" panose="02040503050406030204" pitchFamily="18" charset="0"/>
              </a:rPr>
              <a:t>“Reverence. Respect; in the Bible everywhere piety towards God.”</a:t>
            </a:r>
          </a:p>
          <a:p>
            <a:pPr>
              <a:spcAft>
                <a:spcPts val="1350"/>
              </a:spcAft>
              <a:buFont typeface="Wingdings" panose="05000000000000000000" pitchFamily="2" charset="2"/>
              <a:buChar char="§"/>
            </a:pPr>
            <a:r>
              <a:rPr lang="en-US" altLang="en-US" b="0" i="1" u="sng" smtClean="0">
                <a:solidFill>
                  <a:srgbClr val="FFFF00"/>
                </a:solidFill>
                <a:latin typeface="Cambria" panose="02040503050406030204" pitchFamily="18" charset="0"/>
              </a:rPr>
              <a:t>Vine:</a:t>
            </a:r>
            <a:r>
              <a:rPr lang="en-US" altLang="en-US" b="0" i="1" smtClean="0">
                <a:solidFill>
                  <a:srgbClr val="FFFF00"/>
                </a:solidFill>
                <a:latin typeface="Cambria" panose="02040503050406030204" pitchFamily="18" charset="0"/>
              </a:rPr>
              <a:t>  </a:t>
            </a:r>
            <a:r>
              <a:rPr lang="en-US" altLang="en-US" b="0" smtClean="0">
                <a:latin typeface="Cambria" panose="02040503050406030204" pitchFamily="18" charset="0"/>
              </a:rPr>
              <a:t>“piety…characterized by a God-ward </a:t>
            </a:r>
            <a:r>
              <a:rPr lang="en-US" altLang="en-US" b="0" i="1" u="sng" smtClean="0">
                <a:solidFill>
                  <a:srgbClr val="FFFF00"/>
                </a:solidFill>
                <a:latin typeface="Cambria" panose="02040503050406030204" pitchFamily="18" charset="0"/>
              </a:rPr>
              <a:t>attitude</a:t>
            </a:r>
            <a:r>
              <a:rPr lang="en-US" altLang="en-US" b="0" smtClean="0">
                <a:latin typeface="Cambria" panose="02040503050406030204" pitchFamily="18" charset="0"/>
              </a:rPr>
              <a:t>; does that which is well-pleasing to Him”</a:t>
            </a:r>
          </a:p>
          <a:p>
            <a:endParaRPr lang="en-US" altLang="en-US" b="0" smtClean="0">
              <a:latin typeface="Cambria" panose="02040503050406030204" pitchFamily="18" charset="0"/>
            </a:endParaRPr>
          </a:p>
        </p:txBody>
      </p:sp>
    </p:spTree>
    <p:extLst>
      <p:ext uri="{BB962C8B-B14F-4D97-AF65-F5344CB8AC3E}">
        <p14:creationId xmlns:p14="http://schemas.microsoft.com/office/powerpoint/2010/main" val="380205328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noChangeArrowheads="1"/>
          </p:cNvSpPr>
          <p:nvPr>
            <p:ph type="title"/>
          </p:nvPr>
        </p:nvSpPr>
        <p:spPr>
          <a:xfrm>
            <a:off x="-1295400" y="96838"/>
            <a:ext cx="6477000" cy="952500"/>
          </a:xfrm>
        </p:spPr>
        <p:txBody>
          <a:bodyPr/>
          <a:lstStyle/>
          <a:p>
            <a:pPr eaLnBrk="1" hangingPunct="1"/>
            <a:r>
              <a:rPr lang="en-US" altLang="en-US" sz="4400" b="1" smtClean="0">
                <a:latin typeface="Arial" panose="020B0604020202020204" pitchFamily="34" charset="0"/>
                <a:cs typeface="Arial" panose="020B0604020202020204" pitchFamily="34" charset="0"/>
              </a:rPr>
              <a:t>“Attitude”</a:t>
            </a:r>
          </a:p>
        </p:txBody>
      </p:sp>
      <p:pic>
        <p:nvPicPr>
          <p:cNvPr id="8199" name="Picture 7" descr="http://www.newswise.com/images/uploads/2009/09/11/C-9%20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35263"/>
            <a:ext cx="2895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Sydney: Australian air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743200"/>
            <a:ext cx="25828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85800" y="841375"/>
            <a:ext cx="7772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800">
                <a:cs typeface="Arial" panose="020B0604020202020204" pitchFamily="34" charset="0"/>
              </a:rPr>
              <a:t>5.  the position of an aircraft or spacecraft determined by the relationship between its axes and a reference datum (as the horizon or a particular star)           </a:t>
            </a:r>
            <a:r>
              <a:rPr lang="en-US" altLang="en-US" b="0"/>
              <a:t>Merriam-Webster</a:t>
            </a:r>
          </a:p>
          <a:p>
            <a:r>
              <a:rPr lang="en-US" altLang="en-US">
                <a:cs typeface="Arial" panose="020B0604020202020204" pitchFamily="34" charset="0"/>
              </a:rPr>
              <a:t>                                  </a:t>
            </a:r>
            <a:r>
              <a:rPr lang="en-US" altLang="en-US"/>
              <a:t>					</a:t>
            </a:r>
          </a:p>
        </p:txBody>
      </p:sp>
      <p:sp>
        <p:nvSpPr>
          <p:cNvPr id="3" name="TextBox 2"/>
          <p:cNvSpPr txBox="1">
            <a:spLocks noChangeArrowheads="1"/>
          </p:cNvSpPr>
          <p:nvPr/>
        </p:nvSpPr>
        <p:spPr bwMode="auto">
          <a:xfrm>
            <a:off x="685800" y="47625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A “Godward Attitude” means that our thoughts are always upward toward God.</a:t>
            </a:r>
          </a:p>
          <a:p>
            <a:pPr algn="ctr"/>
            <a:endParaRPr lang="en-US" altLang="en-US"/>
          </a:p>
        </p:txBody>
      </p:sp>
    </p:spTree>
    <p:extLst>
      <p:ext uri="{BB962C8B-B14F-4D97-AF65-F5344CB8AC3E}">
        <p14:creationId xmlns:p14="http://schemas.microsoft.com/office/powerpoint/2010/main" val="309102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14462E9D-731C-4DC2-90C2-7E8E8616B45F}"/>
              </a:ext>
            </a:extLst>
          </p:cNvPr>
          <p:cNvSpPr>
            <a:spLocks noGrp="1" noChangeArrowheads="1"/>
          </p:cNvSpPr>
          <p:nvPr>
            <p:ph type="title"/>
          </p:nvPr>
        </p:nvSpPr>
        <p:spPr>
          <a:xfrm>
            <a:off x="1333500" y="254000"/>
            <a:ext cx="6477000" cy="952500"/>
          </a:xfrm>
        </p:spPr>
        <p:txBody>
          <a:bodyPr/>
          <a:lstStyle/>
          <a:p>
            <a:pPr eaLnBrk="1" hangingPunct="1">
              <a:defRPr/>
            </a:pPr>
            <a:r>
              <a:rPr lang="en-US" altLang="en-US" sz="3667" b="1">
                <a:latin typeface="Arial" panose="020B0604020202020204" pitchFamily="34" charset="0"/>
              </a:rPr>
              <a:t>What is Godliness?</a:t>
            </a:r>
          </a:p>
        </p:txBody>
      </p:sp>
      <p:sp>
        <p:nvSpPr>
          <p:cNvPr id="3075" name="Rectangle 3"/>
          <p:cNvSpPr>
            <a:spLocks noGrp="1" noChangeArrowheads="1"/>
          </p:cNvSpPr>
          <p:nvPr>
            <p:ph type="body" idx="1"/>
          </p:nvPr>
        </p:nvSpPr>
        <p:spPr>
          <a:xfrm>
            <a:off x="685800" y="1143000"/>
            <a:ext cx="7696200" cy="4000500"/>
          </a:xfrm>
        </p:spPr>
        <p:txBody>
          <a:bodyPr/>
          <a:lstStyle/>
          <a:p>
            <a:pPr eaLnBrk="1" hangingPunct="1">
              <a:lnSpc>
                <a:spcPct val="90000"/>
              </a:lnSpc>
            </a:pPr>
            <a:r>
              <a:rPr lang="en-US" altLang="en-US" sz="3000" b="1" smtClean="0">
                <a:latin typeface="Arial" panose="020B0604020202020204" pitchFamily="34" charset="0"/>
              </a:rPr>
              <a:t>Not “Just doing good”</a:t>
            </a:r>
          </a:p>
          <a:p>
            <a:pPr eaLnBrk="1" hangingPunct="1">
              <a:lnSpc>
                <a:spcPct val="90000"/>
              </a:lnSpc>
            </a:pPr>
            <a:r>
              <a:rPr lang="en-US" altLang="en-US" sz="3000" b="1" smtClean="0">
                <a:latin typeface="Arial" panose="020B0604020202020204" pitchFamily="34" charset="0"/>
              </a:rPr>
              <a:t>Not “Being in the Right Church”</a:t>
            </a:r>
          </a:p>
          <a:p>
            <a:pPr eaLnBrk="1" hangingPunct="1">
              <a:lnSpc>
                <a:spcPct val="90000"/>
              </a:lnSpc>
            </a:pPr>
            <a:r>
              <a:rPr lang="en-US" altLang="en-US" sz="3000" b="1" smtClean="0">
                <a:latin typeface="Arial" panose="020B0604020202020204" pitchFamily="34" charset="0"/>
              </a:rPr>
              <a:t>Not Exactly “Godlikeness”</a:t>
            </a:r>
          </a:p>
          <a:p>
            <a:pPr eaLnBrk="1" hangingPunct="1">
              <a:lnSpc>
                <a:spcPct val="90000"/>
              </a:lnSpc>
            </a:pPr>
            <a:r>
              <a:rPr lang="en-US" altLang="en-US" sz="3000" b="1" smtClean="0">
                <a:latin typeface="Arial" panose="020B0604020202020204" pitchFamily="34" charset="0"/>
              </a:rPr>
              <a:t>An Attitude resulting in a way of life</a:t>
            </a:r>
          </a:p>
          <a:p>
            <a:pPr eaLnBrk="1" hangingPunct="1">
              <a:lnSpc>
                <a:spcPct val="90000"/>
              </a:lnSpc>
            </a:pPr>
            <a:r>
              <a:rPr lang="en-US" altLang="en-US" sz="3000" b="1" smtClean="0">
                <a:latin typeface="Arial" panose="020B0604020202020204" pitchFamily="34" charset="0"/>
              </a:rPr>
              <a:t>Opposite of </a:t>
            </a:r>
            <a:r>
              <a:rPr lang="en-US" altLang="en-US" sz="3000" b="1" u="sng" smtClean="0">
                <a:latin typeface="Arial" panose="020B0604020202020204" pitchFamily="34" charset="0"/>
              </a:rPr>
              <a:t>Un</a:t>
            </a:r>
            <a:r>
              <a:rPr lang="en-US" altLang="en-US" sz="3000" b="1" smtClean="0">
                <a:latin typeface="Arial" panose="020B0604020202020204" pitchFamily="34" charset="0"/>
              </a:rPr>
              <a:t>godliness.                                   “ …denying ungodliness and  worldly lusts, we should live soberly, righteously, and godly” – Titus 2:12</a:t>
            </a:r>
          </a:p>
        </p:txBody>
      </p:sp>
      <p:sp>
        <p:nvSpPr>
          <p:cNvPr id="3077" name="Line 5"/>
          <p:cNvSpPr>
            <a:spLocks noChangeShapeType="1"/>
          </p:cNvSpPr>
          <p:nvPr/>
        </p:nvSpPr>
        <p:spPr bwMode="auto">
          <a:xfrm>
            <a:off x="4114800" y="4457700"/>
            <a:ext cx="6350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400" b="1" smtClean="0">
              <a:solidFill>
                <a:srgbClr val="FFFFFF"/>
              </a:solidFill>
              <a:latin typeface="Arial" panose="020B0604020202020204" pitchFamily="34" charset="0"/>
            </a:endParaRPr>
          </a:p>
        </p:txBody>
      </p:sp>
      <p:sp>
        <p:nvSpPr>
          <p:cNvPr id="3079" name="Line 7"/>
          <p:cNvSpPr>
            <a:spLocks noChangeShapeType="1"/>
          </p:cNvSpPr>
          <p:nvPr/>
        </p:nvSpPr>
        <p:spPr bwMode="auto">
          <a:xfrm>
            <a:off x="4076700" y="4838700"/>
            <a:ext cx="9906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400" b="1" smtClean="0">
              <a:solidFill>
                <a:srgbClr val="FFFFFF"/>
              </a:solidFill>
              <a:latin typeface="Arial" panose="020B0604020202020204" pitchFamily="34" charset="0"/>
            </a:endParaRPr>
          </a:p>
        </p:txBody>
      </p:sp>
      <p:sp>
        <p:nvSpPr>
          <p:cNvPr id="8" name="Line 4"/>
          <p:cNvSpPr>
            <a:spLocks noChangeShapeType="1"/>
          </p:cNvSpPr>
          <p:nvPr/>
        </p:nvSpPr>
        <p:spPr bwMode="auto">
          <a:xfrm>
            <a:off x="1752600" y="4000500"/>
            <a:ext cx="38100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400" b="1"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13584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01AA158-BC86-4DFF-BA9A-F9675463BC26}"/>
              </a:ext>
            </a:extLst>
          </p:cNvPr>
          <p:cNvPicPr>
            <a:picLocks noChangeAspect="1"/>
          </p:cNvPicPr>
          <p:nvPr/>
        </p:nvPicPr>
        <p:blipFill>
          <a:blip r:embed="rId3">
            <a:alphaModFix amt="0"/>
          </a:blip>
          <a:stretch>
            <a:fillRect/>
          </a:stretch>
        </p:blipFill>
        <p:spPr>
          <a:xfrm>
            <a:off x="5077558" y="267879"/>
            <a:ext cx="4066442" cy="5158016"/>
          </a:xfrm>
          <a:prstGeom prst="rect">
            <a:avLst/>
          </a:prstGeom>
        </p:spPr>
      </p:pic>
      <p:sp>
        <p:nvSpPr>
          <p:cNvPr id="2" name="Title 1">
            <a:extLst>
              <a:ext uri="{FF2B5EF4-FFF2-40B4-BE49-F238E27FC236}">
                <a16:creationId xmlns:a16="http://schemas.microsoft.com/office/drawing/2014/main" xmlns="" id="{0FE6DBED-79F5-49CD-BA9F-A5E2A454B8B5}"/>
              </a:ext>
            </a:extLst>
          </p:cNvPr>
          <p:cNvSpPr>
            <a:spLocks noGrp="1"/>
          </p:cNvSpPr>
          <p:nvPr>
            <p:ph type="title"/>
          </p:nvPr>
        </p:nvSpPr>
        <p:spPr>
          <a:xfrm>
            <a:off x="628650" y="327474"/>
            <a:ext cx="7886700" cy="549118"/>
          </a:xfrm>
        </p:spPr>
        <p:txBody>
          <a:bodyPr/>
          <a:lstStyle/>
          <a:p>
            <a:pPr algn="ctr"/>
            <a:r>
              <a:rPr lang="en-US" b="1" dirty="0">
                <a:solidFill>
                  <a:srgbClr val="993300"/>
                </a:solidFill>
                <a:latin typeface="Lucida Handwriting" panose="03010101010101010101" pitchFamily="66" charset="0"/>
              </a:rPr>
              <a:t>8 Rules Toward Godliness</a:t>
            </a:r>
          </a:p>
        </p:txBody>
      </p:sp>
      <p:sp>
        <p:nvSpPr>
          <p:cNvPr id="7" name="Content Placeholder 6">
            <a:extLst>
              <a:ext uri="{FF2B5EF4-FFF2-40B4-BE49-F238E27FC236}">
                <a16:creationId xmlns:a16="http://schemas.microsoft.com/office/drawing/2014/main" xmlns="" id="{BF206A76-EBB9-4A0D-BA00-A8ED1C84680A}"/>
              </a:ext>
            </a:extLst>
          </p:cNvPr>
          <p:cNvSpPr>
            <a:spLocks noGrp="1"/>
          </p:cNvSpPr>
          <p:nvPr>
            <p:ph idx="1"/>
          </p:nvPr>
        </p:nvSpPr>
        <p:spPr>
          <a:xfrm>
            <a:off x="0" y="760534"/>
            <a:ext cx="9143999" cy="4668716"/>
          </a:xfrm>
        </p:spPr>
        <p:txBody>
          <a:bodyPr>
            <a:normAutofit fontScale="85000" lnSpcReduction="10000"/>
          </a:bodyPr>
          <a:lstStyle/>
          <a:p>
            <a:r>
              <a:rPr lang="en-US" b="1" dirty="0"/>
              <a:t>Trust the Ordinary Means of Grace </a:t>
            </a:r>
            <a:r>
              <a:rPr lang="en-US" dirty="0"/>
              <a:t>– </a:t>
            </a:r>
            <a:r>
              <a:rPr lang="en-US" i="1" dirty="0"/>
              <a:t>Trust the Word, Prayer, and Fellowship</a:t>
            </a:r>
          </a:p>
          <a:p>
            <a:pPr lvl="1"/>
            <a:r>
              <a:rPr lang="en-US" i="1" dirty="0"/>
              <a:t>1 Timothy 4:13-16–Practice these things, Immerse yourself in them, so others may see your progress</a:t>
            </a:r>
          </a:p>
          <a:p>
            <a:r>
              <a:rPr lang="en-US" b="1" dirty="0"/>
              <a:t>Guard Against Worldliness </a:t>
            </a:r>
            <a:r>
              <a:rPr lang="en-US" dirty="0"/>
              <a:t>– </a:t>
            </a:r>
            <a:r>
              <a:rPr lang="en-US" i="1" dirty="0"/>
              <a:t>a Way of Thinking and Living that Rejects God’s Rule</a:t>
            </a:r>
          </a:p>
          <a:p>
            <a:pPr lvl="1"/>
            <a:r>
              <a:rPr lang="en-US" i="1" dirty="0"/>
              <a:t>1 Timothy 6:6 – there is great gain in godliness with contentment (Materialism)</a:t>
            </a:r>
          </a:p>
          <a:p>
            <a:r>
              <a:rPr lang="en-US" b="1" dirty="0"/>
              <a:t>Think Holy Thoughts </a:t>
            </a:r>
            <a:r>
              <a:rPr lang="en-US" dirty="0"/>
              <a:t>- </a:t>
            </a:r>
            <a:r>
              <a:rPr lang="en-US" i="1" dirty="0"/>
              <a:t>Set your minds on things that are above (Col 3:2; Phil 4:8)</a:t>
            </a:r>
          </a:p>
          <a:p>
            <a:pPr lvl="1"/>
            <a:r>
              <a:rPr lang="en-US" i="1" dirty="0"/>
              <a:t>Gen 6:5 – thoughts of his heart was only evil continually</a:t>
            </a:r>
          </a:p>
          <a:p>
            <a:r>
              <a:rPr lang="en-US" b="1" dirty="0"/>
              <a:t>Watch for Temptation – </a:t>
            </a:r>
            <a:r>
              <a:rPr lang="en-US" i="1" dirty="0"/>
              <a:t>Be Watchful, stay awake (Matt 24.42a). Be Alert 1 Pe 4.8</a:t>
            </a:r>
          </a:p>
          <a:p>
            <a:r>
              <a:rPr lang="en-US" b="1" dirty="0"/>
              <a:t>Ponder the Brevity of Life - </a:t>
            </a:r>
            <a:r>
              <a:rPr lang="en-US" i="1" dirty="0"/>
              <a:t>“teach us to number our days,” (</a:t>
            </a:r>
            <a:r>
              <a:rPr lang="en-US" i="1" dirty="0" err="1"/>
              <a:t>Psa</a:t>
            </a:r>
            <a:r>
              <a:rPr lang="en-US" i="1" dirty="0"/>
              <a:t> 90:12). James 4.14</a:t>
            </a:r>
          </a:p>
          <a:p>
            <a:r>
              <a:rPr lang="en-US" b="1" dirty="0"/>
              <a:t>Redeem Your Time </a:t>
            </a:r>
            <a:r>
              <a:rPr lang="en-US" dirty="0"/>
              <a:t>- </a:t>
            </a:r>
            <a:r>
              <a:rPr lang="en-US" i="1" dirty="0"/>
              <a:t>making the best use of the time, …” (Eph 5:15-16). </a:t>
            </a:r>
          </a:p>
          <a:p>
            <a:r>
              <a:rPr lang="en-US" b="1" dirty="0"/>
              <a:t>Fellowship with Godly People </a:t>
            </a:r>
            <a:r>
              <a:rPr lang="en-US" dirty="0"/>
              <a:t>– </a:t>
            </a:r>
            <a:r>
              <a:rPr lang="en-US" i="1" dirty="0"/>
              <a:t>We need the </a:t>
            </a:r>
            <a:r>
              <a:rPr lang="en-US" i="1" u="sng" dirty="0"/>
              <a:t>Counsel</a:t>
            </a:r>
            <a:r>
              <a:rPr lang="en-US" i="1" dirty="0"/>
              <a:t>, </a:t>
            </a:r>
            <a:r>
              <a:rPr lang="en-US" i="1" u="sng" dirty="0"/>
              <a:t>Prayers</a:t>
            </a:r>
            <a:r>
              <a:rPr lang="en-US" i="1" dirty="0"/>
              <a:t>, </a:t>
            </a:r>
            <a:r>
              <a:rPr lang="en-US" i="1" u="sng" dirty="0"/>
              <a:t>Zeal</a:t>
            </a:r>
            <a:r>
              <a:rPr lang="en-US" i="1" dirty="0"/>
              <a:t>, and </a:t>
            </a:r>
            <a:r>
              <a:rPr lang="en-US" i="1" u="sng" dirty="0"/>
              <a:t>Example</a:t>
            </a:r>
            <a:r>
              <a:rPr lang="en-US" i="1" dirty="0"/>
              <a:t> of Godly, Seasoned Christians. </a:t>
            </a:r>
          </a:p>
          <a:p>
            <a:pPr lvl="1"/>
            <a:r>
              <a:rPr lang="en-US" dirty="0"/>
              <a:t>Titus 2:2-8 – Teach, Train, Show your Good Works, Integrity, Dignity, Sound Speech</a:t>
            </a:r>
            <a:endParaRPr lang="en-US" i="1" dirty="0"/>
          </a:p>
          <a:p>
            <a:pPr lvl="1"/>
            <a:r>
              <a:rPr lang="en-US" i="1" dirty="0"/>
              <a:t>Hebrews 10:24-25 – let us consider how to stir up one another to love and good works</a:t>
            </a:r>
          </a:p>
          <a:p>
            <a:pPr lvl="1"/>
            <a:r>
              <a:rPr lang="en-US" i="1" dirty="0"/>
              <a:t>1 Corinthians 15:33 – bad company corrupts good morals</a:t>
            </a:r>
          </a:p>
          <a:p>
            <a:r>
              <a:rPr lang="en-US" b="1" dirty="0"/>
              <a:t>Purpose To Be Godly </a:t>
            </a:r>
            <a:r>
              <a:rPr lang="en-US" dirty="0"/>
              <a:t>- </a:t>
            </a:r>
            <a:r>
              <a:rPr lang="en-US" i="1" dirty="0"/>
              <a:t>must approach godliness with tenacity</a:t>
            </a:r>
          </a:p>
          <a:p>
            <a:pPr lvl="1"/>
            <a:r>
              <a:rPr lang="en-US" i="1" dirty="0"/>
              <a:t>1 Timothy 6:11 – </a:t>
            </a:r>
            <a:r>
              <a:rPr lang="en-US" i="1" u="sng" dirty="0"/>
              <a:t>Pursue</a:t>
            </a:r>
            <a:r>
              <a:rPr lang="en-US" i="1" dirty="0"/>
              <a:t> Godliness, Righteousness, Faith, Love, Steadfastness, Gentleness</a:t>
            </a:r>
          </a:p>
          <a:p>
            <a:pPr lvl="1"/>
            <a:r>
              <a:rPr lang="en-US" i="1" dirty="0"/>
              <a:t>Eccl 12:13 –The end of the matter (the purpose of life) Fear God and Keep His Commands – Our Duty</a:t>
            </a:r>
          </a:p>
          <a:p>
            <a:endParaRPr lang="en-US" dirty="0"/>
          </a:p>
        </p:txBody>
      </p:sp>
    </p:spTree>
    <p:extLst>
      <p:ext uri="{BB962C8B-B14F-4D97-AF65-F5344CB8AC3E}">
        <p14:creationId xmlns:p14="http://schemas.microsoft.com/office/powerpoint/2010/main" val="248757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What is Godly Worship?</a:t>
            </a:r>
            <a:endParaRPr lang="en-US" cap="none"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55802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Godliness</a:t>
            </a:r>
            <a:br>
              <a:rPr lang="en-US" cap="none" dirty="0" smtClean="0"/>
            </a:br>
            <a:r>
              <a:rPr lang="en-US" sz="1400" cap="none" dirty="0" smtClean="0"/>
              <a:t>Looking up?  Or Looking down?</a:t>
            </a:r>
            <a:endParaRPr lang="en-US" cap="none" dirty="0"/>
          </a:p>
        </p:txBody>
      </p:sp>
      <p:sp>
        <p:nvSpPr>
          <p:cNvPr id="4" name="Rounded Rectangle 3"/>
          <p:cNvSpPr/>
          <p:nvPr/>
        </p:nvSpPr>
        <p:spPr>
          <a:xfrm>
            <a:off x="2466976" y="297119"/>
            <a:ext cx="4200524" cy="29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GOD</a:t>
            </a:r>
            <a:endParaRPr lang="en-US" dirty="0"/>
          </a:p>
        </p:txBody>
      </p:sp>
      <p:sp>
        <p:nvSpPr>
          <p:cNvPr id="6" name="Rounded Rectangle 5"/>
          <p:cNvSpPr/>
          <p:nvPr/>
        </p:nvSpPr>
        <p:spPr>
          <a:xfrm>
            <a:off x="3840880" y="1900545"/>
            <a:ext cx="1452716" cy="29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a:t>
            </a:r>
            <a:endParaRPr lang="en-US" dirty="0"/>
          </a:p>
        </p:txBody>
      </p:sp>
      <p:pic>
        <p:nvPicPr>
          <p:cNvPr id="10" name="Picture 9"/>
          <p:cNvPicPr>
            <a:picLocks noChangeAspect="1"/>
          </p:cNvPicPr>
          <p:nvPr/>
        </p:nvPicPr>
        <p:blipFill rotWithShape="1">
          <a:blip r:embed="rId2"/>
          <a:srcRect t="446" b="17848"/>
          <a:stretch/>
        </p:blipFill>
        <p:spPr>
          <a:xfrm>
            <a:off x="3933660" y="3015242"/>
            <a:ext cx="1267157" cy="1242433"/>
          </a:xfrm>
          <a:prstGeom prst="ellipse">
            <a:avLst/>
          </a:prstGeom>
          <a:effectLst>
            <a:softEdge rad="76200"/>
          </a:effectLst>
        </p:spPr>
      </p:pic>
      <p:pic>
        <p:nvPicPr>
          <p:cNvPr id="12" name="Picture 11"/>
          <p:cNvPicPr>
            <a:picLocks noChangeAspect="1"/>
          </p:cNvPicPr>
          <p:nvPr/>
        </p:nvPicPr>
        <p:blipFill rotWithShape="1">
          <a:blip r:embed="rId3"/>
          <a:srcRect l="46035"/>
          <a:stretch/>
        </p:blipFill>
        <p:spPr>
          <a:xfrm>
            <a:off x="7977188" y="1333500"/>
            <a:ext cx="1154398" cy="1463040"/>
          </a:xfrm>
          <a:prstGeom prst="rect">
            <a:avLst/>
          </a:prstGeom>
        </p:spPr>
      </p:pic>
      <p:pic>
        <p:nvPicPr>
          <p:cNvPr id="13" name="Picture 12"/>
          <p:cNvPicPr>
            <a:picLocks noChangeAspect="1"/>
          </p:cNvPicPr>
          <p:nvPr/>
        </p:nvPicPr>
        <p:blipFill>
          <a:blip r:embed="rId4"/>
          <a:stretch>
            <a:fillRect/>
          </a:stretch>
        </p:blipFill>
        <p:spPr>
          <a:xfrm>
            <a:off x="0" y="1333500"/>
            <a:ext cx="1219200" cy="1463040"/>
          </a:xfrm>
          <a:prstGeom prst="rect">
            <a:avLst/>
          </a:prstGeom>
        </p:spPr>
      </p:pic>
      <p:sp>
        <p:nvSpPr>
          <p:cNvPr id="32" name="TextBox 31"/>
          <p:cNvSpPr txBox="1"/>
          <p:nvPr/>
        </p:nvSpPr>
        <p:spPr>
          <a:xfrm>
            <a:off x="3771900" y="4152900"/>
            <a:ext cx="2512867" cy="956672"/>
          </a:xfrm>
          <a:prstGeom prst="rect">
            <a:avLst/>
          </a:prstGeom>
          <a:noFill/>
        </p:spPr>
        <p:txBody>
          <a:bodyPr wrap="none" rtlCol="0">
            <a:spAutoFit/>
          </a:bodyPr>
          <a:lstStyle/>
          <a:p>
            <a:r>
              <a:rPr lang="en-US" b="1" dirty="0" smtClean="0">
                <a:solidFill>
                  <a:schemeClr val="bg1"/>
                </a:solidFill>
              </a:rPr>
              <a:t>Lust of the eyes</a:t>
            </a:r>
          </a:p>
          <a:p>
            <a:r>
              <a:rPr lang="en-US" b="1" dirty="0" smtClean="0">
                <a:solidFill>
                  <a:schemeClr val="bg1"/>
                </a:solidFill>
              </a:rPr>
              <a:t>	Lust of the flesh</a:t>
            </a:r>
          </a:p>
          <a:p>
            <a:r>
              <a:rPr lang="en-US" b="1" dirty="0">
                <a:solidFill>
                  <a:schemeClr val="bg1"/>
                </a:solidFill>
              </a:rPr>
              <a:t>	</a:t>
            </a:r>
            <a:r>
              <a:rPr lang="en-US" b="1" dirty="0" smtClean="0">
                <a:solidFill>
                  <a:schemeClr val="bg1"/>
                </a:solidFill>
              </a:rPr>
              <a:t>	Pride of Life</a:t>
            </a:r>
          </a:p>
          <a:p>
            <a:r>
              <a:rPr lang="en-US" b="1" dirty="0">
                <a:solidFill>
                  <a:schemeClr val="bg1"/>
                </a:solidFill>
              </a:rPr>
              <a:t>	</a:t>
            </a:r>
            <a:r>
              <a:rPr lang="en-US" b="1" dirty="0" smtClean="0">
                <a:solidFill>
                  <a:schemeClr val="bg1"/>
                </a:solidFill>
              </a:rPr>
              <a:t>		</a:t>
            </a:r>
            <a:r>
              <a:rPr lang="en-US" sz="1400" dirty="0" smtClean="0">
                <a:solidFill>
                  <a:schemeClr val="bg1"/>
                </a:solidFill>
              </a:rPr>
              <a:t>1 John 2:15-17</a:t>
            </a:r>
            <a:endParaRPr lang="en-US" dirty="0">
              <a:solidFill>
                <a:schemeClr val="bg1"/>
              </a:solidFill>
            </a:endParaRPr>
          </a:p>
        </p:txBody>
      </p:sp>
      <p:sp>
        <p:nvSpPr>
          <p:cNvPr id="33" name="TextBox 32"/>
          <p:cNvSpPr txBox="1"/>
          <p:nvPr/>
        </p:nvSpPr>
        <p:spPr>
          <a:xfrm>
            <a:off x="5753100" y="590550"/>
            <a:ext cx="2238113" cy="308418"/>
          </a:xfrm>
          <a:prstGeom prst="rect">
            <a:avLst/>
          </a:prstGeom>
          <a:noFill/>
        </p:spPr>
        <p:txBody>
          <a:bodyPr wrap="none" rtlCol="0">
            <a:spAutoFit/>
          </a:bodyPr>
          <a:lstStyle/>
          <a:p>
            <a:r>
              <a:rPr lang="en-US" dirty="0" smtClean="0">
                <a:solidFill>
                  <a:schemeClr val="bg1"/>
                </a:solidFill>
              </a:rPr>
              <a:t>God is Spirit… John 4:24</a:t>
            </a:r>
            <a:endParaRPr lang="en-US" dirty="0">
              <a:solidFill>
                <a:schemeClr val="bg1"/>
              </a:solidFill>
            </a:endParaRPr>
          </a:p>
        </p:txBody>
      </p:sp>
      <p:sp>
        <p:nvSpPr>
          <p:cNvPr id="38" name="Notched Right Arrow 37"/>
          <p:cNvSpPr/>
          <p:nvPr/>
        </p:nvSpPr>
        <p:spPr>
          <a:xfrm rot="16200000">
            <a:off x="4195763" y="107632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5200651" y="2386013"/>
            <a:ext cx="1907394" cy="1522855"/>
            <a:chOff x="5200651" y="2386013"/>
            <a:chExt cx="1907394" cy="1522855"/>
          </a:xfrm>
        </p:grpSpPr>
        <p:sp>
          <p:nvSpPr>
            <p:cNvPr id="19" name="TextBox 18"/>
            <p:cNvSpPr txBox="1"/>
            <p:nvPr/>
          </p:nvSpPr>
          <p:spPr>
            <a:xfrm>
              <a:off x="5524500" y="3533775"/>
              <a:ext cx="729687" cy="308418"/>
            </a:xfrm>
            <a:prstGeom prst="rect">
              <a:avLst/>
            </a:prstGeom>
            <a:noFill/>
          </p:spPr>
          <p:txBody>
            <a:bodyPr wrap="none" rtlCol="0">
              <a:spAutoFit/>
            </a:bodyPr>
            <a:lstStyle/>
            <a:p>
              <a:r>
                <a:rPr lang="en-US" dirty="0" smtClean="0">
                  <a:solidFill>
                    <a:schemeClr val="bg1"/>
                  </a:solidFill>
                </a:rPr>
                <a:t>Power</a:t>
              </a:r>
              <a:endParaRPr lang="en-US" dirty="0">
                <a:solidFill>
                  <a:schemeClr val="bg1"/>
                </a:solidFill>
              </a:endParaRPr>
            </a:p>
          </p:txBody>
        </p:sp>
        <p:sp>
          <p:nvSpPr>
            <p:cNvPr id="20" name="TextBox 19"/>
            <p:cNvSpPr txBox="1"/>
            <p:nvPr/>
          </p:nvSpPr>
          <p:spPr>
            <a:xfrm>
              <a:off x="5257800" y="3324225"/>
              <a:ext cx="790601" cy="308418"/>
            </a:xfrm>
            <a:prstGeom prst="rect">
              <a:avLst/>
            </a:prstGeom>
            <a:noFill/>
          </p:spPr>
          <p:txBody>
            <a:bodyPr wrap="none" rtlCol="0">
              <a:spAutoFit/>
            </a:bodyPr>
            <a:lstStyle/>
            <a:p>
              <a:r>
                <a:rPr lang="en-US" dirty="0" smtClean="0">
                  <a:solidFill>
                    <a:schemeClr val="bg1"/>
                  </a:solidFill>
                </a:rPr>
                <a:t>Money</a:t>
              </a:r>
              <a:endParaRPr lang="en-US" dirty="0">
                <a:solidFill>
                  <a:schemeClr val="bg1"/>
                </a:solidFill>
              </a:endParaRPr>
            </a:p>
          </p:txBody>
        </p:sp>
        <p:sp>
          <p:nvSpPr>
            <p:cNvPr id="26" name="TextBox 25"/>
            <p:cNvSpPr txBox="1"/>
            <p:nvPr/>
          </p:nvSpPr>
          <p:spPr>
            <a:xfrm>
              <a:off x="5505450" y="3152775"/>
              <a:ext cx="1141659" cy="308418"/>
            </a:xfrm>
            <a:prstGeom prst="rect">
              <a:avLst/>
            </a:prstGeom>
            <a:noFill/>
          </p:spPr>
          <p:txBody>
            <a:bodyPr wrap="none" rtlCol="0">
              <a:spAutoFit/>
            </a:bodyPr>
            <a:lstStyle/>
            <a:p>
              <a:r>
                <a:rPr lang="en-US" dirty="0" smtClean="0">
                  <a:solidFill>
                    <a:schemeClr val="bg1"/>
                  </a:solidFill>
                </a:rPr>
                <a:t>Possessions</a:t>
              </a:r>
              <a:endParaRPr lang="en-US" dirty="0">
                <a:solidFill>
                  <a:schemeClr val="bg1"/>
                </a:solidFill>
              </a:endParaRPr>
            </a:p>
          </p:txBody>
        </p:sp>
        <p:sp>
          <p:nvSpPr>
            <p:cNvPr id="28" name="TextBox 27"/>
            <p:cNvSpPr txBox="1"/>
            <p:nvPr/>
          </p:nvSpPr>
          <p:spPr>
            <a:xfrm>
              <a:off x="6400800" y="3600450"/>
              <a:ext cx="707245" cy="308418"/>
            </a:xfrm>
            <a:prstGeom prst="rect">
              <a:avLst/>
            </a:prstGeom>
            <a:noFill/>
          </p:spPr>
          <p:txBody>
            <a:bodyPr wrap="none" rtlCol="0">
              <a:spAutoFit/>
            </a:bodyPr>
            <a:lstStyle/>
            <a:p>
              <a:r>
                <a:rPr lang="en-US" dirty="0" smtClean="0">
                  <a:solidFill>
                    <a:schemeClr val="bg1"/>
                  </a:solidFill>
                </a:rPr>
                <a:t>Things</a:t>
              </a:r>
              <a:endParaRPr lang="en-US" dirty="0">
                <a:solidFill>
                  <a:schemeClr val="bg1"/>
                </a:solidFill>
              </a:endParaRPr>
            </a:p>
          </p:txBody>
        </p:sp>
        <p:sp>
          <p:nvSpPr>
            <p:cNvPr id="31" name="TextBox 30"/>
            <p:cNvSpPr txBox="1"/>
            <p:nvPr/>
          </p:nvSpPr>
          <p:spPr>
            <a:xfrm>
              <a:off x="6029325" y="3371850"/>
              <a:ext cx="838691" cy="308418"/>
            </a:xfrm>
            <a:prstGeom prst="rect">
              <a:avLst/>
            </a:prstGeom>
            <a:noFill/>
          </p:spPr>
          <p:txBody>
            <a:bodyPr wrap="none" rtlCol="0">
              <a:spAutoFit/>
            </a:bodyPr>
            <a:lstStyle/>
            <a:p>
              <a:r>
                <a:rPr lang="en-US" dirty="0" smtClean="0">
                  <a:solidFill>
                    <a:schemeClr val="bg1"/>
                  </a:solidFill>
                </a:rPr>
                <a:t>Position</a:t>
              </a:r>
              <a:endParaRPr lang="en-US" dirty="0">
                <a:solidFill>
                  <a:schemeClr val="bg1"/>
                </a:solidFill>
              </a:endParaRPr>
            </a:p>
          </p:txBody>
        </p:sp>
        <p:sp>
          <p:nvSpPr>
            <p:cNvPr id="35" name="Notched Right Arrow 34"/>
            <p:cNvSpPr/>
            <p:nvPr/>
          </p:nvSpPr>
          <p:spPr>
            <a:xfrm rot="3337629">
              <a:off x="4967289" y="261937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57400" y="2386013"/>
            <a:ext cx="1876426" cy="1532380"/>
            <a:chOff x="2057400" y="2386013"/>
            <a:chExt cx="1876426" cy="1532380"/>
          </a:xfrm>
        </p:grpSpPr>
        <p:sp>
          <p:nvSpPr>
            <p:cNvPr id="27" name="TextBox 26"/>
            <p:cNvSpPr txBox="1"/>
            <p:nvPr/>
          </p:nvSpPr>
          <p:spPr>
            <a:xfrm>
              <a:off x="2057400" y="3209925"/>
              <a:ext cx="1228221" cy="308418"/>
            </a:xfrm>
            <a:prstGeom prst="rect">
              <a:avLst/>
            </a:prstGeom>
            <a:noFill/>
          </p:spPr>
          <p:txBody>
            <a:bodyPr wrap="none" rtlCol="0">
              <a:spAutoFit/>
            </a:bodyPr>
            <a:lstStyle/>
            <a:p>
              <a:r>
                <a:rPr lang="en-US" dirty="0" smtClean="0">
                  <a:solidFill>
                    <a:schemeClr val="bg1"/>
                  </a:solidFill>
                </a:rPr>
                <a:t>Experiences</a:t>
              </a:r>
              <a:endParaRPr lang="en-US" dirty="0">
                <a:solidFill>
                  <a:schemeClr val="bg1"/>
                </a:solidFill>
              </a:endParaRPr>
            </a:p>
          </p:txBody>
        </p:sp>
        <p:sp>
          <p:nvSpPr>
            <p:cNvPr id="29" name="TextBox 28"/>
            <p:cNvSpPr txBox="1"/>
            <p:nvPr/>
          </p:nvSpPr>
          <p:spPr>
            <a:xfrm>
              <a:off x="2647950" y="3609975"/>
              <a:ext cx="888385" cy="308418"/>
            </a:xfrm>
            <a:prstGeom prst="rect">
              <a:avLst/>
            </a:prstGeom>
            <a:noFill/>
          </p:spPr>
          <p:txBody>
            <a:bodyPr wrap="none" rtlCol="0">
              <a:spAutoFit/>
            </a:bodyPr>
            <a:lstStyle/>
            <a:p>
              <a:r>
                <a:rPr lang="en-US" dirty="0" smtClean="0">
                  <a:solidFill>
                    <a:schemeClr val="bg1"/>
                  </a:solidFill>
                </a:rPr>
                <a:t>Passions</a:t>
              </a:r>
              <a:endParaRPr lang="en-US" dirty="0">
                <a:solidFill>
                  <a:schemeClr val="bg1"/>
                </a:solidFill>
              </a:endParaRPr>
            </a:p>
          </p:txBody>
        </p:sp>
        <p:sp>
          <p:nvSpPr>
            <p:cNvPr id="30" name="TextBox 29"/>
            <p:cNvSpPr txBox="1"/>
            <p:nvPr/>
          </p:nvSpPr>
          <p:spPr>
            <a:xfrm>
              <a:off x="2981325" y="3409950"/>
              <a:ext cx="917239" cy="308418"/>
            </a:xfrm>
            <a:prstGeom prst="rect">
              <a:avLst/>
            </a:prstGeom>
            <a:noFill/>
          </p:spPr>
          <p:txBody>
            <a:bodyPr wrap="none" rtlCol="0">
              <a:spAutoFit/>
            </a:bodyPr>
            <a:lstStyle/>
            <a:p>
              <a:r>
                <a:rPr lang="en-US" dirty="0" smtClean="0">
                  <a:solidFill>
                    <a:schemeClr val="bg1"/>
                  </a:solidFill>
                </a:rPr>
                <a:t>Pleasure</a:t>
              </a:r>
              <a:endParaRPr lang="en-US" dirty="0">
                <a:solidFill>
                  <a:schemeClr val="bg1"/>
                </a:solidFill>
              </a:endParaRPr>
            </a:p>
          </p:txBody>
        </p:sp>
        <p:sp>
          <p:nvSpPr>
            <p:cNvPr id="40" name="Notched Right Arrow 39"/>
            <p:cNvSpPr/>
            <p:nvPr/>
          </p:nvSpPr>
          <p:spPr>
            <a:xfrm rot="18262371" flipH="1">
              <a:off x="3424239" y="2619375"/>
              <a:ext cx="742950" cy="2762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30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par>
                                <p:cTn id="21" presetID="14" presetClass="entr" presetSubtype="1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randombar(horizontal)">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62" y="4874341"/>
            <a:ext cx="6400800" cy="637185"/>
          </a:xfrm>
        </p:spPr>
        <p:txBody>
          <a:bodyPr/>
          <a:lstStyle/>
          <a:p>
            <a:r>
              <a:rPr lang="en-US" cap="none" dirty="0"/>
              <a:t>G</a:t>
            </a:r>
            <a:r>
              <a:rPr lang="en-US" cap="none" dirty="0" smtClean="0"/>
              <a:t>odly Worship</a:t>
            </a:r>
            <a:endParaRPr lang="en-US" cap="none" dirty="0"/>
          </a:p>
        </p:txBody>
      </p:sp>
      <p:sp>
        <p:nvSpPr>
          <p:cNvPr id="4" name="Rounded Rectangle 3"/>
          <p:cNvSpPr/>
          <p:nvPr/>
        </p:nvSpPr>
        <p:spPr>
          <a:xfrm>
            <a:off x="494070" y="2199007"/>
            <a:ext cx="8155859" cy="1681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But the hour is coming, and now is, when the true worshipers will worship the Father in spirit and truth; for the Father is seeking such to worship Him. </a:t>
            </a:r>
            <a:r>
              <a:rPr lang="en-US" sz="1600" u="sng" dirty="0">
                <a:solidFill>
                  <a:srgbClr val="FFFF00"/>
                </a:solidFill>
              </a:rPr>
              <a:t>God </a:t>
            </a:r>
            <a:r>
              <a:rPr lang="en-US" sz="1600" i="1" u="sng" dirty="0">
                <a:solidFill>
                  <a:srgbClr val="FFFF00"/>
                </a:solidFill>
              </a:rPr>
              <a:t>is</a:t>
            </a:r>
            <a:r>
              <a:rPr lang="en-US" sz="1600" u="sng" dirty="0">
                <a:solidFill>
                  <a:srgbClr val="FFFF00"/>
                </a:solidFill>
              </a:rPr>
              <a:t> Spirit</a:t>
            </a:r>
            <a:r>
              <a:rPr lang="en-US" sz="1600" dirty="0"/>
              <a:t>, and those who worship Him must </a:t>
            </a:r>
            <a:r>
              <a:rPr lang="en-US" sz="1600" u="sng" dirty="0">
                <a:solidFill>
                  <a:srgbClr val="FFFF00"/>
                </a:solidFill>
              </a:rPr>
              <a:t>worship in spirit and truth</a:t>
            </a:r>
            <a:r>
              <a:rPr lang="en-US" sz="1600" dirty="0"/>
              <a:t>."</a:t>
            </a:r>
          </a:p>
          <a:p>
            <a:r>
              <a:rPr lang="en-US" sz="1600" dirty="0"/>
              <a:t>(Joh 4:23-24)</a:t>
            </a:r>
          </a:p>
          <a:p>
            <a:endParaRPr lang="x-none" sz="1600" dirty="0"/>
          </a:p>
        </p:txBody>
      </p:sp>
      <p:sp>
        <p:nvSpPr>
          <p:cNvPr id="5" name="Rounded Rectangle 4"/>
          <p:cNvSpPr/>
          <p:nvPr/>
        </p:nvSpPr>
        <p:spPr>
          <a:xfrm>
            <a:off x="154858" y="1991032"/>
            <a:ext cx="8617975" cy="3480619"/>
          </a:xfrm>
          <a:prstGeom prst="roundRect">
            <a:avLst>
              <a:gd name="adj" fmla="val 10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 say then: </a:t>
            </a:r>
            <a:r>
              <a:rPr lang="en-US" sz="1600" u="sng" dirty="0">
                <a:solidFill>
                  <a:srgbClr val="FFFF00"/>
                </a:solidFill>
              </a:rPr>
              <a:t>Walk in the Spirit</a:t>
            </a:r>
            <a:r>
              <a:rPr lang="en-US" sz="1600" dirty="0"/>
              <a:t>, and you shall not fulfill the </a:t>
            </a:r>
            <a:r>
              <a:rPr lang="en-US" sz="1600" u="sng" dirty="0">
                <a:solidFill>
                  <a:srgbClr val="FFFF00"/>
                </a:solidFill>
              </a:rPr>
              <a:t>lust of the flesh</a:t>
            </a:r>
            <a:r>
              <a:rPr lang="en-US" sz="1600" dirty="0"/>
              <a:t>. For the flesh lusts against the Spirit, and the Spirit against the flesh; and these are contrary to one another, so that you do not do the things that you wish. But if you are </a:t>
            </a:r>
            <a:r>
              <a:rPr lang="en-US" sz="1600" u="sng" dirty="0">
                <a:solidFill>
                  <a:srgbClr val="FFFF00"/>
                </a:solidFill>
              </a:rPr>
              <a:t>led by the Spirit, you are not under the law</a:t>
            </a:r>
            <a:r>
              <a:rPr lang="en-US" sz="1600" dirty="0"/>
              <a:t>. 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a:t>
            </a:r>
            <a:r>
              <a:rPr lang="en-US" sz="1600" i="1" dirty="0"/>
              <a:t>you</a:t>
            </a:r>
            <a:r>
              <a:rPr lang="en-US" sz="1600" dirty="0"/>
              <a:t> in time past, that those who practice such things will not inherit the kingdom of God. But the fruit of the Spirit is love, joy, peace, longsuffering, kindness, goodness, faithfulness, gentleness, self-control. Against such there is no law. And those </a:t>
            </a:r>
            <a:r>
              <a:rPr lang="en-US" sz="1600" i="1" dirty="0"/>
              <a:t>who are</a:t>
            </a:r>
            <a:r>
              <a:rPr lang="en-US" sz="1600" dirty="0"/>
              <a:t> Christ's have crucified the flesh with its passions and desires. If we </a:t>
            </a:r>
            <a:r>
              <a:rPr lang="en-US" sz="1600" u="sng" dirty="0">
                <a:solidFill>
                  <a:srgbClr val="FFFF00"/>
                </a:solidFill>
              </a:rPr>
              <a:t>live in the Spirit</a:t>
            </a:r>
            <a:r>
              <a:rPr lang="en-US" sz="1600" dirty="0"/>
              <a:t>, let us also </a:t>
            </a:r>
            <a:r>
              <a:rPr lang="en-US" sz="1600" u="sng" dirty="0">
                <a:solidFill>
                  <a:srgbClr val="FFFF00"/>
                </a:solidFill>
              </a:rPr>
              <a:t>walk in the Spirit</a:t>
            </a:r>
            <a:r>
              <a:rPr lang="en-US" sz="1600" dirty="0"/>
              <a:t>.</a:t>
            </a:r>
          </a:p>
          <a:p>
            <a:r>
              <a:rPr lang="en-US" sz="1600" dirty="0"/>
              <a:t>(Gal 5:16-25</a:t>
            </a:r>
            <a:r>
              <a:rPr lang="en-US" sz="1600" dirty="0" smtClean="0"/>
              <a:t>)</a:t>
            </a:r>
            <a:endParaRPr lang="en-US" sz="1600" dirty="0"/>
          </a:p>
        </p:txBody>
      </p:sp>
      <p:sp>
        <p:nvSpPr>
          <p:cNvPr id="3" name="Content Placeholder 2"/>
          <p:cNvSpPr>
            <a:spLocks noGrp="1"/>
          </p:cNvSpPr>
          <p:nvPr>
            <p:ph idx="1"/>
          </p:nvPr>
        </p:nvSpPr>
        <p:spPr>
          <a:xfrm>
            <a:off x="513158" y="571500"/>
            <a:ext cx="7642699" cy="1441655"/>
          </a:xfrm>
        </p:spPr>
        <p:txBody>
          <a:bodyPr>
            <a:normAutofit/>
          </a:bodyPr>
          <a:lstStyle/>
          <a:p>
            <a:r>
              <a:rPr lang="en-US" dirty="0" smtClean="0"/>
              <a:t>Spiritual</a:t>
            </a:r>
          </a:p>
          <a:p>
            <a:pPr lvl="1"/>
            <a:r>
              <a:rPr lang="en-US" dirty="0" smtClean="0"/>
              <a:t>John 4:23-24, God is Spirit, we worship in spirit and in truth</a:t>
            </a:r>
          </a:p>
          <a:p>
            <a:pPr lvl="1"/>
            <a:r>
              <a:rPr lang="en-US" dirty="0" smtClean="0"/>
              <a:t>Gal 5:16-25, Walk in the Spirit, and you are not condemned by the law</a:t>
            </a:r>
          </a:p>
          <a:p>
            <a:pPr lvl="1"/>
            <a:r>
              <a:rPr lang="en-US" dirty="0" err="1" smtClean="0"/>
              <a:t>Eph</a:t>
            </a:r>
            <a:r>
              <a:rPr lang="en-US" dirty="0" smtClean="0"/>
              <a:t> 1:3-14, God has blessed us with all spiritual blessings in </a:t>
            </a:r>
            <a:r>
              <a:rPr lang="en-US" dirty="0" smtClean="0"/>
              <a:t>Christ</a:t>
            </a:r>
            <a:endParaRPr lang="en-US" dirty="0" smtClean="0"/>
          </a:p>
        </p:txBody>
      </p:sp>
      <p:sp>
        <p:nvSpPr>
          <p:cNvPr id="6" name="Rounded Rectangle 5"/>
          <p:cNvSpPr/>
          <p:nvPr/>
        </p:nvSpPr>
        <p:spPr>
          <a:xfrm>
            <a:off x="162231" y="2020530"/>
            <a:ext cx="8819537" cy="3694470"/>
          </a:xfrm>
          <a:prstGeom prst="roundRect">
            <a:avLst>
              <a:gd name="adj" fmla="val 8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Blessed </a:t>
            </a:r>
            <a:r>
              <a:rPr lang="en-US" sz="1400" i="1" dirty="0"/>
              <a:t>be</a:t>
            </a:r>
            <a:r>
              <a:rPr lang="en-US" sz="1400" dirty="0"/>
              <a:t> the God and Father of our Lord Jesus Christ, who has blessed us with every spiritual blessing in the heavenly </a:t>
            </a:r>
            <a:r>
              <a:rPr lang="en-US" sz="1400" i="1" dirty="0"/>
              <a:t>places</a:t>
            </a:r>
            <a:r>
              <a:rPr lang="en-US" sz="1400" dirty="0"/>
              <a:t> in Christ, just as </a:t>
            </a:r>
            <a:r>
              <a:rPr lang="en-US" sz="1400" u="sng" dirty="0">
                <a:solidFill>
                  <a:srgbClr val="FFFF00"/>
                </a:solidFill>
              </a:rPr>
              <a:t>He chose us in Him </a:t>
            </a:r>
            <a:r>
              <a:rPr lang="en-US" sz="1400" dirty="0"/>
              <a:t>before the foundation of the world, that we should be holy and without blame before Him in love, having </a:t>
            </a:r>
            <a:r>
              <a:rPr lang="en-US" sz="1400" u="sng" dirty="0">
                <a:solidFill>
                  <a:srgbClr val="FFFF00"/>
                </a:solidFill>
              </a:rPr>
              <a:t>predestined us to adoption as sons</a:t>
            </a:r>
            <a:r>
              <a:rPr lang="en-US" sz="1400" dirty="0"/>
              <a:t> by Jesus Christ to Himself, according to the good pleasure of His will, to the praise of the glory of His grace, by which He made us accepted in the Beloved. In Him we have </a:t>
            </a:r>
            <a:r>
              <a:rPr lang="en-US" sz="1400" u="sng" dirty="0">
                <a:solidFill>
                  <a:srgbClr val="FFFF00"/>
                </a:solidFill>
              </a:rPr>
              <a:t>redemption through His blood</a:t>
            </a:r>
            <a:r>
              <a:rPr lang="en-US" sz="1400" dirty="0"/>
              <a:t>, the forgiveness of sins, according to the riches of His grace which He made to abound toward us in all wisdom and prudence, having </a:t>
            </a:r>
            <a:r>
              <a:rPr lang="en-US" sz="1400" u="sng" dirty="0">
                <a:solidFill>
                  <a:srgbClr val="FFFF00"/>
                </a:solidFill>
              </a:rPr>
              <a:t>made known to us the mystery of His will</a:t>
            </a:r>
            <a:r>
              <a:rPr lang="en-US" sz="1400" dirty="0"/>
              <a:t>, according to His good pleasure which He purposed in Himself, that in the dispensation of the fullness of the times He might </a:t>
            </a:r>
            <a:r>
              <a:rPr lang="en-US" sz="1400" u="sng" dirty="0">
                <a:solidFill>
                  <a:srgbClr val="FFFF00"/>
                </a:solidFill>
              </a:rPr>
              <a:t>gather together in one all things in Christ</a:t>
            </a:r>
            <a:r>
              <a:rPr lang="en-US" sz="1400" dirty="0"/>
              <a:t>, both which are in heaven and which are on earth—in Him. In Him also we have </a:t>
            </a:r>
            <a:r>
              <a:rPr lang="en-US" sz="1400" u="sng" dirty="0">
                <a:solidFill>
                  <a:srgbClr val="FFFF00"/>
                </a:solidFill>
              </a:rPr>
              <a:t>obtained an inheritance</a:t>
            </a:r>
            <a:r>
              <a:rPr lang="en-US" sz="1400" dirty="0"/>
              <a:t>, being predestined according to the purpose of Him who works all things according to the counsel of His will, that we who first trusted in Christ should be to the praise of His glory. In Him you also </a:t>
            </a:r>
            <a:r>
              <a:rPr lang="en-US" sz="1400" i="1" dirty="0"/>
              <a:t>trusted,</a:t>
            </a:r>
            <a:r>
              <a:rPr lang="en-US" sz="1400" dirty="0"/>
              <a:t> after you heard the word of truth, the gospel of your salvation; in whom also, having believed, </a:t>
            </a:r>
            <a:r>
              <a:rPr lang="en-US" sz="1400" u="sng" dirty="0">
                <a:solidFill>
                  <a:srgbClr val="FFFF00"/>
                </a:solidFill>
              </a:rPr>
              <a:t>you were sealed with the Holy Spirit </a:t>
            </a:r>
            <a:r>
              <a:rPr lang="en-US" sz="1400" dirty="0"/>
              <a:t>of promise, who is the guarantee of our inheritance until the redemption of the purchased possession, to the praise of His glory.</a:t>
            </a:r>
          </a:p>
          <a:p>
            <a:r>
              <a:rPr lang="en-US" sz="1400" dirty="0"/>
              <a:t>(</a:t>
            </a:r>
            <a:r>
              <a:rPr lang="en-US" sz="1400" dirty="0" err="1"/>
              <a:t>Eph</a:t>
            </a:r>
            <a:r>
              <a:rPr lang="en-US" sz="1400" dirty="0"/>
              <a:t> 1:3-14)</a:t>
            </a:r>
          </a:p>
          <a:p>
            <a:endParaRPr lang="x-none" sz="1400" dirty="0"/>
          </a:p>
        </p:txBody>
      </p:sp>
    </p:spTree>
    <p:extLst>
      <p:ext uri="{BB962C8B-B14F-4D97-AF65-F5344CB8AC3E}">
        <p14:creationId xmlns:p14="http://schemas.microsoft.com/office/powerpoint/2010/main" val="9549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508</TotalTime>
  <Words>3763</Words>
  <Application>Microsoft Office PowerPoint</Application>
  <PresentationFormat>On-screen Show (16:10)</PresentationFormat>
  <Paragraphs>221</Paragraphs>
  <Slides>17</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Arial</vt:lpstr>
      <vt:lpstr>Calibri</vt:lpstr>
      <vt:lpstr>Calibri Light</vt:lpstr>
      <vt:lpstr>Cambria</vt:lpstr>
      <vt:lpstr>Century Gothic</vt:lpstr>
      <vt:lpstr>Garamond</vt:lpstr>
      <vt:lpstr>Lucida Handwriting</vt:lpstr>
      <vt:lpstr>Times New Roman</vt:lpstr>
      <vt:lpstr>Wingdings</vt:lpstr>
      <vt:lpstr>Wingdings 3</vt:lpstr>
      <vt:lpstr>Slice</vt:lpstr>
      <vt:lpstr>Default Design</vt:lpstr>
      <vt:lpstr>3_Default Design</vt:lpstr>
      <vt:lpstr>Office Theme</vt:lpstr>
      <vt:lpstr>Godly Religion</vt:lpstr>
      <vt:lpstr>What is Godliness?</vt:lpstr>
      <vt:lpstr>Godliness Defined</vt:lpstr>
      <vt:lpstr>“Attitude”</vt:lpstr>
      <vt:lpstr>What is Godliness?</vt:lpstr>
      <vt:lpstr>8 Rules Toward Godliness</vt:lpstr>
      <vt:lpstr>What is Godly Worship?</vt:lpstr>
      <vt:lpstr>Godliness Looking up?  Or Looking down?</vt:lpstr>
      <vt:lpstr>Godly Worship</vt:lpstr>
      <vt:lpstr>Godly Worship</vt:lpstr>
      <vt:lpstr>Godly Worship</vt:lpstr>
      <vt:lpstr>Godliness Looking up?  Or Looking down?</vt:lpstr>
      <vt:lpstr>Ungodly Worship</vt:lpstr>
      <vt:lpstr>Ungodly Worship</vt:lpstr>
      <vt:lpstr>Ungodly Worship</vt:lpstr>
      <vt:lpstr>Characteristics of Worship</vt:lpstr>
      <vt:lpstr>Godliness Looking up?  Or Looking down?</vt:lpstr>
    </vt:vector>
  </TitlesOfParts>
  <Company>AGCO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Religion</dc:title>
  <dc:creator>Freesmeyer, Sam</dc:creator>
  <cp:lastModifiedBy>Freesmeyer, Sam</cp:lastModifiedBy>
  <cp:revision>32</cp:revision>
  <cp:lastPrinted>2018-12-29T08:16:00Z</cp:lastPrinted>
  <dcterms:created xsi:type="dcterms:W3CDTF">2018-12-29T03:21:34Z</dcterms:created>
  <dcterms:modified xsi:type="dcterms:W3CDTF">2018-12-30T06:28:51Z</dcterms:modified>
</cp:coreProperties>
</file>