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61" r:id="rId3"/>
    <p:sldId id="269" r:id="rId4"/>
    <p:sldId id="278" r:id="rId5"/>
    <p:sldId id="262" r:id="rId6"/>
    <p:sldId id="263" r:id="rId7"/>
    <p:sldId id="276" r:id="rId8"/>
    <p:sldId id="277" r:id="rId9"/>
    <p:sldId id="268" r:id="rId10"/>
    <p:sldId id="264" r:id="rId11"/>
    <p:sldId id="265" r:id="rId12"/>
    <p:sldId id="267" r:id="rId13"/>
    <p:sldId id="258" r:id="rId14"/>
    <p:sldId id="270" r:id="rId15"/>
    <p:sldId id="271" r:id="rId16"/>
    <p:sldId id="272" r:id="rId17"/>
    <p:sldId id="273" r:id="rId18"/>
    <p:sldId id="274" r:id="rId19"/>
    <p:sldId id="275"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71" autoAdjust="0"/>
    <p:restoredTop sz="94660"/>
  </p:normalViewPr>
  <p:slideViewPr>
    <p:cSldViewPr snapToGrid="0">
      <p:cViewPr varScale="1">
        <p:scale>
          <a:sx n="114" d="100"/>
          <a:sy n="114" d="100"/>
        </p:scale>
        <p:origin x="222" y="114"/>
      </p:cViewPr>
      <p:guideLst/>
    </p:cSldViewPr>
  </p:slideViewPr>
  <p:notesTextViewPr>
    <p:cViewPr>
      <p:scale>
        <a:sx n="3" d="2"/>
        <a:sy n="3" d="2"/>
      </p:scale>
      <p:origin x="0" y="0"/>
    </p:cViewPr>
  </p:notesTextViewPr>
  <p:sorterViewPr>
    <p:cViewPr varScale="1">
      <p:scale>
        <a:sx n="1" d="1"/>
        <a:sy n="1" d="1"/>
      </p:scale>
      <p:origin x="0" y="-792"/>
    </p:cViewPr>
  </p:sorterViewPr>
  <p:notesViewPr>
    <p:cSldViewPr snapToGrid="0">
      <p:cViewPr>
        <p:scale>
          <a:sx n="96" d="100"/>
          <a:sy n="96"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6578"/>
          </a:xfrm>
          <a:prstGeom prst="rect">
            <a:avLst/>
          </a:prstGeom>
        </p:spPr>
        <p:txBody>
          <a:bodyPr vert="horz" lIns="91440" tIns="45720" rIns="91440" bIns="45720" rtlCol="0"/>
          <a:lstStyle>
            <a:lvl1pPr algn="r">
              <a:defRPr sz="1200"/>
            </a:lvl1pPr>
          </a:lstStyle>
          <a:p>
            <a:fld id="{172A6CF6-4F1C-4F12-9D40-086E5C3D6489}" type="datetimeFigureOut">
              <a:rPr lang="en-US" smtClean="0"/>
              <a:t>1/6/2019</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4033"/>
            <a:ext cx="5485158" cy="366071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2"/>
            <a:ext cx="2972421" cy="466578"/>
          </a:xfrm>
          <a:prstGeom prst="rect">
            <a:avLst/>
          </a:prstGeom>
        </p:spPr>
        <p:txBody>
          <a:bodyPr vert="horz" lIns="91440" tIns="45720" rIns="91440" bIns="45720" rtlCol="0" anchor="b"/>
          <a:lstStyle>
            <a:lvl1pPr algn="r">
              <a:defRPr sz="1200"/>
            </a:lvl1pPr>
          </a:lstStyle>
          <a:p>
            <a:fld id="{88D556E5-E3EC-49CD-94D4-59A33913D5BC}" type="slidenum">
              <a:rPr lang="en-US" smtClean="0"/>
              <a:t>‹#›</a:t>
            </a:fld>
            <a:endParaRPr lang="en-US"/>
          </a:p>
        </p:txBody>
      </p:sp>
    </p:spTree>
    <p:extLst>
      <p:ext uri="{BB962C8B-B14F-4D97-AF65-F5344CB8AC3E}">
        <p14:creationId xmlns:p14="http://schemas.microsoft.com/office/powerpoint/2010/main" val="120834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1</a:t>
            </a:fld>
            <a:endParaRPr lang="en-US"/>
          </a:p>
        </p:txBody>
      </p:sp>
    </p:spTree>
    <p:extLst>
      <p:ext uri="{BB962C8B-B14F-4D97-AF65-F5344CB8AC3E}">
        <p14:creationId xmlns:p14="http://schemas.microsoft.com/office/powerpoint/2010/main" val="144453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476250"/>
            <a:ext cx="5268912" cy="2965450"/>
          </a:xfrm>
        </p:spPr>
      </p:sp>
      <p:sp>
        <p:nvSpPr>
          <p:cNvPr id="3" name="Notes Placeholder 2"/>
          <p:cNvSpPr>
            <a:spLocks noGrp="1"/>
          </p:cNvSpPr>
          <p:nvPr>
            <p:ph type="body" idx="1"/>
          </p:nvPr>
        </p:nvSpPr>
        <p:spPr>
          <a:xfrm>
            <a:off x="473571" y="3441810"/>
            <a:ext cx="6033636" cy="5617543"/>
          </a:xfrm>
        </p:spPr>
        <p:txBody>
          <a:bodyPr>
            <a:normAutofit lnSpcReduction="10000"/>
          </a:bodyPr>
          <a:lstStyle/>
          <a:p>
            <a:pPr lvl="0"/>
            <a:r>
              <a:rPr lang="en-US" b="1" dirty="0"/>
              <a:t>1.  Anticipated Response</a:t>
            </a:r>
            <a:r>
              <a:rPr lang="en-US" dirty="0"/>
              <a:t> – </a:t>
            </a:r>
            <a:r>
              <a:rPr lang="en-US" i="1" dirty="0"/>
              <a:t>"How big do the elders want or expect this church to be?  What’s the goal?  </a:t>
            </a:r>
          </a:p>
          <a:p>
            <a:r>
              <a:rPr lang="en-US" dirty="0"/>
              <a:t> </a:t>
            </a:r>
          </a:p>
          <a:p>
            <a:pPr lvl="1"/>
            <a:r>
              <a:rPr lang="en-US" b="1" u="sng" dirty="0"/>
              <a:t>Discussion Points</a:t>
            </a:r>
            <a:r>
              <a:rPr lang="en-US" u="sng" dirty="0"/>
              <a:t> – </a:t>
            </a:r>
          </a:p>
          <a:p>
            <a:pPr marL="628650" lvl="1" indent="-171450">
              <a:buFont typeface="Arial" panose="020B0604020202020204" pitchFamily="34" charset="0"/>
              <a:buChar char="•"/>
            </a:pPr>
            <a:r>
              <a:rPr lang="en-US" dirty="0"/>
              <a:t>We have no targeted number in mind but believe the gospel is for all.  We need faith if we teach Christ souls will be converted, resulting in increased numbers here </a:t>
            </a:r>
          </a:p>
          <a:p>
            <a:pPr marL="628650" lvl="1" indent="-171450">
              <a:buFont typeface="Arial" panose="020B0604020202020204" pitchFamily="34" charset="0"/>
              <a:buChar char="•"/>
            </a:pPr>
            <a:r>
              <a:rPr lang="en-US" dirty="0"/>
              <a:t>There is some limitation to the maximum number this site can accommodate (parking constraints, financial constraints, etc.).  We believe that number to be around 700 measured by “comfortable” seating in an auditorium.</a:t>
            </a:r>
          </a:p>
          <a:p>
            <a:pPr marL="628650" lvl="1" indent="-171450">
              <a:buFont typeface="Arial" panose="020B0604020202020204" pitchFamily="34" charset="0"/>
              <a:buChar char="•"/>
            </a:pPr>
            <a:r>
              <a:rPr lang="en-US" dirty="0"/>
              <a:t>If we had a facility of that size we believe – if we remain faithful to the Lord – we eventually would exceed that number (Acts 2:47, 5:14, 6:7  )</a:t>
            </a:r>
          </a:p>
          <a:p>
            <a:pPr marL="628650" lvl="1" indent="-171450">
              <a:buFont typeface="Arial" panose="020B0604020202020204" pitchFamily="34" charset="0"/>
              <a:buChar char="•"/>
            </a:pPr>
            <a:r>
              <a:rPr lang="en-US" dirty="0"/>
              <a:t>For that reason, even as we begin plans to expand, we will initiate plans to prepare ourselves for large groups to leave in the future to start new works or significantly strengthen existing churches </a:t>
            </a:r>
          </a:p>
          <a:p>
            <a:pPr lvl="0"/>
            <a:endParaRPr lang="en-US" dirty="0"/>
          </a:p>
          <a:p>
            <a:pPr lvl="0"/>
            <a:r>
              <a:rPr lang="en-US" b="1" dirty="0"/>
              <a:t>2.  Anticipated Response</a:t>
            </a:r>
            <a:r>
              <a:rPr lang="en-US" dirty="0"/>
              <a:t> </a:t>
            </a:r>
            <a:r>
              <a:rPr lang="en-US" i="1" dirty="0"/>
              <a:t>– "Don’t the elders know we already struggle to know each other?  How can I possibly come to know </a:t>
            </a:r>
            <a:r>
              <a:rPr lang="en-US" i="1" u="sng" dirty="0"/>
              <a:t>more</a:t>
            </a:r>
            <a:r>
              <a:rPr lang="en-US" i="1" dirty="0"/>
              <a:t> members?  Some are being ignored because of our size.  Others feel neglected and overlooked"</a:t>
            </a:r>
          </a:p>
          <a:p>
            <a:r>
              <a:rPr lang="en-US" dirty="0"/>
              <a:t> </a:t>
            </a:r>
          </a:p>
          <a:p>
            <a:pPr lvl="1"/>
            <a:r>
              <a:rPr lang="en-US" b="1" u="sng" dirty="0"/>
              <a:t>Discussion Points</a:t>
            </a:r>
            <a:r>
              <a:rPr lang="en-US" u="sng" dirty="0"/>
              <a:t> – </a:t>
            </a:r>
          </a:p>
          <a:p>
            <a:pPr marL="628650" lvl="1" indent="-171450">
              <a:buFont typeface="Arial" panose="020B0604020202020204" pitchFamily="34" charset="0"/>
              <a:buChar char="•"/>
            </a:pPr>
            <a:r>
              <a:rPr lang="en-US" dirty="0"/>
              <a:t>No doubt this is a valid concern – it already exists now</a:t>
            </a:r>
          </a:p>
          <a:p>
            <a:pPr marL="628650" lvl="1" indent="-171450">
              <a:buFont typeface="Arial" panose="020B0604020202020204" pitchFamily="34" charset="0"/>
              <a:buChar char="•"/>
            </a:pPr>
            <a:r>
              <a:rPr lang="en-US" dirty="0"/>
              <a:t>We need a different set of expectations – in a church of the size we are now, we cannot know everyone to the same degree </a:t>
            </a:r>
          </a:p>
          <a:p>
            <a:pPr marL="628650" lvl="1" indent="-171450">
              <a:buFont typeface="Arial" panose="020B0604020202020204" pitchFamily="34" charset="0"/>
              <a:buChar char="•"/>
            </a:pPr>
            <a:r>
              <a:rPr lang="en-US" dirty="0"/>
              <a:t>But we do have the opportunity to form deep, meaningful, spiritually-enriching relationships with many (because there are so many we can know).  Contrast to a small church where members perhaps don’t like each other or are so different they struggle to draw close.</a:t>
            </a:r>
          </a:p>
          <a:p>
            <a:pPr marL="628650" lvl="1" indent="-171450">
              <a:buFont typeface="Arial" panose="020B0604020202020204" pitchFamily="34" charset="0"/>
              <a:buChar char="•"/>
            </a:pPr>
            <a:r>
              <a:rPr lang="en-US" dirty="0"/>
              <a:t>Size also cannot be an excuse for allowing members to “slip through the cracks” or for visitors or new members to feel overwhelmed.  It’s up to us (leadership for sure, but everyone) to work differently to see that this does not happen. </a:t>
            </a:r>
          </a:p>
          <a:p>
            <a:pPr marL="628650" lvl="1" indent="-171450">
              <a:buFont typeface="Arial" panose="020B0604020202020204" pitchFamily="34" charset="0"/>
              <a:buChar char="•"/>
            </a:pPr>
            <a:r>
              <a:rPr lang="en-US" dirty="0"/>
              <a:t>Big churches could be close – Acts 2:44-46, 4:32 </a:t>
            </a:r>
            <a:r>
              <a:rPr lang="en-US" i="1" dirty="0"/>
              <a:t>“one heart and one soul”</a:t>
            </a:r>
            <a:r>
              <a:rPr lang="en-US" dirty="0"/>
              <a:t> 6:5</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10</a:t>
            </a:fld>
            <a:endParaRPr lang="en-US"/>
          </a:p>
        </p:txBody>
      </p:sp>
    </p:spTree>
    <p:extLst>
      <p:ext uri="{BB962C8B-B14F-4D97-AF65-F5344CB8AC3E}">
        <p14:creationId xmlns:p14="http://schemas.microsoft.com/office/powerpoint/2010/main" val="31090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3.  Anticipated Response</a:t>
            </a:r>
            <a:r>
              <a:rPr lang="en-US" dirty="0"/>
              <a:t> – "The decision makes me happy because we can all stay together here at EH"</a:t>
            </a:r>
          </a:p>
          <a:p>
            <a:r>
              <a:rPr lang="en-US" dirty="0"/>
              <a:t> </a:t>
            </a:r>
          </a:p>
          <a:p>
            <a:pPr lvl="1"/>
            <a:r>
              <a:rPr lang="en-US" b="1" dirty="0"/>
              <a:t>Discussion Points</a:t>
            </a:r>
            <a:r>
              <a:rPr lang="en-US" dirty="0"/>
              <a:t> – </a:t>
            </a:r>
          </a:p>
          <a:p>
            <a:pPr lvl="1"/>
            <a:r>
              <a:rPr lang="en-US" dirty="0"/>
              <a:t>So many responses talked about us staying together (“Please don’t split us up”).  This brought us Joy to know how deeply we love each other.</a:t>
            </a:r>
          </a:p>
          <a:p>
            <a:pPr lvl="1"/>
            <a:endParaRPr lang="en-US" dirty="0"/>
          </a:p>
          <a:p>
            <a:pPr lvl="1"/>
            <a:r>
              <a:rPr lang="en-US" dirty="0"/>
              <a:t>There is a blessing in that but . . . </a:t>
            </a:r>
          </a:p>
          <a:p>
            <a:pPr lvl="1"/>
            <a:endParaRPr lang="en-US" dirty="0"/>
          </a:p>
          <a:p>
            <a:pPr lvl="1"/>
            <a:r>
              <a:rPr lang="en-US" dirty="0"/>
              <a:t>Our goal is to please God not stay in a comfortable environment</a:t>
            </a:r>
          </a:p>
          <a:p>
            <a:pPr lvl="1"/>
            <a:endParaRPr lang="en-US" dirty="0"/>
          </a:p>
          <a:p>
            <a:pPr lvl="1"/>
            <a:r>
              <a:rPr lang="en-US" u="sng" dirty="0"/>
              <a:t>Change is inevitable</a:t>
            </a:r>
            <a:r>
              <a:rPr lang="en-US" dirty="0"/>
              <a:t> - we expect to continue to grow</a:t>
            </a:r>
          </a:p>
          <a:p>
            <a:pPr lvl="1"/>
            <a:endParaRPr lang="en-US" dirty="0"/>
          </a:p>
          <a:p>
            <a:pPr lvl="1"/>
            <a:r>
              <a:rPr lang="en-US" dirty="0"/>
              <a:t>We also expect it will be necessary for a group to leave in the future and we will prepare ourselves (both those who likely would leave and those who would stay) to be ready for that future event. </a:t>
            </a:r>
          </a:p>
          <a:p>
            <a:pPr lvl="1"/>
            <a:endParaRPr lang="en-US" dirty="0"/>
          </a:p>
          <a:p>
            <a:pPr lvl="1"/>
            <a:r>
              <a:rPr lang="en-US" dirty="0"/>
              <a:t>We need to be more evangelistic now</a:t>
            </a:r>
          </a:p>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11</a:t>
            </a:fld>
            <a:endParaRPr lang="en-US"/>
          </a:p>
        </p:txBody>
      </p:sp>
    </p:spTree>
    <p:extLst>
      <p:ext uri="{BB962C8B-B14F-4D97-AF65-F5344CB8AC3E}">
        <p14:creationId xmlns:p14="http://schemas.microsoft.com/office/powerpoint/2010/main" val="322864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Corinthians 5 is a great example of how we all need to grow.</a:t>
            </a:r>
          </a:p>
          <a:p>
            <a:endParaRPr lang="en-US" dirty="0"/>
          </a:p>
          <a:p>
            <a:r>
              <a:rPr lang="en-US" dirty="0"/>
              <a:t>That we can never be complacent or satisfied with where we are.</a:t>
            </a:r>
          </a:p>
          <a:p>
            <a:endParaRPr lang="en-US" dirty="0"/>
          </a:p>
          <a:p>
            <a:r>
              <a:rPr lang="en-US" dirty="0"/>
              <a:t>How each of us need to be motivated</a:t>
            </a:r>
          </a:p>
          <a:p>
            <a:endParaRPr lang="en-US" dirty="0"/>
          </a:p>
          <a:p>
            <a:r>
              <a:rPr lang="en-US" dirty="0"/>
              <a:t>The task that God has set before us.</a:t>
            </a:r>
          </a:p>
          <a:p>
            <a:endParaRPr lang="en-US" dirty="0"/>
          </a:p>
          <a:p>
            <a:r>
              <a:rPr lang="en-US" dirty="0"/>
              <a:t>So, if you ask us what our goal is –</a:t>
            </a:r>
          </a:p>
          <a:p>
            <a:pPr marL="628650" lvl="1" indent="-171450">
              <a:buFont typeface="Arial" panose="020B0604020202020204" pitchFamily="34" charset="0"/>
              <a:buChar char="•"/>
            </a:pPr>
            <a:r>
              <a:rPr lang="en-US" dirty="0"/>
              <a:t>It is not how many people attend here or are members</a:t>
            </a:r>
          </a:p>
          <a:p>
            <a:pPr marL="628650" lvl="1" indent="-171450">
              <a:buFont typeface="Arial" panose="020B0604020202020204" pitchFamily="34" charset="0"/>
              <a:buChar char="•"/>
            </a:pPr>
            <a:r>
              <a:rPr lang="en-US" dirty="0"/>
              <a:t>It is not the amount of the weekly contribution</a:t>
            </a:r>
          </a:p>
          <a:p>
            <a:pPr marL="628650" lvl="1" indent="-171450">
              <a:buFont typeface="Arial" panose="020B0604020202020204" pitchFamily="34" charset="0"/>
              <a:buChar char="•"/>
            </a:pPr>
            <a:r>
              <a:rPr lang="en-US" dirty="0"/>
              <a:t>It is not the number of cars in the parking lot.</a:t>
            </a:r>
          </a:p>
          <a:p>
            <a:endParaRPr lang="en-US" dirty="0"/>
          </a:p>
          <a:p>
            <a:r>
              <a:rPr lang="en-US" dirty="0"/>
              <a:t>It is – constantly, and regularly being Reconciled to Christ and Being Pleasing to God, being controlled by the Love of Christ, and Endeavoring to Persuade Others to this Ministry of Reconciliation. </a:t>
            </a:r>
          </a:p>
        </p:txBody>
      </p:sp>
      <p:sp>
        <p:nvSpPr>
          <p:cNvPr id="4" name="Slide Number Placeholder 3"/>
          <p:cNvSpPr>
            <a:spLocks noGrp="1"/>
          </p:cNvSpPr>
          <p:nvPr>
            <p:ph type="sldNum" sz="quarter" idx="5"/>
          </p:nvPr>
        </p:nvSpPr>
        <p:spPr/>
        <p:txBody>
          <a:bodyPr/>
          <a:lstStyle/>
          <a:p>
            <a:fld id="{88D556E5-E3EC-49CD-94D4-59A33913D5BC}" type="slidenum">
              <a:rPr lang="en-US" smtClean="0"/>
              <a:t>12</a:t>
            </a:fld>
            <a:endParaRPr lang="en-US"/>
          </a:p>
        </p:txBody>
      </p:sp>
    </p:spTree>
    <p:extLst>
      <p:ext uri="{BB962C8B-B14F-4D97-AF65-F5344CB8AC3E}">
        <p14:creationId xmlns:p14="http://schemas.microsoft.com/office/powerpoint/2010/main" val="132820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312738"/>
            <a:ext cx="5578475" cy="3138487"/>
          </a:xfrm>
        </p:spPr>
      </p:sp>
      <p:sp>
        <p:nvSpPr>
          <p:cNvPr id="3" name="Notes Placeholder 2"/>
          <p:cNvSpPr>
            <a:spLocks noGrp="1"/>
          </p:cNvSpPr>
          <p:nvPr>
            <p:ph type="body" idx="1"/>
          </p:nvPr>
        </p:nvSpPr>
        <p:spPr>
          <a:xfrm>
            <a:off x="385873" y="3609303"/>
            <a:ext cx="6103794" cy="5373915"/>
          </a:xfrm>
        </p:spPr>
        <p:txBody>
          <a:bodyPr>
            <a:normAutofit/>
          </a:bodyPr>
          <a:lstStyle/>
          <a:p>
            <a:pPr lvl="0"/>
            <a:r>
              <a:rPr lang="en-US" b="1" dirty="0"/>
              <a:t>4.  Anticipated Response</a:t>
            </a:r>
            <a:r>
              <a:rPr lang="en-US" dirty="0"/>
              <a:t> – "I'm not sure if this decision will please the Lord because it will cost so much"</a:t>
            </a:r>
          </a:p>
          <a:p>
            <a:r>
              <a:rPr lang="en-US" dirty="0"/>
              <a:t> </a:t>
            </a:r>
          </a:p>
          <a:p>
            <a:pPr lvl="1"/>
            <a:r>
              <a:rPr lang="en-US" b="1" dirty="0"/>
              <a:t>Discussion Points</a:t>
            </a:r>
            <a:r>
              <a:rPr lang="en-US" dirty="0"/>
              <a:t> – </a:t>
            </a:r>
          </a:p>
          <a:p>
            <a:pPr lvl="1"/>
            <a:endParaRPr lang="en-US" dirty="0"/>
          </a:p>
          <a:p>
            <a:pPr lvl="1"/>
            <a:r>
              <a:rPr lang="en-US" dirty="0"/>
              <a:t>Offer a scriptural argument for spending funds on a meeting place (in the context of the church's purposes - worship and edification) Where churches met – Jerusalem, Corinth, Ephesus </a:t>
            </a:r>
          </a:p>
          <a:p>
            <a:pPr lvl="1"/>
            <a:endParaRPr lang="en-US" dirty="0"/>
          </a:p>
          <a:p>
            <a:pPr lvl="1"/>
            <a:r>
              <a:rPr lang="en-US" dirty="0"/>
              <a:t>Size of a monthly payment in the context of what we now spend/save</a:t>
            </a:r>
          </a:p>
          <a:p>
            <a:pPr lvl="1"/>
            <a:endParaRPr lang="en-US" dirty="0"/>
          </a:p>
          <a:p>
            <a:pPr lvl="1"/>
            <a:r>
              <a:rPr lang="en-US" dirty="0"/>
              <a:t>Size of the debt in terms of our personal homes (Haggai 1:3-6?)</a:t>
            </a:r>
          </a:p>
          <a:p>
            <a:pPr lvl="0"/>
            <a:endParaRPr lang="en-US" dirty="0"/>
          </a:p>
          <a:p>
            <a:pPr lvl="0"/>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13</a:t>
            </a:fld>
            <a:endParaRPr lang="en-US"/>
          </a:p>
        </p:txBody>
      </p:sp>
    </p:spTree>
    <p:extLst>
      <p:ext uri="{BB962C8B-B14F-4D97-AF65-F5344CB8AC3E}">
        <p14:creationId xmlns:p14="http://schemas.microsoft.com/office/powerpoint/2010/main" val="2137980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5.  Anticipated Response</a:t>
            </a:r>
            <a:r>
              <a:rPr lang="en-US" dirty="0"/>
              <a:t> – "I'm disappointed because I believe smaller churches offer a better way for Christians to work together.  They are more pleasing to God.  They are also less likely to become worldly and lose a scriptural focus"</a:t>
            </a:r>
          </a:p>
          <a:p>
            <a:r>
              <a:rPr lang="en-US" dirty="0"/>
              <a:t> </a:t>
            </a:r>
          </a:p>
          <a:p>
            <a:r>
              <a:rPr lang="en-US" b="1" dirty="0"/>
              <a:t>Discussion Points</a:t>
            </a:r>
            <a:r>
              <a:rPr lang="en-US" dirty="0"/>
              <a:t> – </a:t>
            </a:r>
          </a:p>
          <a:p>
            <a:pPr lvl="0"/>
            <a:r>
              <a:rPr lang="en-US" dirty="0"/>
              <a:t>Acknowledge the many spiritual advantages smaller churches offer </a:t>
            </a:r>
          </a:p>
          <a:p>
            <a:pPr lvl="0"/>
            <a:r>
              <a:rPr lang="en-US" dirty="0"/>
              <a:t>Reiterate how we are unprepared to break into many smaller units</a:t>
            </a:r>
          </a:p>
          <a:p>
            <a:pPr lvl="0"/>
            <a:r>
              <a:rPr lang="en-US" dirty="0"/>
              <a:t>Larger NT churches (Jerusalem, Antioch (Acts 10:21), Ephesus (Acts 19:9-20)) were just as pleasing to the Lord</a:t>
            </a:r>
          </a:p>
          <a:p>
            <a:pPr lvl="0"/>
            <a:r>
              <a:rPr lang="en-US" dirty="0"/>
              <a:t>Danger of losing the spiritual advantages God has given us as a church (already mentioned)</a:t>
            </a:r>
          </a:p>
          <a:p>
            <a:pPr lvl="0"/>
            <a:r>
              <a:rPr lang="en-US" dirty="0"/>
              <a:t>Spiritual apostasy is a danger to all – but especially when there is a loss of sound leadership or a false teacher has undue influence.  These are hallmarks of smaller churches.</a:t>
            </a:r>
          </a:p>
          <a:p>
            <a:pPr lvl="0"/>
            <a:r>
              <a:rPr lang="en-US" dirty="0"/>
              <a:t>We do expect smaller groups to leave in the future.  We want to ensure those who go </a:t>
            </a:r>
            <a:r>
              <a:rPr lang="en-US" u="sng" dirty="0"/>
              <a:t>and</a:t>
            </a:r>
            <a:r>
              <a:rPr lang="en-US" dirty="0"/>
              <a:t> those who stay are ready </a:t>
            </a:r>
          </a:p>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14</a:t>
            </a:fld>
            <a:endParaRPr lang="en-US"/>
          </a:p>
        </p:txBody>
      </p:sp>
    </p:spTree>
    <p:extLst>
      <p:ext uri="{BB962C8B-B14F-4D97-AF65-F5344CB8AC3E}">
        <p14:creationId xmlns:p14="http://schemas.microsoft.com/office/powerpoint/2010/main" val="117350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6.  Anticipated Response</a:t>
            </a:r>
            <a:r>
              <a:rPr lang="en-US" dirty="0"/>
              <a:t> – " I'm not sure if the elders fully considered the impact on other churches.  We will continue to pull from them to their harm"</a:t>
            </a:r>
          </a:p>
          <a:p>
            <a:r>
              <a:rPr lang="en-US" dirty="0"/>
              <a:t> </a:t>
            </a:r>
          </a:p>
          <a:p>
            <a:r>
              <a:rPr lang="en-US" b="1" dirty="0"/>
              <a:t>Discussion Points</a:t>
            </a:r>
            <a:r>
              <a:rPr lang="en-US" dirty="0"/>
              <a:t> – </a:t>
            </a:r>
          </a:p>
          <a:p>
            <a:pPr marL="171450" lvl="0" indent="-171450">
              <a:buFont typeface="Arial" panose="020B0604020202020204" pitchFamily="34" charset="0"/>
              <a:buChar char="•"/>
            </a:pPr>
            <a:r>
              <a:rPr lang="en-US" dirty="0"/>
              <a:t>We are aware, but members are already making decisions to bypass other churches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Continued individual spiritual growth and an emphasis on Christians throughout the City may give many the courage and/or desire to worship with smaller/weaker groups</a:t>
            </a:r>
          </a:p>
          <a:p>
            <a:pPr lvl="0"/>
            <a:endParaRPr lang="en-US" b="1" dirty="0"/>
          </a:p>
          <a:p>
            <a:pPr lvl="0"/>
            <a:endParaRPr lang="en-US" b="1" dirty="0"/>
          </a:p>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15</a:t>
            </a:fld>
            <a:endParaRPr lang="en-US"/>
          </a:p>
        </p:txBody>
      </p:sp>
    </p:spTree>
    <p:extLst>
      <p:ext uri="{BB962C8B-B14F-4D97-AF65-F5344CB8AC3E}">
        <p14:creationId xmlns:p14="http://schemas.microsoft.com/office/powerpoint/2010/main" val="136593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7.  Anticipated Response</a:t>
            </a:r>
            <a:r>
              <a:rPr lang="en-US" dirty="0"/>
              <a:t> – "Is it not clear that this is just a one hour a week issue.  So much time and effort to address a problem that could be solved by having two services every Sunday morning.” </a:t>
            </a:r>
          </a:p>
          <a:p>
            <a:r>
              <a:rPr lang="en-US" dirty="0"/>
              <a:t> </a:t>
            </a:r>
          </a:p>
          <a:p>
            <a:pPr lvl="1"/>
            <a:r>
              <a:rPr lang="en-US" b="1" dirty="0"/>
              <a:t>Discussion Points</a:t>
            </a:r>
            <a:r>
              <a:rPr lang="en-US" dirty="0"/>
              <a:t> – </a:t>
            </a:r>
          </a:p>
          <a:p>
            <a:pPr lvl="1"/>
            <a:r>
              <a:rPr lang="en-US" dirty="0"/>
              <a:t>Suggested by many and we appreciate the spirit in which this advice or concern was expressed but </a:t>
            </a:r>
          </a:p>
          <a:p>
            <a:pPr lvl="1"/>
            <a:endParaRPr lang="en-US" dirty="0"/>
          </a:p>
          <a:p>
            <a:pPr lvl="1"/>
            <a:r>
              <a:rPr lang="en-US" dirty="0"/>
              <a:t>Space problem is an issue with Bible Study class periods on Sunday am and Wed.</a:t>
            </a:r>
          </a:p>
          <a:p>
            <a:pPr lvl="1"/>
            <a:endParaRPr lang="en-US" dirty="0"/>
          </a:p>
          <a:p>
            <a:pPr lvl="1"/>
            <a:r>
              <a:rPr lang="en-US" dirty="0"/>
              <a:t>Had we not expanded recently Sunday night would be crowded now and unworkable in the near future</a:t>
            </a:r>
          </a:p>
          <a:p>
            <a:pPr lvl="1"/>
            <a:endParaRPr lang="en-US" dirty="0"/>
          </a:p>
          <a:p>
            <a:pPr lvl="1"/>
            <a:r>
              <a:rPr lang="en-US" dirty="0"/>
              <a:t>Current building has expensive physical issues that must addressed soon</a:t>
            </a:r>
          </a:p>
          <a:p>
            <a:pPr lvl="1"/>
            <a:endParaRPr lang="en-US" dirty="0"/>
          </a:p>
          <a:p>
            <a:pPr lvl="1"/>
            <a:r>
              <a:rPr lang="en-US" dirty="0"/>
              <a:t>Deeper concern is two services almost creates two congregation and, in our judgment, would produce serious impediments to accomplishing our God-given task of building up one another</a:t>
            </a:r>
          </a:p>
        </p:txBody>
      </p:sp>
      <p:sp>
        <p:nvSpPr>
          <p:cNvPr id="4" name="Slide Number Placeholder 3"/>
          <p:cNvSpPr>
            <a:spLocks noGrp="1"/>
          </p:cNvSpPr>
          <p:nvPr>
            <p:ph type="sldNum" sz="quarter" idx="5"/>
          </p:nvPr>
        </p:nvSpPr>
        <p:spPr/>
        <p:txBody>
          <a:bodyPr/>
          <a:lstStyle/>
          <a:p>
            <a:fld id="{88D556E5-E3EC-49CD-94D4-59A33913D5BC}" type="slidenum">
              <a:rPr lang="en-US" smtClean="0"/>
              <a:t>16</a:t>
            </a:fld>
            <a:endParaRPr lang="en-US"/>
          </a:p>
        </p:txBody>
      </p:sp>
    </p:spTree>
    <p:extLst>
      <p:ext uri="{BB962C8B-B14F-4D97-AF65-F5344CB8AC3E}">
        <p14:creationId xmlns:p14="http://schemas.microsoft.com/office/powerpoint/2010/main" val="108787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17</a:t>
            </a:fld>
            <a:endParaRPr lang="en-US"/>
          </a:p>
        </p:txBody>
      </p:sp>
    </p:spTree>
    <p:extLst>
      <p:ext uri="{BB962C8B-B14F-4D97-AF65-F5344CB8AC3E}">
        <p14:creationId xmlns:p14="http://schemas.microsoft.com/office/powerpoint/2010/main" val="294696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responsibilities to each other – to everyone here.</a:t>
            </a:r>
          </a:p>
          <a:p>
            <a:endParaRPr lang="en-US" dirty="0"/>
          </a:p>
          <a:p>
            <a:r>
              <a:rPr lang="en-US" dirty="0"/>
              <a:t>We can not allow our size to be an excuse – that someone “slips through the cracks”</a:t>
            </a:r>
          </a:p>
          <a:p>
            <a:endParaRPr lang="en-US" dirty="0"/>
          </a:p>
          <a:p>
            <a:r>
              <a:rPr lang="en-US" dirty="0"/>
              <a:t>We need to be more involved in our Group Meetings – All of us.</a:t>
            </a:r>
          </a:p>
          <a:p>
            <a:endParaRPr lang="en-US" dirty="0"/>
          </a:p>
          <a:p>
            <a:r>
              <a:rPr lang="en-US" dirty="0"/>
              <a:t>We need to be more involved in helping our evangelists</a:t>
            </a:r>
          </a:p>
          <a:p>
            <a:endParaRPr lang="en-US" dirty="0"/>
          </a:p>
          <a:p>
            <a:r>
              <a:rPr lang="en-US" dirty="0"/>
              <a:t>We need to leave our comfort zone – and meet others.  For Deep, Spiritual Bonds with the other members here.</a:t>
            </a:r>
          </a:p>
          <a:p>
            <a:endParaRPr lang="en-US" dirty="0"/>
          </a:p>
          <a:p>
            <a:r>
              <a:rPr lang="en-US" dirty="0"/>
              <a:t>But still – that is going to be hard. </a:t>
            </a:r>
          </a:p>
          <a:p>
            <a:endParaRPr lang="en-US" dirty="0"/>
          </a:p>
          <a:p>
            <a:r>
              <a:rPr lang="en-US" dirty="0"/>
              <a:t>Our task is to Lift up Drooping Hands</a:t>
            </a:r>
          </a:p>
          <a:p>
            <a:r>
              <a:rPr lang="en-US" dirty="0"/>
              <a:t>Comfort the faint hearted</a:t>
            </a:r>
          </a:p>
          <a:p>
            <a:r>
              <a:rPr lang="en-US" dirty="0"/>
              <a:t>Do Good – and not grow weary</a:t>
            </a:r>
          </a:p>
          <a:p>
            <a:endParaRPr lang="en-US" dirty="0"/>
          </a:p>
        </p:txBody>
      </p:sp>
      <p:sp>
        <p:nvSpPr>
          <p:cNvPr id="4" name="Slide Number Placeholder 3"/>
          <p:cNvSpPr>
            <a:spLocks noGrp="1"/>
          </p:cNvSpPr>
          <p:nvPr>
            <p:ph type="sldNum" sz="quarter" idx="5"/>
          </p:nvPr>
        </p:nvSpPr>
        <p:spPr/>
        <p:txBody>
          <a:bodyPr/>
          <a:lstStyle/>
          <a:p>
            <a:fld id="{88D556E5-E3EC-49CD-94D4-59A33913D5BC}" type="slidenum">
              <a:rPr lang="en-US" smtClean="0"/>
              <a:t>18</a:t>
            </a:fld>
            <a:endParaRPr lang="en-US"/>
          </a:p>
        </p:txBody>
      </p:sp>
    </p:spTree>
    <p:extLst>
      <p:ext uri="{BB962C8B-B14F-4D97-AF65-F5344CB8AC3E}">
        <p14:creationId xmlns:p14="http://schemas.microsoft.com/office/powerpoint/2010/main" val="1490482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887413"/>
            <a:ext cx="5232400" cy="2943225"/>
          </a:xfrm>
        </p:spPr>
      </p:sp>
      <p:sp>
        <p:nvSpPr>
          <p:cNvPr id="3" name="Notes Placeholder 2"/>
          <p:cNvSpPr>
            <a:spLocks noGrp="1"/>
          </p:cNvSpPr>
          <p:nvPr>
            <p:ph type="body" idx="1"/>
          </p:nvPr>
        </p:nvSpPr>
        <p:spPr>
          <a:xfrm>
            <a:off x="380172" y="3830092"/>
            <a:ext cx="6026839" cy="5247081"/>
          </a:xfrm>
        </p:spPr>
        <p:txBody>
          <a:bodyPr>
            <a:normAutofit/>
          </a:bodyPr>
          <a:lstStyle/>
          <a:p>
            <a:r>
              <a:rPr lang="en-US" sz="1400" b="1" dirty="0"/>
              <a:t>So, we, the Elders, Humbly Ask for your Prayers.</a:t>
            </a:r>
          </a:p>
          <a:p>
            <a:pPr marL="742950" lvl="1" indent="-285750">
              <a:buFont typeface="Arial" panose="020B0604020202020204" pitchFamily="34" charset="0"/>
              <a:buChar char="•"/>
            </a:pPr>
            <a:r>
              <a:rPr lang="en-US" sz="1400" dirty="0"/>
              <a:t>We have all Lost sleep over this question.</a:t>
            </a:r>
          </a:p>
          <a:p>
            <a:pPr marL="742950" lvl="1" indent="-285750">
              <a:buFont typeface="Arial" panose="020B0604020202020204" pitchFamily="34" charset="0"/>
              <a:buChar char="•"/>
            </a:pPr>
            <a:r>
              <a:rPr lang="en-US" sz="1400" dirty="0"/>
              <a:t>We ask for Your Patience, Your Suggestions, and Your Cooperation. And your prayers.</a:t>
            </a:r>
          </a:p>
          <a:p>
            <a:endParaRPr lang="en-US" sz="1400" dirty="0"/>
          </a:p>
          <a:p>
            <a:r>
              <a:rPr lang="en-US" sz="1400" b="1" dirty="0"/>
              <a:t>What is interesting is – This is a Class A problem to have!</a:t>
            </a:r>
          </a:p>
          <a:p>
            <a:pPr marL="742950" lvl="1" indent="-285750">
              <a:buFont typeface="Arial" panose="020B0604020202020204" pitchFamily="34" charset="0"/>
              <a:buChar char="•"/>
            </a:pPr>
            <a:r>
              <a:rPr lang="en-US" sz="1400" dirty="0"/>
              <a:t>Too many people want to be a part of this work</a:t>
            </a:r>
          </a:p>
          <a:p>
            <a:pPr marL="742950" lvl="1" indent="-285750">
              <a:buFont typeface="Arial" panose="020B0604020202020204" pitchFamily="34" charset="0"/>
              <a:buChar char="•"/>
            </a:pPr>
            <a:r>
              <a:rPr lang="en-US" sz="1400" dirty="0"/>
              <a:t>Too many people want to grow spiritually</a:t>
            </a:r>
          </a:p>
          <a:p>
            <a:pPr marL="742950" lvl="1" indent="-285750">
              <a:buFont typeface="Arial" panose="020B0604020202020204" pitchFamily="34" charset="0"/>
              <a:buChar char="•"/>
            </a:pPr>
            <a:r>
              <a:rPr lang="en-US" sz="1400" dirty="0"/>
              <a:t>Too many people want to build strong, godly families</a:t>
            </a:r>
          </a:p>
          <a:p>
            <a:endParaRPr lang="en-US" sz="1400" dirty="0"/>
          </a:p>
          <a:p>
            <a:r>
              <a:rPr lang="en-US" sz="1400" b="1" u="sng" dirty="0"/>
              <a:t>Two Questions;</a:t>
            </a:r>
          </a:p>
          <a:p>
            <a:pPr marL="342900" indent="-342900">
              <a:buAutoNum type="arabicPeriod"/>
            </a:pPr>
            <a:r>
              <a:rPr lang="en-US" sz="1400" dirty="0"/>
              <a:t>Why are you a member at Embry Hills?</a:t>
            </a:r>
          </a:p>
          <a:p>
            <a:pPr marL="342900" indent="-342900">
              <a:buAutoNum type="arabicPeriod"/>
            </a:pPr>
            <a:r>
              <a:rPr lang="en-US" sz="1400" dirty="0"/>
              <a:t>More Importantly – Why are you a member of the Lord’s church?</a:t>
            </a:r>
          </a:p>
          <a:p>
            <a:pPr marL="342900" indent="-342900">
              <a:buAutoNum type="arabicPeriod"/>
            </a:pPr>
            <a:endParaRPr lang="en-US" sz="1400" dirty="0"/>
          </a:p>
          <a:p>
            <a:r>
              <a:rPr lang="en-US" sz="1400" dirty="0"/>
              <a:t>The second question is the most important! Because it speaks to your relationship to Jesus Christ.  It acknowledges that you have put on Christ in Baptism, that you Believe in Him, that you have renounced your former way of life, that you have been Saved by His Grace, and that you make it your aim to be Pleasing to Him in All Things!</a:t>
            </a:r>
          </a:p>
          <a:p>
            <a:endParaRPr lang="en-US" sz="1400" dirty="0"/>
          </a:p>
          <a:p>
            <a:r>
              <a:rPr lang="en-US" sz="1400" dirty="0"/>
              <a:t>That is our Goal? That is what we are wanting to accomplish here.  </a:t>
            </a:r>
          </a:p>
          <a:p>
            <a:r>
              <a:rPr lang="en-US" sz="1400" dirty="0"/>
              <a:t>What is Your Goal?</a:t>
            </a:r>
          </a:p>
          <a:p>
            <a:r>
              <a:rPr lang="en-US" sz="1400" dirty="0"/>
              <a:t>And we want you to be a part of that.  Not be a Part of Embry Hills – but a Part of the Lord’s Body.</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88D556E5-E3EC-49CD-94D4-59A33913D5BC}" type="slidenum">
              <a:rPr lang="en-US" smtClean="0"/>
              <a:t>19</a:t>
            </a:fld>
            <a:endParaRPr lang="en-US"/>
          </a:p>
        </p:txBody>
      </p:sp>
    </p:spTree>
    <p:extLst>
      <p:ext uri="{BB962C8B-B14F-4D97-AF65-F5344CB8AC3E}">
        <p14:creationId xmlns:p14="http://schemas.microsoft.com/office/powerpoint/2010/main" val="318549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2</a:t>
            </a:fld>
            <a:endParaRPr lang="en-US"/>
          </a:p>
        </p:txBody>
      </p:sp>
    </p:spTree>
    <p:extLst>
      <p:ext uri="{BB962C8B-B14F-4D97-AF65-F5344CB8AC3E}">
        <p14:creationId xmlns:p14="http://schemas.microsoft.com/office/powerpoint/2010/main" val="288455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of our themes in the past have dealt specifically with this</a:t>
            </a:r>
          </a:p>
          <a:p>
            <a:endParaRPr lang="en-US" dirty="0"/>
          </a:p>
          <a:p>
            <a:pPr marL="171450" indent="-171450">
              <a:buFont typeface="Arial" panose="020B0604020202020204" pitchFamily="34" charset="0"/>
              <a:buChar char="•"/>
            </a:pPr>
            <a:r>
              <a:rPr lang="en-US" dirty="0"/>
              <a:t>Helping us Grow and Mature in Christ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Being better servants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Being more aware of others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Being more evangelistic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Building Better Lives in Christ</a:t>
            </a:r>
          </a:p>
          <a:p>
            <a:endParaRPr lang="en-US" dirty="0"/>
          </a:p>
          <a:p>
            <a:r>
              <a:rPr lang="en-US" dirty="0"/>
              <a:t>These Cause Discomfort.</a:t>
            </a:r>
          </a:p>
        </p:txBody>
      </p:sp>
      <p:sp>
        <p:nvSpPr>
          <p:cNvPr id="4" name="Slide Number Placeholder 3"/>
          <p:cNvSpPr>
            <a:spLocks noGrp="1"/>
          </p:cNvSpPr>
          <p:nvPr>
            <p:ph type="sldNum" sz="quarter" idx="5"/>
          </p:nvPr>
        </p:nvSpPr>
        <p:spPr/>
        <p:txBody>
          <a:bodyPr/>
          <a:lstStyle/>
          <a:p>
            <a:fld id="{88D556E5-E3EC-49CD-94D4-59A33913D5BC}" type="slidenum">
              <a:rPr lang="en-US" smtClean="0"/>
              <a:t>3</a:t>
            </a:fld>
            <a:endParaRPr lang="en-US"/>
          </a:p>
        </p:txBody>
      </p:sp>
    </p:spTree>
    <p:extLst>
      <p:ext uri="{BB962C8B-B14F-4D97-AF65-F5344CB8AC3E}">
        <p14:creationId xmlns:p14="http://schemas.microsoft.com/office/powerpoint/2010/main" val="370537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4</a:t>
            </a:fld>
            <a:endParaRPr lang="en-US"/>
          </a:p>
        </p:txBody>
      </p:sp>
    </p:spTree>
    <p:extLst>
      <p:ext uri="{BB962C8B-B14F-4D97-AF65-F5344CB8AC3E}">
        <p14:creationId xmlns:p14="http://schemas.microsoft.com/office/powerpoint/2010/main" val="48681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5</a:t>
            </a:fld>
            <a:endParaRPr lang="en-US"/>
          </a:p>
        </p:txBody>
      </p:sp>
    </p:spTree>
    <p:extLst>
      <p:ext uri="{BB962C8B-B14F-4D97-AF65-F5344CB8AC3E}">
        <p14:creationId xmlns:p14="http://schemas.microsoft.com/office/powerpoint/2010/main" val="99563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6</a:t>
            </a:fld>
            <a:endParaRPr lang="en-US"/>
          </a:p>
        </p:txBody>
      </p:sp>
    </p:spTree>
    <p:extLst>
      <p:ext uri="{BB962C8B-B14F-4D97-AF65-F5344CB8AC3E}">
        <p14:creationId xmlns:p14="http://schemas.microsoft.com/office/powerpoint/2010/main" val="240130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7</a:t>
            </a:fld>
            <a:endParaRPr lang="en-US"/>
          </a:p>
        </p:txBody>
      </p:sp>
    </p:spTree>
    <p:extLst>
      <p:ext uri="{BB962C8B-B14F-4D97-AF65-F5344CB8AC3E}">
        <p14:creationId xmlns:p14="http://schemas.microsoft.com/office/powerpoint/2010/main" val="263736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D556E5-E3EC-49CD-94D4-59A33913D5BC}" type="slidenum">
              <a:rPr lang="en-US" smtClean="0"/>
              <a:t>8</a:t>
            </a:fld>
            <a:endParaRPr lang="en-US"/>
          </a:p>
        </p:txBody>
      </p:sp>
    </p:spTree>
    <p:extLst>
      <p:ext uri="{BB962C8B-B14F-4D97-AF65-F5344CB8AC3E}">
        <p14:creationId xmlns:p14="http://schemas.microsoft.com/office/powerpoint/2010/main" val="10724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not a comprehensive list of concerns or questions that you might have.</a:t>
            </a:r>
          </a:p>
          <a:p>
            <a:endParaRPr lang="en-US" sz="1400" dirty="0"/>
          </a:p>
          <a:p>
            <a:r>
              <a:rPr lang="en-US" sz="1400" dirty="0"/>
              <a:t>All of these questions are valid</a:t>
            </a:r>
          </a:p>
          <a:p>
            <a:endParaRPr lang="en-US" sz="1400" dirty="0"/>
          </a:p>
          <a:p>
            <a:r>
              <a:rPr lang="en-US" sz="1400" dirty="0"/>
              <a:t>All of these are concerns the elders have taken in to account</a:t>
            </a:r>
          </a:p>
          <a:p>
            <a:endParaRPr lang="en-US" sz="1400" dirty="0"/>
          </a:p>
          <a:p>
            <a:r>
              <a:rPr lang="en-US" sz="1400" dirty="0"/>
              <a:t>All of these responses have provided us with valuable insight and Caused us to think and re-think the conclusions we have drawn.</a:t>
            </a:r>
          </a:p>
        </p:txBody>
      </p:sp>
      <p:sp>
        <p:nvSpPr>
          <p:cNvPr id="4" name="Slide Number Placeholder 3"/>
          <p:cNvSpPr>
            <a:spLocks noGrp="1"/>
          </p:cNvSpPr>
          <p:nvPr>
            <p:ph type="sldNum" sz="quarter" idx="5"/>
          </p:nvPr>
        </p:nvSpPr>
        <p:spPr/>
        <p:txBody>
          <a:bodyPr/>
          <a:lstStyle/>
          <a:p>
            <a:fld id="{88D556E5-E3EC-49CD-94D4-59A33913D5BC}" type="slidenum">
              <a:rPr lang="en-US" smtClean="0"/>
              <a:t>9</a:t>
            </a:fld>
            <a:endParaRPr lang="en-US"/>
          </a:p>
        </p:txBody>
      </p:sp>
    </p:spTree>
    <p:extLst>
      <p:ext uri="{BB962C8B-B14F-4D97-AF65-F5344CB8AC3E}">
        <p14:creationId xmlns:p14="http://schemas.microsoft.com/office/powerpoint/2010/main" val="44582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10265E-B2F3-4AFC-AF9E-1D7AEDCF5AE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92066DD-3BB3-4068-B888-F758D17429A5}"/>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D07C20A1-BE33-4EB5-8BA1-6FDF9DD07CB3}"/>
              </a:ext>
            </a:extLst>
          </p:cNvPr>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CDB5489-6C24-4207-9BCA-E9D363C0CCE0}"/>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5" name="Footer Placeholder 4">
            <a:extLst>
              <a:ext uri="{FF2B5EF4-FFF2-40B4-BE49-F238E27FC236}">
                <a16:creationId xmlns:a16="http://schemas.microsoft.com/office/drawing/2014/main" id="{02902A51-7453-4CAB-88C6-601D1553D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6ABB6-7561-424A-810D-3664F3C8DA1C}"/>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339177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32E1-8DBD-4850-BEB3-4C98C1726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7A2F5-9AD5-4485-887D-784213C317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5B921-1E8F-4BBA-A36A-11F9ADE7C22D}"/>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5" name="Footer Placeholder 4">
            <a:extLst>
              <a:ext uri="{FF2B5EF4-FFF2-40B4-BE49-F238E27FC236}">
                <a16:creationId xmlns:a16="http://schemas.microsoft.com/office/drawing/2014/main" id="{BCE79AB6-9913-4C96-A637-2264BB88B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F8197-FB9D-491F-97A4-B431604D78C5}"/>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362984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5E373-2B53-4072-ADF4-9562BB4AE9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76B243-672C-4A15-89CE-1709C4EF55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0B3E8-F5C7-4FEE-8374-BBC398A5261F}"/>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5" name="Footer Placeholder 4">
            <a:extLst>
              <a:ext uri="{FF2B5EF4-FFF2-40B4-BE49-F238E27FC236}">
                <a16:creationId xmlns:a16="http://schemas.microsoft.com/office/drawing/2014/main" id="{77E0F138-DA58-40C3-B846-B3C869263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E5D94-2C7C-47B1-9989-CB7E50CA0196}"/>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336510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D757CB-D84B-4400-84A8-2FA2BB22CF94}"/>
              </a:ext>
            </a:extLst>
          </p:cNvPr>
          <p:cNvPicPr>
            <a:picLocks noChangeAspect="1"/>
          </p:cNvPicPr>
          <p:nvPr userDrawn="1"/>
        </p:nvPicPr>
        <p:blipFill>
          <a:blip r:embed="rId2">
            <a:alphaModFix amt="41000"/>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88801D7-D7BC-4BCF-AD32-E1B547ADDC2B}"/>
              </a:ext>
            </a:extLst>
          </p:cNvPr>
          <p:cNvSpPr>
            <a:spLocks noGrp="1"/>
          </p:cNvSpPr>
          <p:nvPr>
            <p:ph type="title"/>
          </p:nvPr>
        </p:nvSpPr>
        <p:spPr/>
        <p:txBody>
          <a:bodyPr/>
          <a:lstStyle>
            <a:lvl1pPr algn="ctr">
              <a:defRPr b="1" u="sng">
                <a:solidFill>
                  <a:srgbClr val="00009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D598F6-E78A-4BA0-86A7-2B78F09200EE}"/>
              </a:ext>
            </a:extLst>
          </p:cNvPr>
          <p:cNvSpPr>
            <a:spLocks noGrp="1"/>
          </p:cNvSpPr>
          <p:nvPr>
            <p:ph idx="1"/>
          </p:nvPr>
        </p:nvSpPr>
        <p:spPr/>
        <p:txBody>
          <a:bodyPr/>
          <a:lstStyle>
            <a:lvl1pPr>
              <a:defRPr sz="3200" b="1">
                <a:solidFill>
                  <a:srgbClr val="993300"/>
                </a:solidFill>
              </a:defRPr>
            </a:lvl1pPr>
            <a:lvl2pPr>
              <a:defRPr sz="2800" b="1" i="1">
                <a:solidFill>
                  <a:schemeClr val="tx1"/>
                </a:solidFill>
              </a:defRPr>
            </a:lvl2pPr>
            <a:lvl3pPr>
              <a:defRPr sz="2800" b="1">
                <a:solidFill>
                  <a:schemeClr val="tx1"/>
                </a:solidFill>
              </a:defRPr>
            </a:lvl3pPr>
            <a:lvl4pPr>
              <a:defRPr sz="2800" b="1">
                <a:solidFill>
                  <a:schemeClr val="tx1"/>
                </a:solidFill>
              </a:defRPr>
            </a:lvl4pPr>
            <a:lvl5pPr>
              <a:defRPr sz="2800"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E316955-FAA1-45AC-A457-3908561061B7}"/>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5" name="Footer Placeholder 4">
            <a:extLst>
              <a:ext uri="{FF2B5EF4-FFF2-40B4-BE49-F238E27FC236}">
                <a16:creationId xmlns:a16="http://schemas.microsoft.com/office/drawing/2014/main" id="{533D5ECC-774B-41D8-B097-36A011291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DAE5-79F1-4150-A1DE-31C221552A60}"/>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332184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alpha val="38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5D6C2F-8C4E-4E17-AB2A-1D05D5A0BE5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4F5CA7B-2454-48B8-8811-A5493DE385AA}"/>
              </a:ext>
            </a:extLst>
          </p:cNvPr>
          <p:cNvSpPr>
            <a:spLocks noGrp="1"/>
          </p:cNvSpPr>
          <p:nvPr>
            <p:ph type="title"/>
          </p:nvPr>
        </p:nvSpPr>
        <p:spPr>
          <a:xfrm>
            <a:off x="831850" y="1709738"/>
            <a:ext cx="10515600" cy="2852737"/>
          </a:xfrm>
        </p:spPr>
        <p:txBody>
          <a:bodyPr anchor="b"/>
          <a:lstStyle>
            <a:lvl1pPr>
              <a:defRPr sz="60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A4418A4-E27E-4534-8393-894FF7FC488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55A176-1FFC-404A-BB7A-644DE1BD94A4}"/>
              </a:ext>
            </a:extLst>
          </p:cNvPr>
          <p:cNvSpPr>
            <a:spLocks noGrp="1"/>
          </p:cNvSpPr>
          <p:nvPr>
            <p:ph type="dt" sz="half" idx="10"/>
          </p:nvPr>
        </p:nvSpPr>
        <p:spPr/>
        <p:txBody>
          <a:bodyPr/>
          <a:lstStyle>
            <a:lvl1pPr>
              <a:defRPr>
                <a:solidFill>
                  <a:schemeClr val="bg1"/>
                </a:solidFill>
              </a:defRPr>
            </a:lvl1pPr>
          </a:lstStyle>
          <a:p>
            <a:fld id="{50E175D1-E2DF-4A5B-91A5-C1B93C90A46B}" type="datetimeFigureOut">
              <a:rPr lang="en-US" smtClean="0"/>
              <a:pPr/>
              <a:t>1/6/2019</a:t>
            </a:fld>
            <a:endParaRPr lang="en-US" dirty="0"/>
          </a:p>
        </p:txBody>
      </p:sp>
      <p:sp>
        <p:nvSpPr>
          <p:cNvPr id="5" name="Footer Placeholder 4">
            <a:extLst>
              <a:ext uri="{FF2B5EF4-FFF2-40B4-BE49-F238E27FC236}">
                <a16:creationId xmlns:a16="http://schemas.microsoft.com/office/drawing/2014/main" id="{BEAC6917-9314-4EA1-9EA3-2D29B5965AF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84C831F-C582-492D-828D-AB21C86D7C7C}"/>
              </a:ext>
            </a:extLst>
          </p:cNvPr>
          <p:cNvSpPr>
            <a:spLocks noGrp="1"/>
          </p:cNvSpPr>
          <p:nvPr>
            <p:ph type="sldNum" sz="quarter" idx="12"/>
          </p:nvPr>
        </p:nvSpPr>
        <p:spPr/>
        <p:txBody>
          <a:bodyPr/>
          <a:lstStyle>
            <a:lvl1pPr>
              <a:defRPr>
                <a:solidFill>
                  <a:schemeClr val="bg1"/>
                </a:solidFill>
              </a:defRPr>
            </a:lvl1pPr>
          </a:lstStyle>
          <a:p>
            <a:fld id="{D1ED29EA-3BD4-41DB-A934-A0F5AADF08C7}" type="slidenum">
              <a:rPr lang="en-US" smtClean="0"/>
              <a:pPr/>
              <a:t>‹#›</a:t>
            </a:fld>
            <a:endParaRPr lang="en-US"/>
          </a:p>
        </p:txBody>
      </p:sp>
    </p:spTree>
    <p:extLst>
      <p:ext uri="{BB962C8B-B14F-4D97-AF65-F5344CB8AC3E}">
        <p14:creationId xmlns:p14="http://schemas.microsoft.com/office/powerpoint/2010/main" val="4523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35F237-05B7-43F3-AE46-6A020F9C3C4B}"/>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C379CC6-E5B2-48B9-99D2-7F6605DA8C61}"/>
              </a:ext>
            </a:extLst>
          </p:cNvPr>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0324B9-803F-4D35-9173-AA6934AB28B6}"/>
              </a:ext>
            </a:extLst>
          </p:cNvPr>
          <p:cNvSpPr>
            <a:spLocks noGrp="1"/>
          </p:cNvSpPr>
          <p:nvPr>
            <p:ph sz="half" idx="1"/>
          </p:nvPr>
        </p:nvSpPr>
        <p:spPr>
          <a:xfrm>
            <a:off x="838200" y="1825625"/>
            <a:ext cx="5181600" cy="4351338"/>
          </a:xfrm>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AE9B644-23DD-4CF1-8B97-51456FD6330C}"/>
              </a:ext>
            </a:extLst>
          </p:cNvPr>
          <p:cNvSpPr>
            <a:spLocks noGrp="1"/>
          </p:cNvSpPr>
          <p:nvPr>
            <p:ph sz="half" idx="2"/>
          </p:nvPr>
        </p:nvSpPr>
        <p:spPr>
          <a:xfrm>
            <a:off x="6172200" y="1825625"/>
            <a:ext cx="5181600" cy="4351338"/>
          </a:xfrm>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BC6DC05-6B91-40D6-B371-3A80A7751CE7}"/>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6" name="Footer Placeholder 5">
            <a:extLst>
              <a:ext uri="{FF2B5EF4-FFF2-40B4-BE49-F238E27FC236}">
                <a16:creationId xmlns:a16="http://schemas.microsoft.com/office/drawing/2014/main" id="{6AAF604B-1C09-419F-87D7-6B90B1435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B1E76-D5B9-4A2D-8BAB-E8FDAF8E4A0E}"/>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141311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0205-F56E-4EE4-B0E8-86F02E06BB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0CDEC0-D355-4A92-AA67-B500E620B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97D886-7AF8-4C78-92A0-98B179F99E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32BC4D-530B-4652-A483-28028E39C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953A2F-C20E-401B-9CF7-872BF1E522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CA2EB9-B563-43FA-A989-6FDF94987B83}"/>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8" name="Footer Placeholder 7">
            <a:extLst>
              <a:ext uri="{FF2B5EF4-FFF2-40B4-BE49-F238E27FC236}">
                <a16:creationId xmlns:a16="http://schemas.microsoft.com/office/drawing/2014/main" id="{F3A42F64-255E-464F-988D-D00771AAB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9E130-0700-4313-AFCB-A0F991B3304C}"/>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272323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315A-073C-4897-9350-D3B77FC62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73FBC5-3201-4520-8CDD-B8128F815D4D}"/>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4" name="Footer Placeholder 3">
            <a:extLst>
              <a:ext uri="{FF2B5EF4-FFF2-40B4-BE49-F238E27FC236}">
                <a16:creationId xmlns:a16="http://schemas.microsoft.com/office/drawing/2014/main" id="{A337BC46-04B8-420F-BC68-D83A1104C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23BED-CD6E-4E9F-9E88-434CB8F43A48}"/>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114378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C1E3A-6E7E-4D61-85B9-DB67DD309BAA}"/>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3" name="Footer Placeholder 2">
            <a:extLst>
              <a:ext uri="{FF2B5EF4-FFF2-40B4-BE49-F238E27FC236}">
                <a16:creationId xmlns:a16="http://schemas.microsoft.com/office/drawing/2014/main" id="{89A2BA41-80AA-4AD9-82A2-9AA15BD59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3CFB2D-6812-4A2B-A81C-2BA58E98DDB4}"/>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45772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0B64-8BA4-4986-8B81-A3279A349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732152-5912-48E3-892F-DE40114F9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AE594-88B0-43CB-8372-A6B83DDBB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560193-801C-4772-9324-31751D39DF96}"/>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6" name="Footer Placeholder 5">
            <a:extLst>
              <a:ext uri="{FF2B5EF4-FFF2-40B4-BE49-F238E27FC236}">
                <a16:creationId xmlns:a16="http://schemas.microsoft.com/office/drawing/2014/main" id="{A6FC9478-8C5C-4DFC-A406-C5F5C563A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B42C9-0AA4-41E6-BE85-C4207FFDF3EE}"/>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397506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22BF-DF5C-4372-B6F9-20494A5E6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3CDED-B86D-4633-9594-DC9C4605C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60D05E-FCB0-41DC-9678-3E2B6FCC5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BC0E5C-6F2E-440A-A867-E2FECC035195}"/>
              </a:ext>
            </a:extLst>
          </p:cNvPr>
          <p:cNvSpPr>
            <a:spLocks noGrp="1"/>
          </p:cNvSpPr>
          <p:nvPr>
            <p:ph type="dt" sz="half" idx="10"/>
          </p:nvPr>
        </p:nvSpPr>
        <p:spPr/>
        <p:txBody>
          <a:bodyPr/>
          <a:lstStyle/>
          <a:p>
            <a:fld id="{50E175D1-E2DF-4A5B-91A5-C1B93C90A46B}" type="datetimeFigureOut">
              <a:rPr lang="en-US" smtClean="0"/>
              <a:t>1/6/2019</a:t>
            </a:fld>
            <a:endParaRPr lang="en-US"/>
          </a:p>
        </p:txBody>
      </p:sp>
      <p:sp>
        <p:nvSpPr>
          <p:cNvPr id="6" name="Footer Placeholder 5">
            <a:extLst>
              <a:ext uri="{FF2B5EF4-FFF2-40B4-BE49-F238E27FC236}">
                <a16:creationId xmlns:a16="http://schemas.microsoft.com/office/drawing/2014/main" id="{ED5BD89D-E979-475A-899E-4E94B5FD8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9A97D-7BD6-4123-80C4-C75459BB03D5}"/>
              </a:ext>
            </a:extLst>
          </p:cNvPr>
          <p:cNvSpPr>
            <a:spLocks noGrp="1"/>
          </p:cNvSpPr>
          <p:nvPr>
            <p:ph type="sldNum" sz="quarter" idx="12"/>
          </p:nvPr>
        </p:nvSpPr>
        <p:spPr/>
        <p:txBody>
          <a:bodyPr/>
          <a:lstStyle/>
          <a:p>
            <a:fld id="{D1ED29EA-3BD4-41DB-A934-A0F5AADF08C7}" type="slidenum">
              <a:rPr lang="en-US" smtClean="0"/>
              <a:t>‹#›</a:t>
            </a:fld>
            <a:endParaRPr lang="en-US"/>
          </a:p>
        </p:txBody>
      </p:sp>
    </p:spTree>
    <p:extLst>
      <p:ext uri="{BB962C8B-B14F-4D97-AF65-F5344CB8AC3E}">
        <p14:creationId xmlns:p14="http://schemas.microsoft.com/office/powerpoint/2010/main" val="44576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F05B4-7189-4777-849C-90ABBD1AA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47176A-D2D7-4A11-A27A-554C7B3FD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909FF-739F-425B-80F7-324CF2109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175D1-E2DF-4A5B-91A5-C1B93C90A46B}" type="datetimeFigureOut">
              <a:rPr lang="en-US" smtClean="0"/>
              <a:t>1/6/2019</a:t>
            </a:fld>
            <a:endParaRPr lang="en-US"/>
          </a:p>
        </p:txBody>
      </p:sp>
      <p:sp>
        <p:nvSpPr>
          <p:cNvPr id="5" name="Footer Placeholder 4">
            <a:extLst>
              <a:ext uri="{FF2B5EF4-FFF2-40B4-BE49-F238E27FC236}">
                <a16:creationId xmlns:a16="http://schemas.microsoft.com/office/drawing/2014/main" id="{0CA61DFC-CC5A-4313-82D4-910CC9346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A1B123-5D5D-4D03-B9BB-ACBC7117B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D29EA-3BD4-41DB-A934-A0F5AADF08C7}" type="slidenum">
              <a:rPr lang="en-US" smtClean="0"/>
              <a:t>‹#›</a:t>
            </a:fld>
            <a:endParaRPr lang="en-US"/>
          </a:p>
        </p:txBody>
      </p:sp>
    </p:spTree>
    <p:extLst>
      <p:ext uri="{BB962C8B-B14F-4D97-AF65-F5344CB8AC3E}">
        <p14:creationId xmlns:p14="http://schemas.microsoft.com/office/powerpoint/2010/main" val="354298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F2B9-2F3D-484C-A8CE-F4F64F575C3B}"/>
              </a:ext>
            </a:extLst>
          </p:cNvPr>
          <p:cNvSpPr>
            <a:spLocks noGrp="1"/>
          </p:cNvSpPr>
          <p:nvPr>
            <p:ph type="ctrTitle"/>
          </p:nvPr>
        </p:nvSpPr>
        <p:spPr/>
        <p:txBody>
          <a:bodyPr/>
          <a:lstStyle/>
          <a:p>
            <a:r>
              <a:rPr lang="en-US" dirty="0">
                <a:solidFill>
                  <a:srgbClr val="000099"/>
                </a:solidFill>
              </a:rPr>
              <a:t>The Future of Embry Hills</a:t>
            </a:r>
          </a:p>
        </p:txBody>
      </p:sp>
      <p:sp>
        <p:nvSpPr>
          <p:cNvPr id="3" name="Subtitle 2">
            <a:extLst>
              <a:ext uri="{FF2B5EF4-FFF2-40B4-BE49-F238E27FC236}">
                <a16:creationId xmlns:a16="http://schemas.microsoft.com/office/drawing/2014/main" id="{2CBC59F3-4202-42E1-8709-0A05B5EAF8A4}"/>
              </a:ext>
            </a:extLst>
          </p:cNvPr>
          <p:cNvSpPr>
            <a:spLocks noGrp="1"/>
          </p:cNvSpPr>
          <p:nvPr>
            <p:ph type="subTitle" idx="1"/>
          </p:nvPr>
        </p:nvSpPr>
        <p:spPr/>
        <p:txBody>
          <a:bodyPr/>
          <a:lstStyle/>
          <a:p>
            <a:pPr algn="r"/>
            <a:r>
              <a:rPr lang="en-US" dirty="0"/>
              <a:t>January 6, 2019</a:t>
            </a:r>
          </a:p>
        </p:txBody>
      </p:sp>
      <p:sp>
        <p:nvSpPr>
          <p:cNvPr id="4" name="TextBox 3">
            <a:extLst>
              <a:ext uri="{FF2B5EF4-FFF2-40B4-BE49-F238E27FC236}">
                <a16:creationId xmlns:a16="http://schemas.microsoft.com/office/drawing/2014/main" id="{225133A6-48D7-46EA-A90B-BDD49CC13CD1}"/>
              </a:ext>
            </a:extLst>
          </p:cNvPr>
          <p:cNvSpPr txBox="1"/>
          <p:nvPr/>
        </p:nvSpPr>
        <p:spPr>
          <a:xfrm>
            <a:off x="4434348" y="4591665"/>
            <a:ext cx="5869858" cy="1569660"/>
          </a:xfrm>
          <a:prstGeom prst="rect">
            <a:avLst/>
          </a:prstGeom>
          <a:noFill/>
        </p:spPr>
        <p:txBody>
          <a:bodyPr wrap="square" rtlCol="0">
            <a:spAutoFit/>
          </a:bodyPr>
          <a:lstStyle/>
          <a:p>
            <a:r>
              <a:rPr lang="en-US" sz="3200" i="1" dirty="0"/>
              <a:t>Unless the </a:t>
            </a:r>
            <a:r>
              <a:rPr lang="en-US" sz="3200" i="1" cap="small" dirty="0"/>
              <a:t>Lord</a:t>
            </a:r>
            <a:r>
              <a:rPr lang="en-US" sz="3200" i="1" dirty="0"/>
              <a:t> builds the house,</a:t>
            </a:r>
            <a:br>
              <a:rPr lang="en-US" sz="3200" i="1" dirty="0"/>
            </a:br>
            <a:r>
              <a:rPr lang="en-US" sz="3200" i="1" dirty="0"/>
              <a:t>    those who build it labor in vain – </a:t>
            </a:r>
            <a:r>
              <a:rPr lang="en-US" sz="3200" dirty="0"/>
              <a:t>Psalms 127:1a</a:t>
            </a:r>
          </a:p>
        </p:txBody>
      </p:sp>
    </p:spTree>
    <p:extLst>
      <p:ext uri="{BB962C8B-B14F-4D97-AF65-F5344CB8AC3E}">
        <p14:creationId xmlns:p14="http://schemas.microsoft.com/office/powerpoint/2010/main" val="141035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67F9-17F1-4C0C-A5A2-D67481E1404B}"/>
              </a:ext>
            </a:extLst>
          </p:cNvPr>
          <p:cNvSpPr>
            <a:spLocks noGrp="1"/>
          </p:cNvSpPr>
          <p:nvPr>
            <p:ph type="title"/>
          </p:nvPr>
        </p:nvSpPr>
        <p:spPr>
          <a:xfrm>
            <a:off x="838200" y="26465"/>
            <a:ext cx="10515600" cy="803275"/>
          </a:xfrm>
        </p:spPr>
        <p:txBody>
          <a:bodyPr/>
          <a:lstStyle/>
          <a:p>
            <a:r>
              <a:rPr lang="en-US" dirty="0"/>
              <a:t>Responses and Questions </a:t>
            </a:r>
            <a:r>
              <a:rPr lang="en-US" sz="2800" b="0" u="none" dirty="0"/>
              <a:t>(#1 &amp; 2)</a:t>
            </a:r>
          </a:p>
        </p:txBody>
      </p:sp>
      <p:sp>
        <p:nvSpPr>
          <p:cNvPr id="3" name="Content Placeholder 2">
            <a:extLst>
              <a:ext uri="{FF2B5EF4-FFF2-40B4-BE49-F238E27FC236}">
                <a16:creationId xmlns:a16="http://schemas.microsoft.com/office/drawing/2014/main" id="{697648C3-6C82-4651-9AC6-459AB07FC2F1}"/>
              </a:ext>
            </a:extLst>
          </p:cNvPr>
          <p:cNvSpPr>
            <a:spLocks noGrp="1"/>
          </p:cNvSpPr>
          <p:nvPr>
            <p:ph idx="1"/>
          </p:nvPr>
        </p:nvSpPr>
        <p:spPr>
          <a:xfrm>
            <a:off x="0" y="829740"/>
            <a:ext cx="12192000" cy="6028260"/>
          </a:xfrm>
        </p:spPr>
        <p:txBody>
          <a:bodyPr>
            <a:normAutofit fontScale="92500" lnSpcReduction="20000"/>
          </a:bodyPr>
          <a:lstStyle/>
          <a:p>
            <a:r>
              <a:rPr lang="en-US" u="sng" dirty="0"/>
              <a:t>“Embry Hills Will Become Too Big” – Lose our </a:t>
            </a:r>
            <a:r>
              <a:rPr lang="en-US" i="1" u="sng" dirty="0"/>
              <a:t>“Family Atmosphere”</a:t>
            </a:r>
          </a:p>
          <a:p>
            <a:pPr lvl="1"/>
            <a:r>
              <a:rPr lang="en-US" b="0" dirty="0"/>
              <a:t>Our Goal is </a:t>
            </a:r>
            <a:r>
              <a:rPr lang="en-US" b="0" u="sng" dirty="0"/>
              <a:t>Not</a:t>
            </a:r>
            <a:r>
              <a:rPr lang="en-US" b="0" dirty="0"/>
              <a:t> to Become as Big as We Can</a:t>
            </a:r>
          </a:p>
          <a:p>
            <a:pPr lvl="1"/>
            <a:r>
              <a:rPr lang="en-US" b="0" dirty="0"/>
              <a:t>We Will Max Out Our Property Capacity at about 700 People</a:t>
            </a:r>
          </a:p>
          <a:p>
            <a:pPr lvl="1"/>
            <a:r>
              <a:rPr lang="en-US" b="0" dirty="0"/>
              <a:t>We Fully Expect, and Pray that We Will Soon Exceed Our Capacity!</a:t>
            </a:r>
          </a:p>
          <a:p>
            <a:pPr lvl="2"/>
            <a:r>
              <a:rPr lang="en-US" b="0" i="1" dirty="0"/>
              <a:t>Acts 2:47; 5:14; 6:7</a:t>
            </a:r>
          </a:p>
          <a:p>
            <a:pPr lvl="1"/>
            <a:r>
              <a:rPr lang="en-US" b="0" dirty="0"/>
              <a:t>We Desire More Congregations in Atlanta Spreading the Gospel</a:t>
            </a:r>
          </a:p>
          <a:p>
            <a:r>
              <a:rPr lang="en-US" i="0" u="sng" dirty="0">
                <a:solidFill>
                  <a:srgbClr val="993300"/>
                </a:solidFill>
              </a:rPr>
              <a:t>So What Makes a Family?</a:t>
            </a:r>
          </a:p>
          <a:p>
            <a:pPr lvl="2"/>
            <a:r>
              <a:rPr lang="en-US" b="0" dirty="0"/>
              <a:t>Dependence on Each Other		Edifying Each Other</a:t>
            </a:r>
          </a:p>
          <a:p>
            <a:pPr lvl="2"/>
            <a:r>
              <a:rPr lang="en-US" b="0" dirty="0"/>
              <a:t>Family Love and Familiarity		Encouraging Each Other</a:t>
            </a:r>
          </a:p>
          <a:p>
            <a:pPr lvl="2"/>
            <a:r>
              <a:rPr lang="en-US" b="0" dirty="0"/>
              <a:t>Being There For Each Other		Admonishing Each Other</a:t>
            </a:r>
          </a:p>
          <a:p>
            <a:r>
              <a:rPr lang="en-US" u="sng" dirty="0"/>
              <a:t>You Can Be As Busy As You Want to Be at Embry Hills</a:t>
            </a:r>
          </a:p>
          <a:p>
            <a:pPr lvl="1"/>
            <a:r>
              <a:rPr lang="en-US" b="0" dirty="0"/>
              <a:t>Members needs at 300 vs Member Needs at 400 vs 500 Members</a:t>
            </a:r>
          </a:p>
          <a:p>
            <a:pPr lvl="1"/>
            <a:r>
              <a:rPr lang="en-US" b="0" dirty="0"/>
              <a:t>Public Service Might Be Limited (Lead Singing, Praying, Preaching)</a:t>
            </a:r>
          </a:p>
          <a:p>
            <a:pPr lvl="1"/>
            <a:r>
              <a:rPr lang="en-US" b="0" dirty="0"/>
              <a:t>Never Ending Need to Teach Bible Classes</a:t>
            </a:r>
          </a:p>
          <a:p>
            <a:pPr lvl="1"/>
            <a:r>
              <a:rPr lang="en-US" b="0" dirty="0"/>
              <a:t>Never Ending Need to Help Our Evangelists Reach the Lost or Discouraged</a:t>
            </a:r>
          </a:p>
          <a:p>
            <a:pPr lvl="1"/>
            <a:r>
              <a:rPr lang="en-US" b="0" dirty="0"/>
              <a:t>Never Ending Need to Nurture New Christians</a:t>
            </a:r>
          </a:p>
          <a:p>
            <a:pPr lvl="1"/>
            <a:endParaRPr lang="en-US" dirty="0"/>
          </a:p>
          <a:p>
            <a:endParaRPr lang="en-US" dirty="0"/>
          </a:p>
        </p:txBody>
      </p:sp>
      <p:sp>
        <p:nvSpPr>
          <p:cNvPr id="4" name="Rectangle: Rounded Corners 3">
            <a:extLst>
              <a:ext uri="{FF2B5EF4-FFF2-40B4-BE49-F238E27FC236}">
                <a16:creationId xmlns:a16="http://schemas.microsoft.com/office/drawing/2014/main" id="{F2C1A0D6-7382-4712-8E51-2FACFA3B2A06}"/>
              </a:ext>
            </a:extLst>
          </p:cNvPr>
          <p:cNvSpPr/>
          <p:nvPr/>
        </p:nvSpPr>
        <p:spPr>
          <a:xfrm>
            <a:off x="9872135" y="1591744"/>
            <a:ext cx="2201333" cy="39962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99"/>
                </a:solidFill>
              </a:rPr>
              <a:t>Why Did You Place Membership at Embry Hills?</a:t>
            </a:r>
          </a:p>
          <a:p>
            <a:pPr marL="285750" indent="-285750">
              <a:buFont typeface="Arial" panose="020B0604020202020204" pitchFamily="34" charset="0"/>
              <a:buChar char="•"/>
            </a:pPr>
            <a:r>
              <a:rPr lang="en-US" i="1" dirty="0">
                <a:solidFill>
                  <a:schemeClr val="tx1"/>
                </a:solidFill>
              </a:rPr>
              <a:t>Preaching?</a:t>
            </a:r>
          </a:p>
          <a:p>
            <a:pPr marL="285750" indent="-285750">
              <a:buFont typeface="Arial" panose="020B0604020202020204" pitchFamily="34" charset="0"/>
              <a:buChar char="•"/>
            </a:pPr>
            <a:r>
              <a:rPr lang="en-US" i="1" dirty="0">
                <a:solidFill>
                  <a:schemeClr val="tx1"/>
                </a:solidFill>
              </a:rPr>
              <a:t>Bible Classes?</a:t>
            </a:r>
          </a:p>
          <a:p>
            <a:pPr marL="285750" indent="-285750">
              <a:buFont typeface="Arial" panose="020B0604020202020204" pitchFamily="34" charset="0"/>
              <a:buChar char="•"/>
            </a:pPr>
            <a:r>
              <a:rPr lang="en-US" i="1" dirty="0">
                <a:solidFill>
                  <a:schemeClr val="tx1"/>
                </a:solidFill>
              </a:rPr>
              <a:t>Number of Children?</a:t>
            </a:r>
          </a:p>
          <a:p>
            <a:pPr marL="285750" indent="-285750">
              <a:buFont typeface="Arial" panose="020B0604020202020204" pitchFamily="34" charset="0"/>
              <a:buChar char="•"/>
            </a:pPr>
            <a:r>
              <a:rPr lang="en-US" i="1" dirty="0">
                <a:solidFill>
                  <a:schemeClr val="tx1"/>
                </a:solidFill>
              </a:rPr>
              <a:t>Location?</a:t>
            </a:r>
          </a:p>
          <a:p>
            <a:pPr marL="285750" indent="-285750">
              <a:buFont typeface="Arial" panose="020B0604020202020204" pitchFamily="34" charset="0"/>
              <a:buChar char="•"/>
            </a:pPr>
            <a:r>
              <a:rPr lang="en-US" i="1" dirty="0">
                <a:solidFill>
                  <a:schemeClr val="tx1"/>
                </a:solidFill>
              </a:rPr>
              <a:t>Friendliness?</a:t>
            </a:r>
          </a:p>
          <a:p>
            <a:pPr marL="285750" indent="-285750">
              <a:buFont typeface="Arial" panose="020B0604020202020204" pitchFamily="34" charset="0"/>
              <a:buChar char="•"/>
            </a:pPr>
            <a:r>
              <a:rPr lang="en-US" i="1" dirty="0">
                <a:solidFill>
                  <a:schemeClr val="tx1"/>
                </a:solidFill>
              </a:rPr>
              <a:t>Personal Growth?</a:t>
            </a:r>
          </a:p>
          <a:p>
            <a:pPr marL="285750" indent="-285750">
              <a:buFont typeface="Arial" panose="020B0604020202020204" pitchFamily="34" charset="0"/>
              <a:buChar char="•"/>
            </a:pPr>
            <a:r>
              <a:rPr lang="en-US" i="1" dirty="0">
                <a:solidFill>
                  <a:schemeClr val="tx1"/>
                </a:solidFill>
              </a:rPr>
              <a:t>Spiritual Growth?</a:t>
            </a:r>
          </a:p>
          <a:p>
            <a:pPr marL="285750" indent="-285750">
              <a:buFont typeface="Arial" panose="020B0604020202020204" pitchFamily="34" charset="0"/>
              <a:buChar char="•"/>
            </a:pPr>
            <a:r>
              <a:rPr lang="en-US" i="1" dirty="0">
                <a:solidFill>
                  <a:schemeClr val="tx1"/>
                </a:solidFill>
              </a:rPr>
              <a:t>Leadership?</a:t>
            </a:r>
          </a:p>
        </p:txBody>
      </p:sp>
    </p:spTree>
    <p:extLst>
      <p:ext uri="{BB962C8B-B14F-4D97-AF65-F5344CB8AC3E}">
        <p14:creationId xmlns:p14="http://schemas.microsoft.com/office/powerpoint/2010/main" val="22155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rgbClr val="969696"/>
                                      </p:to>
                                    </p:animClr>
                                  </p:sub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rgbClr val="969696"/>
                                      </p:to>
                                    </p:animClr>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 calcmode="lin" valueType="num">
                                      <p:cBhvr additive="base">
                                        <p:cTn id="7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84A4-912E-48F9-B6E2-F21D61C09879}"/>
              </a:ext>
            </a:extLst>
          </p:cNvPr>
          <p:cNvSpPr>
            <a:spLocks noGrp="1"/>
          </p:cNvSpPr>
          <p:nvPr>
            <p:ph type="title"/>
          </p:nvPr>
        </p:nvSpPr>
        <p:spPr>
          <a:xfrm>
            <a:off x="838200" y="111130"/>
            <a:ext cx="10515600" cy="786342"/>
          </a:xfrm>
        </p:spPr>
        <p:txBody>
          <a:bodyPr/>
          <a:lstStyle/>
          <a:p>
            <a:r>
              <a:rPr lang="en-US" dirty="0"/>
              <a:t>Responses and Questions</a:t>
            </a:r>
            <a:r>
              <a:rPr lang="en-US" sz="2800" b="0" u="none" dirty="0"/>
              <a:t> (#3)</a:t>
            </a:r>
          </a:p>
        </p:txBody>
      </p:sp>
      <p:sp>
        <p:nvSpPr>
          <p:cNvPr id="3" name="Content Placeholder 2">
            <a:extLst>
              <a:ext uri="{FF2B5EF4-FFF2-40B4-BE49-F238E27FC236}">
                <a16:creationId xmlns:a16="http://schemas.microsoft.com/office/drawing/2014/main" id="{3C43CEB4-BA3E-402B-A667-BC2EBEC4B391}"/>
              </a:ext>
            </a:extLst>
          </p:cNvPr>
          <p:cNvSpPr>
            <a:spLocks noGrp="1"/>
          </p:cNvSpPr>
          <p:nvPr>
            <p:ph idx="1"/>
          </p:nvPr>
        </p:nvSpPr>
        <p:spPr>
          <a:xfrm>
            <a:off x="0" y="897472"/>
            <a:ext cx="12191999" cy="5960528"/>
          </a:xfrm>
        </p:spPr>
        <p:txBody>
          <a:bodyPr>
            <a:normAutofit/>
          </a:bodyPr>
          <a:lstStyle/>
          <a:p>
            <a:r>
              <a:rPr lang="en-US" u="sng" dirty="0"/>
              <a:t>This Makes Me Happy Because We Get to Stay Together</a:t>
            </a:r>
          </a:p>
          <a:p>
            <a:pPr lvl="1"/>
            <a:r>
              <a:rPr lang="en-US" dirty="0"/>
              <a:t>Our Goal Is to Please God – Not Stay in a Comfortable Environment</a:t>
            </a:r>
          </a:p>
          <a:p>
            <a:pPr lvl="1"/>
            <a:r>
              <a:rPr lang="en-US" dirty="0"/>
              <a:t>Change is Inevitable – We Expect, and Pray to Continue to Grow</a:t>
            </a:r>
          </a:p>
          <a:p>
            <a:pPr lvl="1"/>
            <a:r>
              <a:rPr lang="en-US" dirty="0"/>
              <a:t>We Expect, Someday, a Group Will Leave to Start a New Work in Atlanta</a:t>
            </a:r>
          </a:p>
          <a:p>
            <a:pPr lvl="1"/>
            <a:r>
              <a:rPr lang="en-US" dirty="0"/>
              <a:t>We Want To Start Preparing Now</a:t>
            </a:r>
          </a:p>
          <a:p>
            <a:pPr lvl="2"/>
            <a:r>
              <a:rPr lang="en-US" b="0" i="1" dirty="0"/>
              <a:t>Help Those Who Leave to be Ready for the Work Ahead of Them</a:t>
            </a:r>
          </a:p>
          <a:p>
            <a:pPr lvl="2"/>
            <a:r>
              <a:rPr lang="en-US" b="0" i="1" dirty="0"/>
              <a:t>Help Those Who Stay to be Ready for Additional work needed from them.</a:t>
            </a:r>
          </a:p>
          <a:p>
            <a:pPr lvl="1"/>
            <a:r>
              <a:rPr lang="en-US" dirty="0"/>
              <a:t>We Need to Be More Evangelistic Now</a:t>
            </a:r>
          </a:p>
          <a:p>
            <a:pPr lvl="2"/>
            <a:r>
              <a:rPr lang="en-US" b="0" dirty="0"/>
              <a:t>A lot of Our Growth is Swelling, Not Expanding the Lord’s Kingdom</a:t>
            </a:r>
          </a:p>
          <a:p>
            <a:pPr lvl="2"/>
            <a:r>
              <a:rPr lang="en-US" dirty="0"/>
              <a:t>Sewell, Phillip, Bill and Erik – </a:t>
            </a:r>
          </a:p>
          <a:p>
            <a:pPr lvl="3"/>
            <a:r>
              <a:rPr lang="en-US" b="0" i="1" dirty="0"/>
              <a:t>These men barely have enough time for their own families</a:t>
            </a:r>
          </a:p>
          <a:p>
            <a:pPr lvl="3"/>
            <a:r>
              <a:rPr lang="en-US" b="0" i="1" dirty="0"/>
              <a:t>They are so busy, and so dedicated to the Lord’s Cause</a:t>
            </a:r>
          </a:p>
        </p:txBody>
      </p:sp>
    </p:spTree>
    <p:extLst>
      <p:ext uri="{BB962C8B-B14F-4D97-AF65-F5344CB8AC3E}">
        <p14:creationId xmlns:p14="http://schemas.microsoft.com/office/powerpoint/2010/main" val="16876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84A4-912E-48F9-B6E2-F21D61C09879}"/>
              </a:ext>
            </a:extLst>
          </p:cNvPr>
          <p:cNvSpPr>
            <a:spLocks noGrp="1"/>
          </p:cNvSpPr>
          <p:nvPr>
            <p:ph type="title"/>
          </p:nvPr>
        </p:nvSpPr>
        <p:spPr>
          <a:xfrm>
            <a:off x="838200" y="111130"/>
            <a:ext cx="10515600" cy="786342"/>
          </a:xfrm>
        </p:spPr>
        <p:txBody>
          <a:bodyPr/>
          <a:lstStyle/>
          <a:p>
            <a:r>
              <a:rPr lang="en-US" dirty="0"/>
              <a:t>Responses and Questions</a:t>
            </a:r>
          </a:p>
        </p:txBody>
      </p:sp>
      <p:sp>
        <p:nvSpPr>
          <p:cNvPr id="3" name="Content Placeholder 2">
            <a:extLst>
              <a:ext uri="{FF2B5EF4-FFF2-40B4-BE49-F238E27FC236}">
                <a16:creationId xmlns:a16="http://schemas.microsoft.com/office/drawing/2014/main" id="{3C43CEB4-BA3E-402B-A667-BC2EBEC4B391}"/>
              </a:ext>
            </a:extLst>
          </p:cNvPr>
          <p:cNvSpPr>
            <a:spLocks noGrp="1"/>
          </p:cNvSpPr>
          <p:nvPr>
            <p:ph idx="1"/>
          </p:nvPr>
        </p:nvSpPr>
        <p:spPr>
          <a:xfrm>
            <a:off x="0" y="897472"/>
            <a:ext cx="12191999" cy="5960528"/>
          </a:xfrm>
        </p:spPr>
        <p:txBody>
          <a:bodyPr>
            <a:normAutofit/>
          </a:bodyPr>
          <a:lstStyle/>
          <a:p>
            <a:r>
              <a:rPr lang="en-US" dirty="0">
                <a:solidFill>
                  <a:schemeClr val="bg1">
                    <a:lumMod val="75000"/>
                  </a:schemeClr>
                </a:solidFill>
              </a:rPr>
              <a:t>This Makes Me Happy Because We Get to Stay Together</a:t>
            </a:r>
          </a:p>
          <a:p>
            <a:pPr lvl="1"/>
            <a:r>
              <a:rPr lang="en-US" dirty="0">
                <a:solidFill>
                  <a:schemeClr val="bg1">
                    <a:lumMod val="75000"/>
                  </a:schemeClr>
                </a:solidFill>
              </a:rPr>
              <a:t>Our Goal Is to Please God – Not Stay in a Comfortable Environment</a:t>
            </a:r>
          </a:p>
          <a:p>
            <a:pPr lvl="1"/>
            <a:r>
              <a:rPr lang="en-US" dirty="0">
                <a:solidFill>
                  <a:schemeClr val="bg1">
                    <a:lumMod val="75000"/>
                  </a:schemeClr>
                </a:solidFill>
              </a:rPr>
              <a:t>Change is Inevitable – We Expect, and Pray to Continue to Grow</a:t>
            </a:r>
          </a:p>
          <a:p>
            <a:pPr lvl="1"/>
            <a:r>
              <a:rPr lang="en-US" dirty="0">
                <a:solidFill>
                  <a:schemeClr val="bg1">
                    <a:lumMod val="75000"/>
                  </a:schemeClr>
                </a:solidFill>
              </a:rPr>
              <a:t>We Expect, Someday, a Group Will Leave to Start a New Work in Atlanta</a:t>
            </a:r>
          </a:p>
          <a:p>
            <a:pPr lvl="1"/>
            <a:r>
              <a:rPr lang="en-US" dirty="0">
                <a:solidFill>
                  <a:schemeClr val="bg1">
                    <a:lumMod val="75000"/>
                  </a:schemeClr>
                </a:solidFill>
              </a:rPr>
              <a:t>We Want To Start Preparing Now</a:t>
            </a:r>
          </a:p>
          <a:p>
            <a:pPr lvl="2"/>
            <a:r>
              <a:rPr lang="en-US" b="0" i="1" dirty="0">
                <a:solidFill>
                  <a:schemeClr val="bg1">
                    <a:lumMod val="75000"/>
                  </a:schemeClr>
                </a:solidFill>
              </a:rPr>
              <a:t>Help Those Who Leave to be Ready for the Work Ahead of Them</a:t>
            </a:r>
          </a:p>
          <a:p>
            <a:pPr lvl="2"/>
            <a:r>
              <a:rPr lang="en-US" b="0" i="1" dirty="0">
                <a:solidFill>
                  <a:schemeClr val="bg1">
                    <a:lumMod val="75000"/>
                  </a:schemeClr>
                </a:solidFill>
              </a:rPr>
              <a:t>Help Those Who Stay to be Ready for Additional work needed from them.</a:t>
            </a:r>
          </a:p>
          <a:p>
            <a:pPr lvl="1"/>
            <a:r>
              <a:rPr lang="en-US" dirty="0">
                <a:solidFill>
                  <a:schemeClr val="bg1">
                    <a:lumMod val="75000"/>
                  </a:schemeClr>
                </a:solidFill>
              </a:rPr>
              <a:t>We Need to Be More Evangelistic Now</a:t>
            </a:r>
          </a:p>
          <a:p>
            <a:pPr lvl="2"/>
            <a:r>
              <a:rPr lang="en-US" dirty="0">
                <a:solidFill>
                  <a:schemeClr val="bg1">
                    <a:lumMod val="75000"/>
                  </a:schemeClr>
                </a:solidFill>
              </a:rPr>
              <a:t>A lot of the Growth is Swelling, Not Expanding the Lord’s Kingdom</a:t>
            </a:r>
          </a:p>
          <a:p>
            <a:pPr lvl="2"/>
            <a:r>
              <a:rPr lang="en-US" dirty="0">
                <a:solidFill>
                  <a:schemeClr val="bg1">
                    <a:lumMod val="75000"/>
                  </a:schemeClr>
                </a:solidFill>
              </a:rPr>
              <a:t>Sewell, Phillip, Bill and Erik – </a:t>
            </a:r>
          </a:p>
          <a:p>
            <a:pPr lvl="3"/>
            <a:r>
              <a:rPr lang="en-US" dirty="0">
                <a:solidFill>
                  <a:schemeClr val="bg1">
                    <a:lumMod val="75000"/>
                  </a:schemeClr>
                </a:solidFill>
              </a:rPr>
              <a:t>These men barely have enough time for their own families</a:t>
            </a:r>
          </a:p>
          <a:p>
            <a:pPr lvl="3"/>
            <a:r>
              <a:rPr lang="en-US" dirty="0">
                <a:solidFill>
                  <a:schemeClr val="bg1">
                    <a:lumMod val="75000"/>
                  </a:schemeClr>
                </a:solidFill>
              </a:rPr>
              <a:t>They are so busy, and so dedicated to the Lord’s Cause</a:t>
            </a:r>
          </a:p>
        </p:txBody>
      </p:sp>
      <p:sp>
        <p:nvSpPr>
          <p:cNvPr id="4" name="Rectangle 3">
            <a:extLst>
              <a:ext uri="{FF2B5EF4-FFF2-40B4-BE49-F238E27FC236}">
                <a16:creationId xmlns:a16="http://schemas.microsoft.com/office/drawing/2014/main" id="{3ED1688C-1645-40A4-BA3E-F946CA5FF04B}"/>
              </a:ext>
            </a:extLst>
          </p:cNvPr>
          <p:cNvSpPr/>
          <p:nvPr/>
        </p:nvSpPr>
        <p:spPr>
          <a:xfrm>
            <a:off x="1879600" y="897472"/>
            <a:ext cx="10143066" cy="5960527"/>
          </a:xfrm>
          <a:prstGeom prst="rect">
            <a:avLst/>
          </a:prstGeom>
          <a:solidFill>
            <a:schemeClr val="accent4">
              <a:lumMod val="20000"/>
              <a:lumOff val="80000"/>
            </a:schemeClr>
          </a:soli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0099"/>
                </a:solidFill>
              </a:rPr>
              <a:t>2 Corinthians 5</a:t>
            </a:r>
          </a:p>
          <a:p>
            <a:r>
              <a:rPr lang="en-US" sz="2800" b="1" dirty="0">
                <a:solidFill>
                  <a:schemeClr val="tx1"/>
                </a:solidFill>
              </a:rPr>
              <a:t>Vs 9 – We make it our aim to please Him</a:t>
            </a:r>
          </a:p>
          <a:p>
            <a:r>
              <a:rPr lang="en-US" sz="2800" b="1" dirty="0">
                <a:solidFill>
                  <a:schemeClr val="tx1"/>
                </a:solidFill>
              </a:rPr>
              <a:t>Vs 10 – for we must all appear before the judgement seat</a:t>
            </a:r>
          </a:p>
          <a:p>
            <a:r>
              <a:rPr lang="en-US" sz="2800" b="1" dirty="0">
                <a:solidFill>
                  <a:schemeClr val="tx1"/>
                </a:solidFill>
              </a:rPr>
              <a:t>Vs 11 – Therefore – knowing the fear of the Lord</a:t>
            </a:r>
          </a:p>
          <a:p>
            <a:r>
              <a:rPr lang="en-US" sz="2800" b="1" dirty="0">
                <a:solidFill>
                  <a:schemeClr val="tx1"/>
                </a:solidFill>
              </a:rPr>
              <a:t>Vs 11 - We persuade others.</a:t>
            </a:r>
          </a:p>
          <a:p>
            <a:r>
              <a:rPr lang="en-US" sz="2800" b="1" dirty="0">
                <a:solidFill>
                  <a:schemeClr val="tx1"/>
                </a:solidFill>
              </a:rPr>
              <a:t>Vs 14 – For the Love of Christ Compels us</a:t>
            </a:r>
          </a:p>
          <a:p>
            <a:r>
              <a:rPr lang="en-US" sz="2800" b="1" dirty="0">
                <a:solidFill>
                  <a:schemeClr val="tx1"/>
                </a:solidFill>
              </a:rPr>
              <a:t>Vs 16 – Therefore – regard no one according to the flesh</a:t>
            </a:r>
          </a:p>
          <a:p>
            <a:r>
              <a:rPr lang="en-US" sz="2800" b="1" dirty="0">
                <a:solidFill>
                  <a:schemeClr val="tx1"/>
                </a:solidFill>
              </a:rPr>
              <a:t>Vs 17 – Therefore – Anyone IN Christ is a New Creation</a:t>
            </a:r>
          </a:p>
          <a:p>
            <a:r>
              <a:rPr lang="en-US" sz="2800" b="1" dirty="0">
                <a:solidFill>
                  <a:schemeClr val="tx1"/>
                </a:solidFill>
              </a:rPr>
              <a:t>Vs 18 – We have the Ministry of Reconciliation</a:t>
            </a:r>
          </a:p>
          <a:p>
            <a:r>
              <a:rPr lang="en-US" sz="2800" b="1" dirty="0">
                <a:solidFill>
                  <a:schemeClr val="tx1"/>
                </a:solidFill>
              </a:rPr>
              <a:t>Vs 20 – Therefore Be Reconciled to Christ.</a:t>
            </a:r>
          </a:p>
          <a:p>
            <a:endParaRPr lang="en-US" sz="2800" b="1" dirty="0">
              <a:solidFill>
                <a:schemeClr val="tx1"/>
              </a:solidFill>
            </a:endParaRPr>
          </a:p>
          <a:p>
            <a:pPr algn="ctr"/>
            <a:r>
              <a:rPr lang="en-US" sz="3200" b="1" u="sng" dirty="0">
                <a:solidFill>
                  <a:srgbClr val="000099"/>
                </a:solidFill>
              </a:rPr>
              <a:t>These Are Our Goals!</a:t>
            </a:r>
          </a:p>
          <a:p>
            <a:r>
              <a:rPr lang="en-US" sz="2800" b="1" dirty="0">
                <a:solidFill>
                  <a:schemeClr val="tx1"/>
                </a:solidFill>
              </a:rPr>
              <a:t>We are addressing the next 10 years – not an overcrowding issue.</a:t>
            </a:r>
          </a:p>
        </p:txBody>
      </p:sp>
      <p:cxnSp>
        <p:nvCxnSpPr>
          <p:cNvPr id="6" name="Straight Connector 5">
            <a:extLst>
              <a:ext uri="{FF2B5EF4-FFF2-40B4-BE49-F238E27FC236}">
                <a16:creationId xmlns:a16="http://schemas.microsoft.com/office/drawing/2014/main" id="{A6F4ED8C-D559-4859-B007-5B5C3470F675}"/>
              </a:ext>
            </a:extLst>
          </p:cNvPr>
          <p:cNvCxnSpPr/>
          <p:nvPr/>
        </p:nvCxnSpPr>
        <p:spPr>
          <a:xfrm>
            <a:off x="4651513" y="1881809"/>
            <a:ext cx="329979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0BCDFF0-ADCB-4862-A47F-84A2FE0E53A5}"/>
              </a:ext>
            </a:extLst>
          </p:cNvPr>
          <p:cNvCxnSpPr>
            <a:cxnSpLocks/>
          </p:cNvCxnSpPr>
          <p:nvPr/>
        </p:nvCxnSpPr>
        <p:spPr>
          <a:xfrm>
            <a:off x="5334000" y="2325757"/>
            <a:ext cx="44063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33ECED-D375-4DFA-89EC-907E36099E72}"/>
              </a:ext>
            </a:extLst>
          </p:cNvPr>
          <p:cNvCxnSpPr>
            <a:cxnSpLocks/>
          </p:cNvCxnSpPr>
          <p:nvPr/>
        </p:nvCxnSpPr>
        <p:spPr>
          <a:xfrm>
            <a:off x="4909930" y="2736574"/>
            <a:ext cx="419431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AA54EB-8C86-424E-8497-039E6A236F0A}"/>
              </a:ext>
            </a:extLst>
          </p:cNvPr>
          <p:cNvCxnSpPr>
            <a:cxnSpLocks/>
          </p:cNvCxnSpPr>
          <p:nvPr/>
        </p:nvCxnSpPr>
        <p:spPr>
          <a:xfrm>
            <a:off x="3001617" y="3187148"/>
            <a:ext cx="30943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EFFCE6-77E4-41E1-B348-6FAC2B1FD68A}"/>
              </a:ext>
            </a:extLst>
          </p:cNvPr>
          <p:cNvCxnSpPr>
            <a:cxnSpLocks/>
          </p:cNvCxnSpPr>
          <p:nvPr/>
        </p:nvCxnSpPr>
        <p:spPr>
          <a:xfrm>
            <a:off x="4181061" y="3597966"/>
            <a:ext cx="377024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6F1613-0B06-4AAD-8814-0E0DB3F55076}"/>
              </a:ext>
            </a:extLst>
          </p:cNvPr>
          <p:cNvCxnSpPr>
            <a:cxnSpLocks/>
          </p:cNvCxnSpPr>
          <p:nvPr/>
        </p:nvCxnSpPr>
        <p:spPr>
          <a:xfrm>
            <a:off x="4651513" y="5347253"/>
            <a:ext cx="348532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0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6F7B-F4BB-417D-9981-0CA6B9D6D294}"/>
              </a:ext>
            </a:extLst>
          </p:cNvPr>
          <p:cNvSpPr>
            <a:spLocks noGrp="1"/>
          </p:cNvSpPr>
          <p:nvPr>
            <p:ph type="title"/>
          </p:nvPr>
        </p:nvSpPr>
        <p:spPr>
          <a:xfrm>
            <a:off x="838200" y="94194"/>
            <a:ext cx="10515600" cy="701675"/>
          </a:xfrm>
        </p:spPr>
        <p:txBody>
          <a:bodyPr>
            <a:normAutofit/>
          </a:bodyPr>
          <a:lstStyle/>
          <a:p>
            <a:r>
              <a:rPr lang="en-US" dirty="0"/>
              <a:t>Responses and Questions</a:t>
            </a:r>
            <a:r>
              <a:rPr lang="en-US" sz="2800" b="0" u="none" dirty="0">
                <a:solidFill>
                  <a:srgbClr val="000099"/>
                </a:solidFill>
              </a:rPr>
              <a:t> (# 4)</a:t>
            </a:r>
          </a:p>
        </p:txBody>
      </p:sp>
      <p:sp>
        <p:nvSpPr>
          <p:cNvPr id="3" name="Content Placeholder 2">
            <a:extLst>
              <a:ext uri="{FF2B5EF4-FFF2-40B4-BE49-F238E27FC236}">
                <a16:creationId xmlns:a16="http://schemas.microsoft.com/office/drawing/2014/main" id="{6DC0C0AE-7B12-4467-87FC-D2AC8CD42AD4}"/>
              </a:ext>
            </a:extLst>
          </p:cNvPr>
          <p:cNvSpPr>
            <a:spLocks noGrp="1"/>
          </p:cNvSpPr>
          <p:nvPr>
            <p:ph idx="1"/>
          </p:nvPr>
        </p:nvSpPr>
        <p:spPr>
          <a:xfrm>
            <a:off x="1" y="795869"/>
            <a:ext cx="12192000" cy="6062131"/>
          </a:xfrm>
        </p:spPr>
        <p:txBody>
          <a:bodyPr>
            <a:normAutofit fontScale="92500" lnSpcReduction="20000"/>
          </a:bodyPr>
          <a:lstStyle/>
          <a:p>
            <a:r>
              <a:rPr lang="en-US" dirty="0">
                <a:solidFill>
                  <a:srgbClr val="993300"/>
                </a:solidFill>
              </a:rPr>
              <a:t>“</a:t>
            </a:r>
            <a:r>
              <a:rPr lang="en-US" u="sng" dirty="0">
                <a:solidFill>
                  <a:srgbClr val="993300"/>
                </a:solidFill>
              </a:rPr>
              <a:t>Will Cost </a:t>
            </a:r>
            <a:r>
              <a:rPr lang="en-US" u="sng" dirty="0"/>
              <a:t>T</a:t>
            </a:r>
            <a:r>
              <a:rPr lang="en-US" u="sng" dirty="0">
                <a:solidFill>
                  <a:srgbClr val="993300"/>
                </a:solidFill>
              </a:rPr>
              <a:t>oo Much Money</a:t>
            </a:r>
            <a:r>
              <a:rPr lang="en-US" dirty="0">
                <a:solidFill>
                  <a:srgbClr val="993300"/>
                </a:solidFill>
              </a:rPr>
              <a:t>”</a:t>
            </a:r>
          </a:p>
          <a:p>
            <a:pPr lvl="1"/>
            <a:r>
              <a:rPr lang="en-US" i="0" dirty="0"/>
              <a:t>To Conduct the </a:t>
            </a:r>
            <a:r>
              <a:rPr lang="en-US" dirty="0"/>
              <a:t>“Work of the Church” </a:t>
            </a:r>
            <a:r>
              <a:rPr lang="en-US" i="0" dirty="0"/>
              <a:t>a Place must exist where we can meet.</a:t>
            </a:r>
          </a:p>
          <a:p>
            <a:pPr lvl="2"/>
            <a:r>
              <a:rPr lang="en-US" b="0" i="1" dirty="0"/>
              <a:t>Acts 20 – Paul knew the designated place where saints would be meeting</a:t>
            </a:r>
          </a:p>
          <a:p>
            <a:pPr lvl="2"/>
            <a:r>
              <a:rPr lang="en-US" b="0" i="1" dirty="0"/>
              <a:t>Hebrews 10 – there was a “gathering of the saints” in a specific place.</a:t>
            </a:r>
          </a:p>
          <a:p>
            <a:pPr lvl="2"/>
            <a:r>
              <a:rPr lang="en-US" b="0" i="1" dirty="0"/>
              <a:t>1 Corinthians 11 – “when you come together” – a pre-arranged location.</a:t>
            </a:r>
          </a:p>
          <a:p>
            <a:pPr lvl="1"/>
            <a:r>
              <a:rPr lang="en-US" i="0" dirty="0"/>
              <a:t>Each Elder has a Different </a:t>
            </a:r>
            <a:r>
              <a:rPr lang="en-US" dirty="0"/>
              <a:t>“Pain Threshold” </a:t>
            </a:r>
            <a:r>
              <a:rPr lang="en-US" i="0" dirty="0"/>
              <a:t>we are not wanting to exceed.</a:t>
            </a:r>
          </a:p>
          <a:p>
            <a:pPr lvl="2"/>
            <a:r>
              <a:rPr lang="en-US" b="0" i="1" dirty="0"/>
              <a:t>We Do Not Expect the additional costs to impact the men we support</a:t>
            </a:r>
          </a:p>
          <a:p>
            <a:pPr lvl="2"/>
            <a:r>
              <a:rPr lang="en-US" b="0" i="1" dirty="0"/>
              <a:t>Size of the Monthly Payment</a:t>
            </a:r>
          </a:p>
          <a:p>
            <a:pPr lvl="1"/>
            <a:r>
              <a:rPr lang="en-US" i="0" dirty="0"/>
              <a:t>Embry Hills has had several building expansion projects over the 50+ years.</a:t>
            </a:r>
          </a:p>
          <a:p>
            <a:pPr lvl="2"/>
            <a:r>
              <a:rPr lang="en-US" b="0" i="1" dirty="0"/>
              <a:t>We have always stayed within our means</a:t>
            </a:r>
          </a:p>
          <a:p>
            <a:pPr lvl="1"/>
            <a:r>
              <a:rPr lang="en-US" i="0" dirty="0"/>
              <a:t>We Face Necessary Expenditures No Matter What – Functional Issues</a:t>
            </a:r>
          </a:p>
          <a:p>
            <a:pPr lvl="2"/>
            <a:r>
              <a:rPr lang="en-US" b="0" dirty="0"/>
              <a:t>Need More Parking (we have to borrow from neighbors)</a:t>
            </a:r>
          </a:p>
          <a:p>
            <a:pPr lvl="2"/>
            <a:r>
              <a:rPr lang="en-US" b="0" dirty="0"/>
              <a:t>Need to Replace the Mechanicals (HVAC, Plumbing, Paint, Carpet, Windows)</a:t>
            </a:r>
          </a:p>
          <a:p>
            <a:pPr lvl="2"/>
            <a:r>
              <a:rPr lang="en-US" b="0" dirty="0"/>
              <a:t>Need more Bathrooms and Facilities</a:t>
            </a:r>
          </a:p>
          <a:p>
            <a:pPr lvl="2"/>
            <a:r>
              <a:rPr lang="en-US" b="0" dirty="0"/>
              <a:t>Stadium Seating or Stackable Chairs Might Gain 50 Additional Seats.</a:t>
            </a:r>
          </a:p>
          <a:p>
            <a:pPr lvl="2"/>
            <a:r>
              <a:rPr lang="en-US" b="0" dirty="0"/>
              <a:t>We can Easily Spend $750K to $1M and Gain NO Additional Seating.</a:t>
            </a:r>
          </a:p>
          <a:p>
            <a:pPr lvl="1"/>
            <a:endParaRPr lang="en-US" b="0" i="1" dirty="0"/>
          </a:p>
          <a:p>
            <a:pPr lvl="1"/>
            <a:endParaRPr lang="en-US" b="0" i="1" dirty="0"/>
          </a:p>
          <a:p>
            <a:pPr lvl="1"/>
            <a:endParaRPr lang="en-US" dirty="0"/>
          </a:p>
        </p:txBody>
      </p:sp>
    </p:spTree>
    <p:extLst>
      <p:ext uri="{BB962C8B-B14F-4D97-AF65-F5344CB8AC3E}">
        <p14:creationId xmlns:p14="http://schemas.microsoft.com/office/powerpoint/2010/main" val="10652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1" end="11"/>
                                            </p:txEl>
                                          </p:spTgt>
                                        </p:tgtEl>
                                        <p:attrNameLst>
                                          <p:attrName>ppt_c</p:attrName>
                                        </p:attrNameLst>
                                      </p:cBhvr>
                                      <p:to>
                                        <a:srgbClr val="969696"/>
                                      </p:to>
                                    </p:animClr>
                                  </p:sub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2" end="12"/>
                                            </p:txEl>
                                          </p:spTgt>
                                        </p:tgtEl>
                                        <p:attrNameLst>
                                          <p:attrName>ppt_c</p:attrName>
                                        </p:attrNameLst>
                                      </p:cBhvr>
                                      <p:to>
                                        <a:srgbClr val="969696"/>
                                      </p:to>
                                    </p:animClr>
                                  </p:sub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3" end="13"/>
                                            </p:txEl>
                                          </p:spTgt>
                                        </p:tgtEl>
                                        <p:attrNameLst>
                                          <p:attrName>ppt_c</p:attrName>
                                        </p:attrNameLst>
                                      </p:cBhvr>
                                      <p:to>
                                        <a:srgbClr val="969696"/>
                                      </p:to>
                                    </p:animClr>
                                  </p:sub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4" end="14"/>
                                            </p:txEl>
                                          </p:spTgt>
                                        </p:tgtEl>
                                        <p:attrNameLst>
                                          <p:attrName>ppt_c</p:attrName>
                                        </p:attrNameLst>
                                      </p:cBhvr>
                                      <p:to>
                                        <a:srgbClr val="969696"/>
                                      </p:to>
                                    </p:animClr>
                                  </p:sub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5" end="1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0EE8-5D81-4A40-B4FD-172A5FC4662D}"/>
              </a:ext>
            </a:extLst>
          </p:cNvPr>
          <p:cNvSpPr>
            <a:spLocks noGrp="1"/>
          </p:cNvSpPr>
          <p:nvPr>
            <p:ph type="title"/>
          </p:nvPr>
        </p:nvSpPr>
        <p:spPr>
          <a:xfrm>
            <a:off x="838200" y="128063"/>
            <a:ext cx="10515600" cy="803275"/>
          </a:xfrm>
        </p:spPr>
        <p:txBody>
          <a:bodyPr/>
          <a:lstStyle/>
          <a:p>
            <a:r>
              <a:rPr lang="en-US" dirty="0"/>
              <a:t>Responses and Questions</a:t>
            </a:r>
            <a:r>
              <a:rPr lang="en-US" sz="2800" b="0" u="none" dirty="0"/>
              <a:t> (#5)</a:t>
            </a:r>
          </a:p>
        </p:txBody>
      </p:sp>
      <p:sp>
        <p:nvSpPr>
          <p:cNvPr id="3" name="Content Placeholder 2">
            <a:extLst>
              <a:ext uri="{FF2B5EF4-FFF2-40B4-BE49-F238E27FC236}">
                <a16:creationId xmlns:a16="http://schemas.microsoft.com/office/drawing/2014/main" id="{7B27560B-7B0D-4171-8636-3D9EA2ACAF5D}"/>
              </a:ext>
            </a:extLst>
          </p:cNvPr>
          <p:cNvSpPr>
            <a:spLocks noGrp="1"/>
          </p:cNvSpPr>
          <p:nvPr>
            <p:ph idx="1"/>
          </p:nvPr>
        </p:nvSpPr>
        <p:spPr>
          <a:xfrm>
            <a:off x="220133" y="931338"/>
            <a:ext cx="11768667" cy="5798599"/>
          </a:xfrm>
          <a:ln>
            <a:noFill/>
          </a:ln>
        </p:spPr>
        <p:txBody>
          <a:bodyPr>
            <a:normAutofit lnSpcReduction="10000"/>
          </a:bodyPr>
          <a:lstStyle/>
          <a:p>
            <a:r>
              <a:rPr lang="en-US" dirty="0"/>
              <a:t>“I believe smaller churches offer a better way for Christians to work together.  They are more pleasing to God.  They are also less likely to become worldly and lose a scriptural focus“</a:t>
            </a:r>
          </a:p>
          <a:p>
            <a:pPr lvl="1"/>
            <a:r>
              <a:rPr lang="en-US" i="0" dirty="0"/>
              <a:t>There are spiritual advantages to smaller churches</a:t>
            </a:r>
          </a:p>
          <a:p>
            <a:pPr lvl="1"/>
            <a:r>
              <a:rPr lang="en-US" i="0" dirty="0"/>
              <a:t>Embry Hills is not ready to break up into smaller groups</a:t>
            </a:r>
          </a:p>
          <a:p>
            <a:pPr lvl="1"/>
            <a:r>
              <a:rPr lang="en-US" i="0" dirty="0"/>
              <a:t>Larger New Testament churches were pleasing to the Lord</a:t>
            </a:r>
          </a:p>
          <a:p>
            <a:pPr lvl="2"/>
            <a:r>
              <a:rPr lang="en-US" b="0" dirty="0"/>
              <a:t>Jerusalem (Acts 2-6)</a:t>
            </a:r>
          </a:p>
          <a:p>
            <a:pPr lvl="2"/>
            <a:r>
              <a:rPr lang="en-US" b="0" dirty="0"/>
              <a:t>Antioch (Acts 11:21)</a:t>
            </a:r>
          </a:p>
          <a:p>
            <a:pPr lvl="2"/>
            <a:r>
              <a:rPr lang="en-US" b="0" dirty="0"/>
              <a:t>Ephesus (Acts 19:9-20)</a:t>
            </a:r>
          </a:p>
          <a:p>
            <a:pPr lvl="1"/>
            <a:r>
              <a:rPr lang="en-US" i="0" dirty="0"/>
              <a:t>Danger of losing/diluting our spiritual advantages</a:t>
            </a:r>
          </a:p>
          <a:p>
            <a:pPr lvl="1"/>
            <a:r>
              <a:rPr lang="en-US" i="0" dirty="0"/>
              <a:t>Spiritual apostacy is a constant danger to all churches – Large or Small</a:t>
            </a:r>
          </a:p>
          <a:p>
            <a:pPr lvl="2"/>
            <a:r>
              <a:rPr lang="en-US" b="0" dirty="0"/>
              <a:t>Might Argue the Danger is Greater in Smaller Groups</a:t>
            </a:r>
          </a:p>
          <a:p>
            <a:pPr lvl="1"/>
            <a:r>
              <a:rPr lang="en-US" i="0" dirty="0"/>
              <a:t>We expect (pray for) smaller groups to leave in the future</a:t>
            </a:r>
          </a:p>
          <a:p>
            <a:pPr lvl="2"/>
            <a:endParaRPr lang="en-US" dirty="0"/>
          </a:p>
          <a:p>
            <a:pPr lvl="2"/>
            <a:endParaRPr lang="en-US" dirty="0"/>
          </a:p>
          <a:p>
            <a:pPr lvl="1"/>
            <a:endParaRPr lang="en-US" dirty="0"/>
          </a:p>
        </p:txBody>
      </p:sp>
      <p:sp>
        <p:nvSpPr>
          <p:cNvPr id="4" name="Speech Bubble: Rectangle with Corners Rounded 3">
            <a:extLst>
              <a:ext uri="{FF2B5EF4-FFF2-40B4-BE49-F238E27FC236}">
                <a16:creationId xmlns:a16="http://schemas.microsoft.com/office/drawing/2014/main" id="{EF049D50-38DB-4998-8F08-85D63D2CC561}"/>
              </a:ext>
            </a:extLst>
          </p:cNvPr>
          <p:cNvSpPr/>
          <p:nvPr/>
        </p:nvSpPr>
        <p:spPr>
          <a:xfrm>
            <a:off x="5003515" y="2728048"/>
            <a:ext cx="6780943" cy="1463808"/>
          </a:xfrm>
          <a:prstGeom prst="wedgeRoundRectCallout">
            <a:avLst>
              <a:gd name="adj1" fmla="val -859"/>
              <a:gd name="adj2" fmla="val -46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32 </a:t>
            </a:r>
            <a:r>
              <a:rPr lang="en-US" sz="2400" dirty="0"/>
              <a:t>Now the full number of those who believed were of one heart and soul, and no one said that any of the things that belonged to him was his own, but they had everything in common.</a:t>
            </a:r>
            <a:endParaRPr lang="en-US" sz="3200" dirty="0"/>
          </a:p>
        </p:txBody>
      </p:sp>
      <p:sp>
        <p:nvSpPr>
          <p:cNvPr id="5" name="Speech Bubble: Rectangle with Corners Rounded 4">
            <a:extLst>
              <a:ext uri="{FF2B5EF4-FFF2-40B4-BE49-F238E27FC236}">
                <a16:creationId xmlns:a16="http://schemas.microsoft.com/office/drawing/2014/main" id="{1B631812-5DB3-4FA6-97F5-3F26EF4C5BE2}"/>
              </a:ext>
            </a:extLst>
          </p:cNvPr>
          <p:cNvSpPr/>
          <p:nvPr/>
        </p:nvSpPr>
        <p:spPr>
          <a:xfrm>
            <a:off x="5258656" y="3271815"/>
            <a:ext cx="6525802" cy="1044280"/>
          </a:xfrm>
          <a:prstGeom prst="wedgeRoundRectCallout">
            <a:avLst>
              <a:gd name="adj1" fmla="val -859"/>
              <a:gd name="adj2" fmla="val -46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baseline="30000" dirty="0"/>
              <a:t>21 </a:t>
            </a:r>
            <a:r>
              <a:rPr lang="en-US" sz="2400" dirty="0"/>
              <a:t>And the hand of the Lord was with them, and a great number who believed turned to the Lord.</a:t>
            </a:r>
            <a:endParaRPr lang="en-US" sz="4000" dirty="0"/>
          </a:p>
        </p:txBody>
      </p:sp>
      <p:sp>
        <p:nvSpPr>
          <p:cNvPr id="6" name="Speech Bubble: Rectangle with Corners Rounded 5">
            <a:extLst>
              <a:ext uri="{FF2B5EF4-FFF2-40B4-BE49-F238E27FC236}">
                <a16:creationId xmlns:a16="http://schemas.microsoft.com/office/drawing/2014/main" id="{37A910F5-1778-4B3D-99C5-FF9F61289B88}"/>
              </a:ext>
            </a:extLst>
          </p:cNvPr>
          <p:cNvSpPr/>
          <p:nvPr/>
        </p:nvSpPr>
        <p:spPr>
          <a:xfrm>
            <a:off x="4883649" y="3106220"/>
            <a:ext cx="7020674" cy="1888911"/>
          </a:xfrm>
          <a:prstGeom prst="wedgeRoundRectCallout">
            <a:avLst>
              <a:gd name="adj1" fmla="val -859"/>
              <a:gd name="adj2" fmla="val -46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 withdrew from them and took the disciples with him, reasoning daily in the hall of Tyrannus.</a:t>
            </a:r>
            <a:r>
              <a:rPr lang="en-US" sz="2400" b="1" baseline="30000" dirty="0"/>
              <a:t>10 </a:t>
            </a:r>
            <a:r>
              <a:rPr lang="en-US" sz="2400" dirty="0"/>
              <a:t>This continued for two years, so that all the residents of Asia heard the word of the Lord, both Jews and Greeks.</a:t>
            </a:r>
            <a:endParaRPr lang="en-US" sz="4000" dirty="0"/>
          </a:p>
        </p:txBody>
      </p:sp>
    </p:spTree>
    <p:extLst>
      <p:ext uri="{BB962C8B-B14F-4D97-AF65-F5344CB8AC3E}">
        <p14:creationId xmlns:p14="http://schemas.microsoft.com/office/powerpoint/2010/main" val="28152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additive="base">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F8DF-683E-4A37-9CC9-1B7074FEC621}"/>
              </a:ext>
            </a:extLst>
          </p:cNvPr>
          <p:cNvSpPr>
            <a:spLocks noGrp="1"/>
          </p:cNvSpPr>
          <p:nvPr>
            <p:ph type="title"/>
          </p:nvPr>
        </p:nvSpPr>
        <p:spPr>
          <a:xfrm>
            <a:off x="838200" y="161926"/>
            <a:ext cx="10515600" cy="718608"/>
          </a:xfrm>
        </p:spPr>
        <p:txBody>
          <a:bodyPr/>
          <a:lstStyle/>
          <a:p>
            <a:r>
              <a:rPr lang="en-US" dirty="0"/>
              <a:t>Responses and Questions</a:t>
            </a:r>
            <a:r>
              <a:rPr lang="en-US" sz="2800" b="0" u="none" dirty="0"/>
              <a:t> (#6)</a:t>
            </a:r>
          </a:p>
        </p:txBody>
      </p:sp>
      <p:sp>
        <p:nvSpPr>
          <p:cNvPr id="3" name="Content Placeholder 2">
            <a:extLst>
              <a:ext uri="{FF2B5EF4-FFF2-40B4-BE49-F238E27FC236}">
                <a16:creationId xmlns:a16="http://schemas.microsoft.com/office/drawing/2014/main" id="{4D40E0D1-A530-45D1-965D-08E4712E1263}"/>
              </a:ext>
            </a:extLst>
          </p:cNvPr>
          <p:cNvSpPr>
            <a:spLocks noGrp="1"/>
          </p:cNvSpPr>
          <p:nvPr>
            <p:ph idx="1"/>
          </p:nvPr>
        </p:nvSpPr>
        <p:spPr>
          <a:xfrm>
            <a:off x="186267" y="1049868"/>
            <a:ext cx="11751733" cy="5127096"/>
          </a:xfrm>
        </p:spPr>
        <p:txBody>
          <a:bodyPr/>
          <a:lstStyle/>
          <a:p>
            <a:r>
              <a:rPr lang="en-US" dirty="0"/>
              <a:t>“I am concerned about the impact on other churches.  We will continue to pull from them to their harm“</a:t>
            </a:r>
          </a:p>
          <a:p>
            <a:pPr lvl="1"/>
            <a:r>
              <a:rPr lang="en-US" i="0" dirty="0"/>
              <a:t>This has been a concern for a long time</a:t>
            </a:r>
          </a:p>
          <a:p>
            <a:pPr lvl="1"/>
            <a:r>
              <a:rPr lang="en-US" i="0" dirty="0"/>
              <a:t>Members are currently bypassing other churches to come to Embry Hills.</a:t>
            </a:r>
          </a:p>
          <a:p>
            <a:pPr lvl="1"/>
            <a:r>
              <a:rPr lang="en-US" i="0" dirty="0"/>
              <a:t>Strengthening our members may produce the desire and courage to work with smaller groups.</a:t>
            </a:r>
          </a:p>
          <a:p>
            <a:pPr lvl="1"/>
            <a:r>
              <a:rPr lang="en-US" i="0" dirty="0"/>
              <a:t>Many former members are now worshipping elsewhere in the country, or in the City</a:t>
            </a:r>
          </a:p>
          <a:p>
            <a:pPr lvl="1"/>
            <a:endParaRPr lang="en-US" i="0" dirty="0"/>
          </a:p>
          <a:p>
            <a:endParaRPr lang="en-US" dirty="0"/>
          </a:p>
        </p:txBody>
      </p:sp>
    </p:spTree>
    <p:extLst>
      <p:ext uri="{BB962C8B-B14F-4D97-AF65-F5344CB8AC3E}">
        <p14:creationId xmlns:p14="http://schemas.microsoft.com/office/powerpoint/2010/main" val="1723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E843-3094-4B2D-85A4-8244F381D6A4}"/>
              </a:ext>
            </a:extLst>
          </p:cNvPr>
          <p:cNvSpPr>
            <a:spLocks noGrp="1"/>
          </p:cNvSpPr>
          <p:nvPr>
            <p:ph type="title"/>
          </p:nvPr>
        </p:nvSpPr>
        <p:spPr>
          <a:xfrm>
            <a:off x="838200" y="161926"/>
            <a:ext cx="10515600" cy="769408"/>
          </a:xfrm>
        </p:spPr>
        <p:txBody>
          <a:bodyPr/>
          <a:lstStyle/>
          <a:p>
            <a:r>
              <a:rPr lang="en-US" dirty="0"/>
              <a:t>Responses and Questions</a:t>
            </a:r>
            <a:r>
              <a:rPr lang="en-US" sz="2800" b="0" u="none" dirty="0"/>
              <a:t> (#7)</a:t>
            </a:r>
          </a:p>
        </p:txBody>
      </p:sp>
      <p:sp>
        <p:nvSpPr>
          <p:cNvPr id="3" name="Content Placeholder 2">
            <a:extLst>
              <a:ext uri="{FF2B5EF4-FFF2-40B4-BE49-F238E27FC236}">
                <a16:creationId xmlns:a16="http://schemas.microsoft.com/office/drawing/2014/main" id="{BEA1420A-40AC-41DD-9245-C778F218C725}"/>
              </a:ext>
            </a:extLst>
          </p:cNvPr>
          <p:cNvSpPr>
            <a:spLocks noGrp="1"/>
          </p:cNvSpPr>
          <p:nvPr>
            <p:ph idx="1"/>
          </p:nvPr>
        </p:nvSpPr>
        <p:spPr>
          <a:xfrm>
            <a:off x="287867" y="1083733"/>
            <a:ext cx="11717865" cy="5486400"/>
          </a:xfrm>
        </p:spPr>
        <p:txBody>
          <a:bodyPr/>
          <a:lstStyle/>
          <a:p>
            <a:r>
              <a:rPr lang="en-US" dirty="0"/>
              <a:t>Is it just a one hour a week issue? Could we have two services every Sunday morning.” </a:t>
            </a:r>
          </a:p>
          <a:p>
            <a:pPr lvl="1"/>
            <a:r>
              <a:rPr lang="en-US" dirty="0"/>
              <a:t>This was suggested by Several – it is valid and shows a deep spiritual concern. We appreciated this response.</a:t>
            </a:r>
          </a:p>
          <a:p>
            <a:pPr lvl="1"/>
            <a:r>
              <a:rPr lang="en-US" dirty="0"/>
              <a:t>This Question is related to the “Cost” Concern</a:t>
            </a:r>
          </a:p>
          <a:p>
            <a:pPr lvl="2"/>
            <a:r>
              <a:rPr lang="en-US" dirty="0"/>
              <a:t>Many Physical / Mechanical Issues Need to be Addressed Soon</a:t>
            </a:r>
          </a:p>
          <a:p>
            <a:pPr lvl="3"/>
            <a:r>
              <a:rPr lang="en-US" b="0" i="1" dirty="0"/>
              <a:t>HVAC, Plumbing, Parking, Painting, </a:t>
            </a:r>
            <a:r>
              <a:rPr lang="en-US" b="0" i="1" dirty="0" err="1"/>
              <a:t>etc</a:t>
            </a:r>
            <a:r>
              <a:rPr lang="en-US" b="0" i="1" dirty="0"/>
              <a:t>…</a:t>
            </a:r>
          </a:p>
          <a:p>
            <a:pPr lvl="1"/>
            <a:r>
              <a:rPr lang="en-US" dirty="0"/>
              <a:t>Space is a Problem – Bible Studies, Sunday PM and Wednesday PM</a:t>
            </a:r>
          </a:p>
          <a:p>
            <a:pPr lvl="2"/>
            <a:r>
              <a:rPr lang="en-US" b="0" dirty="0"/>
              <a:t>This last building addition helped us solve an over crowding issue</a:t>
            </a:r>
          </a:p>
          <a:p>
            <a:pPr lvl="1"/>
            <a:r>
              <a:rPr lang="en-US" dirty="0"/>
              <a:t>Two Services Diminishes our Ability to Work as One Body.</a:t>
            </a:r>
          </a:p>
          <a:p>
            <a:pPr lvl="2"/>
            <a:r>
              <a:rPr lang="en-US" b="0" dirty="0"/>
              <a:t>Does not address the “Difficulty in Knowing Each Other” issue</a:t>
            </a:r>
          </a:p>
          <a:p>
            <a:pPr lvl="2"/>
            <a:r>
              <a:rPr lang="en-US" b="0" dirty="0"/>
              <a:t>May Not Help Us Accomplish Our God Given Task of Edification</a:t>
            </a:r>
          </a:p>
          <a:p>
            <a:pPr lvl="1"/>
            <a:endParaRPr lang="en-US" dirty="0"/>
          </a:p>
          <a:p>
            <a:pPr lvl="2"/>
            <a:endParaRPr lang="en-US" dirty="0"/>
          </a:p>
          <a:p>
            <a:pPr marL="914400" lvl="2" indent="0">
              <a:buNone/>
            </a:pPr>
            <a:endParaRPr lang="en-US" dirty="0"/>
          </a:p>
          <a:p>
            <a:pPr lvl="1"/>
            <a:endParaRPr lang="en-US" dirty="0"/>
          </a:p>
          <a:p>
            <a:endParaRPr lang="en-US" dirty="0"/>
          </a:p>
        </p:txBody>
      </p:sp>
    </p:spTree>
    <p:extLst>
      <p:ext uri="{BB962C8B-B14F-4D97-AF65-F5344CB8AC3E}">
        <p14:creationId xmlns:p14="http://schemas.microsoft.com/office/powerpoint/2010/main" val="37340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rgbClr val="969696"/>
                                      </p:to>
                                    </p:animClr>
                                  </p:sub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2605-43A6-4B4F-A106-3AEBC92FA832}"/>
              </a:ext>
            </a:extLst>
          </p:cNvPr>
          <p:cNvSpPr>
            <a:spLocks noGrp="1"/>
          </p:cNvSpPr>
          <p:nvPr>
            <p:ph type="title"/>
          </p:nvPr>
        </p:nvSpPr>
        <p:spPr>
          <a:xfrm>
            <a:off x="838200" y="67732"/>
            <a:ext cx="10515600" cy="803275"/>
          </a:xfrm>
        </p:spPr>
        <p:txBody>
          <a:bodyPr/>
          <a:lstStyle/>
          <a:p>
            <a:r>
              <a:rPr lang="en-US" dirty="0"/>
              <a:t>The Future of Embry Hills</a:t>
            </a:r>
          </a:p>
        </p:txBody>
      </p:sp>
      <p:sp>
        <p:nvSpPr>
          <p:cNvPr id="3" name="Content Placeholder 2">
            <a:extLst>
              <a:ext uri="{FF2B5EF4-FFF2-40B4-BE49-F238E27FC236}">
                <a16:creationId xmlns:a16="http://schemas.microsoft.com/office/drawing/2014/main" id="{BCFDE5A5-7905-466B-947A-F24ECA2811F5}"/>
              </a:ext>
            </a:extLst>
          </p:cNvPr>
          <p:cNvSpPr>
            <a:spLocks noGrp="1"/>
          </p:cNvSpPr>
          <p:nvPr>
            <p:ph idx="1"/>
          </p:nvPr>
        </p:nvSpPr>
        <p:spPr>
          <a:xfrm>
            <a:off x="0" y="871006"/>
            <a:ext cx="12192000" cy="5919261"/>
          </a:xfrm>
        </p:spPr>
        <p:txBody>
          <a:bodyPr>
            <a:normAutofit fontScale="92500" lnSpcReduction="10000"/>
          </a:bodyPr>
          <a:lstStyle/>
          <a:p>
            <a:r>
              <a:rPr lang="en-US" dirty="0"/>
              <a:t>Hebrews 12: 1 </a:t>
            </a:r>
            <a:r>
              <a:rPr lang="en-US" b="0" i="1" dirty="0">
                <a:solidFill>
                  <a:schemeClr val="tx1"/>
                </a:solidFill>
              </a:rPr>
              <a:t>Therefore, since we are surrounded by so great a cloud of witnesses, let us also lay aside every weight, and sin which clings so closely, and let us run with endurance the race that is set before us, </a:t>
            </a:r>
            <a:r>
              <a:rPr lang="en-US" i="1" dirty="0"/>
              <a:t>(3) </a:t>
            </a:r>
            <a:r>
              <a:rPr lang="en-US" b="0" i="1" dirty="0">
                <a:solidFill>
                  <a:schemeClr val="tx1"/>
                </a:solidFill>
              </a:rPr>
              <a:t>Consider him who endured from sinners such hostility against himself, so that you may not grow weary or fainthearted. </a:t>
            </a:r>
            <a:r>
              <a:rPr lang="en-US" i="1" dirty="0"/>
              <a:t>(12-13) </a:t>
            </a:r>
            <a:r>
              <a:rPr lang="en-US" b="0" i="1" dirty="0">
                <a:solidFill>
                  <a:schemeClr val="tx1"/>
                </a:solidFill>
              </a:rPr>
              <a:t>Therefore </a:t>
            </a:r>
            <a:r>
              <a:rPr lang="en-US" b="0" i="1" u="sng" dirty="0">
                <a:solidFill>
                  <a:schemeClr val="tx1"/>
                </a:solidFill>
              </a:rPr>
              <a:t>lift your drooping hands and strengthen your weak knees</a:t>
            </a:r>
            <a:r>
              <a:rPr lang="en-US" b="0" i="1" dirty="0">
                <a:solidFill>
                  <a:schemeClr val="tx1"/>
                </a:solidFill>
              </a:rPr>
              <a:t>, </a:t>
            </a:r>
            <a:r>
              <a:rPr lang="en-US" b="0" i="1" u="sng" dirty="0">
                <a:solidFill>
                  <a:schemeClr val="tx1"/>
                </a:solidFill>
              </a:rPr>
              <a:t>and make straight paths for your feet</a:t>
            </a:r>
            <a:r>
              <a:rPr lang="en-US" b="0" i="1" dirty="0">
                <a:solidFill>
                  <a:schemeClr val="tx1"/>
                </a:solidFill>
              </a:rPr>
              <a:t>, so that what is lame may not be put out of joint but rather be healed. </a:t>
            </a:r>
            <a:r>
              <a:rPr lang="en-US" b="0" i="1" u="sng" dirty="0">
                <a:solidFill>
                  <a:schemeClr val="tx1"/>
                </a:solidFill>
              </a:rPr>
              <a:t>Strive for peace with everyone, and for the holiness without which no one will see the Lord. </a:t>
            </a:r>
            <a:r>
              <a:rPr lang="en-US" b="0" i="1" dirty="0">
                <a:solidFill>
                  <a:schemeClr val="tx1"/>
                </a:solidFill>
              </a:rPr>
              <a:t>See to it that no one fails to obtain the grace of God;</a:t>
            </a:r>
          </a:p>
          <a:p>
            <a:endParaRPr lang="en-US" dirty="0"/>
          </a:p>
          <a:p>
            <a:r>
              <a:rPr lang="en-US" dirty="0"/>
              <a:t>Galatians 6:1 – 10 </a:t>
            </a:r>
            <a:r>
              <a:rPr lang="en-US" b="0" i="1" dirty="0"/>
              <a:t>– (1) </a:t>
            </a:r>
            <a:r>
              <a:rPr lang="en-US" b="0" i="1" dirty="0">
                <a:solidFill>
                  <a:schemeClr val="tx1"/>
                </a:solidFill>
              </a:rPr>
              <a:t>Brothers, if anyone is caught in any transgression, </a:t>
            </a:r>
            <a:r>
              <a:rPr lang="en-US" b="0" i="1" u="sng" dirty="0">
                <a:solidFill>
                  <a:schemeClr val="tx1"/>
                </a:solidFill>
              </a:rPr>
              <a:t>you who are spiritual </a:t>
            </a:r>
            <a:r>
              <a:rPr lang="en-US" b="0" i="1" dirty="0">
                <a:solidFill>
                  <a:schemeClr val="tx1"/>
                </a:solidFill>
              </a:rPr>
              <a:t>should restore him in a spirit of gentleness.</a:t>
            </a:r>
            <a:r>
              <a:rPr lang="en-US" b="0" i="1" dirty="0"/>
              <a:t>(2)</a:t>
            </a:r>
            <a:r>
              <a:rPr lang="en-US" b="0" i="1" dirty="0">
                <a:solidFill>
                  <a:schemeClr val="tx1"/>
                </a:solidFill>
              </a:rPr>
              <a:t> Bear one another's burdens, </a:t>
            </a:r>
            <a:r>
              <a:rPr lang="en-US" b="0" i="1" dirty="0"/>
              <a:t>(6)</a:t>
            </a:r>
            <a:r>
              <a:rPr lang="en-US" b="0" i="1" dirty="0">
                <a:solidFill>
                  <a:schemeClr val="tx1"/>
                </a:solidFill>
              </a:rPr>
              <a:t> Let the one who is taught the word share all good things with the one who teaches. </a:t>
            </a:r>
            <a:r>
              <a:rPr lang="en-US" b="0" i="1" dirty="0"/>
              <a:t>(9)</a:t>
            </a:r>
            <a:r>
              <a:rPr lang="en-US" b="0" i="1" dirty="0">
                <a:solidFill>
                  <a:schemeClr val="tx1"/>
                </a:solidFill>
              </a:rPr>
              <a:t> And let us </a:t>
            </a:r>
            <a:r>
              <a:rPr lang="en-US" b="0" i="1" u="sng" dirty="0">
                <a:solidFill>
                  <a:schemeClr val="tx1"/>
                </a:solidFill>
              </a:rPr>
              <a:t>not grow weary of doing good</a:t>
            </a:r>
            <a:r>
              <a:rPr lang="en-US" b="0" i="1" dirty="0">
                <a:solidFill>
                  <a:schemeClr val="tx1"/>
                </a:solidFill>
              </a:rPr>
              <a:t>, for in due season we will reap, if we do not give up.</a:t>
            </a:r>
          </a:p>
        </p:txBody>
      </p:sp>
    </p:spTree>
    <p:extLst>
      <p:ext uri="{BB962C8B-B14F-4D97-AF65-F5344CB8AC3E}">
        <p14:creationId xmlns:p14="http://schemas.microsoft.com/office/powerpoint/2010/main" val="21144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C7F4-BF50-4E7F-8FB3-B72C067582F0}"/>
              </a:ext>
            </a:extLst>
          </p:cNvPr>
          <p:cNvSpPr>
            <a:spLocks noGrp="1"/>
          </p:cNvSpPr>
          <p:nvPr>
            <p:ph type="title"/>
          </p:nvPr>
        </p:nvSpPr>
        <p:spPr>
          <a:xfrm>
            <a:off x="838200" y="144993"/>
            <a:ext cx="10515600" cy="820208"/>
          </a:xfrm>
        </p:spPr>
        <p:txBody>
          <a:bodyPr/>
          <a:lstStyle/>
          <a:p>
            <a:r>
              <a:rPr lang="en-US" dirty="0"/>
              <a:t>The Future of Embry Hills</a:t>
            </a:r>
          </a:p>
        </p:txBody>
      </p:sp>
      <p:sp>
        <p:nvSpPr>
          <p:cNvPr id="3" name="Content Placeholder 2">
            <a:extLst>
              <a:ext uri="{FF2B5EF4-FFF2-40B4-BE49-F238E27FC236}">
                <a16:creationId xmlns:a16="http://schemas.microsoft.com/office/drawing/2014/main" id="{864B8C1D-E9C0-4A13-8D49-D2608D7A8779}"/>
              </a:ext>
            </a:extLst>
          </p:cNvPr>
          <p:cNvSpPr>
            <a:spLocks noGrp="1"/>
          </p:cNvSpPr>
          <p:nvPr>
            <p:ph idx="1"/>
          </p:nvPr>
        </p:nvSpPr>
        <p:spPr>
          <a:xfrm>
            <a:off x="0" y="965201"/>
            <a:ext cx="12192000" cy="5747806"/>
          </a:xfrm>
        </p:spPr>
        <p:txBody>
          <a:bodyPr>
            <a:normAutofit fontScale="92500" lnSpcReduction="10000"/>
          </a:bodyPr>
          <a:lstStyle/>
          <a:p>
            <a:r>
              <a:rPr lang="en-US" dirty="0"/>
              <a:t>Our Challenge is </a:t>
            </a:r>
          </a:p>
          <a:p>
            <a:pPr lvl="1"/>
            <a:r>
              <a:rPr lang="en-US" dirty="0"/>
              <a:t>We Have Responsibilities to Each Other</a:t>
            </a:r>
          </a:p>
          <a:p>
            <a:pPr lvl="1"/>
            <a:r>
              <a:rPr lang="en-US" dirty="0"/>
              <a:t>Grow Personally</a:t>
            </a:r>
          </a:p>
          <a:p>
            <a:pPr lvl="1"/>
            <a:r>
              <a:rPr lang="en-US" dirty="0"/>
              <a:t>To Grow Spiritually</a:t>
            </a:r>
          </a:p>
          <a:p>
            <a:pPr lvl="1"/>
            <a:r>
              <a:rPr lang="en-US" dirty="0"/>
              <a:t>To Prepare Members for Future Work</a:t>
            </a:r>
          </a:p>
          <a:p>
            <a:pPr lvl="1"/>
            <a:r>
              <a:rPr lang="en-US" dirty="0"/>
              <a:t>Stay True to “Our First Love” (Revelation 2)</a:t>
            </a:r>
          </a:p>
          <a:p>
            <a:pPr lvl="1"/>
            <a:endParaRPr lang="en-US" dirty="0"/>
          </a:p>
          <a:p>
            <a:r>
              <a:rPr lang="en-US" dirty="0"/>
              <a:t>To Be “In One Accord”</a:t>
            </a:r>
          </a:p>
          <a:p>
            <a:pPr lvl="1"/>
            <a:r>
              <a:rPr lang="en-US" b="0" dirty="0"/>
              <a:t>The leaders look to Jesus as head  of the church—”the chief shepherd.”</a:t>
            </a:r>
            <a:endParaRPr lang="en-US" sz="2000" b="0" dirty="0"/>
          </a:p>
          <a:p>
            <a:pPr lvl="1"/>
            <a:r>
              <a:rPr lang="en-US" b="0" dirty="0"/>
              <a:t>The members have been baptized “in the name of Jesus Christ.”</a:t>
            </a:r>
            <a:endParaRPr lang="en-US" sz="2000" b="0" dirty="0"/>
          </a:p>
          <a:p>
            <a:pPr lvl="1"/>
            <a:r>
              <a:rPr lang="en-US" b="0" dirty="0"/>
              <a:t>The members are committed to “the apostles’ teaching.”</a:t>
            </a:r>
            <a:endParaRPr lang="en-US" sz="2000" b="0" dirty="0"/>
          </a:p>
          <a:p>
            <a:pPr lvl="1"/>
            <a:r>
              <a:rPr lang="en-US" b="0" dirty="0"/>
              <a:t>There is a loving fellowship.</a:t>
            </a:r>
          </a:p>
          <a:p>
            <a:pPr lvl="1"/>
            <a:r>
              <a:rPr lang="en-US" b="0" dirty="0"/>
              <a:t>The members respect one another’s conscience.</a:t>
            </a:r>
          </a:p>
          <a:p>
            <a:pPr lvl="1"/>
            <a:r>
              <a:rPr lang="en-US" b="0" dirty="0"/>
              <a:t>There is a genuine desire for unity.</a:t>
            </a:r>
          </a:p>
          <a:p>
            <a:pPr lvl="1"/>
            <a:endParaRPr lang="en-US" sz="2000" b="0" dirty="0"/>
          </a:p>
          <a:p>
            <a:pPr lvl="1"/>
            <a:endParaRPr lang="en-US" dirty="0"/>
          </a:p>
          <a:p>
            <a:endParaRPr lang="en-US" dirty="0"/>
          </a:p>
        </p:txBody>
      </p:sp>
    </p:spTree>
    <p:extLst>
      <p:ext uri="{BB962C8B-B14F-4D97-AF65-F5344CB8AC3E}">
        <p14:creationId xmlns:p14="http://schemas.microsoft.com/office/powerpoint/2010/main" val="100819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C7F4-BF50-4E7F-8FB3-B72C067582F0}"/>
              </a:ext>
            </a:extLst>
          </p:cNvPr>
          <p:cNvSpPr>
            <a:spLocks noGrp="1"/>
          </p:cNvSpPr>
          <p:nvPr>
            <p:ph type="title"/>
          </p:nvPr>
        </p:nvSpPr>
        <p:spPr>
          <a:xfrm>
            <a:off x="838200" y="144993"/>
            <a:ext cx="10515600" cy="820208"/>
          </a:xfrm>
        </p:spPr>
        <p:txBody>
          <a:bodyPr/>
          <a:lstStyle/>
          <a:p>
            <a:r>
              <a:rPr lang="en-US" dirty="0"/>
              <a:t>The Future of Embry Hills</a:t>
            </a:r>
          </a:p>
        </p:txBody>
      </p:sp>
      <p:sp>
        <p:nvSpPr>
          <p:cNvPr id="3" name="Content Placeholder 2">
            <a:extLst>
              <a:ext uri="{FF2B5EF4-FFF2-40B4-BE49-F238E27FC236}">
                <a16:creationId xmlns:a16="http://schemas.microsoft.com/office/drawing/2014/main" id="{864B8C1D-E9C0-4A13-8D49-D2608D7A8779}"/>
              </a:ext>
            </a:extLst>
          </p:cNvPr>
          <p:cNvSpPr>
            <a:spLocks noGrp="1"/>
          </p:cNvSpPr>
          <p:nvPr>
            <p:ph idx="1"/>
          </p:nvPr>
        </p:nvSpPr>
        <p:spPr>
          <a:xfrm>
            <a:off x="0" y="965201"/>
            <a:ext cx="12192000" cy="5747806"/>
          </a:xfrm>
        </p:spPr>
        <p:txBody>
          <a:bodyPr>
            <a:normAutofit lnSpcReduction="10000"/>
          </a:bodyPr>
          <a:lstStyle/>
          <a:p>
            <a:r>
              <a:rPr lang="en-US" dirty="0">
                <a:solidFill>
                  <a:schemeClr val="bg1">
                    <a:lumMod val="85000"/>
                  </a:schemeClr>
                </a:solidFill>
              </a:rPr>
              <a:t>Our Challenge is to </a:t>
            </a:r>
          </a:p>
          <a:p>
            <a:pPr lvl="1"/>
            <a:r>
              <a:rPr lang="en-US" dirty="0">
                <a:solidFill>
                  <a:schemeClr val="bg1">
                    <a:lumMod val="85000"/>
                  </a:schemeClr>
                </a:solidFill>
              </a:rPr>
              <a:t>Grow Personally</a:t>
            </a:r>
          </a:p>
          <a:p>
            <a:pPr lvl="1"/>
            <a:r>
              <a:rPr lang="en-US" dirty="0">
                <a:solidFill>
                  <a:schemeClr val="bg1">
                    <a:lumMod val="85000"/>
                  </a:schemeClr>
                </a:solidFill>
              </a:rPr>
              <a:t>To Grow Spiritually</a:t>
            </a:r>
          </a:p>
          <a:p>
            <a:pPr lvl="1"/>
            <a:r>
              <a:rPr lang="en-US" dirty="0">
                <a:solidFill>
                  <a:schemeClr val="bg1">
                    <a:lumMod val="85000"/>
                  </a:schemeClr>
                </a:solidFill>
              </a:rPr>
              <a:t>To Prepare Members for Future Work</a:t>
            </a:r>
          </a:p>
          <a:p>
            <a:pPr lvl="1"/>
            <a:r>
              <a:rPr lang="en-US" dirty="0">
                <a:solidFill>
                  <a:schemeClr val="bg1">
                    <a:lumMod val="85000"/>
                  </a:schemeClr>
                </a:solidFill>
              </a:rPr>
              <a:t>Stay True to “Our First Love” (Revelation 2)</a:t>
            </a:r>
          </a:p>
          <a:p>
            <a:pPr lvl="1"/>
            <a:endParaRPr lang="en-US" dirty="0">
              <a:solidFill>
                <a:schemeClr val="bg1">
                  <a:lumMod val="85000"/>
                </a:schemeClr>
              </a:solidFill>
            </a:endParaRPr>
          </a:p>
          <a:p>
            <a:r>
              <a:rPr lang="en-US" dirty="0">
                <a:solidFill>
                  <a:schemeClr val="bg1">
                    <a:lumMod val="85000"/>
                  </a:schemeClr>
                </a:solidFill>
              </a:rPr>
              <a:t>To Be “In One Accord” (Romans 15:5-6) (Philippians 2:1-5)</a:t>
            </a:r>
          </a:p>
          <a:p>
            <a:pPr lvl="1"/>
            <a:r>
              <a:rPr lang="en-US" b="0" dirty="0">
                <a:solidFill>
                  <a:schemeClr val="bg1">
                    <a:lumMod val="85000"/>
                  </a:schemeClr>
                </a:solidFill>
              </a:rPr>
              <a:t>The leaders look to Jesus as head  of the church—”the chief shepherd.”</a:t>
            </a:r>
            <a:endParaRPr lang="en-US" sz="2000" b="0" dirty="0">
              <a:solidFill>
                <a:schemeClr val="bg1">
                  <a:lumMod val="85000"/>
                </a:schemeClr>
              </a:solidFill>
            </a:endParaRPr>
          </a:p>
          <a:p>
            <a:pPr lvl="1"/>
            <a:r>
              <a:rPr lang="en-US" b="0" dirty="0">
                <a:solidFill>
                  <a:schemeClr val="bg1">
                    <a:lumMod val="85000"/>
                  </a:schemeClr>
                </a:solidFill>
              </a:rPr>
              <a:t>The members have been baptized “in the name of Jesus Christ.”</a:t>
            </a:r>
            <a:endParaRPr lang="en-US" sz="2000" b="0" dirty="0">
              <a:solidFill>
                <a:schemeClr val="bg1">
                  <a:lumMod val="85000"/>
                </a:schemeClr>
              </a:solidFill>
            </a:endParaRPr>
          </a:p>
          <a:p>
            <a:pPr lvl="1"/>
            <a:r>
              <a:rPr lang="en-US" b="0" dirty="0">
                <a:solidFill>
                  <a:schemeClr val="bg1">
                    <a:lumMod val="85000"/>
                  </a:schemeClr>
                </a:solidFill>
              </a:rPr>
              <a:t>The members are committed to “the apostles’ teaching.”</a:t>
            </a:r>
            <a:endParaRPr lang="en-US" sz="2000" b="0" dirty="0">
              <a:solidFill>
                <a:schemeClr val="bg1">
                  <a:lumMod val="85000"/>
                </a:schemeClr>
              </a:solidFill>
            </a:endParaRPr>
          </a:p>
          <a:p>
            <a:pPr lvl="1"/>
            <a:r>
              <a:rPr lang="en-US" b="0" dirty="0">
                <a:solidFill>
                  <a:schemeClr val="bg1">
                    <a:lumMod val="85000"/>
                  </a:schemeClr>
                </a:solidFill>
              </a:rPr>
              <a:t>There is a loving fellowship.</a:t>
            </a:r>
          </a:p>
          <a:p>
            <a:pPr lvl="1"/>
            <a:r>
              <a:rPr lang="en-US" b="0" dirty="0">
                <a:solidFill>
                  <a:schemeClr val="bg1">
                    <a:lumMod val="85000"/>
                  </a:schemeClr>
                </a:solidFill>
              </a:rPr>
              <a:t>The members respect one another’s conscience.</a:t>
            </a:r>
          </a:p>
          <a:p>
            <a:pPr lvl="1"/>
            <a:r>
              <a:rPr lang="en-US" b="0" dirty="0">
                <a:solidFill>
                  <a:schemeClr val="bg1">
                    <a:lumMod val="85000"/>
                  </a:schemeClr>
                </a:solidFill>
              </a:rPr>
              <a:t>There is a genuine desire for unity.</a:t>
            </a:r>
          </a:p>
          <a:p>
            <a:pPr lvl="1"/>
            <a:endParaRPr lang="en-US" sz="2000" b="0" dirty="0"/>
          </a:p>
          <a:p>
            <a:pPr lvl="1"/>
            <a:endParaRPr lang="en-US" dirty="0"/>
          </a:p>
          <a:p>
            <a:endParaRPr lang="en-US" dirty="0"/>
          </a:p>
        </p:txBody>
      </p:sp>
      <p:sp>
        <p:nvSpPr>
          <p:cNvPr id="4" name="Rectangle 3">
            <a:extLst>
              <a:ext uri="{FF2B5EF4-FFF2-40B4-BE49-F238E27FC236}">
                <a16:creationId xmlns:a16="http://schemas.microsoft.com/office/drawing/2014/main" id="{7B3E7BDA-DC99-4F4B-9FEF-83D24B5DC557}"/>
              </a:ext>
            </a:extLst>
          </p:cNvPr>
          <p:cNvSpPr/>
          <p:nvPr/>
        </p:nvSpPr>
        <p:spPr>
          <a:xfrm>
            <a:off x="7061200" y="965201"/>
            <a:ext cx="4775200" cy="56049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Philippians 2:1-5 </a:t>
            </a:r>
            <a:r>
              <a:rPr lang="en-US" sz="2400" dirty="0">
                <a:solidFill>
                  <a:schemeClr val="tx1"/>
                </a:solidFill>
              </a:rPr>
              <a:t>- </a:t>
            </a:r>
            <a:r>
              <a:rPr lang="en-US" sz="2400" i="1" dirty="0">
                <a:solidFill>
                  <a:schemeClr val="tx1"/>
                </a:solidFill>
              </a:rPr>
              <a:t>So if there is any </a:t>
            </a:r>
            <a:r>
              <a:rPr lang="en-US" sz="2400" i="1" u="sng" dirty="0">
                <a:solidFill>
                  <a:schemeClr val="tx1"/>
                </a:solidFill>
              </a:rPr>
              <a:t>encouragement</a:t>
            </a:r>
            <a:r>
              <a:rPr lang="en-US" sz="2400" i="1" dirty="0">
                <a:solidFill>
                  <a:schemeClr val="tx1"/>
                </a:solidFill>
              </a:rPr>
              <a:t> in Christ, any </a:t>
            </a:r>
            <a:r>
              <a:rPr lang="en-US" sz="2400" i="1" u="sng" dirty="0">
                <a:solidFill>
                  <a:schemeClr val="tx1"/>
                </a:solidFill>
              </a:rPr>
              <a:t>comfort</a:t>
            </a:r>
            <a:r>
              <a:rPr lang="en-US" sz="2400" i="1" dirty="0">
                <a:solidFill>
                  <a:schemeClr val="tx1"/>
                </a:solidFill>
              </a:rPr>
              <a:t> from </a:t>
            </a:r>
            <a:r>
              <a:rPr lang="en-US" sz="2400" i="1" u="sng" dirty="0">
                <a:solidFill>
                  <a:schemeClr val="tx1"/>
                </a:solidFill>
              </a:rPr>
              <a:t>love</a:t>
            </a:r>
            <a:r>
              <a:rPr lang="en-US" sz="2400" i="1" dirty="0">
                <a:solidFill>
                  <a:schemeClr val="tx1"/>
                </a:solidFill>
              </a:rPr>
              <a:t>, any </a:t>
            </a:r>
            <a:r>
              <a:rPr lang="en-US" sz="2400" i="1" u="sng" dirty="0">
                <a:solidFill>
                  <a:schemeClr val="tx1"/>
                </a:solidFill>
              </a:rPr>
              <a:t>participation</a:t>
            </a:r>
            <a:r>
              <a:rPr lang="en-US" sz="2400" i="1" dirty="0">
                <a:solidFill>
                  <a:schemeClr val="tx1"/>
                </a:solidFill>
              </a:rPr>
              <a:t> in the Spirit, any </a:t>
            </a:r>
            <a:r>
              <a:rPr lang="en-US" sz="2400" i="1" u="sng" dirty="0">
                <a:solidFill>
                  <a:schemeClr val="tx1"/>
                </a:solidFill>
              </a:rPr>
              <a:t>affection</a:t>
            </a:r>
            <a:r>
              <a:rPr lang="en-US" sz="2400" i="1" dirty="0">
                <a:solidFill>
                  <a:schemeClr val="tx1"/>
                </a:solidFill>
              </a:rPr>
              <a:t> and </a:t>
            </a:r>
            <a:r>
              <a:rPr lang="en-US" sz="2400" i="1" u="sng" dirty="0">
                <a:solidFill>
                  <a:schemeClr val="tx1"/>
                </a:solidFill>
              </a:rPr>
              <a:t>sympathy</a:t>
            </a:r>
            <a:r>
              <a:rPr lang="en-US" sz="2400" i="1" dirty="0">
                <a:solidFill>
                  <a:schemeClr val="tx1"/>
                </a:solidFill>
              </a:rPr>
              <a:t>, complete my joy by being of the </a:t>
            </a:r>
            <a:r>
              <a:rPr lang="en-US" sz="2400" i="1" u="sng" dirty="0">
                <a:solidFill>
                  <a:schemeClr val="tx1"/>
                </a:solidFill>
              </a:rPr>
              <a:t>same mind, having the same love, being in full accord and of one mind.</a:t>
            </a:r>
            <a:r>
              <a:rPr lang="en-US" sz="2400" i="1" dirty="0">
                <a:solidFill>
                  <a:schemeClr val="tx1"/>
                </a:solidFill>
              </a:rPr>
              <a:t> Do nothing from selfish ambition or conceit, but in humility count others more significant than yourselves. </a:t>
            </a:r>
            <a:r>
              <a:rPr lang="en-US" sz="2400" i="1" u="sng" dirty="0">
                <a:solidFill>
                  <a:schemeClr val="tx1"/>
                </a:solidFill>
              </a:rPr>
              <a:t>Let each of you look not only to his own interests, but also to the interests of others</a:t>
            </a:r>
            <a:r>
              <a:rPr lang="en-US" sz="2400" i="1" dirty="0">
                <a:solidFill>
                  <a:schemeClr val="tx1"/>
                </a:solidFill>
              </a:rPr>
              <a:t>. Have this mind among yourselves, which is yours in Christ Jesus,</a:t>
            </a:r>
          </a:p>
        </p:txBody>
      </p:sp>
      <p:sp>
        <p:nvSpPr>
          <p:cNvPr id="5" name="Rectangle 4">
            <a:extLst>
              <a:ext uri="{FF2B5EF4-FFF2-40B4-BE49-F238E27FC236}">
                <a16:creationId xmlns:a16="http://schemas.microsoft.com/office/drawing/2014/main" id="{646D5EA4-928E-4835-AAF5-CCC1B3735B58}"/>
              </a:ext>
            </a:extLst>
          </p:cNvPr>
          <p:cNvSpPr/>
          <p:nvPr/>
        </p:nvSpPr>
        <p:spPr>
          <a:xfrm>
            <a:off x="838200" y="965201"/>
            <a:ext cx="5384800" cy="56049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Romans 15:5-6 -</a:t>
            </a:r>
            <a:r>
              <a:rPr lang="en-US" sz="2800" dirty="0">
                <a:solidFill>
                  <a:schemeClr val="tx1"/>
                </a:solidFill>
              </a:rPr>
              <a:t> </a:t>
            </a:r>
            <a:r>
              <a:rPr lang="en-US" sz="2800" i="1" dirty="0">
                <a:solidFill>
                  <a:schemeClr val="tx1"/>
                </a:solidFill>
              </a:rPr>
              <a:t>May the God of endurance and encouragement grant you to live in such harmony with one another, in accord with Christ Jesus, that together you may with one voice glorify the God and Father of our Lord Jesus Christ.</a:t>
            </a:r>
          </a:p>
        </p:txBody>
      </p:sp>
    </p:spTree>
    <p:extLst>
      <p:ext uri="{BB962C8B-B14F-4D97-AF65-F5344CB8AC3E}">
        <p14:creationId xmlns:p14="http://schemas.microsoft.com/office/powerpoint/2010/main" val="42917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A962-27E3-448A-9C12-DAA3098DF1AB}"/>
              </a:ext>
            </a:extLst>
          </p:cNvPr>
          <p:cNvSpPr>
            <a:spLocks noGrp="1"/>
          </p:cNvSpPr>
          <p:nvPr>
            <p:ph type="title"/>
          </p:nvPr>
        </p:nvSpPr>
        <p:spPr>
          <a:xfrm>
            <a:off x="838200" y="178861"/>
            <a:ext cx="10515600" cy="1057275"/>
          </a:xfrm>
        </p:spPr>
        <p:txBody>
          <a:bodyPr/>
          <a:lstStyle/>
          <a:p>
            <a:pPr algn="ctr"/>
            <a:r>
              <a:rPr lang="en-US" u="sng" dirty="0">
                <a:solidFill>
                  <a:srgbClr val="000099"/>
                </a:solidFill>
              </a:rPr>
              <a:t>Scriptural Reminders of Our Identity</a:t>
            </a:r>
          </a:p>
        </p:txBody>
      </p:sp>
      <p:sp>
        <p:nvSpPr>
          <p:cNvPr id="3" name="Content Placeholder 2">
            <a:extLst>
              <a:ext uri="{FF2B5EF4-FFF2-40B4-BE49-F238E27FC236}">
                <a16:creationId xmlns:a16="http://schemas.microsoft.com/office/drawing/2014/main" id="{283924C2-673B-44E2-9DB9-5F2756EA2D11}"/>
              </a:ext>
            </a:extLst>
          </p:cNvPr>
          <p:cNvSpPr>
            <a:spLocks noGrp="1"/>
          </p:cNvSpPr>
          <p:nvPr>
            <p:ph idx="1"/>
          </p:nvPr>
        </p:nvSpPr>
        <p:spPr>
          <a:xfrm>
            <a:off x="423333" y="1236136"/>
            <a:ext cx="11413067" cy="4940827"/>
          </a:xfrm>
        </p:spPr>
        <p:txBody>
          <a:bodyPr>
            <a:normAutofit/>
          </a:bodyPr>
          <a:lstStyle/>
          <a:p>
            <a:r>
              <a:rPr lang="en-US" dirty="0">
                <a:solidFill>
                  <a:srgbClr val="993300"/>
                </a:solidFill>
              </a:rPr>
              <a:t>Who We Are:</a:t>
            </a:r>
          </a:p>
          <a:p>
            <a:pPr lvl="1"/>
            <a:r>
              <a:rPr lang="en-US" b="0" i="0" dirty="0"/>
              <a:t>Ephesians 4:15-16 – A group focused on Christ working together for the spiritual good of each other and the whole body</a:t>
            </a:r>
          </a:p>
          <a:p>
            <a:endParaRPr lang="en-US" dirty="0"/>
          </a:p>
        </p:txBody>
      </p:sp>
      <p:sp>
        <p:nvSpPr>
          <p:cNvPr id="4" name="Speech Bubble: Rectangle with Corners Rounded 3">
            <a:extLst>
              <a:ext uri="{FF2B5EF4-FFF2-40B4-BE49-F238E27FC236}">
                <a16:creationId xmlns:a16="http://schemas.microsoft.com/office/drawing/2014/main" id="{C473512D-141A-428D-9736-C3F9D64BD30B}"/>
              </a:ext>
            </a:extLst>
          </p:cNvPr>
          <p:cNvSpPr/>
          <p:nvPr/>
        </p:nvSpPr>
        <p:spPr>
          <a:xfrm>
            <a:off x="3322320" y="2804160"/>
            <a:ext cx="8717279" cy="2468879"/>
          </a:xfrm>
          <a:prstGeom prst="wedgeRoundRectCallout">
            <a:avLst>
              <a:gd name="adj1" fmla="val -48772"/>
              <a:gd name="adj2" fmla="val -784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baseline="30000" dirty="0"/>
              <a:t>15 </a:t>
            </a:r>
            <a:r>
              <a:rPr lang="en-US" sz="2600" i="1" dirty="0"/>
              <a:t>Rather, speaking the truth in love, we are to grow up in every way into him who is the head, into Christ, </a:t>
            </a:r>
            <a:r>
              <a:rPr lang="en-US" sz="2600" b="1" i="1" baseline="30000" dirty="0"/>
              <a:t>16 </a:t>
            </a:r>
            <a:r>
              <a:rPr lang="en-US" sz="2600" i="1" dirty="0"/>
              <a:t>from whom the whole body, joined and held together by every joint with which it is equipped, when each part is working properly, makes the body grow so that it builds itself up in love.</a:t>
            </a:r>
            <a:endParaRPr lang="en-US" sz="2600" dirty="0"/>
          </a:p>
        </p:txBody>
      </p:sp>
    </p:spTree>
    <p:extLst>
      <p:ext uri="{BB962C8B-B14F-4D97-AF65-F5344CB8AC3E}">
        <p14:creationId xmlns:p14="http://schemas.microsoft.com/office/powerpoint/2010/main" val="15298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9E5668-23E2-409C-8873-46DE50B595E5}"/>
              </a:ext>
            </a:extLst>
          </p:cNvPr>
          <p:cNvPicPr>
            <a:picLocks noChangeAspect="1"/>
          </p:cNvPicPr>
          <p:nvPr/>
        </p:nvPicPr>
        <p:blipFill>
          <a:blip r:embed="rId3"/>
          <a:stretch>
            <a:fillRect/>
          </a:stretch>
        </p:blipFill>
        <p:spPr>
          <a:xfrm>
            <a:off x="1986649" y="767695"/>
            <a:ext cx="8218701" cy="5322610"/>
          </a:xfrm>
          <a:prstGeom prst="rect">
            <a:avLst/>
          </a:prstGeom>
        </p:spPr>
      </p:pic>
    </p:spTree>
    <p:extLst>
      <p:ext uri="{BB962C8B-B14F-4D97-AF65-F5344CB8AC3E}">
        <p14:creationId xmlns:p14="http://schemas.microsoft.com/office/powerpoint/2010/main" val="293799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A962-27E3-448A-9C12-DAA3098DF1AB}"/>
              </a:ext>
            </a:extLst>
          </p:cNvPr>
          <p:cNvSpPr>
            <a:spLocks noGrp="1"/>
          </p:cNvSpPr>
          <p:nvPr>
            <p:ph type="title"/>
          </p:nvPr>
        </p:nvSpPr>
        <p:spPr>
          <a:xfrm>
            <a:off x="838200" y="178861"/>
            <a:ext cx="10515600" cy="1057275"/>
          </a:xfrm>
        </p:spPr>
        <p:txBody>
          <a:bodyPr/>
          <a:lstStyle/>
          <a:p>
            <a:pPr algn="ctr"/>
            <a:r>
              <a:rPr lang="en-US" u="sng" dirty="0">
                <a:solidFill>
                  <a:srgbClr val="000099"/>
                </a:solidFill>
              </a:rPr>
              <a:t>Scriptural Reminders of Our Identity</a:t>
            </a:r>
          </a:p>
        </p:txBody>
      </p:sp>
      <p:sp>
        <p:nvSpPr>
          <p:cNvPr id="3" name="Content Placeholder 2">
            <a:extLst>
              <a:ext uri="{FF2B5EF4-FFF2-40B4-BE49-F238E27FC236}">
                <a16:creationId xmlns:a16="http://schemas.microsoft.com/office/drawing/2014/main" id="{283924C2-673B-44E2-9DB9-5F2756EA2D11}"/>
              </a:ext>
            </a:extLst>
          </p:cNvPr>
          <p:cNvSpPr>
            <a:spLocks noGrp="1"/>
          </p:cNvSpPr>
          <p:nvPr>
            <p:ph idx="1"/>
          </p:nvPr>
        </p:nvSpPr>
        <p:spPr>
          <a:xfrm>
            <a:off x="423333" y="1236136"/>
            <a:ext cx="11413067" cy="4940827"/>
          </a:xfrm>
        </p:spPr>
        <p:txBody>
          <a:bodyPr>
            <a:normAutofit/>
          </a:bodyPr>
          <a:lstStyle/>
          <a:p>
            <a:r>
              <a:rPr lang="en-US" dirty="0">
                <a:solidFill>
                  <a:srgbClr val="993300"/>
                </a:solidFill>
              </a:rPr>
              <a:t>Who We Are:</a:t>
            </a:r>
          </a:p>
          <a:p>
            <a:pPr lvl="1"/>
            <a:r>
              <a:rPr lang="en-US" b="0" i="0" dirty="0"/>
              <a:t>Ephesians 4:15-16 – A group focused on Christ working together for the good of each other and the whole body</a:t>
            </a:r>
          </a:p>
          <a:p>
            <a:pPr lvl="1"/>
            <a:r>
              <a:rPr lang="en-US" b="0" i="0" dirty="0"/>
              <a:t>I Corinthians 12 – Many members, but united in one body (Christ the head). All are indispensable (vs. 22).</a:t>
            </a:r>
          </a:p>
          <a:p>
            <a:r>
              <a:rPr lang="en-US" dirty="0">
                <a:solidFill>
                  <a:srgbClr val="993300"/>
                </a:solidFill>
              </a:rPr>
              <a:t>What we are tasked by God to do</a:t>
            </a:r>
          </a:p>
          <a:p>
            <a:pPr lvl="1"/>
            <a:r>
              <a:rPr lang="en-US" b="0" i="0" dirty="0"/>
              <a:t>Edify and spiritually support one another – especially the weak</a:t>
            </a:r>
          </a:p>
          <a:p>
            <a:pPr lvl="1"/>
            <a:r>
              <a:rPr lang="en-US" b="0" i="0" dirty="0"/>
              <a:t>Bring others to Christ (who in turn become part the task above)</a:t>
            </a:r>
          </a:p>
          <a:p>
            <a:pPr lvl="1"/>
            <a:r>
              <a:rPr lang="en-US" b="0" i="0" dirty="0"/>
              <a:t>Glorify Christ and God through our worship and actions</a:t>
            </a:r>
          </a:p>
          <a:p>
            <a:r>
              <a:rPr lang="en-US" dirty="0"/>
              <a:t>These Thoughts Have Been Constantly In Our Minds and Prayers</a:t>
            </a:r>
          </a:p>
          <a:p>
            <a:endParaRPr lang="en-US" dirty="0"/>
          </a:p>
        </p:txBody>
      </p:sp>
      <p:sp>
        <p:nvSpPr>
          <p:cNvPr id="4" name="Speech Bubble: Rectangle with Corners Rounded 3">
            <a:extLst>
              <a:ext uri="{FF2B5EF4-FFF2-40B4-BE49-F238E27FC236}">
                <a16:creationId xmlns:a16="http://schemas.microsoft.com/office/drawing/2014/main" id="{2A0AE074-050D-47D0-83E2-77F32EBBCCB2}"/>
              </a:ext>
            </a:extLst>
          </p:cNvPr>
          <p:cNvSpPr/>
          <p:nvPr/>
        </p:nvSpPr>
        <p:spPr>
          <a:xfrm>
            <a:off x="2877821" y="960121"/>
            <a:ext cx="8625921" cy="2176369"/>
          </a:xfrm>
          <a:prstGeom prst="wedgeRoundRectCallout">
            <a:avLst>
              <a:gd name="adj1" fmla="val 2884"/>
              <a:gd name="adj2" fmla="val 919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baseline="30000" dirty="0"/>
              <a:t>13 </a:t>
            </a:r>
            <a:r>
              <a:rPr lang="en-US" sz="2400" i="1" dirty="0"/>
              <a:t>until we all attain to the unity of the faith and of the knowledge of the Son of God, to mature manhood, to the measure of the stature of the fullness of Christ, </a:t>
            </a:r>
            <a:r>
              <a:rPr lang="en-US" sz="2400" b="1" i="1" baseline="30000" dirty="0"/>
              <a:t>14 </a:t>
            </a:r>
            <a:r>
              <a:rPr lang="en-US" sz="2400" i="1" dirty="0"/>
              <a:t>so that we may no longer be children, tossed to and </a:t>
            </a:r>
            <a:r>
              <a:rPr lang="en-US" sz="2400" i="1" dirty="0" err="1"/>
              <a:t>fro</a:t>
            </a:r>
            <a:r>
              <a:rPr lang="en-US" sz="2400" i="1" dirty="0"/>
              <a:t> by the waves and carried about by every wind of doctrine, by human cunning, by craftiness in deceitful schemes.</a:t>
            </a:r>
            <a:endParaRPr lang="en-US" sz="3200" i="1" dirty="0"/>
          </a:p>
        </p:txBody>
      </p:sp>
      <p:sp>
        <p:nvSpPr>
          <p:cNvPr id="5" name="Speech Bubble: Rectangle with Corners Rounded 4">
            <a:extLst>
              <a:ext uri="{FF2B5EF4-FFF2-40B4-BE49-F238E27FC236}">
                <a16:creationId xmlns:a16="http://schemas.microsoft.com/office/drawing/2014/main" id="{12F6A26D-988E-4438-A4E0-C94DBDA174FB}"/>
              </a:ext>
            </a:extLst>
          </p:cNvPr>
          <p:cNvSpPr/>
          <p:nvPr/>
        </p:nvSpPr>
        <p:spPr>
          <a:xfrm>
            <a:off x="2877821" y="1236136"/>
            <a:ext cx="8890846" cy="2485375"/>
          </a:xfrm>
          <a:prstGeom prst="wedgeRoundRectCallout">
            <a:avLst>
              <a:gd name="adj1" fmla="val 973"/>
              <a:gd name="adj2" fmla="val 852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to preach to the Gentiles the unsearchable riches of Christ, </a:t>
            </a:r>
            <a:r>
              <a:rPr lang="en-US" sz="2400" b="1" i="1" baseline="30000" dirty="0"/>
              <a:t>9 </a:t>
            </a:r>
            <a:r>
              <a:rPr lang="en-US" sz="2400" i="1" dirty="0"/>
              <a:t>and to bring to light for everyone what is the plan of the mystery hidden for ages in God, who created all things, </a:t>
            </a:r>
            <a:r>
              <a:rPr lang="en-US" sz="2400" b="1" i="1" baseline="30000" dirty="0"/>
              <a:t>10 </a:t>
            </a:r>
            <a:r>
              <a:rPr lang="en-US" sz="2400" i="1" dirty="0"/>
              <a:t>so that through the church the manifold wisdom of God might now be made known to the rulers and authorities in the heavenly places. </a:t>
            </a:r>
            <a:r>
              <a:rPr lang="en-US" sz="2400" b="1" i="1" baseline="30000" dirty="0"/>
              <a:t>11 </a:t>
            </a:r>
            <a:r>
              <a:rPr lang="en-US" sz="2400" i="1" dirty="0"/>
              <a:t>This was according to the eternal purpose that he has realized in Christ Jesus our Lord,</a:t>
            </a:r>
            <a:endParaRPr lang="en-US" sz="4000" i="1" dirty="0"/>
          </a:p>
        </p:txBody>
      </p:sp>
    </p:spTree>
    <p:extLst>
      <p:ext uri="{BB962C8B-B14F-4D97-AF65-F5344CB8AC3E}">
        <p14:creationId xmlns:p14="http://schemas.microsoft.com/office/powerpoint/2010/main" val="35528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dissolv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9577-F754-4B09-8592-956A265AEDF8}"/>
              </a:ext>
            </a:extLst>
          </p:cNvPr>
          <p:cNvSpPr>
            <a:spLocks noGrp="1"/>
          </p:cNvSpPr>
          <p:nvPr>
            <p:ph type="title"/>
          </p:nvPr>
        </p:nvSpPr>
        <p:spPr/>
        <p:txBody>
          <a:bodyPr/>
          <a:lstStyle/>
          <a:p>
            <a:pPr algn="ctr"/>
            <a:r>
              <a:rPr lang="en-US" u="sng" dirty="0">
                <a:solidFill>
                  <a:srgbClr val="000099"/>
                </a:solidFill>
              </a:rPr>
              <a:t>Challenge in Reaching a Decision</a:t>
            </a:r>
          </a:p>
        </p:txBody>
      </p:sp>
      <p:sp>
        <p:nvSpPr>
          <p:cNvPr id="3" name="Content Placeholder 2">
            <a:extLst>
              <a:ext uri="{FF2B5EF4-FFF2-40B4-BE49-F238E27FC236}">
                <a16:creationId xmlns:a16="http://schemas.microsoft.com/office/drawing/2014/main" id="{EF3C477A-F44A-4AF3-AABB-138FB7273210}"/>
              </a:ext>
            </a:extLst>
          </p:cNvPr>
          <p:cNvSpPr>
            <a:spLocks noGrp="1"/>
          </p:cNvSpPr>
          <p:nvPr>
            <p:ph idx="1"/>
          </p:nvPr>
        </p:nvSpPr>
        <p:spPr/>
        <p:txBody>
          <a:bodyPr>
            <a:normAutofit lnSpcReduction="10000"/>
          </a:bodyPr>
          <a:lstStyle/>
          <a:p>
            <a:r>
              <a:rPr lang="en-US" dirty="0">
                <a:solidFill>
                  <a:schemeClr val="tx1"/>
                </a:solidFill>
              </a:rPr>
              <a:t>There was no one clear answer but several scripturally valid options</a:t>
            </a:r>
          </a:p>
          <a:p>
            <a:endParaRPr lang="en-US" dirty="0">
              <a:solidFill>
                <a:schemeClr val="tx1"/>
              </a:solidFill>
            </a:endParaRPr>
          </a:p>
          <a:p>
            <a:r>
              <a:rPr lang="en-US" dirty="0">
                <a:solidFill>
                  <a:schemeClr val="tx1"/>
                </a:solidFill>
              </a:rPr>
              <a:t>Status quo was not one of those options</a:t>
            </a:r>
          </a:p>
          <a:p>
            <a:endParaRPr lang="en-US" dirty="0">
              <a:solidFill>
                <a:schemeClr val="tx1"/>
              </a:solidFill>
            </a:endParaRPr>
          </a:p>
          <a:p>
            <a:r>
              <a:rPr lang="en-US" dirty="0">
                <a:solidFill>
                  <a:schemeClr val="tx1"/>
                </a:solidFill>
              </a:rPr>
              <a:t>Sure to worry many</a:t>
            </a:r>
          </a:p>
          <a:p>
            <a:endParaRPr lang="en-US" dirty="0">
              <a:solidFill>
                <a:schemeClr val="tx1"/>
              </a:solidFill>
            </a:endParaRPr>
          </a:p>
          <a:p>
            <a:r>
              <a:rPr lang="en-US" dirty="0">
                <a:solidFill>
                  <a:schemeClr val="tx1"/>
                </a:solidFill>
              </a:rPr>
              <a:t>Certain to disappoint some</a:t>
            </a:r>
          </a:p>
          <a:p>
            <a:endParaRPr lang="en-US" dirty="0"/>
          </a:p>
        </p:txBody>
      </p:sp>
    </p:spTree>
    <p:extLst>
      <p:ext uri="{BB962C8B-B14F-4D97-AF65-F5344CB8AC3E}">
        <p14:creationId xmlns:p14="http://schemas.microsoft.com/office/powerpoint/2010/main" val="28297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5CDC-8627-400F-BEAC-F7A0AD7FB51E}"/>
              </a:ext>
            </a:extLst>
          </p:cNvPr>
          <p:cNvSpPr>
            <a:spLocks noGrp="1"/>
          </p:cNvSpPr>
          <p:nvPr>
            <p:ph type="title"/>
          </p:nvPr>
        </p:nvSpPr>
        <p:spPr>
          <a:xfrm>
            <a:off x="0" y="161926"/>
            <a:ext cx="12192000" cy="718608"/>
          </a:xfrm>
        </p:spPr>
        <p:txBody>
          <a:bodyPr>
            <a:normAutofit/>
          </a:bodyPr>
          <a:lstStyle/>
          <a:p>
            <a:pPr algn="ctr"/>
            <a:r>
              <a:rPr lang="en-US" u="sng" dirty="0">
                <a:solidFill>
                  <a:srgbClr val="000099"/>
                </a:solidFill>
              </a:rPr>
              <a:t>Key Observations and Conclusions</a:t>
            </a:r>
          </a:p>
        </p:txBody>
      </p:sp>
      <p:sp>
        <p:nvSpPr>
          <p:cNvPr id="3" name="Content Placeholder 2">
            <a:extLst>
              <a:ext uri="{FF2B5EF4-FFF2-40B4-BE49-F238E27FC236}">
                <a16:creationId xmlns:a16="http://schemas.microsoft.com/office/drawing/2014/main" id="{9377AA24-6DF0-4925-96E6-A5F04FC0D816}"/>
              </a:ext>
            </a:extLst>
          </p:cNvPr>
          <p:cNvSpPr>
            <a:spLocks noGrp="1"/>
          </p:cNvSpPr>
          <p:nvPr>
            <p:ph idx="1"/>
          </p:nvPr>
        </p:nvSpPr>
        <p:spPr>
          <a:xfrm>
            <a:off x="1" y="880534"/>
            <a:ext cx="12192000" cy="5815539"/>
          </a:xfrm>
        </p:spPr>
        <p:txBody>
          <a:bodyPr>
            <a:normAutofit/>
          </a:bodyPr>
          <a:lstStyle/>
          <a:p>
            <a:r>
              <a:rPr lang="en-US" dirty="0">
                <a:solidFill>
                  <a:srgbClr val="993300"/>
                </a:solidFill>
              </a:rPr>
              <a:t>We have many blessings as a church today</a:t>
            </a:r>
          </a:p>
          <a:p>
            <a:pPr lvl="1"/>
            <a:r>
              <a:rPr lang="en-US" dirty="0"/>
              <a:t>Unity and godly spirit</a:t>
            </a:r>
          </a:p>
          <a:p>
            <a:pPr lvl="1"/>
            <a:r>
              <a:rPr lang="en-US" dirty="0"/>
              <a:t>Location</a:t>
            </a:r>
          </a:p>
          <a:p>
            <a:pPr lvl="1"/>
            <a:r>
              <a:rPr lang="en-US" dirty="0"/>
              <a:t>Sound and dedicated teachers</a:t>
            </a:r>
          </a:p>
          <a:p>
            <a:pPr lvl="1"/>
            <a:r>
              <a:rPr lang="en-US" dirty="0"/>
              <a:t>Leadership</a:t>
            </a:r>
          </a:p>
          <a:p>
            <a:pPr lvl="1"/>
            <a:r>
              <a:rPr lang="en-US" dirty="0"/>
              <a:t>Diversity</a:t>
            </a:r>
          </a:p>
          <a:p>
            <a:pPr lvl="1"/>
            <a:r>
              <a:rPr lang="en-US" dirty="0"/>
              <a:t>Financial Resources</a:t>
            </a:r>
          </a:p>
        </p:txBody>
      </p:sp>
    </p:spTree>
    <p:extLst>
      <p:ext uri="{BB962C8B-B14F-4D97-AF65-F5344CB8AC3E}">
        <p14:creationId xmlns:p14="http://schemas.microsoft.com/office/powerpoint/2010/main" val="27365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9577-F754-4B09-8592-956A265AEDF8}"/>
              </a:ext>
            </a:extLst>
          </p:cNvPr>
          <p:cNvSpPr>
            <a:spLocks noGrp="1"/>
          </p:cNvSpPr>
          <p:nvPr>
            <p:ph type="title"/>
          </p:nvPr>
        </p:nvSpPr>
        <p:spPr>
          <a:xfrm>
            <a:off x="920545" y="102265"/>
            <a:ext cx="10350910" cy="578772"/>
          </a:xfrm>
        </p:spPr>
        <p:txBody>
          <a:bodyPr>
            <a:normAutofit fontScale="90000"/>
          </a:bodyPr>
          <a:lstStyle/>
          <a:p>
            <a:pPr algn="ctr"/>
            <a:r>
              <a:rPr lang="en-US" u="sng" dirty="0">
                <a:solidFill>
                  <a:srgbClr val="000099"/>
                </a:solidFill>
              </a:rPr>
              <a:t>Feedback from a Young New Member</a:t>
            </a:r>
          </a:p>
        </p:txBody>
      </p:sp>
      <p:sp>
        <p:nvSpPr>
          <p:cNvPr id="5" name="Content Placeholder 4">
            <a:extLst>
              <a:ext uri="{FF2B5EF4-FFF2-40B4-BE49-F238E27FC236}">
                <a16:creationId xmlns:a16="http://schemas.microsoft.com/office/drawing/2014/main" id="{1689B97D-8EFD-46F3-8D60-BC6CF90ED8E4}"/>
              </a:ext>
            </a:extLst>
          </p:cNvPr>
          <p:cNvSpPr>
            <a:spLocks noGrp="1"/>
          </p:cNvSpPr>
          <p:nvPr>
            <p:ph idx="1"/>
          </p:nvPr>
        </p:nvSpPr>
        <p:spPr>
          <a:xfrm>
            <a:off x="344129" y="681037"/>
            <a:ext cx="11562735" cy="5798421"/>
          </a:xfrm>
          <a:solidFill>
            <a:schemeClr val="tx2">
              <a:lumMod val="20000"/>
              <a:lumOff val="80000"/>
            </a:schemeClr>
          </a:solidFill>
        </p:spPr>
        <p:txBody>
          <a:bodyPr>
            <a:normAutofit fontScale="92500" lnSpcReduction="10000"/>
          </a:bodyPr>
          <a:lstStyle/>
          <a:p>
            <a:pPr marL="0" indent="0">
              <a:buNone/>
            </a:pPr>
            <a:r>
              <a:rPr lang="en-US" sz="2400" b="0" dirty="0">
                <a:solidFill>
                  <a:srgbClr val="000000"/>
                </a:solidFill>
                <a:latin typeface="Calibri" panose="020F0502020204030204" pitchFamily="34" charset="0"/>
                <a:ea typeface="Times New Roman" panose="02020603050405020304" pitchFamily="18" charset="0"/>
              </a:rPr>
              <a:t>As one of the newest members at Embry Hills, I don’t have a deep knowledge of the history and past attempts at expansion or starting new congregations, but I do want to share with you why I chose to place membership. I grew up in a smaller congregation and always loved how tight-knit our group was, but I longed for the companionship of other Christians my age. When I went off to college, I was overjoyed with the amount of college students and strong preaching, but the congregation felt unfriendly and unwelcoming. When I came to visit Embry Hills I had it my mind that I wouldn’t feel at home here from the sheer number, but almost instantly I felt so welcomed and loved. </a:t>
            </a:r>
            <a:br>
              <a:rPr lang="en-US" sz="2400" b="0" dirty="0">
                <a:solidFill>
                  <a:srgbClr val="000000"/>
                </a:solidFill>
                <a:latin typeface="Calibri" panose="020F0502020204030204" pitchFamily="34" charset="0"/>
                <a:ea typeface="Times New Roman" panose="02020603050405020304" pitchFamily="18" charset="0"/>
              </a:rPr>
            </a:br>
            <a:br>
              <a:rPr lang="en-US" sz="2400" b="0" dirty="0">
                <a:solidFill>
                  <a:srgbClr val="000000"/>
                </a:solidFill>
                <a:latin typeface="Calibri" panose="020F0502020204030204" pitchFamily="34" charset="0"/>
                <a:ea typeface="Times New Roman" panose="02020603050405020304" pitchFamily="18" charset="0"/>
              </a:rPr>
            </a:br>
            <a:r>
              <a:rPr lang="en-US" sz="2400" b="0" dirty="0">
                <a:solidFill>
                  <a:srgbClr val="000000"/>
                </a:solidFill>
                <a:latin typeface="Calibri" panose="020F0502020204030204" pitchFamily="34" charset="0"/>
                <a:ea typeface="Times New Roman" panose="02020603050405020304" pitchFamily="18" charset="0"/>
              </a:rPr>
              <a:t>Our congregation truly embodies the love of Christ. It’s evident in the excellent, caring leadership, the friendliness of all the members and the genuine passion for serving the Lord in worship. While I do think there is great work to do in Atlanta, I think there is very special work being done at Embry Hills that will only increase as we grow. I understand that there are challenges with shepherding such a large amount of people, but I can’t explain how encouraged and strengthened I feel going into my work week after worshipping with the saints at Embry Hills on Sunday. </a:t>
            </a:r>
            <a:br>
              <a:rPr lang="en-US" sz="2400" b="0" dirty="0">
                <a:solidFill>
                  <a:srgbClr val="000000"/>
                </a:solidFill>
                <a:latin typeface="Calibri" panose="020F0502020204030204" pitchFamily="34" charset="0"/>
                <a:ea typeface="Times New Roman" panose="02020603050405020304" pitchFamily="18" charset="0"/>
              </a:rPr>
            </a:br>
            <a:br>
              <a:rPr lang="en-US" sz="2400" b="0" dirty="0">
                <a:solidFill>
                  <a:srgbClr val="000000"/>
                </a:solidFill>
                <a:latin typeface="Calibri" panose="020F0502020204030204" pitchFamily="34" charset="0"/>
                <a:ea typeface="Times New Roman" panose="02020603050405020304" pitchFamily="18" charset="0"/>
              </a:rPr>
            </a:br>
            <a:r>
              <a:rPr lang="en-US" sz="2400" b="0" dirty="0">
                <a:solidFill>
                  <a:srgbClr val="000000"/>
                </a:solidFill>
                <a:latin typeface="Calibri" panose="020F0502020204030204" pitchFamily="34" charset="0"/>
                <a:ea typeface="Times New Roman" panose="02020603050405020304" pitchFamily="18" charset="0"/>
              </a:rPr>
              <a:t>The diversity of people is also something I love. There is such a great combination of young, old, families and young adults and a special bond between all ages. I am encouraged by the faith of the little ones; I can learn from the wisdom of the older people; I can look up to the young parents and married couples; and I can find dear friends in the people my age. I know that this is a minor point and can be achieved in other congregations as well, but I think the people and the genuine hunger to learn more and serve more are truly incredible.</a:t>
            </a:r>
            <a:endParaRPr lang="en-US" sz="2400" b="0" dirty="0"/>
          </a:p>
        </p:txBody>
      </p:sp>
    </p:spTree>
    <p:extLst>
      <p:ext uri="{BB962C8B-B14F-4D97-AF65-F5344CB8AC3E}">
        <p14:creationId xmlns:p14="http://schemas.microsoft.com/office/powerpoint/2010/main" val="362487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5CDC-8627-400F-BEAC-F7A0AD7FB51E}"/>
              </a:ext>
            </a:extLst>
          </p:cNvPr>
          <p:cNvSpPr>
            <a:spLocks noGrp="1"/>
          </p:cNvSpPr>
          <p:nvPr>
            <p:ph type="title"/>
          </p:nvPr>
        </p:nvSpPr>
        <p:spPr>
          <a:xfrm>
            <a:off x="0" y="161926"/>
            <a:ext cx="12192000" cy="718608"/>
          </a:xfrm>
        </p:spPr>
        <p:txBody>
          <a:bodyPr>
            <a:normAutofit/>
          </a:bodyPr>
          <a:lstStyle/>
          <a:p>
            <a:pPr algn="ctr"/>
            <a:r>
              <a:rPr lang="en-US" u="sng" dirty="0">
                <a:solidFill>
                  <a:srgbClr val="000099"/>
                </a:solidFill>
              </a:rPr>
              <a:t>Key Observations and Conclusions</a:t>
            </a:r>
          </a:p>
        </p:txBody>
      </p:sp>
      <p:sp>
        <p:nvSpPr>
          <p:cNvPr id="3" name="Content Placeholder 2">
            <a:extLst>
              <a:ext uri="{FF2B5EF4-FFF2-40B4-BE49-F238E27FC236}">
                <a16:creationId xmlns:a16="http://schemas.microsoft.com/office/drawing/2014/main" id="{9377AA24-6DF0-4925-96E6-A5F04FC0D816}"/>
              </a:ext>
            </a:extLst>
          </p:cNvPr>
          <p:cNvSpPr>
            <a:spLocks noGrp="1"/>
          </p:cNvSpPr>
          <p:nvPr>
            <p:ph idx="1"/>
          </p:nvPr>
        </p:nvSpPr>
        <p:spPr>
          <a:xfrm>
            <a:off x="1" y="880534"/>
            <a:ext cx="12192000" cy="5815539"/>
          </a:xfrm>
        </p:spPr>
        <p:txBody>
          <a:bodyPr>
            <a:normAutofit fontScale="92500" lnSpcReduction="10000"/>
          </a:bodyPr>
          <a:lstStyle/>
          <a:p>
            <a:r>
              <a:rPr lang="en-US" dirty="0">
                <a:solidFill>
                  <a:srgbClr val="993300"/>
                </a:solidFill>
              </a:rPr>
              <a:t>We have many blessings as a church today</a:t>
            </a:r>
          </a:p>
          <a:p>
            <a:pPr lvl="1"/>
            <a:r>
              <a:rPr lang="en-US" dirty="0"/>
              <a:t>Unity and godly spirit</a:t>
            </a:r>
          </a:p>
          <a:p>
            <a:pPr lvl="1"/>
            <a:r>
              <a:rPr lang="en-US" dirty="0"/>
              <a:t>Location</a:t>
            </a:r>
          </a:p>
          <a:p>
            <a:pPr lvl="1"/>
            <a:r>
              <a:rPr lang="en-US" dirty="0"/>
              <a:t>Sound and dedicated teachers</a:t>
            </a:r>
          </a:p>
          <a:p>
            <a:pPr lvl="1"/>
            <a:r>
              <a:rPr lang="en-US" dirty="0"/>
              <a:t>Leadership</a:t>
            </a:r>
          </a:p>
          <a:p>
            <a:pPr lvl="1"/>
            <a:r>
              <a:rPr lang="en-US" dirty="0"/>
              <a:t>Diversity</a:t>
            </a:r>
          </a:p>
          <a:p>
            <a:pPr lvl="1"/>
            <a:r>
              <a:rPr lang="en-US" dirty="0"/>
              <a:t>Financial Resources</a:t>
            </a:r>
          </a:p>
          <a:p>
            <a:r>
              <a:rPr lang="en-US" dirty="0">
                <a:solidFill>
                  <a:srgbClr val="993300"/>
                </a:solidFill>
              </a:rPr>
              <a:t>Need to use those blessings to produce the fruit expected from their wise use</a:t>
            </a:r>
          </a:p>
          <a:p>
            <a:pPr lvl="1"/>
            <a:r>
              <a:rPr lang="en-US" dirty="0"/>
              <a:t>Becoming new men and women – maturing and growing in the Lord</a:t>
            </a:r>
          </a:p>
          <a:p>
            <a:pPr lvl="1"/>
            <a:r>
              <a:rPr lang="en-US" dirty="0"/>
              <a:t>Weak members receiving the attention and edification they need</a:t>
            </a:r>
          </a:p>
          <a:p>
            <a:pPr lvl="1"/>
            <a:r>
              <a:rPr lang="en-US" dirty="0"/>
              <a:t>Conversions from a more focused and dedicated evangelistic effort among the lost of Atlanta</a:t>
            </a:r>
          </a:p>
          <a:p>
            <a:r>
              <a:rPr lang="en-US" dirty="0">
                <a:solidFill>
                  <a:srgbClr val="993300"/>
                </a:solidFill>
              </a:rPr>
              <a:t>We are not ready for a significant sized group to break off</a:t>
            </a:r>
          </a:p>
        </p:txBody>
      </p:sp>
    </p:spTree>
    <p:extLst>
      <p:ext uri="{BB962C8B-B14F-4D97-AF65-F5344CB8AC3E}">
        <p14:creationId xmlns:p14="http://schemas.microsoft.com/office/powerpoint/2010/main" val="41735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dissolv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D8F9-C744-4690-9083-E1FD20B6E554}"/>
              </a:ext>
            </a:extLst>
          </p:cNvPr>
          <p:cNvSpPr>
            <a:spLocks noGrp="1"/>
          </p:cNvSpPr>
          <p:nvPr>
            <p:ph type="title"/>
          </p:nvPr>
        </p:nvSpPr>
        <p:spPr>
          <a:xfrm>
            <a:off x="838200" y="161928"/>
            <a:ext cx="10515600" cy="803275"/>
          </a:xfrm>
        </p:spPr>
        <p:txBody>
          <a:bodyPr/>
          <a:lstStyle/>
          <a:p>
            <a:r>
              <a:rPr lang="en-US" dirty="0"/>
              <a:t>Responses and Questions</a:t>
            </a:r>
          </a:p>
        </p:txBody>
      </p:sp>
      <p:sp>
        <p:nvSpPr>
          <p:cNvPr id="3" name="Content Placeholder 2">
            <a:extLst>
              <a:ext uri="{FF2B5EF4-FFF2-40B4-BE49-F238E27FC236}">
                <a16:creationId xmlns:a16="http://schemas.microsoft.com/office/drawing/2014/main" id="{95FF5260-87C6-40EB-BA8D-CE0BF01AB1F8}"/>
              </a:ext>
            </a:extLst>
          </p:cNvPr>
          <p:cNvSpPr>
            <a:spLocks noGrp="1"/>
          </p:cNvSpPr>
          <p:nvPr>
            <p:ph idx="1"/>
          </p:nvPr>
        </p:nvSpPr>
        <p:spPr>
          <a:xfrm>
            <a:off x="0" y="965202"/>
            <a:ext cx="12191999" cy="5892797"/>
          </a:xfrm>
        </p:spPr>
        <p:txBody>
          <a:bodyPr>
            <a:normAutofit fontScale="85000" lnSpcReduction="10000"/>
          </a:bodyPr>
          <a:lstStyle/>
          <a:p>
            <a:pPr marL="514350" indent="-514350">
              <a:buFont typeface="+mj-lt"/>
              <a:buAutoNum type="arabicPeriod"/>
            </a:pPr>
            <a:r>
              <a:rPr lang="en-US" b="0" dirty="0">
                <a:solidFill>
                  <a:schemeClr val="tx1"/>
                </a:solidFill>
              </a:rPr>
              <a:t>"How big do the elders want or expect this church to be?  What’s the goal?  </a:t>
            </a:r>
          </a:p>
          <a:p>
            <a:pPr marL="514350" indent="-514350">
              <a:buFont typeface="+mj-lt"/>
              <a:buAutoNum type="arabicPeriod"/>
            </a:pPr>
            <a:r>
              <a:rPr lang="en-US" b="0" dirty="0">
                <a:solidFill>
                  <a:schemeClr val="tx1"/>
                </a:solidFill>
              </a:rPr>
              <a:t>" Don’t the elders know we already struggle to know each other?  How can I possibly come to know </a:t>
            </a:r>
            <a:r>
              <a:rPr lang="en-US" b="0" u="sng" dirty="0">
                <a:solidFill>
                  <a:schemeClr val="tx1"/>
                </a:solidFill>
              </a:rPr>
              <a:t>more</a:t>
            </a:r>
            <a:r>
              <a:rPr lang="en-US" b="0" dirty="0">
                <a:solidFill>
                  <a:schemeClr val="tx1"/>
                </a:solidFill>
              </a:rPr>
              <a:t> members?  Some are being ignored because of our size.  Others feel neglected and overlooked"</a:t>
            </a:r>
          </a:p>
          <a:p>
            <a:pPr marL="514350" indent="-514350">
              <a:buFont typeface="+mj-lt"/>
              <a:buAutoNum type="arabicPeriod"/>
            </a:pPr>
            <a:r>
              <a:rPr lang="en-US" b="0" dirty="0">
                <a:solidFill>
                  <a:schemeClr val="tx1"/>
                </a:solidFill>
              </a:rPr>
              <a:t>"The decision makes me happy because we can all stay together here at EH"</a:t>
            </a:r>
          </a:p>
          <a:p>
            <a:pPr marL="514350" indent="-514350">
              <a:buFont typeface="+mj-lt"/>
              <a:buAutoNum type="arabicPeriod"/>
            </a:pPr>
            <a:r>
              <a:rPr lang="en-US" b="0" dirty="0">
                <a:solidFill>
                  <a:schemeClr val="tx1"/>
                </a:solidFill>
              </a:rPr>
              <a:t>"I'm not sure if this decision will please the Lord because it will cost so much“</a:t>
            </a:r>
          </a:p>
          <a:p>
            <a:pPr marL="514350" indent="-514350">
              <a:buFont typeface="+mj-lt"/>
              <a:buAutoNum type="arabicPeriod"/>
            </a:pPr>
            <a:r>
              <a:rPr lang="en-US" b="0" dirty="0">
                <a:solidFill>
                  <a:schemeClr val="tx1"/>
                </a:solidFill>
              </a:rPr>
              <a:t>"I'm disappointed because I believe smaller churches offer a better way for Christians to work together.  They are more pleasing to God.  They are also less likely to become worldly and lose a scriptural focus“</a:t>
            </a:r>
          </a:p>
          <a:p>
            <a:pPr marL="514350" indent="-514350">
              <a:buFont typeface="+mj-lt"/>
              <a:buAutoNum type="arabicPeriod"/>
            </a:pPr>
            <a:r>
              <a:rPr lang="en-US" b="0" dirty="0">
                <a:solidFill>
                  <a:schemeClr val="tx1"/>
                </a:solidFill>
              </a:rPr>
              <a:t>" I'm not sure if the elders fully considered the impact on other churches.  We will continue to pull from them to their harm“</a:t>
            </a:r>
          </a:p>
          <a:p>
            <a:pPr marL="514350" indent="-514350">
              <a:buFont typeface="+mj-lt"/>
              <a:buAutoNum type="arabicPeriod"/>
            </a:pPr>
            <a:r>
              <a:rPr lang="en-US" b="0" dirty="0">
                <a:solidFill>
                  <a:schemeClr val="tx1"/>
                </a:solidFill>
              </a:rPr>
              <a:t>"Is it not clear that this is just a one hour a week issue.  So much time and effort to address a problem that could be solved by having two services every Sunday morning.”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3101974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3047</Words>
  <Application>Microsoft Office PowerPoint</Application>
  <PresentationFormat>Widescreen</PresentationFormat>
  <Paragraphs>371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Future of Embry Hills</vt:lpstr>
      <vt:lpstr>Scriptural Reminders of Our Identity</vt:lpstr>
      <vt:lpstr>PowerPoint Presentation</vt:lpstr>
      <vt:lpstr>Scriptural Reminders of Our Identity</vt:lpstr>
      <vt:lpstr>Challenge in Reaching a Decision</vt:lpstr>
      <vt:lpstr>Key Observations and Conclusions</vt:lpstr>
      <vt:lpstr>Feedback from a Young New Member</vt:lpstr>
      <vt:lpstr>Key Observations and Conclusions</vt:lpstr>
      <vt:lpstr>Responses and Questions</vt:lpstr>
      <vt:lpstr>Responses and Questions (#1 &amp; 2)</vt:lpstr>
      <vt:lpstr>Responses and Questions (#3)</vt:lpstr>
      <vt:lpstr>Responses and Questions</vt:lpstr>
      <vt:lpstr>Responses and Questions (# 4)</vt:lpstr>
      <vt:lpstr>Responses and Questions (#5)</vt:lpstr>
      <vt:lpstr>Responses and Questions (#6)</vt:lpstr>
      <vt:lpstr>Responses and Questions (#7)</vt:lpstr>
      <vt:lpstr>The Future of Embry Hills</vt:lpstr>
      <vt:lpstr>The Future of Embry Hills</vt:lpstr>
      <vt:lpstr>The Future of Embry Hills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Embry Hills</dc:title>
  <dc:creator>Larry Brown</dc:creator>
  <cp:lastModifiedBy>Brad Beutjer</cp:lastModifiedBy>
  <cp:revision>59</cp:revision>
  <cp:lastPrinted>2019-01-06T19:27:25Z</cp:lastPrinted>
  <dcterms:created xsi:type="dcterms:W3CDTF">2019-01-05T00:47:35Z</dcterms:created>
  <dcterms:modified xsi:type="dcterms:W3CDTF">2019-01-07T00:43:30Z</dcterms:modified>
</cp:coreProperties>
</file>