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38"/>
  </p:notesMasterIdLst>
  <p:handoutMasterIdLst>
    <p:handoutMasterId r:id="rId39"/>
  </p:handoutMasterIdLst>
  <p:sldIdLst>
    <p:sldId id="457" r:id="rId2"/>
    <p:sldId id="365" r:id="rId3"/>
    <p:sldId id="496" r:id="rId4"/>
    <p:sldId id="502" r:id="rId5"/>
    <p:sldId id="501" r:id="rId6"/>
    <p:sldId id="503" r:id="rId7"/>
    <p:sldId id="470" r:id="rId8"/>
    <p:sldId id="497" r:id="rId9"/>
    <p:sldId id="498" r:id="rId10"/>
    <p:sldId id="506" r:id="rId11"/>
    <p:sldId id="505" r:id="rId12"/>
    <p:sldId id="504" r:id="rId13"/>
    <p:sldId id="473" r:id="rId14"/>
    <p:sldId id="475" r:id="rId15"/>
    <p:sldId id="490" r:id="rId16"/>
    <p:sldId id="474" r:id="rId17"/>
    <p:sldId id="495" r:id="rId18"/>
    <p:sldId id="484" r:id="rId19"/>
    <p:sldId id="471" r:id="rId20"/>
    <p:sldId id="466" r:id="rId21"/>
    <p:sldId id="468" r:id="rId22"/>
    <p:sldId id="458" r:id="rId23"/>
    <p:sldId id="448" r:id="rId24"/>
    <p:sldId id="456" r:id="rId25"/>
    <p:sldId id="450" r:id="rId26"/>
    <p:sldId id="451" r:id="rId27"/>
    <p:sldId id="437" r:id="rId28"/>
    <p:sldId id="447" r:id="rId29"/>
    <p:sldId id="440" r:id="rId30"/>
    <p:sldId id="441" r:id="rId31"/>
    <p:sldId id="443" r:id="rId32"/>
    <p:sldId id="489" r:id="rId33"/>
    <p:sldId id="413" r:id="rId34"/>
    <p:sldId id="427" r:id="rId35"/>
    <p:sldId id="429" r:id="rId36"/>
    <p:sldId id="410" r:id="rId37"/>
  </p:sldIdLst>
  <p:sldSz cx="12192000" cy="6858000"/>
  <p:notesSz cx="7077075" cy="895508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1" autoAdjust="0"/>
    <p:restoredTop sz="94658" autoAdjust="0"/>
  </p:normalViewPr>
  <p:slideViewPr>
    <p:cSldViewPr>
      <p:cViewPr varScale="1">
        <p:scale>
          <a:sx n="60" d="100"/>
          <a:sy n="60" d="100"/>
        </p:scale>
        <p:origin x="820" y="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4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6733" cy="44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342" y="1"/>
            <a:ext cx="3066733" cy="44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07334"/>
            <a:ext cx="3066733" cy="44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342" y="8507334"/>
            <a:ext cx="3066733" cy="44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390D059-A318-4BDB-9485-FAEAF72DB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93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1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E9CE1-6184-4B89-AA23-3BC699C2D139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54038" y="6715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253668"/>
            <a:ext cx="5661660" cy="40297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05791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05791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AF978-6D14-47BE-B785-7D451211F5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27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18D73F-FBC7-4DE9-B793-FD26C0EBE06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671513"/>
            <a:ext cx="5969000" cy="3357562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8DC15D-2B37-47F4-BE47-66424815799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671513"/>
            <a:ext cx="5969000" cy="3357562"/>
          </a:xfrm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29C12E-07B6-436B-8CCC-61D3249BD97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671513"/>
            <a:ext cx="5969000" cy="3357562"/>
          </a:xfrm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D5C0D5-3915-4737-8479-3E914796BEE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671513"/>
            <a:ext cx="5969000" cy="3357562"/>
          </a:xfrm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F926FC-5BF5-4A14-9090-159D66E7DC2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671513"/>
            <a:ext cx="5969000" cy="3357562"/>
          </a:xfrm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8DC15D-2B37-47F4-BE47-66424815799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671513"/>
            <a:ext cx="5969000" cy="3357562"/>
          </a:xfrm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AA07B0-45F0-4FDB-B27B-FE9B02D317E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671513"/>
            <a:ext cx="5969000" cy="3357562"/>
          </a:xfrm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8DC15D-2B37-47F4-BE47-66424815799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671513"/>
            <a:ext cx="5969000" cy="3357562"/>
          </a:xfrm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18D73F-FBC7-4DE9-B793-FD26C0EBE06A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671513"/>
            <a:ext cx="5969000" cy="3357562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9E6CCC-EEA0-42D0-BC45-FD8E43FEADDF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671513"/>
            <a:ext cx="5969000" cy="3357562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300F85-3C37-43E2-8FFA-64463F49E38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671513"/>
            <a:ext cx="5969000" cy="3357562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8DC15D-2B37-47F4-BE47-66424815799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671513"/>
            <a:ext cx="5969000" cy="3357562"/>
          </a:xfrm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956266-84B8-4E88-906A-59E2AADBDE34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671513"/>
            <a:ext cx="5969000" cy="3357562"/>
          </a:xfrm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78E373-DF93-4D2D-A9C3-37630F813A9D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671513"/>
            <a:ext cx="5969000" cy="3357562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C0CE7C-3116-42AE-9BE0-5F11F04F7D2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671513"/>
            <a:ext cx="5969000" cy="3357562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28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C0CE7C-3116-42AE-9BE0-5F11F04F7D2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671513"/>
            <a:ext cx="5969000" cy="3357562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C0CE7C-3116-42AE-9BE0-5F11F04F7D2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671513"/>
            <a:ext cx="5969000" cy="3357562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CF4AF4-B98A-4A05-B91D-3138D61DA83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671513"/>
            <a:ext cx="5969000" cy="3357562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5ADC5C-70EC-4EBF-AC8A-CE8479BB41E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671513"/>
            <a:ext cx="5969000" cy="3357562"/>
          </a:xfrm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8DC15D-2B37-47F4-BE47-66424815799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671513"/>
            <a:ext cx="5969000" cy="3357562"/>
          </a:xfrm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824770-7243-4D9D-8E55-4FC218D2448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4038" y="671513"/>
            <a:ext cx="5969000" cy="3357562"/>
          </a:xfrm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234" y="4267200"/>
            <a:ext cx="12187767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>
                    <a:defRPr/>
                  </a:pPr>
                  <a:endParaRPr lang="en-US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>
                    <a:defRPr/>
                  </a:pPr>
                  <a:endParaRPr lang="en-US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>
                    <a:defRPr/>
                  </a:pPr>
                  <a:endParaRPr lang="en-US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6288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92276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288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03125-CAEF-4CC0-8B51-6CCD20A01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4AFB6-61FB-4249-9777-5C21F889C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CF747-EEA1-490D-AB4B-B64EFE2EF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36E77-3904-4A70-A5EE-D81A44326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7ECB6-3B4F-4E73-AA5C-C8BDC18AB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37273-E3A9-404C-9CEB-E1035A266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40769-D65E-481F-9FFA-0F8128750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9AE57-0377-4BD7-A287-8BD938E35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45E90-0828-4143-A0E3-482A64F4F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91632-9B89-45E0-8A08-CEF2BB017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2CACB-775A-48A9-B38C-28E09403B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Freeform 2"/>
          <p:cNvSpPr>
            <a:spLocks/>
          </p:cNvSpPr>
          <p:nvPr/>
        </p:nvSpPr>
        <p:spPr bwMode="hidden">
          <a:xfrm>
            <a:off x="8837084" y="6429375"/>
            <a:ext cx="38100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n-US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4234" y="4267200"/>
            <a:ext cx="12187767" cy="2590800"/>
            <a:chOff x="2" y="2688"/>
            <a:chExt cx="5758" cy="1632"/>
          </a:xfrm>
        </p:grpSpPr>
        <p:sp>
          <p:nvSpPr>
            <p:cNvPr id="16179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6179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79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0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6181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1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2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2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2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2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2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2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2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2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6182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3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4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4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4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4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4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4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6184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4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4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5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5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5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sp>
            <p:nvSpPr>
              <p:cNvPr id="16185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6185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>
                    <a:defRPr/>
                  </a:pPr>
                  <a:endParaRPr lang="en-US"/>
                </a:p>
              </p:txBody>
            </p:sp>
            <p:sp>
              <p:nvSpPr>
                <p:cNvPr id="16185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>
                    <a:defRPr/>
                  </a:pPr>
                  <a:endParaRPr lang="en-US"/>
                </a:p>
              </p:txBody>
            </p:sp>
            <p:sp>
              <p:nvSpPr>
                <p:cNvPr id="16185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>
                    <a:defRPr/>
                  </a:pPr>
                  <a:endParaRPr lang="en-US"/>
                </a:p>
              </p:txBody>
            </p:sp>
            <p:sp>
              <p:nvSpPr>
                <p:cNvPr id="16185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6185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6186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186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86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86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4373925-8AD0-42C6-A0C1-0C5BE682D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244464"/>
            <a:ext cx="876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1200" dirty="0">
                <a:cs typeface="Times New Roman" pitchFamily="18" charset="0"/>
              </a:rPr>
              <a:t>	</a:t>
            </a:r>
            <a:endParaRPr lang="en-US" sz="2800" i="1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4502" y="304800"/>
            <a:ext cx="960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Prayer – A Source of Spiritual Growth</a:t>
            </a:r>
            <a:endParaRPr lang="en-US" sz="4000" dirty="0">
              <a:solidFill>
                <a:srgbClr val="FFFF00"/>
              </a:solidFill>
            </a:endParaRPr>
          </a:p>
          <a:p>
            <a:r>
              <a:rPr lang="en-US" sz="3600" i="1" dirty="0">
                <a:solidFill>
                  <a:srgbClr val="FFFF00"/>
                </a:solidFill>
              </a:rPr>
              <a:t>Pre-Class Question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44502" y="2895600"/>
            <a:ext cx="9372600" cy="1446550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/>
              <a:t>What do you hope to accomplish when you pray?  List several things.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72990-E08B-4E2A-BC17-DE1CAFC6BFB3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533400"/>
          </a:xfrm>
        </p:spPr>
        <p:txBody>
          <a:bodyPr/>
          <a:lstStyle/>
          <a:p>
            <a:pPr eaLnBrk="1" hangingPunct="1"/>
            <a:endParaRPr lang="en-US" sz="32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026EAD4-7DF5-48C3-8388-FB29E2A63E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371604"/>
              </p:ext>
            </p:extLst>
          </p:nvPr>
        </p:nvGraphicFramePr>
        <p:xfrm>
          <a:off x="800100" y="53470"/>
          <a:ext cx="10591800" cy="6751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7856">
                  <a:extLst>
                    <a:ext uri="{9D8B030D-6E8A-4147-A177-3AD203B41FA5}">
                      <a16:colId xmlns:a16="http://schemas.microsoft.com/office/drawing/2014/main" val="3983719230"/>
                    </a:ext>
                  </a:extLst>
                </a:gridCol>
                <a:gridCol w="3020967">
                  <a:extLst>
                    <a:ext uri="{9D8B030D-6E8A-4147-A177-3AD203B41FA5}">
                      <a16:colId xmlns:a16="http://schemas.microsoft.com/office/drawing/2014/main" val="4225800195"/>
                    </a:ext>
                  </a:extLst>
                </a:gridCol>
                <a:gridCol w="1629064">
                  <a:extLst>
                    <a:ext uri="{9D8B030D-6E8A-4147-A177-3AD203B41FA5}">
                      <a16:colId xmlns:a16="http://schemas.microsoft.com/office/drawing/2014/main" val="3271769892"/>
                    </a:ext>
                  </a:extLst>
                </a:gridCol>
                <a:gridCol w="2147142">
                  <a:extLst>
                    <a:ext uri="{9D8B030D-6E8A-4147-A177-3AD203B41FA5}">
                      <a16:colId xmlns:a16="http://schemas.microsoft.com/office/drawing/2014/main" val="1255116664"/>
                    </a:ext>
                  </a:extLst>
                </a:gridCol>
                <a:gridCol w="2486771">
                  <a:extLst>
                    <a:ext uri="{9D8B030D-6E8A-4147-A177-3AD203B41FA5}">
                      <a16:colId xmlns:a16="http://schemas.microsoft.com/office/drawing/2014/main" val="1460307221"/>
                    </a:ext>
                  </a:extLst>
                </a:gridCol>
              </a:tblGrid>
              <a:tr h="4459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effectLst/>
                        </a:rPr>
                        <a:t>Lesson</a:t>
                      </a:r>
                      <a:endParaRPr lang="en-US" sz="1200" b="1" u="sng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effectLst/>
                        </a:rPr>
                        <a:t>Title</a:t>
                      </a:r>
                      <a:endParaRPr lang="en-US" sz="1200" b="1" u="sng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effectLst/>
                        </a:rPr>
                        <a:t>Teacher</a:t>
                      </a:r>
                      <a:endParaRPr lang="en-US" sz="1200" b="1" u="sng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effectLst/>
                        </a:rPr>
                        <a:t>Day</a:t>
                      </a:r>
                      <a:endParaRPr lang="en-US" sz="1200" b="1" u="sng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39370" indent="6858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effectLst/>
                        </a:rPr>
                        <a:t>Date</a:t>
                      </a:r>
                      <a:endParaRPr lang="en-US" sz="1200" b="1" u="sng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extLst>
                  <a:ext uri="{0D108BD9-81ED-4DB2-BD59-A6C34878D82A}">
                    <a16:rowId xmlns:a16="http://schemas.microsoft.com/office/drawing/2014/main" val="3930033421"/>
                  </a:ext>
                </a:extLst>
              </a:tr>
              <a:tr h="376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Goals for the Class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Russ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Sunday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February 24, 2019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extLst>
                  <a:ext uri="{0D108BD9-81ED-4DB2-BD59-A6C34878D82A}">
                    <a16:rowId xmlns:a16="http://schemas.microsoft.com/office/drawing/2014/main" val="899588879"/>
                  </a:ext>
                </a:extLst>
              </a:tr>
              <a:tr h="376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</a:t>
                      </a:r>
                      <a:endParaRPr lang="en-US" sz="1400" b="1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Earthly Motives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Russ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Wednesday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February 27, 2019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extLst>
                  <a:ext uri="{0D108BD9-81ED-4DB2-BD59-A6C34878D82A}">
                    <a16:rowId xmlns:a16="http://schemas.microsoft.com/office/drawing/2014/main" val="1900521634"/>
                  </a:ext>
                </a:extLst>
              </a:tr>
              <a:tr h="376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</a:t>
                      </a:r>
                      <a:endParaRPr lang="en-US" sz="1400" b="1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Balanced Prayers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Russ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Sunday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March 3, 2019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extLst>
                  <a:ext uri="{0D108BD9-81ED-4DB2-BD59-A6C34878D82A}">
                    <a16:rowId xmlns:a16="http://schemas.microsoft.com/office/drawing/2014/main" val="3747232846"/>
                  </a:ext>
                </a:extLst>
              </a:tr>
              <a:tr h="5574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4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The Framework of Prayer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Russ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Wednesday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March 6, 2019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extLst>
                  <a:ext uri="{0D108BD9-81ED-4DB2-BD59-A6C34878D82A}">
                    <a16:rowId xmlns:a16="http://schemas.microsoft.com/office/drawing/2014/main" val="3987213299"/>
                  </a:ext>
                </a:extLst>
              </a:tr>
              <a:tr h="376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5</a:t>
                      </a:r>
                      <a:endParaRPr lang="en-US" sz="1400" b="1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Praying for Others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Russ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Sunday</a:t>
                      </a:r>
                      <a:endParaRPr lang="en-US" sz="1400" b="1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March 10, 2019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extLst>
                  <a:ext uri="{0D108BD9-81ED-4DB2-BD59-A6C34878D82A}">
                    <a16:rowId xmlns:a16="http://schemas.microsoft.com/office/drawing/2014/main" val="3911089487"/>
                  </a:ext>
                </a:extLst>
              </a:tr>
              <a:tr h="376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6</a:t>
                      </a:r>
                      <a:endParaRPr lang="en-US" sz="1400" b="1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A Passion for People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Russ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Wednesday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March 13, 2019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extLst>
                  <a:ext uri="{0D108BD9-81ED-4DB2-BD59-A6C34878D82A}">
                    <a16:rowId xmlns:a16="http://schemas.microsoft.com/office/drawing/2014/main" val="3116273377"/>
                  </a:ext>
                </a:extLst>
              </a:tr>
              <a:tr h="376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7</a:t>
                      </a:r>
                      <a:endParaRPr lang="en-US" sz="1400" b="1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A Challenging Prayer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Russ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Sunday</a:t>
                      </a:r>
                      <a:endParaRPr lang="en-US" sz="1400" b="1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March 17, 2019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extLst>
                  <a:ext uri="{0D108BD9-81ED-4DB2-BD59-A6C34878D82A}">
                    <a16:rowId xmlns:a16="http://schemas.microsoft.com/office/drawing/2014/main" val="1480384733"/>
                  </a:ext>
                </a:extLst>
              </a:tr>
              <a:tr h="5653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8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Excuses for not Praying</a:t>
                      </a:r>
                      <a:endParaRPr lang="en-US" sz="1400" b="1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Russ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Wednesday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March 20, 2019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extLst>
                  <a:ext uri="{0D108BD9-81ED-4DB2-BD59-A6C34878D82A}">
                    <a16:rowId xmlns:a16="http://schemas.microsoft.com/office/drawing/2014/main" val="3557776453"/>
                  </a:ext>
                </a:extLst>
              </a:tr>
              <a:tr h="376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9</a:t>
                      </a:r>
                      <a:endParaRPr lang="en-US" sz="1400" b="1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Praying for Excellence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Russ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Sunday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March 24, 2019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extLst>
                  <a:ext uri="{0D108BD9-81ED-4DB2-BD59-A6C34878D82A}">
                    <a16:rowId xmlns:a16="http://schemas.microsoft.com/office/drawing/2014/main" val="1700987451"/>
                  </a:ext>
                </a:extLst>
              </a:tr>
              <a:tr h="376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Praying for Opportunities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Russ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Sunday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March 31, 2019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extLst>
                  <a:ext uri="{0D108BD9-81ED-4DB2-BD59-A6C34878D82A}">
                    <a16:rowId xmlns:a16="http://schemas.microsoft.com/office/drawing/2014/main" val="66172209"/>
                  </a:ext>
                </a:extLst>
              </a:tr>
              <a:tr h="5574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11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Praying to the Sovereign God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Russ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Wednesday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April 3, 2019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extLst>
                  <a:ext uri="{0D108BD9-81ED-4DB2-BD59-A6C34878D82A}">
                    <a16:rowId xmlns:a16="http://schemas.microsoft.com/office/drawing/2014/main" val="488456387"/>
                  </a:ext>
                </a:extLst>
              </a:tr>
              <a:tr h="376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12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Praying for Power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Russ</a:t>
                      </a:r>
                      <a:endParaRPr lang="en-US" sz="1400" b="1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Sunday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April 7, 2019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extLst>
                  <a:ext uri="{0D108BD9-81ED-4DB2-BD59-A6C34878D82A}">
                    <a16:rowId xmlns:a16="http://schemas.microsoft.com/office/drawing/2014/main" val="2167350393"/>
                  </a:ext>
                </a:extLst>
              </a:tr>
              <a:tr h="3768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13</a:t>
                      </a:r>
                      <a:endParaRPr lang="en-US" sz="1400" b="1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Review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Russ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Wednesday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April 10, 2019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675" marR="49675" marT="0" marB="0"/>
                </a:tc>
                <a:extLst>
                  <a:ext uri="{0D108BD9-81ED-4DB2-BD59-A6C34878D82A}">
                    <a16:rowId xmlns:a16="http://schemas.microsoft.com/office/drawing/2014/main" val="2234120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090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72990-E08B-4E2A-BC17-DE1CAFC6BFB3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533400"/>
          </a:xfrm>
        </p:spPr>
        <p:txBody>
          <a:bodyPr/>
          <a:lstStyle/>
          <a:p>
            <a:pPr eaLnBrk="1" hangingPunct="1"/>
            <a:endParaRPr lang="en-US" sz="3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2250101"/>
              </p:ext>
            </p:extLst>
          </p:nvPr>
        </p:nvGraphicFramePr>
        <p:xfrm>
          <a:off x="2057400" y="152401"/>
          <a:ext cx="8305800" cy="6520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5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9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7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</a:rPr>
                        <a:t>Lesson</a:t>
                      </a:r>
                      <a:endParaRPr lang="en-US" sz="1050" b="1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  <a:endParaRPr lang="en-US" sz="1050" b="1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</a:rPr>
                        <a:t>Teacher</a:t>
                      </a:r>
                      <a:endParaRPr lang="en-US" sz="1050" b="1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</a:rPr>
                        <a:t>Day</a:t>
                      </a:r>
                      <a:endParaRPr lang="en-US" sz="1050" b="1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39370" indent="6858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  <a:endParaRPr lang="en-US" sz="1050" b="1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Goals for the Class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Russ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Sunday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April 10, 2016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Earthly Motives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Russ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April 13, 2016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Balanced Prayers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Russ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Sunday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April 17, 2016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1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The Framework of Prayer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Bill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April 20, 2016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Praying for Others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Russ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Sunday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April 24, 2016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2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 Passion for People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Bill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April 27, 2016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2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 Challenging Prayer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Bill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Sunday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May 1, 2016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2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Excuses for not Praying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Bill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May 4, 2016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2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Praying for Excellence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Russ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Sunday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May 8, 2016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01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Praying for Opportunities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Russ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May 11, 2016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01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Praying to the Sovereign God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Bill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Sunday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May 15, 2016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82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Praying for Power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Bill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May 18, 2016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82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Review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Russ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Sunday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May 22, 2016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53532" marR="53532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26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244464"/>
            <a:ext cx="876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1200" dirty="0">
                <a:cs typeface="Times New Roman" pitchFamily="18" charset="0"/>
              </a:rPr>
              <a:t>	</a:t>
            </a:r>
            <a:endParaRPr lang="en-US" sz="2800" i="1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2286000"/>
            <a:ext cx="617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/>
              <a:t>Prayer – A Source of Spiritual Growth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72990-E08B-4E2A-BC17-DE1CAFC6BFB3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533400"/>
          </a:xfrm>
        </p:spPr>
        <p:txBody>
          <a:bodyPr/>
          <a:lstStyle/>
          <a:p>
            <a:pPr eaLnBrk="1" hangingPunct="1"/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895601" y="304803"/>
          <a:ext cx="6629399" cy="6369164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97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1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64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21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Garamond"/>
                          <a:ea typeface="Times New Roman"/>
                          <a:cs typeface="Times New Roman"/>
                        </a:rPr>
                        <a:t>Lesson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/>
                          <a:ea typeface="Times New Roman"/>
                          <a:cs typeface="Times New Roman"/>
                        </a:rPr>
                        <a:t>Title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Teacher</a:t>
                      </a: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/>
                          <a:ea typeface="Times New Roman"/>
                          <a:cs typeface="Times New Roman"/>
                        </a:rPr>
                        <a:t>Day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9370" indent="6858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Garamond"/>
                          <a:ea typeface="Times New Roman"/>
                          <a:cs typeface="Times New Roman"/>
                        </a:rPr>
                        <a:t>Date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4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Garamond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Garamond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Garamond"/>
                          <a:ea typeface="Times New Roman"/>
                          <a:cs typeface="Times New Roman"/>
                        </a:rPr>
                        <a:t>GOALS FOR THE CLASS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Garamond"/>
                          <a:ea typeface="Times New Roman"/>
                          <a:cs typeface="Times New Roman"/>
                        </a:rPr>
                        <a:t>Russ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Garamond"/>
                          <a:ea typeface="Times New Roman"/>
                          <a:cs typeface="Times New Roman"/>
                        </a:rPr>
                        <a:t>Sunday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Garamond"/>
                          <a:ea typeface="Times New Roman"/>
                          <a:cs typeface="Times New Roman"/>
                        </a:rPr>
                        <a:t>February 20, 2011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6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2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Garamond"/>
                          <a:ea typeface="Times New Roman"/>
                          <a:cs typeface="Times New Roman"/>
                        </a:rPr>
                        <a:t>EARTHLY MOTIVES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Garamond"/>
                          <a:ea typeface="Times New Roman"/>
                          <a:cs typeface="Times New Roman"/>
                        </a:rPr>
                        <a:t>Russ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Wednesday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February 23, 2011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3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Garamond"/>
                          <a:ea typeface="Times New Roman"/>
                          <a:cs typeface="Times New Roman"/>
                        </a:rPr>
                        <a:t>BALANCED PRAYERS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Garamond"/>
                          <a:ea typeface="Times New Roman"/>
                          <a:cs typeface="Times New Roman"/>
                        </a:rPr>
                        <a:t>Ben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Sunday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Garamond"/>
                          <a:ea typeface="Times New Roman"/>
                          <a:cs typeface="Times New Roman"/>
                        </a:rPr>
                        <a:t>February 27, 2011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Garamond"/>
                          <a:ea typeface="Times New Roman"/>
                          <a:cs typeface="Times New Roman"/>
                        </a:rPr>
                        <a:t>THE FRAMEWORK OF PRAYER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Garamond"/>
                          <a:ea typeface="Times New Roman"/>
                          <a:cs typeface="Times New Roman"/>
                        </a:rPr>
                        <a:t>Ben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Wednesday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March 2, 2011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9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Garamond"/>
                          <a:ea typeface="Times New Roman"/>
                          <a:cs typeface="Times New Roman"/>
                        </a:rPr>
                        <a:t>PRAYING FOR OTHERS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Garamond"/>
                          <a:ea typeface="Times New Roman"/>
                          <a:cs typeface="Times New Roman"/>
                        </a:rPr>
                        <a:t>Ben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Sunday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March 6, 2011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9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6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Garamond"/>
                          <a:ea typeface="Times New Roman"/>
                          <a:cs typeface="Times New Roman"/>
                        </a:rPr>
                        <a:t>A PASSION FOR PEOPLE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Garamond"/>
                          <a:ea typeface="Times New Roman"/>
                          <a:cs typeface="Times New Roman"/>
                        </a:rPr>
                        <a:t>Ben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Wednesday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March 9, 2011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9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7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Garamond"/>
                          <a:ea typeface="Times New Roman"/>
                          <a:cs typeface="Times New Roman"/>
                        </a:rPr>
                        <a:t>A CHALLENGING PRAYER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Garamond"/>
                          <a:ea typeface="Times New Roman"/>
                          <a:cs typeface="Times New Roman"/>
                        </a:rPr>
                        <a:t>Russ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Sunday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March 13, 2011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9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8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Garamond"/>
                          <a:ea typeface="Times New Roman"/>
                          <a:cs typeface="Times New Roman"/>
                        </a:rPr>
                        <a:t>EXCUSES FOR NOT PRAYING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Garamond"/>
                          <a:ea typeface="Times New Roman"/>
                          <a:cs typeface="Times New Roman"/>
                        </a:rPr>
                        <a:t>Russ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Wednesday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March 16, 2011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99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9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Garamond"/>
                          <a:ea typeface="Times New Roman"/>
                          <a:cs typeface="Times New Roman"/>
                        </a:rPr>
                        <a:t>PRAYING FOR EXCELLENCE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Garamond"/>
                          <a:ea typeface="Times New Roman"/>
                          <a:cs typeface="Times New Roman"/>
                        </a:rPr>
                        <a:t>Russ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Sunday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March 20, 2011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9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Garamond"/>
                          <a:ea typeface="Times New Roman"/>
                          <a:cs typeface="Times New Roman"/>
                        </a:rPr>
                        <a:t>PRAYING FOR OPPORTUNITIES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Garamond"/>
                          <a:ea typeface="Times New Roman"/>
                          <a:cs typeface="Times New Roman"/>
                        </a:rPr>
                        <a:t>Russ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Sunday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March 27, 2011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99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Garamond"/>
                          <a:ea typeface="Times New Roman"/>
                          <a:cs typeface="Times New Roman"/>
                        </a:rPr>
                        <a:t>PRAYING TO THE SOVEREIGN GOD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Garamond"/>
                          <a:ea typeface="Times New Roman"/>
                          <a:cs typeface="Times New Roman"/>
                        </a:rPr>
                        <a:t>Ben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Wednesday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March 30, 2011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899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Garamond"/>
                          <a:ea typeface="Times New Roman"/>
                          <a:cs typeface="Times New Roman"/>
                        </a:rPr>
                        <a:t>PRAYING FOR POWER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Garamond"/>
                          <a:ea typeface="Times New Roman"/>
                          <a:cs typeface="Times New Roman"/>
                        </a:rPr>
                        <a:t>Ben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Sunday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April 3, 2011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786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Garamond"/>
                          <a:ea typeface="Times New Roman"/>
                          <a:cs typeface="Times New Roman"/>
                        </a:rPr>
                        <a:t>REVIEW</a:t>
                      </a:r>
                      <a:endParaRPr lang="en-US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Garamond"/>
                          <a:ea typeface="Times New Roman"/>
                          <a:cs typeface="Times New Roman"/>
                        </a:rPr>
                        <a:t>Ben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Garamond"/>
                          <a:ea typeface="Times New Roman"/>
                          <a:cs typeface="Times New Roman"/>
                        </a:rPr>
                        <a:t>Wednesday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Garamond"/>
                          <a:ea typeface="Times New Roman"/>
                          <a:cs typeface="Times New Roman"/>
                        </a:rPr>
                        <a:t>April 6, 2011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594" marR="57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C1AA1C-F2DE-4FC3-B315-97FFE9227D26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Lesson 6 Objectives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057400"/>
            <a:ext cx="8305800" cy="3352800"/>
          </a:xfrm>
        </p:spPr>
        <p:txBody>
          <a:bodyPr/>
          <a:lstStyle/>
          <a:p>
            <a:pPr marL="401638" indent="-401638" eaLnBrk="1" hangingPunct="1">
              <a:defRPr/>
            </a:pPr>
            <a:r>
              <a:rPr lang="en-US" dirty="0">
                <a:effectLst/>
              </a:rPr>
              <a:t>Describe the setting and audience for this sermon.</a:t>
            </a:r>
          </a:p>
          <a:p>
            <a:pPr marL="401638" indent="-401638" eaLnBrk="1" hangingPunct="1">
              <a:defRPr/>
            </a:pPr>
            <a:r>
              <a:rPr lang="en-US" dirty="0">
                <a:effectLst/>
              </a:rPr>
              <a:t>List at least three OT references made in the sermon.</a:t>
            </a:r>
          </a:p>
          <a:p>
            <a:pPr marL="401638" indent="-401638" eaLnBrk="1" hangingPunct="1">
              <a:defRPr/>
            </a:pPr>
            <a:r>
              <a:rPr lang="en-US" dirty="0">
                <a:effectLst/>
              </a:rPr>
              <a:t>Explain how the sermon is suited for Jews &amp; Gentiles.</a:t>
            </a:r>
            <a:r>
              <a:rPr lang="en-US" dirty="0"/>
              <a:t>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828800" y="1295401"/>
            <a:ext cx="8382000" cy="6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2800" i="1" kern="0" dirty="0">
                <a:solidFill>
                  <a:srgbClr val="FFFF00"/>
                </a:solidFill>
                <a:latin typeface="+mn-lt"/>
              </a:rPr>
              <a:t>At the end of this lesson, the student will be able to: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244464"/>
            <a:ext cx="876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1200" dirty="0">
                <a:cs typeface="Times New Roman" pitchFamily="18" charset="0"/>
              </a:rPr>
              <a:t>	</a:t>
            </a:r>
            <a:endParaRPr lang="en-US" sz="2800" i="1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304801"/>
            <a:ext cx="61722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/>
              <a:t>Sermons in Acts</a:t>
            </a:r>
          </a:p>
          <a:p>
            <a:r>
              <a:rPr lang="en-US" sz="4000" i="1" dirty="0"/>
              <a:t>Pre-Class Exercise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2200" y="1752601"/>
            <a:ext cx="7772400" cy="1200329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Review and answer the three objectives of Lesson 5 listed below.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3200401"/>
            <a:ext cx="7848600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dirty="0"/>
              <a:t>Describe the circumstances and preparation God made to bring Peter to Cornelius’ house.</a:t>
            </a:r>
          </a:p>
          <a:p>
            <a:pPr marL="342900" indent="-342900" algn="l" eaLnBrk="1" hangingPunct="1">
              <a:lnSpc>
                <a:spcPct val="90000"/>
              </a:lnSpc>
              <a:buFont typeface="+mj-lt"/>
              <a:buAutoNum type="arabicPeriod"/>
            </a:pPr>
            <a:endParaRPr lang="en-US" sz="2800" dirty="0"/>
          </a:p>
          <a:p>
            <a:pPr marL="342900" indent="-342900" algn="l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dirty="0"/>
              <a:t>Explain the significance of the Holy Spirit falling on Cornelius and his household.</a:t>
            </a:r>
          </a:p>
          <a:p>
            <a:pPr marL="342900" indent="-342900" algn="l" eaLnBrk="1" hangingPunct="1">
              <a:lnSpc>
                <a:spcPct val="90000"/>
              </a:lnSpc>
              <a:buFont typeface="+mj-lt"/>
              <a:buAutoNum type="arabicPeriod"/>
            </a:pPr>
            <a:endParaRPr lang="en-US" sz="2800" dirty="0"/>
          </a:p>
          <a:p>
            <a:pPr marL="342900" indent="-342900" algn="l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dirty="0"/>
              <a:t>List at least four of our themes found in the sermon.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09DF9-FEF3-49B9-9968-EE880C93103A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54978" name="Rectangle 2"/>
          <p:cNvSpPr>
            <a:spLocks noChangeArrowheads="1"/>
          </p:cNvSpPr>
          <p:nvPr/>
        </p:nvSpPr>
        <p:spPr bwMode="auto">
          <a:xfrm>
            <a:off x="1600200" y="4419600"/>
            <a:ext cx="8991600" cy="381000"/>
          </a:xfrm>
          <a:prstGeom prst="rect">
            <a:avLst/>
          </a:prstGeom>
          <a:gradFill rotWithShape="1">
            <a:gsLst>
              <a:gs pos="0">
                <a:srgbClr val="00005E"/>
              </a:gs>
              <a:gs pos="50000">
                <a:srgbClr val="0000CC"/>
              </a:gs>
              <a:gs pos="100000">
                <a:srgbClr val="00005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Sermons in Acts - Lessons List</a:t>
            </a:r>
          </a:p>
        </p:txBody>
      </p:sp>
      <p:sp>
        <p:nvSpPr>
          <p:cNvPr id="4608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600200" y="914401"/>
            <a:ext cx="8991600" cy="4530725"/>
          </a:xfrm>
        </p:spPr>
        <p:txBody>
          <a:bodyPr/>
          <a:lstStyle/>
          <a:p>
            <a:pPr marL="573088" indent="-573088" eaLnBrk="1" hangingPunct="1">
              <a:lnSpc>
                <a:spcPct val="130000"/>
              </a:lnSpc>
              <a:buNone/>
              <a:tabLst>
                <a:tab pos="6059488" algn="l"/>
                <a:tab pos="7999413" algn="l"/>
              </a:tabLst>
            </a:pPr>
            <a:r>
              <a:rPr lang="en-US" sz="2800">
                <a:solidFill>
                  <a:srgbClr val="FFFF00"/>
                </a:solidFill>
                <a:effectLst/>
              </a:rPr>
              <a:t>#	                </a:t>
            </a:r>
            <a:r>
              <a:rPr lang="en-US" sz="2800" u="sng">
                <a:solidFill>
                  <a:srgbClr val="FFFF00"/>
                </a:solidFill>
                <a:effectLst/>
              </a:rPr>
              <a:t>Title</a:t>
            </a:r>
            <a:r>
              <a:rPr lang="en-US" sz="2800">
                <a:solidFill>
                  <a:srgbClr val="FFFF00"/>
                </a:solidFill>
                <a:effectLst/>
              </a:rPr>
              <a:t>	</a:t>
            </a:r>
            <a:r>
              <a:rPr lang="en-US" sz="2800" u="sng">
                <a:solidFill>
                  <a:srgbClr val="FFFF00"/>
                </a:solidFill>
                <a:effectLst/>
              </a:rPr>
              <a:t>Text</a:t>
            </a:r>
          </a:p>
          <a:p>
            <a:pPr marL="573088" indent="-573088" eaLnBrk="1" hangingPunct="1">
              <a:lnSpc>
                <a:spcPct val="130000"/>
              </a:lnSpc>
              <a:buSzTx/>
              <a:buFont typeface="Wingdings" pitchFamily="2" charset="2"/>
              <a:buAutoNum type="arabicPeriod"/>
              <a:tabLst>
                <a:tab pos="6059488" algn="l"/>
                <a:tab pos="7999413" algn="l"/>
              </a:tabLst>
            </a:pPr>
            <a:r>
              <a:rPr lang="en-US" sz="2400">
                <a:effectLst/>
              </a:rPr>
              <a:t>Introduction		</a:t>
            </a:r>
          </a:p>
          <a:p>
            <a:pPr marL="573088" indent="-573088" eaLnBrk="1" hangingPunct="1">
              <a:lnSpc>
                <a:spcPct val="130000"/>
              </a:lnSpc>
              <a:buSzTx/>
              <a:buFont typeface="Wingdings" pitchFamily="2" charset="2"/>
              <a:buAutoNum type="arabicPeriod"/>
              <a:tabLst>
                <a:tab pos="6059488" algn="l"/>
                <a:tab pos="7999413" algn="l"/>
              </a:tabLst>
            </a:pPr>
            <a:r>
              <a:rPr lang="en-US" sz="2400">
                <a:effectLst/>
              </a:rPr>
              <a:t>Peter on Pentecost	2:14-40	</a:t>
            </a:r>
          </a:p>
          <a:p>
            <a:pPr marL="573088" indent="-573088" eaLnBrk="1" hangingPunct="1">
              <a:lnSpc>
                <a:spcPct val="130000"/>
              </a:lnSpc>
              <a:buSzTx/>
              <a:buFont typeface="Wingdings" pitchFamily="2" charset="2"/>
              <a:buAutoNum type="arabicPeriod"/>
              <a:tabLst>
                <a:tab pos="6059488" algn="l"/>
                <a:tab pos="7999413" algn="l"/>
              </a:tabLst>
            </a:pPr>
            <a:r>
              <a:rPr lang="en-US" sz="2400">
                <a:effectLst/>
              </a:rPr>
              <a:t>Peter at Solomon’s Porch	3:11-26</a:t>
            </a:r>
          </a:p>
          <a:p>
            <a:pPr marL="573088" indent="-573088" eaLnBrk="1" hangingPunct="1">
              <a:lnSpc>
                <a:spcPct val="130000"/>
              </a:lnSpc>
              <a:buSzTx/>
              <a:buFont typeface="Wingdings" pitchFamily="2" charset="2"/>
              <a:buAutoNum type="arabicPeriod"/>
              <a:tabLst>
                <a:tab pos="6059488" algn="l"/>
                <a:tab pos="7999413" algn="l"/>
              </a:tabLst>
            </a:pPr>
            <a:r>
              <a:rPr lang="en-US" sz="2400">
                <a:effectLst/>
              </a:rPr>
              <a:t>Stephen’s Defense	7:1-53	</a:t>
            </a:r>
          </a:p>
          <a:p>
            <a:pPr marL="573088" indent="-573088" eaLnBrk="1" hangingPunct="1">
              <a:lnSpc>
                <a:spcPct val="130000"/>
              </a:lnSpc>
              <a:buSzTx/>
              <a:buFont typeface="Wingdings" pitchFamily="2" charset="2"/>
              <a:buAutoNum type="arabicPeriod"/>
              <a:tabLst>
                <a:tab pos="6059488" algn="l"/>
                <a:tab pos="7999413" algn="l"/>
              </a:tabLst>
            </a:pPr>
            <a:r>
              <a:rPr lang="en-US" sz="2400">
                <a:effectLst/>
              </a:rPr>
              <a:t>Peter at Cornelius’ house	10:34-43	</a:t>
            </a:r>
          </a:p>
          <a:p>
            <a:pPr marL="573088" indent="-573088" eaLnBrk="1" hangingPunct="1">
              <a:lnSpc>
                <a:spcPct val="130000"/>
              </a:lnSpc>
              <a:buSzTx/>
              <a:buFont typeface="Wingdings" pitchFamily="2" charset="2"/>
              <a:buAutoNum type="arabicPeriod"/>
              <a:tabLst>
                <a:tab pos="6059488" algn="l"/>
                <a:tab pos="7999413" algn="l"/>
              </a:tabLst>
            </a:pPr>
            <a:r>
              <a:rPr lang="en-US" sz="2400">
                <a:effectLst/>
              </a:rPr>
              <a:t>Paul at Antioch of Pisidia	13:16-42	</a:t>
            </a:r>
          </a:p>
          <a:p>
            <a:pPr marL="573088" indent="-573088" eaLnBrk="1" hangingPunct="1">
              <a:lnSpc>
                <a:spcPct val="130000"/>
              </a:lnSpc>
              <a:buSzTx/>
              <a:buFont typeface="Wingdings" pitchFamily="2" charset="2"/>
              <a:buAutoNum type="arabicPeriod"/>
              <a:tabLst>
                <a:tab pos="6059488" algn="l"/>
                <a:tab pos="7999413" algn="l"/>
              </a:tabLst>
            </a:pPr>
            <a:r>
              <a:rPr lang="en-US" sz="2400">
                <a:effectLst/>
              </a:rPr>
              <a:t>Paul at Lystra &amp; Athens	14:14-17; 17:22-31</a:t>
            </a:r>
          </a:p>
          <a:p>
            <a:pPr marL="573088" indent="-573088" eaLnBrk="1" hangingPunct="1">
              <a:lnSpc>
                <a:spcPct val="130000"/>
              </a:lnSpc>
              <a:buSzTx/>
              <a:buFont typeface="Wingdings" pitchFamily="2" charset="2"/>
              <a:buAutoNum type="arabicPeriod"/>
              <a:tabLst>
                <a:tab pos="6059488" algn="l"/>
                <a:tab pos="7999413" algn="l"/>
              </a:tabLst>
            </a:pPr>
            <a:r>
              <a:rPr lang="en-US" sz="2400">
                <a:effectLst/>
              </a:rPr>
              <a:t>Paul at Miletus	20:17-35</a:t>
            </a:r>
          </a:p>
          <a:p>
            <a:pPr marL="573088" indent="-573088" eaLnBrk="1" hangingPunct="1">
              <a:lnSpc>
                <a:spcPct val="130000"/>
              </a:lnSpc>
              <a:buSzTx/>
              <a:buFont typeface="Wingdings" pitchFamily="2" charset="2"/>
              <a:buAutoNum type="arabicPeriod"/>
              <a:tabLst>
                <a:tab pos="6059488" algn="l"/>
                <a:tab pos="7999413" algn="l"/>
              </a:tabLst>
            </a:pPr>
            <a:r>
              <a:rPr lang="en-US" sz="2400">
                <a:effectLst/>
              </a:rPr>
              <a:t>Paul before Agrippa &amp; Festus	26:1-29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DD22E-7CF7-45C4-80C4-52236425808B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"/>
            <a:ext cx="8534400" cy="1139825"/>
          </a:xfrm>
        </p:spPr>
        <p:txBody>
          <a:bodyPr/>
          <a:lstStyle/>
          <a:p>
            <a:pPr eaLnBrk="1" hangingPunct="1"/>
            <a:r>
              <a:rPr lang="en-US" sz="3800" dirty="0"/>
              <a:t>The Church in Antioch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143000"/>
            <a:ext cx="8991600" cy="52578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r>
              <a:rPr lang="en-US" dirty="0">
                <a:solidFill>
                  <a:srgbClr val="FFFF00"/>
                </a:solidFill>
                <a:effectLst/>
              </a:rPr>
              <a:t>11:19-20</a:t>
            </a:r>
            <a:r>
              <a:rPr lang="en-US" dirty="0">
                <a:effectLst/>
              </a:rPr>
              <a:t>	Founded: Jews and Gentiles</a:t>
            </a:r>
          </a:p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r>
              <a:rPr lang="en-US" dirty="0">
                <a:solidFill>
                  <a:srgbClr val="FFFF00"/>
                </a:solidFill>
                <a:effectLst/>
              </a:rPr>
              <a:t>11:23-24</a:t>
            </a:r>
            <a:r>
              <a:rPr lang="en-US" dirty="0">
                <a:effectLst/>
              </a:rPr>
              <a:t> 	Barnabas comes</a:t>
            </a:r>
          </a:p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r>
              <a:rPr lang="en-US" dirty="0">
                <a:solidFill>
                  <a:srgbClr val="FFFF00"/>
                </a:solidFill>
                <a:effectLst/>
              </a:rPr>
              <a:t>11:23-26</a:t>
            </a:r>
            <a:r>
              <a:rPr lang="en-US" dirty="0">
                <a:effectLst/>
              </a:rPr>
              <a:t>	Barnabas and Paul work for one yr</a:t>
            </a:r>
          </a:p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r>
              <a:rPr lang="en-US" dirty="0">
                <a:solidFill>
                  <a:srgbClr val="FFFF00"/>
                </a:solidFill>
                <a:effectLst/>
              </a:rPr>
              <a:t>11:26	</a:t>
            </a:r>
            <a:r>
              <a:rPr lang="en-US" dirty="0">
                <a:effectLst/>
              </a:rPr>
              <a:t>	Disciples called Christians</a:t>
            </a:r>
          </a:p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r>
              <a:rPr lang="en-US" dirty="0">
                <a:solidFill>
                  <a:srgbClr val="FFFF00"/>
                </a:solidFill>
                <a:effectLst/>
              </a:rPr>
              <a:t>13:1	</a:t>
            </a:r>
            <a:r>
              <a:rPr lang="en-US" dirty="0">
                <a:effectLst/>
              </a:rPr>
              <a:t>	Many prophets and teachers</a:t>
            </a:r>
          </a:p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r>
              <a:rPr lang="en-US" dirty="0">
                <a:solidFill>
                  <a:srgbClr val="FFFF00"/>
                </a:solidFill>
                <a:effectLst/>
              </a:rPr>
              <a:t>13:2	</a:t>
            </a:r>
            <a:r>
              <a:rPr lang="en-US" dirty="0">
                <a:effectLst/>
              </a:rPr>
              <a:t>	 Barnabas and Paul sent off</a:t>
            </a:r>
          </a:p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endParaRPr lang="en-US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76EBCC-9FC6-4968-A763-590FC210BF13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effectLst/>
              </a:rPr>
              <a:t>Outline of Paul’s Sermon (Acts 13:16-41)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752601"/>
            <a:ext cx="8610600" cy="42259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None/>
              <a:tabLst>
                <a:tab pos="2111375" algn="l"/>
              </a:tabLst>
              <a:defRPr/>
            </a:pPr>
            <a:r>
              <a:rPr lang="en-US" dirty="0"/>
              <a:t>13:16-22 – History of Israel (Jacob</a:t>
            </a:r>
            <a:r>
              <a:rPr lang="en-US" dirty="0">
                <a:sym typeface="Wingdings" pitchFamily="2" charset="2"/>
              </a:rPr>
              <a:t> to </a:t>
            </a:r>
            <a:r>
              <a:rPr lang="en-US" dirty="0"/>
              <a:t>David)</a:t>
            </a:r>
          </a:p>
          <a:p>
            <a:pPr eaLnBrk="1" hangingPunct="1">
              <a:lnSpc>
                <a:spcPct val="110000"/>
              </a:lnSpc>
              <a:buNone/>
              <a:tabLst>
                <a:tab pos="2111375" algn="l"/>
              </a:tabLst>
              <a:defRPr/>
            </a:pPr>
            <a:r>
              <a:rPr lang="en-US" dirty="0"/>
              <a:t>13:23-25 – The Coming of Jesus, the Savior</a:t>
            </a:r>
          </a:p>
          <a:p>
            <a:pPr eaLnBrk="1" hangingPunct="1">
              <a:lnSpc>
                <a:spcPct val="110000"/>
              </a:lnSpc>
              <a:buNone/>
              <a:tabLst>
                <a:tab pos="2111375" algn="l"/>
              </a:tabLst>
              <a:defRPr/>
            </a:pPr>
            <a:r>
              <a:rPr lang="en-US" dirty="0"/>
              <a:t>13:26-31 – Jews Fulfilled Prophecies of Jesus 	(Condemnation, Death, Burial)</a:t>
            </a:r>
          </a:p>
          <a:p>
            <a:pPr eaLnBrk="1" hangingPunct="1">
              <a:lnSpc>
                <a:spcPct val="110000"/>
              </a:lnSpc>
              <a:buNone/>
              <a:tabLst>
                <a:tab pos="2111375" algn="l"/>
              </a:tabLst>
              <a:defRPr/>
            </a:pPr>
            <a:r>
              <a:rPr lang="en-US" dirty="0"/>
              <a:t>13:32-37 – Resurrection Prophecies Fulfilled </a:t>
            </a:r>
          </a:p>
          <a:p>
            <a:pPr eaLnBrk="1" hangingPunct="1">
              <a:lnSpc>
                <a:spcPct val="110000"/>
              </a:lnSpc>
              <a:buNone/>
              <a:tabLst>
                <a:tab pos="2111375" algn="l"/>
              </a:tabLst>
              <a:defRPr/>
            </a:pPr>
            <a:r>
              <a:rPr lang="en-US" dirty="0"/>
              <a:t>13:38-41 – Remission of Sins, Apart from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DD22E-7CF7-45C4-80C4-52236425808B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"/>
            <a:ext cx="8534400" cy="1139825"/>
          </a:xfrm>
        </p:spPr>
        <p:txBody>
          <a:bodyPr/>
          <a:lstStyle/>
          <a:p>
            <a:pPr eaLnBrk="1" hangingPunct="1"/>
            <a:r>
              <a:rPr lang="en-US" sz="3800" dirty="0"/>
              <a:t>After Stephen’s Death: The Word Spreads Amid Persecution (Acts 1:8)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447800"/>
            <a:ext cx="8458200" cy="47244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r>
              <a:rPr lang="en-US" dirty="0">
                <a:solidFill>
                  <a:srgbClr val="FFFF00"/>
                </a:solidFill>
                <a:effectLst/>
              </a:rPr>
              <a:t>8:1</a:t>
            </a:r>
            <a:r>
              <a:rPr lang="en-US" dirty="0">
                <a:effectLst/>
              </a:rPr>
              <a:t>	Church scattered to Judea, Samaria</a:t>
            </a:r>
          </a:p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r>
              <a:rPr lang="en-US" dirty="0">
                <a:solidFill>
                  <a:srgbClr val="FFFF00"/>
                </a:solidFill>
                <a:effectLst/>
              </a:rPr>
              <a:t>8:3</a:t>
            </a:r>
            <a:r>
              <a:rPr lang="en-US" dirty="0">
                <a:effectLst/>
              </a:rPr>
              <a:t>	Persecution</a:t>
            </a:r>
          </a:p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r>
              <a:rPr lang="en-US" dirty="0">
                <a:solidFill>
                  <a:srgbClr val="FFFF00"/>
                </a:solidFill>
                <a:effectLst/>
              </a:rPr>
              <a:t>8:4-25</a:t>
            </a:r>
            <a:r>
              <a:rPr lang="en-US" dirty="0">
                <a:effectLst/>
              </a:rPr>
              <a:t>	Philip in Samaria</a:t>
            </a:r>
          </a:p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r>
              <a:rPr lang="en-US" dirty="0">
                <a:solidFill>
                  <a:srgbClr val="FFFF00"/>
                </a:solidFill>
                <a:effectLst/>
              </a:rPr>
              <a:t>8:26-40</a:t>
            </a:r>
            <a:r>
              <a:rPr lang="en-US" dirty="0">
                <a:effectLst/>
              </a:rPr>
              <a:t>	Philip and the Ethiopian eunuch</a:t>
            </a:r>
          </a:p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r>
              <a:rPr lang="en-US" dirty="0">
                <a:solidFill>
                  <a:srgbClr val="FFFF00"/>
                </a:solidFill>
                <a:effectLst/>
              </a:rPr>
              <a:t>9:1-30</a:t>
            </a:r>
            <a:r>
              <a:rPr lang="en-US" dirty="0">
                <a:effectLst/>
              </a:rPr>
              <a:t>	Paul’s conversion and initial work</a:t>
            </a:r>
          </a:p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r>
              <a:rPr lang="en-US" dirty="0">
                <a:solidFill>
                  <a:srgbClr val="FFFF00"/>
                </a:solidFill>
                <a:effectLst/>
              </a:rPr>
              <a:t>9:31</a:t>
            </a:r>
            <a:r>
              <a:rPr lang="en-US" dirty="0">
                <a:effectLst/>
              </a:rPr>
              <a:t>	Momentary peace</a:t>
            </a:r>
          </a:p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r>
              <a:rPr lang="en-US" dirty="0">
                <a:solidFill>
                  <a:srgbClr val="FFFF00"/>
                </a:solidFill>
                <a:effectLst/>
              </a:rPr>
              <a:t>9:32-43</a:t>
            </a:r>
            <a:r>
              <a:rPr lang="en-US" dirty="0">
                <a:effectLst/>
              </a:rPr>
              <a:t>	Healings by Peter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244464"/>
            <a:ext cx="876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1200" dirty="0">
                <a:cs typeface="Times New Roman" pitchFamily="18" charset="0"/>
              </a:rPr>
              <a:t>	</a:t>
            </a:r>
            <a:endParaRPr lang="en-US" sz="2800" i="1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2286000"/>
            <a:ext cx="617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/>
              <a:t>Prayer – A Source of Spiritual Growth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785FFF-13FB-45DA-B7DD-D528A1683084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dirty="0"/>
              <a:t>Outline of Peter’s Sermon (Acts 10:34-47)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752601"/>
            <a:ext cx="8001000" cy="42259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None/>
              <a:tabLst>
                <a:tab pos="1773238" algn="l"/>
              </a:tabLst>
              <a:defRPr/>
            </a:pPr>
            <a:r>
              <a:rPr lang="en-US" sz="2800" dirty="0"/>
              <a:t>10:34,35	God’s Impartiality</a:t>
            </a:r>
          </a:p>
          <a:p>
            <a:pPr eaLnBrk="1" hangingPunct="1">
              <a:lnSpc>
                <a:spcPct val="120000"/>
              </a:lnSpc>
              <a:buNone/>
              <a:tabLst>
                <a:tab pos="1773238" algn="l"/>
              </a:tabLst>
              <a:defRPr/>
            </a:pPr>
            <a:r>
              <a:rPr lang="en-US" sz="2800" dirty="0"/>
              <a:t>10:36-38	The Word of Jesus’ Ministry</a:t>
            </a:r>
          </a:p>
          <a:p>
            <a:pPr eaLnBrk="1" hangingPunct="1">
              <a:lnSpc>
                <a:spcPct val="120000"/>
              </a:lnSpc>
              <a:buNone/>
              <a:tabLst>
                <a:tab pos="1773238" algn="l"/>
              </a:tabLst>
              <a:defRPr/>
            </a:pPr>
            <a:r>
              <a:rPr lang="en-US" sz="2800" dirty="0"/>
              <a:t>10:39-41	Witnessed Death &amp; Resurrection</a:t>
            </a:r>
          </a:p>
          <a:p>
            <a:pPr eaLnBrk="1" hangingPunct="1">
              <a:lnSpc>
                <a:spcPct val="120000"/>
              </a:lnSpc>
              <a:buNone/>
              <a:tabLst>
                <a:tab pos="1773238" algn="l"/>
              </a:tabLst>
              <a:defRPr/>
            </a:pPr>
            <a:r>
              <a:rPr lang="en-US" sz="2800" dirty="0"/>
              <a:t>10:42,43	Message of Judgment &amp; Forgiveness</a:t>
            </a:r>
          </a:p>
          <a:p>
            <a:pPr eaLnBrk="1" hangingPunct="1">
              <a:lnSpc>
                <a:spcPct val="120000"/>
              </a:lnSpc>
              <a:buNone/>
              <a:tabLst>
                <a:tab pos="1773238" algn="l"/>
              </a:tabLst>
              <a:defRPr/>
            </a:pPr>
            <a:r>
              <a:rPr lang="en-US" sz="2800" dirty="0"/>
              <a:t>10:47	Instructions for Obedience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01A7C-03AF-4A23-8FB5-56C0791D6C43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44035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152401"/>
            <a:ext cx="8229600" cy="560387"/>
          </a:xfrm>
        </p:spPr>
        <p:txBody>
          <a:bodyPr/>
          <a:lstStyle/>
          <a:p>
            <a:pPr eaLnBrk="1" hangingPunct="1"/>
            <a:r>
              <a:rPr lang="en-US" dirty="0"/>
              <a:t>Baptism of the Holy Spirit</a:t>
            </a:r>
          </a:p>
        </p:txBody>
      </p:sp>
      <p:sp>
        <p:nvSpPr>
          <p:cNvPr id="44036" name="Text Box 5"/>
          <p:cNvSpPr txBox="1">
            <a:spLocks noChangeArrowheads="1"/>
          </p:cNvSpPr>
          <p:nvPr/>
        </p:nvSpPr>
        <p:spPr bwMode="auto">
          <a:xfrm>
            <a:off x="1905000" y="990601"/>
            <a:ext cx="2971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Acts 1:5 </a:t>
            </a:r>
            <a:r>
              <a:rPr lang="en-US" b="1" dirty="0"/>
              <a:t>– “You will be…baptized with the Holy Spirit not many days from now”</a:t>
            </a:r>
          </a:p>
        </p:txBody>
      </p:sp>
      <p:sp>
        <p:nvSpPr>
          <p:cNvPr id="44037" name="Text Box 6"/>
          <p:cNvSpPr txBox="1">
            <a:spLocks noChangeArrowheads="1"/>
          </p:cNvSpPr>
          <p:nvPr/>
        </p:nvSpPr>
        <p:spPr bwMode="auto">
          <a:xfrm>
            <a:off x="1981201" y="3124201"/>
            <a:ext cx="336867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Acts 2:33 </a:t>
            </a:r>
            <a:r>
              <a:rPr lang="en-US" b="1" dirty="0"/>
              <a:t>– … “has received from the Father the promised Holy Spirit and has poured out what you now see and hear”</a:t>
            </a:r>
          </a:p>
        </p:txBody>
      </p:sp>
      <p:sp>
        <p:nvSpPr>
          <p:cNvPr id="44038" name="Text Box 7"/>
          <p:cNvSpPr txBox="1">
            <a:spLocks noChangeArrowheads="1"/>
          </p:cNvSpPr>
          <p:nvPr/>
        </p:nvSpPr>
        <p:spPr bwMode="auto">
          <a:xfrm>
            <a:off x="6248400" y="3200401"/>
            <a:ext cx="4114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Acts 10:44 </a:t>
            </a:r>
            <a:r>
              <a:rPr lang="en-US" b="1" dirty="0"/>
              <a:t>– “While Peter was still speaking these words, the Holy Spirit came on all who heard the message”</a:t>
            </a:r>
          </a:p>
        </p:txBody>
      </p:sp>
      <p:sp>
        <p:nvSpPr>
          <p:cNvPr id="44039" name="Text Box 8"/>
          <p:cNvSpPr txBox="1">
            <a:spLocks noChangeArrowheads="1"/>
          </p:cNvSpPr>
          <p:nvPr/>
        </p:nvSpPr>
        <p:spPr bwMode="auto">
          <a:xfrm>
            <a:off x="6400800" y="914401"/>
            <a:ext cx="388620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Acts 11:15,16 </a:t>
            </a:r>
            <a:r>
              <a:rPr lang="en-US" b="1" dirty="0"/>
              <a:t>– “…the Holy Spirit came on them as he had come on us at the beginning. Then I remembered what the Lord had said: ‘John baptized with water, but you will be baptized with the Holy Spirit.’ ”</a:t>
            </a:r>
          </a:p>
        </p:txBody>
      </p:sp>
      <p:sp>
        <p:nvSpPr>
          <p:cNvPr id="44040" name="Text Box 9"/>
          <p:cNvSpPr txBox="1">
            <a:spLocks noChangeArrowheads="1"/>
          </p:cNvSpPr>
          <p:nvPr/>
        </p:nvSpPr>
        <p:spPr bwMode="auto">
          <a:xfrm>
            <a:off x="1676400" y="4876801"/>
            <a:ext cx="8839200" cy="16160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 dirty="0">
                <a:solidFill>
                  <a:schemeClr val="bg1"/>
                </a:solidFill>
              </a:rPr>
              <a:t>Acts 15:7 - "Brothers, you know that some time ago God made a choice among you that the Gentiles might hear from my lips the message of the gospel and believe. </a:t>
            </a:r>
            <a:r>
              <a:rPr lang="en-US" sz="2000" b="1" i="1" baseline="30000" dirty="0">
                <a:solidFill>
                  <a:schemeClr val="bg1"/>
                </a:solidFill>
              </a:rPr>
              <a:t>8</a:t>
            </a:r>
            <a:r>
              <a:rPr lang="en-US" sz="2000" b="1" i="1" dirty="0">
                <a:solidFill>
                  <a:schemeClr val="bg1"/>
                </a:solidFill>
              </a:rPr>
              <a:t>God, who knows the heart, showed that he accepted them by giving the Holy Spirit to them, just as he did to us. </a:t>
            </a:r>
            <a:r>
              <a:rPr lang="en-US" sz="2000" b="1" i="1" baseline="30000" dirty="0">
                <a:solidFill>
                  <a:schemeClr val="bg1"/>
                </a:solidFill>
              </a:rPr>
              <a:t>9</a:t>
            </a:r>
            <a:r>
              <a:rPr lang="en-US" sz="2000" b="1" i="1" dirty="0">
                <a:solidFill>
                  <a:schemeClr val="bg1"/>
                </a:solidFill>
              </a:rPr>
              <a:t>He made no distinction between us and them…”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37" grpId="0"/>
      <p:bldP spid="44038" grpId="0"/>
      <p:bldP spid="44039" grpId="0"/>
      <p:bldP spid="4404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244464"/>
            <a:ext cx="876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1200" dirty="0">
                <a:cs typeface="Times New Roman" pitchFamily="18" charset="0"/>
              </a:rPr>
              <a:t>	</a:t>
            </a:r>
            <a:endParaRPr lang="en-US" sz="2800" i="1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304801"/>
            <a:ext cx="61722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/>
              <a:t>Sermons in Acts</a:t>
            </a:r>
          </a:p>
          <a:p>
            <a:r>
              <a:rPr lang="en-US" sz="4000" i="1" dirty="0"/>
              <a:t>Pre-Class Exercise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2438400"/>
            <a:ext cx="7772400" cy="523220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Write the five main points of the Outline of Acts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0" y="3886201"/>
            <a:ext cx="7772400" cy="954107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Find one reference in each of Chapters 2-5 where the Jews are accused of killing the Christ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ADCEA-ED6E-4D83-9FA8-729CB63F1B8A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Lesson 4 Objectives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2057400"/>
            <a:ext cx="8458200" cy="4038600"/>
          </a:xfrm>
        </p:spPr>
        <p:txBody>
          <a:bodyPr/>
          <a:lstStyle/>
          <a:p>
            <a:pPr eaLnBrk="1" hangingPunct="1"/>
            <a:r>
              <a:rPr lang="en-US" sz="2800" dirty="0">
                <a:effectLst/>
              </a:rPr>
              <a:t>Describe the occasion that led to the sermon.</a:t>
            </a:r>
          </a:p>
          <a:p>
            <a:pPr eaLnBrk="1" hangingPunct="1"/>
            <a:r>
              <a:rPr lang="en-US" sz="2800" dirty="0">
                <a:effectLst/>
              </a:rPr>
              <a:t>List the charges made against Stephen.</a:t>
            </a:r>
          </a:p>
          <a:p>
            <a:pPr eaLnBrk="1" hangingPunct="1"/>
            <a:r>
              <a:rPr lang="en-US" sz="2800" dirty="0">
                <a:effectLst/>
              </a:rPr>
              <a:t>List the Old Testament leaders that Stephen mentions.</a:t>
            </a:r>
          </a:p>
          <a:p>
            <a:pPr eaLnBrk="1" hangingPunct="1"/>
            <a:r>
              <a:rPr lang="en-US" sz="2800" dirty="0">
                <a:effectLst/>
              </a:rPr>
              <a:t>List the underlying theme of the sermon.</a:t>
            </a:r>
          </a:p>
          <a:p>
            <a:pPr eaLnBrk="1" hangingPunct="1"/>
            <a:r>
              <a:rPr lang="en-US" sz="2800" dirty="0">
                <a:effectLst/>
              </a:rPr>
              <a:t>List 4 of the common themes found in this sermon.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828800" y="1447801"/>
            <a:ext cx="8382000" cy="6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2800" i="1" kern="0" dirty="0">
                <a:solidFill>
                  <a:srgbClr val="FFFF00"/>
                </a:solidFill>
                <a:latin typeface="+mn-lt"/>
              </a:rPr>
              <a:t>At the end of this lesson, the student will be able to: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DD22E-7CF7-45C4-80C4-52236425808B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"/>
            <a:ext cx="8534400" cy="1139825"/>
          </a:xfrm>
        </p:spPr>
        <p:txBody>
          <a:bodyPr/>
          <a:lstStyle/>
          <a:p>
            <a:pPr eaLnBrk="1" hangingPunct="1"/>
            <a:r>
              <a:rPr lang="en-US" sz="3800" dirty="0"/>
              <a:t>Early Days: Popularity and Opposition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143000"/>
            <a:ext cx="8991600" cy="52578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r>
              <a:rPr lang="en-US" dirty="0">
                <a:solidFill>
                  <a:srgbClr val="FFFF00"/>
                </a:solidFill>
                <a:effectLst/>
              </a:rPr>
              <a:t>4:17, 21</a:t>
            </a:r>
            <a:r>
              <a:rPr lang="en-US" dirty="0">
                <a:effectLst/>
              </a:rPr>
              <a:t>	Warned them, threatened them</a:t>
            </a:r>
          </a:p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r>
              <a:rPr lang="en-US" dirty="0">
                <a:solidFill>
                  <a:srgbClr val="FFFF00"/>
                </a:solidFill>
                <a:effectLst/>
              </a:rPr>
              <a:t>4:27-29</a:t>
            </a:r>
            <a:r>
              <a:rPr lang="en-US" dirty="0">
                <a:effectLst/>
              </a:rPr>
              <a:t>	Apostles’ prayer</a:t>
            </a:r>
          </a:p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r>
              <a:rPr lang="en-US" dirty="0">
                <a:solidFill>
                  <a:srgbClr val="FFFF00"/>
                </a:solidFill>
                <a:effectLst/>
              </a:rPr>
              <a:t>5:11</a:t>
            </a:r>
            <a:r>
              <a:rPr lang="en-US" dirty="0">
                <a:effectLst/>
              </a:rPr>
              <a:t>	Ananias and </a:t>
            </a:r>
            <a:r>
              <a:rPr lang="en-US" dirty="0" err="1">
                <a:effectLst/>
              </a:rPr>
              <a:t>Sapphira</a:t>
            </a:r>
            <a:r>
              <a:rPr lang="en-US" dirty="0">
                <a:effectLst/>
              </a:rPr>
              <a:t> – fear upon all</a:t>
            </a:r>
          </a:p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r>
              <a:rPr lang="en-US" dirty="0">
                <a:solidFill>
                  <a:srgbClr val="FFFF00"/>
                </a:solidFill>
                <a:effectLst/>
              </a:rPr>
              <a:t>5:12-16</a:t>
            </a:r>
            <a:r>
              <a:rPr lang="en-US" dirty="0">
                <a:effectLst/>
              </a:rPr>
              <a:t>	Healings</a:t>
            </a:r>
          </a:p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r>
              <a:rPr lang="en-US" dirty="0">
                <a:solidFill>
                  <a:srgbClr val="FFFF00"/>
                </a:solidFill>
                <a:effectLst/>
              </a:rPr>
              <a:t>5:17-25</a:t>
            </a:r>
            <a:r>
              <a:rPr lang="en-US" dirty="0">
                <a:effectLst/>
              </a:rPr>
              <a:t>	Arrest and Freedom</a:t>
            </a:r>
          </a:p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r>
              <a:rPr lang="en-US" dirty="0">
                <a:solidFill>
                  <a:srgbClr val="FFFF00"/>
                </a:solidFill>
                <a:effectLst/>
              </a:rPr>
              <a:t>5:29-32</a:t>
            </a:r>
            <a:r>
              <a:rPr lang="en-US" dirty="0">
                <a:effectLst/>
              </a:rPr>
              <a:t>	Peter’s Testimony</a:t>
            </a:r>
          </a:p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r>
              <a:rPr lang="en-US" dirty="0">
                <a:solidFill>
                  <a:srgbClr val="FFFF00"/>
                </a:solidFill>
                <a:effectLst/>
              </a:rPr>
              <a:t>5:33</a:t>
            </a:r>
            <a:r>
              <a:rPr lang="en-US" dirty="0">
                <a:effectLst/>
              </a:rPr>
              <a:t>	Reaction – murderous rage</a:t>
            </a:r>
          </a:p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r>
              <a:rPr lang="en-US" dirty="0">
                <a:solidFill>
                  <a:srgbClr val="FFFF00"/>
                </a:solidFill>
                <a:effectLst/>
              </a:rPr>
              <a:t>5:40</a:t>
            </a:r>
            <a:r>
              <a:rPr lang="en-US" dirty="0">
                <a:effectLst/>
              </a:rPr>
              <a:t>	Beating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01E18-47F0-4FE7-8473-30D29DCF3EED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9144000" cy="762000"/>
          </a:xfrm>
        </p:spPr>
        <p:txBody>
          <a:bodyPr/>
          <a:lstStyle/>
          <a:p>
            <a:pPr eaLnBrk="1" hangingPunct="1"/>
            <a:r>
              <a:rPr lang="en-US" sz="3600" dirty="0"/>
              <a:t>The Charges Against Stephen (Acts 6)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0"/>
            <a:ext cx="8686800" cy="2667000"/>
          </a:xfrm>
        </p:spPr>
        <p:txBody>
          <a:bodyPr/>
          <a:lstStyle/>
          <a:p>
            <a:pPr marL="401638" indent="-401638" eaLnBrk="1" hangingPunct="1">
              <a:lnSpc>
                <a:spcPct val="90000"/>
              </a:lnSpc>
            </a:pPr>
            <a:r>
              <a:rPr lang="en-US" sz="2800" dirty="0">
                <a:effectLst/>
              </a:rPr>
              <a:t>Blasphemy Against Moses &amp; God (v 11)</a:t>
            </a:r>
          </a:p>
          <a:p>
            <a:pPr marL="401638" indent="-401638" eaLnBrk="1" hangingPunct="1">
              <a:lnSpc>
                <a:spcPct val="90000"/>
              </a:lnSpc>
            </a:pPr>
            <a:r>
              <a:rPr lang="en-US" sz="2800" dirty="0">
                <a:effectLst/>
              </a:rPr>
              <a:t>Blasphemy Against the Holy Place &amp; Law (v 13)</a:t>
            </a:r>
          </a:p>
          <a:p>
            <a:pPr marL="401638" indent="-401638" eaLnBrk="1" hangingPunct="1">
              <a:lnSpc>
                <a:spcPct val="90000"/>
              </a:lnSpc>
            </a:pPr>
            <a:r>
              <a:rPr lang="en-US" sz="2800" dirty="0">
                <a:effectLst/>
              </a:rPr>
              <a:t>Said, “Jesus will:</a:t>
            </a:r>
          </a:p>
          <a:p>
            <a:pPr marL="801688" lvl="1" eaLnBrk="1" hangingPunct="1">
              <a:lnSpc>
                <a:spcPct val="90000"/>
              </a:lnSpc>
            </a:pPr>
            <a:r>
              <a:rPr lang="en-US" sz="2400" dirty="0">
                <a:effectLst/>
              </a:rPr>
              <a:t>Destroy </a:t>
            </a:r>
            <a:r>
              <a:rPr lang="en-US" sz="2400" u="sng" dirty="0">
                <a:effectLst/>
              </a:rPr>
              <a:t>this Place</a:t>
            </a:r>
            <a:r>
              <a:rPr lang="en-US" sz="2400" dirty="0">
                <a:effectLst/>
              </a:rPr>
              <a:t>, and</a:t>
            </a:r>
          </a:p>
          <a:p>
            <a:pPr marL="801688" lvl="1" eaLnBrk="1" hangingPunct="1">
              <a:lnSpc>
                <a:spcPct val="90000"/>
              </a:lnSpc>
            </a:pPr>
            <a:r>
              <a:rPr lang="en-US" sz="2400" dirty="0">
                <a:effectLst/>
              </a:rPr>
              <a:t>Change the </a:t>
            </a:r>
            <a:r>
              <a:rPr lang="en-US" sz="2400" u="sng" dirty="0">
                <a:effectLst/>
              </a:rPr>
              <a:t>Customs Moses Delivered</a:t>
            </a:r>
            <a:r>
              <a:rPr lang="en-US" sz="2400" dirty="0">
                <a:effectLst/>
              </a:rPr>
              <a:t>”  (v 14)</a:t>
            </a:r>
          </a:p>
          <a:p>
            <a:pPr marL="401638" indent="-401638" eaLnBrk="1" hangingPunct="1">
              <a:lnSpc>
                <a:spcPct val="90000"/>
              </a:lnSpc>
            </a:pPr>
            <a:endParaRPr lang="en-US" sz="2800" dirty="0">
              <a:effectLst/>
            </a:endParaRPr>
          </a:p>
          <a:p>
            <a:pPr marL="401638" indent="-401638" eaLnBrk="1" hangingPunct="1">
              <a:lnSpc>
                <a:spcPct val="90000"/>
              </a:lnSpc>
            </a:pPr>
            <a:endParaRPr lang="en-US" sz="2800" dirty="0">
              <a:effectLst/>
            </a:endParaRPr>
          </a:p>
          <a:p>
            <a:pPr marL="401638" indent="-401638" eaLnBrk="1" hangingPunct="1">
              <a:lnSpc>
                <a:spcPct val="90000"/>
              </a:lnSpc>
            </a:pPr>
            <a:endParaRPr lang="en-US" sz="2800" dirty="0">
              <a:effectLst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514600" y="3962400"/>
            <a:ext cx="6705600" cy="1695450"/>
            <a:chOff x="144" y="3060"/>
            <a:chExt cx="4224" cy="1068"/>
          </a:xfrm>
        </p:grpSpPr>
        <p:sp>
          <p:nvSpPr>
            <p:cNvPr id="30726" name="Text Box 7"/>
            <p:cNvSpPr txBox="1">
              <a:spLocks noChangeArrowheads="1"/>
            </p:cNvSpPr>
            <p:nvPr/>
          </p:nvSpPr>
          <p:spPr bwMode="auto">
            <a:xfrm>
              <a:off x="624" y="3427"/>
              <a:ext cx="210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FF00"/>
                  </a:solidFill>
                </a:rPr>
                <a:t>Moses (the Law)</a:t>
              </a:r>
            </a:p>
          </p:txBody>
        </p:sp>
        <p:sp>
          <p:nvSpPr>
            <p:cNvPr id="30727" name="Text Box 8"/>
            <p:cNvSpPr txBox="1">
              <a:spLocks noChangeArrowheads="1"/>
            </p:cNvSpPr>
            <p:nvPr/>
          </p:nvSpPr>
          <p:spPr bwMode="auto">
            <a:xfrm>
              <a:off x="624" y="3763"/>
              <a:ext cx="37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>
                  <a:solidFill>
                    <a:srgbClr val="FFFF00"/>
                  </a:solidFill>
                </a:rPr>
                <a:t>This Place (Land &amp; Temple)</a:t>
              </a:r>
            </a:p>
          </p:txBody>
        </p:sp>
        <p:sp>
          <p:nvSpPr>
            <p:cNvPr id="30728" name="Text Box 9"/>
            <p:cNvSpPr txBox="1">
              <a:spLocks noChangeArrowheads="1"/>
            </p:cNvSpPr>
            <p:nvPr/>
          </p:nvSpPr>
          <p:spPr bwMode="auto">
            <a:xfrm>
              <a:off x="144" y="3060"/>
              <a:ext cx="122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rgbClr val="FFFF00"/>
                  </a:solidFill>
                </a:rPr>
                <a:t>Charges: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DD22E-7CF7-45C4-80C4-52236425808B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1139825"/>
          </a:xfrm>
        </p:spPr>
        <p:txBody>
          <a:bodyPr/>
          <a:lstStyle/>
          <a:p>
            <a:pPr eaLnBrk="1" hangingPunct="1"/>
            <a:r>
              <a:rPr lang="en-US" dirty="0"/>
              <a:t>Outline of Stephen’s Defense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143001"/>
            <a:ext cx="8991600" cy="40735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r>
              <a:rPr lang="en-US" dirty="0">
                <a:solidFill>
                  <a:srgbClr val="FFFF00"/>
                </a:solidFill>
                <a:effectLst/>
              </a:rPr>
              <a:t>7:2-8</a:t>
            </a:r>
            <a:r>
              <a:rPr lang="en-US" dirty="0">
                <a:effectLst/>
              </a:rPr>
              <a:t>	Call  &amp; Promise to Abraham</a:t>
            </a:r>
          </a:p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r>
              <a:rPr lang="en-US" dirty="0">
                <a:solidFill>
                  <a:srgbClr val="FFFF00"/>
                </a:solidFill>
                <a:effectLst/>
              </a:rPr>
              <a:t>7:9-16</a:t>
            </a:r>
            <a:r>
              <a:rPr lang="en-US" dirty="0">
                <a:effectLst/>
              </a:rPr>
              <a:t>	Joseph Brings Israelites to Egypt</a:t>
            </a:r>
          </a:p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r>
              <a:rPr lang="en-US" dirty="0">
                <a:solidFill>
                  <a:srgbClr val="FFFF00"/>
                </a:solidFill>
                <a:effectLst/>
              </a:rPr>
              <a:t>7:17-36</a:t>
            </a:r>
            <a:r>
              <a:rPr lang="en-US" dirty="0">
                <a:effectLst/>
              </a:rPr>
              <a:t>	Moses Delivers Israelites from Egypt</a:t>
            </a:r>
          </a:p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r>
              <a:rPr lang="en-US" dirty="0">
                <a:solidFill>
                  <a:srgbClr val="FFFF00"/>
                </a:solidFill>
                <a:effectLst/>
              </a:rPr>
              <a:t>7:37-43</a:t>
            </a:r>
            <a:r>
              <a:rPr lang="en-US" dirty="0">
                <a:effectLst/>
              </a:rPr>
              <a:t>	The Israelites Rebel Against Moses</a:t>
            </a:r>
          </a:p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r>
              <a:rPr lang="en-US" dirty="0">
                <a:solidFill>
                  <a:srgbClr val="FFFF00"/>
                </a:solidFill>
                <a:effectLst/>
              </a:rPr>
              <a:t>7:44-50</a:t>
            </a:r>
            <a:r>
              <a:rPr lang="en-US" dirty="0">
                <a:effectLst/>
              </a:rPr>
              <a:t>	The House of God</a:t>
            </a:r>
          </a:p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r>
              <a:rPr lang="en-US" dirty="0">
                <a:solidFill>
                  <a:srgbClr val="FFFF00"/>
                </a:solidFill>
                <a:effectLst/>
              </a:rPr>
              <a:t>7:51-53</a:t>
            </a:r>
            <a:r>
              <a:rPr lang="en-US" dirty="0">
                <a:effectLst/>
              </a:rPr>
              <a:t>	Israel’s Consistent Rejection of God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438400" y="5029200"/>
            <a:ext cx="6705600" cy="1600200"/>
            <a:chOff x="144" y="3120"/>
            <a:chExt cx="4224" cy="1008"/>
          </a:xfrm>
        </p:grpSpPr>
        <p:sp>
          <p:nvSpPr>
            <p:cNvPr id="31750" name="Text Box 13"/>
            <p:cNvSpPr txBox="1">
              <a:spLocks noChangeArrowheads="1"/>
            </p:cNvSpPr>
            <p:nvPr/>
          </p:nvSpPr>
          <p:spPr bwMode="auto">
            <a:xfrm>
              <a:off x="624" y="3427"/>
              <a:ext cx="210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rgbClr val="FFFF00"/>
                  </a:solidFill>
                </a:rPr>
                <a:t>Moses (the Law)</a:t>
              </a:r>
            </a:p>
          </p:txBody>
        </p:sp>
        <p:sp>
          <p:nvSpPr>
            <p:cNvPr id="31751" name="Text Box 14"/>
            <p:cNvSpPr txBox="1">
              <a:spLocks noChangeArrowheads="1"/>
            </p:cNvSpPr>
            <p:nvPr/>
          </p:nvSpPr>
          <p:spPr bwMode="auto">
            <a:xfrm>
              <a:off x="624" y="3763"/>
              <a:ext cx="37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b="1" dirty="0">
                  <a:solidFill>
                    <a:srgbClr val="FFFF00"/>
                  </a:solidFill>
                </a:rPr>
                <a:t>This Place (Land &amp; Temple)</a:t>
              </a:r>
            </a:p>
          </p:txBody>
        </p:sp>
        <p:sp>
          <p:nvSpPr>
            <p:cNvPr id="31752" name="Text Box 15"/>
            <p:cNvSpPr txBox="1">
              <a:spLocks noChangeArrowheads="1"/>
            </p:cNvSpPr>
            <p:nvPr/>
          </p:nvSpPr>
          <p:spPr bwMode="auto">
            <a:xfrm>
              <a:off x="144" y="3120"/>
              <a:ext cx="122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 dirty="0">
                  <a:solidFill>
                    <a:srgbClr val="FFFF00"/>
                  </a:solidFill>
                </a:rPr>
                <a:t>Charges: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Lesson 1 Objectives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447801"/>
            <a:ext cx="8382000" cy="685799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i="1" dirty="0">
                <a:solidFill>
                  <a:srgbClr val="FFFF00"/>
                </a:solidFill>
                <a:effectLst/>
              </a:rPr>
              <a:t>At the end of this lesson, the student will be able to: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03D2E-8471-4DE1-B1F3-CB7FCADDE5D9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057400" y="2362200"/>
            <a:ext cx="8229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200" kern="0" dirty="0">
                <a:latin typeface="+mn-lt"/>
              </a:rPr>
              <a:t>Name the author and recipient of Acts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200" kern="0" dirty="0">
                <a:latin typeface="+mn-lt"/>
              </a:rPr>
              <a:t>List the preachers we will be studying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200" kern="0" dirty="0">
                <a:latin typeface="+mn-lt"/>
              </a:rPr>
              <a:t>List a 5-point outline of Acts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3200" kern="0" dirty="0">
                <a:latin typeface="+mn-lt"/>
              </a:rPr>
              <a:t>List at least five themes we expect to find in the sermons in Acts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28600"/>
            <a:ext cx="8637588" cy="9144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sz="5400" dirty="0">
                <a:solidFill>
                  <a:srgbClr val="FFFF00"/>
                </a:solidFill>
                <a:effectLst/>
                <a:latin typeface="Calibri" pitchFamily="34" charset="0"/>
              </a:rPr>
              <a:t>Acts 1:1</a:t>
            </a: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2133600" y="1143000"/>
            <a:ext cx="8229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/>
            <a:r>
              <a:rPr lang="en-US" dirty="0">
                <a:latin typeface="Tahoma" pitchFamily="34" charset="0"/>
              </a:rPr>
              <a:t> </a:t>
            </a:r>
            <a:r>
              <a:rPr lang="en-US" sz="2800" i="1" dirty="0">
                <a:latin typeface="Calibri" pitchFamily="34" charset="0"/>
              </a:rPr>
              <a:t> </a:t>
            </a:r>
            <a:r>
              <a:rPr lang="en-US" sz="3600" i="1" baseline="30000" dirty="0"/>
              <a:t>1</a:t>
            </a:r>
            <a:r>
              <a:rPr lang="en-US" sz="3600" i="1" dirty="0"/>
              <a:t>In the first book, O </a:t>
            </a:r>
            <a:r>
              <a:rPr lang="en-US" sz="3600" i="1" dirty="0" err="1"/>
              <a:t>Theophilus</a:t>
            </a:r>
            <a:r>
              <a:rPr lang="en-US" sz="3600" i="1" dirty="0"/>
              <a:t>, I have dealt with all that Jesus began to do and teach</a:t>
            </a:r>
            <a:endParaRPr lang="en-US" sz="3600" i="1" dirty="0">
              <a:latin typeface="Calibri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676400" y="3200400"/>
            <a:ext cx="8637588" cy="914400"/>
          </a:xfrm>
          <a:prstGeom prst="rect">
            <a:avLst/>
          </a:prstGeom>
          <a:noFill/>
        </p:spPr>
        <p:txBody>
          <a:bodyPr vert="horz" anchor="ctr">
            <a:normAutofit fontScale="900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>
                <a:solidFill>
                  <a:srgbClr val="FFFF00"/>
                </a:solidFill>
                <a:latin typeface="Calibri" pitchFamily="34" charset="0"/>
              </a:rPr>
              <a:t>Luke 1:3</a:t>
            </a:r>
            <a:endParaRPr lang="en-US" sz="6600" dirty="0">
              <a:ln w="6350">
                <a:noFill/>
              </a:ln>
              <a:solidFill>
                <a:srgbClr val="FFFF00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81200" y="4007823"/>
            <a:ext cx="8229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/>
            <a:r>
              <a:rPr lang="en-US" dirty="0">
                <a:latin typeface="Tahoma" pitchFamily="34" charset="0"/>
              </a:rPr>
              <a:t> </a:t>
            </a:r>
            <a:r>
              <a:rPr lang="en-US" sz="2800" i="1" dirty="0">
                <a:latin typeface="Calibri" pitchFamily="34" charset="0"/>
              </a:rPr>
              <a:t> </a:t>
            </a:r>
            <a:r>
              <a:rPr lang="en-US" sz="3600" i="1" baseline="30000" dirty="0"/>
              <a:t>3</a:t>
            </a:r>
            <a:r>
              <a:rPr lang="en-US" sz="3600" i="1" dirty="0"/>
              <a:t>it seemed good to me also, having followed all things closely for some time past, to write an orderly account for you, most excellent </a:t>
            </a:r>
            <a:r>
              <a:rPr lang="en-US" sz="3600" i="1" dirty="0" err="1"/>
              <a:t>Theophilus</a:t>
            </a:r>
            <a:endParaRPr lang="en-US" sz="3600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/>
      <p:bldP spid="4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8229600" cy="762001"/>
          </a:xfrm>
        </p:spPr>
        <p:txBody>
          <a:bodyPr/>
          <a:lstStyle/>
          <a:p>
            <a:pPr eaLnBrk="1" hangingPunct="1"/>
            <a:r>
              <a:rPr lang="en-US" dirty="0"/>
              <a:t>Jesus’ Parting Instructions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990600"/>
            <a:ext cx="8763000" cy="5715000"/>
          </a:xfrm>
        </p:spPr>
        <p:txBody>
          <a:bodyPr/>
          <a:lstStyle/>
          <a:p>
            <a:pPr marL="111125" indent="-111125" eaLnBrk="1" hangingPunct="1">
              <a:lnSpc>
                <a:spcPct val="90000"/>
              </a:lnSpc>
              <a:buNone/>
            </a:pPr>
            <a:r>
              <a:rPr lang="en-US" sz="2000">
                <a:solidFill>
                  <a:srgbClr val="FFFF00"/>
                </a:solidFill>
                <a:effectLst/>
              </a:rPr>
              <a:t>Luke 24:25-27</a:t>
            </a:r>
            <a:r>
              <a:rPr lang="en-US" sz="2000">
                <a:effectLst/>
              </a:rPr>
              <a:t>  Then He said to them, “O foolish ones, and slow of heart to believe in all that the prophets have spoken!  </a:t>
            </a:r>
            <a:r>
              <a:rPr lang="en-US" sz="2000" baseline="30000">
                <a:effectLst/>
              </a:rPr>
              <a:t>26 </a:t>
            </a:r>
            <a:r>
              <a:rPr lang="en-US" sz="2000">
                <a:effectLst/>
              </a:rPr>
              <a:t>Ought not the Christ to have suffered these things and to enter into His glory?” </a:t>
            </a:r>
            <a:r>
              <a:rPr lang="en-US" sz="2000" baseline="30000">
                <a:effectLst/>
              </a:rPr>
              <a:t>27 </a:t>
            </a:r>
            <a:r>
              <a:rPr lang="en-US" sz="2000">
                <a:effectLst/>
              </a:rPr>
              <a:t>And beginning at Moses and all the Prophets, </a:t>
            </a:r>
            <a:r>
              <a:rPr lang="en-US" sz="2000" u="sng">
                <a:effectLst/>
              </a:rPr>
              <a:t>He expounded to them in all the Scriptures the things concerning Himself</a:t>
            </a:r>
            <a:r>
              <a:rPr lang="en-US" sz="2000">
                <a:effectLst/>
              </a:rPr>
              <a:t>.</a:t>
            </a:r>
          </a:p>
          <a:p>
            <a:pPr marL="111125" indent="-111125" eaLnBrk="1" hangingPunct="1">
              <a:lnSpc>
                <a:spcPct val="90000"/>
              </a:lnSpc>
              <a:buNone/>
            </a:pPr>
            <a:endParaRPr lang="en-US" sz="2000">
              <a:effectLst/>
            </a:endParaRPr>
          </a:p>
          <a:p>
            <a:pPr marL="111125" indent="-111125" eaLnBrk="1" hangingPunct="1">
              <a:lnSpc>
                <a:spcPct val="90000"/>
              </a:lnSpc>
              <a:buNone/>
            </a:pPr>
            <a:r>
              <a:rPr lang="en-US" sz="2000">
                <a:solidFill>
                  <a:srgbClr val="FFFF00"/>
                </a:solidFill>
                <a:effectLst/>
              </a:rPr>
              <a:t>Luke 24:44-47</a:t>
            </a:r>
            <a:r>
              <a:rPr lang="en-US" sz="2000">
                <a:effectLst/>
              </a:rPr>
              <a:t>  Then He said to them, “These are the words which I spoke to you while I was still with you, that </a:t>
            </a:r>
            <a:r>
              <a:rPr lang="en-US" sz="2000" u="sng">
                <a:effectLst/>
              </a:rPr>
              <a:t>all things must be fulfilled which were written in the Law of Moses and the Prophets and the Psalms concerning Me</a:t>
            </a:r>
            <a:r>
              <a:rPr lang="en-US" sz="2000">
                <a:effectLst/>
              </a:rPr>
              <a:t>.”  </a:t>
            </a:r>
            <a:r>
              <a:rPr lang="en-US" sz="2000" baseline="30000">
                <a:effectLst/>
              </a:rPr>
              <a:t>45 </a:t>
            </a:r>
            <a:r>
              <a:rPr lang="en-US" sz="2000">
                <a:effectLst/>
              </a:rPr>
              <a:t>And He opened their understanding, that they might comprehend the Scriptures.  </a:t>
            </a:r>
            <a:r>
              <a:rPr lang="en-US" sz="2000" baseline="30000">
                <a:effectLst/>
              </a:rPr>
              <a:t>46</a:t>
            </a:r>
            <a:r>
              <a:rPr lang="en-US" sz="2000">
                <a:effectLst/>
              </a:rPr>
              <a:t> Then He said to them, “</a:t>
            </a:r>
            <a:r>
              <a:rPr lang="en-US" sz="2000">
                <a:solidFill>
                  <a:srgbClr val="FFFF00"/>
                </a:solidFill>
                <a:effectLst/>
              </a:rPr>
              <a:t>Thus is it written, and thus it was necessary for the Christ to suffer and to rise from the dead the third day, </a:t>
            </a:r>
            <a:r>
              <a:rPr lang="en-US" sz="2000" baseline="30000">
                <a:solidFill>
                  <a:srgbClr val="FFFF00"/>
                </a:solidFill>
                <a:effectLst/>
              </a:rPr>
              <a:t>47 </a:t>
            </a:r>
            <a:r>
              <a:rPr lang="en-US" sz="2000">
                <a:solidFill>
                  <a:srgbClr val="FFFF00"/>
                </a:solidFill>
                <a:effectLst/>
              </a:rPr>
              <a:t>and that repentance and remission of sins should be preached in His name to all nations, beginning at Jerusalem</a:t>
            </a:r>
            <a:r>
              <a:rPr lang="en-US" sz="2000">
                <a:effectLst/>
              </a:rPr>
              <a:t>.  </a:t>
            </a:r>
            <a:r>
              <a:rPr lang="en-US" sz="2000" baseline="30000">
                <a:effectLst/>
              </a:rPr>
              <a:t>48 </a:t>
            </a:r>
            <a:r>
              <a:rPr lang="en-US" sz="2000">
                <a:effectLst/>
              </a:rPr>
              <a:t>And you are witnesses of these things.”</a:t>
            </a:r>
          </a:p>
          <a:p>
            <a:pPr marL="111125" indent="-111125" eaLnBrk="1" hangingPunct="1">
              <a:lnSpc>
                <a:spcPct val="90000"/>
              </a:lnSpc>
              <a:buNone/>
            </a:pPr>
            <a:endParaRPr lang="en-US" sz="2000">
              <a:effectLst/>
            </a:endParaRPr>
          </a:p>
          <a:p>
            <a:pPr marL="111125" indent="-111125" eaLnBrk="1" hangingPunct="1">
              <a:lnSpc>
                <a:spcPct val="90000"/>
              </a:lnSpc>
              <a:buNone/>
            </a:pPr>
            <a:r>
              <a:rPr lang="en-US" sz="2000">
                <a:solidFill>
                  <a:srgbClr val="FFFF00"/>
                </a:solidFill>
                <a:effectLst/>
              </a:rPr>
              <a:t>Acts 1:3</a:t>
            </a:r>
            <a:r>
              <a:rPr lang="en-US" sz="2000">
                <a:effectLst/>
              </a:rPr>
              <a:t>  … to whom He also presented Himself alive after His suffering by many infallible proofs, being seen by them during forty days and </a:t>
            </a:r>
            <a:r>
              <a:rPr lang="en-US" sz="2000" u="sng">
                <a:effectLst/>
              </a:rPr>
              <a:t>speaking of the things pertaining to the kingdom of God</a:t>
            </a:r>
            <a:r>
              <a:rPr lang="en-US" sz="2000">
                <a:effectLst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AC7189-78A8-4935-9371-0F72A3B31C60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244464"/>
            <a:ext cx="876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28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304801"/>
            <a:ext cx="7772400" cy="1200329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What do you hope to accomplish when you pray?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36674" y="1752600"/>
            <a:ext cx="497958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Closeness with God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Forgiveness for sins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A sense of cleansing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Protection for our loved ones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Relief from anxiety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Express our gratitude and love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Honor God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Praise God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Resolution of a problem</a:t>
            </a:r>
          </a:p>
          <a:p>
            <a:endParaRPr lang="en-US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1752600"/>
            <a:ext cx="4876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Health of a loved one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Salvation for someone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Wisdom and knowledge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Gain opportunities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Relief from anger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Relief from fear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For God to hear me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Word would be spread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Faithful would be strengthened</a:t>
            </a:r>
          </a:p>
          <a:p>
            <a:endParaRPr lang="en-US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Great Commission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14D46-5293-432E-95A8-040F28FF10A8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1828801" y="1295400"/>
            <a:ext cx="24304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66FFFF"/>
                </a:solidFill>
              </a:rPr>
              <a:t>The Message Preached</a:t>
            </a: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1752601" y="2514600"/>
            <a:ext cx="24780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dirty="0"/>
              <a:t>“The Gospel”</a:t>
            </a:r>
          </a:p>
          <a:p>
            <a:pPr algn="ctr"/>
            <a:r>
              <a:rPr lang="en-US" sz="2800" b="1" dirty="0"/>
              <a:t>(Mk 16:15)</a:t>
            </a:r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1676400" y="4494214"/>
            <a:ext cx="2743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/>
              <a:t>Repentance &amp;</a:t>
            </a:r>
          </a:p>
          <a:p>
            <a:pPr algn="ctr"/>
            <a:r>
              <a:rPr lang="en-US" sz="2800" b="1" dirty="0"/>
              <a:t>Remission of Sins </a:t>
            </a:r>
            <a:br>
              <a:rPr lang="en-US" sz="2800" b="1" dirty="0"/>
            </a:br>
            <a:r>
              <a:rPr lang="en-US" sz="2800" b="1" dirty="0"/>
              <a:t>(Luke 24:47)</a:t>
            </a: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5029200" y="2438401"/>
            <a:ext cx="2362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/>
              <a:t>Believe &amp; Baptized, or Not Believe</a:t>
            </a:r>
          </a:p>
          <a:p>
            <a:pPr algn="ctr"/>
            <a:r>
              <a:rPr lang="en-US" sz="2800" b="1" dirty="0"/>
              <a:t>(Mk 16:16)</a:t>
            </a:r>
          </a:p>
        </p:txBody>
      </p:sp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4724400" y="4495801"/>
            <a:ext cx="28956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/>
              <a:t>Make Disciples, Baptized</a:t>
            </a:r>
          </a:p>
          <a:p>
            <a:pPr algn="ctr"/>
            <a:r>
              <a:rPr lang="en-US" sz="2800" b="1" dirty="0"/>
              <a:t>(Matt 28:19)</a:t>
            </a:r>
          </a:p>
        </p:txBody>
      </p:sp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5105400" y="1295400"/>
            <a:ext cx="21463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66FFFF"/>
                </a:solidFill>
              </a:rPr>
              <a:t>The Result/ Response</a:t>
            </a:r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7924800" y="3457576"/>
            <a:ext cx="2590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/>
              <a:t>Teaching to Observe All Things… </a:t>
            </a:r>
            <a:br>
              <a:rPr lang="en-US" sz="2800" b="1" dirty="0"/>
            </a:br>
            <a:r>
              <a:rPr lang="en-US" sz="2800" b="1" dirty="0"/>
              <a:t>(Mt 28:20)</a:t>
            </a:r>
          </a:p>
        </p:txBody>
      </p:sp>
      <p:sp>
        <p:nvSpPr>
          <p:cNvPr id="12299" name="Text Box 13"/>
          <p:cNvSpPr txBox="1">
            <a:spLocks noChangeArrowheads="1"/>
          </p:cNvSpPr>
          <p:nvPr/>
        </p:nvSpPr>
        <p:spPr bwMode="auto">
          <a:xfrm>
            <a:off x="7772400" y="1295400"/>
            <a:ext cx="2819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66FFFF"/>
                </a:solidFill>
              </a:rPr>
              <a:t>The Continued Work</a:t>
            </a:r>
          </a:p>
        </p:txBody>
      </p:sp>
      <p:sp>
        <p:nvSpPr>
          <p:cNvPr id="12300" name="Line 14"/>
          <p:cNvSpPr>
            <a:spLocks noChangeShapeType="1"/>
          </p:cNvSpPr>
          <p:nvPr/>
        </p:nvSpPr>
        <p:spPr bwMode="auto">
          <a:xfrm>
            <a:off x="4572000" y="1295400"/>
            <a:ext cx="0" cy="541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Line 15"/>
          <p:cNvSpPr>
            <a:spLocks noChangeShapeType="1"/>
          </p:cNvSpPr>
          <p:nvPr/>
        </p:nvSpPr>
        <p:spPr bwMode="auto">
          <a:xfrm>
            <a:off x="7772400" y="1295400"/>
            <a:ext cx="0" cy="541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Line 16"/>
          <p:cNvSpPr>
            <a:spLocks noChangeShapeType="1"/>
          </p:cNvSpPr>
          <p:nvPr/>
        </p:nvSpPr>
        <p:spPr bwMode="auto">
          <a:xfrm>
            <a:off x="1524000" y="2362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  <p:bldP spid="12296" grpId="0"/>
      <p:bldP spid="1229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Messages not Found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600201"/>
            <a:ext cx="8763000" cy="4530725"/>
          </a:xfrm>
        </p:spPr>
        <p:txBody>
          <a:bodyPr/>
          <a:lstStyle/>
          <a:p>
            <a:pPr marL="401638" indent="-401638" eaLnBrk="1" hangingPunct="1"/>
            <a:r>
              <a:rPr lang="en-US" dirty="0">
                <a:effectLst/>
              </a:rPr>
              <a:t>An Appeal of Worldly Comfort or Success</a:t>
            </a:r>
          </a:p>
          <a:p>
            <a:pPr marL="401638" indent="-401638" eaLnBrk="1" hangingPunct="1"/>
            <a:r>
              <a:rPr lang="en-US" dirty="0">
                <a:effectLst/>
              </a:rPr>
              <a:t>A Mission of Universal Benevolence</a:t>
            </a:r>
          </a:p>
          <a:p>
            <a:pPr marL="401638" indent="-401638" eaLnBrk="1" hangingPunct="1"/>
            <a:r>
              <a:rPr lang="en-US" dirty="0">
                <a:effectLst/>
              </a:rPr>
              <a:t>A Call for Social Justice</a:t>
            </a:r>
          </a:p>
          <a:p>
            <a:pPr marL="401638" indent="-401638" eaLnBrk="1" hangingPunct="1"/>
            <a:r>
              <a:rPr lang="en-US" dirty="0">
                <a:effectLst/>
              </a:rPr>
              <a:t>An Acceptance of All Religions</a:t>
            </a:r>
          </a:p>
          <a:p>
            <a:pPr marL="401638" indent="-401638" eaLnBrk="1" hangingPunct="1"/>
            <a:r>
              <a:rPr lang="en-US" dirty="0">
                <a:effectLst/>
              </a:rPr>
              <a:t>Predictions of a Future Kingdom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33D50-4CDE-4386-AE0D-A7A90BEE60AD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D93FD-0170-4C18-9B1D-E1916524D25D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Lesson 5 Objectives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981200"/>
            <a:ext cx="85344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ffectLst/>
              </a:rPr>
              <a:t>Describe the circumstances and preparation God made to bring Peter to Cornelius’ house.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ffectLst/>
              </a:rPr>
              <a:t>Explain the significance of the Holy Spirit falling on Cornelius and his household.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ffectLst/>
              </a:rPr>
              <a:t>List at least four of our themes found in the sermon.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828800" y="1295401"/>
            <a:ext cx="8382000" cy="6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sz="2800" i="1" kern="0" dirty="0">
                <a:solidFill>
                  <a:srgbClr val="FFFF00"/>
                </a:solidFill>
                <a:latin typeface="+mn-lt"/>
              </a:rPr>
              <a:t>At the end of this lesson, the student will be able to: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228600"/>
            <a:ext cx="8637588" cy="914400"/>
          </a:xfrm>
          <a:noFill/>
        </p:spPr>
        <p:txBody>
          <a:bodyPr/>
          <a:lstStyle/>
          <a:p>
            <a:pPr eaLnBrk="1" hangingPunct="1"/>
            <a:r>
              <a:rPr lang="en-US" sz="6600">
                <a:solidFill>
                  <a:srgbClr val="FFFFCC"/>
                </a:solidFill>
                <a:effectLst/>
                <a:latin typeface="Calibri" pitchFamily="34" charset="0"/>
              </a:rPr>
              <a:t>Ephesians 4:22, 24</a:t>
            </a: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2362200" y="1600200"/>
            <a:ext cx="7924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>
                <a:latin typeface="Tahoma" pitchFamily="34" charset="0"/>
              </a:rPr>
              <a:t> </a:t>
            </a:r>
            <a:r>
              <a:rPr lang="en-US" sz="2800" i="1" baseline="30000">
                <a:solidFill>
                  <a:srgbClr val="FFFF00"/>
                </a:solidFill>
              </a:rPr>
              <a:t> </a:t>
            </a:r>
            <a:r>
              <a:rPr lang="en-US" sz="3600" i="1">
                <a:solidFill>
                  <a:srgbClr val="FFFF00"/>
                </a:solidFill>
                <a:latin typeface="Calibri" pitchFamily="34" charset="0"/>
              </a:rPr>
              <a:t>put off your old self</a:t>
            </a:r>
            <a:r>
              <a:rPr lang="en-US" sz="3600" i="1">
                <a:latin typeface="Calibri" pitchFamily="34" charset="0"/>
              </a:rPr>
              <a:t>, which belongs to your former manner of life and is corrupt through deceitful desires,</a:t>
            </a:r>
            <a:endParaRPr lang="en-US" sz="3600">
              <a:latin typeface="Calibri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362200" y="4191001"/>
            <a:ext cx="7924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>
                <a:latin typeface="Tahoma" pitchFamily="34" charset="0"/>
              </a:rPr>
              <a:t> </a:t>
            </a:r>
            <a:r>
              <a:rPr lang="en-US" sz="2800" i="1" baseline="30000"/>
              <a:t> </a:t>
            </a:r>
            <a:r>
              <a:rPr lang="en-US" sz="3600" b="1" i="1" baseline="30000">
                <a:latin typeface="Calibri" pitchFamily="34" charset="0"/>
              </a:rPr>
              <a:t>24</a:t>
            </a:r>
            <a:r>
              <a:rPr lang="en-US" sz="3600" i="1">
                <a:latin typeface="Calibri" pitchFamily="34" charset="0"/>
              </a:rPr>
              <a:t>and to </a:t>
            </a:r>
            <a:r>
              <a:rPr lang="en-US" sz="3600" i="1">
                <a:solidFill>
                  <a:srgbClr val="FFFF00"/>
                </a:solidFill>
                <a:latin typeface="Calibri" pitchFamily="34" charset="0"/>
              </a:rPr>
              <a:t>put on the new self,</a:t>
            </a:r>
            <a:r>
              <a:rPr lang="en-US" sz="3600" i="1">
                <a:latin typeface="Calibri" pitchFamily="34" charset="0"/>
              </a:rPr>
              <a:t> created after the likeness of God in true righteousness and holiness.</a:t>
            </a:r>
            <a:endParaRPr lang="en-US" sz="3600">
              <a:latin typeface="Calibri" pitchFamily="34" charset="0"/>
            </a:endParaRPr>
          </a:p>
          <a:p>
            <a:pPr algn="l" eaLnBrk="1" hangingPunct="1"/>
            <a:endParaRPr lang="en-US" sz="3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/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228600"/>
            <a:ext cx="8637588" cy="914400"/>
          </a:xfrm>
          <a:noFill/>
        </p:spPr>
        <p:txBody>
          <a:bodyPr/>
          <a:lstStyle/>
          <a:p>
            <a:pPr eaLnBrk="1" hangingPunct="1"/>
            <a:r>
              <a:rPr lang="en-US" sz="6600">
                <a:solidFill>
                  <a:srgbClr val="FFFFCC"/>
                </a:solidFill>
                <a:effectLst/>
                <a:latin typeface="Calibri" pitchFamily="34" charset="0"/>
              </a:rPr>
              <a:t>Ephesians 4 - 5</a:t>
            </a: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1981200" y="1371600"/>
            <a:ext cx="8229600" cy="458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latin typeface="Tahoma" pitchFamily="34" charset="0"/>
              </a:rPr>
              <a:t> </a:t>
            </a:r>
            <a:r>
              <a:rPr lang="en-US" sz="4000"/>
              <a:t> </a:t>
            </a:r>
            <a:r>
              <a:rPr lang="en-US" sz="2800" u="sng">
                <a:solidFill>
                  <a:srgbClr val="FFFF00"/>
                </a:solidFill>
                <a:latin typeface="Calibri" pitchFamily="34" charset="0"/>
              </a:rPr>
              <a:t>Putting Off</a:t>
            </a:r>
            <a:r>
              <a:rPr lang="en-US" sz="2800">
                <a:solidFill>
                  <a:srgbClr val="FFFF00"/>
                </a:solidFill>
                <a:latin typeface="Calibri" pitchFamily="34" charset="0"/>
              </a:rPr>
              <a:t>			</a:t>
            </a:r>
            <a:r>
              <a:rPr lang="en-US" sz="2800" u="sng">
                <a:solidFill>
                  <a:srgbClr val="FFFF00"/>
                </a:solidFill>
                <a:latin typeface="Calibri" pitchFamily="34" charset="0"/>
              </a:rPr>
              <a:t>Putting On</a:t>
            </a:r>
            <a:endParaRPr lang="en-US" sz="2800">
              <a:solidFill>
                <a:srgbClr val="FFFF00"/>
              </a:solidFill>
              <a:latin typeface="Calibri" pitchFamily="34" charset="0"/>
            </a:endParaRPr>
          </a:p>
          <a:p>
            <a:pPr algn="l"/>
            <a:r>
              <a:rPr lang="en-US" sz="2400">
                <a:latin typeface="Calibri" pitchFamily="34" charset="0"/>
              </a:rPr>
              <a:t>	Lying				Truth</a:t>
            </a:r>
          </a:p>
          <a:p>
            <a:pPr algn="l"/>
            <a:r>
              <a:rPr lang="en-US" sz="2400">
                <a:latin typeface="Calibri" pitchFamily="34" charset="0"/>
              </a:rPr>
              <a:t>	Anger</a:t>
            </a:r>
          </a:p>
          <a:p>
            <a:pPr algn="l"/>
            <a:r>
              <a:rPr lang="en-US" sz="2400">
                <a:latin typeface="Calibri" pitchFamily="34" charset="0"/>
              </a:rPr>
              <a:t>	Stealing			Labor – honest work	Corrupt talk			Speech that builds up</a:t>
            </a:r>
          </a:p>
          <a:p>
            <a:pPr algn="l"/>
            <a:r>
              <a:rPr lang="en-US" sz="2400">
                <a:latin typeface="Calibri" pitchFamily="34" charset="0"/>
              </a:rPr>
              <a:t>	Bitterness, wrath, malice	Kindness, forgiveness</a:t>
            </a:r>
          </a:p>
          <a:p>
            <a:pPr algn="l"/>
            <a:r>
              <a:rPr lang="en-US" sz="2400">
                <a:latin typeface="Calibri" pitchFamily="34" charset="0"/>
              </a:rPr>
              <a:t>	Sexual immorality</a:t>
            </a:r>
          </a:p>
          <a:p>
            <a:pPr algn="l"/>
            <a:r>
              <a:rPr lang="en-US" sz="2400">
                <a:latin typeface="Calibri" pitchFamily="34" charset="0"/>
              </a:rPr>
              <a:t>	Filthiness, crude jokes		Thanksgiving</a:t>
            </a:r>
          </a:p>
          <a:p>
            <a:pPr algn="l"/>
            <a:r>
              <a:rPr lang="en-US" sz="2400">
                <a:latin typeface="Calibri" pitchFamily="34" charset="0"/>
              </a:rPr>
              <a:t>	Foolishness			Understand the Lord’s will</a:t>
            </a:r>
          </a:p>
          <a:p>
            <a:pPr algn="l"/>
            <a:r>
              <a:rPr lang="en-US" sz="2400">
                <a:latin typeface="Calibri" pitchFamily="34" charset="0"/>
              </a:rPr>
              <a:t>	Drunkenness			Spirit, singing to the Lord</a:t>
            </a:r>
            <a:endParaRPr lang="en-US" sz="4000">
              <a:solidFill>
                <a:srgbClr val="FFFF00"/>
              </a:solidFill>
              <a:latin typeface="Calibri" pitchFamily="34" charset="0"/>
            </a:endParaRPr>
          </a:p>
          <a:p>
            <a:pPr algn="l" eaLnBrk="1" hangingPunct="1"/>
            <a:endParaRPr lang="en-US" sz="3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228600"/>
            <a:ext cx="8637588" cy="914400"/>
          </a:xfrm>
          <a:noFill/>
        </p:spPr>
        <p:txBody>
          <a:bodyPr/>
          <a:lstStyle/>
          <a:p>
            <a:pPr eaLnBrk="1" hangingPunct="1"/>
            <a:r>
              <a:rPr lang="en-US" sz="5400">
                <a:solidFill>
                  <a:srgbClr val="FFFF00"/>
                </a:solidFill>
                <a:effectLst/>
                <a:latin typeface="Calibri" pitchFamily="34" charset="0"/>
              </a:rPr>
              <a:t>Stealing</a:t>
            </a:r>
            <a:r>
              <a:rPr lang="en-US" sz="5400">
                <a:solidFill>
                  <a:srgbClr val="FFFFCC"/>
                </a:solidFill>
                <a:effectLst/>
                <a:latin typeface="Calibri" pitchFamily="34" charset="0"/>
              </a:rPr>
              <a:t> – Ephesians 4:28</a:t>
            </a: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2362200" y="1828800"/>
            <a:ext cx="79248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>
                <a:latin typeface="Tahoma" pitchFamily="34" charset="0"/>
              </a:rPr>
              <a:t> </a:t>
            </a:r>
            <a:r>
              <a:rPr lang="en-US" sz="3600" i="1"/>
              <a:t> </a:t>
            </a:r>
            <a:r>
              <a:rPr lang="en-US" sz="4000" b="1" i="1" baseline="30000">
                <a:latin typeface="Calibri" pitchFamily="34" charset="0"/>
              </a:rPr>
              <a:t>28</a:t>
            </a:r>
            <a:r>
              <a:rPr lang="en-US" sz="4000" i="1">
                <a:latin typeface="Calibri" pitchFamily="34" charset="0"/>
              </a:rPr>
              <a:t>Let the thief no longer steal, but rather let him labor, doing honest work with his own hands, so that he may have something to share with anyone in need.</a:t>
            </a:r>
            <a:endParaRPr lang="en-US" sz="3600">
              <a:latin typeface="Calibri" pitchFamily="34" charset="0"/>
            </a:endParaRPr>
          </a:p>
        </p:txBody>
      </p:sp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7848600" y="3733800"/>
            <a:ext cx="1828800" cy="0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</p:spPr>
      </p:cxn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2514600" y="4267200"/>
            <a:ext cx="7010400" cy="0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2438400" y="4876800"/>
            <a:ext cx="3276600" cy="0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228600"/>
            <a:ext cx="8637588" cy="914400"/>
          </a:xfrm>
          <a:noFill/>
        </p:spPr>
        <p:txBody>
          <a:bodyPr/>
          <a:lstStyle/>
          <a:p>
            <a:pPr eaLnBrk="1" hangingPunct="1"/>
            <a:r>
              <a:rPr lang="en-US" sz="6600">
                <a:solidFill>
                  <a:srgbClr val="FFFFCC"/>
                </a:solidFill>
                <a:effectLst/>
                <a:latin typeface="Calibri" pitchFamily="34" charset="0"/>
              </a:rPr>
              <a:t>I John 5:18-19</a:t>
            </a: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2362200" y="1274763"/>
            <a:ext cx="7772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>
                <a:latin typeface="Tahoma" pitchFamily="34" charset="0"/>
              </a:rPr>
              <a:t> </a:t>
            </a:r>
            <a:r>
              <a:rPr lang="en-US" sz="2800" i="1" baseline="30000"/>
              <a:t> </a:t>
            </a:r>
            <a:r>
              <a:rPr lang="en-US" sz="4000" i="1" baseline="30000">
                <a:latin typeface="Calibri" pitchFamily="34" charset="0"/>
              </a:rPr>
              <a:t>18</a:t>
            </a:r>
            <a:r>
              <a:rPr lang="en-US" sz="4000" i="1">
                <a:latin typeface="Calibri" pitchFamily="34" charset="0"/>
              </a:rPr>
              <a:t> We know that whoever is born of God does not sin; but he who has been born of God keeps himself, and the wicked one does not touch him. </a:t>
            </a:r>
            <a:br>
              <a:rPr lang="en-US" sz="4000" i="1"/>
            </a:br>
            <a:r>
              <a:rPr lang="en-US" sz="4000" i="1" baseline="30000">
                <a:latin typeface="Calibri" pitchFamily="34" charset="0"/>
              </a:rPr>
              <a:t>19</a:t>
            </a:r>
            <a:r>
              <a:rPr lang="en-US" sz="4000" i="1">
                <a:latin typeface="Calibri" pitchFamily="34" charset="0"/>
              </a:rPr>
              <a:t> We know that we are of God, and the whole world lies under the sway of the wicked one</a:t>
            </a:r>
            <a:r>
              <a:rPr lang="en-US" sz="4000" i="1"/>
              <a:t>. </a:t>
            </a:r>
            <a:endParaRPr lang="en-US" sz="4000" i="1">
              <a:latin typeface="Garamond" pitchFamily="18" charset="0"/>
            </a:endParaRPr>
          </a:p>
        </p:txBody>
      </p: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5867400" y="4343400"/>
            <a:ext cx="2971800" cy="0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</p:spPr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086600" y="5486401"/>
            <a:ext cx="2971800" cy="646113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Calibri" pitchFamily="34" charset="0"/>
              </a:rPr>
              <a:t>Christians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244464"/>
            <a:ext cx="876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1200" dirty="0">
                <a:cs typeface="Times New Roman" pitchFamily="18" charset="0"/>
              </a:rPr>
              <a:t>	</a:t>
            </a:r>
            <a:endParaRPr lang="en-US" sz="2800" i="1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304800"/>
            <a:ext cx="7772400" cy="107721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What do you hope to accomplish when you pray?  - </a:t>
            </a:r>
            <a:r>
              <a:rPr lang="en-US" sz="3200" dirty="0">
                <a:solidFill>
                  <a:srgbClr val="FFFF00"/>
                </a:solidFill>
              </a:rPr>
              <a:t>Something will happen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873140"/>
            <a:ext cx="51054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Closeness with God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Forgiveness for sins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A sense of cleansing</a:t>
            </a:r>
          </a:p>
          <a:p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Protection for our loved ones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Relief from anxiety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Express our gratitude and love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Honor God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Praise God</a:t>
            </a:r>
          </a:p>
          <a:p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Resolution of a problem</a:t>
            </a:r>
          </a:p>
          <a:p>
            <a:endParaRPr lang="en-US" sz="2000" i="1" dirty="0"/>
          </a:p>
          <a:p>
            <a:endParaRPr lang="en-US" sz="2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1873140"/>
            <a:ext cx="5105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of a loved one</a:t>
            </a:r>
          </a:p>
          <a:p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Salvation for someone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Wisdom and knowledge</a:t>
            </a:r>
          </a:p>
          <a:p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Gain opportunities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Relief from anger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Relief from fear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For God to hear me</a:t>
            </a:r>
          </a:p>
          <a:p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Word would be spread</a:t>
            </a:r>
          </a:p>
          <a:p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Faithful would be strengthened</a:t>
            </a:r>
          </a:p>
          <a:p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244464"/>
            <a:ext cx="876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1200" dirty="0">
                <a:cs typeface="Times New Roman" pitchFamily="18" charset="0"/>
              </a:rPr>
              <a:t>	</a:t>
            </a:r>
            <a:endParaRPr lang="en-US" sz="2800" i="1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304800"/>
            <a:ext cx="7772400" cy="107721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What do you hope to accomplish when you pray?  - </a:t>
            </a:r>
            <a:r>
              <a:rPr lang="en-US" sz="3200" dirty="0">
                <a:solidFill>
                  <a:srgbClr val="FFFF00"/>
                </a:solidFill>
              </a:rPr>
              <a:t>Prayer does something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828800"/>
            <a:ext cx="50292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Closeness with God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Forgiveness for sins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A sense of cleansing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Protection for our loved ones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Relief from anxiety</a:t>
            </a:r>
          </a:p>
          <a:p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Express our gratitude and love</a:t>
            </a:r>
          </a:p>
          <a:p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Honor God</a:t>
            </a:r>
          </a:p>
          <a:p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Praise God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Resolution of a problem</a:t>
            </a:r>
          </a:p>
          <a:p>
            <a:endParaRPr lang="en-US" sz="2000" i="1" dirty="0"/>
          </a:p>
          <a:p>
            <a:endParaRPr lang="en-US" sz="2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5257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Health of a loved one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Salvation for someone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Wisdom and knowledge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Gain opportunities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Relief from anger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Relief from fear</a:t>
            </a:r>
          </a:p>
          <a:p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God to hear me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Word would be spread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Faithful would be strengthened</a:t>
            </a:r>
          </a:p>
          <a:p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244464"/>
            <a:ext cx="876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1200" dirty="0">
                <a:cs typeface="Times New Roman" pitchFamily="18" charset="0"/>
              </a:rPr>
              <a:t>	</a:t>
            </a:r>
            <a:endParaRPr lang="en-US" sz="2800" i="1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54102" y="304800"/>
            <a:ext cx="7804298" cy="1200329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What do you hope to accomplish when you pray?  - 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be changed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967329"/>
            <a:ext cx="4953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Closeness with God</a:t>
            </a:r>
          </a:p>
          <a:p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Forgiveness for sins</a:t>
            </a:r>
          </a:p>
          <a:p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sense of cleansing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Protection for our loved ones</a:t>
            </a:r>
          </a:p>
          <a:p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Relief from anxiety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Express our gratitude and love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Honor God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Praise God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Resolution of a problem</a:t>
            </a:r>
          </a:p>
          <a:p>
            <a:endParaRPr lang="en-US" sz="2000" i="1" dirty="0"/>
          </a:p>
          <a:p>
            <a:endParaRPr lang="en-US" sz="2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989672" y="1905773"/>
            <a:ext cx="597372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Health of a loved one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Salvation for someone</a:t>
            </a:r>
          </a:p>
          <a:p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Wisdom and knowledge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Gain opportunities</a:t>
            </a:r>
          </a:p>
          <a:p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Relief from anger</a:t>
            </a:r>
          </a:p>
          <a:p>
            <a:r>
              <a:rPr lang="en-US" sz="280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Relief from fear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For God to hear me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That the word would be spread</a:t>
            </a: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That the faithful would be strengthened</a:t>
            </a:r>
          </a:p>
          <a:p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effectLst/>
              </a:rPr>
              <a:t>Prayer – A Source of Spiritual Growth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06316"/>
            <a:ext cx="8686800" cy="685799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i="1" u="sng" dirty="0">
                <a:solidFill>
                  <a:srgbClr val="FFFF00"/>
                </a:solidFill>
                <a:effectLst/>
              </a:rPr>
              <a:t>By the end of the study each of us will</a:t>
            </a:r>
            <a:r>
              <a:rPr lang="en-US" i="1" dirty="0">
                <a:solidFill>
                  <a:srgbClr val="FFFF00"/>
                </a:solidFill>
                <a:effectLst/>
              </a:rPr>
              <a:t>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03D2E-8471-4DE1-B1F3-CB7FCADDE5D9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2192115"/>
            <a:ext cx="10363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 algn="l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+mj-lt"/>
              <a:buAutoNum type="arabicPeriod"/>
              <a:defRPr/>
            </a:pPr>
            <a:r>
              <a:rPr lang="en-US" sz="3200" kern="0" dirty="0">
                <a:latin typeface="+mn-lt"/>
              </a:rPr>
              <a:t>Pray more frequently and fervently</a:t>
            </a:r>
          </a:p>
          <a:p>
            <a:pPr marL="514350" indent="-514350" algn="l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+mj-lt"/>
              <a:buAutoNum type="arabicPeriod"/>
              <a:defRPr/>
            </a:pPr>
            <a:r>
              <a:rPr lang="en-US" sz="3200" kern="0" dirty="0">
                <a:latin typeface="+mn-lt"/>
              </a:rPr>
              <a:t>Use Biblical principles and language in our prayers</a:t>
            </a:r>
          </a:p>
          <a:p>
            <a:pPr marL="514350" indent="-514350" algn="l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+mj-lt"/>
              <a:buAutoNum type="arabicPeriod"/>
              <a:defRPr/>
            </a:pPr>
            <a:r>
              <a:rPr lang="en-US" sz="3200" kern="0" dirty="0">
                <a:latin typeface="+mn-lt"/>
              </a:rPr>
              <a:t>Be more aware of the needs of others for whom we should be praying</a:t>
            </a:r>
          </a:p>
          <a:p>
            <a:pPr marL="514350" indent="-514350" algn="l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+mj-lt"/>
              <a:buAutoNum type="arabicPeriod"/>
              <a:defRPr/>
            </a:pPr>
            <a:r>
              <a:rPr lang="en-US" sz="3200" kern="0" dirty="0">
                <a:latin typeface="+mn-lt"/>
              </a:rPr>
              <a:t>Be made more like Christ through the effect of our prayers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228600"/>
            <a:ext cx="8637588" cy="914400"/>
          </a:xfrm>
          <a:noFill/>
        </p:spPr>
        <p:txBody>
          <a:bodyPr/>
          <a:lstStyle/>
          <a:p>
            <a:pPr eaLnBrk="1" hangingPunct="1"/>
            <a:r>
              <a:rPr lang="en-US" sz="6600" dirty="0">
                <a:solidFill>
                  <a:srgbClr val="FFFFCC"/>
                </a:solidFill>
                <a:effectLst/>
                <a:latin typeface="Calibri" pitchFamily="34" charset="0"/>
              </a:rPr>
              <a:t>Luke 11:1</a:t>
            </a: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2286000" y="1677581"/>
            <a:ext cx="79248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dirty="0">
                <a:latin typeface="Tahoma" pitchFamily="34" charset="0"/>
              </a:rPr>
              <a:t> </a:t>
            </a:r>
            <a:r>
              <a:rPr lang="en-US" sz="3600" i="1" dirty="0"/>
              <a:t> </a:t>
            </a:r>
            <a:r>
              <a:rPr lang="en-US" sz="4000" dirty="0"/>
              <a:t> </a:t>
            </a:r>
            <a:r>
              <a:rPr lang="en-US" sz="4400" i="1" baseline="30000" dirty="0">
                <a:latin typeface="Calibri" pitchFamily="34" charset="0"/>
              </a:rPr>
              <a:t>1</a:t>
            </a:r>
            <a:r>
              <a:rPr lang="en-US" sz="4400" i="1" dirty="0">
                <a:latin typeface="Calibri" pitchFamily="34" charset="0"/>
              </a:rPr>
              <a:t>Now Jesus was praying in a certain place, and when he finished, one of his disciples said to him, "Lord, </a:t>
            </a:r>
            <a:r>
              <a:rPr lang="en-US" sz="4400" i="1" dirty="0">
                <a:solidFill>
                  <a:srgbClr val="FFFF00"/>
                </a:solidFill>
                <a:latin typeface="Calibri" pitchFamily="34" charset="0"/>
              </a:rPr>
              <a:t>teach us to pray</a:t>
            </a:r>
            <a:r>
              <a:rPr lang="en-US" sz="4400" i="1" dirty="0">
                <a:latin typeface="Calibri" pitchFamily="34" charset="0"/>
              </a:rPr>
              <a:t>, as John taught his disciples.</a:t>
            </a:r>
            <a:endParaRPr lang="en-US" sz="4000" dirty="0">
              <a:latin typeface="Calibri" pitchFamily="34" charset="0"/>
            </a:endParaRPr>
          </a:p>
          <a:p>
            <a:pPr algn="l" eaLnBrk="1" hangingPunct="1"/>
            <a:endParaRPr lang="en-US" sz="4000" dirty="0">
              <a:solidFill>
                <a:srgbClr val="FFFF00"/>
              </a:solidFill>
              <a:latin typeface="Calibri" pitchFamily="34" charset="0"/>
            </a:endParaRPr>
          </a:p>
          <a:p>
            <a:pPr algn="l" eaLnBrk="1" hangingPunct="1"/>
            <a:endParaRPr lang="en-US" sz="3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DD22E-7CF7-45C4-80C4-52236425808B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"/>
            <a:ext cx="8534400" cy="1139825"/>
          </a:xfrm>
        </p:spPr>
        <p:txBody>
          <a:bodyPr/>
          <a:lstStyle/>
          <a:p>
            <a:pPr eaLnBrk="1" hangingPunct="1"/>
            <a:r>
              <a:rPr lang="en-US" b="1" dirty="0">
                <a:effectLst/>
                <a:latin typeface="Calibri" pitchFamily="34" charset="0"/>
              </a:rPr>
              <a:t>Prayers in I and II Thessalonians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95400"/>
            <a:ext cx="4191000" cy="36576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r>
              <a:rPr lang="en-US" sz="3400" dirty="0">
                <a:solidFill>
                  <a:srgbClr val="FFFF00"/>
                </a:solidFill>
                <a:effectLst/>
                <a:latin typeface="Calibri" pitchFamily="34" charset="0"/>
              </a:rPr>
              <a:t>I Thessalonians 1:2-5</a:t>
            </a:r>
          </a:p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r>
              <a:rPr lang="en-US" sz="3400" dirty="0">
                <a:solidFill>
                  <a:srgbClr val="FFFF00"/>
                </a:solidFill>
                <a:effectLst/>
                <a:latin typeface="Calibri" pitchFamily="34" charset="0"/>
              </a:rPr>
              <a:t>I Thessalonians 2:13</a:t>
            </a:r>
          </a:p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r>
              <a:rPr lang="en-US" sz="3400" dirty="0">
                <a:solidFill>
                  <a:srgbClr val="FFFF00"/>
                </a:solidFill>
                <a:effectLst/>
                <a:latin typeface="Calibri" pitchFamily="34" charset="0"/>
              </a:rPr>
              <a:t>I Thessalonians 3:9-13</a:t>
            </a:r>
          </a:p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r>
              <a:rPr lang="en-US" sz="3400" dirty="0">
                <a:solidFill>
                  <a:srgbClr val="FFFF00"/>
                </a:solidFill>
                <a:effectLst/>
                <a:latin typeface="Calibri" pitchFamily="34" charset="0"/>
              </a:rPr>
              <a:t>I Thessalonians 5:23</a:t>
            </a:r>
          </a:p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endParaRPr lang="en-US" dirty="0">
              <a:solidFill>
                <a:srgbClr val="FFFF00"/>
              </a:solidFill>
              <a:effectLst/>
              <a:latin typeface="Calibri" pitchFamily="34" charset="0"/>
            </a:endParaRPr>
          </a:p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endParaRPr lang="en-US" dirty="0">
              <a:solidFill>
                <a:srgbClr val="FFFF00"/>
              </a:solidFill>
              <a:effectLst/>
              <a:latin typeface="Calibri" pitchFamily="34" charset="0"/>
            </a:endParaRPr>
          </a:p>
          <a:p>
            <a:pPr eaLnBrk="1" hangingPunct="1">
              <a:lnSpc>
                <a:spcPct val="110000"/>
              </a:lnSpc>
              <a:buNone/>
              <a:tabLst>
                <a:tab pos="1598613" algn="l"/>
              </a:tabLst>
            </a:pPr>
            <a:endParaRPr lang="en-US" dirty="0">
              <a:solidFill>
                <a:srgbClr val="FFFF00"/>
              </a:solidFill>
              <a:effectLst/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248400" y="1265645"/>
            <a:ext cx="4495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lnSpc>
                <a:spcPct val="110000"/>
              </a:lnSpc>
              <a:tabLst>
                <a:tab pos="1598613" algn="l"/>
              </a:tabLst>
            </a:pPr>
            <a:r>
              <a:rPr lang="en-US" sz="3400" dirty="0">
                <a:solidFill>
                  <a:srgbClr val="FFFF00"/>
                </a:solidFill>
                <a:latin typeface="Calibri" pitchFamily="34" charset="0"/>
              </a:rPr>
              <a:t>II Thessalonians 1:3</a:t>
            </a:r>
          </a:p>
          <a:p>
            <a:pPr algn="l" eaLnBrk="1" hangingPunct="1">
              <a:lnSpc>
                <a:spcPct val="110000"/>
              </a:lnSpc>
              <a:tabLst>
                <a:tab pos="1598613" algn="l"/>
              </a:tabLst>
            </a:pPr>
            <a:r>
              <a:rPr lang="en-US" sz="3400" dirty="0">
                <a:solidFill>
                  <a:srgbClr val="FFFF00"/>
                </a:solidFill>
                <a:latin typeface="Calibri" pitchFamily="34" charset="0"/>
              </a:rPr>
              <a:t>II Thessalonians 1:11-12</a:t>
            </a:r>
          </a:p>
          <a:p>
            <a:pPr algn="l" eaLnBrk="1" hangingPunct="1">
              <a:lnSpc>
                <a:spcPct val="110000"/>
              </a:lnSpc>
              <a:tabLst>
                <a:tab pos="1598613" algn="l"/>
              </a:tabLst>
            </a:pPr>
            <a:r>
              <a:rPr lang="en-US" sz="3400" dirty="0">
                <a:solidFill>
                  <a:srgbClr val="FFFF00"/>
                </a:solidFill>
                <a:latin typeface="Calibri" pitchFamily="34" charset="0"/>
              </a:rPr>
              <a:t>II Thessalonians 2:13</a:t>
            </a:r>
          </a:p>
          <a:p>
            <a:pPr algn="l" eaLnBrk="1" hangingPunct="1">
              <a:lnSpc>
                <a:spcPct val="110000"/>
              </a:lnSpc>
              <a:tabLst>
                <a:tab pos="1598613" algn="l"/>
              </a:tabLst>
            </a:pPr>
            <a:r>
              <a:rPr lang="en-US" sz="3400" dirty="0">
                <a:solidFill>
                  <a:srgbClr val="FFFF00"/>
                </a:solidFill>
                <a:latin typeface="Calibri" pitchFamily="34" charset="0"/>
              </a:rPr>
              <a:t>II Thessalonians 2:16-17</a:t>
            </a:r>
          </a:p>
          <a:p>
            <a:pPr algn="l" eaLnBrk="1" hangingPunct="1">
              <a:lnSpc>
                <a:spcPct val="110000"/>
              </a:lnSpc>
              <a:tabLst>
                <a:tab pos="1598613" algn="l"/>
              </a:tabLst>
            </a:pPr>
            <a:r>
              <a:rPr lang="en-US" sz="3400" dirty="0">
                <a:solidFill>
                  <a:srgbClr val="FFFF00"/>
                </a:solidFill>
                <a:latin typeface="Calibri" pitchFamily="34" charset="0"/>
              </a:rPr>
              <a:t>II Thessalonians 3:1-2</a:t>
            </a:r>
            <a:endParaRPr lang="en-US" sz="3400" kern="0" dirty="0">
              <a:solidFill>
                <a:srgbClr val="FFFF00"/>
              </a:solidFill>
              <a:latin typeface="Calibri" pitchFamily="34" charset="0"/>
            </a:endParaRPr>
          </a:p>
          <a:p>
            <a:pPr marL="342900" indent="-342900" algn="l" eaLnBrk="1" hangingPunct="1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80000"/>
              <a:tabLst>
                <a:tab pos="1598613" algn="l"/>
              </a:tabLst>
              <a:defRPr/>
            </a:pPr>
            <a:r>
              <a:rPr lang="en-US" sz="3400" kern="0" dirty="0">
                <a:solidFill>
                  <a:srgbClr val="FFFF00"/>
                </a:solidFill>
                <a:latin typeface="Calibri" pitchFamily="34" charset="0"/>
              </a:rPr>
              <a:t>II Thessalonians 3:5</a:t>
            </a:r>
          </a:p>
          <a:p>
            <a:pPr marL="342900" indent="-342900" algn="l" eaLnBrk="1" hangingPunct="1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80000"/>
              <a:tabLst>
                <a:tab pos="1598613" algn="l"/>
              </a:tabLst>
              <a:defRPr/>
            </a:pPr>
            <a:r>
              <a:rPr lang="en-US" sz="3400" kern="0" dirty="0">
                <a:solidFill>
                  <a:srgbClr val="FFFF00"/>
                </a:solidFill>
                <a:latin typeface="Calibri" pitchFamily="34" charset="0"/>
              </a:rPr>
              <a:t>II Thessalonians 3:16</a:t>
            </a:r>
          </a:p>
          <a:p>
            <a:pPr marL="342900" indent="-342900" algn="l" eaLnBrk="1" hangingPunct="1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80000"/>
              <a:tabLst>
                <a:tab pos="1598613" algn="l"/>
              </a:tabLst>
              <a:defRPr/>
            </a:pPr>
            <a:endParaRPr lang="en-US" sz="3200" kern="0" dirty="0">
              <a:solidFill>
                <a:srgbClr val="FFFF00"/>
              </a:solidFill>
              <a:latin typeface="Calibri" pitchFamily="34" charset="0"/>
            </a:endParaRPr>
          </a:p>
          <a:p>
            <a:pPr marL="342900" indent="-342900" algn="l" eaLnBrk="1" hangingPunct="1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80000"/>
              <a:tabLst>
                <a:tab pos="1598613" algn="l"/>
              </a:tabLst>
              <a:defRPr/>
            </a:pPr>
            <a:endParaRPr lang="en-US" sz="3200" kern="0" dirty="0">
              <a:solidFill>
                <a:srgbClr val="FFFF00"/>
              </a:solidFill>
              <a:latin typeface="Calibri" pitchFamily="34" charset="0"/>
            </a:endParaRPr>
          </a:p>
          <a:p>
            <a:pPr marL="342900" indent="-342900" algn="l" eaLnBrk="1" hangingPunct="1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80000"/>
              <a:tabLst>
                <a:tab pos="1598613" algn="l"/>
              </a:tabLst>
              <a:defRPr/>
            </a:pPr>
            <a:endParaRPr lang="en-US" sz="3200" kern="0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/>
      <p:bldP spid="5" grpId="0"/>
    </p:bldLst>
  </p:timing>
</p:sld>
</file>

<file path=ppt/theme/theme1.xml><?xml version="1.0" encoding="utf-8"?>
<a:theme xmlns:a="http://schemas.openxmlformats.org/drawingml/2006/main" name="Ripple">
  <a:themeElements>
    <a:clrScheme name="Ripple 5">
      <a:dk1>
        <a:srgbClr val="008080"/>
      </a:dk1>
      <a:lt1>
        <a:srgbClr val="FFFFFF"/>
      </a:lt1>
      <a:dk2>
        <a:srgbClr val="006666"/>
      </a:dk2>
      <a:lt2>
        <a:srgbClr val="FFFFCC"/>
      </a:lt2>
      <a:accent1>
        <a:srgbClr val="0099FF"/>
      </a:accent1>
      <a:accent2>
        <a:srgbClr val="008080"/>
      </a:accent2>
      <a:accent3>
        <a:srgbClr val="AAB8B8"/>
      </a:accent3>
      <a:accent4>
        <a:srgbClr val="DADADA"/>
      </a:accent4>
      <a:accent5>
        <a:srgbClr val="AACAFF"/>
      </a:accent5>
      <a:accent6>
        <a:srgbClr val="007373"/>
      </a:accent6>
      <a:hlink>
        <a:srgbClr val="1ACE9F"/>
      </a:hlink>
      <a:folHlink>
        <a:srgbClr val="A5B5CD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11540</TotalTime>
  <Words>1886</Words>
  <Application>Microsoft Office PowerPoint</Application>
  <PresentationFormat>Widescreen</PresentationFormat>
  <Paragraphs>542</Paragraphs>
  <Slides>36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Garamond</vt:lpstr>
      <vt:lpstr>Tahoma</vt:lpstr>
      <vt:lpstr>Times New Roman</vt:lpstr>
      <vt:lpstr>Wingdings</vt:lpstr>
      <vt:lpstr>Ripple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Prayer – A Source of Spiritual Growth</vt:lpstr>
      <vt:lpstr>Luke 11:1</vt:lpstr>
      <vt:lpstr>Prayers in I and II Thessalonians</vt:lpstr>
      <vt:lpstr>PowerPoint Presentation</vt:lpstr>
      <vt:lpstr>PowerPoint Presentation</vt:lpstr>
      <vt:lpstr>PowerPoint Presentation</vt:lpstr>
      <vt:lpstr>PowerPoint Presentation</vt:lpstr>
      <vt:lpstr>Lesson 6 Objectives</vt:lpstr>
      <vt:lpstr>PowerPoint Presentation</vt:lpstr>
      <vt:lpstr>Sermons in Acts - Lessons List</vt:lpstr>
      <vt:lpstr>The Church in Antioch</vt:lpstr>
      <vt:lpstr>Outline of Paul’s Sermon (Acts 13:16-41)</vt:lpstr>
      <vt:lpstr>After Stephen’s Death: The Word Spreads Amid Persecution (Acts 1:8)</vt:lpstr>
      <vt:lpstr>Outline of Peter’s Sermon (Acts 10:34-47)</vt:lpstr>
      <vt:lpstr>Baptism of the Holy Spirit</vt:lpstr>
      <vt:lpstr>PowerPoint Presentation</vt:lpstr>
      <vt:lpstr>Lesson 4 Objectives</vt:lpstr>
      <vt:lpstr>Early Days: Popularity and Opposition</vt:lpstr>
      <vt:lpstr>The Charges Against Stephen (Acts 6)</vt:lpstr>
      <vt:lpstr>Outline of Stephen’s Defense</vt:lpstr>
      <vt:lpstr>Lesson 1 Objectives</vt:lpstr>
      <vt:lpstr>Acts 1:1</vt:lpstr>
      <vt:lpstr>Jesus’ Parting Instructions</vt:lpstr>
      <vt:lpstr>The Great Commission</vt:lpstr>
      <vt:lpstr>Messages not Found</vt:lpstr>
      <vt:lpstr>Lesson 5 Objectives</vt:lpstr>
      <vt:lpstr>Ephesians 4:22, 24</vt:lpstr>
      <vt:lpstr>Ephesians 4 - 5</vt:lpstr>
      <vt:lpstr>Stealing – Ephesians 4:28</vt:lpstr>
      <vt:lpstr>I John 5:18-19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 LaGrone</dc:creator>
  <cp:lastModifiedBy>Russ LaGrone</cp:lastModifiedBy>
  <cp:revision>184</cp:revision>
  <dcterms:created xsi:type="dcterms:W3CDTF">2002-05-07T01:10:22Z</dcterms:created>
  <dcterms:modified xsi:type="dcterms:W3CDTF">2019-02-24T13:01:25Z</dcterms:modified>
</cp:coreProperties>
</file>