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60"/>
  </p:notesMasterIdLst>
  <p:handoutMasterIdLst>
    <p:handoutMasterId r:id="rId61"/>
  </p:handoutMasterIdLst>
  <p:sldIdLst>
    <p:sldId id="537" r:id="rId2"/>
    <p:sldId id="365" r:id="rId3"/>
    <p:sldId id="539" r:id="rId4"/>
    <p:sldId id="543" r:id="rId5"/>
    <p:sldId id="540" r:id="rId6"/>
    <p:sldId id="538" r:id="rId7"/>
    <p:sldId id="519" r:id="rId8"/>
    <p:sldId id="522" r:id="rId9"/>
    <p:sldId id="523" r:id="rId10"/>
    <p:sldId id="524" r:id="rId11"/>
    <p:sldId id="520" r:id="rId12"/>
    <p:sldId id="526" r:id="rId13"/>
    <p:sldId id="527" r:id="rId14"/>
    <p:sldId id="473" r:id="rId15"/>
    <p:sldId id="515" r:id="rId16"/>
    <p:sldId id="516" r:id="rId17"/>
    <p:sldId id="447" r:id="rId18"/>
    <p:sldId id="505" r:id="rId19"/>
    <p:sldId id="470" r:id="rId20"/>
    <p:sldId id="521" r:id="rId21"/>
    <p:sldId id="517" r:id="rId22"/>
    <p:sldId id="497" r:id="rId23"/>
    <p:sldId id="507" r:id="rId24"/>
    <p:sldId id="510" r:id="rId25"/>
    <p:sldId id="511" r:id="rId26"/>
    <p:sldId id="509" r:id="rId27"/>
    <p:sldId id="512" r:id="rId28"/>
    <p:sldId id="513" r:id="rId29"/>
    <p:sldId id="514" r:id="rId30"/>
    <p:sldId id="506" r:id="rId31"/>
    <p:sldId id="457" r:id="rId32"/>
    <p:sldId id="496" r:id="rId33"/>
    <p:sldId id="502" r:id="rId34"/>
    <p:sldId id="501" r:id="rId35"/>
    <p:sldId id="503" r:id="rId36"/>
    <p:sldId id="504" r:id="rId37"/>
    <p:sldId id="475" r:id="rId38"/>
    <p:sldId id="490" r:id="rId39"/>
    <p:sldId id="474" r:id="rId40"/>
    <p:sldId id="495" r:id="rId41"/>
    <p:sldId id="484" r:id="rId42"/>
    <p:sldId id="471" r:id="rId43"/>
    <p:sldId id="466" r:id="rId44"/>
    <p:sldId id="468" r:id="rId45"/>
    <p:sldId id="458" r:id="rId46"/>
    <p:sldId id="448" r:id="rId47"/>
    <p:sldId id="456" r:id="rId48"/>
    <p:sldId id="450" r:id="rId49"/>
    <p:sldId id="451" r:id="rId50"/>
    <p:sldId id="437" r:id="rId51"/>
    <p:sldId id="440" r:id="rId52"/>
    <p:sldId id="441" r:id="rId53"/>
    <p:sldId id="443" r:id="rId54"/>
    <p:sldId id="489" r:id="rId55"/>
    <p:sldId id="413" r:id="rId56"/>
    <p:sldId id="427" r:id="rId57"/>
    <p:sldId id="429" r:id="rId58"/>
    <p:sldId id="410" r:id="rId59"/>
  </p:sldIdLst>
  <p:sldSz cx="10160000" cy="571500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72" d="100"/>
          <a:sy n="72" d="100"/>
        </p:scale>
        <p:origin x="292" y="76"/>
      </p:cViewPr>
      <p:guideLst>
        <p:guide orient="horz" pos="1800"/>
        <p:guide pos="320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2630682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3/16/2019</a:t>
            </a:fld>
            <a:endParaRPr lang="en-US"/>
          </a:p>
        </p:txBody>
      </p:sp>
      <p:sp>
        <p:nvSpPr>
          <p:cNvPr id="4" name="Slide Image Placeholder 3"/>
          <p:cNvSpPr>
            <a:spLocks noGrp="1" noRot="1" noChangeAspect="1"/>
          </p:cNvSpPr>
          <p:nvPr>
            <p:ph type="sldImg" idx="2"/>
          </p:nvPr>
        </p:nvSpPr>
        <p:spPr>
          <a:xfrm>
            <a:off x="554038" y="671513"/>
            <a:ext cx="59690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3249920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3</a:t>
            </a:fld>
            <a:endParaRPr lang="en-US"/>
          </a:p>
        </p:txBody>
      </p:sp>
      <p:sp>
        <p:nvSpPr>
          <p:cNvPr id="137219" name="Rectangle 2"/>
          <p:cNvSpPr>
            <a:spLocks noGrp="1" noRot="1" noChangeAspect="1" noChangeArrowheads="1" noTextEdit="1"/>
          </p:cNvSpPr>
          <p:nvPr>
            <p:ph type="sldImg"/>
          </p:nvPr>
        </p:nvSpPr>
        <p:spPr>
          <a:xfrm>
            <a:off x="268288" y="730250"/>
            <a:ext cx="6499225" cy="3656013"/>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11128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14</a:t>
            </a:fld>
            <a:endParaRPr lang="en-US"/>
          </a:p>
        </p:txBody>
      </p:sp>
      <p:sp>
        <p:nvSpPr>
          <p:cNvPr id="137219" name="Rectangle 2"/>
          <p:cNvSpPr>
            <a:spLocks noGrp="1" noRot="1" noChangeAspect="1" noChangeArrowheads="1" noTextEdit="1"/>
          </p:cNvSpPr>
          <p:nvPr>
            <p:ph type="sldImg"/>
          </p:nvPr>
        </p:nvSpPr>
        <p:spPr>
          <a:xfrm>
            <a:off x="554038" y="671513"/>
            <a:ext cx="5969000" cy="3357562"/>
          </a:xfrm>
          <a:ln/>
        </p:spPr>
      </p:sp>
      <p:sp>
        <p:nvSpPr>
          <p:cNvPr id="1372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15</a:t>
            </a:fld>
            <a:endParaRPr lang="en-US"/>
          </a:p>
        </p:txBody>
      </p:sp>
      <p:sp>
        <p:nvSpPr>
          <p:cNvPr id="99331" name="Rectangle 2"/>
          <p:cNvSpPr>
            <a:spLocks noGrp="1" noRot="1" noChangeAspect="1" noChangeArrowheads="1" noTextEdit="1"/>
          </p:cNvSpPr>
          <p:nvPr>
            <p:ph type="sldImg"/>
          </p:nvPr>
        </p:nvSpPr>
        <p:spPr>
          <a:xfrm>
            <a:off x="554038" y="671513"/>
            <a:ext cx="5969000" cy="3357562"/>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18</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19</a:t>
            </a:fld>
            <a:endParaRPr lang="en-US"/>
          </a:p>
        </p:txBody>
      </p:sp>
      <p:sp>
        <p:nvSpPr>
          <p:cNvPr id="99331" name="Rectangle 2"/>
          <p:cNvSpPr>
            <a:spLocks noGrp="1" noRot="1" noChangeAspect="1" noChangeArrowheads="1" noTextEdit="1"/>
          </p:cNvSpPr>
          <p:nvPr>
            <p:ph type="sldImg"/>
          </p:nvPr>
        </p:nvSpPr>
        <p:spPr>
          <a:xfrm>
            <a:off x="554038" y="671513"/>
            <a:ext cx="5969000" cy="3357562"/>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23</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24</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27</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5</a:t>
            </a:fld>
            <a:endParaRPr lang="en-US"/>
          </a:p>
        </p:txBody>
      </p:sp>
      <p:sp>
        <p:nvSpPr>
          <p:cNvPr id="99331" name="Rectangle 2"/>
          <p:cNvSpPr>
            <a:spLocks noGrp="1" noRot="1" noChangeAspect="1" noChangeArrowheads="1" noTextEdit="1"/>
          </p:cNvSpPr>
          <p:nvPr>
            <p:ph type="sldImg"/>
          </p:nvPr>
        </p:nvSpPr>
        <p:spPr>
          <a:xfrm>
            <a:off x="268288" y="730250"/>
            <a:ext cx="6499225" cy="3656013"/>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11149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37</a:t>
            </a:fld>
            <a:endParaRPr lang="en-US"/>
          </a:p>
        </p:txBody>
      </p:sp>
      <p:sp>
        <p:nvSpPr>
          <p:cNvPr id="139267" name="Rectangle 2"/>
          <p:cNvSpPr>
            <a:spLocks noGrp="1" noRot="1" noChangeAspect="1" noChangeArrowheads="1" noTextEdit="1"/>
          </p:cNvSpPr>
          <p:nvPr>
            <p:ph type="sldImg"/>
          </p:nvPr>
        </p:nvSpPr>
        <p:spPr>
          <a:xfrm>
            <a:off x="554038" y="671513"/>
            <a:ext cx="5969000" cy="3357562"/>
          </a:xfrm>
          <a:ln/>
        </p:spPr>
      </p:sp>
      <p:sp>
        <p:nvSpPr>
          <p:cNvPr id="1392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39</a:t>
            </a:fld>
            <a:endParaRPr lang="en-US"/>
          </a:p>
        </p:txBody>
      </p:sp>
      <p:sp>
        <p:nvSpPr>
          <p:cNvPr id="138243" name="Rectangle 2"/>
          <p:cNvSpPr>
            <a:spLocks noGrp="1" noRot="1" noChangeAspect="1" noChangeArrowheads="1" noTextEdit="1"/>
          </p:cNvSpPr>
          <p:nvPr>
            <p:ph type="sldImg"/>
          </p:nvPr>
        </p:nvSpPr>
        <p:spPr>
          <a:xfrm>
            <a:off x="554038" y="671513"/>
            <a:ext cx="5969000" cy="3357562"/>
          </a:xfrm>
          <a:ln/>
        </p:spPr>
      </p:sp>
      <p:sp>
        <p:nvSpPr>
          <p:cNvPr id="1382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41</a:t>
            </a:fld>
            <a:endParaRPr lang="en-US"/>
          </a:p>
        </p:txBody>
      </p:sp>
      <p:sp>
        <p:nvSpPr>
          <p:cNvPr id="148483" name="Rectangle 2"/>
          <p:cNvSpPr>
            <a:spLocks noGrp="1" noRot="1" noChangeAspect="1" noChangeArrowheads="1" noTextEdit="1"/>
          </p:cNvSpPr>
          <p:nvPr>
            <p:ph type="sldImg"/>
          </p:nvPr>
        </p:nvSpPr>
        <p:spPr>
          <a:xfrm>
            <a:off x="554038" y="671513"/>
            <a:ext cx="5969000" cy="3357562"/>
          </a:xfrm>
          <a:ln/>
        </p:spPr>
      </p:sp>
      <p:sp>
        <p:nvSpPr>
          <p:cNvPr id="148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42</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43</a:t>
            </a:fld>
            <a:endParaRPr lang="en-US"/>
          </a:p>
        </p:txBody>
      </p:sp>
      <p:sp>
        <p:nvSpPr>
          <p:cNvPr id="134147" name="Rectangle 2"/>
          <p:cNvSpPr>
            <a:spLocks noGrp="1" noRot="1" noChangeAspect="1" noChangeArrowheads="1" noTextEdit="1"/>
          </p:cNvSpPr>
          <p:nvPr>
            <p:ph type="sldImg"/>
          </p:nvPr>
        </p:nvSpPr>
        <p:spPr>
          <a:xfrm>
            <a:off x="554038" y="671513"/>
            <a:ext cx="5969000" cy="3357562"/>
          </a:xfrm>
          <a:ln/>
        </p:spPr>
      </p:sp>
      <p:sp>
        <p:nvSpPr>
          <p:cNvPr id="1341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44</a:t>
            </a:fld>
            <a:endParaRPr lang="en-US"/>
          </a:p>
        </p:txBody>
      </p:sp>
      <p:sp>
        <p:nvSpPr>
          <p:cNvPr id="136195" name="Rectangle 2"/>
          <p:cNvSpPr>
            <a:spLocks noGrp="1" noRot="1" noChangeAspect="1" noChangeArrowheads="1" noTextEdit="1"/>
          </p:cNvSpPr>
          <p:nvPr>
            <p:ph type="sldImg"/>
          </p:nvPr>
        </p:nvSpPr>
        <p:spPr>
          <a:xfrm>
            <a:off x="554038" y="671513"/>
            <a:ext cx="5969000" cy="3357562"/>
          </a:xfrm>
          <a:ln/>
        </p:spPr>
      </p:sp>
      <p:sp>
        <p:nvSpPr>
          <p:cNvPr id="1361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46</a:t>
            </a:fld>
            <a:endParaRPr lang="en-US"/>
          </a:p>
        </p:txBody>
      </p:sp>
      <p:sp>
        <p:nvSpPr>
          <p:cNvPr id="120835" name="Rectangle 2"/>
          <p:cNvSpPr>
            <a:spLocks noGrp="1" noRot="1" noChangeAspect="1" noChangeArrowheads="1" noTextEdit="1"/>
          </p:cNvSpPr>
          <p:nvPr>
            <p:ph type="sldImg"/>
          </p:nvPr>
        </p:nvSpPr>
        <p:spPr>
          <a:xfrm>
            <a:off x="554038" y="671513"/>
            <a:ext cx="5969000" cy="3357562"/>
          </a:xfrm>
          <a:ln/>
        </p:spPr>
      </p:sp>
      <p:sp>
        <p:nvSpPr>
          <p:cNvPr id="1208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47</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48</a:t>
            </a:fld>
            <a:endParaRPr lang="en-US"/>
          </a:p>
        </p:txBody>
      </p:sp>
      <p:sp>
        <p:nvSpPr>
          <p:cNvPr id="122883" name="Rectangle 2"/>
          <p:cNvSpPr>
            <a:spLocks noGrp="1" noRot="1" noChangeAspect="1" noChangeArrowheads="1" noTextEdit="1"/>
          </p:cNvSpPr>
          <p:nvPr>
            <p:ph type="sldImg"/>
          </p:nvPr>
        </p:nvSpPr>
        <p:spPr>
          <a:xfrm>
            <a:off x="554038" y="671513"/>
            <a:ext cx="5969000" cy="3357562"/>
          </a:xfrm>
          <a:ln/>
        </p:spPr>
      </p:sp>
      <p:sp>
        <p:nvSpPr>
          <p:cNvPr id="1228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49</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50</a:t>
            </a:fld>
            <a:endParaRPr lang="en-US"/>
          </a:p>
        </p:txBody>
      </p:sp>
      <p:sp>
        <p:nvSpPr>
          <p:cNvPr id="99331" name="Rectangle 2"/>
          <p:cNvSpPr>
            <a:spLocks noGrp="1" noRot="1" noChangeAspect="1" noChangeArrowheads="1" noTextEdit="1"/>
          </p:cNvSpPr>
          <p:nvPr>
            <p:ph type="sldImg"/>
          </p:nvPr>
        </p:nvSpPr>
        <p:spPr>
          <a:xfrm>
            <a:off x="554038" y="671513"/>
            <a:ext cx="5969000" cy="3357562"/>
          </a:xfrm>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51</a:t>
            </a:fld>
            <a:endParaRPr lang="en-US"/>
          </a:p>
        </p:txBody>
      </p:sp>
      <p:sp>
        <p:nvSpPr>
          <p:cNvPr id="102403" name="Rectangle 2"/>
          <p:cNvSpPr>
            <a:spLocks noGrp="1" noRot="1" noChangeAspect="1" noChangeArrowheads="1" noTextEdit="1"/>
          </p:cNvSpPr>
          <p:nvPr>
            <p:ph type="sldImg"/>
          </p:nvPr>
        </p:nvSpPr>
        <p:spPr>
          <a:xfrm>
            <a:off x="554038" y="671513"/>
            <a:ext cx="5969000" cy="3357562"/>
          </a:xfrm>
          <a:ln/>
        </p:spPr>
      </p:sp>
      <p:sp>
        <p:nvSpPr>
          <p:cNvPr id="1024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52</a:t>
            </a:fld>
            <a:endParaRPr lang="en-US"/>
          </a:p>
        </p:txBody>
      </p:sp>
      <p:sp>
        <p:nvSpPr>
          <p:cNvPr id="103427" name="Rectangle 2"/>
          <p:cNvSpPr>
            <a:spLocks noGrp="1" noRot="1" noChangeAspect="1" noChangeArrowheads="1" noTextEdit="1"/>
          </p:cNvSpPr>
          <p:nvPr>
            <p:ph type="sldImg"/>
          </p:nvPr>
        </p:nvSpPr>
        <p:spPr>
          <a:xfrm>
            <a:off x="554038" y="671513"/>
            <a:ext cx="5969000" cy="3357562"/>
          </a:xfrm>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53</a:t>
            </a:fld>
            <a:endParaRPr lang="en-US"/>
          </a:p>
        </p:txBody>
      </p:sp>
      <p:sp>
        <p:nvSpPr>
          <p:cNvPr id="105475" name="Rectangle 2"/>
          <p:cNvSpPr>
            <a:spLocks noGrp="1" noRot="1" noChangeAspect="1" noChangeArrowheads="1" noTextEdit="1"/>
          </p:cNvSpPr>
          <p:nvPr>
            <p:ph type="sldImg"/>
          </p:nvPr>
        </p:nvSpPr>
        <p:spPr>
          <a:xfrm>
            <a:off x="554038" y="671513"/>
            <a:ext cx="5969000" cy="3357562"/>
          </a:xfrm>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54</a:t>
            </a:fld>
            <a:endParaRPr lang="en-US"/>
          </a:p>
        </p:txBody>
      </p:sp>
      <p:sp>
        <p:nvSpPr>
          <p:cNvPr id="129027" name="Rectangle 2"/>
          <p:cNvSpPr>
            <a:spLocks noGrp="1" noRot="1" noChangeAspect="1" noChangeArrowheads="1" noTextEdit="1"/>
          </p:cNvSpPr>
          <p:nvPr>
            <p:ph type="sldImg"/>
          </p:nvPr>
        </p:nvSpPr>
        <p:spPr>
          <a:xfrm>
            <a:off x="554038" y="671513"/>
            <a:ext cx="5969000" cy="3357562"/>
          </a:xfrm>
          <a:ln/>
        </p:spPr>
      </p:sp>
      <p:sp>
        <p:nvSpPr>
          <p:cNvPr id="1290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8</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9</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10</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11</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12</a:t>
            </a:fld>
            <a:endParaRPr lang="en-US"/>
          </a:p>
        </p:txBody>
      </p:sp>
      <p:sp>
        <p:nvSpPr>
          <p:cNvPr id="123907" name="Rectangle 2"/>
          <p:cNvSpPr>
            <a:spLocks noGrp="1" noRot="1" noChangeAspect="1" noChangeArrowheads="1" noTextEdit="1"/>
          </p:cNvSpPr>
          <p:nvPr>
            <p:ph type="sldImg"/>
          </p:nvPr>
        </p:nvSpPr>
        <p:spPr>
          <a:xfrm>
            <a:off x="554038" y="671513"/>
            <a:ext cx="5969000" cy="3357562"/>
          </a:xfrm>
          <a:ln/>
        </p:spPr>
      </p:sp>
      <p:sp>
        <p:nvSpPr>
          <p:cNvPr id="1239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530" y="3556000"/>
            <a:ext cx="10156472"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762000" y="1410231"/>
            <a:ext cx="86360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524000" y="3238500"/>
            <a:ext cx="71120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508000" y="5207000"/>
            <a:ext cx="2370667"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471334" y="5207000"/>
            <a:ext cx="3217333"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7281333" y="5207000"/>
            <a:ext cx="2370667" cy="3810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31512"/>
            <a:ext cx="2286000" cy="4873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31512"/>
            <a:ext cx="6688667" cy="4873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228865"/>
            <a:ext cx="91440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7364237" y="5357814"/>
            <a:ext cx="31750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530" y="3556000"/>
            <a:ext cx="10156472"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508000" y="231511"/>
            <a:ext cx="91440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1860" name="Rectangle 68"/>
          <p:cNvSpPr>
            <a:spLocks noGrp="1" noChangeArrowheads="1"/>
          </p:cNvSpPr>
          <p:nvPr>
            <p:ph type="body" idx="1"/>
          </p:nvPr>
        </p:nvSpPr>
        <p:spPr bwMode="auto">
          <a:xfrm>
            <a:off x="508000" y="1333500"/>
            <a:ext cx="91440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861" name="Rectangle 69"/>
          <p:cNvSpPr>
            <a:spLocks noGrp="1" noChangeArrowheads="1"/>
          </p:cNvSpPr>
          <p:nvPr>
            <p:ph type="dt" sz="half" idx="2"/>
          </p:nvPr>
        </p:nvSpPr>
        <p:spPr bwMode="auto">
          <a:xfrm>
            <a:off x="508000" y="5204355"/>
            <a:ext cx="2370667"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471334" y="5204355"/>
            <a:ext cx="3217333"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7281333" y="5204355"/>
            <a:ext cx="2370667"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041400" y="20103"/>
            <a:ext cx="8382000" cy="1138773"/>
          </a:xfrm>
          <a:prstGeom prst="rect">
            <a:avLst/>
          </a:prstGeom>
          <a:noFill/>
        </p:spPr>
        <p:txBody>
          <a:bodyPr wrap="square" rtlCol="0">
            <a:spAutoFit/>
          </a:bodyPr>
          <a:lstStyle/>
          <a:p>
            <a:r>
              <a:rPr lang="en-US" sz="3600" dirty="0">
                <a:solidFill>
                  <a:srgbClr val="FFFF00"/>
                </a:solidFill>
              </a:rPr>
              <a:t>Prayer – A Path to Spiritual Growth</a:t>
            </a:r>
            <a:endParaRPr lang="en-US" sz="3200" dirty="0">
              <a:solidFill>
                <a:srgbClr val="FFFF00"/>
              </a:solidFill>
            </a:endParaRPr>
          </a:p>
          <a:p>
            <a:r>
              <a:rPr lang="en-US" sz="3200" i="1" dirty="0">
                <a:solidFill>
                  <a:srgbClr val="FFFF00"/>
                </a:solidFill>
              </a:rPr>
              <a:t>Pre-Class Question</a:t>
            </a:r>
          </a:p>
        </p:txBody>
      </p:sp>
      <p:sp>
        <p:nvSpPr>
          <p:cNvPr id="4" name="TextBox 3"/>
          <p:cNvSpPr txBox="1"/>
          <p:nvPr/>
        </p:nvSpPr>
        <p:spPr>
          <a:xfrm>
            <a:off x="1041400" y="1143000"/>
            <a:ext cx="8153400" cy="1077218"/>
          </a:xfrm>
          <a:prstGeom prst="rect">
            <a:avLst/>
          </a:prstGeom>
          <a:noFill/>
          <a:ln w="28575">
            <a:solidFill>
              <a:srgbClr val="FFFF00"/>
            </a:solidFill>
          </a:ln>
        </p:spPr>
        <p:txBody>
          <a:bodyPr wrap="square" rtlCol="0">
            <a:spAutoFit/>
          </a:bodyPr>
          <a:lstStyle/>
          <a:p>
            <a:r>
              <a:rPr lang="en-US" sz="3200" dirty="0"/>
              <a:t>What do you know about these individuals?</a:t>
            </a:r>
          </a:p>
          <a:p>
            <a:r>
              <a:rPr lang="en-US" sz="3200" i="1" dirty="0"/>
              <a:t>Hint – see Colossians 4</a:t>
            </a:r>
          </a:p>
        </p:txBody>
      </p:sp>
      <p:sp>
        <p:nvSpPr>
          <p:cNvPr id="5" name="Rectangle 3"/>
          <p:cNvSpPr txBox="1">
            <a:spLocks noChangeArrowheads="1"/>
          </p:cNvSpPr>
          <p:nvPr/>
        </p:nvSpPr>
        <p:spPr bwMode="auto">
          <a:xfrm>
            <a:off x="2794000" y="2540000"/>
            <a:ext cx="4038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
        <p:nvSpPr>
          <p:cNvPr id="6" name="TextBox 5"/>
          <p:cNvSpPr txBox="1"/>
          <p:nvPr/>
        </p:nvSpPr>
        <p:spPr>
          <a:xfrm>
            <a:off x="1727200" y="2222500"/>
            <a:ext cx="6934200" cy="3416320"/>
          </a:xfrm>
          <a:prstGeom prst="rect">
            <a:avLst/>
          </a:prstGeom>
          <a:noFill/>
        </p:spPr>
        <p:txBody>
          <a:bodyPr wrap="square" rtlCol="0">
            <a:spAutoFit/>
          </a:bodyPr>
          <a:lstStyle/>
          <a:p>
            <a:pPr algn="l"/>
            <a:r>
              <a:rPr lang="en-US" sz="3600" dirty="0" err="1">
                <a:latin typeface="Calibri" pitchFamily="34" charset="0"/>
              </a:rPr>
              <a:t>Epaphras</a:t>
            </a:r>
            <a:r>
              <a:rPr lang="en-US" sz="3600" dirty="0">
                <a:latin typeface="Calibri" pitchFamily="34" charset="0"/>
              </a:rPr>
              <a:t>			</a:t>
            </a:r>
            <a:r>
              <a:rPr lang="en-US" sz="3600" dirty="0" err="1">
                <a:latin typeface="Calibri" pitchFamily="34" charset="0"/>
              </a:rPr>
              <a:t>Tychicus</a:t>
            </a:r>
            <a:endParaRPr lang="en-US" sz="3600" dirty="0">
              <a:latin typeface="Calibri" pitchFamily="34" charset="0"/>
            </a:endParaRPr>
          </a:p>
          <a:p>
            <a:pPr algn="l"/>
            <a:r>
              <a:rPr lang="en-US" sz="3600" dirty="0" err="1">
                <a:latin typeface="Calibri" pitchFamily="34" charset="0"/>
              </a:rPr>
              <a:t>Onesimus</a:t>
            </a:r>
            <a:r>
              <a:rPr lang="en-US" sz="3600" dirty="0">
                <a:latin typeface="Calibri" pitchFamily="34" charset="0"/>
              </a:rPr>
              <a:t>		Aristarchus</a:t>
            </a:r>
          </a:p>
          <a:p>
            <a:pPr algn="l"/>
            <a:r>
              <a:rPr lang="en-US" sz="3600" dirty="0">
                <a:latin typeface="Calibri" pitchFamily="34" charset="0"/>
              </a:rPr>
              <a:t>Mark			Justus</a:t>
            </a:r>
          </a:p>
          <a:p>
            <a:pPr algn="l"/>
            <a:r>
              <a:rPr lang="en-US" sz="3600" dirty="0">
                <a:latin typeface="Calibri" pitchFamily="34" charset="0"/>
              </a:rPr>
              <a:t>Demas			</a:t>
            </a:r>
            <a:r>
              <a:rPr lang="en-US" sz="3600" dirty="0" err="1">
                <a:latin typeface="Calibri" pitchFamily="34" charset="0"/>
              </a:rPr>
              <a:t>Nympha</a:t>
            </a:r>
            <a:endParaRPr lang="en-US" sz="3600" dirty="0">
              <a:latin typeface="Calibri" pitchFamily="34" charset="0"/>
            </a:endParaRPr>
          </a:p>
          <a:p>
            <a:pPr algn="l"/>
            <a:r>
              <a:rPr lang="en-US" sz="3600" dirty="0" err="1">
                <a:latin typeface="Calibri" pitchFamily="34" charset="0"/>
              </a:rPr>
              <a:t>Archippus</a:t>
            </a:r>
            <a:r>
              <a:rPr lang="en-US" sz="3600" dirty="0">
                <a:latin typeface="Calibri" pitchFamily="34" charset="0"/>
              </a:rPr>
              <a:t>		Philemon</a:t>
            </a:r>
          </a:p>
          <a:p>
            <a:pPr algn="l"/>
            <a:r>
              <a:rPr lang="en-US" sz="3600" dirty="0" err="1">
                <a:latin typeface="Calibri" pitchFamily="34" charset="0"/>
              </a:rPr>
              <a:t>Apphia</a:t>
            </a:r>
            <a:endParaRPr lang="en-US" sz="3600"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10</a:t>
            </a:fld>
            <a:endParaRPr lang="en-US"/>
          </a:p>
        </p:txBody>
      </p:sp>
      <p:sp>
        <p:nvSpPr>
          <p:cNvPr id="31747" name="Rectangle 2"/>
          <p:cNvSpPr>
            <a:spLocks noGrp="1" noChangeArrowheads="1"/>
          </p:cNvSpPr>
          <p:nvPr>
            <p:ph type="title"/>
          </p:nvPr>
        </p:nvSpPr>
        <p:spPr>
          <a:xfrm>
            <a:off x="889000" y="190500"/>
            <a:ext cx="8534400" cy="1270000"/>
          </a:xfrm>
        </p:spPr>
        <p:txBody>
          <a:bodyPr/>
          <a:lstStyle/>
          <a:p>
            <a:pPr eaLnBrk="1" hangingPunct="1"/>
            <a:r>
              <a:rPr lang="en-US" sz="5400" dirty="0">
                <a:solidFill>
                  <a:srgbClr val="FFFFCC"/>
                </a:solidFill>
                <a:effectLst/>
                <a:latin typeface="Calibri" pitchFamily="34" charset="0"/>
              </a:rPr>
              <a:t>Colossians 1:9-12</a:t>
            </a:r>
            <a:br>
              <a:rPr lang="en-US" sz="5400" dirty="0">
                <a:solidFill>
                  <a:srgbClr val="FFFFCC"/>
                </a:solidFill>
                <a:effectLst/>
                <a:latin typeface="Calibri" pitchFamily="34" charset="0"/>
              </a:rPr>
            </a:br>
            <a:r>
              <a:rPr lang="en-US" i="1" dirty="0">
                <a:solidFill>
                  <a:srgbClr val="FFFFCC"/>
                </a:solidFill>
                <a:effectLst/>
                <a:latin typeface="Calibri" pitchFamily="34" charset="0"/>
              </a:rPr>
              <a:t>Lessons from the Prayer</a:t>
            </a:r>
            <a:endParaRPr lang="en-US" sz="54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812800" y="1722167"/>
            <a:ext cx="8305800" cy="6985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965200" y="2695919"/>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1:9</a:t>
            </a:r>
            <a:r>
              <a:rPr lang="en-US" sz="2800" b="1" dirty="0">
                <a:latin typeface="Calibri" pitchFamily="34" charset="0"/>
              </a:rPr>
              <a:t>  </a:t>
            </a:r>
          </a:p>
          <a:p>
            <a:pPr marL="457200" algn="l"/>
            <a:r>
              <a:rPr lang="en-US" sz="2800" i="1" baseline="30000" dirty="0"/>
              <a:t>9</a:t>
            </a:r>
            <a:r>
              <a:rPr lang="en-US" sz="2800" i="1" dirty="0"/>
              <a:t>And so, from the day we heard, we have not ceased to pray for you, </a:t>
            </a:r>
            <a:r>
              <a:rPr lang="en-US" sz="2800" i="1" dirty="0">
                <a:solidFill>
                  <a:srgbClr val="FFFF00"/>
                </a:solidFill>
              </a:rPr>
              <a:t>asking that you may be filled with the knowledge of his will in all spiritual wisdom and understanding</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11</a:t>
            </a:fld>
            <a:endParaRPr lang="en-US"/>
          </a:p>
        </p:txBody>
      </p:sp>
      <p:sp>
        <p:nvSpPr>
          <p:cNvPr id="31747" name="Rectangle 2"/>
          <p:cNvSpPr>
            <a:spLocks noGrp="1" noChangeArrowheads="1"/>
          </p:cNvSpPr>
          <p:nvPr>
            <p:ph type="title"/>
          </p:nvPr>
        </p:nvSpPr>
        <p:spPr>
          <a:xfrm>
            <a:off x="889000" y="190500"/>
            <a:ext cx="8534400" cy="1270000"/>
          </a:xfrm>
        </p:spPr>
        <p:txBody>
          <a:bodyPr/>
          <a:lstStyle/>
          <a:p>
            <a:pPr eaLnBrk="1" hangingPunct="1"/>
            <a:r>
              <a:rPr lang="en-US" sz="5400" dirty="0">
                <a:solidFill>
                  <a:srgbClr val="FFFFCC"/>
                </a:solidFill>
                <a:effectLst/>
                <a:latin typeface="Calibri" pitchFamily="34" charset="0"/>
              </a:rPr>
              <a:t>Colossians 1:9-12</a:t>
            </a:r>
            <a:br>
              <a:rPr lang="en-US" sz="5400" dirty="0">
                <a:solidFill>
                  <a:srgbClr val="FFFFCC"/>
                </a:solidFill>
                <a:effectLst/>
                <a:latin typeface="Calibri" pitchFamily="34" charset="0"/>
              </a:rPr>
            </a:br>
            <a:r>
              <a:rPr lang="en-US" i="1" dirty="0">
                <a:solidFill>
                  <a:srgbClr val="FFFFCC"/>
                </a:solidFill>
                <a:effectLst/>
                <a:latin typeface="Calibri" pitchFamily="34" charset="0"/>
              </a:rPr>
              <a:t>Lessons from the Prayer</a:t>
            </a:r>
            <a:endParaRPr lang="en-US" sz="54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1041400" y="1587500"/>
            <a:ext cx="8305800" cy="13335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1117600" y="3238500"/>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1:10</a:t>
            </a:r>
            <a:r>
              <a:rPr lang="en-US" sz="2800" b="1" dirty="0">
                <a:latin typeface="Calibri" pitchFamily="34" charset="0"/>
              </a:rPr>
              <a:t>  </a:t>
            </a:r>
          </a:p>
          <a:p>
            <a:pPr marL="457200" algn="l"/>
            <a:r>
              <a:rPr lang="en-US" sz="2800" i="1" baseline="30000" dirty="0"/>
              <a:t>10</a:t>
            </a:r>
            <a:r>
              <a:rPr lang="en-US" sz="2800" i="1" dirty="0"/>
              <a:t>so as to walk in a manner worthy of the Lord, </a:t>
            </a:r>
            <a:r>
              <a:rPr lang="en-US" sz="2800" i="1" dirty="0">
                <a:solidFill>
                  <a:srgbClr val="FFFF00"/>
                </a:solidFill>
              </a:rPr>
              <a:t>fully pleasing to him</a:t>
            </a:r>
            <a:r>
              <a:rPr lang="en-US" sz="2800" i="1" dirty="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12</a:t>
            </a:fld>
            <a:endParaRPr lang="en-US"/>
          </a:p>
        </p:txBody>
      </p:sp>
      <p:sp>
        <p:nvSpPr>
          <p:cNvPr id="31747" name="Rectangle 2"/>
          <p:cNvSpPr>
            <a:spLocks noGrp="1" noChangeArrowheads="1"/>
          </p:cNvSpPr>
          <p:nvPr>
            <p:ph type="title"/>
          </p:nvPr>
        </p:nvSpPr>
        <p:spPr>
          <a:xfrm>
            <a:off x="812800" y="21084"/>
            <a:ext cx="8534400" cy="1270000"/>
          </a:xfrm>
        </p:spPr>
        <p:txBody>
          <a:bodyPr/>
          <a:lstStyle/>
          <a:p>
            <a:pPr eaLnBrk="1" hangingPunct="1"/>
            <a:r>
              <a:rPr lang="en-US" sz="4800" dirty="0">
                <a:solidFill>
                  <a:srgbClr val="FFFFCC"/>
                </a:solidFill>
                <a:effectLst/>
                <a:latin typeface="Calibri" pitchFamily="34" charset="0"/>
              </a:rPr>
              <a:t>Colossians 1:9-12</a:t>
            </a:r>
            <a:br>
              <a:rPr lang="en-US" sz="4800" dirty="0">
                <a:solidFill>
                  <a:srgbClr val="FFFFCC"/>
                </a:solidFill>
                <a:effectLst/>
                <a:latin typeface="Calibri" pitchFamily="34" charset="0"/>
              </a:rPr>
            </a:br>
            <a:r>
              <a:rPr lang="en-US" sz="4000" i="1" dirty="0">
                <a:solidFill>
                  <a:srgbClr val="FFFFCC"/>
                </a:solidFill>
                <a:effectLst/>
                <a:latin typeface="Calibri" pitchFamily="34" charset="0"/>
              </a:rPr>
              <a:t>Lessons from the Prayer</a:t>
            </a:r>
            <a:endParaRPr lang="en-US" sz="48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660400" y="1342719"/>
            <a:ext cx="8534400" cy="38100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sz="2600" dirty="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sz="2600" dirty="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sz="2600" dirty="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sz="2600" dirty="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ounded Rectangular Callout 4">
            <a:extLst>
              <a:ext uri="{FF2B5EF4-FFF2-40B4-BE49-F238E27FC236}">
                <a16:creationId xmlns:a16="http://schemas.microsoft.com/office/drawing/2014/main" id="{5BDFDACC-1003-4982-AB1A-54FB5BF2DE45}"/>
              </a:ext>
            </a:extLst>
          </p:cNvPr>
          <p:cNvSpPr/>
          <p:nvPr/>
        </p:nvSpPr>
        <p:spPr bwMode="auto">
          <a:xfrm>
            <a:off x="4470400" y="3543300"/>
            <a:ext cx="3801533" cy="442674"/>
          </a:xfrm>
          <a:prstGeom prst="wedgeRoundRectCallout">
            <a:avLst>
              <a:gd name="adj1" fmla="val -59255"/>
              <a:gd name="adj2" fmla="val -16710"/>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i="1" dirty="0">
                <a:solidFill>
                  <a:srgbClr val="000000"/>
                </a:solidFill>
                <a:latin typeface="Helvetica Neue"/>
              </a:rPr>
              <a:t>bearing fruit in every good work</a:t>
            </a:r>
            <a:endParaRPr kumimoji="0" lang="en-US" sz="2000" b="0" i="1" u="none" strike="noStrike" cap="none" normalizeH="0" baseline="0" dirty="0">
              <a:ln>
                <a:noFill/>
              </a:ln>
              <a:solidFill>
                <a:schemeClr val="bg1"/>
              </a:solidFill>
              <a:effectLst/>
              <a:latin typeface="Calibri" panose="020F0502020204030204" pitchFamily="34" charset="0"/>
            </a:endParaRPr>
          </a:p>
        </p:txBody>
      </p:sp>
      <p:sp>
        <p:nvSpPr>
          <p:cNvPr id="6" name="Rounded Rectangular Callout 4">
            <a:extLst>
              <a:ext uri="{FF2B5EF4-FFF2-40B4-BE49-F238E27FC236}">
                <a16:creationId xmlns:a16="http://schemas.microsoft.com/office/drawing/2014/main" id="{46FD626C-6D4E-4D02-8170-E199D84FBC2A}"/>
              </a:ext>
            </a:extLst>
          </p:cNvPr>
          <p:cNvSpPr/>
          <p:nvPr/>
        </p:nvSpPr>
        <p:spPr bwMode="auto">
          <a:xfrm>
            <a:off x="5689600" y="4037609"/>
            <a:ext cx="4321616" cy="442674"/>
          </a:xfrm>
          <a:prstGeom prst="wedgeRoundRectCallout">
            <a:avLst>
              <a:gd name="adj1" fmla="val -59255"/>
              <a:gd name="adj2" fmla="val -16710"/>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i="1" dirty="0">
                <a:solidFill>
                  <a:srgbClr val="000000"/>
                </a:solidFill>
                <a:latin typeface="Helvetica Neue"/>
              </a:rPr>
              <a:t>increasing in the knowledge of God</a:t>
            </a:r>
            <a:endParaRPr kumimoji="0" lang="en-US" sz="2000" b="0" i="1" u="none" strike="noStrike" cap="none" normalizeH="0" baseline="0" dirty="0">
              <a:ln>
                <a:noFill/>
              </a:ln>
              <a:solidFill>
                <a:schemeClr val="bg1"/>
              </a:solidFill>
              <a:effectLst/>
              <a:latin typeface="Calibri" panose="020F0502020204030204" pitchFamily="34" charset="0"/>
            </a:endParaRPr>
          </a:p>
        </p:txBody>
      </p:sp>
      <p:sp>
        <p:nvSpPr>
          <p:cNvPr id="7" name="Rounded Rectangular Callout 4">
            <a:extLst>
              <a:ext uri="{FF2B5EF4-FFF2-40B4-BE49-F238E27FC236}">
                <a16:creationId xmlns:a16="http://schemas.microsoft.com/office/drawing/2014/main" id="{F9315A40-CA93-4E82-B8AF-0A8EDA39801B}"/>
              </a:ext>
            </a:extLst>
          </p:cNvPr>
          <p:cNvSpPr/>
          <p:nvPr/>
        </p:nvSpPr>
        <p:spPr bwMode="auto">
          <a:xfrm>
            <a:off x="4484312" y="3475753"/>
            <a:ext cx="5594042" cy="1123712"/>
          </a:xfrm>
          <a:prstGeom prst="wedgeRoundRectCallout">
            <a:avLst>
              <a:gd name="adj1" fmla="val -73762"/>
              <a:gd name="adj2" fmla="val 50199"/>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b="1" i="1" baseline="30000" dirty="0">
                <a:solidFill>
                  <a:srgbClr val="000000"/>
                </a:solidFill>
                <a:latin typeface="Arial" panose="020B0604020202020204" pitchFamily="34" charset="0"/>
              </a:rPr>
              <a:t>11 </a:t>
            </a:r>
            <a:r>
              <a:rPr lang="en-US" sz="2000" i="1" dirty="0">
                <a:solidFill>
                  <a:srgbClr val="000000"/>
                </a:solidFill>
                <a:latin typeface="Helvetica Neue"/>
              </a:rPr>
              <a:t>being strengthened with all power, according to his glorious might, for all endurance and patience with joy</a:t>
            </a:r>
            <a:endParaRPr kumimoji="0" lang="en-US" sz="2000" b="0" i="1" u="none" strike="noStrike" cap="none" normalizeH="0" baseline="0" dirty="0">
              <a:ln>
                <a:noFill/>
              </a:ln>
              <a:solidFill>
                <a:schemeClr val="bg1"/>
              </a:solidFill>
              <a:effectLst/>
              <a:latin typeface="Calibri" panose="020F0502020204030204" pitchFamily="34" charset="0"/>
            </a:endParaRPr>
          </a:p>
        </p:txBody>
      </p:sp>
      <p:sp>
        <p:nvSpPr>
          <p:cNvPr id="8" name="Rounded Rectangular Callout 4">
            <a:extLst>
              <a:ext uri="{FF2B5EF4-FFF2-40B4-BE49-F238E27FC236}">
                <a16:creationId xmlns:a16="http://schemas.microsoft.com/office/drawing/2014/main" id="{C036F365-B04F-48EE-A842-C167BE1E8FF1}"/>
              </a:ext>
            </a:extLst>
          </p:cNvPr>
          <p:cNvSpPr/>
          <p:nvPr/>
        </p:nvSpPr>
        <p:spPr bwMode="auto">
          <a:xfrm>
            <a:off x="4417174" y="4009529"/>
            <a:ext cx="5594042" cy="1123712"/>
          </a:xfrm>
          <a:prstGeom prst="wedgeRoundRectCallout">
            <a:avLst>
              <a:gd name="adj1" fmla="val -73762"/>
              <a:gd name="adj2" fmla="val 50199"/>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b="1" i="1" baseline="30000" dirty="0">
                <a:solidFill>
                  <a:srgbClr val="000000"/>
                </a:solidFill>
                <a:latin typeface="Arial" panose="020B0604020202020204" pitchFamily="34" charset="0"/>
              </a:rPr>
              <a:t>12 </a:t>
            </a:r>
            <a:r>
              <a:rPr lang="en-US" sz="2000" i="1" dirty="0">
                <a:solidFill>
                  <a:srgbClr val="000000"/>
                </a:solidFill>
                <a:latin typeface="Helvetica Neue"/>
              </a:rPr>
              <a:t>giving thanks to the Father, who has qualified you to share in the inheritance of the saints in light.</a:t>
            </a:r>
            <a:endParaRPr kumimoji="0" lang="en-US" sz="2000" b="0" i="1" u="none" strike="noStrike" cap="none" normalizeH="0" baseline="0" dirty="0">
              <a:ln>
                <a:noFill/>
              </a:ln>
              <a:solidFill>
                <a:schemeClr val="bg1"/>
              </a:solidFill>
              <a:effectLst/>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bldLvl="2"/>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1905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14</a:t>
            </a:fld>
            <a:endParaRPr lang="en-US"/>
          </a:p>
        </p:txBody>
      </p:sp>
      <p:sp>
        <p:nvSpPr>
          <p:cNvPr id="45059" name="Rectangle 2"/>
          <p:cNvSpPr>
            <a:spLocks noGrp="1" noChangeArrowheads="1"/>
          </p:cNvSpPr>
          <p:nvPr>
            <p:ph type="title"/>
          </p:nvPr>
        </p:nvSpPr>
        <p:spPr>
          <a:xfrm>
            <a:off x="965200" y="0"/>
            <a:ext cx="8229600" cy="444500"/>
          </a:xfrm>
        </p:spPr>
        <p:txBody>
          <a:bodyPr/>
          <a:lstStyle/>
          <a:p>
            <a:pPr eaLnBrk="1" hangingPunct="1"/>
            <a:endParaRPr lang="en-US" sz="3200" dirty="0"/>
          </a:p>
        </p:txBody>
      </p:sp>
      <p:graphicFrame>
        <p:nvGraphicFramePr>
          <p:cNvPr id="6" name="Content Placeholder 5"/>
          <p:cNvGraphicFramePr>
            <a:graphicFrameLocks noGrp="1"/>
          </p:cNvGraphicFramePr>
          <p:nvPr>
            <p:ph idx="1"/>
          </p:nvPr>
        </p:nvGraphicFramePr>
        <p:xfrm>
          <a:off x="1651002" y="305764"/>
          <a:ext cx="6857999" cy="5275678"/>
        </p:xfrm>
        <a:graphic>
          <a:graphicData uri="http://schemas.openxmlformats.org/drawingml/2006/table">
            <a:tbl>
              <a:tblPr/>
              <a:tblGrid>
                <a:gridCol w="8382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58132">
                  <a:extLst>
                    <a:ext uri="{9D8B030D-6E8A-4147-A177-3AD203B41FA5}">
                      <a16:colId xmlns:a16="http://schemas.microsoft.com/office/drawing/2014/main" val="20003"/>
                    </a:ext>
                  </a:extLst>
                </a:gridCol>
                <a:gridCol w="1556467">
                  <a:extLst>
                    <a:ext uri="{9D8B030D-6E8A-4147-A177-3AD203B41FA5}">
                      <a16:colId xmlns:a16="http://schemas.microsoft.com/office/drawing/2014/main" val="20004"/>
                    </a:ext>
                  </a:extLst>
                </a:gridCol>
              </a:tblGrid>
              <a:tr h="235161">
                <a:tc>
                  <a:txBody>
                    <a:bodyPr/>
                    <a:lstStyle/>
                    <a:p>
                      <a:pPr marL="0" marR="0" algn="ctr">
                        <a:spcBef>
                          <a:spcPts val="0"/>
                        </a:spcBef>
                        <a:spcAft>
                          <a:spcPts val="0"/>
                        </a:spcAft>
                      </a:pPr>
                      <a:r>
                        <a:rPr lang="en-US" sz="1200" b="1" dirty="0">
                          <a:latin typeface="Garamond"/>
                          <a:ea typeface="Times New Roman"/>
                          <a:cs typeface="Times New Roman"/>
                        </a:rPr>
                        <a:t>Lesson</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500" b="1" dirty="0">
                          <a:latin typeface="Garamond"/>
                          <a:ea typeface="Times New Roman"/>
                          <a:cs typeface="Times New Roman"/>
                        </a:rPr>
                        <a:t>Title</a:t>
                      </a:r>
                      <a:endParaRPr lang="en-US" sz="15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5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500" b="1" dirty="0">
                          <a:latin typeface="Garamond"/>
                          <a:ea typeface="Times New Roman"/>
                          <a:cs typeface="Times New Roman"/>
                        </a:rPr>
                        <a:t>Day</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500" b="1" dirty="0">
                          <a:latin typeface="Garamond"/>
                          <a:ea typeface="Times New Roman"/>
                          <a:cs typeface="Times New Roman"/>
                        </a:rPr>
                        <a:t>Date</a:t>
                      </a:r>
                      <a:endParaRPr lang="en-US" sz="10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72837">
                <a:tc>
                  <a:txBody>
                    <a:bodyPr/>
                    <a:lstStyle/>
                    <a:p>
                      <a:pPr marL="0" marR="0" algn="ctr">
                        <a:spcBef>
                          <a:spcPts val="0"/>
                        </a:spcBef>
                        <a:spcAft>
                          <a:spcPts val="0"/>
                        </a:spcAft>
                      </a:pPr>
                      <a:r>
                        <a:rPr lang="en-US" sz="1200" dirty="0">
                          <a:latin typeface="Garamond"/>
                          <a:ea typeface="Times New Roman"/>
                          <a:cs typeface="Times New Roman"/>
                        </a:rPr>
                        <a:t>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GOALS FOR THE CLASS</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Sunday</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February 20,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1"/>
                  </a:ext>
                </a:extLst>
              </a:tr>
              <a:tr h="285537">
                <a:tc>
                  <a:txBody>
                    <a:bodyPr/>
                    <a:lstStyle/>
                    <a:p>
                      <a:pPr marL="0" marR="0" algn="ctr">
                        <a:spcBef>
                          <a:spcPts val="0"/>
                        </a:spcBef>
                        <a:spcAft>
                          <a:spcPts val="0"/>
                        </a:spcAft>
                      </a:pPr>
                      <a:r>
                        <a:rPr lang="en-US" sz="1200">
                          <a:latin typeface="Garamond"/>
                          <a:ea typeface="Times New Roman"/>
                          <a:cs typeface="Times New Roman"/>
                        </a:rPr>
                        <a:t>2</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EARTHLY MOTIVES</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Wednesday</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February 23,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08327">
                <a:tc>
                  <a:txBody>
                    <a:bodyPr/>
                    <a:lstStyle/>
                    <a:p>
                      <a:pPr marL="0" marR="0" algn="ctr">
                        <a:spcBef>
                          <a:spcPts val="0"/>
                        </a:spcBef>
                        <a:spcAft>
                          <a:spcPts val="0"/>
                        </a:spcAft>
                      </a:pPr>
                      <a:r>
                        <a:rPr lang="en-US" sz="1200">
                          <a:latin typeface="Garamond"/>
                          <a:ea typeface="Times New Roman"/>
                          <a:cs typeface="Times New Roman"/>
                        </a:rPr>
                        <a:t>3</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BALANCED PRAYERS</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Sunday</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February 27,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3"/>
                  </a:ext>
                </a:extLst>
              </a:tr>
              <a:tr h="408327">
                <a:tc>
                  <a:txBody>
                    <a:bodyPr/>
                    <a:lstStyle/>
                    <a:p>
                      <a:pPr marL="0" marR="0" algn="ctr">
                        <a:spcBef>
                          <a:spcPts val="0"/>
                        </a:spcBef>
                        <a:spcAft>
                          <a:spcPts val="0"/>
                        </a:spcAft>
                      </a:pPr>
                      <a:r>
                        <a:rPr lang="en-US" sz="1200">
                          <a:latin typeface="Garamond"/>
                          <a:ea typeface="Times New Roman"/>
                          <a:cs typeface="Times New Roman"/>
                        </a:rPr>
                        <a:t>4</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THE FRAMEWORK OF PRAYER</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Wednesday</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2,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08327">
                <a:tc>
                  <a:txBody>
                    <a:bodyPr/>
                    <a:lstStyle/>
                    <a:p>
                      <a:pPr marL="0" marR="0" algn="ctr">
                        <a:spcBef>
                          <a:spcPts val="0"/>
                        </a:spcBef>
                        <a:spcAft>
                          <a:spcPts val="0"/>
                        </a:spcAft>
                      </a:pPr>
                      <a:r>
                        <a:rPr lang="en-US" sz="1200" dirty="0">
                          <a:latin typeface="Garamond"/>
                          <a:ea typeface="Times New Roman"/>
                          <a:cs typeface="Times New Roman"/>
                        </a:rPr>
                        <a:t>5</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PRAYING FOR OTHERS</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Sunday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6,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5"/>
                  </a:ext>
                </a:extLst>
              </a:tr>
              <a:tr h="408327">
                <a:tc>
                  <a:txBody>
                    <a:bodyPr/>
                    <a:lstStyle/>
                    <a:p>
                      <a:pPr marL="0" marR="0" algn="ctr">
                        <a:spcBef>
                          <a:spcPts val="0"/>
                        </a:spcBef>
                        <a:spcAft>
                          <a:spcPts val="0"/>
                        </a:spcAft>
                      </a:pPr>
                      <a:r>
                        <a:rPr lang="en-US" sz="1200">
                          <a:latin typeface="Garamond"/>
                          <a:ea typeface="Times New Roman"/>
                          <a:cs typeface="Times New Roman"/>
                        </a:rPr>
                        <a:t>6</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A PASSION FOR PEOPLE</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Wednesday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9,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408327">
                <a:tc>
                  <a:txBody>
                    <a:bodyPr/>
                    <a:lstStyle/>
                    <a:p>
                      <a:pPr marL="0" marR="0" algn="ctr">
                        <a:spcBef>
                          <a:spcPts val="0"/>
                        </a:spcBef>
                        <a:spcAft>
                          <a:spcPts val="0"/>
                        </a:spcAft>
                      </a:pPr>
                      <a:r>
                        <a:rPr lang="en-US" sz="1200">
                          <a:latin typeface="Garamond"/>
                          <a:ea typeface="Times New Roman"/>
                          <a:cs typeface="Times New Roman"/>
                        </a:rPr>
                        <a:t>7</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A CHALLENGING PRAYER</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Sunday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13,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7"/>
                  </a:ext>
                </a:extLst>
              </a:tr>
              <a:tr h="408327">
                <a:tc>
                  <a:txBody>
                    <a:bodyPr/>
                    <a:lstStyle/>
                    <a:p>
                      <a:pPr marL="0" marR="0" algn="ctr">
                        <a:spcBef>
                          <a:spcPts val="0"/>
                        </a:spcBef>
                        <a:spcAft>
                          <a:spcPts val="0"/>
                        </a:spcAft>
                      </a:pPr>
                      <a:r>
                        <a:rPr lang="en-US" sz="1200">
                          <a:latin typeface="Garamond"/>
                          <a:ea typeface="Times New Roman"/>
                          <a:cs typeface="Times New Roman"/>
                        </a:rPr>
                        <a:t>8</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EXCUSES FOR NOT PRAYING</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Wednesday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16,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8"/>
                  </a:ext>
                </a:extLst>
              </a:tr>
              <a:tr h="408327">
                <a:tc>
                  <a:txBody>
                    <a:bodyPr/>
                    <a:lstStyle/>
                    <a:p>
                      <a:pPr marL="0" marR="0" algn="ctr">
                        <a:spcBef>
                          <a:spcPts val="0"/>
                        </a:spcBef>
                        <a:spcAft>
                          <a:spcPts val="0"/>
                        </a:spcAft>
                      </a:pPr>
                      <a:r>
                        <a:rPr lang="en-US" sz="1200">
                          <a:latin typeface="Garamond"/>
                          <a:ea typeface="Times New Roman"/>
                          <a:cs typeface="Times New Roman"/>
                        </a:rPr>
                        <a:t>9</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PRAYING FOR EXCELLENCE</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Sunday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20,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9"/>
                  </a:ext>
                </a:extLst>
              </a:tr>
              <a:tr h="408327">
                <a:tc>
                  <a:txBody>
                    <a:bodyPr/>
                    <a:lstStyle/>
                    <a:p>
                      <a:pPr marL="0" marR="0" algn="ctr">
                        <a:spcBef>
                          <a:spcPts val="0"/>
                        </a:spcBef>
                        <a:spcAft>
                          <a:spcPts val="0"/>
                        </a:spcAft>
                      </a:pPr>
                      <a:r>
                        <a:rPr lang="en-US" sz="1200">
                          <a:latin typeface="Garamond"/>
                          <a:ea typeface="Times New Roman"/>
                          <a:cs typeface="Times New Roman"/>
                        </a:rPr>
                        <a:t>10</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PRAYING FOR OPPORTUNITIES</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Russ</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Sunday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27,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0"/>
                  </a:ext>
                </a:extLst>
              </a:tr>
              <a:tr h="408327">
                <a:tc>
                  <a:txBody>
                    <a:bodyPr/>
                    <a:lstStyle/>
                    <a:p>
                      <a:pPr marL="0" marR="0" algn="ctr">
                        <a:spcBef>
                          <a:spcPts val="0"/>
                        </a:spcBef>
                        <a:spcAft>
                          <a:spcPts val="0"/>
                        </a:spcAft>
                      </a:pPr>
                      <a:r>
                        <a:rPr lang="en-US" sz="1200">
                          <a:latin typeface="Garamond"/>
                          <a:ea typeface="Times New Roman"/>
                          <a:cs typeface="Times New Roman"/>
                        </a:rPr>
                        <a:t>11</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PRAYING TO THE SOVEREIGN GOD</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Wednesday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March 30,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1"/>
                  </a:ext>
                </a:extLst>
              </a:tr>
              <a:tr h="408327">
                <a:tc>
                  <a:txBody>
                    <a:bodyPr/>
                    <a:lstStyle/>
                    <a:p>
                      <a:pPr marL="0" marR="0" algn="ctr">
                        <a:spcBef>
                          <a:spcPts val="0"/>
                        </a:spcBef>
                        <a:spcAft>
                          <a:spcPts val="0"/>
                        </a:spcAft>
                      </a:pPr>
                      <a:r>
                        <a:rPr lang="en-US" sz="1200">
                          <a:latin typeface="Garamond"/>
                          <a:ea typeface="Times New Roman"/>
                          <a:cs typeface="Times New Roman"/>
                        </a:rPr>
                        <a:t>12</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PRAYING FOR POWER</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Sunday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April 3,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2"/>
                  </a:ext>
                </a:extLst>
              </a:tr>
              <a:tr h="398873">
                <a:tc>
                  <a:txBody>
                    <a:bodyPr/>
                    <a:lstStyle/>
                    <a:p>
                      <a:pPr marL="0" marR="0" algn="ctr">
                        <a:spcBef>
                          <a:spcPts val="0"/>
                        </a:spcBef>
                        <a:spcAft>
                          <a:spcPts val="0"/>
                        </a:spcAft>
                      </a:pPr>
                      <a:r>
                        <a:rPr lang="en-US" sz="1200">
                          <a:latin typeface="Garamond"/>
                          <a:ea typeface="Times New Roman"/>
                          <a:cs typeface="Times New Roman"/>
                        </a:rPr>
                        <a:t>13</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300" dirty="0">
                          <a:latin typeface="Garamond"/>
                          <a:ea typeface="Times New Roman"/>
                          <a:cs typeface="Times New Roman"/>
                        </a:rPr>
                        <a:t>REVIEW</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300" dirty="0">
                          <a:latin typeface="Garamond"/>
                          <a:ea typeface="Times New Roman"/>
                          <a:cs typeface="Times New Roman"/>
                        </a:rPr>
                        <a:t>Ben</a:t>
                      </a:r>
                      <a:endParaRPr lang="en-US" sz="13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a:latin typeface="Garamond"/>
                          <a:ea typeface="Times New Roman"/>
                          <a:cs typeface="Times New Roman"/>
                        </a:rPr>
                        <a:t>Wednesday</a:t>
                      </a:r>
                      <a:endParaRPr lang="en-US" sz="90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200" dirty="0">
                          <a:latin typeface="Garamond"/>
                          <a:ea typeface="Times New Roman"/>
                          <a:cs typeface="Times New Roman"/>
                        </a:rPr>
                        <a:t>April 6, 2011</a:t>
                      </a:r>
                      <a:endParaRPr lang="en-US" sz="9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t>Prayer – A Source of Spiritual Growth</a:t>
            </a:r>
          </a:p>
        </p:txBody>
      </p:sp>
      <p:sp>
        <p:nvSpPr>
          <p:cNvPr id="8196" name="Rectangle 3"/>
          <p:cNvSpPr>
            <a:spLocks noGrp="1" noChangeArrowheads="1"/>
          </p:cNvSpPr>
          <p:nvPr>
            <p:ph idx="1"/>
          </p:nvPr>
        </p:nvSpPr>
        <p:spPr>
          <a:xfrm>
            <a:off x="965200" y="1206502"/>
            <a:ext cx="8686800" cy="5714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15</a:t>
            </a:fld>
            <a:endParaRPr lang="en-US"/>
          </a:p>
        </p:txBody>
      </p:sp>
      <p:sp>
        <p:nvSpPr>
          <p:cNvPr id="5" name="Rectangle 3"/>
          <p:cNvSpPr txBox="1">
            <a:spLocks noChangeArrowheads="1"/>
          </p:cNvSpPr>
          <p:nvPr/>
        </p:nvSpPr>
        <p:spPr bwMode="auto">
          <a:xfrm>
            <a:off x="1041400" y="1778000"/>
            <a:ext cx="8229600" cy="330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Pray more frequently and fervently</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Use Biblical principles and language in our prayers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Be more aware of the needs of others for whom we should be praying</a:t>
            </a:r>
          </a:p>
          <a:p>
            <a:pPr marL="342900" indent="-342900" algn="l" eaLnBrk="1" hangingPunct="1">
              <a:spcBef>
                <a:spcPct val="20000"/>
              </a:spcBef>
              <a:buClr>
                <a:schemeClr val="hlink"/>
              </a:buClr>
              <a:buSzPct val="80000"/>
              <a:buFont typeface="Wingdings" pitchFamily="2" charset="2"/>
              <a:buChar char="Ø"/>
              <a:defRPr/>
            </a:pPr>
            <a:r>
              <a:rPr lang="en-US" sz="3200" kern="0" dirty="0">
                <a:solidFill>
                  <a:srgbClr val="FFFF00"/>
                </a:solidFill>
                <a:latin typeface="+mn-lt"/>
              </a:rPr>
              <a:t>Be made more like Christ through the effect of our prayers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422400" y="254001"/>
            <a:ext cx="8001000" cy="1138773"/>
          </a:xfrm>
          <a:prstGeom prst="rect">
            <a:avLst/>
          </a:prstGeom>
          <a:noFill/>
        </p:spPr>
        <p:txBody>
          <a:bodyPr wrap="square" rtlCol="0">
            <a:spAutoFit/>
          </a:bodyPr>
          <a:lstStyle/>
          <a:p>
            <a:r>
              <a:rPr lang="en-US" sz="3600" dirty="0">
                <a:solidFill>
                  <a:srgbClr val="FFFF00"/>
                </a:solidFill>
              </a:rPr>
              <a:t>Prayer – A Path to Spiritual Growth</a:t>
            </a:r>
            <a:endParaRPr lang="en-US" sz="3200" dirty="0">
              <a:solidFill>
                <a:srgbClr val="FFFF00"/>
              </a:solidFill>
            </a:endParaRPr>
          </a:p>
          <a:p>
            <a:r>
              <a:rPr lang="en-US" sz="3200" i="1" dirty="0">
                <a:solidFill>
                  <a:srgbClr val="FFFF00"/>
                </a:solidFill>
              </a:rPr>
              <a:t>Pre-Class Question</a:t>
            </a:r>
          </a:p>
        </p:txBody>
      </p:sp>
      <p:sp>
        <p:nvSpPr>
          <p:cNvPr id="4" name="TextBox 3"/>
          <p:cNvSpPr txBox="1"/>
          <p:nvPr/>
        </p:nvSpPr>
        <p:spPr>
          <a:xfrm>
            <a:off x="1041400" y="1143000"/>
            <a:ext cx="8153400" cy="1077218"/>
          </a:xfrm>
          <a:prstGeom prst="rect">
            <a:avLst/>
          </a:prstGeom>
          <a:noFill/>
          <a:ln w="28575">
            <a:solidFill>
              <a:srgbClr val="FFFF00"/>
            </a:solidFill>
          </a:ln>
        </p:spPr>
        <p:txBody>
          <a:bodyPr wrap="square" rtlCol="0">
            <a:spAutoFit/>
          </a:bodyPr>
          <a:lstStyle/>
          <a:p>
            <a:r>
              <a:rPr lang="en-US" sz="3200" dirty="0"/>
              <a:t>What do you know about these individuals?</a:t>
            </a:r>
          </a:p>
          <a:p>
            <a:r>
              <a:rPr lang="en-US" sz="3200" i="1" dirty="0"/>
              <a:t>Hint – see Colossians 4</a:t>
            </a:r>
          </a:p>
        </p:txBody>
      </p:sp>
      <p:sp>
        <p:nvSpPr>
          <p:cNvPr id="5" name="Rectangle 3"/>
          <p:cNvSpPr txBox="1">
            <a:spLocks noChangeArrowheads="1"/>
          </p:cNvSpPr>
          <p:nvPr/>
        </p:nvSpPr>
        <p:spPr bwMode="auto">
          <a:xfrm>
            <a:off x="2794000" y="2540000"/>
            <a:ext cx="40386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
        <p:nvSpPr>
          <p:cNvPr id="6" name="TextBox 5"/>
          <p:cNvSpPr txBox="1"/>
          <p:nvPr/>
        </p:nvSpPr>
        <p:spPr>
          <a:xfrm>
            <a:off x="1727200" y="2222500"/>
            <a:ext cx="6934200" cy="3416320"/>
          </a:xfrm>
          <a:prstGeom prst="rect">
            <a:avLst/>
          </a:prstGeom>
          <a:noFill/>
        </p:spPr>
        <p:txBody>
          <a:bodyPr wrap="square" rtlCol="0">
            <a:spAutoFit/>
          </a:bodyPr>
          <a:lstStyle/>
          <a:p>
            <a:pPr algn="l"/>
            <a:r>
              <a:rPr lang="en-US" sz="3600" dirty="0" err="1">
                <a:latin typeface="Calibri" pitchFamily="34" charset="0"/>
              </a:rPr>
              <a:t>Epaphras</a:t>
            </a:r>
            <a:r>
              <a:rPr lang="en-US" sz="3600" dirty="0">
                <a:latin typeface="Calibri" pitchFamily="34" charset="0"/>
              </a:rPr>
              <a:t>			</a:t>
            </a:r>
            <a:r>
              <a:rPr lang="en-US" sz="3600" dirty="0" err="1">
                <a:latin typeface="Calibri" pitchFamily="34" charset="0"/>
              </a:rPr>
              <a:t>Tychicus</a:t>
            </a:r>
            <a:endParaRPr lang="en-US" sz="3600" dirty="0">
              <a:latin typeface="Calibri" pitchFamily="34" charset="0"/>
            </a:endParaRPr>
          </a:p>
          <a:p>
            <a:pPr algn="l"/>
            <a:r>
              <a:rPr lang="en-US" sz="3600" dirty="0" err="1">
                <a:latin typeface="Calibri" pitchFamily="34" charset="0"/>
              </a:rPr>
              <a:t>Onesimus</a:t>
            </a:r>
            <a:r>
              <a:rPr lang="en-US" sz="3600" dirty="0">
                <a:latin typeface="Calibri" pitchFamily="34" charset="0"/>
              </a:rPr>
              <a:t>		Aristarchus</a:t>
            </a:r>
          </a:p>
          <a:p>
            <a:pPr algn="l"/>
            <a:r>
              <a:rPr lang="en-US" sz="3600" dirty="0">
                <a:latin typeface="Calibri" pitchFamily="34" charset="0"/>
              </a:rPr>
              <a:t>Mark			Justus</a:t>
            </a:r>
          </a:p>
          <a:p>
            <a:pPr algn="l"/>
            <a:r>
              <a:rPr lang="en-US" sz="3600" dirty="0">
                <a:latin typeface="Calibri" pitchFamily="34" charset="0"/>
              </a:rPr>
              <a:t>Demas			</a:t>
            </a:r>
            <a:r>
              <a:rPr lang="en-US" sz="3600" dirty="0" err="1">
                <a:latin typeface="Calibri" pitchFamily="34" charset="0"/>
              </a:rPr>
              <a:t>Nympha</a:t>
            </a:r>
            <a:endParaRPr lang="en-US" sz="3600" dirty="0">
              <a:latin typeface="Calibri" pitchFamily="34" charset="0"/>
            </a:endParaRPr>
          </a:p>
          <a:p>
            <a:pPr algn="l"/>
            <a:r>
              <a:rPr lang="en-US" sz="3600" dirty="0" err="1">
                <a:latin typeface="Calibri" pitchFamily="34" charset="0"/>
              </a:rPr>
              <a:t>Archippus</a:t>
            </a:r>
            <a:r>
              <a:rPr lang="en-US" sz="3600" dirty="0">
                <a:latin typeface="Calibri" pitchFamily="34" charset="0"/>
              </a:rPr>
              <a:t>		Philemon</a:t>
            </a:r>
          </a:p>
          <a:p>
            <a:pPr algn="l"/>
            <a:r>
              <a:rPr lang="en-US" sz="3600" dirty="0" err="1">
                <a:latin typeface="Calibri" pitchFamily="34" charset="0"/>
              </a:rPr>
              <a:t>Apphia</a:t>
            </a:r>
            <a:endParaRPr lang="en-US" sz="3600"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422400" y="190500"/>
            <a:ext cx="7723188" cy="762000"/>
          </a:xfrm>
          <a:noFill/>
        </p:spPr>
        <p:txBody>
          <a:bodyPr>
            <a:normAutofit fontScale="90000"/>
          </a:bodyPr>
          <a:lstStyle/>
          <a:p>
            <a:pPr eaLnBrk="1" hangingPunct="1"/>
            <a:r>
              <a:rPr lang="en-US" sz="5400" dirty="0">
                <a:solidFill>
                  <a:srgbClr val="FFFF00"/>
                </a:solidFill>
                <a:effectLst/>
                <a:latin typeface="Calibri" pitchFamily="34" charset="0"/>
              </a:rPr>
              <a:t>Ephesians 4:13</a:t>
            </a:r>
          </a:p>
        </p:txBody>
      </p:sp>
      <p:sp>
        <p:nvSpPr>
          <p:cNvPr id="164867" name="Rectangle 3"/>
          <p:cNvSpPr>
            <a:spLocks noChangeArrowheads="1"/>
          </p:cNvSpPr>
          <p:nvPr/>
        </p:nvSpPr>
        <p:spPr bwMode="auto">
          <a:xfrm>
            <a:off x="1117600" y="652419"/>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a:latin typeface="Calibri" pitchFamily="34" charset="0"/>
              </a:rPr>
              <a:t> </a:t>
            </a:r>
            <a:r>
              <a:rPr lang="en-US" sz="3200" i="1" baseline="30000" dirty="0">
                <a:latin typeface="Calibri" pitchFamily="34" charset="0"/>
              </a:rPr>
              <a:t>13</a:t>
            </a:r>
            <a:r>
              <a:rPr lang="en-US" sz="3200" i="1" dirty="0">
                <a:latin typeface="Calibri" pitchFamily="34" charset="0"/>
              </a:rPr>
              <a:t>until we all attain to the unity of the faith and of the knowledge of the Son of God, to mature manhood, </a:t>
            </a:r>
            <a:r>
              <a:rPr lang="en-US" sz="3200" i="1" dirty="0">
                <a:solidFill>
                  <a:srgbClr val="FFFF00"/>
                </a:solidFill>
                <a:latin typeface="Calibri" pitchFamily="34" charset="0"/>
              </a:rPr>
              <a:t>to the measure of the stature of the fullness of Christ</a:t>
            </a:r>
            <a:r>
              <a:rPr lang="en-US" sz="3200" i="1" dirty="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965200" y="314749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a:latin typeface="Calibri" pitchFamily="34" charset="0"/>
              </a:rPr>
              <a:t> </a:t>
            </a:r>
            <a:r>
              <a:rPr lang="en-US" sz="3600" i="1" baseline="30000" dirty="0">
                <a:latin typeface="Calibri" pitchFamily="34" charset="0"/>
              </a:rPr>
              <a:t>29</a:t>
            </a:r>
            <a:r>
              <a:rPr lang="en-US" sz="3600" i="1" dirty="0">
                <a:latin typeface="Calibri" pitchFamily="34" charset="0"/>
              </a:rPr>
              <a:t>For those whom he foreknew he also predestined </a:t>
            </a:r>
            <a:r>
              <a:rPr lang="en-US" sz="3600" i="1" dirty="0">
                <a:solidFill>
                  <a:srgbClr val="FFFF00"/>
                </a:solidFill>
                <a:latin typeface="Calibri" pitchFamily="34" charset="0"/>
              </a:rPr>
              <a:t>to be conformed to the image of his Son</a:t>
            </a:r>
            <a:r>
              <a:rPr lang="en-US" sz="3600" i="1" dirty="0">
                <a:latin typeface="Calibri" pitchFamily="34" charset="0"/>
              </a:rPr>
              <a:t>, in order that he might be the firstborn among many brothers.</a:t>
            </a:r>
          </a:p>
        </p:txBody>
      </p:sp>
      <p:sp>
        <p:nvSpPr>
          <p:cNvPr id="6" name="Rectangle 2"/>
          <p:cNvSpPr txBox="1">
            <a:spLocks noChangeArrowheads="1"/>
          </p:cNvSpPr>
          <p:nvPr/>
        </p:nvSpPr>
        <p:spPr bwMode="auto">
          <a:xfrm>
            <a:off x="1498600" y="2603500"/>
            <a:ext cx="7723188" cy="762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fontScale="92500" lnSpcReduction="20000"/>
          </a:bodyPr>
          <a:lstStyle/>
          <a:p>
            <a:pPr eaLnBrk="1" hangingPunct="1">
              <a:defRPr/>
            </a:pPr>
            <a:r>
              <a:rPr lang="en-US" sz="5400" kern="0" dirty="0">
                <a:solidFill>
                  <a:srgbClr val="FFFF00"/>
                </a:solidFill>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18</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1117600" y="1079500"/>
            <a:ext cx="8001000" cy="31115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t>Prayer – A Source of Spiritual Growth</a:t>
            </a:r>
          </a:p>
        </p:txBody>
      </p:sp>
      <p:sp>
        <p:nvSpPr>
          <p:cNvPr id="8196" name="Rectangle 3"/>
          <p:cNvSpPr>
            <a:spLocks noGrp="1" noChangeArrowheads="1"/>
          </p:cNvSpPr>
          <p:nvPr>
            <p:ph idx="1"/>
          </p:nvPr>
        </p:nvSpPr>
        <p:spPr>
          <a:xfrm>
            <a:off x="965200" y="1206502"/>
            <a:ext cx="8686800" cy="57149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19</a:t>
            </a:fld>
            <a:endParaRPr lang="en-US"/>
          </a:p>
        </p:txBody>
      </p:sp>
      <p:sp>
        <p:nvSpPr>
          <p:cNvPr id="5" name="Rectangle 3"/>
          <p:cNvSpPr txBox="1">
            <a:spLocks noChangeArrowheads="1"/>
          </p:cNvSpPr>
          <p:nvPr/>
        </p:nvSpPr>
        <p:spPr bwMode="auto">
          <a:xfrm>
            <a:off x="1041400" y="1778000"/>
            <a:ext cx="8229600" cy="330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Pray more frequently and fervently</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Use Biblical principles and language in our prayers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Be more aware of the needs of others for whom we should be praying</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Be made more like Christ through the effect of our prayers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1905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20</a:t>
            </a:fld>
            <a:endParaRPr lang="en-US"/>
          </a:p>
        </p:txBody>
      </p:sp>
      <p:sp>
        <p:nvSpPr>
          <p:cNvPr id="31747" name="Rectangle 2"/>
          <p:cNvSpPr>
            <a:spLocks noGrp="1" noChangeArrowheads="1"/>
          </p:cNvSpPr>
          <p:nvPr>
            <p:ph type="title"/>
          </p:nvPr>
        </p:nvSpPr>
        <p:spPr>
          <a:xfrm>
            <a:off x="889000" y="254001"/>
            <a:ext cx="8534400" cy="949854"/>
          </a:xfrm>
        </p:spPr>
        <p:txBody>
          <a:bodyPr/>
          <a:lstStyle/>
          <a:p>
            <a:pPr eaLnBrk="1" hangingPunct="1"/>
            <a:r>
              <a:rPr lang="en-US" sz="6000" dirty="0">
                <a:solidFill>
                  <a:srgbClr val="FFFF00"/>
                </a:solidFill>
                <a:latin typeface="Calibri" pitchFamily="34" charset="0"/>
              </a:rPr>
              <a:t>Colossians 1:9-12</a:t>
            </a:r>
            <a:br>
              <a:rPr lang="en-US" sz="6000" dirty="0">
                <a:solidFill>
                  <a:srgbClr val="FFFF00"/>
                </a:solidFill>
                <a:latin typeface="Calibri" pitchFamily="34" charset="0"/>
              </a:rPr>
            </a:br>
            <a:r>
              <a:rPr lang="en-US" sz="4800" i="1" dirty="0">
                <a:solidFill>
                  <a:srgbClr val="FFFF00"/>
                </a:solidFill>
                <a:latin typeface="Calibri" pitchFamily="34" charset="0"/>
              </a:rPr>
              <a:t>Lessons from the Setting</a:t>
            </a:r>
            <a:endParaRPr lang="en-US" sz="6000" i="1" dirty="0">
              <a:solidFill>
                <a:srgbClr val="FFFF00"/>
              </a:solidFill>
              <a:latin typeface="Calibri" pitchFamily="34" charset="0"/>
            </a:endParaRPr>
          </a:p>
        </p:txBody>
      </p:sp>
      <p:sp>
        <p:nvSpPr>
          <p:cNvPr id="66563" name="Rectangle 3"/>
          <p:cNvSpPr>
            <a:spLocks noGrp="1" noChangeArrowheads="1"/>
          </p:cNvSpPr>
          <p:nvPr>
            <p:ph type="body" idx="1"/>
          </p:nvPr>
        </p:nvSpPr>
        <p:spPr>
          <a:xfrm>
            <a:off x="1346200" y="1651000"/>
            <a:ext cx="8001000" cy="23495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dirty="0">
                <a:latin typeface="Calibri" pitchFamily="34" charset="0"/>
              </a:rPr>
              <a:t>Prayers in I and II Thessalonians</a:t>
            </a:r>
          </a:p>
        </p:txBody>
      </p:sp>
      <p:sp>
        <p:nvSpPr>
          <p:cNvPr id="66563" name="Rectangle 3"/>
          <p:cNvSpPr>
            <a:spLocks noGrp="1" noChangeArrowheads="1"/>
          </p:cNvSpPr>
          <p:nvPr>
            <p:ph type="body" idx="1"/>
          </p:nvPr>
        </p:nvSpPr>
        <p:spPr>
          <a:xfrm>
            <a:off x="736600" y="1079500"/>
            <a:ext cx="4191000" cy="3048000"/>
          </a:xfrm>
        </p:spPr>
        <p:txBody>
          <a:bodyPr/>
          <a:lstStyle/>
          <a:p>
            <a:pPr eaLnBrk="1" hangingPunct="1">
              <a:lnSpc>
                <a:spcPct val="110000"/>
              </a:lnSpc>
              <a:buNone/>
              <a:tabLst>
                <a:tab pos="1598613" algn="l"/>
              </a:tabLst>
            </a:pPr>
            <a:r>
              <a:rPr lang="en-US" sz="3400" dirty="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a:solidFill>
                  <a:srgbClr val="FFFF00"/>
                </a:solidFill>
                <a:effectLst/>
                <a:latin typeface="Calibri" pitchFamily="34" charset="0"/>
              </a:rPr>
              <a:t>II Thessalonians 1:3</a:t>
            </a: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
        <p:nvSpPr>
          <p:cNvPr id="5" name="Rectangle 3"/>
          <p:cNvSpPr txBox="1">
            <a:spLocks noChangeArrowheads="1"/>
          </p:cNvSpPr>
          <p:nvPr/>
        </p:nvSpPr>
        <p:spPr bwMode="auto">
          <a:xfrm>
            <a:off x="5003800" y="1016000"/>
            <a:ext cx="4495800" cy="3048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tabLst>
                <a:tab pos="1598613" algn="l"/>
              </a:tabLst>
            </a:pPr>
            <a:r>
              <a:rPr lang="en-US" sz="3400" dirty="0">
                <a:solidFill>
                  <a:srgbClr val="FFFF00"/>
                </a:solidFill>
                <a:latin typeface="Calibri" pitchFamily="34" charset="0"/>
              </a:rPr>
              <a:t>II Thessalonians 1:11-12</a:t>
            </a:r>
          </a:p>
          <a:p>
            <a:pPr algn="l" eaLnBrk="1" hangingPunct="1">
              <a:lnSpc>
                <a:spcPct val="110000"/>
              </a:lnSpc>
              <a:tabLst>
                <a:tab pos="1598613" algn="l"/>
              </a:tabLst>
            </a:pPr>
            <a:r>
              <a:rPr lang="en-US" sz="3400" dirty="0">
                <a:solidFill>
                  <a:srgbClr val="FFFF00"/>
                </a:solidFill>
                <a:latin typeface="Calibri" pitchFamily="34" charset="0"/>
              </a:rPr>
              <a:t>II Thessalonians 2:13</a:t>
            </a:r>
          </a:p>
          <a:p>
            <a:pPr algn="l" eaLnBrk="1" hangingPunct="1">
              <a:lnSpc>
                <a:spcPct val="110000"/>
              </a:lnSpc>
              <a:tabLst>
                <a:tab pos="1598613" algn="l"/>
              </a:tabLst>
            </a:pPr>
            <a:r>
              <a:rPr lang="en-US" sz="3400" dirty="0">
                <a:solidFill>
                  <a:srgbClr val="FFFF00"/>
                </a:solidFill>
                <a:latin typeface="Calibri" pitchFamily="34" charset="0"/>
              </a:rPr>
              <a:t>II Thessalonians 2:16-17</a:t>
            </a:r>
          </a:p>
          <a:p>
            <a:pPr algn="l" eaLnBrk="1" hangingPunct="1">
              <a:lnSpc>
                <a:spcPct val="110000"/>
              </a:lnSpc>
              <a:tabLst>
                <a:tab pos="1598613" algn="l"/>
              </a:tabLst>
            </a:pPr>
            <a:r>
              <a:rPr lang="en-US" sz="3400" dirty="0">
                <a:solidFill>
                  <a:srgbClr val="FFFF00"/>
                </a:solidFill>
                <a:latin typeface="Calibri" pitchFamily="34" charset="0"/>
              </a:rPr>
              <a:t>II Thessalonians 3:1-2</a:t>
            </a:r>
            <a:endParaRPr lang="en-US" sz="34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3:5</a:t>
            </a:r>
          </a:p>
          <a:p>
            <a:pPr marL="342900" indent="-342900" algn="l" eaLnBrk="1" hangingPunct="1">
              <a:lnSpc>
                <a:spcPct val="110000"/>
              </a:lnSpc>
              <a:spcBef>
                <a:spcPct val="20000"/>
              </a:spcBef>
              <a:buClr>
                <a:schemeClr val="hlink"/>
              </a:buClr>
              <a:buSzPct val="80000"/>
              <a:tabLst>
                <a:tab pos="1598613" algn="l"/>
              </a:tabLst>
              <a:defRPr/>
            </a:pPr>
            <a:r>
              <a:rPr lang="en-US" sz="3400" kern="0" dirty="0">
                <a:solidFill>
                  <a:srgbClr val="FFFF00"/>
                </a:solidFill>
                <a:latin typeface="Calibri" pitchFamily="34" charset="0"/>
              </a:rPr>
              <a:t>II Thessalonians 3:16</a:t>
            </a: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a:p>
            <a:pPr marL="342900" indent="-342900" algn="l" eaLnBrk="1" hangingPunct="1">
              <a:lnSpc>
                <a:spcPct val="110000"/>
              </a:lnSpc>
              <a:spcBef>
                <a:spcPct val="20000"/>
              </a:spcBef>
              <a:buClr>
                <a:schemeClr val="hlink"/>
              </a:buClr>
              <a:buSzPct val="80000"/>
              <a:tabLst>
                <a:tab pos="1598613" algn="l"/>
              </a:tabLst>
              <a:defRPr/>
            </a:pPr>
            <a:endParaRPr lang="en-US" sz="3200" kern="0" dirty="0">
              <a:solidFill>
                <a:srgbClr val="FFFF00"/>
              </a:solidFill>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36600" y="190500"/>
            <a:ext cx="8637588" cy="762000"/>
          </a:xfrm>
          <a:noFill/>
        </p:spPr>
        <p:txBody>
          <a:bodyPr/>
          <a:lstStyle/>
          <a:p>
            <a:pPr eaLnBrk="1" hangingPunct="1"/>
            <a:r>
              <a:rPr lang="en-US" sz="6600" dirty="0">
                <a:solidFill>
                  <a:srgbClr val="FFFF00"/>
                </a:solidFill>
                <a:effectLst/>
                <a:latin typeface="Calibri" pitchFamily="34" charset="0"/>
              </a:rPr>
              <a:t>Matthew 23:14</a:t>
            </a:r>
          </a:p>
        </p:txBody>
      </p:sp>
      <p:sp>
        <p:nvSpPr>
          <p:cNvPr id="164867" name="Rectangle 3"/>
          <p:cNvSpPr>
            <a:spLocks noChangeArrowheads="1"/>
          </p:cNvSpPr>
          <p:nvPr/>
        </p:nvSpPr>
        <p:spPr bwMode="auto">
          <a:xfrm>
            <a:off x="1270000" y="856812"/>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14</a:t>
            </a:r>
            <a:r>
              <a:rPr lang="en-US" sz="4800" i="1" dirty="0">
                <a:latin typeface="Calibri" pitchFamily="34" charset="0"/>
              </a:rPr>
              <a:t> Woe to you, scribes and Pharisees, hypocrites! For you devour widows’ houses, and </a:t>
            </a:r>
            <a:r>
              <a:rPr lang="en-US" sz="4800" i="1" dirty="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23</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1117600" y="1079500"/>
            <a:ext cx="8001000" cy="31115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24</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1117600" y="1079500"/>
            <a:ext cx="8001000" cy="31115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36600" y="190500"/>
            <a:ext cx="8637588" cy="762000"/>
          </a:xfrm>
          <a:noFill/>
        </p:spPr>
        <p:txBody>
          <a:bodyPr/>
          <a:lstStyle/>
          <a:p>
            <a:pPr eaLnBrk="1" hangingPunct="1"/>
            <a:r>
              <a:rPr lang="en-US" sz="6600" dirty="0">
                <a:solidFill>
                  <a:srgbClr val="FFFF00"/>
                </a:solidFill>
                <a:effectLst/>
                <a:latin typeface="Calibri" pitchFamily="34" charset="0"/>
              </a:rPr>
              <a:t>Luke 18:13-14</a:t>
            </a:r>
          </a:p>
        </p:txBody>
      </p:sp>
      <p:sp>
        <p:nvSpPr>
          <p:cNvPr id="164867" name="Rectangle 3"/>
          <p:cNvSpPr>
            <a:spLocks noChangeArrowheads="1"/>
          </p:cNvSpPr>
          <p:nvPr/>
        </p:nvSpPr>
        <p:spPr bwMode="auto">
          <a:xfrm>
            <a:off x="1041400" y="599882"/>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3600" i="1" baseline="30000" dirty="0">
                <a:latin typeface="Calibri" pitchFamily="34" charset="0"/>
              </a:rPr>
              <a:t>13</a:t>
            </a:r>
            <a:r>
              <a:rPr lang="en-US" sz="3600" i="1" dirty="0">
                <a:latin typeface="Calibri" pitchFamily="34" charset="0"/>
              </a:rPr>
              <a:t>But the tax collector, standing far off, would not even lift up his eyes to heaven, but beat his breast, saying, </a:t>
            </a:r>
            <a:r>
              <a:rPr lang="en-US" sz="3600" i="1" dirty="0">
                <a:solidFill>
                  <a:srgbClr val="FFFF00"/>
                </a:solidFill>
                <a:latin typeface="Calibri" pitchFamily="34" charset="0"/>
              </a:rPr>
              <a:t>'God, be merciful to me, a sinner!' </a:t>
            </a:r>
            <a:r>
              <a:rPr lang="en-US" sz="3600" i="1" baseline="30000" dirty="0">
                <a:latin typeface="Calibri" pitchFamily="34" charset="0"/>
              </a:rPr>
              <a:t>14</a:t>
            </a:r>
            <a:r>
              <a:rPr lang="en-US" sz="3600" i="1" dirty="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36600" y="190500"/>
            <a:ext cx="8637588" cy="762000"/>
          </a:xfrm>
          <a:noFill/>
        </p:spPr>
        <p:txBody>
          <a:bodyPr/>
          <a:lstStyle/>
          <a:p>
            <a:pPr eaLnBrk="1" hangingPunct="1"/>
            <a:r>
              <a:rPr lang="en-US" sz="6600" dirty="0">
                <a:solidFill>
                  <a:srgbClr val="FFFF00"/>
                </a:solidFill>
                <a:effectLst/>
                <a:latin typeface="Calibri" pitchFamily="34" charset="0"/>
              </a:rPr>
              <a:t>Matthew 6:7</a:t>
            </a:r>
          </a:p>
        </p:txBody>
      </p:sp>
      <p:sp>
        <p:nvSpPr>
          <p:cNvPr id="164867" name="Rectangle 3"/>
          <p:cNvSpPr>
            <a:spLocks noChangeArrowheads="1"/>
          </p:cNvSpPr>
          <p:nvPr/>
        </p:nvSpPr>
        <p:spPr bwMode="auto">
          <a:xfrm>
            <a:off x="1270000" y="856812"/>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7</a:t>
            </a:r>
            <a:r>
              <a:rPr lang="en-US" sz="4800" i="1" dirty="0">
                <a:latin typeface="Calibri" pitchFamily="34" charset="0"/>
              </a:rPr>
              <a:t>"And when you pray, do not heap up </a:t>
            </a:r>
            <a:r>
              <a:rPr lang="en-US" sz="4800" i="1" dirty="0">
                <a:solidFill>
                  <a:srgbClr val="FFFF00"/>
                </a:solidFill>
                <a:latin typeface="Calibri" pitchFamily="34" charset="0"/>
              </a:rPr>
              <a:t>empty phrases </a:t>
            </a:r>
            <a:r>
              <a:rPr lang="en-US" sz="4800" i="1" dirty="0">
                <a:latin typeface="Calibri" pitchFamily="34" charset="0"/>
              </a:rPr>
              <a:t>as the Gentiles do, for they think that they will be heard for their </a:t>
            </a:r>
            <a:r>
              <a:rPr lang="en-US" sz="4800" i="1" dirty="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27</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6000" dirty="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1117600" y="1079500"/>
            <a:ext cx="8001000" cy="31115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736600" y="190500"/>
            <a:ext cx="8637588" cy="762000"/>
          </a:xfrm>
          <a:noFill/>
        </p:spPr>
        <p:txBody>
          <a:bodyPr/>
          <a:lstStyle/>
          <a:p>
            <a:pPr eaLnBrk="1" hangingPunct="1"/>
            <a:r>
              <a:rPr lang="en-US" sz="6600" dirty="0">
                <a:solidFill>
                  <a:srgbClr val="FFFF00"/>
                </a:solidFill>
                <a:effectLst/>
                <a:latin typeface="Calibri" pitchFamily="34" charset="0"/>
              </a:rPr>
              <a:t>James 4:2-3</a:t>
            </a:r>
          </a:p>
        </p:txBody>
      </p:sp>
      <p:sp>
        <p:nvSpPr>
          <p:cNvPr id="164867" name="Rectangle 3"/>
          <p:cNvSpPr>
            <a:spLocks noChangeArrowheads="1"/>
          </p:cNvSpPr>
          <p:nvPr/>
        </p:nvSpPr>
        <p:spPr bwMode="auto">
          <a:xfrm>
            <a:off x="1041400" y="119314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a:t> </a:t>
            </a:r>
            <a:r>
              <a:rPr lang="en-US" sz="4800" i="1" baseline="30000" dirty="0">
                <a:latin typeface="Calibri" pitchFamily="34" charset="0"/>
              </a:rPr>
              <a:t> </a:t>
            </a:r>
            <a:r>
              <a:rPr lang="en-US" sz="3200" dirty="0"/>
              <a:t> </a:t>
            </a:r>
            <a:r>
              <a:rPr lang="en-US" sz="3200" baseline="30000" dirty="0"/>
              <a:t> </a:t>
            </a:r>
            <a:r>
              <a:rPr lang="en-US" sz="4400" i="1" dirty="0">
                <a:latin typeface="Calibri" pitchFamily="34" charset="0"/>
              </a:rPr>
              <a:t>You do not have, because you do not ask. </a:t>
            </a:r>
            <a:r>
              <a:rPr lang="en-US" sz="4400" i="1" baseline="30000" dirty="0">
                <a:latin typeface="Calibri" pitchFamily="34" charset="0"/>
              </a:rPr>
              <a:t>3</a:t>
            </a:r>
            <a:r>
              <a:rPr lang="en-US" sz="4400" i="1" dirty="0">
                <a:latin typeface="Calibri" pitchFamily="34" charset="0"/>
              </a:rPr>
              <a:t>You ask and do not receive, because </a:t>
            </a:r>
            <a:r>
              <a:rPr lang="en-US" sz="4400" i="1" dirty="0">
                <a:solidFill>
                  <a:srgbClr val="FFFF00"/>
                </a:solidFill>
                <a:latin typeface="Calibri" pitchFamily="34" charset="0"/>
              </a:rPr>
              <a:t>you ask wrongly, to spend it on your passions</a:t>
            </a:r>
            <a:r>
              <a:rPr lang="en-US" sz="4400" i="1" dirty="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1905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3</a:t>
            </a:fld>
            <a:endParaRPr lang="en-US"/>
          </a:p>
        </p:txBody>
      </p:sp>
      <p:sp>
        <p:nvSpPr>
          <p:cNvPr id="45059" name="Rectangle 2"/>
          <p:cNvSpPr>
            <a:spLocks noGrp="1" noChangeArrowheads="1"/>
          </p:cNvSpPr>
          <p:nvPr>
            <p:ph type="title"/>
          </p:nvPr>
        </p:nvSpPr>
        <p:spPr>
          <a:xfrm>
            <a:off x="1993900" y="285750"/>
            <a:ext cx="6172200" cy="400050"/>
          </a:xfrm>
        </p:spPr>
        <p:txBody>
          <a:bodyPr/>
          <a:lstStyle/>
          <a:p>
            <a:pPr eaLnBrk="1" hangingPunct="1"/>
            <a:endParaRPr lang="en-US" sz="2400" dirty="0"/>
          </a:p>
        </p:txBody>
      </p:sp>
      <p:graphicFrame>
        <p:nvGraphicFramePr>
          <p:cNvPr id="5" name="Content Placeholder 4">
            <a:extLst>
              <a:ext uri="{FF2B5EF4-FFF2-40B4-BE49-F238E27FC236}">
                <a16:creationId xmlns:a16="http://schemas.microsoft.com/office/drawing/2014/main" id="{7026EAD4-7DF5-48C3-8388-FB29E2A63E7F}"/>
              </a:ext>
            </a:extLst>
          </p:cNvPr>
          <p:cNvGraphicFramePr>
            <a:graphicFrameLocks noGrp="1"/>
          </p:cNvGraphicFramePr>
          <p:nvPr>
            <p:ph idx="1"/>
            <p:extLst>
              <p:ext uri="{D42A27DB-BD31-4B8C-83A1-F6EECF244321}">
                <p14:modId xmlns:p14="http://schemas.microsoft.com/office/powerpoint/2010/main" val="72112897"/>
              </p:ext>
            </p:extLst>
          </p:nvPr>
        </p:nvGraphicFramePr>
        <p:xfrm>
          <a:off x="898525" y="285750"/>
          <a:ext cx="8629650" cy="4819429"/>
        </p:xfrm>
        <a:graphic>
          <a:graphicData uri="http://schemas.openxmlformats.org/drawingml/2006/table">
            <a:tbl>
              <a:tblPr firstRow="1">
                <a:tableStyleId>{21E4AEA4-8DFA-4A89-87EB-49C32662AFE0}</a:tableStyleId>
              </a:tblPr>
              <a:tblGrid>
                <a:gridCol w="857250">
                  <a:extLst>
                    <a:ext uri="{9D8B030D-6E8A-4147-A177-3AD203B41FA5}">
                      <a16:colId xmlns:a16="http://schemas.microsoft.com/office/drawing/2014/main" val="3983719230"/>
                    </a:ext>
                  </a:extLst>
                </a:gridCol>
                <a:gridCol w="2571750">
                  <a:extLst>
                    <a:ext uri="{9D8B030D-6E8A-4147-A177-3AD203B41FA5}">
                      <a16:colId xmlns:a16="http://schemas.microsoft.com/office/drawing/2014/main" val="4225800195"/>
                    </a:ext>
                  </a:extLst>
                </a:gridCol>
                <a:gridCol w="2057400">
                  <a:extLst>
                    <a:ext uri="{9D8B030D-6E8A-4147-A177-3AD203B41FA5}">
                      <a16:colId xmlns:a16="http://schemas.microsoft.com/office/drawing/2014/main" val="3271769892"/>
                    </a:ext>
                  </a:extLst>
                </a:gridCol>
                <a:gridCol w="1428750">
                  <a:extLst>
                    <a:ext uri="{9D8B030D-6E8A-4147-A177-3AD203B41FA5}">
                      <a16:colId xmlns:a16="http://schemas.microsoft.com/office/drawing/2014/main" val="1255116664"/>
                    </a:ext>
                  </a:extLst>
                </a:gridCol>
                <a:gridCol w="1714500">
                  <a:extLst>
                    <a:ext uri="{9D8B030D-6E8A-4147-A177-3AD203B41FA5}">
                      <a16:colId xmlns:a16="http://schemas.microsoft.com/office/drawing/2014/main" val="1460307221"/>
                    </a:ext>
                  </a:extLst>
                </a:gridCol>
              </a:tblGrid>
              <a:tr h="334495">
                <a:tc>
                  <a:txBody>
                    <a:bodyPr/>
                    <a:lstStyle/>
                    <a:p>
                      <a:pPr marL="0" marR="0" algn="ctr">
                        <a:spcBef>
                          <a:spcPts val="0"/>
                        </a:spcBef>
                        <a:spcAft>
                          <a:spcPts val="0"/>
                        </a:spcAft>
                      </a:pPr>
                      <a:r>
                        <a:rPr lang="en-US" sz="1500" u="sng" dirty="0">
                          <a:effectLst/>
                        </a:rPr>
                        <a:t>Lesson</a:t>
                      </a:r>
                      <a:endParaRPr lang="en-US" sz="900" b="1" u="sng" dirty="0">
                        <a:effectLst/>
                        <a:latin typeface="Times New Roman" panose="02020603050405020304" pitchFamily="18" charset="0"/>
                        <a:ea typeface="Times New Roman" panose="02020603050405020304" pitchFamily="18" charset="0"/>
                      </a:endParaRPr>
                    </a:p>
                  </a:txBody>
                  <a:tcPr marL="37256" marR="37256"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500" u="sng" dirty="0">
                          <a:effectLst/>
                        </a:rPr>
                        <a:t>Title</a:t>
                      </a:r>
                      <a:endParaRPr lang="en-US" sz="900" b="1" u="sng" dirty="0">
                        <a:effectLst/>
                        <a:latin typeface="Times New Roman" panose="02020603050405020304" pitchFamily="18" charset="0"/>
                        <a:ea typeface="Times New Roman" panose="02020603050405020304" pitchFamily="18" charset="0"/>
                      </a:endParaRPr>
                    </a:p>
                  </a:txBody>
                  <a:tcPr marL="37256" marR="37256"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500" u="sng" dirty="0">
                          <a:effectLst/>
                        </a:rPr>
                        <a:t>Key Passage</a:t>
                      </a:r>
                      <a:endParaRPr lang="en-US" sz="900" b="1" u="sng" dirty="0">
                        <a:effectLst/>
                        <a:latin typeface="Times New Roman" panose="02020603050405020304" pitchFamily="18" charset="0"/>
                        <a:ea typeface="Times New Roman" panose="02020603050405020304" pitchFamily="18" charset="0"/>
                      </a:endParaRPr>
                    </a:p>
                  </a:txBody>
                  <a:tcPr marL="37256" marR="37256" marT="0" marB="0">
                    <a:lnB w="28575"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500" u="sng" dirty="0">
                          <a:effectLst/>
                        </a:rPr>
                        <a:t>Day</a:t>
                      </a:r>
                      <a:endParaRPr lang="en-US" sz="900" b="1" u="sng" dirty="0">
                        <a:effectLst/>
                        <a:latin typeface="Times New Roman" panose="02020603050405020304" pitchFamily="18" charset="0"/>
                        <a:ea typeface="Times New Roman" panose="02020603050405020304" pitchFamily="18" charset="0"/>
                      </a:endParaRPr>
                    </a:p>
                  </a:txBody>
                  <a:tcPr marL="37256" marR="37256" marT="0" marB="0">
                    <a:lnB w="28575" cap="flat" cmpd="sng" algn="ctr">
                      <a:solidFill>
                        <a:schemeClr val="tx1"/>
                      </a:solidFill>
                      <a:prstDash val="solid"/>
                      <a:round/>
                      <a:headEnd type="none" w="med" len="med"/>
                      <a:tailEnd type="none" w="med" len="med"/>
                    </a:lnB>
                  </a:tcPr>
                </a:tc>
                <a:tc>
                  <a:txBody>
                    <a:bodyPr/>
                    <a:lstStyle/>
                    <a:p>
                      <a:pPr marL="0" marR="39370" indent="68580" algn="ctr">
                        <a:spcBef>
                          <a:spcPts val="0"/>
                        </a:spcBef>
                        <a:spcAft>
                          <a:spcPts val="0"/>
                        </a:spcAft>
                      </a:pPr>
                      <a:r>
                        <a:rPr lang="en-US" sz="1500" u="sng" dirty="0">
                          <a:effectLst/>
                        </a:rPr>
                        <a:t>Date</a:t>
                      </a:r>
                      <a:endParaRPr lang="en-US" sz="900" b="1" u="sng" dirty="0">
                        <a:effectLst/>
                        <a:latin typeface="Times New Roman" panose="02020603050405020304" pitchFamily="18" charset="0"/>
                        <a:ea typeface="Times New Roman" panose="02020603050405020304" pitchFamily="18" charset="0"/>
                      </a:endParaRPr>
                    </a:p>
                  </a:txBody>
                  <a:tcPr marL="37256" marR="37256" marT="0" marB="0">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0033421"/>
                  </a:ext>
                </a:extLst>
              </a:tr>
              <a:tr h="282669">
                <a:tc>
                  <a:txBody>
                    <a:bodyPr/>
                    <a:lstStyle/>
                    <a:p>
                      <a:pPr marL="0" marR="0" algn="ctr">
                        <a:spcBef>
                          <a:spcPts val="0"/>
                        </a:spcBef>
                        <a:spcAft>
                          <a:spcPts val="0"/>
                        </a:spcAft>
                      </a:pPr>
                      <a:r>
                        <a:rPr lang="en-US" sz="1800" dirty="0">
                          <a:solidFill>
                            <a:schemeClr val="bg1">
                              <a:lumMod val="50000"/>
                            </a:schemeClr>
                          </a:solidFill>
                          <a:effectLst/>
                        </a:rPr>
                        <a:t>1</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Goals for the Class</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Sunday</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Feb. 24,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899588879"/>
                  </a:ext>
                </a:extLst>
              </a:tr>
              <a:tr h="282669">
                <a:tc>
                  <a:txBody>
                    <a:bodyPr/>
                    <a:lstStyle/>
                    <a:p>
                      <a:pPr marL="0" marR="0" algn="ctr">
                        <a:spcBef>
                          <a:spcPts val="0"/>
                        </a:spcBef>
                        <a:spcAft>
                          <a:spcPts val="0"/>
                        </a:spcAft>
                      </a:pPr>
                      <a:r>
                        <a:rPr lang="en-US" sz="1800" dirty="0">
                          <a:solidFill>
                            <a:schemeClr val="bg1">
                              <a:lumMod val="50000"/>
                            </a:schemeClr>
                          </a:solidFill>
                          <a:effectLst/>
                        </a:rPr>
                        <a:t> 2 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Earthly Motives</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Wednesday</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Feb. 27,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900521634"/>
                  </a:ext>
                </a:extLst>
              </a:tr>
              <a:tr h="282669">
                <a:tc>
                  <a:txBody>
                    <a:bodyPr/>
                    <a:lstStyle/>
                    <a:p>
                      <a:pPr marL="0" marR="0" algn="ctr">
                        <a:spcBef>
                          <a:spcPts val="0"/>
                        </a:spcBef>
                        <a:spcAft>
                          <a:spcPts val="0"/>
                        </a:spcAft>
                      </a:pPr>
                      <a:r>
                        <a:rPr lang="en-US" sz="1800" dirty="0">
                          <a:solidFill>
                            <a:schemeClr val="bg1">
                              <a:lumMod val="50000"/>
                            </a:schemeClr>
                          </a:solidFill>
                          <a:effectLst/>
                        </a:rPr>
                        <a:t> 3 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Balanced Prayers</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Sunday</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3,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747232846"/>
                  </a:ext>
                </a:extLst>
              </a:tr>
              <a:tr h="548640">
                <a:tc>
                  <a:txBody>
                    <a:bodyPr/>
                    <a:lstStyle/>
                    <a:p>
                      <a:pPr marL="0" marR="0" algn="ctr">
                        <a:spcBef>
                          <a:spcPts val="0"/>
                        </a:spcBef>
                        <a:spcAft>
                          <a:spcPts val="0"/>
                        </a:spcAft>
                      </a:pPr>
                      <a:r>
                        <a:rPr lang="en-US" sz="1800" dirty="0">
                          <a:solidFill>
                            <a:schemeClr val="bg1">
                              <a:lumMod val="50000"/>
                            </a:schemeClr>
                          </a:solidFill>
                          <a:effectLst/>
                        </a:rPr>
                        <a:t>4</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The Framework of Prayer</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II Thess. 1:1-12</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Wednesday</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6,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87213299"/>
                  </a:ext>
                </a:extLst>
              </a:tr>
              <a:tr h="282669">
                <a:tc>
                  <a:txBody>
                    <a:bodyPr/>
                    <a:lstStyle/>
                    <a:p>
                      <a:pPr marL="0" marR="0" algn="ctr">
                        <a:spcBef>
                          <a:spcPts val="0"/>
                        </a:spcBef>
                        <a:spcAft>
                          <a:spcPts val="0"/>
                        </a:spcAft>
                      </a:pPr>
                      <a:r>
                        <a:rPr lang="en-US" sz="1800" dirty="0">
                          <a:solidFill>
                            <a:schemeClr val="bg1">
                              <a:lumMod val="50000"/>
                            </a:schemeClr>
                          </a:solidFill>
                          <a:effectLst/>
                        </a:rPr>
                        <a:t>5</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Praying for Others</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Sunday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10,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911089487"/>
                  </a:ext>
                </a:extLst>
              </a:tr>
              <a:tr h="282669">
                <a:tc>
                  <a:txBody>
                    <a:bodyPr/>
                    <a:lstStyle/>
                    <a:p>
                      <a:pPr marL="0" marR="0" algn="ctr">
                        <a:spcBef>
                          <a:spcPts val="0"/>
                        </a:spcBef>
                        <a:spcAft>
                          <a:spcPts val="0"/>
                        </a:spcAft>
                      </a:pPr>
                      <a:r>
                        <a:rPr lang="en-US" sz="1800" dirty="0">
                          <a:solidFill>
                            <a:schemeClr val="bg1">
                              <a:lumMod val="50000"/>
                            </a:schemeClr>
                          </a:solidFill>
                          <a:effectLst/>
                        </a:rPr>
                        <a:t>6</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A Passion for People</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I Thess. 3:9-13</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Wednesday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13,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116273377"/>
                  </a:ext>
                </a:extLst>
              </a:tr>
              <a:tr h="282669">
                <a:tc>
                  <a:txBody>
                    <a:bodyPr/>
                    <a:lstStyle/>
                    <a:p>
                      <a:pPr marL="0" marR="0" algn="ctr">
                        <a:spcBef>
                          <a:spcPts val="0"/>
                        </a:spcBef>
                        <a:spcAft>
                          <a:spcPts val="0"/>
                        </a:spcAft>
                      </a:pPr>
                      <a:r>
                        <a:rPr lang="en-US" sz="1800" dirty="0">
                          <a:solidFill>
                            <a:schemeClr val="bg1">
                              <a:lumMod val="50000"/>
                            </a:schemeClr>
                          </a:solidFill>
                          <a:effectLst/>
                        </a:rPr>
                        <a:t>7</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A Challenging Prayer</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kern="1200" dirty="0">
                          <a:solidFill>
                            <a:schemeClr val="bg1">
                              <a:lumMod val="50000"/>
                            </a:schemeClr>
                          </a:solidFill>
                          <a:effectLst/>
                          <a:latin typeface="+mn-lt"/>
                          <a:ea typeface="+mn-ea"/>
                          <a:cs typeface="+mn-cs"/>
                        </a:rPr>
                        <a:t>Colossians 1:9-12</a:t>
                      </a: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Sunday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17,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480384733"/>
                  </a:ext>
                </a:extLst>
              </a:tr>
              <a:tr h="294993">
                <a:tc>
                  <a:txBody>
                    <a:bodyPr/>
                    <a:lstStyle/>
                    <a:p>
                      <a:pPr marL="0" marR="0" algn="ctr">
                        <a:spcBef>
                          <a:spcPts val="0"/>
                        </a:spcBef>
                        <a:spcAft>
                          <a:spcPts val="0"/>
                        </a:spcAft>
                      </a:pPr>
                      <a:r>
                        <a:rPr lang="en-US" sz="1800" dirty="0">
                          <a:solidFill>
                            <a:schemeClr val="bg1">
                              <a:lumMod val="50000"/>
                            </a:schemeClr>
                          </a:solidFill>
                          <a:effectLst/>
                        </a:rPr>
                        <a:t>8</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Excuses for not Praying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kern="1200" dirty="0">
                        <a:solidFill>
                          <a:schemeClr val="bg1">
                            <a:lumMod val="50000"/>
                          </a:schemeClr>
                        </a:solidFill>
                        <a:effectLst/>
                        <a:latin typeface="+mn-lt"/>
                        <a:ea typeface="+mn-ea"/>
                        <a:cs typeface="+mn-cs"/>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Wednesday</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20,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557776453"/>
                  </a:ext>
                </a:extLst>
              </a:tr>
              <a:tr h="282669">
                <a:tc>
                  <a:txBody>
                    <a:bodyPr/>
                    <a:lstStyle/>
                    <a:p>
                      <a:pPr marL="0" marR="0" algn="ctr">
                        <a:spcBef>
                          <a:spcPts val="0"/>
                        </a:spcBef>
                        <a:spcAft>
                          <a:spcPts val="0"/>
                        </a:spcAft>
                      </a:pPr>
                      <a:r>
                        <a:rPr lang="en-US" sz="1800" dirty="0">
                          <a:solidFill>
                            <a:schemeClr val="bg1">
                              <a:lumMod val="50000"/>
                            </a:schemeClr>
                          </a:solidFill>
                          <a:effectLst/>
                        </a:rPr>
                        <a:t>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Praying for Excellence</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kern="1200" dirty="0">
                          <a:solidFill>
                            <a:schemeClr val="bg1">
                              <a:lumMod val="50000"/>
                            </a:schemeClr>
                          </a:solidFill>
                          <a:effectLst/>
                          <a:latin typeface="+mn-lt"/>
                          <a:ea typeface="+mn-ea"/>
                          <a:cs typeface="+mn-cs"/>
                        </a:rPr>
                        <a:t>Philippians 1:3-11</a:t>
                      </a: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Sunday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24,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700987451"/>
                  </a:ext>
                </a:extLst>
              </a:tr>
              <a:tr h="548640">
                <a:tc>
                  <a:txBody>
                    <a:bodyPr/>
                    <a:lstStyle/>
                    <a:p>
                      <a:pPr marL="0" marR="0" algn="ctr">
                        <a:spcBef>
                          <a:spcPts val="0"/>
                        </a:spcBef>
                        <a:spcAft>
                          <a:spcPts val="0"/>
                        </a:spcAft>
                      </a:pPr>
                      <a:r>
                        <a:rPr lang="en-US" sz="1800">
                          <a:solidFill>
                            <a:schemeClr val="bg1">
                              <a:lumMod val="50000"/>
                            </a:schemeClr>
                          </a:solidFill>
                          <a:effectLst/>
                        </a:rPr>
                        <a:t>10</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Praying for Opportunities</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kern="1200" dirty="0">
                          <a:solidFill>
                            <a:schemeClr val="bg1">
                              <a:lumMod val="50000"/>
                            </a:schemeClr>
                          </a:solidFill>
                          <a:effectLst/>
                          <a:latin typeface="+mn-lt"/>
                          <a:ea typeface="+mn-ea"/>
                          <a:cs typeface="+mn-cs"/>
                        </a:rPr>
                        <a:t>Romans 15:30-33</a:t>
                      </a: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Sunday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March 31,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66172209"/>
                  </a:ext>
                </a:extLst>
              </a:tr>
              <a:tr h="548640">
                <a:tc>
                  <a:txBody>
                    <a:bodyPr/>
                    <a:lstStyle/>
                    <a:p>
                      <a:pPr marL="0" marR="0" algn="ctr">
                        <a:spcBef>
                          <a:spcPts val="0"/>
                        </a:spcBef>
                        <a:spcAft>
                          <a:spcPts val="0"/>
                        </a:spcAft>
                      </a:pPr>
                      <a:r>
                        <a:rPr lang="en-US" sz="1800">
                          <a:solidFill>
                            <a:schemeClr val="bg1">
                              <a:lumMod val="50000"/>
                            </a:schemeClr>
                          </a:solidFill>
                          <a:effectLst/>
                        </a:rPr>
                        <a:t>11</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Praying to the Sovereign God</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kern="1200" dirty="0">
                          <a:solidFill>
                            <a:schemeClr val="bg1">
                              <a:lumMod val="50000"/>
                            </a:schemeClr>
                          </a:solidFill>
                          <a:effectLst/>
                          <a:latin typeface="+mn-lt"/>
                          <a:ea typeface="+mn-ea"/>
                          <a:cs typeface="+mn-cs"/>
                        </a:rPr>
                        <a:t>Ephesians 1:15-23</a:t>
                      </a: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Wednesday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April 3,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488456387"/>
                  </a:ext>
                </a:extLst>
              </a:tr>
              <a:tr h="282669">
                <a:tc>
                  <a:txBody>
                    <a:bodyPr/>
                    <a:lstStyle/>
                    <a:p>
                      <a:pPr marL="0" marR="0" algn="ctr">
                        <a:spcBef>
                          <a:spcPts val="0"/>
                        </a:spcBef>
                        <a:spcAft>
                          <a:spcPts val="0"/>
                        </a:spcAft>
                      </a:pPr>
                      <a:r>
                        <a:rPr lang="en-US" sz="1800" dirty="0">
                          <a:solidFill>
                            <a:schemeClr val="bg1">
                              <a:lumMod val="50000"/>
                            </a:schemeClr>
                          </a:solidFill>
                          <a:effectLst/>
                        </a:rPr>
                        <a:t>12</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Praying for Power</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kern="1200" dirty="0">
                          <a:solidFill>
                            <a:schemeClr val="bg1">
                              <a:lumMod val="50000"/>
                            </a:schemeClr>
                          </a:solidFill>
                          <a:effectLst/>
                          <a:latin typeface="+mn-lt"/>
                          <a:ea typeface="+mn-ea"/>
                          <a:cs typeface="+mn-cs"/>
                        </a:rPr>
                        <a:t>Ephesians 3:14-21</a:t>
                      </a: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Sunday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April 7,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167350393"/>
                  </a:ext>
                </a:extLst>
              </a:tr>
              <a:tr h="282669">
                <a:tc>
                  <a:txBody>
                    <a:bodyPr/>
                    <a:lstStyle/>
                    <a:p>
                      <a:pPr marL="0" marR="0" algn="ctr">
                        <a:spcBef>
                          <a:spcPts val="0"/>
                        </a:spcBef>
                        <a:spcAft>
                          <a:spcPts val="0"/>
                        </a:spcAft>
                      </a:pPr>
                      <a:r>
                        <a:rPr lang="en-US" sz="1800" dirty="0">
                          <a:solidFill>
                            <a:schemeClr val="bg1">
                              <a:lumMod val="50000"/>
                            </a:schemeClr>
                          </a:solidFill>
                          <a:effectLst/>
                        </a:rPr>
                        <a:t>13 </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Review</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endParaRPr lang="en-US" sz="1800" kern="1200" dirty="0">
                        <a:solidFill>
                          <a:schemeClr val="bg1">
                            <a:lumMod val="50000"/>
                          </a:schemeClr>
                        </a:solidFill>
                        <a:effectLst/>
                        <a:latin typeface="+mn-lt"/>
                        <a:ea typeface="+mn-ea"/>
                        <a:cs typeface="+mn-cs"/>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a:solidFill>
                            <a:schemeClr val="bg1">
                              <a:lumMod val="50000"/>
                            </a:schemeClr>
                          </a:solidFill>
                          <a:effectLst/>
                        </a:rPr>
                        <a:t>Wednesday</a:t>
                      </a:r>
                      <a:endParaRPr lang="en-US" sz="1500" b="1">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a:spcBef>
                          <a:spcPts val="0"/>
                        </a:spcBef>
                        <a:spcAft>
                          <a:spcPts val="0"/>
                        </a:spcAft>
                      </a:pPr>
                      <a:r>
                        <a:rPr lang="en-US" sz="1800" dirty="0">
                          <a:solidFill>
                            <a:schemeClr val="bg1">
                              <a:lumMod val="50000"/>
                            </a:schemeClr>
                          </a:solidFill>
                          <a:effectLst/>
                        </a:rPr>
                        <a:t>April 10, 2019</a:t>
                      </a:r>
                      <a:endParaRPr lang="en-US" sz="1500" b="1" dirty="0">
                        <a:solidFill>
                          <a:schemeClr val="bg1">
                            <a:lumMod val="50000"/>
                          </a:schemeClr>
                        </a:solidFill>
                        <a:effectLst/>
                        <a:latin typeface="Times New Roman" panose="02020603050405020304" pitchFamily="18" charset="0"/>
                        <a:ea typeface="Times New Roman" panose="02020603050405020304" pitchFamily="18" charset="0"/>
                      </a:endParaRPr>
                    </a:p>
                  </a:txBody>
                  <a:tcPr marL="37256" marR="37256"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34120262"/>
                  </a:ext>
                </a:extLst>
              </a:tr>
            </a:tbl>
          </a:graphicData>
        </a:graphic>
      </p:graphicFrame>
      <p:sp>
        <p:nvSpPr>
          <p:cNvPr id="2" name="TextBox 1">
            <a:extLst>
              <a:ext uri="{FF2B5EF4-FFF2-40B4-BE49-F238E27FC236}">
                <a16:creationId xmlns:a16="http://schemas.microsoft.com/office/drawing/2014/main" id="{7EEA8A94-E0E6-4A0D-BC4A-292C6F470B06}"/>
              </a:ext>
            </a:extLst>
          </p:cNvPr>
          <p:cNvSpPr txBox="1"/>
          <p:nvPr/>
        </p:nvSpPr>
        <p:spPr>
          <a:xfrm>
            <a:off x="755650" y="2526157"/>
            <a:ext cx="8896350" cy="369332"/>
          </a:xfrm>
          <a:prstGeom prst="rect">
            <a:avLst/>
          </a:prstGeom>
          <a:solidFill>
            <a:schemeClr val="accent6">
              <a:lumMod val="75000"/>
              <a:alpha val="26000"/>
            </a:schemeClr>
          </a:solidFill>
          <a:ln w="2857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17709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30</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889000" y="952500"/>
            <a:ext cx="8991600" cy="43815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422400" y="254001"/>
            <a:ext cx="8001000" cy="2000548"/>
          </a:xfrm>
          <a:prstGeom prst="rect">
            <a:avLst/>
          </a:prstGeom>
          <a:noFill/>
        </p:spPr>
        <p:txBody>
          <a:bodyPr wrap="square" rtlCol="0">
            <a:spAutoFit/>
          </a:bodyPr>
          <a:lstStyle/>
          <a:p>
            <a:r>
              <a:rPr lang="en-US" sz="4400" dirty="0">
                <a:solidFill>
                  <a:srgbClr val="FFFF00"/>
                </a:solidFill>
              </a:rPr>
              <a:t>Prayer – A Path to Spiritual Growth</a:t>
            </a:r>
            <a:endParaRPr lang="en-US" sz="4000" dirty="0">
              <a:solidFill>
                <a:srgbClr val="FFFF00"/>
              </a:solidFill>
            </a:endParaRPr>
          </a:p>
          <a:p>
            <a:r>
              <a:rPr lang="en-US" sz="3600" i="1" dirty="0">
                <a:solidFill>
                  <a:srgbClr val="FFFF00"/>
                </a:solidFill>
              </a:rPr>
              <a:t>Pre-Class Question</a:t>
            </a:r>
          </a:p>
        </p:txBody>
      </p:sp>
      <p:sp>
        <p:nvSpPr>
          <p:cNvPr id="4" name="TextBox 3"/>
          <p:cNvSpPr txBox="1"/>
          <p:nvPr/>
        </p:nvSpPr>
        <p:spPr>
          <a:xfrm>
            <a:off x="1346200" y="2413000"/>
            <a:ext cx="7772400" cy="2123658"/>
          </a:xfrm>
          <a:prstGeom prst="rect">
            <a:avLst/>
          </a:prstGeom>
          <a:noFill/>
          <a:ln w="28575">
            <a:solidFill>
              <a:srgbClr val="FFFF00"/>
            </a:solidFill>
          </a:ln>
        </p:spPr>
        <p:txBody>
          <a:bodyPr wrap="square" rtlCol="0">
            <a:spAutoFit/>
          </a:bodyPr>
          <a:lstStyle/>
          <a:p>
            <a:r>
              <a:rPr lang="en-US" sz="4400" dirty="0"/>
              <a:t>What do you hope to accomplish when you pray?  List several things.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1270000" y="254001"/>
            <a:ext cx="7772400" cy="1200329"/>
          </a:xfrm>
          <a:prstGeom prst="rect">
            <a:avLst/>
          </a:prstGeom>
          <a:noFill/>
          <a:ln w="28575">
            <a:solidFill>
              <a:srgbClr val="FFFF00"/>
            </a:solidFill>
          </a:ln>
        </p:spPr>
        <p:txBody>
          <a:bodyPr wrap="square" rtlCol="0">
            <a:spAutoFit/>
          </a:bodyPr>
          <a:lstStyle/>
          <a:p>
            <a:r>
              <a:rPr lang="en-US" sz="3600" dirty="0"/>
              <a:t>What do you hope to accomplish when you pray?  </a:t>
            </a:r>
          </a:p>
        </p:txBody>
      </p:sp>
      <p:sp>
        <p:nvSpPr>
          <p:cNvPr id="5" name="TextBox 4"/>
          <p:cNvSpPr txBox="1"/>
          <p:nvPr/>
        </p:nvSpPr>
        <p:spPr>
          <a:xfrm>
            <a:off x="812800" y="17145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5308600" y="17145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1270000" y="2540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Something will happen</a:t>
            </a:r>
          </a:p>
        </p:txBody>
      </p:sp>
      <p:sp>
        <p:nvSpPr>
          <p:cNvPr id="5" name="TextBox 4"/>
          <p:cNvSpPr txBox="1"/>
          <p:nvPr/>
        </p:nvSpPr>
        <p:spPr>
          <a:xfrm>
            <a:off x="812800" y="17145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solidFill>
                  <a:srgbClr val="FFFF00"/>
                </a:solidFill>
              </a:rPr>
              <a:t>Protection for our loved ones</a:t>
            </a:r>
          </a:p>
          <a:p>
            <a:r>
              <a:rPr lang="en-US" sz="2200" i="1" dirty="0"/>
              <a:t>Relief from anxiety</a:t>
            </a:r>
          </a:p>
          <a:p>
            <a:r>
              <a:rPr lang="en-US" sz="2200" i="1" dirty="0"/>
              <a:t>Express our gratitude and love</a:t>
            </a:r>
          </a:p>
          <a:p>
            <a:r>
              <a:rPr lang="en-US" sz="2200" i="1" dirty="0"/>
              <a:t>Honor God</a:t>
            </a:r>
          </a:p>
          <a:p>
            <a:r>
              <a:rPr lang="en-US" sz="2200" i="1" dirty="0"/>
              <a:t>Praise God</a:t>
            </a:r>
          </a:p>
          <a:p>
            <a:r>
              <a:rPr lang="en-US" sz="2200" i="1" dirty="0">
                <a:solidFill>
                  <a:srgbClr val="FFFF00"/>
                </a:solidFill>
              </a:rPr>
              <a:t>Resolution of a problem</a:t>
            </a:r>
          </a:p>
          <a:p>
            <a:endParaRPr lang="en-US" sz="2000" i="1" dirty="0"/>
          </a:p>
          <a:p>
            <a:endParaRPr lang="en-US" sz="2000" i="1" dirty="0"/>
          </a:p>
        </p:txBody>
      </p:sp>
      <p:sp>
        <p:nvSpPr>
          <p:cNvPr id="6" name="TextBox 5"/>
          <p:cNvSpPr txBox="1"/>
          <p:nvPr/>
        </p:nvSpPr>
        <p:spPr>
          <a:xfrm>
            <a:off x="5308600" y="1714500"/>
            <a:ext cx="4038600" cy="3447098"/>
          </a:xfrm>
          <a:prstGeom prst="rect">
            <a:avLst/>
          </a:prstGeom>
          <a:noFill/>
        </p:spPr>
        <p:txBody>
          <a:bodyPr wrap="square" rtlCol="0">
            <a:spAutoFit/>
          </a:bodyPr>
          <a:lstStyle/>
          <a:p>
            <a:r>
              <a:rPr lang="en-US" sz="2200" i="1" dirty="0">
                <a:solidFill>
                  <a:srgbClr val="FFFF00"/>
                </a:solidFill>
              </a:rPr>
              <a:t>Health of a loved one</a:t>
            </a:r>
          </a:p>
          <a:p>
            <a:r>
              <a:rPr lang="en-US" sz="2200" i="1" dirty="0">
                <a:solidFill>
                  <a:srgbClr val="FFFF00"/>
                </a:solidFill>
              </a:rPr>
              <a:t>Salvation for someone</a:t>
            </a:r>
          </a:p>
          <a:p>
            <a:r>
              <a:rPr lang="en-US" sz="2200" i="1" dirty="0"/>
              <a:t>Wisdom and knowledge</a:t>
            </a:r>
          </a:p>
          <a:p>
            <a:r>
              <a:rPr lang="en-US" sz="2200" i="1" dirty="0">
                <a:solidFill>
                  <a:srgbClr val="FFFF00"/>
                </a:solidFill>
              </a:rPr>
              <a:t>Gain opportunities</a:t>
            </a:r>
          </a:p>
          <a:p>
            <a:r>
              <a:rPr lang="en-US" sz="2200" i="1" dirty="0"/>
              <a:t>Relief from anger</a:t>
            </a:r>
          </a:p>
          <a:p>
            <a:r>
              <a:rPr lang="en-US" sz="2200" i="1" dirty="0"/>
              <a:t>Relief from fear</a:t>
            </a:r>
          </a:p>
          <a:p>
            <a:r>
              <a:rPr lang="en-US" sz="2200" i="1" dirty="0"/>
              <a:t>For God to hear me</a:t>
            </a:r>
          </a:p>
          <a:p>
            <a:r>
              <a:rPr lang="en-US" sz="2200" i="1" dirty="0">
                <a:solidFill>
                  <a:srgbClr val="FFFF00"/>
                </a:solidFill>
              </a:rPr>
              <a:t>Word would be spread</a:t>
            </a:r>
          </a:p>
          <a:p>
            <a:r>
              <a:rPr lang="en-US" sz="2200" i="1" dirty="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1270000" y="2540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Prayer does something</a:t>
            </a:r>
          </a:p>
        </p:txBody>
      </p:sp>
      <p:sp>
        <p:nvSpPr>
          <p:cNvPr id="5" name="TextBox 4"/>
          <p:cNvSpPr txBox="1"/>
          <p:nvPr/>
        </p:nvSpPr>
        <p:spPr>
          <a:xfrm>
            <a:off x="812800" y="1714500"/>
            <a:ext cx="4038600" cy="3754874"/>
          </a:xfrm>
          <a:prstGeom prst="rect">
            <a:avLst/>
          </a:prstGeom>
          <a:noFill/>
        </p:spPr>
        <p:txBody>
          <a:bodyPr wrap="square" rtlCol="0">
            <a:spAutoFit/>
          </a:bodyPr>
          <a:lstStyle/>
          <a:p>
            <a:r>
              <a:rPr lang="en-US" sz="2200" i="1" dirty="0"/>
              <a:t>Closeness with God</a:t>
            </a:r>
          </a:p>
          <a:p>
            <a:r>
              <a:rPr lang="en-US" sz="2200" i="1" dirty="0"/>
              <a:t>Forgiveness for sins</a:t>
            </a:r>
          </a:p>
          <a:p>
            <a:r>
              <a:rPr lang="en-US" sz="2200" i="1" dirty="0"/>
              <a:t>A sense of cleansing</a:t>
            </a:r>
          </a:p>
          <a:p>
            <a:r>
              <a:rPr lang="en-US" sz="2200" i="1" dirty="0"/>
              <a:t>Protection for our loved ones</a:t>
            </a:r>
          </a:p>
          <a:p>
            <a:r>
              <a:rPr lang="en-US" sz="2200" i="1" dirty="0"/>
              <a:t>Relief from anxiety</a:t>
            </a:r>
          </a:p>
          <a:p>
            <a:r>
              <a:rPr lang="en-US" sz="2200" i="1" dirty="0">
                <a:solidFill>
                  <a:srgbClr val="FFFF00"/>
                </a:solidFill>
              </a:rPr>
              <a:t>Express our gratitude and love</a:t>
            </a:r>
          </a:p>
          <a:p>
            <a:r>
              <a:rPr lang="en-US" sz="2200" i="1" dirty="0">
                <a:solidFill>
                  <a:srgbClr val="FFFF00"/>
                </a:solidFill>
              </a:rPr>
              <a:t>Honor God</a:t>
            </a:r>
          </a:p>
          <a:p>
            <a:r>
              <a:rPr lang="en-US" sz="2200" i="1" dirty="0">
                <a:solidFill>
                  <a:srgbClr val="FFFF00"/>
                </a:solidFill>
              </a:rPr>
              <a:t>Praise God</a:t>
            </a:r>
          </a:p>
          <a:p>
            <a:r>
              <a:rPr lang="en-US" sz="2200" i="1" dirty="0"/>
              <a:t>Resolution of a problem</a:t>
            </a:r>
          </a:p>
          <a:p>
            <a:endParaRPr lang="en-US" sz="2000" i="1" dirty="0"/>
          </a:p>
          <a:p>
            <a:endParaRPr lang="en-US" sz="2000" i="1" dirty="0"/>
          </a:p>
        </p:txBody>
      </p:sp>
      <p:sp>
        <p:nvSpPr>
          <p:cNvPr id="6" name="TextBox 5"/>
          <p:cNvSpPr txBox="1"/>
          <p:nvPr/>
        </p:nvSpPr>
        <p:spPr>
          <a:xfrm>
            <a:off x="5308600" y="1714500"/>
            <a:ext cx="4038600" cy="3447098"/>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t>Wisdom and knowledge</a:t>
            </a:r>
          </a:p>
          <a:p>
            <a:r>
              <a:rPr lang="en-US" sz="2200" i="1" dirty="0"/>
              <a:t>Gain opportunities</a:t>
            </a:r>
          </a:p>
          <a:p>
            <a:r>
              <a:rPr lang="en-US" sz="2200" i="1" dirty="0"/>
              <a:t>Relief from anger</a:t>
            </a:r>
          </a:p>
          <a:p>
            <a:r>
              <a:rPr lang="en-US" sz="2200" i="1" dirty="0"/>
              <a:t>Relief from fear</a:t>
            </a:r>
          </a:p>
          <a:p>
            <a:r>
              <a:rPr lang="en-US" sz="2200" i="1" dirty="0">
                <a:solidFill>
                  <a:srgbClr val="FFFF00"/>
                </a:solidFill>
              </a:rPr>
              <a:t>For God to hear me</a:t>
            </a:r>
          </a:p>
          <a:p>
            <a:r>
              <a:rPr lang="en-US" sz="2200" i="1" dirty="0"/>
              <a:t>Word would be spread</a:t>
            </a:r>
          </a:p>
          <a:p>
            <a:r>
              <a:rPr lang="en-US" sz="2200" i="1" dirty="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1270000" y="254000"/>
            <a:ext cx="7772400" cy="1077218"/>
          </a:xfrm>
          <a:prstGeom prst="rect">
            <a:avLst/>
          </a:prstGeom>
          <a:noFill/>
          <a:ln w="28575">
            <a:solidFill>
              <a:srgbClr val="FFFF00"/>
            </a:solidFill>
          </a:ln>
        </p:spPr>
        <p:txBody>
          <a:bodyPr wrap="square" rtlCol="0">
            <a:spAutoFit/>
          </a:bodyPr>
          <a:lstStyle/>
          <a:p>
            <a:r>
              <a:rPr lang="en-US" sz="3200" dirty="0"/>
              <a:t>What do you hope to accomplish when you pray?  - </a:t>
            </a:r>
            <a:r>
              <a:rPr lang="en-US" sz="3200" dirty="0">
                <a:solidFill>
                  <a:srgbClr val="FFFF00"/>
                </a:solidFill>
              </a:rPr>
              <a:t>To be changed</a:t>
            </a:r>
          </a:p>
        </p:txBody>
      </p:sp>
      <p:sp>
        <p:nvSpPr>
          <p:cNvPr id="5" name="TextBox 4"/>
          <p:cNvSpPr txBox="1"/>
          <p:nvPr/>
        </p:nvSpPr>
        <p:spPr>
          <a:xfrm>
            <a:off x="812800" y="1714500"/>
            <a:ext cx="4038600" cy="3754874"/>
          </a:xfrm>
          <a:prstGeom prst="rect">
            <a:avLst/>
          </a:prstGeom>
          <a:noFill/>
        </p:spPr>
        <p:txBody>
          <a:bodyPr wrap="square" rtlCol="0">
            <a:spAutoFit/>
          </a:bodyPr>
          <a:lstStyle/>
          <a:p>
            <a:r>
              <a:rPr lang="en-US" sz="2200" i="1" dirty="0">
                <a:solidFill>
                  <a:srgbClr val="FFFF00"/>
                </a:solidFill>
              </a:rPr>
              <a:t>Closeness with God</a:t>
            </a:r>
          </a:p>
          <a:p>
            <a:r>
              <a:rPr lang="en-US" sz="2200" i="1" dirty="0">
                <a:solidFill>
                  <a:srgbClr val="FFFF00"/>
                </a:solidFill>
              </a:rPr>
              <a:t>Forgiveness for sins</a:t>
            </a:r>
          </a:p>
          <a:p>
            <a:r>
              <a:rPr lang="en-US" sz="2200" i="1" dirty="0">
                <a:solidFill>
                  <a:srgbClr val="FFFF00"/>
                </a:solidFill>
              </a:rPr>
              <a:t>A sense of cleansing</a:t>
            </a:r>
          </a:p>
          <a:p>
            <a:r>
              <a:rPr lang="en-US" sz="2200" i="1" dirty="0"/>
              <a:t>Protection for our loved ones</a:t>
            </a:r>
          </a:p>
          <a:p>
            <a:r>
              <a:rPr lang="en-US" sz="2200" i="1" dirty="0">
                <a:solidFill>
                  <a:srgbClr val="FFFF00"/>
                </a:solidFill>
              </a:rPr>
              <a:t>Relief from anxiety</a:t>
            </a:r>
          </a:p>
          <a:p>
            <a:r>
              <a:rPr lang="en-US" sz="2200" i="1" dirty="0"/>
              <a:t>Express our gratitude and love</a:t>
            </a:r>
          </a:p>
          <a:p>
            <a:r>
              <a:rPr lang="en-US" sz="2200" i="1" dirty="0"/>
              <a:t>Honor God</a:t>
            </a:r>
          </a:p>
          <a:p>
            <a:r>
              <a:rPr lang="en-US" sz="2200" i="1" dirty="0"/>
              <a:t>Praise God</a:t>
            </a:r>
          </a:p>
          <a:p>
            <a:r>
              <a:rPr lang="en-US" sz="2200" i="1" dirty="0"/>
              <a:t>Resolution of a problem</a:t>
            </a:r>
          </a:p>
          <a:p>
            <a:endParaRPr lang="en-US" sz="2000" i="1" dirty="0"/>
          </a:p>
          <a:p>
            <a:endParaRPr lang="en-US" sz="2000" i="1" dirty="0"/>
          </a:p>
        </p:txBody>
      </p:sp>
      <p:sp>
        <p:nvSpPr>
          <p:cNvPr id="6" name="TextBox 5"/>
          <p:cNvSpPr txBox="1"/>
          <p:nvPr/>
        </p:nvSpPr>
        <p:spPr>
          <a:xfrm>
            <a:off x="5308600" y="1714500"/>
            <a:ext cx="4038600" cy="3785652"/>
          </a:xfrm>
          <a:prstGeom prst="rect">
            <a:avLst/>
          </a:prstGeom>
          <a:noFill/>
        </p:spPr>
        <p:txBody>
          <a:bodyPr wrap="square" rtlCol="0">
            <a:spAutoFit/>
          </a:bodyPr>
          <a:lstStyle/>
          <a:p>
            <a:r>
              <a:rPr lang="en-US" sz="2200" i="1" dirty="0"/>
              <a:t>Health of a loved one</a:t>
            </a:r>
          </a:p>
          <a:p>
            <a:r>
              <a:rPr lang="en-US" sz="2200" i="1" dirty="0"/>
              <a:t>Salvation for someone</a:t>
            </a:r>
          </a:p>
          <a:p>
            <a:r>
              <a:rPr lang="en-US" sz="2200" i="1" dirty="0">
                <a:solidFill>
                  <a:srgbClr val="FFFF00"/>
                </a:solidFill>
              </a:rPr>
              <a:t>Wisdom and knowledge</a:t>
            </a:r>
          </a:p>
          <a:p>
            <a:r>
              <a:rPr lang="en-US" sz="2200" i="1" dirty="0"/>
              <a:t>Gain opportunities</a:t>
            </a:r>
          </a:p>
          <a:p>
            <a:r>
              <a:rPr lang="en-US" sz="2200" i="1" dirty="0">
                <a:solidFill>
                  <a:srgbClr val="FFFF00"/>
                </a:solidFill>
              </a:rPr>
              <a:t>Relief from anger</a:t>
            </a:r>
          </a:p>
          <a:p>
            <a:r>
              <a:rPr lang="en-US" sz="2200" i="1" dirty="0">
                <a:solidFill>
                  <a:srgbClr val="FFFF00"/>
                </a:solidFill>
              </a:rPr>
              <a:t>Relief from fear</a:t>
            </a:r>
          </a:p>
          <a:p>
            <a:r>
              <a:rPr lang="en-US" sz="2200" i="1" dirty="0"/>
              <a:t>For God to hear me</a:t>
            </a:r>
          </a:p>
          <a:p>
            <a:r>
              <a:rPr lang="en-US" sz="2200" i="1" dirty="0"/>
              <a:t>That the word would be spread</a:t>
            </a:r>
          </a:p>
          <a:p>
            <a:r>
              <a:rPr lang="en-US" sz="2200" i="1" dirty="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1905000"/>
            <a:ext cx="6172200" cy="1754326"/>
          </a:xfrm>
          <a:prstGeom prst="rect">
            <a:avLst/>
          </a:prstGeom>
          <a:noFill/>
        </p:spPr>
        <p:txBody>
          <a:bodyPr wrap="square" rtlCol="0">
            <a:spAutoFit/>
          </a:bodyPr>
          <a:lstStyle/>
          <a:p>
            <a:r>
              <a:rPr lang="en-US" sz="5400" i="1" dirty="0"/>
              <a:t>Prayer – A Source of Spiritual Growth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37</a:t>
            </a:fld>
            <a:endParaRPr lang="en-US"/>
          </a:p>
        </p:txBody>
      </p:sp>
      <p:sp>
        <p:nvSpPr>
          <p:cNvPr id="47107" name="Rectangle 2"/>
          <p:cNvSpPr>
            <a:spLocks noGrp="1" noChangeArrowheads="1"/>
          </p:cNvSpPr>
          <p:nvPr>
            <p:ph type="title"/>
          </p:nvPr>
        </p:nvSpPr>
        <p:spPr/>
        <p:txBody>
          <a:bodyPr/>
          <a:lstStyle/>
          <a:p>
            <a:pPr eaLnBrk="1" hangingPunct="1"/>
            <a:r>
              <a:rPr lang="en-US"/>
              <a:t>Lesson 6 Objectives</a:t>
            </a:r>
          </a:p>
        </p:txBody>
      </p:sp>
      <p:sp>
        <p:nvSpPr>
          <p:cNvPr id="104451" name="Rectangle 3"/>
          <p:cNvSpPr>
            <a:spLocks noGrp="1" noChangeArrowheads="1"/>
          </p:cNvSpPr>
          <p:nvPr>
            <p:ph type="body" idx="1"/>
          </p:nvPr>
        </p:nvSpPr>
        <p:spPr>
          <a:xfrm>
            <a:off x="889000" y="1714500"/>
            <a:ext cx="8305800" cy="2794000"/>
          </a:xfrm>
        </p:spPr>
        <p:txBody>
          <a:bodyPr/>
          <a:lstStyle/>
          <a:p>
            <a:pPr marL="401638" indent="-401638" eaLnBrk="1" hangingPunct="1">
              <a:defRPr/>
            </a:pPr>
            <a:r>
              <a:rPr lang="en-US" dirty="0">
                <a:effectLst/>
              </a:rPr>
              <a:t>Describe the setting and audience for this sermon.</a:t>
            </a:r>
          </a:p>
          <a:p>
            <a:pPr marL="401638" indent="-401638" eaLnBrk="1" hangingPunct="1">
              <a:defRPr/>
            </a:pPr>
            <a:r>
              <a:rPr lang="en-US" dirty="0">
                <a:effectLst/>
              </a:rPr>
              <a:t>List at least three OT references made in the sermon.</a:t>
            </a:r>
          </a:p>
          <a:p>
            <a:pPr marL="401638" indent="-401638" eaLnBrk="1" hangingPunct="1">
              <a:defRPr/>
            </a:pPr>
            <a:r>
              <a:rPr lang="en-US" dirty="0">
                <a:effectLst/>
              </a:rPr>
              <a:t>Explain how the sermon is suited for Jews &amp; Gentiles.</a:t>
            </a:r>
            <a:r>
              <a:rPr lang="en-US" dirty="0"/>
              <a:t> </a:t>
            </a:r>
          </a:p>
        </p:txBody>
      </p:sp>
      <p:sp>
        <p:nvSpPr>
          <p:cNvPr id="5" name="Rectangle 3"/>
          <p:cNvSpPr txBox="1">
            <a:spLocks noChangeArrowheads="1"/>
          </p:cNvSpPr>
          <p:nvPr/>
        </p:nvSpPr>
        <p:spPr bwMode="auto">
          <a:xfrm>
            <a:off x="812800" y="1079502"/>
            <a:ext cx="8382000" cy="5714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2540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1346200" y="1460502"/>
            <a:ext cx="7772400" cy="1200329"/>
          </a:xfrm>
          <a:prstGeom prst="rect">
            <a:avLst/>
          </a:prstGeom>
          <a:noFill/>
          <a:ln w="28575">
            <a:solidFill>
              <a:srgbClr val="FFFF00"/>
            </a:solidFill>
          </a:ln>
        </p:spPr>
        <p:txBody>
          <a:bodyPr wrap="square" rtlCol="0">
            <a:spAutoFit/>
          </a:bodyPr>
          <a:lstStyle/>
          <a:p>
            <a:r>
              <a:rPr lang="en-US" sz="3600" dirty="0"/>
              <a:t>Review and answer the three objectives of Lesson 5 listed below.</a:t>
            </a:r>
          </a:p>
        </p:txBody>
      </p:sp>
      <p:sp>
        <p:nvSpPr>
          <p:cNvPr id="5" name="Rectangle 4"/>
          <p:cNvSpPr/>
          <p:nvPr/>
        </p:nvSpPr>
        <p:spPr>
          <a:xfrm>
            <a:off x="1270000" y="2667001"/>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a:t>Describe the circumstances and preparation God made to bring Peter to Cornelius’ house.</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Explain the significance of the Holy Spirit falling on Cornelius and his household.</a:t>
            </a:r>
          </a:p>
          <a:p>
            <a:pPr marL="342900" indent="-342900" algn="l" eaLnBrk="1" hangingPunct="1">
              <a:lnSpc>
                <a:spcPct val="90000"/>
              </a:lnSpc>
              <a:buFont typeface="+mj-lt"/>
              <a:buAutoNum type="arabicPeriod"/>
            </a:pPr>
            <a:endParaRPr lang="en-US" sz="2800" dirty="0"/>
          </a:p>
          <a:p>
            <a:pPr marL="342900" indent="-342900" algn="l" eaLnBrk="1" hangingPunct="1">
              <a:lnSpc>
                <a:spcPct val="90000"/>
              </a:lnSpc>
              <a:buFont typeface="+mj-lt"/>
              <a:buAutoNum type="arabicPeriod"/>
            </a:pPr>
            <a:r>
              <a:rPr lang="en-US" sz="2800" dirty="0"/>
              <a:t>List at least four of our themes found in the sermon.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39</a:t>
            </a:fld>
            <a:endParaRPr lang="en-US"/>
          </a:p>
        </p:txBody>
      </p:sp>
      <p:sp>
        <p:nvSpPr>
          <p:cNvPr id="254978" name="Rectangle 2"/>
          <p:cNvSpPr>
            <a:spLocks noChangeArrowheads="1"/>
          </p:cNvSpPr>
          <p:nvPr/>
        </p:nvSpPr>
        <p:spPr bwMode="auto">
          <a:xfrm>
            <a:off x="584200" y="3683000"/>
            <a:ext cx="8991600" cy="3175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a:t>Sermons in Acts - Lessons List</a:t>
            </a:r>
          </a:p>
        </p:txBody>
      </p:sp>
      <p:sp>
        <p:nvSpPr>
          <p:cNvPr id="46085" name="Rectangle 4"/>
          <p:cNvSpPr>
            <a:spLocks noGrp="1" noChangeArrowheads="1"/>
          </p:cNvSpPr>
          <p:nvPr>
            <p:ph type="body" idx="1"/>
          </p:nvPr>
        </p:nvSpPr>
        <p:spPr>
          <a:xfrm>
            <a:off x="584200" y="762001"/>
            <a:ext cx="8991600" cy="3775604"/>
          </a:xfrm>
        </p:spPr>
        <p:txBody>
          <a:bodyPr/>
          <a:lstStyle/>
          <a:p>
            <a:pPr marL="573088" indent="-573088" eaLnBrk="1" hangingPunct="1">
              <a:lnSpc>
                <a:spcPct val="130000"/>
              </a:lnSpc>
              <a:buNone/>
              <a:tabLst>
                <a:tab pos="6059488" algn="l"/>
                <a:tab pos="7999413" algn="l"/>
              </a:tabLst>
            </a:pPr>
            <a:r>
              <a:rPr lang="en-US" sz="2800">
                <a:solidFill>
                  <a:srgbClr val="FFFF00"/>
                </a:solidFill>
                <a:effectLst/>
              </a:rPr>
              <a:t>#	                </a:t>
            </a:r>
            <a:r>
              <a:rPr lang="en-US" sz="2800" u="sng">
                <a:solidFill>
                  <a:srgbClr val="FFFF00"/>
                </a:solidFill>
                <a:effectLst/>
              </a:rPr>
              <a:t>Title</a:t>
            </a:r>
            <a:r>
              <a:rPr lang="en-US" sz="2800">
                <a:solidFill>
                  <a:srgbClr val="FFFF00"/>
                </a:solidFill>
                <a:effectLst/>
              </a:rPr>
              <a:t>	</a:t>
            </a:r>
            <a:r>
              <a:rPr lang="en-US" sz="2800" u="sng">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500" y="-1244"/>
            <a:ext cx="8229600" cy="949854"/>
          </a:xfrm>
        </p:spPr>
        <p:txBody>
          <a:bodyPr/>
          <a:lstStyle/>
          <a:p>
            <a:r>
              <a:rPr lang="en-US" dirty="0">
                <a:solidFill>
                  <a:srgbClr val="FFFFCC"/>
                </a:solidFill>
                <a:effectLst/>
              </a:rPr>
              <a:t>Colossians 1:9-12</a:t>
            </a:r>
          </a:p>
        </p:txBody>
      </p:sp>
      <p:sp>
        <p:nvSpPr>
          <p:cNvPr id="3" name="Content Placeholder 2"/>
          <p:cNvSpPr>
            <a:spLocks noGrp="1"/>
          </p:cNvSpPr>
          <p:nvPr>
            <p:ph idx="1"/>
          </p:nvPr>
        </p:nvSpPr>
        <p:spPr>
          <a:xfrm>
            <a:off x="965200" y="948610"/>
            <a:ext cx="8610600" cy="4454789"/>
          </a:xfrm>
        </p:spPr>
        <p:txBody>
          <a:bodyPr/>
          <a:lstStyle/>
          <a:p>
            <a:pPr marL="0" indent="0" algn="ctr">
              <a:buNone/>
            </a:pPr>
            <a:r>
              <a:rPr lang="en-US" sz="2800" b="1" i="1" baseline="30000" dirty="0">
                <a:effectLst/>
                <a:latin typeface="Calibri" panose="020F0502020204030204" pitchFamily="34" charset="0"/>
                <a:ea typeface="Calibri" panose="020F0502020204030204" pitchFamily="34" charset="0"/>
                <a:cs typeface="Times New Roman" panose="02020603050405020304" pitchFamily="18" charset="0"/>
              </a:rPr>
              <a:t>9 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And so, from the day we heard, we have not ceased to pray for you, asking that you may be filled with the knowledge of his will in all spiritual wisdom and understanding, </a:t>
            </a:r>
            <a:r>
              <a:rPr lang="en-US" sz="2800" b="1" i="1" baseline="30000" dirty="0">
                <a:effectLst/>
                <a:latin typeface="Calibri" panose="020F0502020204030204" pitchFamily="34" charset="0"/>
                <a:ea typeface="Calibri" panose="020F0502020204030204" pitchFamily="34" charset="0"/>
                <a:cs typeface="Times New Roman" panose="02020603050405020304" pitchFamily="18" charset="0"/>
              </a:rPr>
              <a:t>10 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so as to walk in a manner worthy of the Lord, fully pleasing to him: bearing fruit in every good work and increasing in the knowledge of God; </a:t>
            </a:r>
            <a:r>
              <a:rPr lang="en-US" sz="2800" b="1" i="1" baseline="30000" dirty="0">
                <a:effectLst/>
                <a:latin typeface="Calibri" panose="020F0502020204030204" pitchFamily="34" charset="0"/>
                <a:ea typeface="Calibri" panose="020F0502020204030204" pitchFamily="34" charset="0"/>
                <a:cs typeface="Times New Roman" panose="02020603050405020304" pitchFamily="18" charset="0"/>
              </a:rPr>
              <a:t>11 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being strengthened with all power, according to his glorious might, for all endurance and patience with joy;</a:t>
            </a:r>
            <a:r>
              <a:rPr lang="en-US" sz="2800" b="1" i="1" baseline="30000" dirty="0">
                <a:effectLst/>
                <a:latin typeface="Calibri" panose="020F0502020204030204" pitchFamily="34" charset="0"/>
                <a:ea typeface="Calibri" panose="020F0502020204030204" pitchFamily="34" charset="0"/>
                <a:cs typeface="Times New Roman" panose="02020603050405020304" pitchFamily="18" charset="0"/>
              </a:rPr>
              <a:t>12 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giving thanks to the Father, who has qualified you to share in the inheritance of the saints in light. </a:t>
            </a:r>
            <a:endParaRPr lang="en-US" sz="2800" i="1" dirty="0">
              <a:effectLst/>
            </a:endParaRPr>
          </a:p>
        </p:txBody>
      </p:sp>
    </p:spTree>
    <p:extLst>
      <p:ext uri="{BB962C8B-B14F-4D97-AF65-F5344CB8AC3E}">
        <p14:creationId xmlns:p14="http://schemas.microsoft.com/office/powerpoint/2010/main" val="361852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40</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3800" dirty="0"/>
              <a:t>The Church in Antioch</a:t>
            </a:r>
          </a:p>
        </p:txBody>
      </p:sp>
      <p:sp>
        <p:nvSpPr>
          <p:cNvPr id="66563" name="Rectangle 3"/>
          <p:cNvSpPr>
            <a:spLocks noGrp="1" noChangeArrowheads="1"/>
          </p:cNvSpPr>
          <p:nvPr>
            <p:ph type="body" idx="1"/>
          </p:nvPr>
        </p:nvSpPr>
        <p:spPr>
          <a:xfrm>
            <a:off x="889000" y="952500"/>
            <a:ext cx="8991600" cy="4381500"/>
          </a:xfrm>
        </p:spPr>
        <p:txBody>
          <a:bodyPr/>
          <a:lstStyle/>
          <a:p>
            <a:pPr eaLnBrk="1" hangingPunct="1">
              <a:lnSpc>
                <a:spcPct val="110000"/>
              </a:lnSpc>
              <a:buNone/>
              <a:tabLst>
                <a:tab pos="1598613" algn="l"/>
              </a:tabLst>
            </a:pPr>
            <a:r>
              <a:rPr lang="en-US" dirty="0">
                <a:solidFill>
                  <a:srgbClr val="FFFF00"/>
                </a:solidFill>
                <a:effectLst/>
              </a:rPr>
              <a:t>11:19-20</a:t>
            </a:r>
            <a:r>
              <a:rPr lang="en-US" dirty="0">
                <a:effectLst/>
              </a:rPr>
              <a:t>	Founded: Jews and Gentiles</a:t>
            </a:r>
          </a:p>
          <a:p>
            <a:pPr eaLnBrk="1" hangingPunct="1">
              <a:lnSpc>
                <a:spcPct val="110000"/>
              </a:lnSpc>
              <a:buNone/>
              <a:tabLst>
                <a:tab pos="1598613" algn="l"/>
              </a:tabLst>
            </a:pPr>
            <a:r>
              <a:rPr lang="en-US" dirty="0">
                <a:solidFill>
                  <a:srgbClr val="FFFF00"/>
                </a:solidFill>
                <a:effectLst/>
              </a:rPr>
              <a:t>11:23-24</a:t>
            </a:r>
            <a:r>
              <a:rPr lang="en-US" dirty="0">
                <a:effectLst/>
              </a:rPr>
              <a:t> 	Barnabas comes</a:t>
            </a:r>
          </a:p>
          <a:p>
            <a:pPr eaLnBrk="1" hangingPunct="1">
              <a:lnSpc>
                <a:spcPct val="110000"/>
              </a:lnSpc>
              <a:buNone/>
              <a:tabLst>
                <a:tab pos="1598613" algn="l"/>
              </a:tabLst>
            </a:pPr>
            <a:r>
              <a:rPr lang="en-US" dirty="0">
                <a:solidFill>
                  <a:srgbClr val="FFFF00"/>
                </a:solidFill>
                <a:effectLst/>
              </a:rPr>
              <a:t>11:23-26</a:t>
            </a:r>
            <a:r>
              <a:rPr lang="en-US" dirty="0">
                <a:effectLst/>
              </a:rPr>
              <a:t>	Barnabas and Paul work for one yr</a:t>
            </a:r>
          </a:p>
          <a:p>
            <a:pPr eaLnBrk="1" hangingPunct="1">
              <a:lnSpc>
                <a:spcPct val="110000"/>
              </a:lnSpc>
              <a:buNone/>
              <a:tabLst>
                <a:tab pos="1598613" algn="l"/>
              </a:tabLst>
            </a:pPr>
            <a:r>
              <a:rPr lang="en-US" dirty="0">
                <a:solidFill>
                  <a:srgbClr val="FFFF00"/>
                </a:solidFill>
                <a:effectLst/>
              </a:rPr>
              <a:t>11:26	</a:t>
            </a:r>
            <a:r>
              <a:rPr lang="en-US" dirty="0">
                <a:effectLst/>
              </a:rPr>
              <a:t>	Disciples called Christians</a:t>
            </a:r>
          </a:p>
          <a:p>
            <a:pPr eaLnBrk="1" hangingPunct="1">
              <a:lnSpc>
                <a:spcPct val="110000"/>
              </a:lnSpc>
              <a:buNone/>
              <a:tabLst>
                <a:tab pos="1598613" algn="l"/>
              </a:tabLst>
            </a:pPr>
            <a:r>
              <a:rPr lang="en-US" dirty="0">
                <a:solidFill>
                  <a:srgbClr val="FFFF00"/>
                </a:solidFill>
                <a:effectLst/>
              </a:rPr>
              <a:t>13:1	</a:t>
            </a:r>
            <a:r>
              <a:rPr lang="en-US" dirty="0">
                <a:effectLst/>
              </a:rPr>
              <a:t>	Many prophets and teachers</a:t>
            </a:r>
          </a:p>
          <a:p>
            <a:pPr eaLnBrk="1" hangingPunct="1">
              <a:lnSpc>
                <a:spcPct val="110000"/>
              </a:lnSpc>
              <a:buNone/>
              <a:tabLst>
                <a:tab pos="1598613" algn="l"/>
              </a:tabLst>
            </a:pPr>
            <a:r>
              <a:rPr lang="en-US" dirty="0">
                <a:solidFill>
                  <a:srgbClr val="FFFF00"/>
                </a:solidFill>
                <a:effectLst/>
              </a:rPr>
              <a:t>13:2	</a:t>
            </a:r>
            <a:r>
              <a:rPr lang="en-US" dirty="0">
                <a:effectLst/>
              </a:rPr>
              <a:t>	 Barnabas and Paul sent off</a:t>
            </a:r>
          </a:p>
          <a:p>
            <a:pPr eaLnBrk="1" hangingPunct="1">
              <a:lnSpc>
                <a:spcPct val="110000"/>
              </a:lnSpc>
              <a:buNone/>
              <a:tabLst>
                <a:tab pos="1598613" algn="l"/>
              </a:tabLst>
            </a:pP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41</a:t>
            </a:fld>
            <a:endParaRPr lang="en-US"/>
          </a:p>
        </p:txBody>
      </p:sp>
      <p:sp>
        <p:nvSpPr>
          <p:cNvPr id="55299" name="Rectangle 2"/>
          <p:cNvSpPr>
            <a:spLocks noGrp="1" noChangeArrowheads="1"/>
          </p:cNvSpPr>
          <p:nvPr>
            <p:ph type="title"/>
          </p:nvPr>
        </p:nvSpPr>
        <p:spPr/>
        <p:txBody>
          <a:bodyPr/>
          <a:lstStyle/>
          <a:p>
            <a:pPr eaLnBrk="1" hangingPunct="1"/>
            <a:r>
              <a:rPr lang="en-US" sz="4000" dirty="0">
                <a:effectLst/>
              </a:rPr>
              <a:t>Outline of Paul’s Sermon (Acts 13:16-41)</a:t>
            </a:r>
          </a:p>
        </p:txBody>
      </p:sp>
      <p:sp>
        <p:nvSpPr>
          <p:cNvPr id="106499" name="Rectangle 3"/>
          <p:cNvSpPr>
            <a:spLocks noGrp="1" noChangeArrowheads="1"/>
          </p:cNvSpPr>
          <p:nvPr>
            <p:ph type="body" idx="1"/>
          </p:nvPr>
        </p:nvSpPr>
        <p:spPr>
          <a:xfrm>
            <a:off x="889000" y="1460501"/>
            <a:ext cx="8610600" cy="3521604"/>
          </a:xfrm>
        </p:spPr>
        <p:txBody>
          <a:bodyPr/>
          <a:lstStyle/>
          <a:p>
            <a:pPr eaLnBrk="1" hangingPunct="1">
              <a:lnSpc>
                <a:spcPct val="110000"/>
              </a:lnSpc>
              <a:buNone/>
              <a:tabLst>
                <a:tab pos="2111375" algn="l"/>
              </a:tabLst>
              <a:defRPr/>
            </a:pPr>
            <a:r>
              <a:rPr lang="en-US" dirty="0"/>
              <a:t>13:16-22 – History of Israel (Jacob</a:t>
            </a:r>
            <a:r>
              <a:rPr lang="en-US" dirty="0">
                <a:sym typeface="Wingdings" pitchFamily="2" charset="2"/>
              </a:rPr>
              <a:t> to </a:t>
            </a:r>
            <a:r>
              <a:rPr lang="en-US" dirty="0"/>
              <a:t>David)</a:t>
            </a:r>
          </a:p>
          <a:p>
            <a:pPr eaLnBrk="1" hangingPunct="1">
              <a:lnSpc>
                <a:spcPct val="110000"/>
              </a:lnSpc>
              <a:buNone/>
              <a:tabLst>
                <a:tab pos="2111375" algn="l"/>
              </a:tabLst>
              <a:defRPr/>
            </a:pPr>
            <a:r>
              <a:rPr lang="en-US" dirty="0"/>
              <a:t>13:23-25 – The Coming of Jesus, the Savior</a:t>
            </a:r>
          </a:p>
          <a:p>
            <a:pPr eaLnBrk="1" hangingPunct="1">
              <a:lnSpc>
                <a:spcPct val="110000"/>
              </a:lnSpc>
              <a:buNone/>
              <a:tabLst>
                <a:tab pos="2111375" algn="l"/>
              </a:tabLst>
              <a:defRPr/>
            </a:pPr>
            <a:r>
              <a:rPr lang="en-US" dirty="0"/>
              <a:t>13:26-31 – Jews Fulfilled Prophecies of Jesus 	(Condemnation, Death, Burial)</a:t>
            </a:r>
          </a:p>
          <a:p>
            <a:pPr eaLnBrk="1" hangingPunct="1">
              <a:lnSpc>
                <a:spcPct val="110000"/>
              </a:lnSpc>
              <a:buNone/>
              <a:tabLst>
                <a:tab pos="2111375" algn="l"/>
              </a:tabLst>
              <a:defRPr/>
            </a:pPr>
            <a:r>
              <a:rPr lang="en-US" dirty="0"/>
              <a:t>13:32-37 – Resurrection Prophecies Fulfilled </a:t>
            </a:r>
          </a:p>
          <a:p>
            <a:pPr eaLnBrk="1" hangingPunct="1">
              <a:lnSpc>
                <a:spcPct val="110000"/>
              </a:lnSpc>
              <a:buNone/>
              <a:tabLst>
                <a:tab pos="2111375" algn="l"/>
              </a:tabLst>
              <a:defRPr/>
            </a:pPr>
            <a:r>
              <a:rPr lang="en-US" dirty="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42</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3800" dirty="0"/>
              <a:t>After Stephen’s Death: The Word Spreads Amid Persecution (Acts 1:8)</a:t>
            </a:r>
          </a:p>
        </p:txBody>
      </p:sp>
      <p:sp>
        <p:nvSpPr>
          <p:cNvPr id="66563" name="Rectangle 3"/>
          <p:cNvSpPr>
            <a:spLocks noGrp="1" noChangeArrowheads="1"/>
          </p:cNvSpPr>
          <p:nvPr>
            <p:ph type="body" idx="1"/>
          </p:nvPr>
        </p:nvSpPr>
        <p:spPr>
          <a:xfrm>
            <a:off x="889000" y="1206500"/>
            <a:ext cx="8458200" cy="3937000"/>
          </a:xfrm>
        </p:spPr>
        <p:txBody>
          <a:bodyPr/>
          <a:lstStyle/>
          <a:p>
            <a:pPr eaLnBrk="1" hangingPunct="1">
              <a:lnSpc>
                <a:spcPct val="110000"/>
              </a:lnSpc>
              <a:buNone/>
              <a:tabLst>
                <a:tab pos="1598613" algn="l"/>
              </a:tabLst>
            </a:pPr>
            <a:r>
              <a:rPr lang="en-US" dirty="0">
                <a:solidFill>
                  <a:srgbClr val="FFFF00"/>
                </a:solidFill>
                <a:effectLst/>
              </a:rPr>
              <a:t>8:1</a:t>
            </a:r>
            <a:r>
              <a:rPr lang="en-US" dirty="0">
                <a:effectLst/>
              </a:rPr>
              <a:t>	Church scattered to Judea, Samaria</a:t>
            </a:r>
          </a:p>
          <a:p>
            <a:pPr eaLnBrk="1" hangingPunct="1">
              <a:lnSpc>
                <a:spcPct val="110000"/>
              </a:lnSpc>
              <a:buNone/>
              <a:tabLst>
                <a:tab pos="1598613" algn="l"/>
              </a:tabLst>
            </a:pPr>
            <a:r>
              <a:rPr lang="en-US" dirty="0">
                <a:solidFill>
                  <a:srgbClr val="FFFF00"/>
                </a:solidFill>
                <a:effectLst/>
              </a:rPr>
              <a:t>8:3</a:t>
            </a:r>
            <a:r>
              <a:rPr lang="en-US" dirty="0">
                <a:effectLst/>
              </a:rPr>
              <a:t>	Persecution</a:t>
            </a:r>
          </a:p>
          <a:p>
            <a:pPr eaLnBrk="1" hangingPunct="1">
              <a:lnSpc>
                <a:spcPct val="110000"/>
              </a:lnSpc>
              <a:buNone/>
              <a:tabLst>
                <a:tab pos="1598613" algn="l"/>
              </a:tabLst>
            </a:pPr>
            <a:r>
              <a:rPr lang="en-US" dirty="0">
                <a:solidFill>
                  <a:srgbClr val="FFFF00"/>
                </a:solidFill>
                <a:effectLst/>
              </a:rPr>
              <a:t>8:4-25</a:t>
            </a:r>
            <a:r>
              <a:rPr lang="en-US" dirty="0">
                <a:effectLst/>
              </a:rPr>
              <a:t>	Philip in Samaria</a:t>
            </a:r>
          </a:p>
          <a:p>
            <a:pPr eaLnBrk="1" hangingPunct="1">
              <a:lnSpc>
                <a:spcPct val="110000"/>
              </a:lnSpc>
              <a:buNone/>
              <a:tabLst>
                <a:tab pos="1598613" algn="l"/>
              </a:tabLst>
            </a:pPr>
            <a:r>
              <a:rPr lang="en-US" dirty="0">
                <a:solidFill>
                  <a:srgbClr val="FFFF00"/>
                </a:solidFill>
                <a:effectLst/>
              </a:rPr>
              <a:t>8:26-40</a:t>
            </a:r>
            <a:r>
              <a:rPr lang="en-US" dirty="0">
                <a:effectLst/>
              </a:rPr>
              <a:t>	Philip and the Ethiopian eunuch</a:t>
            </a:r>
          </a:p>
          <a:p>
            <a:pPr eaLnBrk="1" hangingPunct="1">
              <a:lnSpc>
                <a:spcPct val="110000"/>
              </a:lnSpc>
              <a:buNone/>
              <a:tabLst>
                <a:tab pos="1598613" algn="l"/>
              </a:tabLst>
            </a:pPr>
            <a:r>
              <a:rPr lang="en-US" dirty="0">
                <a:solidFill>
                  <a:srgbClr val="FFFF00"/>
                </a:solidFill>
                <a:effectLst/>
              </a:rPr>
              <a:t>9:1-30</a:t>
            </a:r>
            <a:r>
              <a:rPr lang="en-US" dirty="0">
                <a:effectLst/>
              </a:rPr>
              <a:t>	Paul’s conversion and initial work</a:t>
            </a:r>
          </a:p>
          <a:p>
            <a:pPr eaLnBrk="1" hangingPunct="1">
              <a:lnSpc>
                <a:spcPct val="110000"/>
              </a:lnSpc>
              <a:buNone/>
              <a:tabLst>
                <a:tab pos="1598613" algn="l"/>
              </a:tabLst>
            </a:pPr>
            <a:r>
              <a:rPr lang="en-US" dirty="0">
                <a:solidFill>
                  <a:srgbClr val="FFFF00"/>
                </a:solidFill>
                <a:effectLst/>
              </a:rPr>
              <a:t>9:31</a:t>
            </a:r>
            <a:r>
              <a:rPr lang="en-US" dirty="0">
                <a:effectLst/>
              </a:rPr>
              <a:t>	Momentary peace</a:t>
            </a:r>
          </a:p>
          <a:p>
            <a:pPr eaLnBrk="1" hangingPunct="1">
              <a:lnSpc>
                <a:spcPct val="110000"/>
              </a:lnSpc>
              <a:buNone/>
              <a:tabLst>
                <a:tab pos="1598613" algn="l"/>
              </a:tabLst>
            </a:pPr>
            <a:r>
              <a:rPr lang="en-US" dirty="0">
                <a:solidFill>
                  <a:srgbClr val="FFFF00"/>
                </a:solidFill>
                <a:effectLst/>
              </a:rPr>
              <a:t>9:32-43</a:t>
            </a:r>
            <a:r>
              <a:rPr lang="en-US" dirty="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43</a:t>
            </a:fld>
            <a:endParaRPr lang="en-US"/>
          </a:p>
        </p:txBody>
      </p:sp>
      <p:sp>
        <p:nvSpPr>
          <p:cNvPr id="41987" name="Rectangle 2"/>
          <p:cNvSpPr>
            <a:spLocks noGrp="1" noChangeArrowheads="1"/>
          </p:cNvSpPr>
          <p:nvPr>
            <p:ph type="title"/>
          </p:nvPr>
        </p:nvSpPr>
        <p:spPr/>
        <p:txBody>
          <a:bodyPr/>
          <a:lstStyle/>
          <a:p>
            <a:pPr eaLnBrk="1" hangingPunct="1"/>
            <a:r>
              <a:rPr lang="en-US" sz="3200" b="1" i="1" dirty="0"/>
              <a:t>Outline of Peter’s Sermon (Acts 10:34-47)</a:t>
            </a:r>
          </a:p>
        </p:txBody>
      </p:sp>
      <p:sp>
        <p:nvSpPr>
          <p:cNvPr id="74755" name="Rectangle 3"/>
          <p:cNvSpPr>
            <a:spLocks noGrp="1" noChangeArrowheads="1"/>
          </p:cNvSpPr>
          <p:nvPr>
            <p:ph type="body" idx="1"/>
          </p:nvPr>
        </p:nvSpPr>
        <p:spPr>
          <a:xfrm>
            <a:off x="1117600" y="1460501"/>
            <a:ext cx="8001000" cy="3521604"/>
          </a:xfrm>
        </p:spPr>
        <p:txBody>
          <a:bodyPr/>
          <a:lstStyle/>
          <a:p>
            <a:pPr eaLnBrk="1" hangingPunct="1">
              <a:lnSpc>
                <a:spcPct val="120000"/>
              </a:lnSpc>
              <a:buNone/>
              <a:tabLst>
                <a:tab pos="1773238" algn="l"/>
              </a:tabLst>
              <a:defRPr/>
            </a:pPr>
            <a:r>
              <a:rPr lang="en-US" sz="2800" dirty="0"/>
              <a:t>10:34,35	God’s Impartiality</a:t>
            </a:r>
          </a:p>
          <a:p>
            <a:pPr eaLnBrk="1" hangingPunct="1">
              <a:lnSpc>
                <a:spcPct val="120000"/>
              </a:lnSpc>
              <a:buNone/>
              <a:tabLst>
                <a:tab pos="1773238" algn="l"/>
              </a:tabLst>
              <a:defRPr/>
            </a:pPr>
            <a:r>
              <a:rPr lang="en-US" sz="2800" dirty="0"/>
              <a:t>10:36-38	The Word of Jesus’ Ministry</a:t>
            </a:r>
          </a:p>
          <a:p>
            <a:pPr eaLnBrk="1" hangingPunct="1">
              <a:lnSpc>
                <a:spcPct val="120000"/>
              </a:lnSpc>
              <a:buNone/>
              <a:tabLst>
                <a:tab pos="1773238" algn="l"/>
              </a:tabLst>
              <a:defRPr/>
            </a:pPr>
            <a:r>
              <a:rPr lang="en-US" sz="2800" dirty="0"/>
              <a:t>10:39-41	Witnessed Death &amp; Resurrection</a:t>
            </a:r>
          </a:p>
          <a:p>
            <a:pPr eaLnBrk="1" hangingPunct="1">
              <a:lnSpc>
                <a:spcPct val="120000"/>
              </a:lnSpc>
              <a:buNone/>
              <a:tabLst>
                <a:tab pos="1773238" algn="l"/>
              </a:tabLst>
              <a:defRPr/>
            </a:pPr>
            <a:r>
              <a:rPr lang="en-US" sz="2800" dirty="0"/>
              <a:t>10:42,43	Message of Judgment &amp; Forgiveness</a:t>
            </a:r>
          </a:p>
          <a:p>
            <a:pPr eaLnBrk="1" hangingPunct="1">
              <a:lnSpc>
                <a:spcPct val="120000"/>
              </a:lnSpc>
              <a:buNone/>
              <a:tabLst>
                <a:tab pos="1773238" algn="l"/>
              </a:tabLst>
              <a:defRPr/>
            </a:pPr>
            <a:r>
              <a:rPr lang="en-US" sz="2800" dirty="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44</a:t>
            </a:fld>
            <a:endParaRPr lang="en-US"/>
          </a:p>
        </p:txBody>
      </p:sp>
      <p:sp>
        <p:nvSpPr>
          <p:cNvPr id="44035" name="Rectangle 4"/>
          <p:cNvSpPr>
            <a:spLocks noGrp="1" noChangeArrowheads="1"/>
          </p:cNvSpPr>
          <p:nvPr>
            <p:ph type="title"/>
          </p:nvPr>
        </p:nvSpPr>
        <p:spPr>
          <a:xfrm>
            <a:off x="965200" y="127002"/>
            <a:ext cx="8229600" cy="466989"/>
          </a:xfrm>
        </p:spPr>
        <p:txBody>
          <a:bodyPr/>
          <a:lstStyle/>
          <a:p>
            <a:pPr eaLnBrk="1" hangingPunct="1"/>
            <a:r>
              <a:rPr lang="en-US" dirty="0"/>
              <a:t>Baptism of the Holy Spirit</a:t>
            </a:r>
          </a:p>
        </p:txBody>
      </p:sp>
      <p:sp>
        <p:nvSpPr>
          <p:cNvPr id="44036" name="Text Box 5"/>
          <p:cNvSpPr txBox="1">
            <a:spLocks noChangeArrowheads="1"/>
          </p:cNvSpPr>
          <p:nvPr/>
        </p:nvSpPr>
        <p:spPr bwMode="auto">
          <a:xfrm>
            <a:off x="889000" y="825502"/>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will be…baptized with the Holy Spirit not many days from now”</a:t>
            </a:r>
          </a:p>
        </p:txBody>
      </p:sp>
      <p:sp>
        <p:nvSpPr>
          <p:cNvPr id="44037" name="Text Box 6"/>
          <p:cNvSpPr txBox="1">
            <a:spLocks noChangeArrowheads="1"/>
          </p:cNvSpPr>
          <p:nvPr/>
        </p:nvSpPr>
        <p:spPr bwMode="auto">
          <a:xfrm>
            <a:off x="965202" y="2603500"/>
            <a:ext cx="3368675" cy="1477328"/>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5232400" y="2667002"/>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5384800" y="762001"/>
            <a:ext cx="3886200" cy="2031325"/>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660400" y="4064001"/>
            <a:ext cx="8839200" cy="1631216"/>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60400" y="2680637"/>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2032000" y="254001"/>
            <a:ext cx="6172200" cy="1538883"/>
          </a:xfrm>
          <a:prstGeom prst="rect">
            <a:avLst/>
          </a:prstGeom>
          <a:noFill/>
        </p:spPr>
        <p:txBody>
          <a:bodyPr wrap="square" rtlCol="0">
            <a:spAutoFit/>
          </a:bodyPr>
          <a:lstStyle/>
          <a:p>
            <a:r>
              <a:rPr lang="en-US" sz="5400" i="1" dirty="0"/>
              <a:t>Sermons in Acts</a:t>
            </a:r>
          </a:p>
          <a:p>
            <a:r>
              <a:rPr lang="en-US" sz="4000" i="1" dirty="0"/>
              <a:t>Pre-Class Exercise</a:t>
            </a:r>
          </a:p>
        </p:txBody>
      </p:sp>
      <p:sp>
        <p:nvSpPr>
          <p:cNvPr id="4" name="TextBox 3"/>
          <p:cNvSpPr txBox="1"/>
          <p:nvPr/>
        </p:nvSpPr>
        <p:spPr>
          <a:xfrm>
            <a:off x="1270000" y="2032000"/>
            <a:ext cx="7772400" cy="523220"/>
          </a:xfrm>
          <a:prstGeom prst="rect">
            <a:avLst/>
          </a:prstGeom>
          <a:noFill/>
          <a:ln w="28575">
            <a:solidFill>
              <a:srgbClr val="FFFF00"/>
            </a:solidFill>
          </a:ln>
        </p:spPr>
        <p:txBody>
          <a:bodyPr wrap="square" rtlCol="0">
            <a:spAutoFit/>
          </a:bodyPr>
          <a:lstStyle/>
          <a:p>
            <a:r>
              <a:rPr lang="en-US" sz="2800" dirty="0"/>
              <a:t>Write the five main points of the Outline of Acts</a:t>
            </a:r>
          </a:p>
        </p:txBody>
      </p:sp>
      <p:sp>
        <p:nvSpPr>
          <p:cNvPr id="5" name="TextBox 4"/>
          <p:cNvSpPr txBox="1"/>
          <p:nvPr/>
        </p:nvSpPr>
        <p:spPr>
          <a:xfrm>
            <a:off x="1270000" y="3238502"/>
            <a:ext cx="7772400" cy="954107"/>
          </a:xfrm>
          <a:prstGeom prst="rect">
            <a:avLst/>
          </a:prstGeom>
          <a:noFill/>
          <a:ln w="28575">
            <a:solidFill>
              <a:srgbClr val="FFFF00"/>
            </a:solidFill>
          </a:ln>
        </p:spPr>
        <p:txBody>
          <a:bodyPr wrap="square" rtlCol="0">
            <a:spAutoFit/>
          </a:bodyPr>
          <a:lstStyle/>
          <a:p>
            <a:r>
              <a:rPr lang="en-US" sz="2800" dirty="0"/>
              <a:t>Find one reference in each of Chapters 2-5 where the Jews are accused of killing the Christ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46</a:t>
            </a:fld>
            <a:endParaRPr lang="en-US"/>
          </a:p>
        </p:txBody>
      </p:sp>
      <p:sp>
        <p:nvSpPr>
          <p:cNvPr id="28675" name="Rectangle 2"/>
          <p:cNvSpPr>
            <a:spLocks noGrp="1" noChangeArrowheads="1"/>
          </p:cNvSpPr>
          <p:nvPr>
            <p:ph type="title"/>
          </p:nvPr>
        </p:nvSpPr>
        <p:spPr/>
        <p:txBody>
          <a:bodyPr/>
          <a:lstStyle/>
          <a:p>
            <a:pPr eaLnBrk="1" hangingPunct="1"/>
            <a:r>
              <a:rPr lang="en-US" dirty="0"/>
              <a:t>Lesson 4 Objectives</a:t>
            </a:r>
          </a:p>
        </p:txBody>
      </p:sp>
      <p:sp>
        <p:nvSpPr>
          <p:cNvPr id="28676" name="Rectangle 3"/>
          <p:cNvSpPr>
            <a:spLocks noGrp="1" noChangeArrowheads="1"/>
          </p:cNvSpPr>
          <p:nvPr>
            <p:ph type="body" idx="1"/>
          </p:nvPr>
        </p:nvSpPr>
        <p:spPr>
          <a:xfrm>
            <a:off x="812800" y="1714500"/>
            <a:ext cx="8458200" cy="3365500"/>
          </a:xfrm>
        </p:spPr>
        <p:txBody>
          <a:bodyPr/>
          <a:lstStyle/>
          <a:p>
            <a:pPr eaLnBrk="1" hangingPunct="1"/>
            <a:r>
              <a:rPr lang="en-US" sz="2800" dirty="0">
                <a:effectLst/>
              </a:rPr>
              <a:t>Describe the occasion that led to the sermon.</a:t>
            </a:r>
          </a:p>
          <a:p>
            <a:pPr eaLnBrk="1" hangingPunct="1"/>
            <a:r>
              <a:rPr lang="en-US" sz="2800" dirty="0">
                <a:effectLst/>
              </a:rPr>
              <a:t>List the charges made against Stephen.</a:t>
            </a:r>
          </a:p>
          <a:p>
            <a:pPr eaLnBrk="1" hangingPunct="1"/>
            <a:r>
              <a:rPr lang="en-US" sz="2800" dirty="0">
                <a:effectLst/>
              </a:rPr>
              <a:t>List the Old Testament leaders that Stephen mentions.</a:t>
            </a:r>
          </a:p>
          <a:p>
            <a:pPr eaLnBrk="1" hangingPunct="1"/>
            <a:r>
              <a:rPr lang="en-US" sz="2800" dirty="0">
                <a:effectLst/>
              </a:rPr>
              <a:t>List the underlying theme of the sermon.</a:t>
            </a:r>
          </a:p>
          <a:p>
            <a:pPr eaLnBrk="1" hangingPunct="1"/>
            <a:r>
              <a:rPr lang="en-US" sz="2800" dirty="0">
                <a:effectLst/>
              </a:rPr>
              <a:t>List 4 of the common themes found in this sermon.</a:t>
            </a:r>
          </a:p>
        </p:txBody>
      </p:sp>
      <p:sp>
        <p:nvSpPr>
          <p:cNvPr id="5" name="Rectangle 3"/>
          <p:cNvSpPr txBox="1">
            <a:spLocks noChangeArrowheads="1"/>
          </p:cNvSpPr>
          <p:nvPr/>
        </p:nvSpPr>
        <p:spPr bwMode="auto">
          <a:xfrm>
            <a:off x="812800" y="1206502"/>
            <a:ext cx="8382000" cy="5714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47</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sz="3800" dirty="0"/>
              <a:t>Early Days: Popularity and Opposition</a:t>
            </a:r>
          </a:p>
        </p:txBody>
      </p:sp>
      <p:sp>
        <p:nvSpPr>
          <p:cNvPr id="66563" name="Rectangle 3"/>
          <p:cNvSpPr>
            <a:spLocks noGrp="1" noChangeArrowheads="1"/>
          </p:cNvSpPr>
          <p:nvPr>
            <p:ph type="body" idx="1"/>
          </p:nvPr>
        </p:nvSpPr>
        <p:spPr>
          <a:xfrm>
            <a:off x="889000" y="952500"/>
            <a:ext cx="8991600" cy="4381500"/>
          </a:xfrm>
        </p:spPr>
        <p:txBody>
          <a:bodyPr/>
          <a:lstStyle/>
          <a:p>
            <a:pPr eaLnBrk="1" hangingPunct="1">
              <a:lnSpc>
                <a:spcPct val="110000"/>
              </a:lnSpc>
              <a:buNone/>
              <a:tabLst>
                <a:tab pos="1598613" algn="l"/>
              </a:tabLst>
            </a:pPr>
            <a:r>
              <a:rPr lang="en-US" dirty="0">
                <a:solidFill>
                  <a:srgbClr val="FFFF00"/>
                </a:solidFill>
                <a:effectLst/>
              </a:rPr>
              <a:t>4:17, 21</a:t>
            </a:r>
            <a:r>
              <a:rPr lang="en-US" dirty="0">
                <a:effectLst/>
              </a:rPr>
              <a:t>	Warned them, threatened them</a:t>
            </a:r>
          </a:p>
          <a:p>
            <a:pPr eaLnBrk="1" hangingPunct="1">
              <a:lnSpc>
                <a:spcPct val="110000"/>
              </a:lnSpc>
              <a:buNone/>
              <a:tabLst>
                <a:tab pos="1598613" algn="l"/>
              </a:tabLst>
            </a:pPr>
            <a:r>
              <a:rPr lang="en-US" dirty="0">
                <a:solidFill>
                  <a:srgbClr val="FFFF00"/>
                </a:solidFill>
                <a:effectLst/>
              </a:rPr>
              <a:t>4:27-29</a:t>
            </a:r>
            <a:r>
              <a:rPr lang="en-US" dirty="0">
                <a:effectLst/>
              </a:rPr>
              <a:t>	Apostles’ prayer</a:t>
            </a:r>
          </a:p>
          <a:p>
            <a:pPr eaLnBrk="1" hangingPunct="1">
              <a:lnSpc>
                <a:spcPct val="110000"/>
              </a:lnSpc>
              <a:buNone/>
              <a:tabLst>
                <a:tab pos="1598613" algn="l"/>
              </a:tabLst>
            </a:pPr>
            <a:r>
              <a:rPr lang="en-US" dirty="0">
                <a:solidFill>
                  <a:srgbClr val="FFFF00"/>
                </a:solidFill>
                <a:effectLst/>
              </a:rPr>
              <a:t>5:11</a:t>
            </a:r>
            <a:r>
              <a:rPr lang="en-US" dirty="0">
                <a:effectLst/>
              </a:rPr>
              <a:t>	Ananias and </a:t>
            </a:r>
            <a:r>
              <a:rPr lang="en-US" dirty="0" err="1">
                <a:effectLst/>
              </a:rPr>
              <a:t>Sapphira</a:t>
            </a:r>
            <a:r>
              <a:rPr lang="en-US" dirty="0">
                <a:effectLst/>
              </a:rPr>
              <a:t> – fear upon all</a:t>
            </a:r>
          </a:p>
          <a:p>
            <a:pPr eaLnBrk="1" hangingPunct="1">
              <a:lnSpc>
                <a:spcPct val="110000"/>
              </a:lnSpc>
              <a:buNone/>
              <a:tabLst>
                <a:tab pos="1598613" algn="l"/>
              </a:tabLst>
            </a:pPr>
            <a:r>
              <a:rPr lang="en-US" dirty="0">
                <a:solidFill>
                  <a:srgbClr val="FFFF00"/>
                </a:solidFill>
                <a:effectLst/>
              </a:rPr>
              <a:t>5:12-16</a:t>
            </a:r>
            <a:r>
              <a:rPr lang="en-US" dirty="0">
                <a:effectLst/>
              </a:rPr>
              <a:t>	Healings</a:t>
            </a:r>
          </a:p>
          <a:p>
            <a:pPr eaLnBrk="1" hangingPunct="1">
              <a:lnSpc>
                <a:spcPct val="110000"/>
              </a:lnSpc>
              <a:buNone/>
              <a:tabLst>
                <a:tab pos="1598613" algn="l"/>
              </a:tabLst>
            </a:pPr>
            <a:r>
              <a:rPr lang="en-US" dirty="0">
                <a:solidFill>
                  <a:srgbClr val="FFFF00"/>
                </a:solidFill>
                <a:effectLst/>
              </a:rPr>
              <a:t>5:17-25</a:t>
            </a:r>
            <a:r>
              <a:rPr lang="en-US" dirty="0">
                <a:effectLst/>
              </a:rPr>
              <a:t>	Arrest and Freedom</a:t>
            </a:r>
          </a:p>
          <a:p>
            <a:pPr eaLnBrk="1" hangingPunct="1">
              <a:lnSpc>
                <a:spcPct val="110000"/>
              </a:lnSpc>
              <a:buNone/>
              <a:tabLst>
                <a:tab pos="1598613" algn="l"/>
              </a:tabLst>
            </a:pPr>
            <a:r>
              <a:rPr lang="en-US" dirty="0">
                <a:solidFill>
                  <a:srgbClr val="FFFF00"/>
                </a:solidFill>
                <a:effectLst/>
              </a:rPr>
              <a:t>5:29-32</a:t>
            </a:r>
            <a:r>
              <a:rPr lang="en-US" dirty="0">
                <a:effectLst/>
              </a:rPr>
              <a:t>	Peter’s Testimony</a:t>
            </a:r>
          </a:p>
          <a:p>
            <a:pPr eaLnBrk="1" hangingPunct="1">
              <a:lnSpc>
                <a:spcPct val="110000"/>
              </a:lnSpc>
              <a:buNone/>
              <a:tabLst>
                <a:tab pos="1598613" algn="l"/>
              </a:tabLst>
            </a:pPr>
            <a:r>
              <a:rPr lang="en-US" dirty="0">
                <a:solidFill>
                  <a:srgbClr val="FFFF00"/>
                </a:solidFill>
                <a:effectLst/>
              </a:rPr>
              <a:t>5:33</a:t>
            </a:r>
            <a:r>
              <a:rPr lang="en-US" dirty="0">
                <a:effectLst/>
              </a:rPr>
              <a:t>	Reaction – murderous rage</a:t>
            </a:r>
          </a:p>
          <a:p>
            <a:pPr eaLnBrk="1" hangingPunct="1">
              <a:lnSpc>
                <a:spcPct val="110000"/>
              </a:lnSpc>
              <a:buNone/>
              <a:tabLst>
                <a:tab pos="1598613" algn="l"/>
              </a:tabLst>
            </a:pPr>
            <a:r>
              <a:rPr lang="en-US" dirty="0">
                <a:solidFill>
                  <a:srgbClr val="FFFF00"/>
                </a:solidFill>
                <a:effectLst/>
              </a:rPr>
              <a:t>5:40</a:t>
            </a:r>
            <a:r>
              <a:rPr lang="en-US" dirty="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48</a:t>
            </a:fld>
            <a:endParaRPr lang="en-US"/>
          </a:p>
        </p:txBody>
      </p:sp>
      <p:sp>
        <p:nvSpPr>
          <p:cNvPr id="30723" name="Rectangle 2"/>
          <p:cNvSpPr>
            <a:spLocks noGrp="1" noChangeArrowheads="1"/>
          </p:cNvSpPr>
          <p:nvPr>
            <p:ph type="title"/>
          </p:nvPr>
        </p:nvSpPr>
        <p:spPr>
          <a:xfrm>
            <a:off x="508000" y="127000"/>
            <a:ext cx="9144000" cy="635000"/>
          </a:xfrm>
        </p:spPr>
        <p:txBody>
          <a:bodyPr/>
          <a:lstStyle/>
          <a:p>
            <a:pPr eaLnBrk="1" hangingPunct="1"/>
            <a:r>
              <a:rPr lang="en-US" sz="3600" dirty="0"/>
              <a:t>The Charges Against Stephen (Acts 6)</a:t>
            </a:r>
          </a:p>
        </p:txBody>
      </p:sp>
      <p:sp>
        <p:nvSpPr>
          <p:cNvPr id="67587" name="Rectangle 3"/>
          <p:cNvSpPr>
            <a:spLocks noGrp="1" noChangeArrowheads="1"/>
          </p:cNvSpPr>
          <p:nvPr>
            <p:ph type="body" idx="1"/>
          </p:nvPr>
        </p:nvSpPr>
        <p:spPr>
          <a:xfrm>
            <a:off x="965200" y="1016000"/>
            <a:ext cx="8686800" cy="2222500"/>
          </a:xfrm>
        </p:spPr>
        <p:txBody>
          <a:bodyPr/>
          <a:lstStyle/>
          <a:p>
            <a:pPr marL="401638" indent="-401638" eaLnBrk="1" hangingPunct="1">
              <a:lnSpc>
                <a:spcPct val="90000"/>
              </a:lnSpc>
            </a:pPr>
            <a:r>
              <a:rPr lang="en-US" sz="2800" dirty="0">
                <a:effectLst/>
              </a:rPr>
              <a:t>Blasphemy Against Moses &amp; God (v 11)</a:t>
            </a:r>
          </a:p>
          <a:p>
            <a:pPr marL="401638" indent="-401638" eaLnBrk="1" hangingPunct="1">
              <a:lnSpc>
                <a:spcPct val="90000"/>
              </a:lnSpc>
            </a:pPr>
            <a:r>
              <a:rPr lang="en-US" sz="2800" dirty="0">
                <a:effectLst/>
              </a:rPr>
              <a:t>Blasphemy Against the Holy Place &amp; Law (v 13)</a:t>
            </a:r>
          </a:p>
          <a:p>
            <a:pPr marL="401638" indent="-401638" eaLnBrk="1" hangingPunct="1">
              <a:lnSpc>
                <a:spcPct val="90000"/>
              </a:lnSpc>
            </a:pPr>
            <a:r>
              <a:rPr lang="en-US" sz="2800" dirty="0">
                <a:effectLst/>
              </a:rPr>
              <a:t>Said, “Jesus will:</a:t>
            </a:r>
          </a:p>
          <a:p>
            <a:pPr marL="801688" lvl="1" eaLnBrk="1" hangingPunct="1">
              <a:lnSpc>
                <a:spcPct val="90000"/>
              </a:lnSpc>
            </a:pPr>
            <a:r>
              <a:rPr lang="en-US" sz="2400" dirty="0">
                <a:effectLst/>
              </a:rPr>
              <a:t>Destroy </a:t>
            </a:r>
            <a:r>
              <a:rPr lang="en-US" sz="2400" u="sng" dirty="0">
                <a:effectLst/>
              </a:rPr>
              <a:t>this Place</a:t>
            </a:r>
            <a:r>
              <a:rPr lang="en-US" sz="2400" dirty="0">
                <a:effectLst/>
              </a:rPr>
              <a:t>, and</a:t>
            </a:r>
          </a:p>
          <a:p>
            <a:pPr marL="801688" lvl="1" eaLnBrk="1" hangingPunct="1">
              <a:lnSpc>
                <a:spcPct val="90000"/>
              </a:lnSpc>
            </a:pPr>
            <a:r>
              <a:rPr lang="en-US" sz="2400" dirty="0">
                <a:effectLst/>
              </a:rPr>
              <a:t>Change the </a:t>
            </a:r>
            <a:r>
              <a:rPr lang="en-US" sz="2400" u="sng" dirty="0">
                <a:effectLst/>
              </a:rPr>
              <a:t>Customs Moses Delivered</a:t>
            </a:r>
            <a:r>
              <a:rPr lang="en-US" sz="2400" dirty="0">
                <a:effectLst/>
              </a:rPr>
              <a:t>”  (v 14)</a:t>
            </a: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a:p>
            <a:pPr marL="401638" indent="-401638" eaLnBrk="1" hangingPunct="1">
              <a:lnSpc>
                <a:spcPct val="90000"/>
              </a:lnSpc>
            </a:pPr>
            <a:endParaRPr lang="en-US" sz="2800" dirty="0">
              <a:effectLst/>
            </a:endParaRPr>
          </a:p>
        </p:txBody>
      </p:sp>
      <p:grpSp>
        <p:nvGrpSpPr>
          <p:cNvPr id="2" name="Group 6"/>
          <p:cNvGrpSpPr>
            <a:grpSpLocks/>
          </p:cNvGrpSpPr>
          <p:nvPr/>
        </p:nvGrpSpPr>
        <p:grpSpPr bwMode="auto">
          <a:xfrm>
            <a:off x="1489076" y="3302001"/>
            <a:ext cx="6715125" cy="1514740"/>
            <a:chOff x="138" y="3060"/>
            <a:chExt cx="4230" cy="1145"/>
          </a:xfrm>
        </p:grpSpPr>
        <p:sp>
          <p:nvSpPr>
            <p:cNvPr id="30726" name="Text Box 7"/>
            <p:cNvSpPr txBox="1">
              <a:spLocks noChangeArrowheads="1"/>
            </p:cNvSpPr>
            <p:nvPr/>
          </p:nvSpPr>
          <p:spPr bwMode="auto">
            <a:xfrm>
              <a:off x="614" y="3427"/>
              <a:ext cx="2123" cy="442"/>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442"/>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38" y="3060"/>
              <a:ext cx="1235" cy="442"/>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49</a:t>
            </a:fld>
            <a:endParaRPr lang="en-US"/>
          </a:p>
        </p:txBody>
      </p:sp>
      <p:sp>
        <p:nvSpPr>
          <p:cNvPr id="31747" name="Rectangle 2"/>
          <p:cNvSpPr>
            <a:spLocks noGrp="1" noChangeArrowheads="1"/>
          </p:cNvSpPr>
          <p:nvPr>
            <p:ph type="title"/>
          </p:nvPr>
        </p:nvSpPr>
        <p:spPr>
          <a:xfrm>
            <a:off x="965200" y="1"/>
            <a:ext cx="8229600" cy="949854"/>
          </a:xfrm>
        </p:spPr>
        <p:txBody>
          <a:bodyPr/>
          <a:lstStyle/>
          <a:p>
            <a:pPr eaLnBrk="1" hangingPunct="1"/>
            <a:r>
              <a:rPr lang="en-US" dirty="0"/>
              <a:t>Outline of Stephen’s Defense</a:t>
            </a:r>
          </a:p>
        </p:txBody>
      </p:sp>
      <p:sp>
        <p:nvSpPr>
          <p:cNvPr id="66563" name="Rectangle 3"/>
          <p:cNvSpPr>
            <a:spLocks noGrp="1" noChangeArrowheads="1"/>
          </p:cNvSpPr>
          <p:nvPr>
            <p:ph type="body" idx="1"/>
          </p:nvPr>
        </p:nvSpPr>
        <p:spPr>
          <a:xfrm>
            <a:off x="889000" y="952501"/>
            <a:ext cx="8991600" cy="3394604"/>
          </a:xfrm>
        </p:spPr>
        <p:txBody>
          <a:bodyPr/>
          <a:lstStyle/>
          <a:p>
            <a:pPr eaLnBrk="1" hangingPunct="1">
              <a:lnSpc>
                <a:spcPct val="110000"/>
              </a:lnSpc>
              <a:buNone/>
              <a:tabLst>
                <a:tab pos="1598613" algn="l"/>
              </a:tabLst>
            </a:pPr>
            <a:r>
              <a:rPr lang="en-US" dirty="0">
                <a:solidFill>
                  <a:srgbClr val="FFFF00"/>
                </a:solidFill>
                <a:effectLst/>
              </a:rPr>
              <a:t>7:2-8</a:t>
            </a:r>
            <a:r>
              <a:rPr lang="en-US" dirty="0">
                <a:effectLst/>
              </a:rPr>
              <a:t>	Call  &amp; Promise to Abraham</a:t>
            </a:r>
          </a:p>
          <a:p>
            <a:pPr eaLnBrk="1" hangingPunct="1">
              <a:lnSpc>
                <a:spcPct val="110000"/>
              </a:lnSpc>
              <a:buNone/>
              <a:tabLst>
                <a:tab pos="1598613" algn="l"/>
              </a:tabLst>
            </a:pPr>
            <a:r>
              <a:rPr lang="en-US" dirty="0">
                <a:solidFill>
                  <a:srgbClr val="FFFF00"/>
                </a:solidFill>
                <a:effectLst/>
              </a:rPr>
              <a:t>7:9-16</a:t>
            </a:r>
            <a:r>
              <a:rPr lang="en-US" dirty="0">
                <a:effectLst/>
              </a:rPr>
              <a:t>	Joseph Brings Israelites to Egypt</a:t>
            </a:r>
          </a:p>
          <a:p>
            <a:pPr eaLnBrk="1" hangingPunct="1">
              <a:lnSpc>
                <a:spcPct val="110000"/>
              </a:lnSpc>
              <a:buNone/>
              <a:tabLst>
                <a:tab pos="1598613" algn="l"/>
              </a:tabLst>
            </a:pPr>
            <a:r>
              <a:rPr lang="en-US" dirty="0">
                <a:solidFill>
                  <a:srgbClr val="FFFF00"/>
                </a:solidFill>
                <a:effectLst/>
              </a:rPr>
              <a:t>7:17-36</a:t>
            </a:r>
            <a:r>
              <a:rPr lang="en-US" dirty="0">
                <a:effectLst/>
              </a:rPr>
              <a:t>	Moses Delivers Israelites from Egypt</a:t>
            </a:r>
          </a:p>
          <a:p>
            <a:pPr eaLnBrk="1" hangingPunct="1">
              <a:lnSpc>
                <a:spcPct val="110000"/>
              </a:lnSpc>
              <a:buNone/>
              <a:tabLst>
                <a:tab pos="1598613" algn="l"/>
              </a:tabLst>
            </a:pPr>
            <a:r>
              <a:rPr lang="en-US" dirty="0">
                <a:solidFill>
                  <a:srgbClr val="FFFF00"/>
                </a:solidFill>
                <a:effectLst/>
              </a:rPr>
              <a:t>7:37-43</a:t>
            </a:r>
            <a:r>
              <a:rPr lang="en-US" dirty="0">
                <a:effectLst/>
              </a:rPr>
              <a:t>	The Israelites Rebel Against Moses</a:t>
            </a:r>
          </a:p>
          <a:p>
            <a:pPr eaLnBrk="1" hangingPunct="1">
              <a:lnSpc>
                <a:spcPct val="110000"/>
              </a:lnSpc>
              <a:buNone/>
              <a:tabLst>
                <a:tab pos="1598613" algn="l"/>
              </a:tabLst>
            </a:pPr>
            <a:r>
              <a:rPr lang="en-US" dirty="0">
                <a:solidFill>
                  <a:srgbClr val="FFFF00"/>
                </a:solidFill>
                <a:effectLst/>
              </a:rPr>
              <a:t>7:44-50</a:t>
            </a:r>
            <a:r>
              <a:rPr lang="en-US" dirty="0">
                <a:effectLst/>
              </a:rPr>
              <a:t>	The House of God</a:t>
            </a:r>
          </a:p>
          <a:p>
            <a:pPr eaLnBrk="1" hangingPunct="1">
              <a:lnSpc>
                <a:spcPct val="110000"/>
              </a:lnSpc>
              <a:buNone/>
              <a:tabLst>
                <a:tab pos="1598613" algn="l"/>
              </a:tabLst>
            </a:pPr>
            <a:r>
              <a:rPr lang="en-US" dirty="0">
                <a:solidFill>
                  <a:srgbClr val="FFFF00"/>
                </a:solidFill>
                <a:effectLst/>
              </a:rPr>
              <a:t>7:51-53</a:t>
            </a:r>
            <a:r>
              <a:rPr lang="en-US" dirty="0">
                <a:effectLst/>
              </a:rPr>
              <a:t>	Israel’s Consistent Rejection of God</a:t>
            </a:r>
          </a:p>
        </p:txBody>
      </p:sp>
      <p:grpSp>
        <p:nvGrpSpPr>
          <p:cNvPr id="2" name="Group 12"/>
          <p:cNvGrpSpPr>
            <a:grpSpLocks/>
          </p:cNvGrpSpPr>
          <p:nvPr/>
        </p:nvGrpSpPr>
        <p:grpSpPr bwMode="auto">
          <a:xfrm>
            <a:off x="1412876" y="4191002"/>
            <a:ext cx="6715125" cy="1435365"/>
            <a:chOff x="138" y="3120"/>
            <a:chExt cx="4230" cy="1085"/>
          </a:xfrm>
        </p:grpSpPr>
        <p:sp>
          <p:nvSpPr>
            <p:cNvPr id="31750" name="Text Box 13"/>
            <p:cNvSpPr txBox="1">
              <a:spLocks noChangeArrowheads="1"/>
            </p:cNvSpPr>
            <p:nvPr/>
          </p:nvSpPr>
          <p:spPr bwMode="auto">
            <a:xfrm>
              <a:off x="614" y="3427"/>
              <a:ext cx="2123" cy="442"/>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442"/>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38" y="3120"/>
              <a:ext cx="1235" cy="442"/>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a:effectLst/>
              </a:rPr>
              <a:t>Prayer – A Source of Spiritual Growth</a:t>
            </a:r>
          </a:p>
        </p:txBody>
      </p:sp>
      <p:sp>
        <p:nvSpPr>
          <p:cNvPr id="8196" name="Rectangle 3"/>
          <p:cNvSpPr>
            <a:spLocks noGrp="1" noChangeArrowheads="1"/>
          </p:cNvSpPr>
          <p:nvPr>
            <p:ph idx="1"/>
          </p:nvPr>
        </p:nvSpPr>
        <p:spPr>
          <a:xfrm>
            <a:off x="743012" y="1264127"/>
            <a:ext cx="7772400" cy="514349"/>
          </a:xfrm>
        </p:spPr>
        <p:txBody>
          <a:bodyPr/>
          <a:lstStyle/>
          <a:p>
            <a:pPr eaLnBrk="1" hangingPunct="1">
              <a:buFont typeface="Wingdings" pitchFamily="2" charset="2"/>
              <a:buNone/>
            </a:pPr>
            <a:r>
              <a:rPr lang="en-US" i="1" u="sng" dirty="0">
                <a:solidFill>
                  <a:srgbClr val="FFFF00"/>
                </a:solidFill>
                <a:effectLst/>
              </a:rPr>
              <a:t>By the end of the study each of us will</a:t>
            </a:r>
            <a:r>
              <a:rPr lang="en-US" i="1" dirty="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5</a:t>
            </a:fld>
            <a:endParaRPr lang="en-US"/>
          </a:p>
        </p:txBody>
      </p:sp>
      <p:sp>
        <p:nvSpPr>
          <p:cNvPr id="5" name="Rectangle 3"/>
          <p:cNvSpPr txBox="1">
            <a:spLocks noChangeArrowheads="1"/>
          </p:cNvSpPr>
          <p:nvPr/>
        </p:nvSpPr>
        <p:spPr bwMode="auto">
          <a:xfrm>
            <a:off x="736600" y="1929836"/>
            <a:ext cx="8763000" cy="2971800"/>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p>
            <a:pPr marL="385763" indent="-385763" algn="l" eaLnBrk="1" hangingPunct="1">
              <a:spcBef>
                <a:spcPct val="20000"/>
              </a:spcBef>
              <a:buClr>
                <a:schemeClr val="hlink"/>
              </a:buClr>
              <a:buSzPct val="80000"/>
              <a:buFont typeface="+mj-lt"/>
              <a:buAutoNum type="arabicPeriod"/>
              <a:defRPr/>
            </a:pPr>
            <a:r>
              <a:rPr lang="en-US" sz="2800" kern="0" dirty="0">
                <a:latin typeface="+mn-lt"/>
              </a:rPr>
              <a:t>Pray more frequently and fervently</a:t>
            </a:r>
          </a:p>
          <a:p>
            <a:pPr marL="385763" indent="-385763" algn="l" eaLnBrk="1" hangingPunct="1">
              <a:spcBef>
                <a:spcPct val="20000"/>
              </a:spcBef>
              <a:buClr>
                <a:schemeClr val="hlink"/>
              </a:buClr>
              <a:buSzPct val="80000"/>
              <a:buFont typeface="+mj-lt"/>
              <a:buAutoNum type="arabicPeriod"/>
              <a:defRPr/>
            </a:pPr>
            <a:r>
              <a:rPr lang="en-US" sz="2800" kern="0" dirty="0">
                <a:latin typeface="+mn-lt"/>
              </a:rPr>
              <a:t>Use Biblical principles and language in our prayers</a:t>
            </a:r>
          </a:p>
          <a:p>
            <a:pPr marL="385763" indent="-385763" algn="l" eaLnBrk="1" hangingPunct="1">
              <a:spcBef>
                <a:spcPct val="20000"/>
              </a:spcBef>
              <a:buClr>
                <a:schemeClr val="hlink"/>
              </a:buClr>
              <a:buSzPct val="80000"/>
              <a:buFont typeface="+mj-lt"/>
              <a:buAutoNum type="arabicPeriod"/>
              <a:defRPr/>
            </a:pPr>
            <a:r>
              <a:rPr lang="en-US" sz="2800" kern="0" dirty="0">
                <a:latin typeface="+mn-lt"/>
              </a:rPr>
              <a:t>Be more aware of the needs of others for whom we should be praying</a:t>
            </a:r>
          </a:p>
          <a:p>
            <a:pPr marL="385763" indent="-385763" algn="l" eaLnBrk="1" hangingPunct="1">
              <a:spcBef>
                <a:spcPct val="20000"/>
              </a:spcBef>
              <a:buClr>
                <a:schemeClr val="hlink"/>
              </a:buClr>
              <a:buSzPct val="80000"/>
              <a:buFont typeface="+mj-lt"/>
              <a:buAutoNum type="arabicPeriod"/>
              <a:defRPr/>
            </a:pPr>
            <a:r>
              <a:rPr lang="en-US" sz="2800" kern="0" dirty="0">
                <a:latin typeface="+mn-lt"/>
              </a:rPr>
              <a:t>Be made more like Christ through the effect of our prayers</a:t>
            </a:r>
          </a:p>
        </p:txBody>
      </p:sp>
    </p:spTree>
    <p:extLst>
      <p:ext uri="{BB962C8B-B14F-4D97-AF65-F5344CB8AC3E}">
        <p14:creationId xmlns:p14="http://schemas.microsoft.com/office/powerpoint/2010/main" val="403606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a:t>Lesson 1 Objectives</a:t>
            </a:r>
          </a:p>
        </p:txBody>
      </p:sp>
      <p:sp>
        <p:nvSpPr>
          <p:cNvPr id="8196" name="Rectangle 3"/>
          <p:cNvSpPr>
            <a:spLocks noGrp="1" noChangeArrowheads="1"/>
          </p:cNvSpPr>
          <p:nvPr>
            <p:ph idx="1"/>
          </p:nvPr>
        </p:nvSpPr>
        <p:spPr>
          <a:xfrm>
            <a:off x="812800" y="1206502"/>
            <a:ext cx="8382000" cy="571499"/>
          </a:xfrm>
        </p:spPr>
        <p:txBody>
          <a:bodyPr/>
          <a:lstStyle/>
          <a:p>
            <a:pPr eaLnBrk="1" hangingPunct="1">
              <a:buFont typeface="Wingdings" pitchFamily="2" charset="2"/>
              <a:buNone/>
            </a:pPr>
            <a:r>
              <a:rPr lang="en-US" sz="2800" i="1" dirty="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50</a:t>
            </a:fld>
            <a:endParaRPr lang="en-US"/>
          </a:p>
        </p:txBody>
      </p:sp>
      <p:sp>
        <p:nvSpPr>
          <p:cNvPr id="5" name="Rectangle 3"/>
          <p:cNvSpPr txBox="1">
            <a:spLocks noChangeArrowheads="1"/>
          </p:cNvSpPr>
          <p:nvPr/>
        </p:nvSpPr>
        <p:spPr bwMode="auto">
          <a:xfrm>
            <a:off x="1041400" y="1968500"/>
            <a:ext cx="8229600" cy="2603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Name the author and recipient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the preachers we will be studying</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 5-point outline of Acts</a:t>
            </a:r>
          </a:p>
          <a:p>
            <a:pPr marL="342900" indent="-342900" algn="l" eaLnBrk="1" hangingPunct="1">
              <a:spcBef>
                <a:spcPct val="20000"/>
              </a:spcBef>
              <a:buClr>
                <a:schemeClr val="hlink"/>
              </a:buClr>
              <a:buSzPct val="80000"/>
              <a:buFont typeface="Wingdings" pitchFamily="2" charset="2"/>
              <a:buChar char="Ø"/>
              <a:defRPr/>
            </a:pPr>
            <a:r>
              <a:rPr lang="en-US" sz="3200" kern="0" dirty="0">
                <a:latin typeface="+mn-lt"/>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889000" y="127001"/>
            <a:ext cx="8229600" cy="635001"/>
          </a:xfrm>
        </p:spPr>
        <p:txBody>
          <a:bodyPr/>
          <a:lstStyle/>
          <a:p>
            <a:pPr eaLnBrk="1" hangingPunct="1"/>
            <a:r>
              <a:rPr lang="en-US" dirty="0"/>
              <a:t>Jesus’ Parting Instructions</a:t>
            </a:r>
          </a:p>
        </p:txBody>
      </p:sp>
      <p:sp>
        <p:nvSpPr>
          <p:cNvPr id="11268" name="Rectangle 3"/>
          <p:cNvSpPr>
            <a:spLocks noGrp="1" noChangeArrowheads="1"/>
          </p:cNvSpPr>
          <p:nvPr>
            <p:ph idx="1"/>
          </p:nvPr>
        </p:nvSpPr>
        <p:spPr>
          <a:xfrm>
            <a:off x="660400" y="825500"/>
            <a:ext cx="8763000" cy="4762500"/>
          </a:xfrm>
        </p:spPr>
        <p:txBody>
          <a:bodyPr/>
          <a:lstStyle/>
          <a:p>
            <a:pPr marL="111125" indent="-111125" eaLnBrk="1" hangingPunct="1">
              <a:lnSpc>
                <a:spcPct val="90000"/>
              </a:lnSpc>
              <a:buNone/>
            </a:pPr>
            <a:r>
              <a:rPr lang="en-US" sz="2000">
                <a:solidFill>
                  <a:srgbClr val="FFFF00"/>
                </a:solidFill>
                <a:effectLst/>
              </a:rPr>
              <a:t>Luke 24:25-27</a:t>
            </a:r>
            <a:r>
              <a:rPr lang="en-US" sz="2000">
                <a:effectLst/>
              </a:rPr>
              <a:t>  Then He said to them, “O foolish ones, and slow of heart to believe in all that the prophets have spoken!  </a:t>
            </a:r>
            <a:r>
              <a:rPr lang="en-US" sz="2000" baseline="30000">
                <a:effectLst/>
              </a:rPr>
              <a:t>26 </a:t>
            </a:r>
            <a:r>
              <a:rPr lang="en-US" sz="2000">
                <a:effectLst/>
              </a:rPr>
              <a:t>Ought not the Christ to have suffered these things and to enter into His glory?” </a:t>
            </a:r>
            <a:r>
              <a:rPr lang="en-US" sz="2000" baseline="30000">
                <a:effectLst/>
              </a:rPr>
              <a:t>27 </a:t>
            </a:r>
            <a:r>
              <a:rPr lang="en-US" sz="2000">
                <a:effectLst/>
              </a:rPr>
              <a:t>And beginning at Moses and all the Prophets, </a:t>
            </a:r>
            <a:r>
              <a:rPr lang="en-US" sz="2000" u="sng">
                <a:effectLst/>
              </a:rPr>
              <a:t>He expounded to them in all the Scriptures the things concerning Himself</a:t>
            </a:r>
            <a:r>
              <a:rPr lang="en-US" sz="2000">
                <a:effectLst/>
              </a:rPr>
              <a:t>.</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Luke 24:44-47</a:t>
            </a:r>
            <a:r>
              <a:rPr lang="en-US" sz="2000">
                <a:effectLst/>
              </a:rPr>
              <a:t>  Then He said to them, “These are the words which I spoke to you while I was still with you, that </a:t>
            </a:r>
            <a:r>
              <a:rPr lang="en-US" sz="2000" u="sng">
                <a:effectLst/>
              </a:rPr>
              <a:t>all things must be fulfilled which were written in the Law of Moses and the Prophets and the Psalms concerning Me</a:t>
            </a:r>
            <a:r>
              <a:rPr lang="en-US" sz="2000">
                <a:effectLst/>
              </a:rPr>
              <a:t>.”  </a:t>
            </a:r>
            <a:r>
              <a:rPr lang="en-US" sz="2000" baseline="30000">
                <a:effectLst/>
              </a:rPr>
              <a:t>45 </a:t>
            </a:r>
            <a:r>
              <a:rPr lang="en-US" sz="2000">
                <a:effectLst/>
              </a:rPr>
              <a:t>And He opened their understanding, that they might comprehend the Scriptures.  </a:t>
            </a:r>
            <a:r>
              <a:rPr lang="en-US" sz="2000" baseline="30000">
                <a:effectLst/>
              </a:rPr>
              <a:t>46</a:t>
            </a:r>
            <a:r>
              <a:rPr lang="en-US" sz="2000">
                <a:effectLst/>
              </a:rPr>
              <a:t> Then He said to them, “</a:t>
            </a:r>
            <a:r>
              <a:rPr lang="en-US" sz="2000">
                <a:solidFill>
                  <a:srgbClr val="FFFF00"/>
                </a:solidFill>
                <a:effectLst/>
              </a:rPr>
              <a:t>Thus is it written, and thus it was necessary for the Christ to suffer and to rise from the dead the third day, </a:t>
            </a:r>
            <a:r>
              <a:rPr lang="en-US" sz="2000" baseline="30000">
                <a:solidFill>
                  <a:srgbClr val="FFFF00"/>
                </a:solidFill>
                <a:effectLst/>
              </a:rPr>
              <a:t>47 </a:t>
            </a:r>
            <a:r>
              <a:rPr lang="en-US" sz="2000">
                <a:solidFill>
                  <a:srgbClr val="FFFF00"/>
                </a:solidFill>
                <a:effectLst/>
              </a:rPr>
              <a:t>and that repentance and remission of sins should be preached in His name to all nations, beginning at Jerusalem</a:t>
            </a:r>
            <a:r>
              <a:rPr lang="en-US" sz="2000">
                <a:effectLst/>
              </a:rPr>
              <a:t>.  </a:t>
            </a:r>
            <a:r>
              <a:rPr lang="en-US" sz="2000" baseline="30000">
                <a:effectLst/>
              </a:rPr>
              <a:t>48 </a:t>
            </a:r>
            <a:r>
              <a:rPr lang="en-US" sz="2000">
                <a:effectLst/>
              </a:rPr>
              <a:t>And you are witnesses of these things.”</a:t>
            </a:r>
          </a:p>
          <a:p>
            <a:pPr marL="111125" indent="-111125" eaLnBrk="1" hangingPunct="1">
              <a:lnSpc>
                <a:spcPct val="90000"/>
              </a:lnSpc>
              <a:buNone/>
            </a:pPr>
            <a:endParaRPr lang="en-US" sz="2000">
              <a:effectLst/>
            </a:endParaRPr>
          </a:p>
          <a:p>
            <a:pPr marL="111125" indent="-111125" eaLnBrk="1" hangingPunct="1">
              <a:lnSpc>
                <a:spcPct val="90000"/>
              </a:lnSpc>
              <a:buNone/>
            </a:pPr>
            <a:r>
              <a:rPr lang="en-US" sz="2000">
                <a:solidFill>
                  <a:srgbClr val="FFFF00"/>
                </a:solidFill>
                <a:effectLst/>
              </a:rPr>
              <a:t>Acts 1:3</a:t>
            </a:r>
            <a:r>
              <a:rPr lang="en-US" sz="2000">
                <a:effectLst/>
              </a:rPr>
              <a:t>  … to whom He also presented Himself alive after His suffering by many infallible proofs, being seen by them during forty days and </a:t>
            </a:r>
            <a:r>
              <a:rPr lang="en-US" sz="2000" u="sng">
                <a:effectLst/>
              </a:rPr>
              <a:t>speaking of the things pertaining to the kingdom of God</a:t>
            </a:r>
            <a:r>
              <a:rPr lang="en-US" sz="200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52</a:t>
            </a:fld>
            <a:endParaRPr lang="en-US"/>
          </a:p>
        </p:txBody>
      </p:sp>
      <p:sp>
        <p:nvSpPr>
          <p:cNvPr id="12292" name="Text Box 5"/>
          <p:cNvSpPr txBox="1">
            <a:spLocks noChangeArrowheads="1"/>
          </p:cNvSpPr>
          <p:nvPr/>
        </p:nvSpPr>
        <p:spPr bwMode="auto">
          <a:xfrm>
            <a:off x="812802" y="1079501"/>
            <a:ext cx="2430463" cy="954107"/>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725142" y="2095501"/>
            <a:ext cx="2501006" cy="954107"/>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660400" y="3745178"/>
            <a:ext cx="2743200" cy="1815882"/>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4013200" y="2032000"/>
            <a:ext cx="2362200" cy="1815882"/>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708400" y="3746501"/>
            <a:ext cx="2895600" cy="1384995"/>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4089400" y="1079501"/>
            <a:ext cx="2146300" cy="954107"/>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908800" y="2881313"/>
            <a:ext cx="2590800" cy="1815882"/>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756400" y="1079501"/>
            <a:ext cx="2819400" cy="954107"/>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556000" y="1079500"/>
            <a:ext cx="0" cy="45085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756400" y="1079500"/>
            <a:ext cx="0" cy="45085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508000" y="19685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a:t>Messages not Found</a:t>
            </a:r>
          </a:p>
        </p:txBody>
      </p:sp>
      <p:sp>
        <p:nvSpPr>
          <p:cNvPr id="14340" name="Rectangle 3"/>
          <p:cNvSpPr>
            <a:spLocks noGrp="1" noChangeArrowheads="1"/>
          </p:cNvSpPr>
          <p:nvPr>
            <p:ph idx="1"/>
          </p:nvPr>
        </p:nvSpPr>
        <p:spPr>
          <a:xfrm>
            <a:off x="889000" y="1333501"/>
            <a:ext cx="8763000" cy="3775604"/>
          </a:xfrm>
        </p:spPr>
        <p:txBody>
          <a:bodyPr/>
          <a:lstStyle/>
          <a:p>
            <a:pPr marL="401638" indent="-401638" eaLnBrk="1" hangingPunct="1"/>
            <a:r>
              <a:rPr lang="en-US" dirty="0">
                <a:effectLst/>
              </a:rPr>
              <a:t>An Appeal of Worldly Comfort or Success</a:t>
            </a:r>
          </a:p>
          <a:p>
            <a:pPr marL="401638" indent="-401638" eaLnBrk="1" hangingPunct="1"/>
            <a:r>
              <a:rPr lang="en-US" dirty="0">
                <a:effectLst/>
              </a:rPr>
              <a:t>A Mission of Universal Benevolence</a:t>
            </a:r>
          </a:p>
          <a:p>
            <a:pPr marL="401638" indent="-401638" eaLnBrk="1" hangingPunct="1"/>
            <a:r>
              <a:rPr lang="en-US" dirty="0">
                <a:effectLst/>
              </a:rPr>
              <a:t>A Call for Social Justice</a:t>
            </a:r>
          </a:p>
          <a:p>
            <a:pPr marL="401638" indent="-401638" eaLnBrk="1" hangingPunct="1"/>
            <a:r>
              <a:rPr lang="en-US" dirty="0">
                <a:effectLst/>
              </a:rPr>
              <a:t>An Acceptance of All Religions</a:t>
            </a:r>
          </a:p>
          <a:p>
            <a:pPr marL="401638" indent="-401638" eaLnBrk="1" hangingPunct="1"/>
            <a:r>
              <a:rPr lang="en-US" dirty="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53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54</a:t>
            </a:fld>
            <a:endParaRPr lang="en-US"/>
          </a:p>
        </p:txBody>
      </p:sp>
      <p:sp>
        <p:nvSpPr>
          <p:cNvPr id="36867" name="Rectangle 2"/>
          <p:cNvSpPr>
            <a:spLocks noGrp="1" noChangeArrowheads="1"/>
          </p:cNvSpPr>
          <p:nvPr>
            <p:ph type="title"/>
          </p:nvPr>
        </p:nvSpPr>
        <p:spPr/>
        <p:txBody>
          <a:bodyPr/>
          <a:lstStyle/>
          <a:p>
            <a:pPr eaLnBrk="1" hangingPunct="1"/>
            <a:r>
              <a:rPr lang="en-US"/>
              <a:t>Lesson 5 Objectives</a:t>
            </a:r>
          </a:p>
        </p:txBody>
      </p:sp>
      <p:sp>
        <p:nvSpPr>
          <p:cNvPr id="36868" name="Rectangle 3"/>
          <p:cNvSpPr>
            <a:spLocks noGrp="1" noChangeArrowheads="1"/>
          </p:cNvSpPr>
          <p:nvPr>
            <p:ph type="body" idx="1"/>
          </p:nvPr>
        </p:nvSpPr>
        <p:spPr>
          <a:xfrm>
            <a:off x="812800" y="1651000"/>
            <a:ext cx="8534400" cy="3111500"/>
          </a:xfrm>
        </p:spPr>
        <p:txBody>
          <a:bodyPr/>
          <a:lstStyle/>
          <a:p>
            <a:pPr eaLnBrk="1" hangingPunct="1">
              <a:lnSpc>
                <a:spcPct val="90000"/>
              </a:lnSpc>
            </a:pPr>
            <a:r>
              <a:rPr lang="en-US" dirty="0">
                <a:effectLst/>
              </a:rPr>
              <a:t>Describe the circumstances and preparation God made to bring Peter to Cornelius’ house.</a:t>
            </a:r>
          </a:p>
          <a:p>
            <a:pPr eaLnBrk="1" hangingPunct="1">
              <a:lnSpc>
                <a:spcPct val="90000"/>
              </a:lnSpc>
            </a:pPr>
            <a:r>
              <a:rPr lang="en-US" dirty="0">
                <a:effectLst/>
              </a:rPr>
              <a:t>Explain the significance of the Holy Spirit falling on Cornelius and his household.</a:t>
            </a:r>
          </a:p>
          <a:p>
            <a:pPr eaLnBrk="1" hangingPunct="1">
              <a:lnSpc>
                <a:spcPct val="90000"/>
              </a:lnSpc>
            </a:pPr>
            <a:r>
              <a:rPr lang="en-US" dirty="0">
                <a:effectLst/>
              </a:rPr>
              <a:t>List at least four of our themes found in the sermon.</a:t>
            </a:r>
          </a:p>
        </p:txBody>
      </p:sp>
      <p:sp>
        <p:nvSpPr>
          <p:cNvPr id="5" name="Rectangle 3"/>
          <p:cNvSpPr txBox="1">
            <a:spLocks noChangeArrowheads="1"/>
          </p:cNvSpPr>
          <p:nvPr/>
        </p:nvSpPr>
        <p:spPr bwMode="auto">
          <a:xfrm>
            <a:off x="812800" y="1079502"/>
            <a:ext cx="8382000" cy="5714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lgn="l" eaLnBrk="1" hangingPunct="1">
              <a:spcBef>
                <a:spcPct val="20000"/>
              </a:spcBef>
              <a:buClr>
                <a:schemeClr val="hlink"/>
              </a:buClr>
              <a:buSzPct val="80000"/>
              <a:defRPr/>
            </a:pPr>
            <a:r>
              <a:rPr lang="en-US" sz="2800" i="1" kern="0" dirty="0">
                <a:solidFill>
                  <a:srgbClr val="FFFF00"/>
                </a:solidFill>
                <a:latin typeface="+mn-lt"/>
              </a:rPr>
              <a:t>At the end of this lesson, the student will be able to:</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36600" y="190500"/>
            <a:ext cx="8637588" cy="762000"/>
          </a:xfrm>
          <a:noFill/>
        </p:spPr>
        <p:txBody>
          <a:bodyPr/>
          <a:lstStyle/>
          <a:p>
            <a:pPr eaLnBrk="1" hangingPunct="1"/>
            <a:r>
              <a:rPr lang="en-US" sz="6600">
                <a:solidFill>
                  <a:srgbClr val="FFFFCC"/>
                </a:solidFill>
                <a:effectLst/>
                <a:latin typeface="Calibri" pitchFamily="34" charset="0"/>
              </a:rPr>
              <a:t>Ephesians 4:22, 24</a:t>
            </a:r>
          </a:p>
        </p:txBody>
      </p:sp>
      <p:sp>
        <p:nvSpPr>
          <p:cNvPr id="164867" name="Rectangle 3"/>
          <p:cNvSpPr>
            <a:spLocks noChangeArrowheads="1"/>
          </p:cNvSpPr>
          <p:nvPr/>
        </p:nvSpPr>
        <p:spPr bwMode="auto">
          <a:xfrm>
            <a:off x="1346200" y="1187249"/>
            <a:ext cx="7924800" cy="1754326"/>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1346200" y="3300099"/>
            <a:ext cx="7924800" cy="2308324"/>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736600" y="190500"/>
            <a:ext cx="8637588" cy="762000"/>
          </a:xfrm>
          <a:noFill/>
        </p:spPr>
        <p:txBody>
          <a:bodyPr/>
          <a:lstStyle/>
          <a:p>
            <a:pPr eaLnBrk="1" hangingPunct="1"/>
            <a:r>
              <a:rPr lang="en-US" sz="6600">
                <a:solidFill>
                  <a:srgbClr val="FFFFCC"/>
                </a:solidFill>
                <a:effectLst/>
                <a:latin typeface="Calibri" pitchFamily="34" charset="0"/>
              </a:rPr>
              <a:t>Ephesians 4 - 5</a:t>
            </a:r>
          </a:p>
        </p:txBody>
      </p:sp>
      <p:sp>
        <p:nvSpPr>
          <p:cNvPr id="164867" name="Rectangle 3"/>
          <p:cNvSpPr>
            <a:spLocks noChangeArrowheads="1"/>
          </p:cNvSpPr>
          <p:nvPr/>
        </p:nvSpPr>
        <p:spPr bwMode="auto">
          <a:xfrm>
            <a:off x="965200" y="761019"/>
            <a:ext cx="8229600" cy="4585871"/>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736600" y="190500"/>
            <a:ext cx="8637588" cy="762000"/>
          </a:xfrm>
          <a:noFill/>
        </p:spPr>
        <p:txBody>
          <a:bodyPr/>
          <a:lstStyle/>
          <a:p>
            <a:pPr eaLnBrk="1" hangingPunct="1"/>
            <a:r>
              <a:rPr lang="en-US" sz="5400">
                <a:solidFill>
                  <a:srgbClr val="FFFF00"/>
                </a:solidFill>
                <a:effectLst/>
                <a:latin typeface="Calibri" pitchFamily="34" charset="0"/>
              </a:rPr>
              <a:t>Stealing</a:t>
            </a:r>
            <a:r>
              <a:rPr lang="en-US" sz="5400">
                <a:solidFill>
                  <a:srgbClr val="FFFFCC"/>
                </a:solidFill>
                <a:effectLst/>
                <a:latin typeface="Calibri" pitchFamily="34" charset="0"/>
              </a:rPr>
              <a:t> – Ephesians 4:28</a:t>
            </a:r>
          </a:p>
        </p:txBody>
      </p:sp>
      <p:sp>
        <p:nvSpPr>
          <p:cNvPr id="164867" name="Rectangle 3"/>
          <p:cNvSpPr>
            <a:spLocks noChangeArrowheads="1"/>
          </p:cNvSpPr>
          <p:nvPr/>
        </p:nvSpPr>
        <p:spPr bwMode="auto">
          <a:xfrm>
            <a:off x="1346200" y="1259884"/>
            <a:ext cx="7924800" cy="3170099"/>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832600" y="31115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498600" y="35560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1422400" y="40640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736600" y="190500"/>
            <a:ext cx="8637588" cy="762000"/>
          </a:xfrm>
          <a:noFill/>
        </p:spPr>
        <p:txBody>
          <a:bodyPr/>
          <a:lstStyle/>
          <a:p>
            <a:pPr eaLnBrk="1" hangingPunct="1"/>
            <a:r>
              <a:rPr lang="en-US" sz="6600">
                <a:solidFill>
                  <a:srgbClr val="FFFFCC"/>
                </a:solidFill>
                <a:effectLst/>
                <a:latin typeface="Calibri" pitchFamily="34" charset="0"/>
              </a:rPr>
              <a:t>I John 5:18-19</a:t>
            </a:r>
          </a:p>
        </p:txBody>
      </p:sp>
      <p:sp>
        <p:nvSpPr>
          <p:cNvPr id="164867" name="Rectangle 3"/>
          <p:cNvSpPr>
            <a:spLocks noChangeArrowheads="1"/>
          </p:cNvSpPr>
          <p:nvPr/>
        </p:nvSpPr>
        <p:spPr bwMode="auto">
          <a:xfrm>
            <a:off x="1346200" y="695264"/>
            <a:ext cx="7772400" cy="440120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851400" y="36195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6070600" y="4572001"/>
            <a:ext cx="2971800" cy="646331"/>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a:t>
            </a:fld>
            <a:endParaRPr lang="en-US"/>
          </a:p>
        </p:txBody>
      </p:sp>
      <p:sp>
        <p:nvSpPr>
          <p:cNvPr id="31747" name="Rectangle 2"/>
          <p:cNvSpPr>
            <a:spLocks noGrp="1" noChangeArrowheads="1"/>
          </p:cNvSpPr>
          <p:nvPr>
            <p:ph type="title"/>
          </p:nvPr>
        </p:nvSpPr>
        <p:spPr>
          <a:xfrm>
            <a:off x="812800" y="1"/>
            <a:ext cx="8534400" cy="949854"/>
          </a:xfrm>
        </p:spPr>
        <p:txBody>
          <a:bodyPr/>
          <a:lstStyle/>
          <a:p>
            <a:pPr eaLnBrk="1" hangingPunct="1"/>
            <a:r>
              <a:rPr lang="en-US" dirty="0">
                <a:effectLst/>
                <a:latin typeface="Calibri" pitchFamily="34" charset="0"/>
              </a:rPr>
              <a:t>Individuals Named in Colossians</a:t>
            </a:r>
          </a:p>
        </p:txBody>
      </p:sp>
      <p:sp>
        <p:nvSpPr>
          <p:cNvPr id="66563" name="Rectangle 3"/>
          <p:cNvSpPr>
            <a:spLocks noGrp="1" noChangeArrowheads="1"/>
          </p:cNvSpPr>
          <p:nvPr>
            <p:ph type="body" idx="1"/>
          </p:nvPr>
        </p:nvSpPr>
        <p:spPr>
          <a:xfrm>
            <a:off x="889000" y="723900"/>
            <a:ext cx="8610600" cy="4762500"/>
          </a:xfrm>
        </p:spPr>
        <p:txBody>
          <a:bodyPr/>
          <a:lstStyle/>
          <a:p>
            <a:pPr eaLnBrk="1" hangingPunct="1">
              <a:lnSpc>
                <a:spcPct val="110000"/>
              </a:lnSpc>
              <a:buNone/>
              <a:tabLst>
                <a:tab pos="1598613" algn="l"/>
              </a:tabLst>
            </a:pPr>
            <a:r>
              <a:rPr lang="en-US" sz="2400" dirty="0">
                <a:effectLst/>
                <a:latin typeface="Calibri" pitchFamily="34" charset="0"/>
              </a:rPr>
              <a:t>Epaphras</a:t>
            </a:r>
            <a:r>
              <a:rPr lang="en-US" sz="2400" dirty="0">
                <a:solidFill>
                  <a:srgbClr val="FFFF00"/>
                </a:solidFill>
                <a:effectLst/>
                <a:latin typeface="Calibri" pitchFamily="34" charset="0"/>
              </a:rPr>
              <a:t> – started church (1:7), w/Paul (4:12) – note his prayer</a:t>
            </a:r>
          </a:p>
          <a:p>
            <a:pPr eaLnBrk="1" hangingPunct="1">
              <a:lnSpc>
                <a:spcPct val="110000"/>
              </a:lnSpc>
              <a:buNone/>
              <a:tabLst>
                <a:tab pos="1598613" algn="l"/>
              </a:tabLst>
            </a:pPr>
            <a:r>
              <a:rPr lang="en-US" sz="2400" dirty="0" err="1">
                <a:effectLst/>
                <a:latin typeface="Calibri" pitchFamily="34" charset="0"/>
              </a:rPr>
              <a:t>Tychicus</a:t>
            </a:r>
            <a:r>
              <a:rPr lang="en-US" sz="2400" dirty="0">
                <a:solidFill>
                  <a:srgbClr val="FFFF00"/>
                </a:solidFill>
                <a:effectLst/>
                <a:latin typeface="Calibri" pitchFamily="34" charset="0"/>
              </a:rPr>
              <a:t> – coming to them (4:7), Acts 20:4</a:t>
            </a:r>
          </a:p>
          <a:p>
            <a:pPr eaLnBrk="1" hangingPunct="1">
              <a:lnSpc>
                <a:spcPct val="110000"/>
              </a:lnSpc>
              <a:buNone/>
              <a:tabLst>
                <a:tab pos="1598613" algn="l"/>
              </a:tabLst>
            </a:pPr>
            <a:r>
              <a:rPr lang="en-US" sz="2400" dirty="0" err="1">
                <a:effectLst/>
                <a:latin typeface="Calibri" pitchFamily="34" charset="0"/>
              </a:rPr>
              <a:t>Onesimus</a:t>
            </a:r>
            <a:r>
              <a:rPr lang="en-US" sz="2400" dirty="0">
                <a:solidFill>
                  <a:srgbClr val="FFFF00"/>
                </a:solidFill>
                <a:effectLst/>
                <a:latin typeface="Calibri" pitchFamily="34" charset="0"/>
              </a:rPr>
              <a:t> – (4:9) a slave from Colossae (Philemon)</a:t>
            </a:r>
          </a:p>
          <a:p>
            <a:pPr eaLnBrk="1" hangingPunct="1">
              <a:lnSpc>
                <a:spcPct val="110000"/>
              </a:lnSpc>
              <a:buNone/>
              <a:tabLst>
                <a:tab pos="1598613" algn="l"/>
              </a:tabLst>
            </a:pPr>
            <a:r>
              <a:rPr lang="en-US" sz="2400" dirty="0">
                <a:effectLst/>
                <a:latin typeface="Calibri" pitchFamily="34" charset="0"/>
              </a:rPr>
              <a:t>Aristarchus</a:t>
            </a:r>
            <a:r>
              <a:rPr lang="en-US" sz="2400" dirty="0">
                <a:solidFill>
                  <a:srgbClr val="FFFF00"/>
                </a:solidFill>
                <a:effectLst/>
                <a:latin typeface="Calibri" pitchFamily="34" charset="0"/>
              </a:rPr>
              <a:t> – prisoner w/Paul (4:10), Acts 20:4, 27:2</a:t>
            </a:r>
          </a:p>
          <a:p>
            <a:pPr eaLnBrk="1" hangingPunct="1">
              <a:lnSpc>
                <a:spcPct val="110000"/>
              </a:lnSpc>
              <a:buNone/>
              <a:tabLst>
                <a:tab pos="1598613" algn="l"/>
              </a:tabLst>
            </a:pPr>
            <a:r>
              <a:rPr lang="en-US" sz="2400" dirty="0">
                <a:effectLst/>
                <a:latin typeface="Calibri" pitchFamily="34" charset="0"/>
              </a:rPr>
              <a:t>Mark</a:t>
            </a:r>
            <a:r>
              <a:rPr lang="en-US" sz="2400" dirty="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400" dirty="0">
                <a:effectLst/>
                <a:latin typeface="Calibri" pitchFamily="34" charset="0"/>
              </a:rPr>
              <a:t>Justus </a:t>
            </a:r>
            <a:r>
              <a:rPr lang="en-US" sz="2400" dirty="0">
                <a:solidFill>
                  <a:srgbClr val="FFFF00"/>
                </a:solidFill>
                <a:effectLst/>
                <a:latin typeface="Calibri" pitchFamily="34" charset="0"/>
              </a:rPr>
              <a:t>– 4:11			</a:t>
            </a:r>
            <a:r>
              <a:rPr lang="en-US" sz="2400" dirty="0">
                <a:effectLst/>
                <a:latin typeface="Calibri" pitchFamily="34" charset="0"/>
              </a:rPr>
              <a:t>Luke</a:t>
            </a:r>
            <a:r>
              <a:rPr lang="en-US" sz="2400" dirty="0">
                <a:solidFill>
                  <a:srgbClr val="FFFF00"/>
                </a:solidFill>
                <a:effectLst/>
                <a:latin typeface="Calibri" pitchFamily="34" charset="0"/>
              </a:rPr>
              <a:t> – 4:14</a:t>
            </a:r>
          </a:p>
          <a:p>
            <a:pPr eaLnBrk="1" hangingPunct="1">
              <a:lnSpc>
                <a:spcPct val="110000"/>
              </a:lnSpc>
              <a:buNone/>
              <a:tabLst>
                <a:tab pos="1598613" algn="l"/>
              </a:tabLst>
            </a:pPr>
            <a:r>
              <a:rPr lang="en-US" sz="2400" dirty="0">
                <a:effectLst/>
                <a:latin typeface="Calibri" pitchFamily="34" charset="0"/>
              </a:rPr>
              <a:t>Demas</a:t>
            </a:r>
            <a:r>
              <a:rPr lang="en-US" sz="2400" dirty="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400" dirty="0" err="1">
                <a:effectLst/>
                <a:latin typeface="Calibri" pitchFamily="34" charset="0"/>
              </a:rPr>
              <a:t>Nympha</a:t>
            </a:r>
            <a:r>
              <a:rPr lang="en-US" sz="2400" dirty="0">
                <a:solidFill>
                  <a:srgbClr val="FFFF00"/>
                </a:solidFill>
                <a:effectLst/>
                <a:latin typeface="Calibri" pitchFamily="34" charset="0"/>
              </a:rPr>
              <a:t> – </a:t>
            </a:r>
            <a:r>
              <a:rPr lang="en-US" sz="2400" dirty="0" err="1">
                <a:solidFill>
                  <a:srgbClr val="FFFF00"/>
                </a:solidFill>
                <a:effectLst/>
                <a:latin typeface="Calibri" pitchFamily="34" charset="0"/>
              </a:rPr>
              <a:t>Laodicean</a:t>
            </a:r>
            <a:r>
              <a:rPr lang="en-US" sz="2400" dirty="0">
                <a:solidFill>
                  <a:srgbClr val="FFFF00"/>
                </a:solidFill>
                <a:effectLst/>
                <a:latin typeface="Calibri" pitchFamily="34" charset="0"/>
              </a:rPr>
              <a:t> church in her house? (4:15)</a:t>
            </a:r>
          </a:p>
          <a:p>
            <a:pPr eaLnBrk="1" hangingPunct="1">
              <a:lnSpc>
                <a:spcPct val="110000"/>
              </a:lnSpc>
              <a:buNone/>
              <a:tabLst>
                <a:tab pos="1598613" algn="l"/>
              </a:tabLst>
            </a:pPr>
            <a:r>
              <a:rPr lang="en-US" sz="2400" dirty="0" err="1">
                <a:effectLst/>
                <a:latin typeface="Calibri" pitchFamily="34" charset="0"/>
              </a:rPr>
              <a:t>Archippus</a:t>
            </a:r>
            <a:r>
              <a:rPr lang="en-US" sz="2400" dirty="0">
                <a:solidFill>
                  <a:srgbClr val="FFFF00"/>
                </a:solidFill>
                <a:effectLst/>
                <a:latin typeface="Calibri" pitchFamily="34" charset="0"/>
              </a:rPr>
              <a:t> – member in Colossae (4:17, Philemon 1:2)</a:t>
            </a:r>
            <a:endParaRPr lang="en-US" sz="2800" dirty="0">
              <a:solidFill>
                <a:srgbClr val="FFFF00"/>
              </a:solidFill>
              <a:effectLst/>
              <a:latin typeface="Calibri" pitchFamily="34" charset="0"/>
            </a:endParaRPr>
          </a:p>
          <a:p>
            <a:pPr eaLnBrk="1" hangingPunct="1">
              <a:lnSpc>
                <a:spcPct val="110000"/>
              </a:lnSpc>
              <a:buNone/>
              <a:tabLst>
                <a:tab pos="1598613" algn="l"/>
              </a:tabLst>
            </a:pPr>
            <a:r>
              <a:rPr lang="en-US" sz="2400" dirty="0">
                <a:solidFill>
                  <a:srgbClr val="FFFF00"/>
                </a:solidFill>
                <a:effectLst/>
                <a:latin typeface="Calibri" pitchFamily="34" charset="0"/>
              </a:rPr>
              <a:t>Also </a:t>
            </a:r>
            <a:r>
              <a:rPr lang="en-US" sz="2400" dirty="0">
                <a:effectLst/>
                <a:latin typeface="Calibri" pitchFamily="34" charset="0"/>
              </a:rPr>
              <a:t>Philemon and </a:t>
            </a:r>
            <a:r>
              <a:rPr lang="en-US" sz="2400" dirty="0" err="1">
                <a:effectLst/>
                <a:latin typeface="Calibri" pitchFamily="34" charset="0"/>
              </a:rPr>
              <a:t>Apphia</a:t>
            </a:r>
            <a:r>
              <a:rPr lang="en-US" sz="2400" dirty="0">
                <a:effectLst/>
                <a:latin typeface="Calibri" pitchFamily="34" charset="0"/>
              </a:rPr>
              <a:t> </a:t>
            </a:r>
            <a:r>
              <a:rPr lang="en-US" sz="2400" dirty="0">
                <a:solidFill>
                  <a:srgbClr val="FFFF00"/>
                </a:solidFill>
                <a:effectLst/>
                <a:latin typeface="Calibri" pitchFamily="34" charset="0"/>
              </a:rPr>
              <a:t>(Philemon 1:2)</a:t>
            </a:r>
          </a:p>
          <a:p>
            <a:pPr eaLnBrk="1" hangingPunct="1">
              <a:lnSpc>
                <a:spcPct val="110000"/>
              </a:lnSpc>
              <a:buNone/>
              <a:tabLst>
                <a:tab pos="1598613" algn="l"/>
              </a:tabLst>
            </a:pPr>
            <a:endParaRPr lang="en-US" sz="2800"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a:p>
            <a:pPr eaLnBrk="1" hangingPunct="1">
              <a:lnSpc>
                <a:spcPct val="110000"/>
              </a:lnSpc>
              <a:buNone/>
              <a:tabLst>
                <a:tab pos="1598613" algn="l"/>
              </a:tabLst>
            </a:pPr>
            <a:endParaRPr lang="en-US" dirty="0">
              <a:solidFill>
                <a:srgbClr val="FFFF00"/>
              </a:solidFill>
              <a:effectLst/>
              <a:latin typeface="Calibri" pitchFamily="34" charset="0"/>
            </a:endParaRPr>
          </a:p>
        </p:txBody>
      </p:sp>
      <p:sp>
        <p:nvSpPr>
          <p:cNvPr id="5" name="Rounded Rectangular Callout 4">
            <a:extLst>
              <a:ext uri="{FF2B5EF4-FFF2-40B4-BE49-F238E27FC236}">
                <a16:creationId xmlns:a16="http://schemas.microsoft.com/office/drawing/2014/main" id="{4FDB5DEA-C3B3-433D-AC4F-61AC571B47C4}"/>
              </a:ext>
            </a:extLst>
          </p:cNvPr>
          <p:cNvSpPr/>
          <p:nvPr/>
        </p:nvSpPr>
        <p:spPr bwMode="auto">
          <a:xfrm>
            <a:off x="2584450" y="1333500"/>
            <a:ext cx="6686550" cy="1464231"/>
          </a:xfrm>
          <a:prstGeom prst="wedgeRoundRectCallout">
            <a:avLst>
              <a:gd name="adj1" fmla="val 35265"/>
              <a:gd name="adj2" fmla="val -62406"/>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b="1" i="1" baseline="30000" dirty="0">
                <a:solidFill>
                  <a:srgbClr val="000000"/>
                </a:solidFill>
                <a:latin typeface="Arial" panose="020B0604020202020204" pitchFamily="34" charset="0"/>
              </a:rPr>
              <a:t>12 </a:t>
            </a:r>
            <a:r>
              <a:rPr lang="en-US" sz="2000" i="1" dirty="0">
                <a:solidFill>
                  <a:srgbClr val="000000"/>
                </a:solidFill>
                <a:latin typeface="Helvetica Neue"/>
              </a:rPr>
              <a:t>Epaphras, who is one of you, a servant of Christ Jesus, greets you, always struggling on your behalf in his prayers, that you may stand mature and fully assured in all the will of God.</a:t>
            </a:r>
            <a:endParaRPr kumimoji="0" lang="en-US" sz="2000" b="0" i="1" u="none" strike="noStrike" cap="none" normalizeH="0" baseline="0" dirty="0">
              <a:ln>
                <a:noFill/>
              </a:ln>
              <a:solidFill>
                <a:schemeClr val="bg1"/>
              </a:solidFill>
              <a:effectLst/>
              <a:latin typeface="Calibri" panose="020F0502020204030204" pitchFamily="34" charset="0"/>
            </a:endParaRPr>
          </a:p>
        </p:txBody>
      </p:sp>
      <p:sp>
        <p:nvSpPr>
          <p:cNvPr id="6" name="Rounded Rectangular Callout 4">
            <a:extLst>
              <a:ext uri="{FF2B5EF4-FFF2-40B4-BE49-F238E27FC236}">
                <a16:creationId xmlns:a16="http://schemas.microsoft.com/office/drawing/2014/main" id="{107F9105-21F5-4CAE-AE5B-CE98E4B6D367}"/>
              </a:ext>
            </a:extLst>
          </p:cNvPr>
          <p:cNvSpPr/>
          <p:nvPr/>
        </p:nvSpPr>
        <p:spPr bwMode="auto">
          <a:xfrm>
            <a:off x="1574800" y="1758461"/>
            <a:ext cx="5791200" cy="1123712"/>
          </a:xfrm>
          <a:prstGeom prst="wedgeRoundRectCallout">
            <a:avLst>
              <a:gd name="adj1" fmla="val -40106"/>
              <a:gd name="adj2" fmla="val -70857"/>
              <a:gd name="adj3" fmla="val 16667"/>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en-US" sz="2000" b="1" i="1" baseline="30000" dirty="0">
                <a:solidFill>
                  <a:srgbClr val="000000"/>
                </a:solidFill>
                <a:latin typeface="Arial" panose="020B0604020202020204" pitchFamily="34" charset="0"/>
              </a:rPr>
              <a:t>7 </a:t>
            </a:r>
            <a:r>
              <a:rPr lang="en-US" sz="2000" i="1" dirty="0">
                <a:solidFill>
                  <a:srgbClr val="000000"/>
                </a:solidFill>
                <a:latin typeface="Helvetica Neue"/>
              </a:rPr>
              <a:t>Tychicus will tell you all about my activities. He is a beloved brother and faithful minister and fellow servant in the Lord</a:t>
            </a:r>
            <a:endParaRPr kumimoji="0" lang="en-US" sz="2000" b="0" i="1" u="none" strike="noStrike" cap="none" normalizeH="0" baseline="0" dirty="0">
              <a:ln>
                <a:noFill/>
              </a:ln>
              <a:solidFill>
                <a:schemeClr val="bg1"/>
              </a:solidFill>
              <a:effectLst/>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dissolve">
                                      <p:cBhvr>
                                        <p:cTn id="17" dur="500"/>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2" end="2"/>
                                            </p:txEl>
                                          </p:spTgt>
                                        </p:tgtEl>
                                        <p:attrNameLst>
                                          <p:attrName>style.visibility</p:attrName>
                                        </p:attrNameLst>
                                      </p:cBhvr>
                                      <p:to>
                                        <p:strVal val="visible"/>
                                      </p:to>
                                    </p:set>
                                    <p:animEffect transition="in" filter="dissolve">
                                      <p:cBhvr>
                                        <p:cTn id="27" dur="500"/>
                                        <p:tgtEl>
                                          <p:spTgt spid="6656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3" end="3"/>
                                            </p:txEl>
                                          </p:spTgt>
                                        </p:tgtEl>
                                        <p:attrNameLst>
                                          <p:attrName>style.visibility</p:attrName>
                                        </p:attrNameLst>
                                      </p:cBhvr>
                                      <p:to>
                                        <p:strVal val="visible"/>
                                      </p:to>
                                    </p:set>
                                    <p:animEffect transition="in" filter="dissolve">
                                      <p:cBhvr>
                                        <p:cTn id="32" dur="500"/>
                                        <p:tgtEl>
                                          <p:spTgt spid="6656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4" end="4"/>
                                            </p:txEl>
                                          </p:spTgt>
                                        </p:tgtEl>
                                        <p:attrNameLst>
                                          <p:attrName>style.visibility</p:attrName>
                                        </p:attrNameLst>
                                      </p:cBhvr>
                                      <p:to>
                                        <p:strVal val="visible"/>
                                      </p:to>
                                    </p:set>
                                    <p:animEffect transition="in" filter="dissolve">
                                      <p:cBhvr>
                                        <p:cTn id="37" dur="500"/>
                                        <p:tgtEl>
                                          <p:spTgt spid="6656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5" end="5"/>
                                            </p:txEl>
                                          </p:spTgt>
                                        </p:tgtEl>
                                        <p:attrNameLst>
                                          <p:attrName>style.visibility</p:attrName>
                                        </p:attrNameLst>
                                      </p:cBhvr>
                                      <p:to>
                                        <p:strVal val="visible"/>
                                      </p:to>
                                    </p:set>
                                    <p:animEffect transition="in" filter="dissolve">
                                      <p:cBhvr>
                                        <p:cTn id="42" dur="500"/>
                                        <p:tgtEl>
                                          <p:spTgt spid="6656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6" end="6"/>
                                            </p:txEl>
                                          </p:spTgt>
                                        </p:tgtEl>
                                        <p:attrNameLst>
                                          <p:attrName>style.visibility</p:attrName>
                                        </p:attrNameLst>
                                      </p:cBhvr>
                                      <p:to>
                                        <p:strVal val="visible"/>
                                      </p:to>
                                    </p:set>
                                    <p:animEffect transition="in" filter="dissolve">
                                      <p:cBhvr>
                                        <p:cTn id="47" dur="500"/>
                                        <p:tgtEl>
                                          <p:spTgt spid="6656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7" end="7"/>
                                            </p:txEl>
                                          </p:spTgt>
                                        </p:tgtEl>
                                        <p:attrNameLst>
                                          <p:attrName>style.visibility</p:attrName>
                                        </p:attrNameLst>
                                      </p:cBhvr>
                                      <p:to>
                                        <p:strVal val="visible"/>
                                      </p:to>
                                    </p:set>
                                    <p:animEffect transition="in" filter="dissolve">
                                      <p:cBhvr>
                                        <p:cTn id="52" dur="500"/>
                                        <p:tgtEl>
                                          <p:spTgt spid="6656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6563">
                                            <p:txEl>
                                              <p:pRg st="8" end="8"/>
                                            </p:txEl>
                                          </p:spTgt>
                                        </p:tgtEl>
                                        <p:attrNameLst>
                                          <p:attrName>style.visibility</p:attrName>
                                        </p:attrNameLst>
                                      </p:cBhvr>
                                      <p:to>
                                        <p:strVal val="visible"/>
                                      </p:to>
                                    </p:set>
                                    <p:animEffect transition="in" filter="dissolve">
                                      <p:cBhvr>
                                        <p:cTn id="57" dur="500"/>
                                        <p:tgtEl>
                                          <p:spTgt spid="6656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66563">
                                            <p:txEl>
                                              <p:pRg st="9" end="9"/>
                                            </p:txEl>
                                          </p:spTgt>
                                        </p:tgtEl>
                                        <p:attrNameLst>
                                          <p:attrName>style.visibility</p:attrName>
                                        </p:attrNameLst>
                                      </p:cBhvr>
                                      <p:to>
                                        <p:strVal val="visible"/>
                                      </p:to>
                                    </p:set>
                                    <p:animEffect transition="in" filter="dissolve">
                                      <p:cBhvr>
                                        <p:cTn id="6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a:t>
            </a:fld>
            <a:endParaRPr lang="en-US" dirty="0"/>
          </a:p>
        </p:txBody>
      </p:sp>
      <p:sp>
        <p:nvSpPr>
          <p:cNvPr id="31747" name="Rectangle 2"/>
          <p:cNvSpPr>
            <a:spLocks noGrp="1" noChangeArrowheads="1"/>
          </p:cNvSpPr>
          <p:nvPr>
            <p:ph type="title"/>
          </p:nvPr>
        </p:nvSpPr>
        <p:spPr>
          <a:xfrm>
            <a:off x="927100" y="190500"/>
            <a:ext cx="8534400" cy="949854"/>
          </a:xfrm>
        </p:spPr>
        <p:txBody>
          <a:bodyPr/>
          <a:lstStyle/>
          <a:p>
            <a:pPr eaLnBrk="1" hangingPunct="1"/>
            <a:r>
              <a:rPr lang="en-US" sz="5400" dirty="0">
                <a:solidFill>
                  <a:srgbClr val="FFFFCC"/>
                </a:solidFill>
                <a:effectLst/>
                <a:latin typeface="Calibri" pitchFamily="34" charset="0"/>
              </a:rPr>
              <a:t>Colossians 1:9-12</a:t>
            </a:r>
            <a:br>
              <a:rPr lang="en-US" sz="5400" dirty="0">
                <a:solidFill>
                  <a:srgbClr val="FFFFCC"/>
                </a:solidFill>
                <a:effectLst/>
                <a:latin typeface="Calibri" pitchFamily="34" charset="0"/>
              </a:rPr>
            </a:br>
            <a:r>
              <a:rPr lang="en-US" i="1" dirty="0">
                <a:solidFill>
                  <a:srgbClr val="FFFFCC"/>
                </a:solidFill>
                <a:effectLst/>
                <a:latin typeface="Calibri" pitchFamily="34" charset="0"/>
              </a:rPr>
              <a:t>Lessons from the Setting</a:t>
            </a:r>
            <a:endParaRPr lang="en-US" sz="54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812800" y="1297112"/>
            <a:ext cx="8001000" cy="76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6" name="Rectangle 3"/>
          <p:cNvSpPr>
            <a:spLocks noChangeArrowheads="1"/>
          </p:cNvSpPr>
          <p:nvPr/>
        </p:nvSpPr>
        <p:spPr bwMode="auto">
          <a:xfrm>
            <a:off x="965200" y="1943100"/>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a:latin typeface="Calibri" pitchFamily="34" charset="0"/>
              </a:rPr>
              <a:t>Colossians 2:1-2</a:t>
            </a:r>
            <a:r>
              <a:rPr lang="en-US" sz="2800" b="1" dirty="0">
                <a:latin typeface="Calibri" pitchFamily="34" charset="0"/>
              </a:rPr>
              <a:t>  </a:t>
            </a:r>
          </a:p>
          <a:p>
            <a:pPr marL="457200"/>
            <a:r>
              <a:rPr lang="en-US" sz="2800" i="1" baseline="30000" dirty="0"/>
              <a:t>1</a:t>
            </a:r>
            <a:r>
              <a:rPr lang="en-US" sz="2800" i="1" dirty="0"/>
              <a:t>For I want you to know how great a struggle I have for you and for those at Laodicea and for </a:t>
            </a:r>
            <a:r>
              <a:rPr lang="en-US" sz="2800" i="1" dirty="0">
                <a:solidFill>
                  <a:srgbClr val="FFFF00"/>
                </a:solidFill>
              </a:rPr>
              <a:t>all who have not seen me face to face</a:t>
            </a:r>
            <a:r>
              <a:rPr lang="en-US" sz="2800" i="1" dirty="0"/>
              <a:t>, </a:t>
            </a:r>
            <a:r>
              <a:rPr lang="en-US" sz="2800" i="1" baseline="30000" dirty="0"/>
              <a:t>2</a:t>
            </a:r>
            <a:r>
              <a:rPr lang="en-US" sz="2800" i="1" dirty="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8</a:t>
            </a:fld>
            <a:endParaRPr lang="en-US"/>
          </a:p>
        </p:txBody>
      </p:sp>
      <p:sp>
        <p:nvSpPr>
          <p:cNvPr id="31747" name="Rectangle 2"/>
          <p:cNvSpPr>
            <a:spLocks noGrp="1" noChangeArrowheads="1"/>
          </p:cNvSpPr>
          <p:nvPr>
            <p:ph type="title"/>
          </p:nvPr>
        </p:nvSpPr>
        <p:spPr>
          <a:xfrm>
            <a:off x="889000" y="254001"/>
            <a:ext cx="8534400" cy="949854"/>
          </a:xfrm>
        </p:spPr>
        <p:txBody>
          <a:bodyPr/>
          <a:lstStyle/>
          <a:p>
            <a:pPr eaLnBrk="1" hangingPunct="1"/>
            <a:r>
              <a:rPr lang="en-US" sz="6000" dirty="0">
                <a:solidFill>
                  <a:srgbClr val="FFFFCC"/>
                </a:solidFill>
                <a:effectLst/>
                <a:latin typeface="Calibri" pitchFamily="34" charset="0"/>
              </a:rPr>
              <a:t>Colossians 1:9-12</a:t>
            </a:r>
            <a:br>
              <a:rPr lang="en-US" sz="6000" dirty="0">
                <a:solidFill>
                  <a:srgbClr val="FFFFCC"/>
                </a:solidFill>
                <a:effectLst/>
                <a:latin typeface="Calibri" pitchFamily="34" charset="0"/>
              </a:rPr>
            </a:br>
            <a:r>
              <a:rPr lang="en-US" sz="4800" i="1" dirty="0">
                <a:solidFill>
                  <a:srgbClr val="FFFFCC"/>
                </a:solidFill>
                <a:effectLst/>
                <a:latin typeface="Calibri" pitchFamily="34" charset="0"/>
              </a:rPr>
              <a:t>Lessons from the Setting</a:t>
            </a:r>
            <a:endParaRPr lang="en-US" sz="60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965200" y="1495092"/>
            <a:ext cx="8382000" cy="15113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1041400" y="3277284"/>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a:latin typeface="Calibri" pitchFamily="34" charset="0"/>
              </a:rPr>
              <a:t>Colossians 1:9</a:t>
            </a:r>
            <a:r>
              <a:rPr lang="en-US" sz="3200" b="1" dirty="0">
                <a:latin typeface="Calibri" pitchFamily="34" charset="0"/>
              </a:rPr>
              <a:t>  </a:t>
            </a:r>
          </a:p>
          <a:p>
            <a:pPr marL="457200" algn="l"/>
            <a:r>
              <a:rPr lang="en-US" sz="3200" i="1" baseline="30000" dirty="0"/>
              <a:t>9</a:t>
            </a:r>
            <a:r>
              <a:rPr lang="en-US" sz="3200" i="1" dirty="0"/>
              <a:t>And so, from the day we heard, </a:t>
            </a:r>
            <a:r>
              <a:rPr lang="en-US" sz="3200" i="1" dirty="0">
                <a:solidFill>
                  <a:srgbClr val="FFFF00"/>
                </a:solidFill>
              </a:rPr>
              <a:t>we have not ceased to pray </a:t>
            </a:r>
            <a:r>
              <a:rPr lang="en-US" sz="3200" i="1" dirty="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9</a:t>
            </a:fld>
            <a:endParaRPr lang="en-US" dirty="0"/>
          </a:p>
        </p:txBody>
      </p:sp>
      <p:sp>
        <p:nvSpPr>
          <p:cNvPr id="31747" name="Rectangle 2"/>
          <p:cNvSpPr>
            <a:spLocks noGrp="1" noChangeArrowheads="1"/>
          </p:cNvSpPr>
          <p:nvPr>
            <p:ph type="title"/>
          </p:nvPr>
        </p:nvSpPr>
        <p:spPr>
          <a:xfrm>
            <a:off x="889000" y="190500"/>
            <a:ext cx="8534400" cy="949854"/>
          </a:xfrm>
        </p:spPr>
        <p:txBody>
          <a:bodyPr/>
          <a:lstStyle/>
          <a:p>
            <a:pPr eaLnBrk="1" hangingPunct="1"/>
            <a:r>
              <a:rPr lang="en-US" sz="5400" dirty="0">
                <a:solidFill>
                  <a:srgbClr val="FFFFCC"/>
                </a:solidFill>
                <a:effectLst/>
                <a:latin typeface="Calibri" pitchFamily="34" charset="0"/>
              </a:rPr>
              <a:t>Colossians 1:9-12</a:t>
            </a:r>
            <a:br>
              <a:rPr lang="en-US" sz="5400" dirty="0">
                <a:solidFill>
                  <a:srgbClr val="FFFFCC"/>
                </a:solidFill>
                <a:effectLst/>
                <a:latin typeface="Calibri" pitchFamily="34" charset="0"/>
              </a:rPr>
            </a:br>
            <a:r>
              <a:rPr lang="en-US" i="1" dirty="0">
                <a:solidFill>
                  <a:srgbClr val="FFFFCC"/>
                </a:solidFill>
                <a:effectLst/>
                <a:latin typeface="Calibri" pitchFamily="34" charset="0"/>
              </a:rPr>
              <a:t>Lessons from the Setting</a:t>
            </a:r>
            <a:endParaRPr lang="en-US" sz="5400" i="1" dirty="0">
              <a:solidFill>
                <a:srgbClr val="FFFFCC"/>
              </a:solidFill>
              <a:effectLst/>
              <a:latin typeface="Calibri" pitchFamily="34" charset="0"/>
            </a:endParaRPr>
          </a:p>
        </p:txBody>
      </p:sp>
      <p:sp>
        <p:nvSpPr>
          <p:cNvPr id="66563" name="Rectangle 3"/>
          <p:cNvSpPr>
            <a:spLocks noGrp="1" noChangeArrowheads="1"/>
          </p:cNvSpPr>
          <p:nvPr>
            <p:ph type="body" idx="1"/>
          </p:nvPr>
        </p:nvSpPr>
        <p:spPr>
          <a:xfrm>
            <a:off x="965200" y="1270000"/>
            <a:ext cx="8001000" cy="7620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3600" dirty="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a:effectLst/>
            </a:endParaRPr>
          </a:p>
          <a:p>
            <a:pPr eaLnBrk="1" hangingPunct="1">
              <a:lnSpc>
                <a:spcPct val="110000"/>
              </a:lnSpc>
              <a:buNone/>
              <a:tabLst>
                <a:tab pos="1598613" algn="l"/>
              </a:tabLst>
            </a:pPr>
            <a:endParaRPr lang="en-US" dirty="0">
              <a:effectLst/>
            </a:endParaRPr>
          </a:p>
        </p:txBody>
      </p:sp>
      <p:sp>
        <p:nvSpPr>
          <p:cNvPr id="5" name="Rectangle 3"/>
          <p:cNvSpPr>
            <a:spLocks noChangeArrowheads="1"/>
          </p:cNvSpPr>
          <p:nvPr/>
        </p:nvSpPr>
        <p:spPr bwMode="auto">
          <a:xfrm>
            <a:off x="850900" y="3314701"/>
            <a:ext cx="8534400" cy="2246769"/>
          </a:xfrm>
          <a:prstGeom prst="rect">
            <a:avLst/>
          </a:prstGeom>
          <a:noFill/>
          <a:ln w="38100">
            <a:solidFill>
              <a:schemeClr val="tx1"/>
            </a:solidFill>
            <a:miter lim="800000"/>
            <a:headEnd/>
            <a:tailEnd/>
          </a:ln>
        </p:spPr>
        <p:txBody>
          <a:bodyPr wrap="square" anchor="ctr">
            <a:spAutoFit/>
          </a:bodyPr>
          <a:lstStyle/>
          <a:p>
            <a:pPr algn="l"/>
            <a:r>
              <a:rPr lang="en-US" sz="2800" b="1" u="sng" dirty="0">
                <a:latin typeface="Calibri" pitchFamily="34" charset="0"/>
              </a:rPr>
              <a:t>Colossians 1:11-12</a:t>
            </a:r>
            <a:r>
              <a:rPr lang="en-US" sz="2800" b="1" dirty="0">
                <a:latin typeface="Calibri" pitchFamily="34" charset="0"/>
              </a:rPr>
              <a:t>  </a:t>
            </a:r>
          </a:p>
          <a:p>
            <a:pPr algn="l"/>
            <a:r>
              <a:rPr lang="en-US" sz="2800" i="1" baseline="30000" dirty="0"/>
              <a:t>11</a:t>
            </a:r>
            <a:r>
              <a:rPr lang="en-US" sz="2800" i="1" dirty="0"/>
              <a:t> </a:t>
            </a:r>
            <a:r>
              <a:rPr lang="en-US" sz="2800" i="1" dirty="0">
                <a:solidFill>
                  <a:srgbClr val="FFFF00"/>
                </a:solidFill>
              </a:rPr>
              <a:t>May you </a:t>
            </a:r>
            <a:r>
              <a:rPr lang="en-US" sz="2800" i="1" dirty="0"/>
              <a:t>be strengthened with all power, according to his glorious might, for all endurance and patience with joy, </a:t>
            </a:r>
            <a:r>
              <a:rPr lang="en-US" sz="2800" i="1" baseline="30000" dirty="0"/>
              <a:t>12</a:t>
            </a:r>
            <a:r>
              <a:rPr lang="en-US" sz="2800" i="1" dirty="0"/>
              <a:t> </a:t>
            </a:r>
            <a:r>
              <a:rPr lang="en-US" sz="2800" i="1" dirty="0">
                <a:solidFill>
                  <a:srgbClr val="FFFF00"/>
                </a:solidFill>
              </a:rPr>
              <a:t>giving thanks to the Father, </a:t>
            </a:r>
            <a:r>
              <a:rPr lang="en-US" sz="2800" i="1" dirty="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14995</TotalTime>
  <Words>2222</Words>
  <Application>Microsoft Office PowerPoint</Application>
  <PresentationFormat>Custom</PresentationFormat>
  <Paragraphs>600</Paragraphs>
  <Slides>58</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Calibri</vt:lpstr>
      <vt:lpstr>Garamond</vt:lpstr>
      <vt:lpstr>Helvetica Neue</vt:lpstr>
      <vt:lpstr>Tahoma</vt:lpstr>
      <vt:lpstr>Times New Roman</vt:lpstr>
      <vt:lpstr>Wingdings</vt:lpstr>
      <vt:lpstr>Ripple</vt:lpstr>
      <vt:lpstr>PowerPoint Presentation</vt:lpstr>
      <vt:lpstr>PowerPoint Presentation</vt:lpstr>
      <vt:lpstr>PowerPoint Presentation</vt:lpstr>
      <vt:lpstr>Colossians 1:9-12</vt:lpstr>
      <vt:lpstr>Prayer – A Source of Spiritual Growth</vt:lpstr>
      <vt:lpstr>Individuals Named in Colossians</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PowerPoint Presentation</vt:lpstr>
      <vt:lpstr>PowerPoint Presentation</vt:lpstr>
      <vt:lpstr>Prayer – A Source of Spiritual Growth</vt:lpstr>
      <vt:lpstr>PowerPoint Presentation</vt:lpstr>
      <vt:lpstr>Ephesians 4:13</vt:lpstr>
      <vt:lpstr>Earthly Prayers</vt:lpstr>
      <vt:lpstr>Prayer – A Source of Spiritual Growth</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PowerPoint Presentation</vt:lpstr>
      <vt:lpstr>The Church in Antioch</vt:lpstr>
      <vt:lpstr>PowerPoint Presentation</vt:lpstr>
      <vt:lpstr>PowerPoint Presentation</vt:lpstr>
      <vt:lpstr>PowerPoint Presentation</vt:lpstr>
      <vt:lpstr>PowerPoint Presentation</vt:lpstr>
      <vt:lpstr>PowerPoint Presentation</vt:lpstr>
      <vt:lpstr>PowerPoint Presentation</vt:lpstr>
      <vt:lpstr>Lesson 6 Objectives</vt:lpstr>
      <vt:lpstr>PowerPoint Presentation</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PowerPoint Presentation</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Russ LaGrone</cp:lastModifiedBy>
  <cp:revision>205</cp:revision>
  <dcterms:created xsi:type="dcterms:W3CDTF">2002-05-07T01:10:22Z</dcterms:created>
  <dcterms:modified xsi:type="dcterms:W3CDTF">2019-03-17T11:52:34Z</dcterms:modified>
</cp:coreProperties>
</file>