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0" r:id="rId2"/>
    <p:sldId id="257" r:id="rId3"/>
    <p:sldId id="263" r:id="rId4"/>
    <p:sldId id="264" r:id="rId5"/>
    <p:sldId id="265" r:id="rId6"/>
    <p:sldId id="262" r:id="rId7"/>
    <p:sldId id="261" r:id="rId8"/>
    <p:sldId id="266" r:id="rId9"/>
    <p:sldId id="267" r:id="rId10"/>
    <p:sldId id="268" r:id="rId11"/>
    <p:sldId id="269" r:id="rId12"/>
    <p:sldId id="270" r:id="rId13"/>
    <p:sldId id="271" r:id="rId14"/>
    <p:sldId id="272" r:id="rId1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C0C0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7902" autoAdjust="0"/>
  </p:normalViewPr>
  <p:slideViewPr>
    <p:cSldViewPr snapToGrid="0">
      <p:cViewPr varScale="1">
        <p:scale>
          <a:sx n="68" d="100"/>
          <a:sy n="68" d="100"/>
        </p:scale>
        <p:origin x="4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FADC517B-B186-4E68-9A7E-6F9916A3DD28}" type="datetimeFigureOut">
              <a:rPr lang="en-US" smtClean="0"/>
              <a:t>3/20/2019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A5357F5-AE65-4207-A569-5D536C851684}" type="slidenum">
              <a:rPr lang="en-US" smtClean="0"/>
              <a:t>‹#›</a:t>
            </a:fld>
            <a:endParaRPr lang="en-US"/>
          </a:p>
        </p:txBody>
      </p:sp>
    </p:spTree>
    <p:extLst>
      <p:ext uri="{BB962C8B-B14F-4D97-AF65-F5344CB8AC3E}">
        <p14:creationId xmlns:p14="http://schemas.microsoft.com/office/powerpoint/2010/main" val="4068075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5357F5-AE65-4207-A569-5D536C851684}" type="slidenum">
              <a:rPr lang="en-US" smtClean="0"/>
              <a:t>1</a:t>
            </a:fld>
            <a:endParaRPr lang="en-US"/>
          </a:p>
        </p:txBody>
      </p:sp>
    </p:spTree>
    <p:extLst>
      <p:ext uri="{BB962C8B-B14F-4D97-AF65-F5344CB8AC3E}">
        <p14:creationId xmlns:p14="http://schemas.microsoft.com/office/powerpoint/2010/main" val="583606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was going to tell you that you didn’t have to do your chores today, but then you whined about your chores, so now giving you the very thing I wanted for you feels like a loss.”</a:t>
            </a:r>
          </a:p>
        </p:txBody>
      </p:sp>
      <p:sp>
        <p:nvSpPr>
          <p:cNvPr id="4" name="Slide Number Placeholder 3"/>
          <p:cNvSpPr>
            <a:spLocks noGrp="1"/>
          </p:cNvSpPr>
          <p:nvPr>
            <p:ph type="sldNum" sz="quarter" idx="5"/>
          </p:nvPr>
        </p:nvSpPr>
        <p:spPr/>
        <p:txBody>
          <a:bodyPr/>
          <a:lstStyle/>
          <a:p>
            <a:fld id="{5A5357F5-AE65-4207-A569-5D536C851684}" type="slidenum">
              <a:rPr lang="en-US" smtClean="0"/>
              <a:t>10</a:t>
            </a:fld>
            <a:endParaRPr lang="en-US"/>
          </a:p>
        </p:txBody>
      </p:sp>
    </p:spTree>
    <p:extLst>
      <p:ext uri="{BB962C8B-B14F-4D97-AF65-F5344CB8AC3E}">
        <p14:creationId xmlns:p14="http://schemas.microsoft.com/office/powerpoint/2010/main" val="1897088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Psalm 2 is Messianic. If we just focus on the verses quoted to prove Jesus’ Messiahship, we miss great insight into how God’s kingdom came into being: that the wicked always reject God, and God establishes His chosen ruler. (To demonstrate this, Psalm 2 makes just as much sense describing David’s ascension to the throne as Christ’s.)</a:t>
            </a:r>
          </a:p>
        </p:txBody>
      </p:sp>
      <p:sp>
        <p:nvSpPr>
          <p:cNvPr id="4" name="Slide Number Placeholder 3"/>
          <p:cNvSpPr>
            <a:spLocks noGrp="1"/>
          </p:cNvSpPr>
          <p:nvPr>
            <p:ph type="sldNum" sz="quarter" idx="5"/>
          </p:nvPr>
        </p:nvSpPr>
        <p:spPr/>
        <p:txBody>
          <a:bodyPr/>
          <a:lstStyle/>
          <a:p>
            <a:fld id="{5A5357F5-AE65-4207-A569-5D536C851684}" type="slidenum">
              <a:rPr lang="en-US" smtClean="0"/>
              <a:t>11</a:t>
            </a:fld>
            <a:endParaRPr lang="en-US"/>
          </a:p>
        </p:txBody>
      </p:sp>
    </p:spTree>
    <p:extLst>
      <p:ext uri="{BB962C8B-B14F-4D97-AF65-F5344CB8AC3E}">
        <p14:creationId xmlns:p14="http://schemas.microsoft.com/office/powerpoint/2010/main" val="1930457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writer of psalm 89 shares a common view of the Davidic line and promise: that because of His promises to David, God is bound to fulfill the Seed promise through their physical rule. Psalm 74 takes a more comprehensive view of things, concluding that because of who He is, God must still be working to fulfill the promise to Abraham.</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4">
                    <a:lumMod val="50000"/>
                  </a:schemeClr>
                </a:solidFill>
              </a:rPr>
              <a:t>Psalm 89 describes the moment when Israel was forced to trust in God’s kingship, not the Davidic kingship. The book of Psalms narrates this transition. </a:t>
            </a:r>
            <a:r>
              <a:rPr lang="en-US" dirty="0"/>
              <a:t>When Book 3 of Psalms ends (89), Israel is forced to realize that God is Israel’s true king.</a:t>
            </a:r>
          </a:p>
        </p:txBody>
      </p:sp>
      <p:sp>
        <p:nvSpPr>
          <p:cNvPr id="4" name="Slide Number Placeholder 3"/>
          <p:cNvSpPr>
            <a:spLocks noGrp="1"/>
          </p:cNvSpPr>
          <p:nvPr>
            <p:ph type="sldNum" sz="quarter" idx="5"/>
          </p:nvPr>
        </p:nvSpPr>
        <p:spPr/>
        <p:txBody>
          <a:bodyPr/>
          <a:lstStyle/>
          <a:p>
            <a:fld id="{5A5357F5-AE65-4207-A569-5D536C851684}" type="slidenum">
              <a:rPr lang="en-US" smtClean="0"/>
              <a:t>12</a:t>
            </a:fld>
            <a:endParaRPr lang="en-US"/>
          </a:p>
        </p:txBody>
      </p:sp>
    </p:spTree>
    <p:extLst>
      <p:ext uri="{BB962C8B-B14F-4D97-AF65-F5344CB8AC3E}">
        <p14:creationId xmlns:p14="http://schemas.microsoft.com/office/powerpoint/2010/main" val="3266449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long as Israel placed even the slightest confidence in the actual Davidic line reigning on a literal throne, they would not see God as their king. By cutting off the Davidic line (from the throne, if not from existence), God was helping Israel see Who was really the source of their hope. God was their king, and any king God appointed was, at best, a son of God. Christ resolves these two offices by coming in the flesh as the only-begotten Son of God. After He died, He rose to reign as the King who is God and the Son of God.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since they narrate this important moment of realization about the nature of kingship, and make true kingship only something Christ can attain, I would argue that Psalm 89 and 74 and 99 are Messianic, even though they’re not quoted in the NT as such.</a:t>
            </a:r>
          </a:p>
          <a:p>
            <a:endParaRPr lang="en-US" dirty="0"/>
          </a:p>
        </p:txBody>
      </p:sp>
      <p:sp>
        <p:nvSpPr>
          <p:cNvPr id="4" name="Slide Number Placeholder 3"/>
          <p:cNvSpPr>
            <a:spLocks noGrp="1"/>
          </p:cNvSpPr>
          <p:nvPr>
            <p:ph type="sldNum" sz="quarter" idx="5"/>
          </p:nvPr>
        </p:nvSpPr>
        <p:spPr/>
        <p:txBody>
          <a:bodyPr/>
          <a:lstStyle/>
          <a:p>
            <a:fld id="{5A5357F5-AE65-4207-A569-5D536C851684}" type="slidenum">
              <a:rPr lang="en-US" smtClean="0"/>
              <a:t>13</a:t>
            </a:fld>
            <a:endParaRPr lang="en-US"/>
          </a:p>
        </p:txBody>
      </p:sp>
    </p:spTree>
    <p:extLst>
      <p:ext uri="{BB962C8B-B14F-4D97-AF65-F5344CB8AC3E}">
        <p14:creationId xmlns:p14="http://schemas.microsoft.com/office/powerpoint/2010/main" val="3890804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5357F5-AE65-4207-A569-5D536C851684}" type="slidenum">
              <a:rPr lang="en-US" smtClean="0"/>
              <a:t>14</a:t>
            </a:fld>
            <a:endParaRPr lang="en-US"/>
          </a:p>
        </p:txBody>
      </p:sp>
    </p:spTree>
    <p:extLst>
      <p:ext uri="{BB962C8B-B14F-4D97-AF65-F5344CB8AC3E}">
        <p14:creationId xmlns:p14="http://schemas.microsoft.com/office/powerpoint/2010/main" val="1553008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5357F5-AE65-4207-A569-5D536C851684}" type="slidenum">
              <a:rPr lang="en-US" smtClean="0"/>
              <a:t>2</a:t>
            </a:fld>
            <a:endParaRPr lang="en-US"/>
          </a:p>
        </p:txBody>
      </p:sp>
    </p:spTree>
    <p:extLst>
      <p:ext uri="{BB962C8B-B14F-4D97-AF65-F5344CB8AC3E}">
        <p14:creationId xmlns:p14="http://schemas.microsoft.com/office/powerpoint/2010/main" val="2349011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5357F5-AE65-4207-A569-5D536C851684}" type="slidenum">
              <a:rPr lang="en-US" smtClean="0"/>
              <a:t>3</a:t>
            </a:fld>
            <a:endParaRPr lang="en-US"/>
          </a:p>
        </p:txBody>
      </p:sp>
    </p:spTree>
    <p:extLst>
      <p:ext uri="{BB962C8B-B14F-4D97-AF65-F5344CB8AC3E}">
        <p14:creationId xmlns:p14="http://schemas.microsoft.com/office/powerpoint/2010/main" val="1900784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come back to your answers toward the end of next class, but I hope this question has also raised this thought in your mind: “How do I know if a psalm IS </a:t>
            </a:r>
            <a:r>
              <a:rPr lang="en-US" dirty="0" err="1"/>
              <a:t>Messicanic</a:t>
            </a:r>
            <a:r>
              <a:rPr lang="en-US" dirty="0"/>
              <a:t>? How can I tell?”</a:t>
            </a:r>
          </a:p>
        </p:txBody>
      </p:sp>
      <p:sp>
        <p:nvSpPr>
          <p:cNvPr id="4" name="Slide Number Placeholder 3"/>
          <p:cNvSpPr>
            <a:spLocks noGrp="1"/>
          </p:cNvSpPr>
          <p:nvPr>
            <p:ph type="sldNum" sz="quarter" idx="5"/>
          </p:nvPr>
        </p:nvSpPr>
        <p:spPr/>
        <p:txBody>
          <a:bodyPr/>
          <a:lstStyle/>
          <a:p>
            <a:fld id="{5A5357F5-AE65-4207-A569-5D536C851684}" type="slidenum">
              <a:rPr lang="en-US" smtClean="0"/>
              <a:t>4</a:t>
            </a:fld>
            <a:endParaRPr lang="en-US"/>
          </a:p>
        </p:txBody>
      </p:sp>
    </p:spTree>
    <p:extLst>
      <p:ext uri="{BB962C8B-B14F-4D97-AF65-F5344CB8AC3E}">
        <p14:creationId xmlns:p14="http://schemas.microsoft.com/office/powerpoint/2010/main" val="2693853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 want to do in the next two lessons is to explore the characteristics that suggest a psalm is Messianic, and then see how those psalms help us understand Christ’s life and mission better.</a:t>
            </a:r>
          </a:p>
        </p:txBody>
      </p:sp>
      <p:sp>
        <p:nvSpPr>
          <p:cNvPr id="4" name="Slide Number Placeholder 3"/>
          <p:cNvSpPr>
            <a:spLocks noGrp="1"/>
          </p:cNvSpPr>
          <p:nvPr>
            <p:ph type="sldNum" sz="quarter" idx="5"/>
          </p:nvPr>
        </p:nvSpPr>
        <p:spPr/>
        <p:txBody>
          <a:bodyPr/>
          <a:lstStyle/>
          <a:p>
            <a:fld id="{5A5357F5-AE65-4207-A569-5D536C851684}" type="slidenum">
              <a:rPr lang="en-US" smtClean="0"/>
              <a:t>5</a:t>
            </a:fld>
            <a:endParaRPr lang="en-US"/>
          </a:p>
        </p:txBody>
      </p:sp>
    </p:spTree>
    <p:extLst>
      <p:ext uri="{BB962C8B-B14F-4D97-AF65-F5344CB8AC3E}">
        <p14:creationId xmlns:p14="http://schemas.microsoft.com/office/powerpoint/2010/main" val="2058950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saw in the Minor Prophets a detailed outline and description of the Messiah’s work. Those descriptions built on the details supplied by Jeremiah, Ezekiel, and Isaiah, and on the timeline established by Daniel (today’s class). The Major and Minor prophets all build on the Messianic descriptions in the Psalms, which begin to tie the isolated images of the Pentateuch into descriptions of people</a:t>
            </a:r>
          </a:p>
        </p:txBody>
      </p:sp>
      <p:sp>
        <p:nvSpPr>
          <p:cNvPr id="4" name="Slide Number Placeholder 3"/>
          <p:cNvSpPr>
            <a:spLocks noGrp="1"/>
          </p:cNvSpPr>
          <p:nvPr>
            <p:ph type="sldNum" sz="quarter" idx="5"/>
          </p:nvPr>
        </p:nvSpPr>
        <p:spPr/>
        <p:txBody>
          <a:bodyPr/>
          <a:lstStyle/>
          <a:p>
            <a:fld id="{5A5357F5-AE65-4207-A569-5D536C851684}" type="slidenum">
              <a:rPr lang="en-US" smtClean="0"/>
              <a:t>6</a:t>
            </a:fld>
            <a:endParaRPr lang="en-US"/>
          </a:p>
        </p:txBody>
      </p:sp>
    </p:spTree>
    <p:extLst>
      <p:ext uri="{BB962C8B-B14F-4D97-AF65-F5344CB8AC3E}">
        <p14:creationId xmlns:p14="http://schemas.microsoft.com/office/powerpoint/2010/main" val="2168142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references in psalms to “all the nations” or “subduing peoples under me,” seemingly with no precedent in revelation or history. One theory: the view of the Messiah literally ruling the nations grows out of a renewed focus on the Seed promise at this time.</a:t>
            </a:r>
          </a:p>
        </p:txBody>
      </p:sp>
      <p:sp>
        <p:nvSpPr>
          <p:cNvPr id="4" name="Slide Number Placeholder 3"/>
          <p:cNvSpPr>
            <a:spLocks noGrp="1"/>
          </p:cNvSpPr>
          <p:nvPr>
            <p:ph type="sldNum" sz="quarter" idx="5"/>
          </p:nvPr>
        </p:nvSpPr>
        <p:spPr/>
        <p:txBody>
          <a:bodyPr/>
          <a:lstStyle/>
          <a:p>
            <a:fld id="{5A5357F5-AE65-4207-A569-5D536C851684}" type="slidenum">
              <a:rPr lang="en-US" smtClean="0"/>
              <a:t>7</a:t>
            </a:fld>
            <a:endParaRPr lang="en-US"/>
          </a:p>
        </p:txBody>
      </p:sp>
    </p:spTree>
    <p:extLst>
      <p:ext uri="{BB962C8B-B14F-4D97-AF65-F5344CB8AC3E}">
        <p14:creationId xmlns:p14="http://schemas.microsoft.com/office/powerpoint/2010/main" val="3972802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read the psalms as Messianic in the narrow sense (only predictive) requires us to ignore the clear historical detail so often associated with the psalms that contain Messianic content. Putting these psalms back in their historical context, and then examining the Messianic elements in that context, helps us to see the Messianic message more clearly, and offers additional insight into Christ’s life and work.</a:t>
            </a:r>
          </a:p>
          <a:p>
            <a:endParaRPr lang="en-US" dirty="0"/>
          </a:p>
          <a:p>
            <a:r>
              <a:rPr lang="en-US" dirty="0"/>
              <a:t>A large part of that context lies in the genre that contains many Messianic psalms: kingship psalms </a:t>
            </a:r>
          </a:p>
        </p:txBody>
      </p:sp>
      <p:sp>
        <p:nvSpPr>
          <p:cNvPr id="4" name="Slide Number Placeholder 3"/>
          <p:cNvSpPr>
            <a:spLocks noGrp="1"/>
          </p:cNvSpPr>
          <p:nvPr>
            <p:ph type="sldNum" sz="quarter" idx="5"/>
          </p:nvPr>
        </p:nvSpPr>
        <p:spPr/>
        <p:txBody>
          <a:bodyPr/>
          <a:lstStyle/>
          <a:p>
            <a:fld id="{5A5357F5-AE65-4207-A569-5D536C851684}" type="slidenum">
              <a:rPr lang="en-US" smtClean="0"/>
              <a:t>8</a:t>
            </a:fld>
            <a:endParaRPr lang="en-US"/>
          </a:p>
        </p:txBody>
      </p:sp>
    </p:spTree>
    <p:extLst>
      <p:ext uri="{BB962C8B-B14F-4D97-AF65-F5344CB8AC3E}">
        <p14:creationId xmlns:p14="http://schemas.microsoft.com/office/powerpoint/2010/main" val="3032909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5357F5-AE65-4207-A569-5D536C851684}" type="slidenum">
              <a:rPr lang="en-US" smtClean="0"/>
              <a:t>9</a:t>
            </a:fld>
            <a:endParaRPr lang="en-US"/>
          </a:p>
        </p:txBody>
      </p:sp>
    </p:spTree>
    <p:extLst>
      <p:ext uri="{BB962C8B-B14F-4D97-AF65-F5344CB8AC3E}">
        <p14:creationId xmlns:p14="http://schemas.microsoft.com/office/powerpoint/2010/main" val="1940013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7D630-D956-41FD-894D-D471F2E3A7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868F03-8A1A-4F36-BDB4-5C0B8CD051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829EFA-0ADB-4F61-8619-E57F0207B0E8}"/>
              </a:ext>
            </a:extLst>
          </p:cNvPr>
          <p:cNvSpPr>
            <a:spLocks noGrp="1"/>
          </p:cNvSpPr>
          <p:nvPr>
            <p:ph type="dt" sz="half" idx="10"/>
          </p:nvPr>
        </p:nvSpPr>
        <p:spPr/>
        <p:txBody>
          <a:bodyPr/>
          <a:lstStyle/>
          <a:p>
            <a:fld id="{303BA6A4-7224-43C4-9D5C-5E2DA50B294A}" type="datetimeFigureOut">
              <a:rPr lang="en-US" smtClean="0"/>
              <a:t>3/20/2019</a:t>
            </a:fld>
            <a:endParaRPr lang="en-US"/>
          </a:p>
        </p:txBody>
      </p:sp>
      <p:sp>
        <p:nvSpPr>
          <p:cNvPr id="5" name="Footer Placeholder 4">
            <a:extLst>
              <a:ext uri="{FF2B5EF4-FFF2-40B4-BE49-F238E27FC236}">
                <a16:creationId xmlns:a16="http://schemas.microsoft.com/office/drawing/2014/main" id="{98A89151-4AE0-489B-BEAF-D88046CC00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2FB383-4B9A-42DD-B069-FEC9D86CF2EC}"/>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968578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FE66E-6A48-4637-A28C-34192CE69B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D89D55-B805-42CE-8C8F-CA0A0BD99EE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DF94CB-6777-42F3-89B0-AF3A9AC206BB}"/>
              </a:ext>
            </a:extLst>
          </p:cNvPr>
          <p:cNvSpPr>
            <a:spLocks noGrp="1"/>
          </p:cNvSpPr>
          <p:nvPr>
            <p:ph type="dt" sz="half" idx="10"/>
          </p:nvPr>
        </p:nvSpPr>
        <p:spPr/>
        <p:txBody>
          <a:bodyPr/>
          <a:lstStyle/>
          <a:p>
            <a:fld id="{303BA6A4-7224-43C4-9D5C-5E2DA50B294A}" type="datetimeFigureOut">
              <a:rPr lang="en-US" smtClean="0"/>
              <a:t>3/20/2019</a:t>
            </a:fld>
            <a:endParaRPr lang="en-US"/>
          </a:p>
        </p:txBody>
      </p:sp>
      <p:sp>
        <p:nvSpPr>
          <p:cNvPr id="5" name="Footer Placeholder 4">
            <a:extLst>
              <a:ext uri="{FF2B5EF4-FFF2-40B4-BE49-F238E27FC236}">
                <a16:creationId xmlns:a16="http://schemas.microsoft.com/office/drawing/2014/main" id="{EFB3D27E-643C-42DC-A4BF-D00E4703BD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0F4297-2BED-465B-A750-7ED3ABD59C2B}"/>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87095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0EDD07-C587-4751-9595-21DDCD171E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D5BBD9-55FA-46CB-A059-E22B0CAA32B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731BE3-7583-4B5F-9318-B54C618C07CF}"/>
              </a:ext>
            </a:extLst>
          </p:cNvPr>
          <p:cNvSpPr>
            <a:spLocks noGrp="1"/>
          </p:cNvSpPr>
          <p:nvPr>
            <p:ph type="dt" sz="half" idx="10"/>
          </p:nvPr>
        </p:nvSpPr>
        <p:spPr/>
        <p:txBody>
          <a:bodyPr/>
          <a:lstStyle/>
          <a:p>
            <a:fld id="{303BA6A4-7224-43C4-9D5C-5E2DA50B294A}" type="datetimeFigureOut">
              <a:rPr lang="en-US" smtClean="0"/>
              <a:t>3/20/2019</a:t>
            </a:fld>
            <a:endParaRPr lang="en-US"/>
          </a:p>
        </p:txBody>
      </p:sp>
      <p:sp>
        <p:nvSpPr>
          <p:cNvPr id="5" name="Footer Placeholder 4">
            <a:extLst>
              <a:ext uri="{FF2B5EF4-FFF2-40B4-BE49-F238E27FC236}">
                <a16:creationId xmlns:a16="http://schemas.microsoft.com/office/drawing/2014/main" id="{4AAAED9F-9092-4110-AB0A-01798E6827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AEC342-F326-411D-802A-C3E0F1C297D0}"/>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1855102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E00C1-09A0-4959-82DE-222552B2FC3A}"/>
              </a:ext>
            </a:extLst>
          </p:cNvPr>
          <p:cNvSpPr>
            <a:spLocks noGrp="1"/>
          </p:cNvSpPr>
          <p:nvPr>
            <p:ph type="title"/>
          </p:nvPr>
        </p:nvSpPr>
        <p:spPr>
          <a:xfrm>
            <a:off x="504497" y="316141"/>
            <a:ext cx="10849304" cy="794935"/>
          </a:xfrm>
        </p:spPr>
        <p:txBody>
          <a:bodyPr/>
          <a:lstStyle>
            <a:lvl1pPr>
              <a:defRPr>
                <a:latin typeface="Baskerville Old Face" panose="02020602080505020303" pitchFamily="18"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893939D1-4E2F-43FD-9200-06396BEA5497}"/>
              </a:ext>
            </a:extLst>
          </p:cNvPr>
          <p:cNvSpPr>
            <a:spLocks noGrp="1"/>
          </p:cNvSpPr>
          <p:nvPr>
            <p:ph idx="1"/>
          </p:nvPr>
        </p:nvSpPr>
        <p:spPr>
          <a:xfrm>
            <a:off x="504497" y="1160060"/>
            <a:ext cx="11435255" cy="5440437"/>
          </a:xfrm>
        </p:spPr>
        <p:txBody>
          <a:bodyPr/>
          <a:lstStyle>
            <a:lvl1pPr>
              <a:spcBef>
                <a:spcPts val="1200"/>
              </a:spcBef>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791A0A4-DCCC-494D-9659-1D737B9FF7E3}"/>
              </a:ext>
            </a:extLst>
          </p:cNvPr>
          <p:cNvSpPr>
            <a:spLocks noGrp="1"/>
          </p:cNvSpPr>
          <p:nvPr>
            <p:ph type="dt" sz="half" idx="10"/>
          </p:nvPr>
        </p:nvSpPr>
        <p:spPr/>
        <p:txBody>
          <a:bodyPr/>
          <a:lstStyle/>
          <a:p>
            <a:fld id="{303BA6A4-7224-43C4-9D5C-5E2DA50B294A}" type="datetimeFigureOut">
              <a:rPr lang="en-US" smtClean="0"/>
              <a:t>3/20/2019</a:t>
            </a:fld>
            <a:endParaRPr lang="en-US"/>
          </a:p>
        </p:txBody>
      </p:sp>
      <p:sp>
        <p:nvSpPr>
          <p:cNvPr id="5" name="Footer Placeholder 4">
            <a:extLst>
              <a:ext uri="{FF2B5EF4-FFF2-40B4-BE49-F238E27FC236}">
                <a16:creationId xmlns:a16="http://schemas.microsoft.com/office/drawing/2014/main" id="{F3AE7455-AD0F-466E-B7D0-D43E19D764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15818C-C37D-4419-B608-F6ABF3E0511E}"/>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230655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D09CC-3FD0-4C17-A4B9-342515A993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F2A230-2C00-4C42-9E2E-593205D8DEEE}"/>
              </a:ext>
            </a:extLst>
          </p:cNvPr>
          <p:cNvSpPr>
            <a:spLocks noGrp="1"/>
          </p:cNvSpPr>
          <p:nvPr>
            <p:ph type="body" idx="1"/>
          </p:nvPr>
        </p:nvSpPr>
        <p:spPr>
          <a:xfrm>
            <a:off x="831850" y="4653643"/>
            <a:ext cx="10515600" cy="1436007"/>
          </a:xfrm>
        </p:spPr>
        <p:txBody>
          <a:bodyPr>
            <a:normAutofit/>
          </a:bodyPr>
          <a:lstStyle>
            <a:lvl1pPr marL="0" indent="0">
              <a:buNone/>
              <a:defRPr sz="3200">
                <a:solidFill>
                  <a:schemeClr val="accent4">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14A78AA2-DDBC-4CBC-ABFF-28C2BCD513D4}"/>
              </a:ext>
            </a:extLst>
          </p:cNvPr>
          <p:cNvSpPr>
            <a:spLocks noGrp="1"/>
          </p:cNvSpPr>
          <p:nvPr>
            <p:ph type="dt" sz="half" idx="10"/>
          </p:nvPr>
        </p:nvSpPr>
        <p:spPr/>
        <p:txBody>
          <a:bodyPr/>
          <a:lstStyle/>
          <a:p>
            <a:fld id="{303BA6A4-7224-43C4-9D5C-5E2DA50B294A}" type="datetimeFigureOut">
              <a:rPr lang="en-US" smtClean="0"/>
              <a:t>3/20/2019</a:t>
            </a:fld>
            <a:endParaRPr lang="en-US"/>
          </a:p>
        </p:txBody>
      </p:sp>
      <p:sp>
        <p:nvSpPr>
          <p:cNvPr id="5" name="Footer Placeholder 4">
            <a:extLst>
              <a:ext uri="{FF2B5EF4-FFF2-40B4-BE49-F238E27FC236}">
                <a16:creationId xmlns:a16="http://schemas.microsoft.com/office/drawing/2014/main" id="{53AE0BC8-9017-4F85-8B70-F54EF62BFF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CF41DD-50E8-4FF4-8DC6-32D7DC14C4BC}"/>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3283698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FA763-F7E8-4D79-8421-8A8704A523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1CFED6-1DA0-4195-8E04-5D978EF734CE}"/>
              </a:ext>
            </a:extLst>
          </p:cNvPr>
          <p:cNvSpPr>
            <a:spLocks noGrp="1"/>
          </p:cNvSpPr>
          <p:nvPr>
            <p:ph sz="half" idx="1"/>
          </p:nvPr>
        </p:nvSpPr>
        <p:spPr>
          <a:xfrm>
            <a:off x="502360" y="1173708"/>
            <a:ext cx="5669840" cy="500325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246174-4A0C-4C56-BEC2-35AD38468A3F}"/>
              </a:ext>
            </a:extLst>
          </p:cNvPr>
          <p:cNvSpPr>
            <a:spLocks noGrp="1"/>
          </p:cNvSpPr>
          <p:nvPr>
            <p:ph sz="half" idx="2"/>
          </p:nvPr>
        </p:nvSpPr>
        <p:spPr>
          <a:xfrm>
            <a:off x="6172200" y="1173708"/>
            <a:ext cx="5669840" cy="500325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A1B62D-EC78-48B4-8F8D-955C605BA672}"/>
              </a:ext>
            </a:extLst>
          </p:cNvPr>
          <p:cNvSpPr>
            <a:spLocks noGrp="1"/>
          </p:cNvSpPr>
          <p:nvPr>
            <p:ph type="dt" sz="half" idx="10"/>
          </p:nvPr>
        </p:nvSpPr>
        <p:spPr/>
        <p:txBody>
          <a:bodyPr/>
          <a:lstStyle/>
          <a:p>
            <a:fld id="{303BA6A4-7224-43C4-9D5C-5E2DA50B294A}" type="datetimeFigureOut">
              <a:rPr lang="en-US" smtClean="0"/>
              <a:t>3/20/2019</a:t>
            </a:fld>
            <a:endParaRPr lang="en-US"/>
          </a:p>
        </p:txBody>
      </p:sp>
      <p:sp>
        <p:nvSpPr>
          <p:cNvPr id="6" name="Footer Placeholder 5">
            <a:extLst>
              <a:ext uri="{FF2B5EF4-FFF2-40B4-BE49-F238E27FC236}">
                <a16:creationId xmlns:a16="http://schemas.microsoft.com/office/drawing/2014/main" id="{AAA6F191-34B9-4D6A-B19C-6276B8D3A1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93DDB3-B151-4F16-A202-A3C395A4090D}"/>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3582180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48121-0E04-44CC-8F3B-65B8FA002754}"/>
              </a:ext>
            </a:extLst>
          </p:cNvPr>
          <p:cNvSpPr>
            <a:spLocks noGrp="1"/>
          </p:cNvSpPr>
          <p:nvPr>
            <p:ph type="title"/>
          </p:nvPr>
        </p:nvSpPr>
        <p:spPr>
          <a:xfrm>
            <a:off x="493986" y="365126"/>
            <a:ext cx="10861402" cy="6994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FE2D9-761B-48DA-9BA0-171FA5A9FC5B}"/>
              </a:ext>
            </a:extLst>
          </p:cNvPr>
          <p:cNvSpPr>
            <a:spLocks noGrp="1"/>
          </p:cNvSpPr>
          <p:nvPr>
            <p:ph type="body" idx="1"/>
          </p:nvPr>
        </p:nvSpPr>
        <p:spPr>
          <a:xfrm>
            <a:off x="490810" y="1064526"/>
            <a:ext cx="5503589" cy="5807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5FCC74-AC27-473B-B7C2-97722071EF5F}"/>
              </a:ext>
            </a:extLst>
          </p:cNvPr>
          <p:cNvSpPr>
            <a:spLocks noGrp="1"/>
          </p:cNvSpPr>
          <p:nvPr>
            <p:ph sz="half" idx="2"/>
          </p:nvPr>
        </p:nvSpPr>
        <p:spPr>
          <a:xfrm>
            <a:off x="493986" y="1645267"/>
            <a:ext cx="5503589" cy="45443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D78C3E-074A-4627-84B8-22C07D7B56A4}"/>
              </a:ext>
            </a:extLst>
          </p:cNvPr>
          <p:cNvSpPr>
            <a:spLocks noGrp="1"/>
          </p:cNvSpPr>
          <p:nvPr>
            <p:ph type="body" sz="quarter" idx="3"/>
          </p:nvPr>
        </p:nvSpPr>
        <p:spPr>
          <a:xfrm>
            <a:off x="6169024" y="1064526"/>
            <a:ext cx="5503588" cy="58074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2F918FE-112A-4310-BFDB-E82B6F8D3C0E}"/>
              </a:ext>
            </a:extLst>
          </p:cNvPr>
          <p:cNvSpPr>
            <a:spLocks noGrp="1"/>
          </p:cNvSpPr>
          <p:nvPr>
            <p:ph sz="quarter" idx="4"/>
          </p:nvPr>
        </p:nvSpPr>
        <p:spPr>
          <a:xfrm>
            <a:off x="6172200" y="1645267"/>
            <a:ext cx="5503588" cy="45443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955D2F-B8F6-4753-B2BA-2F6A2C52559F}"/>
              </a:ext>
            </a:extLst>
          </p:cNvPr>
          <p:cNvSpPr>
            <a:spLocks noGrp="1"/>
          </p:cNvSpPr>
          <p:nvPr>
            <p:ph type="dt" sz="half" idx="10"/>
          </p:nvPr>
        </p:nvSpPr>
        <p:spPr/>
        <p:txBody>
          <a:bodyPr/>
          <a:lstStyle/>
          <a:p>
            <a:fld id="{303BA6A4-7224-43C4-9D5C-5E2DA50B294A}" type="datetimeFigureOut">
              <a:rPr lang="en-US" smtClean="0"/>
              <a:t>3/20/2019</a:t>
            </a:fld>
            <a:endParaRPr lang="en-US"/>
          </a:p>
        </p:txBody>
      </p:sp>
      <p:sp>
        <p:nvSpPr>
          <p:cNvPr id="8" name="Footer Placeholder 7">
            <a:extLst>
              <a:ext uri="{FF2B5EF4-FFF2-40B4-BE49-F238E27FC236}">
                <a16:creationId xmlns:a16="http://schemas.microsoft.com/office/drawing/2014/main" id="{8F3C36BB-031E-492E-808B-49514E25AD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A6FEAC-B92F-4950-8C70-6CBB74E82BAA}"/>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288792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E4127-63F1-40F0-B5DC-55D364CE94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7269DC-AD7C-445B-9518-6111D954A8B7}"/>
              </a:ext>
            </a:extLst>
          </p:cNvPr>
          <p:cNvSpPr>
            <a:spLocks noGrp="1"/>
          </p:cNvSpPr>
          <p:nvPr>
            <p:ph type="dt" sz="half" idx="10"/>
          </p:nvPr>
        </p:nvSpPr>
        <p:spPr/>
        <p:txBody>
          <a:bodyPr/>
          <a:lstStyle/>
          <a:p>
            <a:fld id="{303BA6A4-7224-43C4-9D5C-5E2DA50B294A}" type="datetimeFigureOut">
              <a:rPr lang="en-US" smtClean="0"/>
              <a:t>3/20/2019</a:t>
            </a:fld>
            <a:endParaRPr lang="en-US"/>
          </a:p>
        </p:txBody>
      </p:sp>
      <p:sp>
        <p:nvSpPr>
          <p:cNvPr id="4" name="Footer Placeholder 3">
            <a:extLst>
              <a:ext uri="{FF2B5EF4-FFF2-40B4-BE49-F238E27FC236}">
                <a16:creationId xmlns:a16="http://schemas.microsoft.com/office/drawing/2014/main" id="{FC632EE4-4463-4BCE-8AB4-EB60E99D25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69BD2C-5906-465F-909F-BEF346E804C9}"/>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2888570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99E19D-78D8-4D90-894C-915233471E04}"/>
              </a:ext>
            </a:extLst>
          </p:cNvPr>
          <p:cNvSpPr>
            <a:spLocks noGrp="1"/>
          </p:cNvSpPr>
          <p:nvPr>
            <p:ph type="dt" sz="half" idx="10"/>
          </p:nvPr>
        </p:nvSpPr>
        <p:spPr/>
        <p:txBody>
          <a:bodyPr/>
          <a:lstStyle/>
          <a:p>
            <a:fld id="{303BA6A4-7224-43C4-9D5C-5E2DA50B294A}" type="datetimeFigureOut">
              <a:rPr lang="en-US" smtClean="0"/>
              <a:t>3/20/2019</a:t>
            </a:fld>
            <a:endParaRPr lang="en-US"/>
          </a:p>
        </p:txBody>
      </p:sp>
      <p:sp>
        <p:nvSpPr>
          <p:cNvPr id="3" name="Footer Placeholder 2">
            <a:extLst>
              <a:ext uri="{FF2B5EF4-FFF2-40B4-BE49-F238E27FC236}">
                <a16:creationId xmlns:a16="http://schemas.microsoft.com/office/drawing/2014/main" id="{C5883E7A-9EE2-4AA1-B702-F6B9B2E88D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FACB5F-9800-4C27-BA29-EE3F285DFA9E}"/>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2709893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5216A-E8C5-4824-962F-0101BFF5B2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DE5A79-8A76-438E-831E-DE78909E28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0603E3-E93D-4E59-B082-7CBAAAAFE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0F427CB-C681-4A5B-8113-65078ADF9327}"/>
              </a:ext>
            </a:extLst>
          </p:cNvPr>
          <p:cNvSpPr>
            <a:spLocks noGrp="1"/>
          </p:cNvSpPr>
          <p:nvPr>
            <p:ph type="dt" sz="half" idx="10"/>
          </p:nvPr>
        </p:nvSpPr>
        <p:spPr/>
        <p:txBody>
          <a:bodyPr/>
          <a:lstStyle/>
          <a:p>
            <a:fld id="{303BA6A4-7224-43C4-9D5C-5E2DA50B294A}" type="datetimeFigureOut">
              <a:rPr lang="en-US" smtClean="0"/>
              <a:t>3/20/2019</a:t>
            </a:fld>
            <a:endParaRPr lang="en-US"/>
          </a:p>
        </p:txBody>
      </p:sp>
      <p:sp>
        <p:nvSpPr>
          <p:cNvPr id="6" name="Footer Placeholder 5">
            <a:extLst>
              <a:ext uri="{FF2B5EF4-FFF2-40B4-BE49-F238E27FC236}">
                <a16:creationId xmlns:a16="http://schemas.microsoft.com/office/drawing/2014/main" id="{E184B453-BCDD-4AE6-AAA5-050D031D86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06899A-3A51-40E2-A518-AF61861FDB95}"/>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4042344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461C8-AFC5-4427-B0D0-810754D3CD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C9FDEA-3C5D-43D6-9482-CADC93BEC0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E28719-2508-410E-98C4-934BA05D40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217339-9214-430D-A08C-7EAAA2B63ED8}"/>
              </a:ext>
            </a:extLst>
          </p:cNvPr>
          <p:cNvSpPr>
            <a:spLocks noGrp="1"/>
          </p:cNvSpPr>
          <p:nvPr>
            <p:ph type="dt" sz="half" idx="10"/>
          </p:nvPr>
        </p:nvSpPr>
        <p:spPr/>
        <p:txBody>
          <a:bodyPr/>
          <a:lstStyle/>
          <a:p>
            <a:fld id="{303BA6A4-7224-43C4-9D5C-5E2DA50B294A}" type="datetimeFigureOut">
              <a:rPr lang="en-US" smtClean="0"/>
              <a:t>3/20/2019</a:t>
            </a:fld>
            <a:endParaRPr lang="en-US"/>
          </a:p>
        </p:txBody>
      </p:sp>
      <p:sp>
        <p:nvSpPr>
          <p:cNvPr id="6" name="Footer Placeholder 5">
            <a:extLst>
              <a:ext uri="{FF2B5EF4-FFF2-40B4-BE49-F238E27FC236}">
                <a16:creationId xmlns:a16="http://schemas.microsoft.com/office/drawing/2014/main" id="{25527511-2B9D-40D1-ADDE-AE8525C51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63E4DB-ADB2-4F55-952E-B1A31D3256F2}"/>
              </a:ext>
            </a:extLst>
          </p:cNvPr>
          <p:cNvSpPr>
            <a:spLocks noGrp="1"/>
          </p:cNvSpPr>
          <p:nvPr>
            <p:ph type="sldNum" sz="quarter" idx="12"/>
          </p:nvPr>
        </p:nvSpPr>
        <p:spPr/>
        <p:txBody>
          <a:bodyPr/>
          <a:lstStyle/>
          <a:p>
            <a:fld id="{FD1A434D-3A76-4F7B-967A-D10ED2C6345D}" type="slidenum">
              <a:rPr lang="en-US" smtClean="0"/>
              <a:t>‹#›</a:t>
            </a:fld>
            <a:endParaRPr lang="en-US"/>
          </a:p>
        </p:txBody>
      </p:sp>
    </p:spTree>
    <p:extLst>
      <p:ext uri="{BB962C8B-B14F-4D97-AF65-F5344CB8AC3E}">
        <p14:creationId xmlns:p14="http://schemas.microsoft.com/office/powerpoint/2010/main" val="3831090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DFBA25-B555-4F31-B7BB-FBB356FC42D2}"/>
              </a:ext>
            </a:extLst>
          </p:cNvPr>
          <p:cNvSpPr>
            <a:spLocks noGrp="1"/>
          </p:cNvSpPr>
          <p:nvPr>
            <p:ph type="title"/>
          </p:nvPr>
        </p:nvSpPr>
        <p:spPr>
          <a:xfrm>
            <a:off x="502360" y="365126"/>
            <a:ext cx="10851440" cy="80858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45E85D-8774-40A4-9F5D-8DC58DC2AEBC}"/>
              </a:ext>
            </a:extLst>
          </p:cNvPr>
          <p:cNvSpPr>
            <a:spLocks noGrp="1"/>
          </p:cNvSpPr>
          <p:nvPr>
            <p:ph type="body" idx="1"/>
          </p:nvPr>
        </p:nvSpPr>
        <p:spPr>
          <a:xfrm>
            <a:off x="502360" y="1173708"/>
            <a:ext cx="11321778" cy="54305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CEC0BC-F83E-40DC-92C4-0758E3D295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BA6A4-7224-43C4-9D5C-5E2DA50B294A}" type="datetimeFigureOut">
              <a:rPr lang="en-US" smtClean="0"/>
              <a:t>3/20/2019</a:t>
            </a:fld>
            <a:endParaRPr lang="en-US"/>
          </a:p>
        </p:txBody>
      </p:sp>
      <p:sp>
        <p:nvSpPr>
          <p:cNvPr id="5" name="Footer Placeholder 4">
            <a:extLst>
              <a:ext uri="{FF2B5EF4-FFF2-40B4-BE49-F238E27FC236}">
                <a16:creationId xmlns:a16="http://schemas.microsoft.com/office/drawing/2014/main" id="{B599B81E-F65B-4902-9DC5-F2AB371CD8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8ADC92-57B5-47FF-A1CB-BBC49FDF7A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A434D-3A76-4F7B-967A-D10ED2C6345D}" type="slidenum">
              <a:rPr lang="en-US" smtClean="0"/>
              <a:t>‹#›</a:t>
            </a:fld>
            <a:endParaRPr lang="en-US"/>
          </a:p>
        </p:txBody>
      </p:sp>
      <p:sp>
        <p:nvSpPr>
          <p:cNvPr id="7" name="Arc 6">
            <a:extLst>
              <a:ext uri="{FF2B5EF4-FFF2-40B4-BE49-F238E27FC236}">
                <a16:creationId xmlns:a16="http://schemas.microsoft.com/office/drawing/2014/main" id="{567F89BD-C32A-425D-9724-493528176554}"/>
              </a:ext>
            </a:extLst>
          </p:cNvPr>
          <p:cNvSpPr/>
          <p:nvPr userDrawn="1"/>
        </p:nvSpPr>
        <p:spPr>
          <a:xfrm rot="11271305">
            <a:off x="11298183" y="-3175330"/>
            <a:ext cx="3823855" cy="4322618"/>
          </a:xfrm>
          <a:prstGeom prst="arc">
            <a:avLst>
              <a:gd name="adj1" fmla="val 17315271"/>
              <a:gd name="adj2" fmla="val 19512038"/>
            </a:avLst>
          </a:prstGeom>
          <a:ln w="1016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Arc 7">
            <a:extLst>
              <a:ext uri="{FF2B5EF4-FFF2-40B4-BE49-F238E27FC236}">
                <a16:creationId xmlns:a16="http://schemas.microsoft.com/office/drawing/2014/main" id="{54FFEBCF-0568-4786-9B78-EE8C8A0966E5}"/>
              </a:ext>
            </a:extLst>
          </p:cNvPr>
          <p:cNvSpPr/>
          <p:nvPr userDrawn="1"/>
        </p:nvSpPr>
        <p:spPr>
          <a:xfrm rot="11130313">
            <a:off x="11450064" y="-3265024"/>
            <a:ext cx="3823855" cy="4322618"/>
          </a:xfrm>
          <a:prstGeom prst="arc">
            <a:avLst>
              <a:gd name="adj1" fmla="val 17742803"/>
              <a:gd name="adj2" fmla="val 19423034"/>
            </a:avLst>
          </a:prstGeom>
          <a:ln w="1016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88561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5A1F1-7569-42D5-AD79-4EBFC4669CD1}"/>
              </a:ext>
            </a:extLst>
          </p:cNvPr>
          <p:cNvSpPr>
            <a:spLocks noGrp="1"/>
          </p:cNvSpPr>
          <p:nvPr>
            <p:ph type="title"/>
          </p:nvPr>
        </p:nvSpPr>
        <p:spPr/>
        <p:txBody>
          <a:bodyPr/>
          <a:lstStyle/>
          <a:p>
            <a:r>
              <a:rPr lang="en-US" dirty="0"/>
              <a:t>Lesson 8</a:t>
            </a:r>
          </a:p>
        </p:txBody>
      </p:sp>
      <p:sp>
        <p:nvSpPr>
          <p:cNvPr id="3" name="Text Placeholder 2">
            <a:extLst>
              <a:ext uri="{FF2B5EF4-FFF2-40B4-BE49-F238E27FC236}">
                <a16:creationId xmlns:a16="http://schemas.microsoft.com/office/drawing/2014/main" id="{98AF9C69-DF8E-419A-80F4-657FDE2590FE}"/>
              </a:ext>
            </a:extLst>
          </p:cNvPr>
          <p:cNvSpPr>
            <a:spLocks noGrp="1"/>
          </p:cNvSpPr>
          <p:nvPr>
            <p:ph type="body" idx="1"/>
          </p:nvPr>
        </p:nvSpPr>
        <p:spPr/>
        <p:txBody>
          <a:bodyPr/>
          <a:lstStyle/>
          <a:p>
            <a:r>
              <a:rPr lang="en-US" dirty="0"/>
              <a:t>Psalms, part 1</a:t>
            </a:r>
          </a:p>
        </p:txBody>
      </p:sp>
      <p:sp>
        <p:nvSpPr>
          <p:cNvPr id="4" name="TextBox 3">
            <a:extLst>
              <a:ext uri="{FF2B5EF4-FFF2-40B4-BE49-F238E27FC236}">
                <a16:creationId xmlns:a16="http://schemas.microsoft.com/office/drawing/2014/main" id="{99120044-BF3B-46A9-8F46-752D5269C9EF}"/>
              </a:ext>
            </a:extLst>
          </p:cNvPr>
          <p:cNvSpPr txBox="1"/>
          <p:nvPr/>
        </p:nvSpPr>
        <p:spPr>
          <a:xfrm>
            <a:off x="8781141" y="6225351"/>
            <a:ext cx="3352800" cy="584775"/>
          </a:xfrm>
          <a:prstGeom prst="rect">
            <a:avLst/>
          </a:prstGeom>
          <a:noFill/>
        </p:spPr>
        <p:txBody>
          <a:bodyPr wrap="square" rtlCol="0">
            <a:spAutoFit/>
          </a:bodyPr>
          <a:lstStyle/>
          <a:p>
            <a:pPr algn="r"/>
            <a:r>
              <a:rPr lang="en-US" sz="1600" i="1" dirty="0"/>
              <a:t>David and Goliath</a:t>
            </a:r>
          </a:p>
          <a:p>
            <a:pPr algn="r"/>
            <a:r>
              <a:rPr lang="en-US" sz="1600" dirty="0"/>
              <a:t>Michelangelo Buonarroti, 1509</a:t>
            </a:r>
          </a:p>
        </p:txBody>
      </p:sp>
      <p:pic>
        <p:nvPicPr>
          <p:cNvPr id="1026" name="Picture 2" descr="https://i.pinimg.com/originals/81/1c/29/811c2996d287e094b048d73df3e65d0c.jpg">
            <a:extLst>
              <a:ext uri="{FF2B5EF4-FFF2-40B4-BE49-F238E27FC236}">
                <a16:creationId xmlns:a16="http://schemas.microsoft.com/office/drawing/2014/main" id="{1DEC9E41-3387-4D55-AB14-43D24F04988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 r="19857" b="12361"/>
          <a:stretch/>
        </p:blipFill>
        <p:spPr bwMode="auto">
          <a:xfrm>
            <a:off x="6181725" y="900757"/>
            <a:ext cx="4048126" cy="5056485"/>
          </a:xfrm>
          <a:prstGeom prst="ellipse">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7387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61132-29CC-4BEC-B7E6-908A7C127C74}"/>
              </a:ext>
            </a:extLst>
          </p:cNvPr>
          <p:cNvSpPr>
            <a:spLocks noGrp="1"/>
          </p:cNvSpPr>
          <p:nvPr>
            <p:ph type="title"/>
          </p:nvPr>
        </p:nvSpPr>
        <p:spPr/>
        <p:txBody>
          <a:bodyPr/>
          <a:lstStyle/>
          <a:p>
            <a:r>
              <a:rPr lang="en-US" dirty="0"/>
              <a:t>God as Israel’s King</a:t>
            </a:r>
          </a:p>
        </p:txBody>
      </p:sp>
      <p:sp>
        <p:nvSpPr>
          <p:cNvPr id="3" name="Content Placeholder 2">
            <a:extLst>
              <a:ext uri="{FF2B5EF4-FFF2-40B4-BE49-F238E27FC236}">
                <a16:creationId xmlns:a16="http://schemas.microsoft.com/office/drawing/2014/main" id="{1197480D-D9C5-47D2-BF60-479BC6A489FF}"/>
              </a:ext>
            </a:extLst>
          </p:cNvPr>
          <p:cNvSpPr>
            <a:spLocks noGrp="1"/>
          </p:cNvSpPr>
          <p:nvPr>
            <p:ph idx="1"/>
          </p:nvPr>
        </p:nvSpPr>
        <p:spPr/>
        <p:txBody>
          <a:bodyPr/>
          <a:lstStyle/>
          <a:p>
            <a:r>
              <a:rPr lang="en-US" dirty="0"/>
              <a:t>Israel rejected God as their king, 1 Samuel 8:7</a:t>
            </a:r>
          </a:p>
          <a:p>
            <a:pPr lvl="1"/>
            <a:r>
              <a:rPr lang="en-US" dirty="0"/>
              <a:t>Israel’s sin was not that they had a king, but that they asked for one</a:t>
            </a:r>
          </a:p>
          <a:p>
            <a:pPr lvl="1"/>
            <a:r>
              <a:rPr lang="en-US" dirty="0"/>
              <a:t>Therefore, a king “after God’s own heart” would recognize God’s sovereignty</a:t>
            </a:r>
          </a:p>
          <a:p>
            <a:r>
              <a:rPr lang="en-US" dirty="0"/>
              <a:t>One of the central themes of the Psalms is the re-enthronement of Yahweh as the king of Israel</a:t>
            </a:r>
          </a:p>
          <a:p>
            <a:pPr lvl="1"/>
            <a:r>
              <a:rPr lang="en-US" dirty="0"/>
              <a:t>In Psalm 2, God invests the king with power and authority</a:t>
            </a:r>
          </a:p>
          <a:p>
            <a:pPr lvl="1"/>
            <a:r>
              <a:rPr lang="en-US" dirty="0"/>
              <a:t>In Psalm 89, the power and authority of that king have vanished</a:t>
            </a:r>
          </a:p>
          <a:p>
            <a:pPr lvl="1"/>
            <a:r>
              <a:rPr lang="en-US" dirty="0"/>
              <a:t>In Psalm 146, Israel is urged not to trust in princes, but in God</a:t>
            </a:r>
          </a:p>
          <a:p>
            <a:r>
              <a:rPr lang="en-US" dirty="0"/>
              <a:t>Psalm 74 and 89 describe a crucial transition point in Israel’s understanding of God’s kingship</a:t>
            </a:r>
          </a:p>
        </p:txBody>
      </p:sp>
    </p:spTree>
    <p:extLst>
      <p:ext uri="{BB962C8B-B14F-4D97-AF65-F5344CB8AC3E}">
        <p14:creationId xmlns:p14="http://schemas.microsoft.com/office/powerpoint/2010/main" val="66025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9DD70-95DC-4025-A005-ACB24722EBCA}"/>
              </a:ext>
            </a:extLst>
          </p:cNvPr>
          <p:cNvSpPr>
            <a:spLocks noGrp="1"/>
          </p:cNvSpPr>
          <p:nvPr>
            <p:ph type="title"/>
          </p:nvPr>
        </p:nvSpPr>
        <p:spPr/>
        <p:txBody>
          <a:bodyPr/>
          <a:lstStyle/>
          <a:p>
            <a:r>
              <a:rPr lang="en-US" dirty="0"/>
              <a:t>Psalm 2</a:t>
            </a:r>
          </a:p>
        </p:txBody>
      </p:sp>
      <p:sp>
        <p:nvSpPr>
          <p:cNvPr id="3" name="Content Placeholder 2">
            <a:extLst>
              <a:ext uri="{FF2B5EF4-FFF2-40B4-BE49-F238E27FC236}">
                <a16:creationId xmlns:a16="http://schemas.microsoft.com/office/drawing/2014/main" id="{A5BADD18-2224-4E2A-9531-CCC1945C80F6}"/>
              </a:ext>
            </a:extLst>
          </p:cNvPr>
          <p:cNvSpPr>
            <a:spLocks noGrp="1"/>
          </p:cNvSpPr>
          <p:nvPr>
            <p:ph idx="1"/>
          </p:nvPr>
        </p:nvSpPr>
        <p:spPr/>
        <p:txBody>
          <a:bodyPr/>
          <a:lstStyle/>
          <a:p>
            <a:r>
              <a:rPr lang="en-US" dirty="0"/>
              <a:t>Probably a coronation psalm, with the priest and the king speaking</a:t>
            </a:r>
          </a:p>
          <a:p>
            <a:r>
              <a:rPr lang="en-US" dirty="0"/>
              <a:t>The king becomes God’s son when he is enthroned, v.7 (cf. Psalm 89:27)</a:t>
            </a:r>
          </a:p>
          <a:p>
            <a:r>
              <a:rPr lang="en-US" dirty="0"/>
              <a:t>God invests the king with His authority and power</a:t>
            </a:r>
          </a:p>
          <a:p>
            <a:pPr lvl="1"/>
            <a:r>
              <a:rPr lang="en-US" dirty="0"/>
              <a:t>To rule over the whole earth, v.8</a:t>
            </a:r>
          </a:p>
          <a:p>
            <a:pPr lvl="1"/>
            <a:r>
              <a:rPr lang="en-US" dirty="0"/>
              <a:t>To judge and administer righteousness, v.9</a:t>
            </a:r>
          </a:p>
          <a:p>
            <a:pPr lvl="1"/>
            <a:r>
              <a:rPr lang="en-US" dirty="0"/>
              <a:t>To receive homage, v.12a</a:t>
            </a:r>
          </a:p>
          <a:p>
            <a:pPr lvl="1"/>
            <a:r>
              <a:rPr lang="en-US" dirty="0"/>
              <a:t>To administer mercy, v.12b</a:t>
            </a:r>
          </a:p>
          <a:p>
            <a:r>
              <a:rPr lang="en-US" dirty="0"/>
              <a:t>In Acts 13, Paul applies “today I have begotten you” to Christ’s resurrection, which began His reign (Acts 2:32-33)</a:t>
            </a:r>
          </a:p>
          <a:p>
            <a:pPr lvl="1"/>
            <a:r>
              <a:rPr lang="en-US" dirty="0"/>
              <a:t>The apostles understood that all of Psalm 2 was about Christ’s assumption of rule, Acts 4:25-28</a:t>
            </a:r>
          </a:p>
        </p:txBody>
      </p:sp>
    </p:spTree>
    <p:extLst>
      <p:ext uri="{BB962C8B-B14F-4D97-AF65-F5344CB8AC3E}">
        <p14:creationId xmlns:p14="http://schemas.microsoft.com/office/powerpoint/2010/main" val="296305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DFAA-9CE3-43F4-B91D-36A48E1B90B1}"/>
              </a:ext>
            </a:extLst>
          </p:cNvPr>
          <p:cNvSpPr>
            <a:spLocks noGrp="1"/>
          </p:cNvSpPr>
          <p:nvPr>
            <p:ph type="title"/>
          </p:nvPr>
        </p:nvSpPr>
        <p:spPr/>
        <p:txBody>
          <a:bodyPr/>
          <a:lstStyle/>
          <a:p>
            <a:r>
              <a:rPr lang="en-US" dirty="0"/>
              <a:t>Psalm 89 and 74</a:t>
            </a:r>
          </a:p>
        </p:txBody>
      </p:sp>
      <p:sp>
        <p:nvSpPr>
          <p:cNvPr id="3" name="Content Placeholder 2">
            <a:extLst>
              <a:ext uri="{FF2B5EF4-FFF2-40B4-BE49-F238E27FC236}">
                <a16:creationId xmlns:a16="http://schemas.microsoft.com/office/drawing/2014/main" id="{2E1A2652-ED6F-4507-85E2-B3FFC65DCD48}"/>
              </a:ext>
            </a:extLst>
          </p:cNvPr>
          <p:cNvSpPr>
            <a:spLocks noGrp="1"/>
          </p:cNvSpPr>
          <p:nvPr>
            <p:ph idx="1"/>
          </p:nvPr>
        </p:nvSpPr>
        <p:spPr/>
        <p:txBody>
          <a:bodyPr/>
          <a:lstStyle/>
          <a:p>
            <a:r>
              <a:rPr lang="en-US" dirty="0"/>
              <a:t>These psalms wrestle with the meaning of the destruction of the Temple and the Babylonian Captivity</a:t>
            </a:r>
          </a:p>
          <a:p>
            <a:r>
              <a:rPr lang="en-US" dirty="0"/>
              <a:t>Psalm 89 asks what God is doing, since all of His promises to David have failed and His chosen nation has been cast off</a:t>
            </a:r>
          </a:p>
          <a:p>
            <a:pPr lvl="1"/>
            <a:r>
              <a:rPr lang="en-US" dirty="0"/>
              <a:t>Recounts the Davidic covenant, vv.19-37</a:t>
            </a:r>
          </a:p>
          <a:p>
            <a:pPr lvl="1"/>
            <a:r>
              <a:rPr lang="en-US" dirty="0"/>
              <a:t>The psalmist’s conclusion: “How long will this misery go on? Does God even care that His king has been destroyed and His name is dishonored?”</a:t>
            </a:r>
          </a:p>
          <a:p>
            <a:r>
              <a:rPr lang="en-US" dirty="0"/>
              <a:t>Psalm 74 turns to God as the only source of comfort in a terrible situation</a:t>
            </a:r>
          </a:p>
          <a:p>
            <a:pPr lvl="1"/>
            <a:r>
              <a:rPr lang="en-US" dirty="0"/>
              <a:t>Looks back to God’s work in creation for reassurance of God’s power, vv.12-17</a:t>
            </a:r>
          </a:p>
          <a:p>
            <a:pPr lvl="1"/>
            <a:r>
              <a:rPr lang="en-US" dirty="0"/>
              <a:t>References the Abrahamic covenant, v.20</a:t>
            </a:r>
          </a:p>
          <a:p>
            <a:pPr lvl="1"/>
            <a:r>
              <a:rPr lang="en-US" dirty="0"/>
              <a:t>The psalmist’s conclusion: “God is still the king, even though I don’t see Him working to fix this situation.”</a:t>
            </a:r>
          </a:p>
        </p:txBody>
      </p:sp>
    </p:spTree>
    <p:extLst>
      <p:ext uri="{BB962C8B-B14F-4D97-AF65-F5344CB8AC3E}">
        <p14:creationId xmlns:p14="http://schemas.microsoft.com/office/powerpoint/2010/main" val="313553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B8F45-DF93-46C3-A1BD-4977C1B17F04}"/>
              </a:ext>
            </a:extLst>
          </p:cNvPr>
          <p:cNvSpPr>
            <a:spLocks noGrp="1"/>
          </p:cNvSpPr>
          <p:nvPr>
            <p:ph type="title"/>
          </p:nvPr>
        </p:nvSpPr>
        <p:spPr/>
        <p:txBody>
          <a:bodyPr/>
          <a:lstStyle/>
          <a:p>
            <a:r>
              <a:rPr lang="en-US" dirty="0"/>
              <a:t>Psalm 99</a:t>
            </a:r>
          </a:p>
        </p:txBody>
      </p:sp>
      <p:sp>
        <p:nvSpPr>
          <p:cNvPr id="3" name="Content Placeholder 2">
            <a:extLst>
              <a:ext uri="{FF2B5EF4-FFF2-40B4-BE49-F238E27FC236}">
                <a16:creationId xmlns:a16="http://schemas.microsoft.com/office/drawing/2014/main" id="{53F2E2BF-2F1A-4772-8820-D2CEE88E8D6E}"/>
              </a:ext>
            </a:extLst>
          </p:cNvPr>
          <p:cNvSpPr>
            <a:spLocks noGrp="1"/>
          </p:cNvSpPr>
          <p:nvPr>
            <p:ph idx="1"/>
          </p:nvPr>
        </p:nvSpPr>
        <p:spPr/>
        <p:txBody>
          <a:bodyPr/>
          <a:lstStyle/>
          <a:p>
            <a:r>
              <a:rPr lang="en-US" dirty="0"/>
              <a:t>Part of the “Yahweh </a:t>
            </a:r>
            <a:r>
              <a:rPr lang="en-US" dirty="0" err="1"/>
              <a:t>malak</a:t>
            </a:r>
            <a:r>
              <a:rPr lang="en-US" dirty="0"/>
              <a:t>” psalms (47, 93-100)</a:t>
            </a:r>
          </a:p>
          <a:p>
            <a:pPr lvl="1"/>
            <a:r>
              <a:rPr lang="en-US" dirty="0"/>
              <a:t>Can be translated as “Jehovah is king” or “Jehovah has become king”</a:t>
            </a:r>
          </a:p>
          <a:p>
            <a:r>
              <a:rPr lang="en-US" dirty="0"/>
              <a:t>God rules as king in Israel</a:t>
            </a:r>
          </a:p>
          <a:p>
            <a:pPr lvl="1"/>
            <a:r>
              <a:rPr lang="en-US" dirty="0"/>
              <a:t>Enthroned, v.1, but “above the cherubim”</a:t>
            </a:r>
          </a:p>
          <a:p>
            <a:pPr lvl="1"/>
            <a:r>
              <a:rPr lang="en-US" dirty="0"/>
              <a:t>In Zion, v.2</a:t>
            </a:r>
          </a:p>
          <a:p>
            <a:pPr lvl="1"/>
            <a:r>
              <a:rPr lang="en-US" dirty="0"/>
              <a:t>Over all the nations, v.2</a:t>
            </a:r>
          </a:p>
          <a:p>
            <a:pPr lvl="1"/>
            <a:r>
              <a:rPr lang="en-US" dirty="0"/>
              <a:t>Receives praise, not just homage, vv.3, 5, 9</a:t>
            </a:r>
          </a:p>
          <a:p>
            <a:pPr lvl="1"/>
            <a:r>
              <a:rPr lang="en-US" dirty="0"/>
              <a:t>Establishes justice and mercy, vv.4, 8</a:t>
            </a:r>
          </a:p>
          <a:p>
            <a:pPr lvl="1"/>
            <a:r>
              <a:rPr lang="en-US" dirty="0"/>
              <a:t>All His ministers are highly-qualified and obedient, v.6-7</a:t>
            </a:r>
          </a:p>
          <a:p>
            <a:r>
              <a:rPr lang="en-US" dirty="0"/>
              <a:t>In order for Israel to have the blessings God intended and promised, God Himself has to be their king</a:t>
            </a:r>
          </a:p>
        </p:txBody>
      </p:sp>
    </p:spTree>
    <p:extLst>
      <p:ext uri="{BB962C8B-B14F-4D97-AF65-F5344CB8AC3E}">
        <p14:creationId xmlns:p14="http://schemas.microsoft.com/office/powerpoint/2010/main" val="1510059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B9043-A304-464B-9D1E-C342AA753B3F}"/>
              </a:ext>
            </a:extLst>
          </p:cNvPr>
          <p:cNvSpPr>
            <a:spLocks noGrp="1"/>
          </p:cNvSpPr>
          <p:nvPr>
            <p:ph type="title"/>
          </p:nvPr>
        </p:nvSpPr>
        <p:spPr/>
        <p:txBody>
          <a:bodyPr/>
          <a:lstStyle/>
          <a:p>
            <a:r>
              <a:rPr lang="en-US" dirty="0"/>
              <a:t>Lesson 8 Objectives</a:t>
            </a:r>
          </a:p>
        </p:txBody>
      </p:sp>
      <p:sp>
        <p:nvSpPr>
          <p:cNvPr id="3" name="Content Placeholder 2">
            <a:extLst>
              <a:ext uri="{FF2B5EF4-FFF2-40B4-BE49-F238E27FC236}">
                <a16:creationId xmlns:a16="http://schemas.microsoft.com/office/drawing/2014/main" id="{6A43BDAE-ED57-4EE2-A7A1-4E49A4FAA308}"/>
              </a:ext>
            </a:extLst>
          </p:cNvPr>
          <p:cNvSpPr>
            <a:spLocks noGrp="1"/>
          </p:cNvSpPr>
          <p:nvPr>
            <p:ph idx="1"/>
          </p:nvPr>
        </p:nvSpPr>
        <p:spPr>
          <a:xfrm>
            <a:off x="504497" y="1284059"/>
            <a:ext cx="11687503" cy="5257800"/>
          </a:xfrm>
        </p:spPr>
        <p:txBody>
          <a:bodyPr>
            <a:normAutofit/>
          </a:bodyPr>
          <a:lstStyle/>
          <a:p>
            <a:pPr>
              <a:spcBef>
                <a:spcPts val="1800"/>
              </a:spcBef>
            </a:pPr>
            <a:r>
              <a:rPr lang="en-US" dirty="0"/>
              <a:t>List 3 useful criteria for determining if a psalm is Messianic.</a:t>
            </a:r>
          </a:p>
          <a:p>
            <a:pPr lvl="1">
              <a:lnSpc>
                <a:spcPct val="80000"/>
              </a:lnSpc>
              <a:spcBef>
                <a:spcPts val="400"/>
              </a:spcBef>
            </a:pPr>
            <a:r>
              <a:rPr lang="en-US" dirty="0">
                <a:solidFill>
                  <a:schemeClr val="accent4">
                    <a:lumMod val="50000"/>
                  </a:schemeClr>
                </a:solidFill>
              </a:rPr>
              <a:t>Does the psalm reference (a/the) son of Jehovah?</a:t>
            </a:r>
          </a:p>
          <a:p>
            <a:pPr lvl="1">
              <a:lnSpc>
                <a:spcPct val="80000"/>
              </a:lnSpc>
              <a:spcBef>
                <a:spcPts val="400"/>
              </a:spcBef>
            </a:pPr>
            <a:r>
              <a:rPr lang="en-US" dirty="0">
                <a:solidFill>
                  <a:schemeClr val="accent4">
                    <a:lumMod val="50000"/>
                  </a:schemeClr>
                </a:solidFill>
              </a:rPr>
              <a:t>Does the psalm reference David or his descendants?</a:t>
            </a:r>
          </a:p>
          <a:p>
            <a:pPr lvl="1">
              <a:lnSpc>
                <a:spcPct val="80000"/>
              </a:lnSpc>
              <a:spcBef>
                <a:spcPts val="400"/>
              </a:spcBef>
            </a:pPr>
            <a:r>
              <a:rPr lang="en-US" dirty="0">
                <a:solidFill>
                  <a:schemeClr val="accent4">
                    <a:lumMod val="50000"/>
                  </a:schemeClr>
                </a:solidFill>
              </a:rPr>
              <a:t>Is the psalm quoted by Jesus or the apostles as Messianic?</a:t>
            </a:r>
          </a:p>
          <a:p>
            <a:pPr>
              <a:spcBef>
                <a:spcPts val="1800"/>
              </a:spcBef>
            </a:pPr>
            <a:r>
              <a:rPr lang="en-US" dirty="0"/>
              <a:t>Explain how Messianic prophecy expands in the Psalms. </a:t>
            </a:r>
          </a:p>
          <a:p>
            <a:pPr lvl="1">
              <a:spcBef>
                <a:spcPts val="600"/>
              </a:spcBef>
            </a:pPr>
            <a:r>
              <a:rPr lang="en-US" dirty="0">
                <a:solidFill>
                  <a:schemeClr val="accent4">
                    <a:lumMod val="50000"/>
                  </a:schemeClr>
                </a:solidFill>
              </a:rPr>
              <a:t>The Psalms connect the dots of the early Messianic images, and introduce the 3-character description of the Messiah</a:t>
            </a:r>
          </a:p>
          <a:p>
            <a:pPr>
              <a:spcBef>
                <a:spcPts val="1800"/>
              </a:spcBef>
            </a:pPr>
            <a:r>
              <a:rPr lang="en-US" dirty="0"/>
              <a:t>Describe how the </a:t>
            </a:r>
            <a:r>
              <a:rPr lang="en-US" dirty="0" err="1"/>
              <a:t>psalmic</a:t>
            </a:r>
            <a:r>
              <a:rPr lang="en-US" dirty="0"/>
              <a:t> view of kingship changes from Book 1 to Book 5, and name the psalm that forms the centerpiece of this transition.</a:t>
            </a:r>
          </a:p>
          <a:p>
            <a:pPr lvl="1">
              <a:spcBef>
                <a:spcPts val="600"/>
              </a:spcBef>
            </a:pPr>
            <a:r>
              <a:rPr lang="en-US" dirty="0">
                <a:solidFill>
                  <a:schemeClr val="accent4">
                    <a:lumMod val="50000"/>
                  </a:schemeClr>
                </a:solidFill>
              </a:rPr>
              <a:t>Psalm 89 describes the moment when Israel was forced to trust in God’s kingship, not the Davidic kingship. The book of Psalms narrates this transition.</a:t>
            </a:r>
          </a:p>
          <a:p>
            <a:pPr>
              <a:spcBef>
                <a:spcPts val="1800"/>
              </a:spcBef>
            </a:pPr>
            <a:endParaRPr lang="en-US" dirty="0"/>
          </a:p>
          <a:p>
            <a:pPr>
              <a:spcBef>
                <a:spcPts val="1800"/>
              </a:spcBef>
            </a:pPr>
            <a:endParaRPr lang="en-US" dirty="0"/>
          </a:p>
        </p:txBody>
      </p:sp>
    </p:spTree>
    <p:extLst>
      <p:ext uri="{BB962C8B-B14F-4D97-AF65-F5344CB8AC3E}">
        <p14:creationId xmlns:p14="http://schemas.microsoft.com/office/powerpoint/2010/main" val="711359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C85CC-B1F3-48D0-998D-1D3A093D3279}"/>
              </a:ext>
            </a:extLst>
          </p:cNvPr>
          <p:cNvSpPr>
            <a:spLocks noGrp="1"/>
          </p:cNvSpPr>
          <p:nvPr>
            <p:ph type="title"/>
          </p:nvPr>
        </p:nvSpPr>
        <p:spPr/>
        <p:txBody>
          <a:bodyPr/>
          <a:lstStyle/>
          <a:p>
            <a:r>
              <a:rPr lang="en-US" dirty="0"/>
              <a:t>Class Schedule</a:t>
            </a:r>
          </a:p>
        </p:txBody>
      </p:sp>
      <p:graphicFrame>
        <p:nvGraphicFramePr>
          <p:cNvPr id="4" name="Content Placeholder 3">
            <a:extLst>
              <a:ext uri="{FF2B5EF4-FFF2-40B4-BE49-F238E27FC236}">
                <a16:creationId xmlns:a16="http://schemas.microsoft.com/office/drawing/2014/main" id="{137B91EB-3DB1-417E-9EA5-6AFD1D6E5CF2}"/>
              </a:ext>
            </a:extLst>
          </p:cNvPr>
          <p:cNvGraphicFramePr>
            <a:graphicFrameLocks noGrp="1"/>
          </p:cNvGraphicFramePr>
          <p:nvPr>
            <p:ph idx="1"/>
            <p:extLst>
              <p:ext uri="{D42A27DB-BD31-4B8C-83A1-F6EECF244321}">
                <p14:modId xmlns:p14="http://schemas.microsoft.com/office/powerpoint/2010/main" val="681604921"/>
              </p:ext>
            </p:extLst>
          </p:nvPr>
        </p:nvGraphicFramePr>
        <p:xfrm>
          <a:off x="838200" y="1103315"/>
          <a:ext cx="10515600" cy="5562600"/>
        </p:xfrm>
        <a:graphic>
          <a:graphicData uri="http://schemas.openxmlformats.org/drawingml/2006/table">
            <a:tbl>
              <a:tblPr firstRow="1" bandRow="1">
                <a:tableStyleId>{C083E6E3-FA7D-4D7B-A595-EF9225AFEA82}</a:tableStyleId>
              </a:tblPr>
              <a:tblGrid>
                <a:gridCol w="1004455">
                  <a:extLst>
                    <a:ext uri="{9D8B030D-6E8A-4147-A177-3AD203B41FA5}">
                      <a16:colId xmlns:a16="http://schemas.microsoft.com/office/drawing/2014/main" val="2208007939"/>
                    </a:ext>
                  </a:extLst>
                </a:gridCol>
                <a:gridCol w="5971309">
                  <a:extLst>
                    <a:ext uri="{9D8B030D-6E8A-4147-A177-3AD203B41FA5}">
                      <a16:colId xmlns:a16="http://schemas.microsoft.com/office/drawing/2014/main" val="3483916727"/>
                    </a:ext>
                  </a:extLst>
                </a:gridCol>
                <a:gridCol w="2382981">
                  <a:extLst>
                    <a:ext uri="{9D8B030D-6E8A-4147-A177-3AD203B41FA5}">
                      <a16:colId xmlns:a16="http://schemas.microsoft.com/office/drawing/2014/main" val="583861628"/>
                    </a:ext>
                  </a:extLst>
                </a:gridCol>
                <a:gridCol w="1156855">
                  <a:extLst>
                    <a:ext uri="{9D8B030D-6E8A-4147-A177-3AD203B41FA5}">
                      <a16:colId xmlns:a16="http://schemas.microsoft.com/office/drawing/2014/main" val="3128439551"/>
                    </a:ext>
                  </a:extLst>
                </a:gridCol>
              </a:tblGrid>
              <a:tr h="370840">
                <a:tc>
                  <a:txBody>
                    <a:bodyPr/>
                    <a:lstStyle/>
                    <a:p>
                      <a:r>
                        <a:rPr lang="en-US" sz="1600" dirty="0"/>
                        <a:t>LESSON</a:t>
                      </a:r>
                    </a:p>
                  </a:txBody>
                  <a:tcPr/>
                </a:tc>
                <a:tc>
                  <a:txBody>
                    <a:bodyPr/>
                    <a:lstStyle/>
                    <a:p>
                      <a:r>
                        <a:rPr lang="en-US" sz="1600" dirty="0"/>
                        <a:t>TITLE</a:t>
                      </a:r>
                    </a:p>
                  </a:txBody>
                  <a:tcPr/>
                </a:tc>
                <a:tc>
                  <a:txBody>
                    <a:bodyPr/>
                    <a:lstStyle/>
                    <a:p>
                      <a:r>
                        <a:rPr lang="en-US" sz="1600" dirty="0"/>
                        <a:t>DATE</a:t>
                      </a:r>
                    </a:p>
                  </a:txBody>
                  <a:tcPr/>
                </a:tc>
                <a:tc>
                  <a:txBody>
                    <a:bodyPr/>
                    <a:lstStyle/>
                    <a:p>
                      <a:r>
                        <a:rPr lang="en-US" sz="1600" dirty="0"/>
                        <a:t>TEACHER</a:t>
                      </a:r>
                    </a:p>
                  </a:txBody>
                  <a:tcPr/>
                </a:tc>
                <a:extLst>
                  <a:ext uri="{0D108BD9-81ED-4DB2-BD59-A6C34878D82A}">
                    <a16:rowId xmlns:a16="http://schemas.microsoft.com/office/drawing/2014/main" val="4057420603"/>
                  </a:ext>
                </a:extLst>
              </a:tr>
              <a:tr h="370840">
                <a:tc>
                  <a:txBody>
                    <a:bodyPr/>
                    <a:lstStyle/>
                    <a:p>
                      <a:r>
                        <a:rPr lang="en-US" dirty="0"/>
                        <a:t>1</a:t>
                      </a:r>
                    </a:p>
                  </a:txBody>
                  <a:tcPr/>
                </a:tc>
                <a:tc>
                  <a:txBody>
                    <a:bodyPr/>
                    <a:lstStyle/>
                    <a:p>
                      <a:r>
                        <a:rPr lang="en-US" dirty="0"/>
                        <a:t>Introduction</a:t>
                      </a:r>
                    </a:p>
                  </a:txBody>
                  <a:tcPr/>
                </a:tc>
                <a:tc>
                  <a:txBody>
                    <a:bodyPr/>
                    <a:lstStyle/>
                    <a:p>
                      <a:r>
                        <a:rPr lang="en-US" dirty="0"/>
                        <a:t>Sunday Feb. 24</a:t>
                      </a:r>
                    </a:p>
                  </a:txBody>
                  <a:tcPr/>
                </a:tc>
                <a:tc>
                  <a:txBody>
                    <a:bodyPr/>
                    <a:lstStyle/>
                    <a:p>
                      <a:r>
                        <a:rPr lang="en-US" dirty="0"/>
                        <a:t>Mason</a:t>
                      </a:r>
                    </a:p>
                  </a:txBody>
                  <a:tcPr/>
                </a:tc>
                <a:extLst>
                  <a:ext uri="{0D108BD9-81ED-4DB2-BD59-A6C34878D82A}">
                    <a16:rowId xmlns:a16="http://schemas.microsoft.com/office/drawing/2014/main" val="2201678159"/>
                  </a:ext>
                </a:extLst>
              </a:tr>
              <a:tr h="370840">
                <a:tc>
                  <a:txBody>
                    <a:bodyPr/>
                    <a:lstStyle/>
                    <a:p>
                      <a:r>
                        <a:rPr lang="en-US" dirty="0"/>
                        <a:t>2</a:t>
                      </a:r>
                    </a:p>
                  </a:txBody>
                  <a:tcPr/>
                </a:tc>
                <a:tc>
                  <a:txBody>
                    <a:bodyPr/>
                    <a:lstStyle/>
                    <a:p>
                      <a:r>
                        <a:rPr lang="en-US" dirty="0"/>
                        <a:t>The Messiah in Moses’ Writings 1</a:t>
                      </a:r>
                    </a:p>
                  </a:txBody>
                  <a:tcPr/>
                </a:tc>
                <a:tc>
                  <a:txBody>
                    <a:bodyPr/>
                    <a:lstStyle/>
                    <a:p>
                      <a:r>
                        <a:rPr lang="en-US" dirty="0"/>
                        <a:t>Wednesday Feb. 27</a:t>
                      </a:r>
                    </a:p>
                  </a:txBody>
                  <a:tcPr/>
                </a:tc>
                <a:tc>
                  <a:txBody>
                    <a:bodyPr/>
                    <a:lstStyle/>
                    <a:p>
                      <a:r>
                        <a:rPr lang="en-US" dirty="0"/>
                        <a:t>Grady</a:t>
                      </a:r>
                    </a:p>
                  </a:txBody>
                  <a:tcPr/>
                </a:tc>
                <a:extLst>
                  <a:ext uri="{0D108BD9-81ED-4DB2-BD59-A6C34878D82A}">
                    <a16:rowId xmlns:a16="http://schemas.microsoft.com/office/drawing/2014/main" val="4066767179"/>
                  </a:ext>
                </a:extLst>
              </a:tr>
              <a:tr h="370840">
                <a:tc>
                  <a:txBody>
                    <a:bodyPr/>
                    <a:lstStyle/>
                    <a:p>
                      <a:r>
                        <a:rPr lang="en-US"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Messiah in Moses’ Writings 1</a:t>
                      </a:r>
                    </a:p>
                  </a:txBody>
                  <a:tcPr/>
                </a:tc>
                <a:tc>
                  <a:txBody>
                    <a:bodyPr/>
                    <a:lstStyle/>
                    <a:p>
                      <a:r>
                        <a:rPr lang="en-US" dirty="0"/>
                        <a:t>Sunday Mar. 3</a:t>
                      </a:r>
                    </a:p>
                  </a:txBody>
                  <a:tcPr/>
                </a:tc>
                <a:tc>
                  <a:txBody>
                    <a:bodyPr/>
                    <a:lstStyle/>
                    <a:p>
                      <a:r>
                        <a:rPr lang="en-US" dirty="0"/>
                        <a:t>Grady</a:t>
                      </a:r>
                    </a:p>
                  </a:txBody>
                  <a:tcPr/>
                </a:tc>
                <a:extLst>
                  <a:ext uri="{0D108BD9-81ED-4DB2-BD59-A6C34878D82A}">
                    <a16:rowId xmlns:a16="http://schemas.microsoft.com/office/drawing/2014/main" val="796320785"/>
                  </a:ext>
                </a:extLst>
              </a:tr>
              <a:tr h="370840">
                <a:tc>
                  <a:txBody>
                    <a:bodyPr/>
                    <a:lstStyle/>
                    <a:p>
                      <a:r>
                        <a:rPr lang="en-US" dirty="0"/>
                        <a:t>4</a:t>
                      </a:r>
                    </a:p>
                  </a:txBody>
                  <a:tcPr/>
                </a:tc>
                <a:tc>
                  <a:txBody>
                    <a:bodyPr/>
                    <a:lstStyle/>
                    <a:p>
                      <a:r>
                        <a:rPr lang="en-US" dirty="0"/>
                        <a:t>The Messiah in the Minor Prophets 1</a:t>
                      </a:r>
                    </a:p>
                  </a:txBody>
                  <a:tcPr/>
                </a:tc>
                <a:tc>
                  <a:txBody>
                    <a:bodyPr/>
                    <a:lstStyle/>
                    <a:p>
                      <a:r>
                        <a:rPr lang="en-US" dirty="0"/>
                        <a:t>Wednesday Mar. 6</a:t>
                      </a:r>
                    </a:p>
                  </a:txBody>
                  <a:tcPr/>
                </a:tc>
                <a:tc>
                  <a:txBody>
                    <a:bodyPr/>
                    <a:lstStyle/>
                    <a:p>
                      <a:r>
                        <a:rPr lang="en-US" dirty="0"/>
                        <a:t>Grady</a:t>
                      </a:r>
                    </a:p>
                  </a:txBody>
                  <a:tcPr/>
                </a:tc>
                <a:extLst>
                  <a:ext uri="{0D108BD9-81ED-4DB2-BD59-A6C34878D82A}">
                    <a16:rowId xmlns:a16="http://schemas.microsoft.com/office/drawing/2014/main" val="3996809662"/>
                  </a:ext>
                </a:extLst>
              </a:tr>
              <a:tr h="370840">
                <a:tc>
                  <a:txBody>
                    <a:bodyPr/>
                    <a:lstStyle/>
                    <a:p>
                      <a:r>
                        <a:rPr lang="en-US" dirty="0"/>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Messiah in the Minor Prophets 2</a:t>
                      </a:r>
                    </a:p>
                  </a:txBody>
                  <a:tcPr/>
                </a:tc>
                <a:tc>
                  <a:txBody>
                    <a:bodyPr/>
                    <a:lstStyle/>
                    <a:p>
                      <a:r>
                        <a:rPr lang="en-US" dirty="0"/>
                        <a:t>Sunday Mar. 10</a:t>
                      </a:r>
                    </a:p>
                  </a:txBody>
                  <a:tcPr/>
                </a:tc>
                <a:tc>
                  <a:txBody>
                    <a:bodyPr/>
                    <a:lstStyle/>
                    <a:p>
                      <a:r>
                        <a:rPr lang="en-US" dirty="0"/>
                        <a:t>Mason</a:t>
                      </a:r>
                    </a:p>
                  </a:txBody>
                  <a:tcPr/>
                </a:tc>
                <a:extLst>
                  <a:ext uri="{0D108BD9-81ED-4DB2-BD59-A6C34878D82A}">
                    <a16:rowId xmlns:a16="http://schemas.microsoft.com/office/drawing/2014/main" val="55623866"/>
                  </a:ext>
                </a:extLst>
              </a:tr>
              <a:tr h="370840">
                <a:tc>
                  <a:txBody>
                    <a:bodyPr/>
                    <a:lstStyle/>
                    <a:p>
                      <a:r>
                        <a:rPr lang="en-US" dirty="0"/>
                        <a:t>6</a:t>
                      </a:r>
                    </a:p>
                  </a:txBody>
                  <a:tcPr/>
                </a:tc>
                <a:tc>
                  <a:txBody>
                    <a:bodyPr/>
                    <a:lstStyle/>
                    <a:p>
                      <a:r>
                        <a:rPr lang="en-US" dirty="0"/>
                        <a:t>The Messiah in the Major Prophets 1</a:t>
                      </a:r>
                    </a:p>
                  </a:txBody>
                  <a:tcPr/>
                </a:tc>
                <a:tc>
                  <a:txBody>
                    <a:bodyPr/>
                    <a:lstStyle/>
                    <a:p>
                      <a:r>
                        <a:rPr lang="en-US" dirty="0"/>
                        <a:t>Wednesday, Mar. 13</a:t>
                      </a:r>
                    </a:p>
                  </a:txBody>
                  <a:tcPr/>
                </a:tc>
                <a:tc>
                  <a:txBody>
                    <a:bodyPr/>
                    <a:lstStyle/>
                    <a:p>
                      <a:r>
                        <a:rPr lang="en-US" dirty="0"/>
                        <a:t>Grady</a:t>
                      </a:r>
                    </a:p>
                  </a:txBody>
                  <a:tcPr/>
                </a:tc>
                <a:extLst>
                  <a:ext uri="{0D108BD9-81ED-4DB2-BD59-A6C34878D82A}">
                    <a16:rowId xmlns:a16="http://schemas.microsoft.com/office/drawing/2014/main" val="607266270"/>
                  </a:ext>
                </a:extLst>
              </a:tr>
              <a:tr h="370840">
                <a:tc>
                  <a:txBody>
                    <a:bodyPr/>
                    <a:lstStyle/>
                    <a:p>
                      <a:r>
                        <a:rPr lang="en-US" dirty="0"/>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Messiah in the Major Prophets 2</a:t>
                      </a:r>
                    </a:p>
                  </a:txBody>
                  <a:tcPr/>
                </a:tc>
                <a:tc>
                  <a:txBody>
                    <a:bodyPr/>
                    <a:lstStyle/>
                    <a:p>
                      <a:r>
                        <a:rPr lang="en-US" dirty="0"/>
                        <a:t>Sunday, Mar. 17</a:t>
                      </a:r>
                    </a:p>
                  </a:txBody>
                  <a:tcPr/>
                </a:tc>
                <a:tc>
                  <a:txBody>
                    <a:bodyPr/>
                    <a:lstStyle/>
                    <a:p>
                      <a:r>
                        <a:rPr lang="en-US" dirty="0"/>
                        <a:t>Mason</a:t>
                      </a:r>
                    </a:p>
                  </a:txBody>
                  <a:tcPr/>
                </a:tc>
                <a:extLst>
                  <a:ext uri="{0D108BD9-81ED-4DB2-BD59-A6C34878D82A}">
                    <a16:rowId xmlns:a16="http://schemas.microsoft.com/office/drawing/2014/main" val="3895607156"/>
                  </a:ext>
                </a:extLst>
              </a:tr>
              <a:tr h="370840">
                <a:tc>
                  <a:txBody>
                    <a:bodyPr/>
                    <a:lstStyle/>
                    <a:p>
                      <a:r>
                        <a:rPr lang="en-US" dirty="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Messiah in the Psalms 1</a:t>
                      </a:r>
                    </a:p>
                  </a:txBody>
                  <a:tcPr/>
                </a:tc>
                <a:tc>
                  <a:txBody>
                    <a:bodyPr/>
                    <a:lstStyle/>
                    <a:p>
                      <a:r>
                        <a:rPr lang="en-US" dirty="0"/>
                        <a:t>Wednesday, Mar. 20</a:t>
                      </a:r>
                    </a:p>
                  </a:txBody>
                  <a:tcPr/>
                </a:tc>
                <a:tc>
                  <a:txBody>
                    <a:bodyPr/>
                    <a:lstStyle/>
                    <a:p>
                      <a:r>
                        <a:rPr lang="en-US" dirty="0"/>
                        <a:t>Mason</a:t>
                      </a:r>
                    </a:p>
                  </a:txBody>
                  <a:tcPr/>
                </a:tc>
                <a:extLst>
                  <a:ext uri="{0D108BD9-81ED-4DB2-BD59-A6C34878D82A}">
                    <a16:rowId xmlns:a16="http://schemas.microsoft.com/office/drawing/2014/main" val="1080636728"/>
                  </a:ext>
                </a:extLst>
              </a:tr>
              <a:tr h="370840">
                <a:tc>
                  <a:txBody>
                    <a:bodyPr/>
                    <a:lstStyle/>
                    <a:p>
                      <a:r>
                        <a:rPr lang="en-US" dirty="0"/>
                        <a:t>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Messiah in the Psalms 2</a:t>
                      </a:r>
                    </a:p>
                  </a:txBody>
                  <a:tcPr/>
                </a:tc>
                <a:tc>
                  <a:txBody>
                    <a:bodyPr/>
                    <a:lstStyle/>
                    <a:p>
                      <a:r>
                        <a:rPr lang="en-US" dirty="0"/>
                        <a:t>Sunday, Mar. 24</a:t>
                      </a:r>
                    </a:p>
                  </a:txBody>
                  <a:tcPr/>
                </a:tc>
                <a:tc>
                  <a:txBody>
                    <a:bodyPr/>
                    <a:lstStyle/>
                    <a:p>
                      <a:r>
                        <a:rPr lang="en-US" dirty="0"/>
                        <a:t>Mason</a:t>
                      </a:r>
                    </a:p>
                  </a:txBody>
                  <a:tcPr/>
                </a:tc>
                <a:extLst>
                  <a:ext uri="{0D108BD9-81ED-4DB2-BD59-A6C34878D82A}">
                    <a16:rowId xmlns:a16="http://schemas.microsoft.com/office/drawing/2014/main" val="2008762286"/>
                  </a:ext>
                </a:extLst>
              </a:tr>
              <a:tr h="370840">
                <a:tc>
                  <a:txBody>
                    <a:bodyPr/>
                    <a:lstStyle/>
                    <a:p>
                      <a:endParaRPr lang="en-US"/>
                    </a:p>
                  </a:txBody>
                  <a:tcPr/>
                </a:tc>
                <a:tc>
                  <a:txBody>
                    <a:bodyPr/>
                    <a:lstStyle/>
                    <a:p>
                      <a:r>
                        <a:rPr lang="en-US" b="1" dirty="0"/>
                        <a:t>NO CLASS – MEETING</a:t>
                      </a:r>
                    </a:p>
                  </a:txBody>
                  <a:tcPr/>
                </a:tc>
                <a:tc>
                  <a:txBody>
                    <a:bodyPr/>
                    <a:lstStyle/>
                    <a:p>
                      <a:r>
                        <a:rPr lang="en-US" dirty="0"/>
                        <a:t>Wednesday, Mar. 27</a:t>
                      </a:r>
                    </a:p>
                  </a:txBody>
                  <a:tcPr/>
                </a:tc>
                <a:tc>
                  <a:txBody>
                    <a:bodyPr/>
                    <a:lstStyle/>
                    <a:p>
                      <a:r>
                        <a:rPr lang="en-US" dirty="0"/>
                        <a:t>--</a:t>
                      </a:r>
                    </a:p>
                  </a:txBody>
                  <a:tcPr/>
                </a:tc>
                <a:extLst>
                  <a:ext uri="{0D108BD9-81ED-4DB2-BD59-A6C34878D82A}">
                    <a16:rowId xmlns:a16="http://schemas.microsoft.com/office/drawing/2014/main" val="4251085314"/>
                  </a:ext>
                </a:extLst>
              </a:tr>
              <a:tr h="370840">
                <a:tc>
                  <a:txBody>
                    <a:bodyPr/>
                    <a:lstStyle/>
                    <a:p>
                      <a:r>
                        <a:rPr lang="en-US" dirty="0"/>
                        <a:t>10</a:t>
                      </a:r>
                    </a:p>
                  </a:txBody>
                  <a:tcPr/>
                </a:tc>
                <a:tc>
                  <a:txBody>
                    <a:bodyPr/>
                    <a:lstStyle/>
                    <a:p>
                      <a:r>
                        <a:rPr lang="en-US" dirty="0"/>
                        <a:t>The Messiah in Isaiah 1</a:t>
                      </a:r>
                    </a:p>
                  </a:txBody>
                  <a:tcPr/>
                </a:tc>
                <a:tc>
                  <a:txBody>
                    <a:bodyPr/>
                    <a:lstStyle/>
                    <a:p>
                      <a:r>
                        <a:rPr lang="en-US" dirty="0"/>
                        <a:t>Sunday, Mar. 31</a:t>
                      </a:r>
                    </a:p>
                  </a:txBody>
                  <a:tcPr/>
                </a:tc>
                <a:tc>
                  <a:txBody>
                    <a:bodyPr/>
                    <a:lstStyle/>
                    <a:p>
                      <a:r>
                        <a:rPr lang="en-US" dirty="0"/>
                        <a:t>Mason</a:t>
                      </a:r>
                    </a:p>
                  </a:txBody>
                  <a:tcPr/>
                </a:tc>
                <a:extLst>
                  <a:ext uri="{0D108BD9-81ED-4DB2-BD59-A6C34878D82A}">
                    <a16:rowId xmlns:a16="http://schemas.microsoft.com/office/drawing/2014/main" val="3813509314"/>
                  </a:ext>
                </a:extLst>
              </a:tr>
              <a:tr h="370840">
                <a:tc>
                  <a:txBody>
                    <a:bodyPr/>
                    <a:lstStyle/>
                    <a:p>
                      <a:r>
                        <a:rPr lang="en-US" dirty="0"/>
                        <a:t>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Messiah in Isaiah 2</a:t>
                      </a:r>
                    </a:p>
                  </a:txBody>
                  <a:tcPr/>
                </a:tc>
                <a:tc>
                  <a:txBody>
                    <a:bodyPr/>
                    <a:lstStyle/>
                    <a:p>
                      <a:r>
                        <a:rPr lang="en-US" dirty="0"/>
                        <a:t>Wednesday, Apr. 3</a:t>
                      </a:r>
                    </a:p>
                  </a:txBody>
                  <a:tcPr/>
                </a:tc>
                <a:tc>
                  <a:txBody>
                    <a:bodyPr/>
                    <a:lstStyle/>
                    <a:p>
                      <a:r>
                        <a:rPr lang="en-US" dirty="0"/>
                        <a:t>Grady</a:t>
                      </a:r>
                    </a:p>
                  </a:txBody>
                  <a:tcPr/>
                </a:tc>
                <a:extLst>
                  <a:ext uri="{0D108BD9-81ED-4DB2-BD59-A6C34878D82A}">
                    <a16:rowId xmlns:a16="http://schemas.microsoft.com/office/drawing/2014/main" val="2343246212"/>
                  </a:ext>
                </a:extLst>
              </a:tr>
              <a:tr h="370840">
                <a:tc>
                  <a:txBody>
                    <a:bodyPr/>
                    <a:lstStyle/>
                    <a:p>
                      <a:r>
                        <a:rPr lang="en-US" dirty="0"/>
                        <a:t>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Messiah in Isaiah 3</a:t>
                      </a:r>
                    </a:p>
                  </a:txBody>
                  <a:tcPr/>
                </a:tc>
                <a:tc>
                  <a:txBody>
                    <a:bodyPr/>
                    <a:lstStyle/>
                    <a:p>
                      <a:r>
                        <a:rPr lang="en-US" dirty="0"/>
                        <a:t>Sunday, Apr. 7</a:t>
                      </a:r>
                    </a:p>
                  </a:txBody>
                  <a:tcPr/>
                </a:tc>
                <a:tc>
                  <a:txBody>
                    <a:bodyPr/>
                    <a:lstStyle/>
                    <a:p>
                      <a:r>
                        <a:rPr lang="en-US" dirty="0"/>
                        <a:t>Mason</a:t>
                      </a:r>
                    </a:p>
                  </a:txBody>
                  <a:tcPr/>
                </a:tc>
                <a:extLst>
                  <a:ext uri="{0D108BD9-81ED-4DB2-BD59-A6C34878D82A}">
                    <a16:rowId xmlns:a16="http://schemas.microsoft.com/office/drawing/2014/main" val="3686444311"/>
                  </a:ext>
                </a:extLst>
              </a:tr>
              <a:tr h="370840">
                <a:tc>
                  <a:txBody>
                    <a:bodyPr/>
                    <a:lstStyle/>
                    <a:p>
                      <a:r>
                        <a:rPr lang="en-US" dirty="0"/>
                        <a:t>13</a:t>
                      </a:r>
                    </a:p>
                  </a:txBody>
                  <a:tcPr/>
                </a:tc>
                <a:tc>
                  <a:txBody>
                    <a:bodyPr/>
                    <a:lstStyle/>
                    <a:p>
                      <a:r>
                        <a:rPr lang="en-US" dirty="0"/>
                        <a:t>Review/How Jesus &amp; the Apostles Applied Prophecy</a:t>
                      </a:r>
                    </a:p>
                  </a:txBody>
                  <a:tcPr/>
                </a:tc>
                <a:tc>
                  <a:txBody>
                    <a:bodyPr/>
                    <a:lstStyle/>
                    <a:p>
                      <a:r>
                        <a:rPr lang="en-US" dirty="0"/>
                        <a:t>Wednesday, Apr. 10</a:t>
                      </a:r>
                    </a:p>
                  </a:txBody>
                  <a:tcPr/>
                </a:tc>
                <a:tc>
                  <a:txBody>
                    <a:bodyPr/>
                    <a:lstStyle/>
                    <a:p>
                      <a:r>
                        <a:rPr lang="en-US" dirty="0"/>
                        <a:t>Grady</a:t>
                      </a:r>
                    </a:p>
                  </a:txBody>
                  <a:tcPr/>
                </a:tc>
                <a:extLst>
                  <a:ext uri="{0D108BD9-81ED-4DB2-BD59-A6C34878D82A}">
                    <a16:rowId xmlns:a16="http://schemas.microsoft.com/office/drawing/2014/main" val="3153090554"/>
                  </a:ext>
                </a:extLst>
              </a:tr>
            </a:tbl>
          </a:graphicData>
        </a:graphic>
      </p:graphicFrame>
      <p:sp>
        <p:nvSpPr>
          <p:cNvPr id="3" name="Arrow: Right 2">
            <a:extLst>
              <a:ext uri="{FF2B5EF4-FFF2-40B4-BE49-F238E27FC236}">
                <a16:creationId xmlns:a16="http://schemas.microsoft.com/office/drawing/2014/main" id="{D9ADCC9A-092C-410B-AC69-F5A9275E625A}"/>
              </a:ext>
            </a:extLst>
          </p:cNvPr>
          <p:cNvSpPr/>
          <p:nvPr/>
        </p:nvSpPr>
        <p:spPr>
          <a:xfrm>
            <a:off x="65314" y="4075288"/>
            <a:ext cx="832757" cy="318407"/>
          </a:xfrm>
          <a:prstGeom prst="rightArrow">
            <a:avLst/>
          </a:prstGeom>
          <a:solidFill>
            <a:schemeClr val="accent4"/>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3874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B9043-A304-464B-9D1E-C342AA753B3F}"/>
              </a:ext>
            </a:extLst>
          </p:cNvPr>
          <p:cNvSpPr>
            <a:spLocks noGrp="1"/>
          </p:cNvSpPr>
          <p:nvPr>
            <p:ph type="title"/>
          </p:nvPr>
        </p:nvSpPr>
        <p:spPr/>
        <p:txBody>
          <a:bodyPr/>
          <a:lstStyle/>
          <a:p>
            <a:r>
              <a:rPr lang="en-US" dirty="0"/>
              <a:t>Lesson 8 Objectives</a:t>
            </a:r>
          </a:p>
        </p:txBody>
      </p:sp>
      <p:sp>
        <p:nvSpPr>
          <p:cNvPr id="3" name="Content Placeholder 2">
            <a:extLst>
              <a:ext uri="{FF2B5EF4-FFF2-40B4-BE49-F238E27FC236}">
                <a16:creationId xmlns:a16="http://schemas.microsoft.com/office/drawing/2014/main" id="{6A43BDAE-ED57-4EE2-A7A1-4E49A4FAA308}"/>
              </a:ext>
            </a:extLst>
          </p:cNvPr>
          <p:cNvSpPr>
            <a:spLocks noGrp="1"/>
          </p:cNvSpPr>
          <p:nvPr>
            <p:ph idx="1"/>
          </p:nvPr>
        </p:nvSpPr>
        <p:spPr>
          <a:xfrm>
            <a:off x="504497" y="1884462"/>
            <a:ext cx="11592910" cy="4657397"/>
          </a:xfrm>
        </p:spPr>
        <p:txBody>
          <a:bodyPr/>
          <a:lstStyle/>
          <a:p>
            <a:pPr>
              <a:spcBef>
                <a:spcPts val="1800"/>
              </a:spcBef>
            </a:pPr>
            <a:r>
              <a:rPr lang="en-US" dirty="0"/>
              <a:t>List 3 useful criteria for determining if a psalm is Messianic.</a:t>
            </a:r>
          </a:p>
          <a:p>
            <a:pPr>
              <a:spcBef>
                <a:spcPts val="1800"/>
              </a:spcBef>
            </a:pPr>
            <a:r>
              <a:rPr lang="en-US" dirty="0"/>
              <a:t>Explain how Messianic prophecy expands in the Psalms.</a:t>
            </a:r>
          </a:p>
          <a:p>
            <a:pPr>
              <a:spcBef>
                <a:spcPts val="1800"/>
              </a:spcBef>
            </a:pPr>
            <a:r>
              <a:rPr lang="en-US" dirty="0"/>
              <a:t>Describe how the </a:t>
            </a:r>
            <a:r>
              <a:rPr lang="en-US" dirty="0" err="1"/>
              <a:t>psalmic</a:t>
            </a:r>
            <a:r>
              <a:rPr lang="en-US" dirty="0"/>
              <a:t> view of kingship changes from Book 1 to Book 5, and name the psalm that forms the centerpiece of this transition.</a:t>
            </a:r>
          </a:p>
        </p:txBody>
      </p:sp>
    </p:spTree>
    <p:extLst>
      <p:ext uri="{BB962C8B-B14F-4D97-AF65-F5344CB8AC3E}">
        <p14:creationId xmlns:p14="http://schemas.microsoft.com/office/powerpoint/2010/main" val="1385416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E4E3-A32E-41DD-A94F-421450F712C0}"/>
              </a:ext>
            </a:extLst>
          </p:cNvPr>
          <p:cNvSpPr>
            <a:spLocks noGrp="1"/>
          </p:cNvSpPr>
          <p:nvPr>
            <p:ph type="title"/>
          </p:nvPr>
        </p:nvSpPr>
        <p:spPr>
          <a:xfrm>
            <a:off x="831850" y="1709738"/>
            <a:ext cx="10515600" cy="2852737"/>
          </a:xfrm>
        </p:spPr>
        <p:txBody>
          <a:bodyPr>
            <a:normAutofit/>
          </a:bodyPr>
          <a:lstStyle/>
          <a:p>
            <a:r>
              <a:rPr lang="en-US" dirty="0"/>
              <a:t>What would you say is the most important Messianic psalm? </a:t>
            </a:r>
            <a:endParaRPr lang="en-US" sz="5400" dirty="0"/>
          </a:p>
        </p:txBody>
      </p:sp>
      <p:sp>
        <p:nvSpPr>
          <p:cNvPr id="3" name="Text Placeholder 2">
            <a:extLst>
              <a:ext uri="{FF2B5EF4-FFF2-40B4-BE49-F238E27FC236}">
                <a16:creationId xmlns:a16="http://schemas.microsoft.com/office/drawing/2014/main" id="{F6906B08-4B65-4DD9-834C-D2D34C7E80D5}"/>
              </a:ext>
            </a:extLst>
          </p:cNvPr>
          <p:cNvSpPr>
            <a:spLocks noGrp="1"/>
          </p:cNvSpPr>
          <p:nvPr>
            <p:ph type="body" idx="1"/>
          </p:nvPr>
        </p:nvSpPr>
        <p:spPr/>
        <p:txBody>
          <a:bodyPr/>
          <a:lstStyle/>
          <a:p>
            <a:r>
              <a:rPr lang="en-US" dirty="0"/>
              <a:t>Why?</a:t>
            </a:r>
          </a:p>
        </p:txBody>
      </p:sp>
    </p:spTree>
    <p:extLst>
      <p:ext uri="{BB962C8B-B14F-4D97-AF65-F5344CB8AC3E}">
        <p14:creationId xmlns:p14="http://schemas.microsoft.com/office/powerpoint/2010/main" val="1812731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FEB09-0B7D-4618-A48C-FDFA7805A79E}"/>
              </a:ext>
            </a:extLst>
          </p:cNvPr>
          <p:cNvSpPr>
            <a:spLocks noGrp="1"/>
          </p:cNvSpPr>
          <p:nvPr>
            <p:ph type="title"/>
          </p:nvPr>
        </p:nvSpPr>
        <p:spPr/>
        <p:txBody>
          <a:bodyPr>
            <a:normAutofit/>
          </a:bodyPr>
          <a:lstStyle/>
          <a:p>
            <a:r>
              <a:rPr lang="en-US" dirty="0"/>
              <a:t>How would you determine if a psalm is Messianic? </a:t>
            </a:r>
          </a:p>
        </p:txBody>
      </p:sp>
      <p:sp>
        <p:nvSpPr>
          <p:cNvPr id="3" name="Text Placeholder 2">
            <a:extLst>
              <a:ext uri="{FF2B5EF4-FFF2-40B4-BE49-F238E27FC236}">
                <a16:creationId xmlns:a16="http://schemas.microsoft.com/office/drawing/2014/main" id="{4A4CD603-9B95-4C32-88EB-7C669F5EB558}"/>
              </a:ext>
            </a:extLst>
          </p:cNvPr>
          <p:cNvSpPr>
            <a:spLocks noGrp="1"/>
          </p:cNvSpPr>
          <p:nvPr>
            <p:ph type="body" idx="1"/>
          </p:nvPr>
        </p:nvSpPr>
        <p:spPr/>
        <p:txBody>
          <a:bodyPr/>
          <a:lstStyle/>
          <a:p>
            <a:r>
              <a:rPr lang="en-US"/>
              <a:t>What clues would you look for?</a:t>
            </a:r>
          </a:p>
        </p:txBody>
      </p:sp>
    </p:spTree>
    <p:extLst>
      <p:ext uri="{BB962C8B-B14F-4D97-AF65-F5344CB8AC3E}">
        <p14:creationId xmlns:p14="http://schemas.microsoft.com/office/powerpoint/2010/main" val="308357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0CB7B-4DFF-4D2F-8885-943FD2AC8758}"/>
              </a:ext>
            </a:extLst>
          </p:cNvPr>
          <p:cNvSpPr>
            <a:spLocks noGrp="1"/>
          </p:cNvSpPr>
          <p:nvPr>
            <p:ph type="title"/>
          </p:nvPr>
        </p:nvSpPr>
        <p:spPr/>
        <p:txBody>
          <a:bodyPr/>
          <a:lstStyle/>
          <a:p>
            <a:r>
              <a:rPr lang="en-US" dirty="0"/>
              <a:t>Periods of Messianic Prophecy</a:t>
            </a:r>
          </a:p>
        </p:txBody>
      </p:sp>
      <p:sp>
        <p:nvSpPr>
          <p:cNvPr id="3" name="Content Placeholder 2">
            <a:extLst>
              <a:ext uri="{FF2B5EF4-FFF2-40B4-BE49-F238E27FC236}">
                <a16:creationId xmlns:a16="http://schemas.microsoft.com/office/drawing/2014/main" id="{9BD416F1-F408-4DEC-824F-03E0CAA5FC26}"/>
              </a:ext>
            </a:extLst>
          </p:cNvPr>
          <p:cNvSpPr>
            <a:spLocks noGrp="1"/>
          </p:cNvSpPr>
          <p:nvPr>
            <p:ph idx="1"/>
          </p:nvPr>
        </p:nvSpPr>
        <p:spPr>
          <a:xfrm>
            <a:off x="504497" y="1160060"/>
            <a:ext cx="11435255" cy="5697940"/>
          </a:xfrm>
        </p:spPr>
        <p:txBody>
          <a:bodyPr>
            <a:normAutofit lnSpcReduction="10000"/>
          </a:bodyPr>
          <a:lstStyle/>
          <a:p>
            <a:r>
              <a:rPr lang="en-US" dirty="0"/>
              <a:t>Genesis to Judges</a:t>
            </a:r>
          </a:p>
          <a:p>
            <a:pPr lvl="1"/>
            <a:r>
              <a:rPr lang="en-US" dirty="0"/>
              <a:t>Vague but forceful prophecies—no clear time or place references</a:t>
            </a:r>
          </a:p>
          <a:p>
            <a:pPr lvl="1"/>
            <a:r>
              <a:rPr lang="en-US" dirty="0"/>
              <a:t>Images introduced: victorious sufferer, king, lion, star, prophet</a:t>
            </a:r>
          </a:p>
          <a:p>
            <a:pPr lvl="1"/>
            <a:r>
              <a:rPr lang="en-US" dirty="0"/>
              <a:t>Overall picture: no cohesion, no clarity</a:t>
            </a:r>
          </a:p>
          <a:p>
            <a:r>
              <a:rPr lang="en-US" dirty="0"/>
              <a:t>Early kingdom and psalms</a:t>
            </a:r>
          </a:p>
          <a:p>
            <a:pPr lvl="1"/>
            <a:r>
              <a:rPr lang="en-US" dirty="0"/>
              <a:t>More specific promises—time not specified, but Israel clearly the place</a:t>
            </a:r>
          </a:p>
          <a:p>
            <a:pPr lvl="1"/>
            <a:r>
              <a:rPr lang="en-US" dirty="0"/>
              <a:t>Images expanded: victorious (vindicated) sufferer, king </a:t>
            </a:r>
          </a:p>
          <a:p>
            <a:pPr lvl="1"/>
            <a:r>
              <a:rPr lang="en-US" dirty="0"/>
              <a:t>Images introduced: priest, anointed, son of God, David</a:t>
            </a:r>
          </a:p>
          <a:p>
            <a:pPr lvl="1"/>
            <a:r>
              <a:rPr lang="en-US" dirty="0"/>
              <a:t>Overall picture: some clarity, little cohesion</a:t>
            </a:r>
          </a:p>
          <a:p>
            <a:r>
              <a:rPr lang="en-US" dirty="0"/>
              <a:t>Later kingdom and prophets</a:t>
            </a:r>
          </a:p>
          <a:p>
            <a:pPr lvl="1"/>
            <a:r>
              <a:rPr lang="en-US" dirty="0"/>
              <a:t>Very detailed images and descriptions—time and places specified for events</a:t>
            </a:r>
          </a:p>
          <a:p>
            <a:pPr lvl="1"/>
            <a:r>
              <a:rPr lang="en-US" dirty="0"/>
              <a:t>Images expanded: vindicated sufferer, king, anointed, son of God, David</a:t>
            </a:r>
          </a:p>
          <a:p>
            <a:pPr lvl="1"/>
            <a:r>
              <a:rPr lang="en-US" dirty="0"/>
              <a:t>Images introduced: lamb, servant, root and branch, son of man, shepherd</a:t>
            </a:r>
          </a:p>
          <a:p>
            <a:pPr lvl="1"/>
            <a:r>
              <a:rPr lang="en-US" dirty="0"/>
              <a:t>Overall picture: great clarity, moderate cohesion</a:t>
            </a:r>
          </a:p>
          <a:p>
            <a:endParaRPr lang="en-US" dirty="0"/>
          </a:p>
        </p:txBody>
      </p:sp>
    </p:spTree>
    <p:extLst>
      <p:ext uri="{BB962C8B-B14F-4D97-AF65-F5344CB8AC3E}">
        <p14:creationId xmlns:p14="http://schemas.microsoft.com/office/powerpoint/2010/main" val="2261892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9D338-79AE-40D0-BA2A-46C4E4586E5D}"/>
              </a:ext>
            </a:extLst>
          </p:cNvPr>
          <p:cNvSpPr>
            <a:spLocks noGrp="1"/>
          </p:cNvSpPr>
          <p:nvPr>
            <p:ph type="title"/>
          </p:nvPr>
        </p:nvSpPr>
        <p:spPr>
          <a:xfrm>
            <a:off x="504497" y="284610"/>
            <a:ext cx="10849304" cy="794935"/>
          </a:xfrm>
        </p:spPr>
        <p:txBody>
          <a:bodyPr/>
          <a:lstStyle/>
          <a:p>
            <a:r>
              <a:rPr lang="en-US" dirty="0"/>
              <a:t>The Place of Psalms in Messianic Revelation</a:t>
            </a:r>
          </a:p>
        </p:txBody>
      </p:sp>
      <p:sp>
        <p:nvSpPr>
          <p:cNvPr id="3" name="Content Placeholder 2">
            <a:extLst>
              <a:ext uri="{FF2B5EF4-FFF2-40B4-BE49-F238E27FC236}">
                <a16:creationId xmlns:a16="http://schemas.microsoft.com/office/drawing/2014/main" id="{9CC41D6A-2CE1-4512-8158-60F267201590}"/>
              </a:ext>
            </a:extLst>
          </p:cNvPr>
          <p:cNvSpPr>
            <a:spLocks noGrp="1"/>
          </p:cNvSpPr>
          <p:nvPr>
            <p:ph idx="1"/>
          </p:nvPr>
        </p:nvSpPr>
        <p:spPr>
          <a:xfrm>
            <a:off x="504497" y="1160060"/>
            <a:ext cx="11505167" cy="5697940"/>
          </a:xfrm>
        </p:spPr>
        <p:txBody>
          <a:bodyPr>
            <a:normAutofit/>
          </a:bodyPr>
          <a:lstStyle/>
          <a:p>
            <a:r>
              <a:rPr lang="en-US" dirty="0"/>
              <a:t>The Psalms begin at a moment in Israel’s history when the national consciousness shifts to the Seed Promise</a:t>
            </a:r>
          </a:p>
          <a:p>
            <a:pPr lvl="1"/>
            <a:r>
              <a:rPr lang="en-US" dirty="0"/>
              <a:t>God has made Israel a great nation (in terms of numbers and prominence)</a:t>
            </a:r>
          </a:p>
          <a:p>
            <a:pPr lvl="1"/>
            <a:r>
              <a:rPr lang="en-US" dirty="0"/>
              <a:t>God has given Israel the land (at its largest extent under David and Solomon)</a:t>
            </a:r>
          </a:p>
          <a:p>
            <a:pPr lvl="1"/>
            <a:r>
              <a:rPr lang="en-US" dirty="0"/>
              <a:t>Israel expects that God will begin blessing the earth through them</a:t>
            </a:r>
          </a:p>
          <a:p>
            <a:r>
              <a:rPr lang="en-US" dirty="0"/>
              <a:t>The Psalms connect the dots of the early Messianic images, and introduce the 3-character description of the Messiah</a:t>
            </a:r>
          </a:p>
          <a:p>
            <a:pPr lvl="1"/>
            <a:r>
              <a:rPr lang="en-US" dirty="0"/>
              <a:t>King (Psalm 2)</a:t>
            </a:r>
          </a:p>
          <a:p>
            <a:pPr lvl="1"/>
            <a:r>
              <a:rPr lang="en-US" dirty="0"/>
              <a:t>Priest (Psalm 110)</a:t>
            </a:r>
          </a:p>
          <a:p>
            <a:pPr lvl="1"/>
            <a:r>
              <a:rPr lang="en-US" dirty="0"/>
              <a:t>Righteous Sufferer (Psalm 22)</a:t>
            </a:r>
          </a:p>
          <a:p>
            <a:r>
              <a:rPr lang="en-US" dirty="0"/>
              <a:t>Because the Psalms cover 500+ years of Israel’s history, they contain a record of changes in Israelite thought about the Messiah and His role, especially the kingship element</a:t>
            </a:r>
          </a:p>
          <a:p>
            <a:pPr lvl="1"/>
            <a:endParaRPr lang="en-US" dirty="0"/>
          </a:p>
        </p:txBody>
      </p:sp>
    </p:spTree>
    <p:extLst>
      <p:ext uri="{BB962C8B-B14F-4D97-AF65-F5344CB8AC3E}">
        <p14:creationId xmlns:p14="http://schemas.microsoft.com/office/powerpoint/2010/main" val="1019514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42990-DBBE-4239-9060-1A85C6497955}"/>
              </a:ext>
            </a:extLst>
          </p:cNvPr>
          <p:cNvSpPr>
            <a:spLocks noGrp="1"/>
          </p:cNvSpPr>
          <p:nvPr>
            <p:ph type="title"/>
          </p:nvPr>
        </p:nvSpPr>
        <p:spPr/>
        <p:txBody>
          <a:bodyPr>
            <a:normAutofit/>
          </a:bodyPr>
          <a:lstStyle/>
          <a:p>
            <a:r>
              <a:rPr lang="en-US" dirty="0"/>
              <a:t>Messianic Psalms</a:t>
            </a:r>
          </a:p>
        </p:txBody>
      </p:sp>
      <p:sp>
        <p:nvSpPr>
          <p:cNvPr id="3" name="Content Placeholder 2">
            <a:extLst>
              <a:ext uri="{FF2B5EF4-FFF2-40B4-BE49-F238E27FC236}">
                <a16:creationId xmlns:a16="http://schemas.microsoft.com/office/drawing/2014/main" id="{FF6907F0-CC21-4BB1-A990-28068D57B61D}"/>
              </a:ext>
            </a:extLst>
          </p:cNvPr>
          <p:cNvSpPr>
            <a:spLocks noGrp="1"/>
          </p:cNvSpPr>
          <p:nvPr>
            <p:ph idx="1"/>
          </p:nvPr>
        </p:nvSpPr>
        <p:spPr>
          <a:xfrm>
            <a:off x="504497" y="1160060"/>
            <a:ext cx="11687503" cy="5440437"/>
          </a:xfrm>
        </p:spPr>
        <p:txBody>
          <a:bodyPr/>
          <a:lstStyle/>
          <a:p>
            <a:r>
              <a:rPr lang="en-US" dirty="0"/>
              <a:t>A psalm could be Messianic in two ways:</a:t>
            </a:r>
          </a:p>
          <a:p>
            <a:pPr lvl="1"/>
            <a:r>
              <a:rPr lang="en-US" dirty="0"/>
              <a:t>Directly predicting the actions, thoughts, or words of the Messiah, with no reference to the life or circumstances of its writer (i.e.- Daniel 7, etc.)</a:t>
            </a:r>
          </a:p>
          <a:p>
            <a:pPr lvl="1"/>
            <a:r>
              <a:rPr lang="en-US" dirty="0"/>
              <a:t>Anticipating the Messiah by recording the writer’s actions, thoughts, or words that are ultimately fulfilled in Christ’s corresponding actions, thoughts, or words</a:t>
            </a:r>
          </a:p>
          <a:p>
            <a:r>
              <a:rPr lang="en-US" dirty="0"/>
              <a:t>Criteria for determining a Messianic psalm</a:t>
            </a:r>
          </a:p>
          <a:p>
            <a:pPr lvl="1"/>
            <a:r>
              <a:rPr lang="en-US" dirty="0"/>
              <a:t>Does the psalm reference (a/the) son of Jehovah?</a:t>
            </a:r>
          </a:p>
          <a:p>
            <a:pPr lvl="1"/>
            <a:r>
              <a:rPr lang="en-US" dirty="0"/>
              <a:t>Does the psalm reference David or his descendants?</a:t>
            </a:r>
          </a:p>
          <a:p>
            <a:pPr lvl="1"/>
            <a:r>
              <a:rPr lang="en-US" dirty="0"/>
              <a:t>Is the psalm quoted by Jesus or the apostles as Messianic?</a:t>
            </a:r>
          </a:p>
          <a:p>
            <a:r>
              <a:rPr lang="en-US" dirty="0"/>
              <a:t>Messianic psalms appear in many genres, especially Kingship psalms</a:t>
            </a:r>
          </a:p>
          <a:p>
            <a:pPr lvl="1"/>
            <a:r>
              <a:rPr lang="en-US" dirty="0"/>
              <a:t>Psalms of the earthly king (Psalm 2, Psalm 45, Psalm 89, Psalm 110)</a:t>
            </a:r>
          </a:p>
          <a:p>
            <a:pPr lvl="1"/>
            <a:r>
              <a:rPr lang="en-US" dirty="0"/>
              <a:t>Psalms of the Heavenly King (Psalm 47, Psalms 93-100)</a:t>
            </a:r>
          </a:p>
        </p:txBody>
      </p:sp>
    </p:spTree>
    <p:extLst>
      <p:ext uri="{BB962C8B-B14F-4D97-AF65-F5344CB8AC3E}">
        <p14:creationId xmlns:p14="http://schemas.microsoft.com/office/powerpoint/2010/main" val="787158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E804F-DA86-464B-8473-A42834082C20}"/>
              </a:ext>
            </a:extLst>
          </p:cNvPr>
          <p:cNvSpPr>
            <a:spLocks noGrp="1"/>
          </p:cNvSpPr>
          <p:nvPr>
            <p:ph type="title"/>
          </p:nvPr>
        </p:nvSpPr>
        <p:spPr/>
        <p:txBody>
          <a:bodyPr/>
          <a:lstStyle/>
          <a:p>
            <a:r>
              <a:rPr lang="en-US" dirty="0"/>
              <a:t>Outline for Lessons 8 and 9</a:t>
            </a:r>
          </a:p>
        </p:txBody>
      </p:sp>
      <p:sp>
        <p:nvSpPr>
          <p:cNvPr id="3" name="Content Placeholder 2">
            <a:extLst>
              <a:ext uri="{FF2B5EF4-FFF2-40B4-BE49-F238E27FC236}">
                <a16:creationId xmlns:a16="http://schemas.microsoft.com/office/drawing/2014/main" id="{E4EEC9F1-96A3-4395-B07E-C38EB7BF4507}"/>
              </a:ext>
            </a:extLst>
          </p:cNvPr>
          <p:cNvSpPr>
            <a:spLocks noGrp="1"/>
          </p:cNvSpPr>
          <p:nvPr>
            <p:ph idx="1"/>
          </p:nvPr>
        </p:nvSpPr>
        <p:spPr/>
        <p:txBody>
          <a:bodyPr/>
          <a:lstStyle/>
          <a:p>
            <a:r>
              <a:rPr lang="en-US" dirty="0"/>
              <a:t>Describe Messianic Psalms</a:t>
            </a:r>
          </a:p>
          <a:p>
            <a:r>
              <a:rPr lang="en-US" dirty="0"/>
              <a:t>God as Israel’s True King (Psalms 99, 89, 74)</a:t>
            </a:r>
          </a:p>
          <a:p>
            <a:pPr lvl="1"/>
            <a:r>
              <a:rPr lang="en-US" dirty="0"/>
              <a:t>Genre: Psalms of the Heavenly King</a:t>
            </a:r>
          </a:p>
          <a:p>
            <a:r>
              <a:rPr lang="en-US" dirty="0"/>
              <a:t>Israel’s King as God’s Son (Psalms 2, 89)</a:t>
            </a:r>
          </a:p>
          <a:p>
            <a:pPr lvl="1"/>
            <a:r>
              <a:rPr lang="en-US" dirty="0"/>
              <a:t>Genre: Psalms of the Earthly King</a:t>
            </a:r>
          </a:p>
          <a:p>
            <a:pPr lvl="1"/>
            <a:r>
              <a:rPr lang="en-US" dirty="0"/>
              <a:t>Messianic feature: Reference to a (a/the) son of Jehovah</a:t>
            </a:r>
          </a:p>
          <a:p>
            <a:r>
              <a:rPr lang="en-US" dirty="0"/>
              <a:t>David the King (Psalms 18, 89)</a:t>
            </a:r>
          </a:p>
          <a:p>
            <a:pPr lvl="1"/>
            <a:r>
              <a:rPr lang="en-US" dirty="0"/>
              <a:t>Messianic feature: Reference to David or his descendants</a:t>
            </a:r>
          </a:p>
          <a:p>
            <a:r>
              <a:rPr lang="en-US" dirty="0"/>
              <a:t>Psalms Quoted as Messianic in the New Testament (Psalms 110, 118)</a:t>
            </a:r>
          </a:p>
          <a:p>
            <a:pPr lvl="1"/>
            <a:r>
              <a:rPr lang="en-US" dirty="0"/>
              <a:t>Messianic feature: Quoted by Jesus or the Apostles</a:t>
            </a:r>
          </a:p>
        </p:txBody>
      </p:sp>
    </p:spTree>
    <p:extLst>
      <p:ext uri="{BB962C8B-B14F-4D97-AF65-F5344CB8AC3E}">
        <p14:creationId xmlns:p14="http://schemas.microsoft.com/office/powerpoint/2010/main" val="1582032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Baskerville Old Face"/>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5883</TotalTime>
  <Words>2128</Words>
  <Application>Microsoft Office PowerPoint</Application>
  <PresentationFormat>Widescreen</PresentationFormat>
  <Paragraphs>196</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Baskerville Old Face</vt:lpstr>
      <vt:lpstr>Calibri</vt:lpstr>
      <vt:lpstr>Tahoma</vt:lpstr>
      <vt:lpstr>Office Theme</vt:lpstr>
      <vt:lpstr>Lesson 8</vt:lpstr>
      <vt:lpstr>Class Schedule</vt:lpstr>
      <vt:lpstr>Lesson 8 Objectives</vt:lpstr>
      <vt:lpstr>What would you say is the most important Messianic psalm? </vt:lpstr>
      <vt:lpstr>How would you determine if a psalm is Messianic? </vt:lpstr>
      <vt:lpstr>Periods of Messianic Prophecy</vt:lpstr>
      <vt:lpstr>The Place of Psalms in Messianic Revelation</vt:lpstr>
      <vt:lpstr>Messianic Psalms</vt:lpstr>
      <vt:lpstr>Outline for Lessons 8 and 9</vt:lpstr>
      <vt:lpstr>God as Israel’s King</vt:lpstr>
      <vt:lpstr>Psalm 2</vt:lpstr>
      <vt:lpstr>Psalm 89 and 74</vt:lpstr>
      <vt:lpstr>Psalm 99</vt:lpstr>
      <vt:lpstr>Lesson 8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Messiah  in the  Old Testament</dc:title>
  <dc:creator>Mason Broadwell</dc:creator>
  <cp:lastModifiedBy>Mason Broadwell</cp:lastModifiedBy>
  <cp:revision>156</cp:revision>
  <cp:lastPrinted>2019-02-21T19:04:30Z</cp:lastPrinted>
  <dcterms:created xsi:type="dcterms:W3CDTF">2019-02-18T20:30:38Z</dcterms:created>
  <dcterms:modified xsi:type="dcterms:W3CDTF">2019-03-21T00:16:11Z</dcterms:modified>
</cp:coreProperties>
</file>