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83" r:id="rId3"/>
    <p:sldId id="284" r:id="rId4"/>
    <p:sldId id="285" r:id="rId5"/>
    <p:sldId id="286" r:id="rId6"/>
    <p:sldId id="287" r:id="rId7"/>
    <p:sldId id="288" r:id="rId8"/>
    <p:sldId id="289" r:id="rId9"/>
    <p:sldId id="290" r:id="rId10"/>
    <p:sldId id="294" r:id="rId11"/>
    <p:sldId id="291" r:id="rId12"/>
    <p:sldId id="293" r:id="rId13"/>
    <p:sldId id="259" r:id="rId14"/>
    <p:sldId id="274" r:id="rId15"/>
    <p:sldId id="269" r:id="rId16"/>
    <p:sldId id="282" r:id="rId17"/>
    <p:sldId id="279" r:id="rId18"/>
    <p:sldId id="303" r:id="rId19"/>
    <p:sldId id="258" r:id="rId20"/>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p:restoredTop sz="57451"/>
  </p:normalViewPr>
  <p:slideViewPr>
    <p:cSldViewPr snapToGrid="0" snapToObjects="1">
      <p:cViewPr varScale="1">
        <p:scale>
          <a:sx n="56" d="100"/>
          <a:sy n="56" d="100"/>
        </p:scale>
        <p:origin x="10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31F1E-9AD7-F648-B626-F7B1CE5D8E38}" type="datetimeFigureOut">
              <a:rPr lang="en-US" smtClean="0"/>
              <a:t>6/1/19</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E70D8C-6A8E-284D-AAF4-BE568C08F6D5}" type="slidenum">
              <a:rPr lang="en-US" smtClean="0"/>
              <a:t>‹#›</a:t>
            </a:fld>
            <a:endParaRPr lang="en-US"/>
          </a:p>
        </p:txBody>
      </p:sp>
    </p:spTree>
    <p:extLst>
      <p:ext uri="{BB962C8B-B14F-4D97-AF65-F5344CB8AC3E}">
        <p14:creationId xmlns:p14="http://schemas.microsoft.com/office/powerpoint/2010/main" val="1818551330"/>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en.wikipedia.org/wiki/Holy_Spirit_in_Christianity"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have a really big idea to cover.</a:t>
            </a:r>
            <a:r>
              <a:rPr lang="en-US" baseline="0" dirty="0" smtClean="0"/>
              <a:t>  I know some here have studied this for 50 years or more and so the first half of the lesson will be very familiar.  Others may have never even heard the term “inerrancy” and if that’s the case, the first half of the lesson is going to be very important </a:t>
            </a:r>
            <a:r>
              <a:rPr lang="mr-IN" baseline="0" dirty="0" smtClean="0"/>
              <a:t>–</a:t>
            </a:r>
            <a:r>
              <a:rPr lang="en-US" baseline="0" dirty="0" smtClean="0"/>
              <a:t> but I want to be very clear about something.</a:t>
            </a:r>
          </a:p>
          <a:p>
            <a:endParaRPr lang="en-US" baseline="0" dirty="0" smtClean="0"/>
          </a:p>
          <a:p>
            <a:r>
              <a:rPr lang="en-US" baseline="0" dirty="0" smtClean="0"/>
              <a:t>Today, I have an urgent reason for trying to bring us all together and up to speed on this topic.  That’s simply because where people are unfamiliar with the Inerrancy of the Bible </a:t>
            </a:r>
            <a:r>
              <a:rPr lang="mr-IN" baseline="0" dirty="0" smtClean="0"/>
              <a:t>–</a:t>
            </a:r>
            <a:r>
              <a:rPr lang="en-US" baseline="0" dirty="0" smtClean="0"/>
              <a:t> there is a tremendous </a:t>
            </a:r>
            <a:r>
              <a:rPr lang="en-US" baseline="0" dirty="0" err="1" smtClean="0"/>
              <a:t>errosion</a:t>
            </a:r>
            <a:r>
              <a:rPr lang="en-US" baseline="0" dirty="0" smtClean="0"/>
              <a:t> of faithful living, of sound Bible study, and of local unity.  This is important, and I want Embry Hills to be protected from that.</a:t>
            </a:r>
          </a:p>
          <a:p>
            <a:endParaRPr lang="en-US" baseline="0" dirty="0" smtClean="0"/>
          </a:p>
          <a:p>
            <a:r>
              <a:rPr lang="en-US" baseline="0" dirty="0" smtClean="0"/>
              <a:t>But more than just being important </a:t>
            </a:r>
            <a:r>
              <a:rPr lang="mr-IN" baseline="0" dirty="0" smtClean="0"/>
              <a:t>–</a:t>
            </a:r>
            <a:r>
              <a:rPr lang="en-US" baseline="0" dirty="0" smtClean="0"/>
              <a:t> it is urgent. You see, about 40 years ago this was a hot button topic in religious circles.  And now like so many other things from the 80’s it’s making a come back.  In fact, it’s making a comeback in Atlanta, so the likelihood that you’re going to talk with someone with genuine concerns about this is only going to get higher. </a:t>
            </a:r>
          </a:p>
          <a:p>
            <a:endParaRPr lang="en-US" baseline="0" dirty="0" smtClean="0"/>
          </a:p>
          <a:p>
            <a:r>
              <a:rPr lang="en-US" baseline="0" dirty="0" smtClean="0"/>
              <a:t>When we study Inerrancy we are asking:  </a:t>
            </a:r>
            <a:r>
              <a:rPr lang="en-US" dirty="0" smtClean="0"/>
              <a:t>Is</a:t>
            </a:r>
            <a:r>
              <a:rPr lang="en-US" baseline="0" dirty="0" smtClean="0"/>
              <a:t> </a:t>
            </a:r>
            <a:r>
              <a:rPr lang="en-US" baseline="0" dirty="0" smtClean="0"/>
              <a:t>every word of the Bible </a:t>
            </a:r>
            <a:r>
              <a:rPr lang="mr-IN" baseline="0" dirty="0" smtClean="0"/>
              <a:t>–</a:t>
            </a:r>
            <a:r>
              <a:rPr lang="en-US" baseline="0" dirty="0" smtClean="0"/>
              <a:t> true, accurate, and reliable</a:t>
            </a:r>
            <a:r>
              <a:rPr lang="en-US" baseline="0" dirty="0" smtClean="0"/>
              <a:t>?</a:t>
            </a:r>
          </a:p>
          <a:p>
            <a:endParaRPr lang="en-US" baseline="0" dirty="0" smtClean="0"/>
          </a:p>
          <a:p>
            <a:r>
              <a:rPr lang="en-US" baseline="0" dirty="0" smtClean="0"/>
              <a:t>I want to help you answer these questions with confidence.</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There are great questions to be asked.  But the trend today is to simply surrender any defense and instead take a different position.</a:t>
            </a:r>
          </a:p>
          <a:p>
            <a:r>
              <a:rPr lang="en-US" baseline="0" dirty="0" smtClean="0"/>
              <a:t>To claim that the Bible is right in everything pertaining to faith and doctrine </a:t>
            </a:r>
            <a:r>
              <a:rPr lang="mr-IN" baseline="0" dirty="0" smtClean="0"/>
              <a:t>–</a:t>
            </a:r>
            <a:r>
              <a:rPr lang="en-US" baseline="0" dirty="0" smtClean="0"/>
              <a:t> but those unscientific people of the ancient world just didn’t know any better when it came to matters of geography, history, or science.</a:t>
            </a:r>
          </a:p>
          <a:p>
            <a:endParaRPr lang="en-US" baseline="0" dirty="0" smtClean="0"/>
          </a:p>
          <a:p>
            <a:r>
              <a:rPr lang="en-US" baseline="0" dirty="0" smtClean="0"/>
              <a:t>** Hang with me, while I lay out a foundation for this discussion.</a:t>
            </a:r>
            <a:endParaRPr lang="en-US" dirty="0" smtClean="0"/>
          </a:p>
        </p:txBody>
      </p:sp>
      <p:sp>
        <p:nvSpPr>
          <p:cNvPr id="4" name="Slide Number Placeholder 3"/>
          <p:cNvSpPr>
            <a:spLocks noGrp="1"/>
          </p:cNvSpPr>
          <p:nvPr>
            <p:ph type="sldNum" sz="quarter" idx="10"/>
          </p:nvPr>
        </p:nvSpPr>
        <p:spPr/>
        <p:txBody>
          <a:bodyPr/>
          <a:lstStyle/>
          <a:p>
            <a:fld id="{6CE70D8C-6A8E-284D-AAF4-BE568C08F6D5}" type="slidenum">
              <a:rPr lang="en-US" smtClean="0"/>
              <a:t>1</a:t>
            </a:fld>
            <a:endParaRPr lang="en-US"/>
          </a:p>
        </p:txBody>
      </p:sp>
    </p:spTree>
    <p:extLst>
      <p:ext uri="{BB962C8B-B14F-4D97-AF65-F5344CB8AC3E}">
        <p14:creationId xmlns:p14="http://schemas.microsoft.com/office/powerpoint/2010/main" val="1075378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dirty="0" smtClean="0"/>
              <a:t>Please Exercise Caution When Respectful Terminology Is Used To Qualify A Statement, Instead of Clarify A Statement.</a:t>
            </a:r>
          </a:p>
          <a:p>
            <a:pPr lvl="1"/>
            <a:r>
              <a:rPr lang="en-US" dirty="0" smtClean="0"/>
              <a:t>The Bible is our authority for all matters of faith, doctrine, and practice. (They</a:t>
            </a:r>
            <a:r>
              <a:rPr lang="en-US" baseline="0" dirty="0" smtClean="0"/>
              <a:t> may not mean what you think!)</a:t>
            </a:r>
            <a:endParaRPr lang="en-US" dirty="0" smtClean="0"/>
          </a:p>
          <a:p>
            <a:endParaRPr lang="en-US" dirty="0"/>
          </a:p>
        </p:txBody>
      </p:sp>
      <p:sp>
        <p:nvSpPr>
          <p:cNvPr id="4" name="Slide Number Placeholder 3"/>
          <p:cNvSpPr>
            <a:spLocks noGrp="1"/>
          </p:cNvSpPr>
          <p:nvPr>
            <p:ph type="sldNum" sz="quarter" idx="10"/>
          </p:nvPr>
        </p:nvSpPr>
        <p:spPr/>
        <p:txBody>
          <a:bodyPr/>
          <a:lstStyle/>
          <a:p>
            <a:fld id="{6CE70D8C-6A8E-284D-AAF4-BE568C08F6D5}" type="slidenum">
              <a:rPr lang="en-US" smtClean="0"/>
              <a:t>17</a:t>
            </a:fld>
            <a:endParaRPr lang="en-US"/>
          </a:p>
        </p:txBody>
      </p:sp>
    </p:spTree>
    <p:extLst>
      <p:ext uri="{BB962C8B-B14F-4D97-AF65-F5344CB8AC3E}">
        <p14:creationId xmlns:p14="http://schemas.microsoft.com/office/powerpoint/2010/main" val="170969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Everything the Bible</a:t>
            </a:r>
            <a:r>
              <a:rPr lang="en-US" baseline="0" dirty="0" smtClean="0"/>
              <a:t> teaches </a:t>
            </a:r>
            <a:r>
              <a:rPr lang="mr-IN" baseline="0" dirty="0" smtClean="0"/>
              <a:t>–</a:t>
            </a:r>
            <a:r>
              <a:rPr lang="en-US" baseline="0" dirty="0" smtClean="0"/>
              <a:t> from Genesis to Revelation is Accurate.   Which of course includes God’s plan to Save Us in Jesus Christ.</a:t>
            </a:r>
          </a:p>
          <a:p>
            <a:endParaRPr lang="en-US" baseline="0" dirty="0" smtClean="0"/>
          </a:p>
          <a:p>
            <a:r>
              <a:rPr lang="en-US" baseline="0" dirty="0" smtClean="0"/>
              <a:t>Just as the Bible says, Jesus came and gave His life to pay for our sins.  Those who will come to God with Faith in Jesus Christ, Turning Away from Sin and Confessing Jesus can be baptized for the forgiveness of their sins.</a:t>
            </a:r>
          </a:p>
          <a:p>
            <a:endParaRPr lang="en-US" baseline="0" dirty="0" smtClean="0"/>
          </a:p>
          <a:p>
            <a:r>
              <a:rPr lang="en-US" baseline="0" dirty="0" smtClean="0"/>
              <a:t>If this is your need </a:t>
            </a:r>
            <a:r>
              <a:rPr lang="mr-IN" baseline="0" dirty="0" smtClean="0"/>
              <a:t>–</a:t>
            </a:r>
            <a:r>
              <a:rPr lang="en-US" baseline="0" dirty="0" smtClean="0"/>
              <a:t> to put on Christ in baptism today </a:t>
            </a:r>
            <a:r>
              <a:rPr lang="mr-IN" baseline="0" dirty="0" smtClean="0"/>
              <a:t>–</a:t>
            </a:r>
            <a:r>
              <a:rPr lang="en-US" baseline="0" dirty="0" smtClean="0"/>
              <a:t> then we would love to help you</a:t>
            </a:r>
            <a:r>
              <a:rPr lang="mr-IN" baseline="0" dirty="0" smtClean="0"/>
              <a:t>…</a:t>
            </a:r>
            <a:r>
              <a:rPr lang="en-US" baseline="0" dirty="0" smtClean="0"/>
              <a:t>as we stand and sing.</a:t>
            </a:r>
            <a:endParaRPr lang="en-US" dirty="0"/>
          </a:p>
        </p:txBody>
      </p:sp>
      <p:sp>
        <p:nvSpPr>
          <p:cNvPr id="4" name="Slide Number Placeholder 3"/>
          <p:cNvSpPr>
            <a:spLocks noGrp="1"/>
          </p:cNvSpPr>
          <p:nvPr>
            <p:ph type="sldNum" sz="quarter" idx="10"/>
          </p:nvPr>
        </p:nvSpPr>
        <p:spPr/>
        <p:txBody>
          <a:bodyPr/>
          <a:lstStyle/>
          <a:p>
            <a:fld id="{6CE70D8C-6A8E-284D-AAF4-BE568C08F6D5}" type="slidenum">
              <a:rPr lang="en-US" smtClean="0"/>
              <a:t>19</a:t>
            </a:fld>
            <a:endParaRPr lang="en-US"/>
          </a:p>
        </p:txBody>
      </p:sp>
    </p:spTree>
    <p:extLst>
      <p:ext uri="{BB962C8B-B14F-4D97-AF65-F5344CB8AC3E}">
        <p14:creationId xmlns:p14="http://schemas.microsoft.com/office/powerpoint/2010/main" val="171452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Today we are going to cover 3 ideas</a:t>
            </a:r>
            <a:r>
              <a:rPr lang="en-US" baseline="0" dirty="0" smtClean="0"/>
              <a:t> about inerrancy.</a:t>
            </a:r>
          </a:p>
          <a:p>
            <a:pPr marL="0" marR="0" indent="0" algn="l" defTabSz="713232"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baseline="0" dirty="0" smtClean="0"/>
              <a:t>1.) This is the Bible’s internal claim.</a:t>
            </a:r>
          </a:p>
          <a:p>
            <a:pPr marL="0" marR="0" indent="0" algn="l" defTabSz="713232" rtl="0" eaLnBrk="1" fontAlgn="auto" latinLnBrk="0" hangingPunct="1">
              <a:lnSpc>
                <a:spcPct val="100000"/>
              </a:lnSpc>
              <a:spcBef>
                <a:spcPts val="0"/>
              </a:spcBef>
              <a:spcAft>
                <a:spcPts val="0"/>
              </a:spcAft>
              <a:buClrTx/>
              <a:buSzTx/>
              <a:buFontTx/>
              <a:buNone/>
              <a:tabLst/>
              <a:defRPr/>
            </a:pPr>
            <a:r>
              <a:rPr lang="en-US" baseline="0" dirty="0" smtClean="0"/>
              <a:t>2.) This is consistent with manuscript evidence.</a:t>
            </a:r>
          </a:p>
          <a:p>
            <a:pPr marL="0" marR="0" indent="0" algn="l" defTabSz="713232" rtl="0" eaLnBrk="1" fontAlgn="auto" latinLnBrk="0" hangingPunct="1">
              <a:lnSpc>
                <a:spcPct val="100000"/>
              </a:lnSpc>
              <a:spcBef>
                <a:spcPts val="0"/>
              </a:spcBef>
              <a:spcAft>
                <a:spcPts val="0"/>
              </a:spcAft>
              <a:buClrTx/>
              <a:buSzTx/>
              <a:buFontTx/>
              <a:buNone/>
              <a:tabLst/>
              <a:defRPr/>
            </a:pPr>
            <a:r>
              <a:rPr lang="en-US" baseline="0" dirty="0" smtClean="0"/>
              <a:t>3.) This old debate is</a:t>
            </a:r>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Inerrancy Applies To The Original Copies of Each Book of the Bible.</a:t>
            </a:r>
          </a:p>
          <a:p>
            <a:pPr marL="0" marR="0" indent="0" algn="l" defTabSz="71323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*Why no</a:t>
            </a:r>
            <a:r>
              <a:rPr lang="en-US" baseline="0" dirty="0" smtClean="0"/>
              <a:t>t just say: “also error free”?  Because there is humility in this position to not overstate the facts.  There are a miniscule number of passages where it is challenging to know</a:t>
            </a:r>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r>
              <a:rPr lang="en-US" dirty="0" smtClean="0"/>
              <a:t>The Original Autographs (Which We Do Not Possess) Were Free of Error.</a:t>
            </a:r>
          </a:p>
          <a:p>
            <a:r>
              <a:rPr lang="en-US" dirty="0" smtClean="0"/>
              <a:t>The Vast Number of Manuscripts (Which We Do Possess) Allow Us To Translate Highly Accurate English Bibles Today.</a:t>
            </a:r>
          </a:p>
          <a:p>
            <a:endParaRPr lang="en-US" dirty="0"/>
          </a:p>
        </p:txBody>
      </p:sp>
      <p:sp>
        <p:nvSpPr>
          <p:cNvPr id="4" name="Slide Number Placeholder 3"/>
          <p:cNvSpPr>
            <a:spLocks noGrp="1"/>
          </p:cNvSpPr>
          <p:nvPr>
            <p:ph type="sldNum" sz="quarter" idx="10"/>
          </p:nvPr>
        </p:nvSpPr>
        <p:spPr/>
        <p:txBody>
          <a:bodyPr/>
          <a:lstStyle/>
          <a:p>
            <a:fld id="{6CE70D8C-6A8E-284D-AAF4-BE568C08F6D5}" type="slidenum">
              <a:rPr lang="en-US" smtClean="0"/>
              <a:t>2</a:t>
            </a:fld>
            <a:endParaRPr lang="en-US"/>
          </a:p>
        </p:txBody>
      </p:sp>
    </p:spTree>
    <p:extLst>
      <p:ext uri="{BB962C8B-B14F-4D97-AF65-F5344CB8AC3E}">
        <p14:creationId xmlns:p14="http://schemas.microsoft.com/office/powerpoint/2010/main" val="200444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Peter 1:23-25</a:t>
            </a:r>
            <a:endParaRPr lang="en-US" dirty="0"/>
          </a:p>
        </p:txBody>
      </p:sp>
      <p:sp>
        <p:nvSpPr>
          <p:cNvPr id="4" name="Slide Number Placeholder 3"/>
          <p:cNvSpPr>
            <a:spLocks noGrp="1"/>
          </p:cNvSpPr>
          <p:nvPr>
            <p:ph type="sldNum" sz="quarter" idx="10"/>
          </p:nvPr>
        </p:nvSpPr>
        <p:spPr/>
        <p:txBody>
          <a:bodyPr/>
          <a:lstStyle/>
          <a:p>
            <a:fld id="{6CE70D8C-6A8E-284D-AAF4-BE568C08F6D5}" type="slidenum">
              <a:rPr lang="en-US" smtClean="0"/>
              <a:t>9</a:t>
            </a:fld>
            <a:endParaRPr lang="en-US"/>
          </a:p>
        </p:txBody>
      </p:sp>
    </p:spTree>
    <p:extLst>
      <p:ext uri="{BB962C8B-B14F-4D97-AF65-F5344CB8AC3E}">
        <p14:creationId xmlns:p14="http://schemas.microsoft.com/office/powerpoint/2010/main" val="122436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mtClean="0"/>
              <a:t>Those Who Believe In The Inerrancy of the Scriptures Are Fully Aware of Manuscript Variations.</a:t>
            </a:r>
          </a:p>
          <a:p>
            <a:pPr marL="0" marR="0" indent="0" algn="l" defTabSz="713232" rtl="0" eaLnBrk="1" fontAlgn="auto" latinLnBrk="0" hangingPunct="1">
              <a:lnSpc>
                <a:spcPct val="100000"/>
              </a:lnSpc>
              <a:spcBef>
                <a:spcPts val="0"/>
              </a:spcBef>
              <a:spcAft>
                <a:spcPts val="0"/>
              </a:spcAft>
              <a:buClrTx/>
              <a:buSzTx/>
              <a:buFontTx/>
              <a:buNone/>
              <a:tabLst/>
              <a:defRPr/>
            </a:pPr>
            <a:endParaRPr lang="en-US" smtClean="0"/>
          </a:p>
          <a:p>
            <a:pPr marL="0" marR="0" indent="0" algn="l" defTabSz="71323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Inerrancy Applies To The Original Copies of Each Book of the Bible.</a:t>
            </a:r>
          </a:p>
          <a:p>
            <a:pPr marL="0" marR="0" indent="0" algn="l" defTabSz="71323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*Why no</a:t>
            </a:r>
            <a:r>
              <a:rPr lang="en-US" baseline="0" dirty="0" smtClean="0"/>
              <a:t>t just say: “also error free”?  Because there is humility in this position to not overstate the facts.  There are a miniscule number of passages where it is challenging to know</a:t>
            </a:r>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713232"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r>
              <a:rPr lang="en-US" dirty="0" smtClean="0"/>
              <a:t>The Original Autographs (Which We Do Not Possess) Were Free of Error.</a:t>
            </a:r>
          </a:p>
          <a:p>
            <a:r>
              <a:rPr lang="en-US" dirty="0" smtClean="0"/>
              <a:t>The Vast Number of Manuscripts (Which We Do Possess) Allow Us To Translate Highly Accurate English Bibles Today.</a:t>
            </a:r>
          </a:p>
          <a:p>
            <a:endParaRPr lang="en-US" dirty="0"/>
          </a:p>
        </p:txBody>
      </p:sp>
      <p:sp>
        <p:nvSpPr>
          <p:cNvPr id="4" name="Slide Number Placeholder 3"/>
          <p:cNvSpPr>
            <a:spLocks noGrp="1"/>
          </p:cNvSpPr>
          <p:nvPr>
            <p:ph type="sldNum" sz="quarter" idx="10"/>
          </p:nvPr>
        </p:nvSpPr>
        <p:spPr/>
        <p:txBody>
          <a:bodyPr/>
          <a:lstStyle/>
          <a:p>
            <a:fld id="{6CE70D8C-6A8E-284D-AAF4-BE568C08F6D5}" type="slidenum">
              <a:rPr lang="en-US" smtClean="0"/>
              <a:t>10</a:t>
            </a:fld>
            <a:endParaRPr lang="en-US"/>
          </a:p>
        </p:txBody>
      </p:sp>
    </p:spTree>
    <p:extLst>
      <p:ext uri="{BB962C8B-B14F-4D97-AF65-F5344CB8AC3E}">
        <p14:creationId xmlns:p14="http://schemas.microsoft.com/office/powerpoint/2010/main" val="132890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Inerrancy Applies To The Original Copies of Each Book of the Bible.</a:t>
            </a:r>
          </a:p>
          <a:p>
            <a:endParaRPr lang="en-US" dirty="0" smtClean="0"/>
          </a:p>
          <a:p>
            <a:r>
              <a:rPr lang="en-US" dirty="0" smtClean="0"/>
              <a:t>The Original Autographs (Which We Do Not Possess) Were Free of Error.</a:t>
            </a:r>
          </a:p>
          <a:p>
            <a:r>
              <a:rPr lang="en-US" dirty="0" smtClean="0"/>
              <a:t>The Vast Number of Manuscripts (Which We Do Possess) Allow Us To Translate Highly Accurate English Bibles Today.</a:t>
            </a:r>
          </a:p>
          <a:p>
            <a:endParaRPr lang="en-US" dirty="0" smtClean="0"/>
          </a:p>
          <a:p>
            <a:endParaRPr lang="en-US" dirty="0" smtClean="0"/>
          </a:p>
          <a:p>
            <a:r>
              <a:rPr lang="en-US" dirty="0" smtClean="0"/>
              <a:t>We should acknowledge the variations</a:t>
            </a:r>
            <a:r>
              <a:rPr lang="en-US" baseline="0" dirty="0" smtClean="0"/>
              <a:t> </a:t>
            </a:r>
            <a:r>
              <a:rPr lang="mr-IN" baseline="0" dirty="0" smtClean="0"/>
              <a:t>–</a:t>
            </a:r>
            <a:r>
              <a:rPr lang="en-US" baseline="0" dirty="0" smtClean="0"/>
              <a:t> but do not need to retreat to a position of “infallibility” because of these simple human mistakes. </a:t>
            </a:r>
          </a:p>
          <a:p>
            <a:endParaRPr lang="en-US" baseline="0" dirty="0" smtClean="0"/>
          </a:p>
          <a:p>
            <a:r>
              <a:rPr lang="en-US" baseline="0" dirty="0" smtClean="0"/>
              <a:t>Conclusion:  So please understand.  It is perfectly reasonable to believe in BOTH Inerrancy and to be aware of manuscript variations.</a:t>
            </a:r>
          </a:p>
          <a:p>
            <a:endParaRPr lang="en-US" baseline="0" dirty="0" smtClean="0"/>
          </a:p>
          <a:p>
            <a:r>
              <a:rPr lang="en-US" baseline="0" dirty="0" smtClean="0"/>
              <a:t>In fact </a:t>
            </a:r>
            <a:r>
              <a:rPr lang="mr-IN" baseline="0" dirty="0" smtClean="0"/>
              <a:t>–</a:t>
            </a:r>
            <a:r>
              <a:rPr lang="en-US" baseline="0" dirty="0" smtClean="0"/>
              <a:t> pause for a moment and remember that Isaiah said: God’s ways are not our ways, and His thoughts are not our thoughts.  His thoughts are higher than our own.</a:t>
            </a:r>
          </a:p>
          <a:p>
            <a:endParaRPr lang="en-US" baseline="0" dirty="0" smtClean="0"/>
          </a:p>
          <a:p>
            <a:r>
              <a:rPr lang="en-US" baseline="0" dirty="0" smtClean="0"/>
              <a:t>If we wanted to preserve and communicate </a:t>
            </a:r>
            <a:r>
              <a:rPr lang="mr-IN" baseline="0" dirty="0" smtClean="0"/>
              <a:t>–</a:t>
            </a:r>
            <a:r>
              <a:rPr lang="en-US" baseline="0" dirty="0" smtClean="0"/>
              <a:t> our approach would likely be.  There will be 1, error free, original.  Keep it under lock and key in the museum.  (But if we did that </a:t>
            </a:r>
            <a:r>
              <a:rPr lang="mr-IN" baseline="0" dirty="0" smtClean="0"/>
              <a:t>–</a:t>
            </a:r>
            <a:r>
              <a:rPr lang="en-US" baseline="0" dirty="0" smtClean="0"/>
              <a:t> it would be very easy for that single original document to be treated like an idol.  And it would certainly be subject to many types of attacks.)</a:t>
            </a:r>
          </a:p>
          <a:p>
            <a:endParaRPr lang="en-US" baseline="0" dirty="0" smtClean="0"/>
          </a:p>
          <a:p>
            <a:r>
              <a:rPr lang="en-US" baseline="0" dirty="0" smtClean="0"/>
              <a:t>But God does things with more wisdom than people.  So instead of preserving 1 original.  We have thousands of manuscripts, some of which include variations </a:t>
            </a:r>
            <a:r>
              <a:rPr lang="mr-IN" baseline="0" dirty="0" smtClean="0"/>
              <a:t>–</a:t>
            </a:r>
            <a:r>
              <a:rPr lang="en-US" baseline="0" dirty="0" smtClean="0"/>
              <a:t> but this approach protects the Word from attack and preserves the message accurately.</a:t>
            </a:r>
          </a:p>
          <a:p>
            <a:endParaRPr lang="en-US" dirty="0"/>
          </a:p>
        </p:txBody>
      </p:sp>
      <p:sp>
        <p:nvSpPr>
          <p:cNvPr id="4" name="Slide Number Placeholder 3"/>
          <p:cNvSpPr>
            <a:spLocks noGrp="1"/>
          </p:cNvSpPr>
          <p:nvPr>
            <p:ph type="sldNum" sz="quarter" idx="10"/>
          </p:nvPr>
        </p:nvSpPr>
        <p:spPr/>
        <p:txBody>
          <a:bodyPr/>
          <a:lstStyle/>
          <a:p>
            <a:fld id="{6CE70D8C-6A8E-284D-AAF4-BE568C08F6D5}" type="slidenum">
              <a:rPr lang="en-US" smtClean="0"/>
              <a:t>12</a:t>
            </a:fld>
            <a:endParaRPr lang="en-US"/>
          </a:p>
        </p:txBody>
      </p:sp>
    </p:spTree>
    <p:extLst>
      <p:ext uri="{BB962C8B-B14F-4D97-AF65-F5344CB8AC3E}">
        <p14:creationId xmlns:p14="http://schemas.microsoft.com/office/powerpoint/2010/main" val="1720500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 Time, Size, Geography</a:t>
            </a:r>
            <a:r>
              <a:rPr lang="mr-IN" dirty="0" smtClean="0"/>
              <a:t>…</a:t>
            </a:r>
            <a:r>
              <a:rPr lang="en-US" dirty="0" smtClean="0"/>
              <a:t>. But </a:t>
            </a:r>
            <a:r>
              <a:rPr lang="en-US" dirty="0" smtClean="0"/>
              <a:t>these.</a:t>
            </a:r>
          </a:p>
          <a:p>
            <a:endParaRPr lang="en-US" dirty="0" smtClean="0"/>
          </a:p>
          <a:p>
            <a:r>
              <a:rPr lang="en-US" dirty="0" smtClean="0"/>
              <a:t>**</a:t>
            </a:r>
            <a:r>
              <a:rPr lang="en-US" baseline="0" dirty="0" smtClean="0"/>
              <a:t> I want to very clear.  This is a religious debate today in Atlanta, GA.  I’m not talking about something limited to west coast universities.  This is something being discussed where we live, and it comes up at megachurches and at small churches. So I want you to be aware of the way this term is being used in our own backyard.</a:t>
            </a:r>
            <a:endParaRPr lang="en-US" dirty="0"/>
          </a:p>
        </p:txBody>
      </p:sp>
      <p:sp>
        <p:nvSpPr>
          <p:cNvPr id="4" name="Slide Number Placeholder 3"/>
          <p:cNvSpPr>
            <a:spLocks noGrp="1"/>
          </p:cNvSpPr>
          <p:nvPr>
            <p:ph type="sldNum" sz="quarter" idx="10"/>
          </p:nvPr>
        </p:nvSpPr>
        <p:spPr/>
        <p:txBody>
          <a:bodyPr/>
          <a:lstStyle/>
          <a:p>
            <a:fld id="{6CE70D8C-6A8E-284D-AAF4-BE568C08F6D5}" type="slidenum">
              <a:rPr lang="en-US" smtClean="0"/>
              <a:t>13</a:t>
            </a:fld>
            <a:endParaRPr lang="en-US"/>
          </a:p>
        </p:txBody>
      </p:sp>
    </p:spTree>
    <p:extLst>
      <p:ext uri="{BB962C8B-B14F-4D97-AF65-F5344CB8AC3E}">
        <p14:creationId xmlns:p14="http://schemas.microsoft.com/office/powerpoint/2010/main" val="131476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Evangelical</a:t>
            </a:r>
            <a:r>
              <a:rPr lang="en-US" baseline="0" dirty="0" smtClean="0"/>
              <a:t> are generally conservatively minded religious people.</a:t>
            </a:r>
            <a:endParaRPr lang="en-US" dirty="0"/>
          </a:p>
        </p:txBody>
      </p:sp>
      <p:sp>
        <p:nvSpPr>
          <p:cNvPr id="4" name="Slide Number Placeholder 3"/>
          <p:cNvSpPr>
            <a:spLocks noGrp="1"/>
          </p:cNvSpPr>
          <p:nvPr>
            <p:ph type="sldNum" sz="quarter" idx="10"/>
          </p:nvPr>
        </p:nvSpPr>
        <p:spPr/>
        <p:txBody>
          <a:bodyPr/>
          <a:lstStyle/>
          <a:p>
            <a:fld id="{6CE70D8C-6A8E-284D-AAF4-BE568C08F6D5}" type="slidenum">
              <a:rPr lang="en-US" smtClean="0"/>
              <a:t>14</a:t>
            </a:fld>
            <a:endParaRPr lang="en-US"/>
          </a:p>
        </p:txBody>
      </p:sp>
    </p:spTree>
    <p:extLst>
      <p:ext uri="{BB962C8B-B14F-4D97-AF65-F5344CB8AC3E}">
        <p14:creationId xmlns:p14="http://schemas.microsoft.com/office/powerpoint/2010/main" val="255523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936" b="0" i="0" kern="1200" dirty="0" smtClean="0">
                <a:solidFill>
                  <a:schemeClr val="tx1"/>
                </a:solidFill>
                <a:effectLst/>
                <a:latin typeface="+mn-lt"/>
                <a:ea typeface="+mn-ea"/>
                <a:cs typeface="+mn-cs"/>
              </a:rPr>
              <a:t>TERMS: Should be noted </a:t>
            </a:r>
            <a:r>
              <a:rPr lang="mr-IN" sz="936" b="0" i="0" kern="1200" dirty="0" smtClean="0">
                <a:solidFill>
                  <a:schemeClr val="tx1"/>
                </a:solidFill>
                <a:effectLst/>
                <a:latin typeface="+mn-lt"/>
                <a:ea typeface="+mn-ea"/>
                <a:cs typeface="+mn-cs"/>
              </a:rPr>
              <a:t>–</a:t>
            </a:r>
            <a:r>
              <a:rPr lang="en-US" sz="936" b="0" i="0" kern="1200" dirty="0" smtClean="0">
                <a:solidFill>
                  <a:schemeClr val="tx1"/>
                </a:solidFill>
                <a:effectLst/>
                <a:latin typeface="+mn-lt"/>
                <a:ea typeface="+mn-ea"/>
                <a:cs typeface="+mn-cs"/>
              </a:rPr>
              <a:t> this is not the technical definitions of these words</a:t>
            </a:r>
            <a:r>
              <a:rPr lang="mr-IN" sz="936" b="0" i="0" kern="1200" dirty="0" smtClean="0">
                <a:solidFill>
                  <a:schemeClr val="tx1"/>
                </a:solidFill>
                <a:effectLst/>
                <a:latin typeface="+mn-lt"/>
                <a:ea typeface="+mn-ea"/>
                <a:cs typeface="+mn-cs"/>
              </a:rPr>
              <a:t>…</a:t>
            </a:r>
            <a:r>
              <a:rPr lang="en-US" sz="936" b="0" i="0" kern="1200" dirty="0" smtClean="0">
                <a:solidFill>
                  <a:schemeClr val="tx1"/>
                </a:solidFill>
                <a:effectLst/>
                <a:latin typeface="+mn-lt"/>
                <a:ea typeface="+mn-ea"/>
                <a:cs typeface="+mn-cs"/>
              </a:rPr>
              <a:t> However, this is how they are being used.</a:t>
            </a:r>
            <a:r>
              <a:rPr lang="en-US" sz="936" b="0" i="0" kern="1200" baseline="0" dirty="0" smtClean="0">
                <a:solidFill>
                  <a:schemeClr val="tx1"/>
                </a:solidFill>
                <a:effectLst/>
                <a:latin typeface="+mn-lt"/>
                <a:ea typeface="+mn-ea"/>
                <a:cs typeface="+mn-cs"/>
              </a:rPr>
              <a:t>  Two camps rallying behind certain terms and using them for their own purpose.</a:t>
            </a:r>
            <a:endParaRPr lang="en-US" sz="936" b="0" i="0" kern="1200" dirty="0" smtClean="0">
              <a:solidFill>
                <a:schemeClr val="tx1"/>
              </a:solidFill>
              <a:effectLst/>
              <a:latin typeface="+mn-lt"/>
              <a:ea typeface="+mn-ea"/>
              <a:cs typeface="+mn-cs"/>
            </a:endParaRPr>
          </a:p>
          <a:p>
            <a:endParaRPr lang="en-US" sz="936" b="0" i="0" kern="1200" dirty="0" smtClean="0">
              <a:solidFill>
                <a:schemeClr val="tx1"/>
              </a:solidFill>
              <a:effectLst/>
              <a:latin typeface="+mn-lt"/>
              <a:ea typeface="+mn-ea"/>
              <a:cs typeface="+mn-cs"/>
            </a:endParaRPr>
          </a:p>
          <a:p>
            <a:endParaRPr lang="en-US" sz="936" b="0" i="0" kern="1200" dirty="0" smtClean="0">
              <a:solidFill>
                <a:schemeClr val="tx1"/>
              </a:solidFill>
              <a:effectLst/>
              <a:latin typeface="+mn-lt"/>
              <a:ea typeface="+mn-ea"/>
              <a:cs typeface="+mn-cs"/>
            </a:endParaRPr>
          </a:p>
          <a:p>
            <a:r>
              <a:rPr lang="en-US" sz="936" b="0" i="0" kern="1200" dirty="0" smtClean="0">
                <a:solidFill>
                  <a:schemeClr val="tx1"/>
                </a:solidFill>
                <a:effectLst/>
                <a:latin typeface="+mn-lt"/>
                <a:ea typeface="+mn-ea"/>
                <a:cs typeface="+mn-cs"/>
              </a:rPr>
              <a:t>Fuller:</a:t>
            </a:r>
            <a:r>
              <a:rPr lang="en-US" sz="936" b="0" i="0" kern="1200" baseline="0" dirty="0" smtClean="0">
                <a:solidFill>
                  <a:schemeClr val="tx1"/>
                </a:solidFill>
                <a:effectLst/>
                <a:latin typeface="+mn-lt"/>
                <a:ea typeface="+mn-ea"/>
                <a:cs typeface="+mn-cs"/>
              </a:rPr>
              <a:t>  </a:t>
            </a:r>
            <a:r>
              <a:rPr lang="en-US" sz="936" b="0" i="0" kern="1200" dirty="0" smtClean="0">
                <a:solidFill>
                  <a:schemeClr val="tx1"/>
                </a:solidFill>
                <a:effectLst/>
                <a:latin typeface="+mn-lt"/>
                <a:ea typeface="+mn-ea"/>
                <a:cs typeface="+mn-cs"/>
              </a:rPr>
              <a:t>Where inerrancy refers to what the </a:t>
            </a:r>
            <a:r>
              <a:rPr lang="en-US" sz="936" b="0" i="0" u="none" strike="noStrike" kern="1200" dirty="0" smtClean="0">
                <a:solidFill>
                  <a:schemeClr val="tx1"/>
                </a:solidFill>
                <a:effectLst/>
                <a:latin typeface="+mn-lt"/>
                <a:ea typeface="+mn-ea"/>
                <a:cs typeface="+mn-cs"/>
                <a:hlinkClick r:id="rId3" tooltip="Holy Spirit in Christianity"/>
              </a:rPr>
              <a:t>Holy Spirit</a:t>
            </a:r>
            <a:r>
              <a:rPr lang="en-US" sz="936" b="0" i="0" kern="1200" dirty="0" smtClean="0">
                <a:solidFill>
                  <a:schemeClr val="tx1"/>
                </a:solidFill>
                <a:effectLst/>
                <a:latin typeface="+mn-lt"/>
                <a:ea typeface="+mn-ea"/>
                <a:cs typeface="+mn-cs"/>
              </a:rPr>
              <a:t> is saying to the churches through the biblical writers, we support its use. Where the focus switches to an undue emphasis on matters like chronological details, precise sequence of events, and numerical allusions, we would consider the term misleading and inappropriate.</a:t>
            </a:r>
          </a:p>
          <a:p>
            <a:endParaRPr lang="en-US" sz="936" b="0" i="0" kern="1200" dirty="0" smtClean="0">
              <a:solidFill>
                <a:schemeClr val="tx1"/>
              </a:solidFill>
              <a:effectLst/>
              <a:latin typeface="+mn-lt"/>
              <a:ea typeface="+mn-ea"/>
              <a:cs typeface="+mn-cs"/>
            </a:endParaRPr>
          </a:p>
          <a:p>
            <a:endParaRPr lang="en-US" sz="936" b="0" i="0" kern="1200" dirty="0" smtClean="0">
              <a:solidFill>
                <a:schemeClr val="tx1"/>
              </a:solidFill>
              <a:effectLst/>
              <a:latin typeface="+mn-lt"/>
              <a:ea typeface="+mn-ea"/>
              <a:cs typeface="+mn-cs"/>
            </a:endParaRPr>
          </a:p>
          <a:p>
            <a:r>
              <a:rPr lang="en-US" sz="936" b="0" i="0" kern="1200" dirty="0" smtClean="0">
                <a:solidFill>
                  <a:schemeClr val="tx1"/>
                </a:solidFill>
                <a:effectLst/>
                <a:latin typeface="+mn-lt"/>
                <a:ea typeface="+mn-ea"/>
                <a:cs typeface="+mn-cs"/>
              </a:rPr>
              <a:t>NOT IN SCIENCE OR HISTORY</a:t>
            </a:r>
            <a:r>
              <a:rPr lang="mr-IN" sz="936" b="0" i="0" kern="1200" dirty="0" smtClean="0">
                <a:solidFill>
                  <a:schemeClr val="tx1"/>
                </a:solidFill>
                <a:effectLst/>
                <a:latin typeface="+mn-lt"/>
                <a:ea typeface="+mn-ea"/>
                <a:cs typeface="+mn-cs"/>
              </a:rPr>
              <a:t>…</a:t>
            </a:r>
            <a:endParaRPr lang="en-US" sz="936" b="0" i="0" kern="1200" dirty="0" smtClean="0">
              <a:solidFill>
                <a:schemeClr val="tx1"/>
              </a:solidFill>
              <a:effectLst/>
              <a:latin typeface="+mn-lt"/>
              <a:ea typeface="+mn-ea"/>
              <a:cs typeface="+mn-cs"/>
            </a:endParaRPr>
          </a:p>
          <a:p>
            <a:pPr marL="171450" indent="-171450">
              <a:buFont typeface="Wingdings" charset="2"/>
              <a:buChar char="Ø"/>
            </a:pPr>
            <a:r>
              <a:rPr lang="en-US" sz="936" b="0" i="0" kern="1200" dirty="0" smtClean="0">
                <a:solidFill>
                  <a:schemeClr val="tx1"/>
                </a:solidFill>
                <a:effectLst/>
                <a:latin typeface="+mn-lt"/>
                <a:ea typeface="+mn-ea"/>
                <a:cs typeface="+mn-cs"/>
              </a:rPr>
              <a:t>Many people</a:t>
            </a:r>
            <a:r>
              <a:rPr lang="en-US" sz="936" b="0" i="0" kern="1200" baseline="0" dirty="0" smtClean="0">
                <a:solidFill>
                  <a:schemeClr val="tx1"/>
                </a:solidFill>
                <a:effectLst/>
                <a:latin typeface="+mn-lt"/>
                <a:ea typeface="+mn-ea"/>
                <a:cs typeface="+mn-cs"/>
              </a:rPr>
              <a:t> who say they believe the Bible is “infallible” and fully accept that the Bible is incorrect.</a:t>
            </a:r>
          </a:p>
          <a:p>
            <a:pPr marL="171450" indent="-171450">
              <a:buFont typeface="Wingdings" charset="2"/>
              <a:buChar char="Ø"/>
            </a:pPr>
            <a:endParaRPr lang="en-US" sz="936" b="0" i="0" kern="1200" baseline="0" dirty="0" smtClean="0">
              <a:solidFill>
                <a:schemeClr val="tx1"/>
              </a:solidFill>
              <a:effectLst/>
              <a:latin typeface="+mn-lt"/>
              <a:ea typeface="+mn-ea"/>
              <a:cs typeface="+mn-cs"/>
            </a:endParaRPr>
          </a:p>
          <a:p>
            <a:pPr marL="171450" indent="-171450">
              <a:buFont typeface="Wingdings" charset="2"/>
              <a:buChar char="Ø"/>
            </a:pPr>
            <a:endParaRPr lang="en-US" sz="936" b="0" i="0" kern="1200" baseline="0" dirty="0" smtClean="0">
              <a:solidFill>
                <a:schemeClr val="tx1"/>
              </a:solidFill>
              <a:effectLst/>
              <a:latin typeface="+mn-lt"/>
              <a:ea typeface="+mn-ea"/>
              <a:cs typeface="+mn-cs"/>
            </a:endParaRPr>
          </a:p>
          <a:p>
            <a:pPr marL="0" indent="0">
              <a:buFont typeface="Wingdings" charset="2"/>
              <a:buNone/>
            </a:pPr>
            <a:r>
              <a:rPr lang="en-US" sz="936" b="0" i="0" kern="1200" baseline="0" dirty="0" smtClean="0">
                <a:solidFill>
                  <a:schemeClr val="tx1"/>
                </a:solidFill>
                <a:effectLst/>
                <a:latin typeface="+mn-lt"/>
                <a:ea typeface="+mn-ea"/>
                <a:cs typeface="+mn-cs"/>
              </a:rPr>
              <a:t>What has added fuel to the fire today: is a reader-centered approach to literature.  When “how I feel” about a written document is given more weight than the actual intent and message of the author.</a:t>
            </a:r>
            <a:endParaRPr lang="en-US" dirty="0"/>
          </a:p>
        </p:txBody>
      </p:sp>
      <p:sp>
        <p:nvSpPr>
          <p:cNvPr id="4" name="Slide Number Placeholder 3"/>
          <p:cNvSpPr>
            <a:spLocks noGrp="1"/>
          </p:cNvSpPr>
          <p:nvPr>
            <p:ph type="sldNum" sz="quarter" idx="10"/>
          </p:nvPr>
        </p:nvSpPr>
        <p:spPr/>
        <p:txBody>
          <a:bodyPr/>
          <a:lstStyle/>
          <a:p>
            <a:fld id="{6CE70D8C-6A8E-284D-AAF4-BE568C08F6D5}" type="slidenum">
              <a:rPr lang="en-US" smtClean="0"/>
              <a:t>15</a:t>
            </a:fld>
            <a:endParaRPr lang="en-US"/>
          </a:p>
        </p:txBody>
      </p:sp>
    </p:spTree>
    <p:extLst>
      <p:ext uri="{BB962C8B-B14F-4D97-AF65-F5344CB8AC3E}">
        <p14:creationId xmlns:p14="http://schemas.microsoft.com/office/powerpoint/2010/main" val="19882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dirty="0" smtClean="0"/>
              <a:t>Measurements, But These Are Often Explained By The Context.</a:t>
            </a:r>
          </a:p>
          <a:p>
            <a:endParaRPr lang="en-US" dirty="0" smtClean="0"/>
          </a:p>
          <a:p>
            <a:r>
              <a:rPr lang="en-US" dirty="0" smtClean="0"/>
              <a:t>Sequence of Events, But These Are Usually Explained By The Author’s Themes.</a:t>
            </a:r>
          </a:p>
          <a:p>
            <a:pPr lvl="1"/>
            <a:r>
              <a:rPr lang="en-US" dirty="0" smtClean="0"/>
              <a:t>Matthew &amp; Luke Emphasize Different, But Harmonious Details In The Birth of Christ. </a:t>
            </a:r>
          </a:p>
          <a:p>
            <a:endParaRPr lang="en-US" dirty="0"/>
          </a:p>
        </p:txBody>
      </p:sp>
      <p:sp>
        <p:nvSpPr>
          <p:cNvPr id="4" name="Slide Number Placeholder 3"/>
          <p:cNvSpPr>
            <a:spLocks noGrp="1"/>
          </p:cNvSpPr>
          <p:nvPr>
            <p:ph type="sldNum" sz="quarter" idx="10"/>
          </p:nvPr>
        </p:nvSpPr>
        <p:spPr/>
        <p:txBody>
          <a:bodyPr/>
          <a:lstStyle/>
          <a:p>
            <a:fld id="{6CE70D8C-6A8E-284D-AAF4-BE568C08F6D5}" type="slidenum">
              <a:rPr lang="en-US" smtClean="0"/>
              <a:t>16</a:t>
            </a:fld>
            <a:endParaRPr lang="en-US"/>
          </a:p>
        </p:txBody>
      </p:sp>
    </p:spTree>
    <p:extLst>
      <p:ext uri="{BB962C8B-B14F-4D97-AF65-F5344CB8AC3E}">
        <p14:creationId xmlns:p14="http://schemas.microsoft.com/office/powerpoint/2010/main" val="43754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5FD21A-E2BC-AC4A-8853-B1888C4F4195}" type="datetimeFigureOut">
              <a:rPr lang="en-US" smtClean="0"/>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F1D60-2726-594B-96ED-E7075BDFE741}" type="slidenum">
              <a:rPr lang="en-US" smtClean="0"/>
              <a:t>‹#›</a:t>
            </a:fld>
            <a:endParaRPr lang="en-US"/>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5FD21A-E2BC-AC4A-8853-B1888C4F4195}" type="datetimeFigureOut">
              <a:rPr lang="en-US" smtClean="0"/>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F1D60-2726-594B-96ED-E7075BDFE741}" type="slidenum">
              <a:rPr lang="en-US" smtClean="0"/>
              <a:t>‹#›</a:t>
            </a:fld>
            <a:endParaRPr lang="en-US"/>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5FD21A-E2BC-AC4A-8853-B1888C4F4195}" type="datetimeFigureOut">
              <a:rPr lang="en-US" smtClean="0"/>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F1D60-2726-594B-96ED-E7075BDFE741}" type="slidenum">
              <a:rPr lang="en-US" smtClean="0"/>
              <a:t>‹#›</a:t>
            </a:fld>
            <a:endParaRPr lang="en-US"/>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55FD21A-E2BC-AC4A-8853-B1888C4F4195}" type="datetimeFigureOut">
              <a:rPr lang="en-US" smtClean="0"/>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F1D60-2726-594B-96ED-E7075BDFE741}" type="slidenum">
              <a:rPr lang="en-US" smtClean="0"/>
              <a:t>‹#›</a:t>
            </a:fld>
            <a:endParaRPr lang="en-US"/>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5FD21A-E2BC-AC4A-8853-B1888C4F4195}" type="datetimeFigureOut">
              <a:rPr lang="en-US" smtClean="0"/>
              <a:t>6/1/19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F1D60-2726-594B-96ED-E7075BDFE741}" type="slidenum">
              <a:rPr lang="en-US" smtClean="0"/>
              <a:t>‹#›</a:t>
            </a:fld>
            <a:endParaRPr lang="en-US"/>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5FD21A-E2BC-AC4A-8853-B1888C4F4195}" type="datetimeFigureOut">
              <a:rPr lang="en-US" smtClean="0"/>
              <a:t>6/1/19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F1D60-2726-594B-96ED-E7075BDFE741}" type="slidenum">
              <a:rPr lang="en-US" smtClean="0"/>
              <a:t>‹#›</a:t>
            </a:fld>
            <a:endParaRPr lang="en-US"/>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5FD21A-E2BC-AC4A-8853-B1888C4F4195}" type="datetimeFigureOut">
              <a:rPr lang="en-US" smtClean="0"/>
              <a:t>6/1/19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F1D60-2726-594B-96ED-E7075BDFE741}" type="slidenum">
              <a:rPr lang="en-US" smtClean="0"/>
              <a:t>‹#›</a:t>
            </a:fld>
            <a:endParaRPr lang="en-US"/>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5FD21A-E2BC-AC4A-8853-B1888C4F4195}" type="datetimeFigureOut">
              <a:rPr lang="en-US" smtClean="0"/>
              <a:t>6/1/19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F1D60-2726-594B-96ED-E7075BDFE741}" type="slidenum">
              <a:rPr lang="en-US" smtClean="0"/>
              <a:t>‹#›</a:t>
            </a:fld>
            <a:endParaRPr lang="en-US"/>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FD21A-E2BC-AC4A-8853-B1888C4F4195}" type="datetimeFigureOut">
              <a:rPr lang="en-US" smtClean="0"/>
              <a:t>6/1/19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F1D60-2726-594B-96ED-E7075BDFE741}" type="slidenum">
              <a:rPr lang="en-US" smtClean="0"/>
              <a:t>‹#›</a:t>
            </a:fld>
            <a:endParaRPr lang="en-US"/>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FD21A-E2BC-AC4A-8853-B1888C4F4195}" type="datetimeFigureOut">
              <a:rPr lang="en-US" smtClean="0"/>
              <a:t>6/1/19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F1D60-2726-594B-96ED-E7075BDFE741}" type="slidenum">
              <a:rPr lang="en-US" smtClean="0"/>
              <a:t>‹#›</a:t>
            </a:fld>
            <a:endParaRPr lang="en-US"/>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5FD21A-E2BC-AC4A-8853-B1888C4F4195}" type="datetimeFigureOut">
              <a:rPr lang="en-US" smtClean="0"/>
              <a:t>6/1/19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F1D60-2726-594B-96ED-E7075BDFE741}" type="slidenum">
              <a:rPr lang="en-US" smtClean="0"/>
              <a:t>‹#›</a:t>
            </a:fld>
            <a:endParaRPr lang="en-US"/>
          </a:p>
        </p:txBody>
      </p: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E55FD21A-E2BC-AC4A-8853-B1888C4F4195}" type="datetimeFigureOut">
              <a:rPr lang="en-US" smtClean="0"/>
              <a:t>6/1/19</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BFF1D60-2726-594B-96ED-E7075BDFE741}" type="slidenum">
              <a:rPr lang="en-US" smtClean="0"/>
              <a:t>‹#›</a:t>
            </a:fld>
            <a:endParaRPr lang="en-US"/>
          </a:p>
        </p:txBody>
      </p:sp>
    </p:spTree>
    <p:extLst>
      <p:ext uri="{BB962C8B-B14F-4D97-AF65-F5344CB8AC3E}">
        <p14:creationId xmlns:p14="http://schemas.microsoft.com/office/powerpoint/2010/main" val="1618350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dirty="0" err="1" smtClean="0"/>
              <a:t>Innerrancy</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780104304"/>
      </p:ext>
    </p:extLst>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Consistent With External </a:t>
            </a:r>
            <a:r>
              <a:rPr lang="en-US" dirty="0" smtClean="0"/>
              <a:t>Evidence.</a:t>
            </a:r>
            <a:endParaRPr lang="en-US" dirty="0"/>
          </a:p>
        </p:txBody>
      </p:sp>
      <p:sp>
        <p:nvSpPr>
          <p:cNvPr id="3" name="Content Placeholder 2"/>
          <p:cNvSpPr>
            <a:spLocks noGrp="1"/>
          </p:cNvSpPr>
          <p:nvPr>
            <p:ph idx="1"/>
          </p:nvPr>
        </p:nvSpPr>
        <p:spPr>
          <a:xfrm>
            <a:off x="406400" y="1408907"/>
            <a:ext cx="8381999" cy="3992825"/>
          </a:xfrm>
        </p:spPr>
        <p:txBody>
          <a:bodyPr>
            <a:normAutofit/>
          </a:bodyPr>
          <a:lstStyle/>
          <a:p>
            <a:r>
              <a:rPr lang="en-US" dirty="0" smtClean="0"/>
              <a:t>Inerrancy Does Not Deny Variations Among The </a:t>
            </a:r>
            <a:br>
              <a:rPr lang="en-US" dirty="0" smtClean="0"/>
            </a:br>
            <a:r>
              <a:rPr lang="en-US" dirty="0" smtClean="0"/>
              <a:t>5,600+ Greek Manuscripts Available.</a:t>
            </a:r>
          </a:p>
          <a:p>
            <a:r>
              <a:rPr lang="en-US" dirty="0" smtClean="0"/>
              <a:t>Rather, It Emphasizes The Role of Autographs &amp; Accuracy.</a:t>
            </a:r>
          </a:p>
          <a:p>
            <a:pPr lvl="1"/>
            <a:r>
              <a:rPr lang="en-US" dirty="0" smtClean="0"/>
              <a:t>Autographs: The original manuscripts were error free.</a:t>
            </a:r>
          </a:p>
          <a:p>
            <a:pPr lvl="1"/>
            <a:r>
              <a:rPr lang="en-US" dirty="0" smtClean="0"/>
              <a:t>Accuracy: Carefully translated Bibles are also highly accurate.</a:t>
            </a:r>
          </a:p>
          <a:p>
            <a:r>
              <a:rPr lang="en-US" dirty="0" smtClean="0"/>
              <a:t>Two Principles Are Especially Important To Note When Discussing Manuscripts &amp; Inerrancy</a:t>
            </a:r>
            <a:r>
              <a:rPr lang="mr-IN" dirty="0" smtClean="0"/>
              <a:t>…</a:t>
            </a:r>
            <a:endParaRPr lang="en-US" dirty="0" smtClean="0"/>
          </a:p>
        </p:txBody>
      </p:sp>
    </p:spTree>
    <p:extLst>
      <p:ext uri="{BB962C8B-B14F-4D97-AF65-F5344CB8AC3E}">
        <p14:creationId xmlns:p14="http://schemas.microsoft.com/office/powerpoint/2010/main" val="1611483111"/>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Consistent With External Evidence.</a:t>
            </a:r>
          </a:p>
        </p:txBody>
      </p:sp>
      <p:sp>
        <p:nvSpPr>
          <p:cNvPr id="3" name="Content Placeholder 2"/>
          <p:cNvSpPr>
            <a:spLocks noGrp="1"/>
          </p:cNvSpPr>
          <p:nvPr>
            <p:ph idx="1"/>
          </p:nvPr>
        </p:nvSpPr>
        <p:spPr/>
        <p:txBody>
          <a:bodyPr>
            <a:normAutofit lnSpcReduction="10000"/>
          </a:bodyPr>
          <a:lstStyle/>
          <a:p>
            <a:r>
              <a:rPr lang="en-US" b="1" dirty="0" smtClean="0"/>
              <a:t>Principle 1: </a:t>
            </a:r>
            <a:r>
              <a:rPr lang="en-US" dirty="0"/>
              <a:t>An Error In A Copy Does Not Prove The Same Error In The Original. </a:t>
            </a:r>
          </a:p>
          <a:p>
            <a:pPr lvl="1"/>
            <a:r>
              <a:rPr lang="en-US" dirty="0"/>
              <a:t>Ask a class of students to copy a teacher’s notes from a board or from her dictation, and some students will have mistakes. This does not mean the teacher had mistakes in her original.</a:t>
            </a:r>
          </a:p>
          <a:p>
            <a:pPr lvl="1"/>
            <a:r>
              <a:rPr lang="en-US" b="1" dirty="0" smtClean="0"/>
              <a:t>Teacher: The girl had two red mittens.</a:t>
            </a:r>
          </a:p>
          <a:p>
            <a:pPr lvl="1"/>
            <a:r>
              <a:rPr lang="en-US" dirty="0" smtClean="0"/>
              <a:t>Student A: The girl had </a:t>
            </a:r>
            <a:r>
              <a:rPr lang="en-US" u="sng" dirty="0" smtClean="0"/>
              <a:t>to</a:t>
            </a:r>
            <a:r>
              <a:rPr lang="en-US" dirty="0" smtClean="0"/>
              <a:t> red mittens.</a:t>
            </a:r>
          </a:p>
          <a:p>
            <a:pPr lvl="1"/>
            <a:r>
              <a:rPr lang="en-US" dirty="0" smtClean="0"/>
              <a:t>Student B: The girl had two </a:t>
            </a:r>
            <a:r>
              <a:rPr lang="en-US" u="sng" dirty="0" smtClean="0"/>
              <a:t>read</a:t>
            </a:r>
            <a:r>
              <a:rPr lang="en-US" dirty="0" smtClean="0"/>
              <a:t> mittens.</a:t>
            </a:r>
          </a:p>
          <a:p>
            <a:pPr lvl="1"/>
            <a:r>
              <a:rPr lang="en-US" dirty="0" smtClean="0"/>
              <a:t>Student C: The girl had two red </a:t>
            </a:r>
            <a:r>
              <a:rPr lang="en-US" u="sng" dirty="0" err="1" smtClean="0"/>
              <a:t>mitens</a:t>
            </a:r>
            <a:r>
              <a:rPr lang="en-US" dirty="0" smtClean="0"/>
              <a:t>.</a:t>
            </a:r>
            <a:endParaRPr lang="en-US" dirty="0"/>
          </a:p>
        </p:txBody>
      </p:sp>
    </p:spTree>
    <p:extLst>
      <p:ext uri="{BB962C8B-B14F-4D97-AF65-F5344CB8AC3E}">
        <p14:creationId xmlns:p14="http://schemas.microsoft.com/office/powerpoint/2010/main" val="2007361201"/>
      </p:ext>
    </p:extLst>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Consistent With External </a:t>
            </a:r>
            <a:r>
              <a:rPr lang="en-US" dirty="0" smtClean="0"/>
              <a:t>Evidence.</a:t>
            </a:r>
            <a:endParaRPr lang="en-US" dirty="0"/>
          </a:p>
        </p:txBody>
      </p:sp>
      <p:sp>
        <p:nvSpPr>
          <p:cNvPr id="3" name="Content Placeholder 2"/>
          <p:cNvSpPr>
            <a:spLocks noGrp="1"/>
          </p:cNvSpPr>
          <p:nvPr>
            <p:ph idx="1"/>
          </p:nvPr>
        </p:nvSpPr>
        <p:spPr>
          <a:xfrm>
            <a:off x="628649" y="1521354"/>
            <a:ext cx="8041217" cy="3880379"/>
          </a:xfrm>
        </p:spPr>
        <p:txBody>
          <a:bodyPr>
            <a:normAutofit lnSpcReduction="10000"/>
          </a:bodyPr>
          <a:lstStyle/>
          <a:p>
            <a:r>
              <a:rPr lang="en-US" b="1" dirty="0" smtClean="0"/>
              <a:t>Principle 2: </a:t>
            </a:r>
            <a:r>
              <a:rPr lang="en-US" dirty="0" smtClean="0"/>
              <a:t>An Error In A Copy Does Not Prevent Us From Knowing The Wording &amp; Meaning of the Original with Very High Accuracy.</a:t>
            </a:r>
          </a:p>
          <a:p>
            <a:r>
              <a:rPr lang="en-US" dirty="0"/>
              <a:t>Manuscript </a:t>
            </a:r>
            <a:r>
              <a:rPr lang="en-US" dirty="0" smtClean="0"/>
              <a:t>Variations Do Exist, </a:t>
            </a:r>
            <a:r>
              <a:rPr lang="en-US" dirty="0"/>
              <a:t>But These Do Not Inhibit Accurate Transmission.</a:t>
            </a:r>
          </a:p>
          <a:p>
            <a:pPr lvl="1"/>
            <a:r>
              <a:rPr lang="en-US" dirty="0"/>
              <a:t>I can do all </a:t>
            </a:r>
            <a:r>
              <a:rPr lang="en-US" dirty="0" smtClean="0"/>
              <a:t>t - </a:t>
            </a:r>
            <a:r>
              <a:rPr lang="en-US" dirty="0" err="1" smtClean="0"/>
              <a:t>ings</a:t>
            </a:r>
            <a:r>
              <a:rPr lang="en-US" dirty="0" smtClean="0"/>
              <a:t> </a:t>
            </a:r>
            <a:r>
              <a:rPr lang="en-US" dirty="0"/>
              <a:t>through Christ who gives me strength.</a:t>
            </a:r>
          </a:p>
          <a:p>
            <a:pPr lvl="1"/>
            <a:r>
              <a:rPr lang="en-US" dirty="0"/>
              <a:t>I can do all </a:t>
            </a:r>
            <a:r>
              <a:rPr lang="en-US" dirty="0" err="1" smtClean="0"/>
              <a:t>th</a:t>
            </a:r>
            <a:r>
              <a:rPr lang="en-US" dirty="0" smtClean="0"/>
              <a:t> - </a:t>
            </a:r>
            <a:r>
              <a:rPr lang="en-US" dirty="0" err="1" smtClean="0"/>
              <a:t>ngs</a:t>
            </a:r>
            <a:r>
              <a:rPr lang="en-US" dirty="0" smtClean="0"/>
              <a:t> </a:t>
            </a:r>
            <a:r>
              <a:rPr lang="en-US" dirty="0"/>
              <a:t>through Christ who gives me strength.</a:t>
            </a:r>
          </a:p>
          <a:p>
            <a:pPr lvl="1"/>
            <a:r>
              <a:rPr lang="en-US" dirty="0"/>
              <a:t>I can do all </a:t>
            </a:r>
            <a:r>
              <a:rPr lang="en-US" dirty="0" smtClean="0"/>
              <a:t>- </a:t>
            </a:r>
            <a:r>
              <a:rPr lang="en-US" dirty="0" err="1" smtClean="0"/>
              <a:t>hings</a:t>
            </a:r>
            <a:r>
              <a:rPr lang="en-US" dirty="0" smtClean="0"/>
              <a:t> </a:t>
            </a:r>
            <a:r>
              <a:rPr lang="en-US" dirty="0"/>
              <a:t>through Christ who gives me strength</a:t>
            </a:r>
            <a:r>
              <a:rPr lang="en-US" dirty="0" smtClean="0"/>
              <a:t>.</a:t>
            </a:r>
          </a:p>
          <a:p>
            <a:r>
              <a:rPr lang="en-US" b="1" i="1" dirty="0" err="1" smtClean="0"/>
              <a:t>Bottomline</a:t>
            </a:r>
            <a:r>
              <a:rPr lang="en-US" b="1" i="1" dirty="0" smtClean="0"/>
              <a:t>: Just because there is variation does not mean there is an original error.</a:t>
            </a:r>
            <a:endParaRPr lang="en-US" b="1" i="1" dirty="0"/>
          </a:p>
          <a:p>
            <a:endParaRPr lang="en-US" dirty="0" smtClean="0"/>
          </a:p>
        </p:txBody>
      </p:sp>
    </p:spTree>
    <p:extLst>
      <p:ext uri="{BB962C8B-B14F-4D97-AF65-F5344CB8AC3E}">
        <p14:creationId xmlns:p14="http://schemas.microsoft.com/office/powerpoint/2010/main" val="724704008"/>
      </p:ext>
    </p:extLst>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Criticisms &amp; New Terminology</a:t>
            </a:r>
          </a:p>
        </p:txBody>
      </p:sp>
      <p:sp>
        <p:nvSpPr>
          <p:cNvPr id="3" name="Content Placeholder 2"/>
          <p:cNvSpPr>
            <a:spLocks noGrp="1"/>
          </p:cNvSpPr>
          <p:nvPr>
            <p:ph idx="1"/>
          </p:nvPr>
        </p:nvSpPr>
        <p:spPr>
          <a:xfrm>
            <a:off x="628649" y="1521354"/>
            <a:ext cx="8045087" cy="3626115"/>
          </a:xfrm>
        </p:spPr>
        <p:txBody>
          <a:bodyPr>
            <a:normAutofit/>
          </a:bodyPr>
          <a:lstStyle/>
          <a:p>
            <a:r>
              <a:rPr lang="en-US" dirty="0" smtClean="0"/>
              <a:t>Despite The Internal Claim &amp; The External Evidence, Critics of Inerrancy Continue To Raise Objections</a:t>
            </a:r>
            <a:r>
              <a:rPr lang="mr-IN" dirty="0" smtClean="0"/>
              <a:t>…</a:t>
            </a:r>
            <a:r>
              <a:rPr lang="en-US" dirty="0" smtClean="0"/>
              <a:t/>
            </a:r>
            <a:br>
              <a:rPr lang="en-US" dirty="0" smtClean="0"/>
            </a:br>
            <a:endParaRPr lang="en-US" dirty="0" smtClean="0"/>
          </a:p>
          <a:p>
            <a:pPr marL="0" indent="0" algn="ctr">
              <a:buNone/>
            </a:pPr>
            <a:r>
              <a:rPr lang="en-US" sz="3200" dirty="0" smtClean="0"/>
              <a:t>Today, These Objections Center </a:t>
            </a:r>
            <a:br>
              <a:rPr lang="en-US" sz="3200" dirty="0" smtClean="0"/>
            </a:br>
            <a:r>
              <a:rPr lang="en-US" sz="3200" dirty="0" smtClean="0"/>
              <a:t>on the Word “Infallible.”</a:t>
            </a:r>
          </a:p>
        </p:txBody>
      </p:sp>
    </p:spTree>
    <p:extLst>
      <p:ext uri="{BB962C8B-B14F-4D97-AF65-F5344CB8AC3E}">
        <p14:creationId xmlns:p14="http://schemas.microsoft.com/office/powerpoint/2010/main" val="1354660901"/>
      </p:ext>
    </p:extLst>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Criticisms &amp; New Terminology</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A Little History From The Last 40 Years</a:t>
            </a:r>
          </a:p>
          <a:p>
            <a:r>
              <a:rPr lang="en-US" dirty="0" smtClean="0"/>
              <a:t>In 1978, the Chicago Statement on Biblical Inerrancy was written and signed by 200 evangelical leaders in response to a debate about the accuracy of the Bible.</a:t>
            </a:r>
            <a:endParaRPr lang="en-US" dirty="0"/>
          </a:p>
          <a:p>
            <a:r>
              <a:rPr lang="en-US" dirty="0" smtClean="0"/>
              <a:t>Today, the ideas that disrupted the evangelical community are also disrupting brothers and sisters in Christ.</a:t>
            </a:r>
          </a:p>
          <a:p>
            <a:endParaRPr lang="en-US" dirty="0"/>
          </a:p>
        </p:txBody>
      </p:sp>
    </p:spTree>
    <p:extLst>
      <p:ext uri="{BB962C8B-B14F-4D97-AF65-F5344CB8AC3E}">
        <p14:creationId xmlns:p14="http://schemas.microsoft.com/office/powerpoint/2010/main" val="8289429"/>
      </p:ext>
    </p:extLst>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Criticisms &amp; New Terminology</a:t>
            </a:r>
          </a:p>
        </p:txBody>
      </p:sp>
      <p:sp>
        <p:nvSpPr>
          <p:cNvPr id="3" name="Content Placeholder 2"/>
          <p:cNvSpPr>
            <a:spLocks noGrp="1"/>
          </p:cNvSpPr>
          <p:nvPr>
            <p:ph idx="1"/>
          </p:nvPr>
        </p:nvSpPr>
        <p:spPr>
          <a:xfrm>
            <a:off x="547921" y="1478824"/>
            <a:ext cx="8206613" cy="3626115"/>
          </a:xfrm>
        </p:spPr>
        <p:txBody>
          <a:bodyPr>
            <a:normAutofit/>
          </a:bodyPr>
          <a:lstStyle/>
          <a:p>
            <a:r>
              <a:rPr lang="en-US" dirty="0" smtClean="0"/>
              <a:t>Two Positions &amp; Two Terms: Inerrancy vs. Infallibility</a:t>
            </a:r>
          </a:p>
          <a:p>
            <a:pPr lvl="1"/>
            <a:r>
              <a:rPr lang="en-US" b="1" dirty="0" smtClean="0"/>
              <a:t>Inerrancy: </a:t>
            </a:r>
            <a:r>
              <a:rPr lang="en-US" dirty="0" smtClean="0"/>
              <a:t>The Bible is free from error and accurate in every statement on every topic.</a:t>
            </a:r>
          </a:p>
          <a:p>
            <a:pPr lvl="1"/>
            <a:r>
              <a:rPr lang="en-US" b="1" dirty="0" smtClean="0"/>
              <a:t>Infallible: </a:t>
            </a:r>
            <a:r>
              <a:rPr lang="en-US" dirty="0" smtClean="0"/>
              <a:t>The Bible is free from error and accurate regarding its spiritual message, </a:t>
            </a:r>
            <a:r>
              <a:rPr lang="en-US" b="1" dirty="0" smtClean="0"/>
              <a:t>but not in science</a:t>
            </a:r>
            <a:r>
              <a:rPr lang="en-US" b="1" dirty="0"/>
              <a:t> </a:t>
            </a:r>
            <a:r>
              <a:rPr lang="en-US" b="1" dirty="0" smtClean="0"/>
              <a:t>or history</a:t>
            </a:r>
            <a:r>
              <a:rPr lang="en-US" dirty="0" smtClean="0"/>
              <a:t>.</a:t>
            </a:r>
          </a:p>
          <a:p>
            <a:r>
              <a:rPr lang="en-US" dirty="0" smtClean="0"/>
              <a:t>1970’s and 1980’s Skepticism: Legendary or Literal?</a:t>
            </a:r>
          </a:p>
          <a:p>
            <a:pPr lvl="1"/>
            <a:r>
              <a:rPr lang="en-US" dirty="0" smtClean="0"/>
              <a:t>Princeton Theological Seminary</a:t>
            </a:r>
          </a:p>
          <a:p>
            <a:pPr lvl="1"/>
            <a:r>
              <a:rPr lang="en-US" dirty="0" smtClean="0"/>
              <a:t>Fuller Theological Seminary</a:t>
            </a:r>
          </a:p>
        </p:txBody>
      </p:sp>
    </p:spTree>
    <p:extLst>
      <p:ext uri="{BB962C8B-B14F-4D97-AF65-F5344CB8AC3E}">
        <p14:creationId xmlns:p14="http://schemas.microsoft.com/office/powerpoint/2010/main" val="1758825400"/>
      </p:ext>
    </p:extLst>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Criticisms &amp; New Terminology</a:t>
            </a:r>
          </a:p>
        </p:txBody>
      </p:sp>
      <p:sp>
        <p:nvSpPr>
          <p:cNvPr id="3" name="Content Placeholder 2"/>
          <p:cNvSpPr>
            <a:spLocks noGrp="1"/>
          </p:cNvSpPr>
          <p:nvPr>
            <p:ph idx="1"/>
          </p:nvPr>
        </p:nvSpPr>
        <p:spPr>
          <a:xfrm>
            <a:off x="491067" y="1239577"/>
            <a:ext cx="8024283" cy="4145225"/>
          </a:xfrm>
        </p:spPr>
        <p:txBody>
          <a:bodyPr>
            <a:normAutofit fontScale="92500"/>
          </a:bodyPr>
          <a:lstStyle/>
          <a:p>
            <a:r>
              <a:rPr lang="en-US" dirty="0" smtClean="0"/>
              <a:t>Those claiming the Bible is “infallible” but not inerrant may begin with seemingly insignificant objections</a:t>
            </a:r>
            <a:r>
              <a:rPr lang="mr-IN" dirty="0" smtClean="0"/>
              <a:t>…</a:t>
            </a:r>
            <a:endParaRPr lang="en-US" dirty="0" smtClean="0"/>
          </a:p>
          <a:p>
            <a:pPr lvl="1"/>
            <a:r>
              <a:rPr lang="en-US" b="1" baseline="30000" dirty="0" smtClean="0"/>
              <a:t>31</a:t>
            </a:r>
            <a:r>
              <a:rPr lang="en-US" b="1" baseline="30000" dirty="0"/>
              <a:t> </a:t>
            </a:r>
            <a:r>
              <a:rPr lang="en-US" dirty="0"/>
              <a:t>He presented another parable to them, saying, “The kingdom of heaven is like a mustard seed, which a man took and sowed in his field; </a:t>
            </a:r>
            <a:r>
              <a:rPr lang="en-US" b="1" baseline="30000" dirty="0"/>
              <a:t>32 </a:t>
            </a:r>
            <a:r>
              <a:rPr lang="en-US" dirty="0"/>
              <a:t>and </a:t>
            </a:r>
            <a:r>
              <a:rPr lang="en-US" b="1" dirty="0">
                <a:solidFill>
                  <a:schemeClr val="accent6">
                    <a:lumMod val="75000"/>
                  </a:schemeClr>
                </a:solidFill>
              </a:rPr>
              <a:t>this is smaller than all </a:t>
            </a:r>
            <a:r>
              <a:rPr lang="en-US" b="1" i="1" dirty="0">
                <a:solidFill>
                  <a:schemeClr val="accent6">
                    <a:lumMod val="75000"/>
                  </a:schemeClr>
                </a:solidFill>
              </a:rPr>
              <a:t>other</a:t>
            </a:r>
            <a:r>
              <a:rPr lang="en-US" b="1" dirty="0">
                <a:solidFill>
                  <a:schemeClr val="accent6">
                    <a:lumMod val="75000"/>
                  </a:schemeClr>
                </a:solidFill>
              </a:rPr>
              <a:t> seeds</a:t>
            </a:r>
            <a:r>
              <a:rPr lang="en-US" dirty="0"/>
              <a:t>, but when it is full grown, it is </a:t>
            </a:r>
            <a:r>
              <a:rPr lang="en-US" b="1" dirty="0">
                <a:solidFill>
                  <a:schemeClr val="accent6">
                    <a:lumMod val="75000"/>
                  </a:schemeClr>
                </a:solidFill>
              </a:rPr>
              <a:t>larger than the garden plants </a:t>
            </a:r>
            <a:r>
              <a:rPr lang="en-US" dirty="0"/>
              <a:t>and becomes a tree, so that the birds of the air come and nest in </a:t>
            </a:r>
            <a:r>
              <a:rPr lang="en-US" dirty="0" smtClean="0"/>
              <a:t>its branches.”</a:t>
            </a:r>
            <a:endParaRPr lang="en-US" dirty="0"/>
          </a:p>
          <a:p>
            <a:r>
              <a:rPr lang="en-US" dirty="0" smtClean="0"/>
              <a:t>But this quickly leads to denying other passages</a:t>
            </a:r>
            <a:r>
              <a:rPr lang="mr-IN" dirty="0" smtClean="0"/>
              <a:t>…</a:t>
            </a:r>
            <a:endParaRPr lang="en-US" dirty="0" smtClean="0"/>
          </a:p>
          <a:p>
            <a:pPr lvl="1"/>
            <a:r>
              <a:rPr lang="en-US" dirty="0" smtClean="0"/>
              <a:t>The Virgin Birth of Jesus </a:t>
            </a:r>
            <a:r>
              <a:rPr lang="en-US" dirty="0" smtClean="0"/>
              <a:t>Christ: “If </a:t>
            </a:r>
            <a:r>
              <a:rPr lang="en-US" dirty="0"/>
              <a:t>the Bible were inerrant, then this would be true. However, critics have suggested that the use of the word </a:t>
            </a:r>
            <a:r>
              <a:rPr lang="en-US" i="1" dirty="0"/>
              <a:t>virgin</a:t>
            </a:r>
            <a:r>
              <a:rPr lang="en-US" dirty="0"/>
              <a:t> may have been merely a translation error</a:t>
            </a:r>
            <a:r>
              <a:rPr lang="en-US" dirty="0" smtClean="0"/>
              <a:t>.”</a:t>
            </a:r>
            <a:endParaRPr lang="en-US" dirty="0"/>
          </a:p>
        </p:txBody>
      </p:sp>
    </p:spTree>
    <p:extLst>
      <p:ext uri="{BB962C8B-B14F-4D97-AF65-F5344CB8AC3E}">
        <p14:creationId xmlns:p14="http://schemas.microsoft.com/office/powerpoint/2010/main" val="250473481"/>
      </p:ext>
    </p:extLst>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What We Learn</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We Can Be Grateful For The Inerrant &amp; Enduring Word</a:t>
            </a:r>
            <a:r>
              <a:rPr lang="en-US" dirty="0"/>
              <a:t> </a:t>
            </a:r>
            <a:r>
              <a:rPr lang="en-US" dirty="0" smtClean="0"/>
              <a:t>of God.</a:t>
            </a:r>
            <a:endParaRPr lang="en-US" dirty="0"/>
          </a:p>
          <a:p>
            <a:pPr marL="514350" indent="-514350">
              <a:buFont typeface="+mj-lt"/>
              <a:buAutoNum type="arabicPeriod"/>
            </a:pPr>
            <a:r>
              <a:rPr lang="en-US" dirty="0" smtClean="0"/>
              <a:t>We Can Study &amp; </a:t>
            </a:r>
            <a:r>
              <a:rPr lang="en-US" dirty="0" smtClean="0"/>
              <a:t>Examine The External Evidence Surrounding </a:t>
            </a:r>
            <a:r>
              <a:rPr lang="en-US" dirty="0" smtClean="0"/>
              <a:t>This Topic With Confidence.</a:t>
            </a:r>
          </a:p>
          <a:p>
            <a:pPr marL="514350" indent="-514350">
              <a:buFont typeface="+mj-lt"/>
              <a:buAutoNum type="arabicPeriod"/>
            </a:pPr>
            <a:r>
              <a:rPr lang="en-US" dirty="0" smtClean="0"/>
              <a:t>We Can Avoid Being Misled By Those Substituting “Infallibility” for Inerrancy.</a:t>
            </a:r>
          </a:p>
        </p:txBody>
      </p:sp>
    </p:spTree>
    <p:extLst>
      <p:ext uri="{BB962C8B-B14F-4D97-AF65-F5344CB8AC3E}">
        <p14:creationId xmlns:p14="http://schemas.microsoft.com/office/powerpoint/2010/main" val="1317898548"/>
      </p:ext>
    </p:extLst>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0"/>
            <a:ext cx="7886700" cy="1575329"/>
          </a:xfrm>
        </p:spPr>
        <p:txBody>
          <a:bodyPr/>
          <a:lstStyle/>
          <a:p>
            <a:r>
              <a:rPr lang="en-US" dirty="0"/>
              <a:t>Old Criticisms &amp; New Terminology</a:t>
            </a:r>
          </a:p>
        </p:txBody>
      </p:sp>
      <p:sp>
        <p:nvSpPr>
          <p:cNvPr id="3" name="Content Placeholder 2"/>
          <p:cNvSpPr>
            <a:spLocks noGrp="1"/>
          </p:cNvSpPr>
          <p:nvPr>
            <p:ph idx="1"/>
          </p:nvPr>
        </p:nvSpPr>
        <p:spPr>
          <a:xfrm>
            <a:off x="628650" y="1879600"/>
            <a:ext cx="7886700" cy="3267869"/>
          </a:xfrm>
        </p:spPr>
        <p:txBody>
          <a:bodyPr>
            <a:normAutofit/>
          </a:bodyPr>
          <a:lstStyle/>
          <a:p>
            <a:r>
              <a:rPr lang="en-US" sz="3200" dirty="0" smtClean="0"/>
              <a:t>“But </a:t>
            </a:r>
            <a:r>
              <a:rPr lang="en-US" sz="3200" dirty="0"/>
              <a:t>realize this, that in the last days difficult times will </a:t>
            </a:r>
            <a:r>
              <a:rPr lang="en-US" sz="3200" dirty="0" smtClean="0"/>
              <a:t>come</a:t>
            </a:r>
            <a:r>
              <a:rPr lang="mr-IN" sz="3200" dirty="0" smtClean="0"/>
              <a:t>…</a:t>
            </a:r>
            <a:r>
              <a:rPr lang="en-US" sz="3200" dirty="0"/>
              <a:t> </a:t>
            </a:r>
            <a:r>
              <a:rPr lang="en-US" sz="3200" dirty="0" smtClean="0"/>
              <a:t>holding </a:t>
            </a:r>
            <a:r>
              <a:rPr lang="en-US" sz="3200" dirty="0"/>
              <a:t>to a form of </a:t>
            </a:r>
            <a:r>
              <a:rPr lang="en-US" sz="3200" dirty="0" smtClean="0"/>
              <a:t>godliness</a:t>
            </a:r>
            <a:r>
              <a:rPr lang="en-US" sz="3200" dirty="0"/>
              <a:t>, although they have denied its power; Avoid such men as these</a:t>
            </a:r>
            <a:r>
              <a:rPr lang="en-US" sz="3200" dirty="0" smtClean="0"/>
              <a:t>.”</a:t>
            </a:r>
          </a:p>
          <a:p>
            <a:pPr lvl="1"/>
            <a:r>
              <a:rPr lang="en-US" dirty="0" smtClean="0"/>
              <a:t>2 Timothy 3:1,5</a:t>
            </a:r>
            <a:endParaRPr lang="en-US" dirty="0"/>
          </a:p>
        </p:txBody>
      </p:sp>
    </p:spTree>
    <p:extLst>
      <p:ext uri="{BB962C8B-B14F-4D97-AF65-F5344CB8AC3E}">
        <p14:creationId xmlns:p14="http://schemas.microsoft.com/office/powerpoint/2010/main" val="1925751903"/>
      </p:ext>
    </p:extLst>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dirty="0" err="1" smtClean="0"/>
              <a:t>Innerrancy</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404939206"/>
      </p:ext>
    </p:extLst>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0"/>
            <a:ext cx="7886700" cy="1372129"/>
          </a:xfrm>
        </p:spPr>
        <p:txBody>
          <a:bodyPr/>
          <a:lstStyle/>
          <a:p>
            <a:r>
              <a:rPr lang="en-US" dirty="0" smtClean="0"/>
              <a:t>The Bible Is Inerrant: </a:t>
            </a:r>
            <a:br>
              <a:rPr lang="en-US" dirty="0" smtClean="0"/>
            </a:br>
            <a:r>
              <a:rPr lang="en-US" dirty="0" smtClean="0"/>
              <a:t>Free From Error In </a:t>
            </a:r>
            <a:r>
              <a:rPr lang="en-US" u="sng" dirty="0" smtClean="0"/>
              <a:t>All</a:t>
            </a:r>
            <a:r>
              <a:rPr lang="en-US" dirty="0" smtClean="0"/>
              <a:t> That It Teaches.</a:t>
            </a:r>
            <a:endParaRPr lang="en-US" dirty="0"/>
          </a:p>
        </p:txBody>
      </p:sp>
      <p:sp>
        <p:nvSpPr>
          <p:cNvPr id="3" name="Content Placeholder 2"/>
          <p:cNvSpPr>
            <a:spLocks noGrp="1"/>
          </p:cNvSpPr>
          <p:nvPr>
            <p:ph idx="1"/>
          </p:nvPr>
        </p:nvSpPr>
        <p:spPr>
          <a:xfrm>
            <a:off x="406400" y="1625601"/>
            <a:ext cx="8381999" cy="3301736"/>
          </a:xfrm>
        </p:spPr>
        <p:txBody>
          <a:bodyPr>
            <a:noAutofit/>
          </a:bodyPr>
          <a:lstStyle/>
          <a:p>
            <a:pPr algn="ctr"/>
            <a:r>
              <a:rPr lang="en-US" sz="3200" dirty="0" smtClean="0"/>
              <a:t>First, Inerrancy Is The </a:t>
            </a:r>
            <a:r>
              <a:rPr lang="en-US" sz="3200" dirty="0" smtClean="0"/>
              <a:t>Internal</a:t>
            </a:r>
            <a:br>
              <a:rPr lang="en-US" sz="3200" dirty="0" smtClean="0"/>
            </a:br>
            <a:r>
              <a:rPr lang="en-US" sz="3200" dirty="0" smtClean="0"/>
              <a:t> Claim of </a:t>
            </a:r>
            <a:r>
              <a:rPr lang="en-US" sz="3200" dirty="0" smtClean="0"/>
              <a:t>The Bible.</a:t>
            </a:r>
            <a:br>
              <a:rPr lang="en-US" sz="3200" dirty="0" smtClean="0"/>
            </a:br>
            <a:endParaRPr lang="en-US" sz="2200" dirty="0" smtClean="0"/>
          </a:p>
          <a:p>
            <a:pPr algn="ctr"/>
            <a:r>
              <a:rPr lang="en-US" sz="3200" dirty="0" smtClean="0"/>
              <a:t>Second, Inerrancy Is Consistent With</a:t>
            </a:r>
            <a:br>
              <a:rPr lang="en-US" sz="3200" dirty="0" smtClean="0"/>
            </a:br>
            <a:r>
              <a:rPr lang="en-US" sz="3200" dirty="0" smtClean="0"/>
              <a:t> External Evidence.</a:t>
            </a:r>
            <a:br>
              <a:rPr lang="en-US" sz="3200" dirty="0" smtClean="0"/>
            </a:br>
            <a:endParaRPr lang="en-US" sz="2200" dirty="0" smtClean="0"/>
          </a:p>
          <a:p>
            <a:pPr algn="ctr"/>
            <a:r>
              <a:rPr lang="en-US" sz="3200" dirty="0" smtClean="0"/>
              <a:t>Third, A Warning About Old Criticisms </a:t>
            </a:r>
            <a:br>
              <a:rPr lang="en-US" sz="3200" dirty="0" smtClean="0"/>
            </a:br>
            <a:r>
              <a:rPr lang="en-US" sz="3200" dirty="0" smtClean="0"/>
              <a:t>Using New Terminology.</a:t>
            </a:r>
          </a:p>
        </p:txBody>
      </p:sp>
    </p:spTree>
    <p:extLst>
      <p:ext uri="{BB962C8B-B14F-4D97-AF65-F5344CB8AC3E}">
        <p14:creationId xmlns:p14="http://schemas.microsoft.com/office/powerpoint/2010/main" val="807517916"/>
      </p:ext>
    </p:extLst>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 Asserts It’s Inerrant Nature</a:t>
            </a:r>
            <a:endParaRPr lang="en-US" dirty="0"/>
          </a:p>
        </p:txBody>
      </p:sp>
      <p:sp>
        <p:nvSpPr>
          <p:cNvPr id="3" name="Content Placeholder 2"/>
          <p:cNvSpPr>
            <a:spLocks noGrp="1"/>
          </p:cNvSpPr>
          <p:nvPr>
            <p:ph idx="1"/>
          </p:nvPr>
        </p:nvSpPr>
        <p:spPr>
          <a:xfrm>
            <a:off x="628650" y="1408908"/>
            <a:ext cx="8058150" cy="3738562"/>
          </a:xfrm>
        </p:spPr>
        <p:txBody>
          <a:bodyPr>
            <a:normAutofit/>
          </a:bodyPr>
          <a:lstStyle/>
          <a:p>
            <a:pPr marL="0" indent="0">
              <a:buNone/>
            </a:pPr>
            <a:r>
              <a:rPr lang="en-US" b="1" dirty="0" smtClean="0"/>
              <a:t>The Words of The Bible Are God’s Words.</a:t>
            </a:r>
          </a:p>
          <a:p>
            <a:r>
              <a:rPr lang="en-US" dirty="0"/>
              <a:t>“For this reason we also constantly thank God that when </a:t>
            </a:r>
            <a:r>
              <a:rPr lang="en-US" b="1" dirty="0">
                <a:solidFill>
                  <a:schemeClr val="accent6">
                    <a:lumMod val="75000"/>
                  </a:schemeClr>
                </a:solidFill>
              </a:rPr>
              <a:t>you received the word of God </a:t>
            </a:r>
            <a:r>
              <a:rPr lang="en-US" dirty="0"/>
              <a:t>which you heard from us, you accepted it </a:t>
            </a:r>
            <a:r>
              <a:rPr lang="en-US" b="1" dirty="0">
                <a:solidFill>
                  <a:schemeClr val="accent6">
                    <a:lumMod val="75000"/>
                  </a:schemeClr>
                </a:solidFill>
              </a:rPr>
              <a:t>not as the word of men, but for what it really is, the word of God</a:t>
            </a:r>
            <a:r>
              <a:rPr lang="en-US" dirty="0"/>
              <a:t>, which also performs its work in you who believe</a:t>
            </a:r>
            <a:r>
              <a:rPr lang="en-US" dirty="0" smtClean="0"/>
              <a:t>.” </a:t>
            </a:r>
          </a:p>
          <a:p>
            <a:pPr lvl="1"/>
            <a:r>
              <a:rPr lang="en-US" dirty="0" smtClean="0"/>
              <a:t>1 Thessalonians 2:13</a:t>
            </a:r>
          </a:p>
          <a:p>
            <a:endParaRPr lang="en-US" dirty="0" smtClean="0"/>
          </a:p>
        </p:txBody>
      </p:sp>
    </p:spTree>
    <p:extLst>
      <p:ext uri="{BB962C8B-B14F-4D97-AF65-F5344CB8AC3E}">
        <p14:creationId xmlns:p14="http://schemas.microsoft.com/office/powerpoint/2010/main" val="1511718622"/>
      </p:ext>
    </p:extLst>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Bible Asserts It’s Inerrant Nature</a:t>
            </a:r>
          </a:p>
        </p:txBody>
      </p:sp>
      <p:sp>
        <p:nvSpPr>
          <p:cNvPr id="3" name="Content Placeholder 2"/>
          <p:cNvSpPr>
            <a:spLocks noGrp="1"/>
          </p:cNvSpPr>
          <p:nvPr>
            <p:ph idx="1"/>
          </p:nvPr>
        </p:nvSpPr>
        <p:spPr>
          <a:xfrm>
            <a:off x="628650" y="1408908"/>
            <a:ext cx="8058150" cy="3738562"/>
          </a:xfrm>
        </p:spPr>
        <p:txBody>
          <a:bodyPr>
            <a:normAutofit fontScale="92500" lnSpcReduction="10000"/>
          </a:bodyPr>
          <a:lstStyle/>
          <a:p>
            <a:pPr marL="0" indent="0">
              <a:buNone/>
            </a:pPr>
            <a:r>
              <a:rPr lang="en-US" b="1" u="sng" dirty="0" smtClean="0"/>
              <a:t>All</a:t>
            </a:r>
            <a:r>
              <a:rPr lang="en-US" b="1" dirty="0" smtClean="0"/>
              <a:t> of the Bible Is From God (2 Timothy 3:16-17)</a:t>
            </a:r>
          </a:p>
          <a:p>
            <a:r>
              <a:rPr lang="en-US" dirty="0" smtClean="0"/>
              <a:t>“All </a:t>
            </a:r>
            <a:r>
              <a:rPr lang="en-US" dirty="0"/>
              <a:t>Scripture is </a:t>
            </a:r>
            <a:r>
              <a:rPr lang="en-US" dirty="0" smtClean="0"/>
              <a:t>inspired </a:t>
            </a:r>
            <a:r>
              <a:rPr lang="en-US" dirty="0"/>
              <a:t>by God and profitable for teaching, for reproof, for correction, for </a:t>
            </a:r>
            <a:r>
              <a:rPr lang="en-US" dirty="0" smtClean="0"/>
              <a:t>training </a:t>
            </a:r>
            <a:r>
              <a:rPr lang="en-US" dirty="0"/>
              <a:t>in righteousness</a:t>
            </a:r>
            <a:r>
              <a:rPr lang="en-US" dirty="0" smtClean="0"/>
              <a:t>; </a:t>
            </a:r>
            <a:r>
              <a:rPr lang="en-US" dirty="0"/>
              <a:t>so that the man of God may be adequate, equipped for every good work</a:t>
            </a:r>
            <a:r>
              <a:rPr lang="en-US" dirty="0" smtClean="0"/>
              <a:t>.”</a:t>
            </a:r>
          </a:p>
          <a:p>
            <a:r>
              <a:rPr lang="en-US" b="1" dirty="0" smtClean="0">
                <a:solidFill>
                  <a:schemeClr val="accent6">
                    <a:lumMod val="75000"/>
                  </a:schemeClr>
                </a:solidFill>
              </a:rPr>
              <a:t>ALL: </a:t>
            </a:r>
            <a:r>
              <a:rPr lang="en-US" dirty="0" smtClean="0"/>
              <a:t>Every Word On Every Topic.</a:t>
            </a:r>
          </a:p>
          <a:p>
            <a:r>
              <a:rPr lang="en-US" b="1" dirty="0" smtClean="0">
                <a:solidFill>
                  <a:schemeClr val="accent6">
                    <a:lumMod val="75000"/>
                  </a:schemeClr>
                </a:solidFill>
              </a:rPr>
              <a:t>SCRIPTURE: </a:t>
            </a:r>
            <a:r>
              <a:rPr lang="en-US" dirty="0" smtClean="0"/>
              <a:t>The Old &amp; New Test. (51 Times, 2 Peter 3:16)</a:t>
            </a:r>
          </a:p>
          <a:p>
            <a:r>
              <a:rPr lang="en-US" b="1" dirty="0" smtClean="0">
                <a:solidFill>
                  <a:schemeClr val="accent6">
                    <a:lumMod val="75000"/>
                  </a:schemeClr>
                </a:solidFill>
              </a:rPr>
              <a:t>INSPIRED: </a:t>
            </a:r>
            <a:r>
              <a:rPr lang="en-US" dirty="0" smtClean="0"/>
              <a:t>God Breathed, A Product of God’s Direction.</a:t>
            </a:r>
          </a:p>
          <a:p>
            <a:r>
              <a:rPr lang="en-US" b="1" dirty="0" smtClean="0">
                <a:solidFill>
                  <a:schemeClr val="accent6">
                    <a:lumMod val="75000"/>
                  </a:schemeClr>
                </a:solidFill>
              </a:rPr>
              <a:t>PROFITABLE: </a:t>
            </a:r>
            <a:r>
              <a:rPr lang="en-US" dirty="0" smtClean="0"/>
              <a:t>Possesses This Intrinsic Quality.</a:t>
            </a:r>
          </a:p>
          <a:p>
            <a:endParaRPr lang="en-US" dirty="0" smtClean="0"/>
          </a:p>
        </p:txBody>
      </p:sp>
    </p:spTree>
    <p:extLst>
      <p:ext uri="{BB962C8B-B14F-4D97-AF65-F5344CB8AC3E}">
        <p14:creationId xmlns:p14="http://schemas.microsoft.com/office/powerpoint/2010/main" val="575852297"/>
      </p:ext>
    </p:extLst>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Bible Asserts It’s Inerrant Nature</a:t>
            </a:r>
          </a:p>
        </p:txBody>
      </p:sp>
      <p:sp>
        <p:nvSpPr>
          <p:cNvPr id="3" name="Content Placeholder 2"/>
          <p:cNvSpPr>
            <a:spLocks noGrp="1"/>
          </p:cNvSpPr>
          <p:nvPr>
            <p:ph idx="1"/>
          </p:nvPr>
        </p:nvSpPr>
        <p:spPr>
          <a:xfrm>
            <a:off x="628650" y="1408908"/>
            <a:ext cx="8058150" cy="3738562"/>
          </a:xfrm>
        </p:spPr>
        <p:txBody>
          <a:bodyPr>
            <a:normAutofit lnSpcReduction="10000"/>
          </a:bodyPr>
          <a:lstStyle/>
          <a:p>
            <a:pPr marL="0" indent="0">
              <a:buNone/>
            </a:pPr>
            <a:r>
              <a:rPr lang="en-US" b="1" dirty="0" smtClean="0"/>
              <a:t>The God of the Bible Cannot Lie</a:t>
            </a:r>
          </a:p>
          <a:p>
            <a:r>
              <a:rPr lang="en-US" dirty="0"/>
              <a:t>“so that by two unchangeable things</a:t>
            </a:r>
            <a:r>
              <a:rPr lang="en-US" b="1" dirty="0">
                <a:solidFill>
                  <a:schemeClr val="accent6">
                    <a:lumMod val="75000"/>
                  </a:schemeClr>
                </a:solidFill>
              </a:rPr>
              <a:t> in which it is impossible for God to lie</a:t>
            </a:r>
            <a:r>
              <a:rPr lang="en-US" dirty="0"/>
              <a:t>, we who have </a:t>
            </a:r>
            <a:r>
              <a:rPr lang="en-US" dirty="0" smtClean="0"/>
              <a:t>taken </a:t>
            </a:r>
            <a:r>
              <a:rPr lang="en-US" dirty="0"/>
              <a:t>refuge would have strong encouragement to take hold of the hope set before us</a:t>
            </a:r>
            <a:r>
              <a:rPr lang="en-US" dirty="0" smtClean="0"/>
              <a:t>.”</a:t>
            </a:r>
          </a:p>
          <a:p>
            <a:pPr lvl="1"/>
            <a:r>
              <a:rPr lang="en-US" dirty="0" smtClean="0"/>
              <a:t>Hebrews 6:18</a:t>
            </a:r>
          </a:p>
          <a:p>
            <a:r>
              <a:rPr lang="en-US" dirty="0" smtClean="0"/>
              <a:t>“</a:t>
            </a:r>
            <a:r>
              <a:rPr lang="en-US" dirty="0"/>
              <a:t>in the hope of eternal life, which </a:t>
            </a:r>
            <a:r>
              <a:rPr lang="en-US" b="1" dirty="0">
                <a:solidFill>
                  <a:schemeClr val="accent6">
                    <a:lumMod val="75000"/>
                  </a:schemeClr>
                </a:solidFill>
              </a:rPr>
              <a:t>God, who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cannot </a:t>
            </a:r>
            <a:r>
              <a:rPr lang="en-US" b="1" dirty="0">
                <a:solidFill>
                  <a:schemeClr val="accent6">
                    <a:lumMod val="75000"/>
                  </a:schemeClr>
                </a:solidFill>
              </a:rPr>
              <a:t>lie, </a:t>
            </a:r>
            <a:r>
              <a:rPr lang="en-US" dirty="0"/>
              <a:t>promised </a:t>
            </a:r>
            <a:r>
              <a:rPr lang="en-US" dirty="0" smtClean="0"/>
              <a:t>long </a:t>
            </a:r>
            <a:r>
              <a:rPr lang="en-US" dirty="0"/>
              <a:t>ages ago</a:t>
            </a:r>
            <a:r>
              <a:rPr lang="en-US" dirty="0" smtClean="0"/>
              <a:t>,”</a:t>
            </a:r>
          </a:p>
          <a:p>
            <a:pPr lvl="1"/>
            <a:r>
              <a:rPr lang="en-US" dirty="0" smtClean="0"/>
              <a:t>Titus 1:2</a:t>
            </a:r>
          </a:p>
          <a:p>
            <a:endParaRPr lang="en-US" dirty="0" smtClean="0"/>
          </a:p>
        </p:txBody>
      </p:sp>
    </p:spTree>
    <p:extLst>
      <p:ext uri="{BB962C8B-B14F-4D97-AF65-F5344CB8AC3E}">
        <p14:creationId xmlns:p14="http://schemas.microsoft.com/office/powerpoint/2010/main" val="1788242297"/>
      </p:ext>
    </p:extLst>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Bible Asserts It’s Inerrant Nature</a:t>
            </a:r>
          </a:p>
        </p:txBody>
      </p:sp>
      <p:sp>
        <p:nvSpPr>
          <p:cNvPr id="3" name="Content Placeholder 2"/>
          <p:cNvSpPr>
            <a:spLocks noGrp="1"/>
          </p:cNvSpPr>
          <p:nvPr>
            <p:ph idx="1"/>
          </p:nvPr>
        </p:nvSpPr>
        <p:spPr>
          <a:xfrm>
            <a:off x="628650" y="1385890"/>
            <a:ext cx="7886700" cy="3626115"/>
          </a:xfrm>
        </p:spPr>
        <p:txBody>
          <a:bodyPr>
            <a:normAutofit lnSpcReduction="10000"/>
          </a:bodyPr>
          <a:lstStyle/>
          <a:p>
            <a:pPr marL="0" indent="0">
              <a:buNone/>
            </a:pPr>
            <a:r>
              <a:rPr lang="en-US" b="1" dirty="0" smtClean="0"/>
              <a:t>The Bible Is Accurate Even In The Smallest Details.</a:t>
            </a:r>
          </a:p>
          <a:p>
            <a:r>
              <a:rPr lang="en-US" dirty="0" smtClean="0"/>
              <a:t>Every Letter of Every Word</a:t>
            </a:r>
            <a:r>
              <a:rPr lang="mr-IN" dirty="0" smtClean="0"/>
              <a:t>…</a:t>
            </a:r>
            <a:endParaRPr lang="en-US" dirty="0" smtClean="0"/>
          </a:p>
          <a:p>
            <a:pPr lvl="1"/>
            <a:r>
              <a:rPr lang="en-US" dirty="0" smtClean="0"/>
              <a:t>For </a:t>
            </a:r>
            <a:r>
              <a:rPr lang="en-US" dirty="0"/>
              <a:t>truly I say to you, until heaven and earth pass away, </a:t>
            </a:r>
            <a:r>
              <a:rPr lang="en-US" b="1" dirty="0">
                <a:solidFill>
                  <a:schemeClr val="accent6">
                    <a:lumMod val="75000"/>
                  </a:schemeClr>
                </a:solidFill>
              </a:rPr>
              <a:t>not the smallest letter or stroke shall pass </a:t>
            </a:r>
            <a:r>
              <a:rPr lang="en-US" dirty="0"/>
              <a:t>from the Law until all is accomplished</a:t>
            </a:r>
            <a:r>
              <a:rPr lang="en-US" dirty="0" smtClean="0"/>
              <a:t>. (Matthew 5:18)</a:t>
            </a:r>
          </a:p>
          <a:p>
            <a:r>
              <a:rPr lang="en-US" dirty="0" smtClean="0"/>
              <a:t>The Plural or Singular Form</a:t>
            </a:r>
            <a:r>
              <a:rPr lang="mr-IN" dirty="0" smtClean="0"/>
              <a:t>…</a:t>
            </a:r>
            <a:endParaRPr lang="en-US" dirty="0" smtClean="0"/>
          </a:p>
          <a:p>
            <a:pPr lvl="1"/>
            <a:r>
              <a:rPr lang="en-US" dirty="0"/>
              <a:t>Now the promises were spoken to Abraham and to his seed. He does not say, “And to </a:t>
            </a:r>
            <a:r>
              <a:rPr lang="en-US" b="1" dirty="0">
                <a:solidFill>
                  <a:schemeClr val="accent6">
                    <a:lumMod val="75000"/>
                  </a:schemeClr>
                </a:solidFill>
              </a:rPr>
              <a:t>seeds</a:t>
            </a:r>
            <a:r>
              <a:rPr lang="en-US" dirty="0"/>
              <a:t>,” as </a:t>
            </a:r>
            <a:r>
              <a:rPr lang="en-US" i="1" dirty="0"/>
              <a:t>referring</a:t>
            </a:r>
            <a:r>
              <a:rPr lang="en-US" dirty="0"/>
              <a:t> to many, but </a:t>
            </a:r>
            <a:r>
              <a:rPr lang="en-US" i="1" dirty="0"/>
              <a:t>rather</a:t>
            </a:r>
            <a:r>
              <a:rPr lang="en-US" dirty="0"/>
              <a:t> to one, “And to your </a:t>
            </a:r>
            <a:r>
              <a:rPr lang="en-US" b="1" dirty="0">
                <a:solidFill>
                  <a:schemeClr val="accent6">
                    <a:lumMod val="75000"/>
                  </a:schemeClr>
                </a:solidFill>
              </a:rPr>
              <a:t>seed</a:t>
            </a:r>
            <a:r>
              <a:rPr lang="en-US" dirty="0"/>
              <a:t>,” that is, Christ</a:t>
            </a:r>
            <a:r>
              <a:rPr lang="en-US" dirty="0" smtClean="0"/>
              <a:t>. (Galatians 3:16)</a:t>
            </a:r>
            <a:endParaRPr lang="en-US" dirty="0"/>
          </a:p>
        </p:txBody>
      </p:sp>
    </p:spTree>
    <p:extLst>
      <p:ext uri="{BB962C8B-B14F-4D97-AF65-F5344CB8AC3E}">
        <p14:creationId xmlns:p14="http://schemas.microsoft.com/office/powerpoint/2010/main" val="954645914"/>
      </p:ext>
    </p:extLst>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Bible Asserts It’s Inerrant Nature</a:t>
            </a:r>
          </a:p>
        </p:txBody>
      </p:sp>
      <p:sp>
        <p:nvSpPr>
          <p:cNvPr id="3" name="Content Placeholder 2"/>
          <p:cNvSpPr>
            <a:spLocks noGrp="1"/>
          </p:cNvSpPr>
          <p:nvPr>
            <p:ph idx="1"/>
          </p:nvPr>
        </p:nvSpPr>
        <p:spPr>
          <a:xfrm>
            <a:off x="628650" y="1385890"/>
            <a:ext cx="7886700" cy="3965046"/>
          </a:xfrm>
        </p:spPr>
        <p:txBody>
          <a:bodyPr>
            <a:normAutofit lnSpcReduction="10000"/>
          </a:bodyPr>
          <a:lstStyle/>
          <a:p>
            <a:pPr marL="0" indent="0">
              <a:buNone/>
            </a:pPr>
            <a:r>
              <a:rPr lang="en-US" b="1" dirty="0" smtClean="0"/>
              <a:t>The Bible Is Accurate Even In The Smallest Details.</a:t>
            </a:r>
          </a:p>
          <a:p>
            <a:r>
              <a:rPr lang="en-US" dirty="0" smtClean="0"/>
              <a:t>The Past, Present, or Future Tense of Verbs</a:t>
            </a:r>
            <a:r>
              <a:rPr lang="mr-IN" dirty="0" smtClean="0"/>
              <a:t>…</a:t>
            </a:r>
            <a:endParaRPr lang="en-US" dirty="0" smtClean="0"/>
          </a:p>
          <a:p>
            <a:pPr lvl="1"/>
            <a:r>
              <a:rPr lang="en-US" dirty="0" smtClean="0"/>
              <a:t>But </a:t>
            </a:r>
            <a:r>
              <a:rPr lang="en-US" dirty="0"/>
              <a:t>Jesus answered and said to them, “You </a:t>
            </a:r>
            <a:r>
              <a:rPr lang="en-US" dirty="0" smtClean="0"/>
              <a:t>are mistaken, </a:t>
            </a:r>
            <a:r>
              <a:rPr lang="en-US" b="1" dirty="0" smtClean="0">
                <a:solidFill>
                  <a:schemeClr val="accent6">
                    <a:lumMod val="75000"/>
                  </a:schemeClr>
                </a:solidFill>
              </a:rPr>
              <a:t>not</a:t>
            </a:r>
            <a:r>
              <a:rPr lang="en-US" b="1" dirty="0">
                <a:solidFill>
                  <a:schemeClr val="accent6">
                    <a:lumMod val="75000"/>
                  </a:schemeClr>
                </a:solidFill>
              </a:rPr>
              <a:t> </a:t>
            </a:r>
            <a:r>
              <a:rPr lang="en-US" b="1" dirty="0" smtClean="0">
                <a:solidFill>
                  <a:schemeClr val="accent6">
                    <a:lumMod val="75000"/>
                  </a:schemeClr>
                </a:solidFill>
              </a:rPr>
              <a:t>understanding </a:t>
            </a:r>
            <a:r>
              <a:rPr lang="en-US" b="1" dirty="0">
                <a:solidFill>
                  <a:schemeClr val="accent6">
                    <a:lumMod val="75000"/>
                  </a:schemeClr>
                </a:solidFill>
              </a:rPr>
              <a:t>the Scriptures </a:t>
            </a:r>
            <a:r>
              <a:rPr lang="en-US" dirty="0"/>
              <a:t>nor the power of </a:t>
            </a:r>
            <a:r>
              <a:rPr lang="en-US" dirty="0" smtClean="0"/>
              <a:t>God. </a:t>
            </a:r>
            <a:r>
              <a:rPr lang="en-US" b="1" baseline="30000" dirty="0" smtClean="0"/>
              <a:t>30</a:t>
            </a:r>
            <a:r>
              <a:rPr lang="en-US" b="1" baseline="30000" dirty="0"/>
              <a:t> </a:t>
            </a:r>
            <a:r>
              <a:rPr lang="en-US" dirty="0"/>
              <a:t>For in the resurrection they neither marry nor are given in marriage, but are like angels in heaven. </a:t>
            </a:r>
            <a:r>
              <a:rPr lang="en-US" b="1" baseline="30000" dirty="0"/>
              <a:t>31 </a:t>
            </a:r>
            <a:r>
              <a:rPr lang="en-US" dirty="0"/>
              <a:t>But regarding the resurrection of the dead, have you not read what was </a:t>
            </a:r>
            <a:r>
              <a:rPr lang="en-US" b="1" dirty="0">
                <a:solidFill>
                  <a:schemeClr val="accent6">
                    <a:lumMod val="75000"/>
                  </a:schemeClr>
                </a:solidFill>
              </a:rPr>
              <a:t>spoken to you by God</a:t>
            </a:r>
            <a:r>
              <a:rPr lang="en-US" dirty="0"/>
              <a:t>: </a:t>
            </a:r>
            <a:r>
              <a:rPr lang="en-US" b="1" baseline="30000" dirty="0"/>
              <a:t>32 </a:t>
            </a:r>
            <a:r>
              <a:rPr lang="en-US" dirty="0"/>
              <a:t>‘I </a:t>
            </a:r>
            <a:r>
              <a:rPr lang="en-US" b="1" dirty="0">
                <a:solidFill>
                  <a:schemeClr val="accent6">
                    <a:lumMod val="75000"/>
                  </a:schemeClr>
                </a:solidFill>
              </a:rPr>
              <a:t>am</a:t>
            </a:r>
            <a:r>
              <a:rPr lang="en-US" dirty="0"/>
              <a:t> the God of Abraham, and the God of Isaac, and the God of Jacob’? </a:t>
            </a:r>
            <a:r>
              <a:rPr lang="en-US" b="1" dirty="0">
                <a:solidFill>
                  <a:schemeClr val="accent6">
                    <a:lumMod val="75000"/>
                  </a:schemeClr>
                </a:solidFill>
              </a:rPr>
              <a:t>He is not the God of the dead but of the living.</a:t>
            </a:r>
            <a:r>
              <a:rPr lang="en-US" dirty="0"/>
              <a:t>” </a:t>
            </a:r>
            <a:r>
              <a:rPr lang="en-US" b="1" baseline="30000" dirty="0" smtClean="0"/>
              <a:t>33 </a:t>
            </a:r>
            <a:r>
              <a:rPr lang="en-US" dirty="0" smtClean="0"/>
              <a:t>When the crowds heard </a:t>
            </a:r>
            <a:r>
              <a:rPr lang="en-US" i="1" dirty="0" smtClean="0"/>
              <a:t>this</a:t>
            </a:r>
            <a:r>
              <a:rPr lang="en-US" dirty="0" smtClean="0"/>
              <a:t>, they were astonished at His teaching.</a:t>
            </a:r>
          </a:p>
          <a:p>
            <a:endParaRPr lang="en-US" dirty="0"/>
          </a:p>
        </p:txBody>
      </p:sp>
    </p:spTree>
    <p:extLst>
      <p:ext uri="{BB962C8B-B14F-4D97-AF65-F5344CB8AC3E}">
        <p14:creationId xmlns:p14="http://schemas.microsoft.com/office/powerpoint/2010/main" val="883549861"/>
      </p:ext>
    </p:extLst>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Bible Asserts It’s Inerrant Nature</a:t>
            </a:r>
          </a:p>
        </p:txBody>
      </p:sp>
      <p:sp>
        <p:nvSpPr>
          <p:cNvPr id="3" name="Content Placeholder 2"/>
          <p:cNvSpPr>
            <a:spLocks noGrp="1"/>
          </p:cNvSpPr>
          <p:nvPr>
            <p:ph idx="1"/>
          </p:nvPr>
        </p:nvSpPr>
        <p:spPr>
          <a:xfrm>
            <a:off x="423333" y="1185334"/>
            <a:ext cx="8092017" cy="4402666"/>
          </a:xfrm>
        </p:spPr>
        <p:txBody>
          <a:bodyPr>
            <a:normAutofit fontScale="92500" lnSpcReduction="10000"/>
          </a:bodyPr>
          <a:lstStyle/>
          <a:p>
            <a:pPr marL="0" indent="0">
              <a:buNone/>
            </a:pPr>
            <a:r>
              <a:rPr lang="en-US" b="1" dirty="0" smtClean="0"/>
              <a:t>The Bible Is Accurate Even In Supernatural Events</a:t>
            </a:r>
          </a:p>
          <a:p>
            <a:r>
              <a:rPr lang="en-US" dirty="0" smtClean="0"/>
              <a:t>The Creation of Mankind</a:t>
            </a:r>
          </a:p>
          <a:p>
            <a:pPr lvl="1"/>
            <a:r>
              <a:rPr lang="en-US" dirty="0" smtClean="0"/>
              <a:t>And He answered and said, “Have you not read that He who created them from the beginning made them male and female, (Matt. 19:4)</a:t>
            </a:r>
          </a:p>
          <a:p>
            <a:r>
              <a:rPr lang="en-US" dirty="0" smtClean="0"/>
              <a:t>The Flood of Noah</a:t>
            </a:r>
          </a:p>
          <a:p>
            <a:pPr lvl="1"/>
            <a:r>
              <a:rPr lang="en-US" dirty="0" smtClean="0"/>
              <a:t>they were eating, they were drinking, they were marrying, they were being given in marriage, until the day that Noah entered the ark, and the flood came and destroyed them all. (Luke 17:27)</a:t>
            </a:r>
          </a:p>
          <a:p>
            <a:r>
              <a:rPr lang="en-US" dirty="0" smtClean="0"/>
              <a:t>The Journey of Jonah</a:t>
            </a:r>
          </a:p>
          <a:p>
            <a:pPr lvl="1"/>
            <a:r>
              <a:rPr lang="en-US" dirty="0"/>
              <a:t>for just as Jonah was three days and three nights in the belly of the sea monster, so will the Son of Man be three days and three nights in the heart of the earth</a:t>
            </a:r>
            <a:r>
              <a:rPr lang="en-US" dirty="0" smtClean="0"/>
              <a:t>.  (Matthew 12:40)</a:t>
            </a:r>
          </a:p>
        </p:txBody>
      </p:sp>
    </p:spTree>
    <p:extLst>
      <p:ext uri="{BB962C8B-B14F-4D97-AF65-F5344CB8AC3E}">
        <p14:creationId xmlns:p14="http://schemas.microsoft.com/office/powerpoint/2010/main" val="2120578469"/>
      </p:ext>
    </p:extLst>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Bible Asserts It’s Inerrant Nature</a:t>
            </a:r>
          </a:p>
        </p:txBody>
      </p:sp>
      <p:sp>
        <p:nvSpPr>
          <p:cNvPr id="3" name="Content Placeholder 2"/>
          <p:cNvSpPr>
            <a:spLocks noGrp="1"/>
          </p:cNvSpPr>
          <p:nvPr>
            <p:ph idx="1"/>
          </p:nvPr>
        </p:nvSpPr>
        <p:spPr>
          <a:xfrm>
            <a:off x="628650" y="1402823"/>
            <a:ext cx="7886700" cy="3626115"/>
          </a:xfrm>
        </p:spPr>
        <p:txBody>
          <a:bodyPr>
            <a:normAutofit lnSpcReduction="10000"/>
          </a:bodyPr>
          <a:lstStyle/>
          <a:p>
            <a:pPr marL="0" indent="0">
              <a:buNone/>
            </a:pPr>
            <a:r>
              <a:rPr lang="en-US" b="1" dirty="0" smtClean="0"/>
              <a:t>The Words of God Endure Forever.</a:t>
            </a:r>
          </a:p>
          <a:p>
            <a:r>
              <a:rPr lang="en-US" dirty="0" smtClean="0"/>
              <a:t>“for </a:t>
            </a:r>
            <a:r>
              <a:rPr lang="en-US" b="1" dirty="0">
                <a:solidFill>
                  <a:schemeClr val="accent6">
                    <a:lumMod val="75000"/>
                  </a:schemeClr>
                </a:solidFill>
              </a:rPr>
              <a:t>you have been born again not of seed which is perishable but imperishable</a:t>
            </a:r>
            <a:r>
              <a:rPr lang="en-US" dirty="0"/>
              <a:t>, </a:t>
            </a:r>
            <a:r>
              <a:rPr lang="en-US" i="1" dirty="0"/>
              <a:t>that is</a:t>
            </a:r>
            <a:r>
              <a:rPr lang="en-US" dirty="0"/>
              <a:t>, through the living and enduring word of God. </a:t>
            </a:r>
            <a:r>
              <a:rPr lang="en-US" b="1" baseline="30000" dirty="0"/>
              <a:t>24 </a:t>
            </a:r>
            <a:r>
              <a:rPr lang="en-US" dirty="0" smtClean="0"/>
              <a:t>For</a:t>
            </a:r>
            <a:r>
              <a:rPr lang="en-US" dirty="0"/>
              <a:t> </a:t>
            </a:r>
            <a:r>
              <a:rPr lang="en-US" dirty="0" smtClean="0"/>
              <a:t/>
            </a:r>
            <a:br>
              <a:rPr lang="en-US" dirty="0" smtClean="0"/>
            </a:br>
            <a:r>
              <a:rPr lang="en-US" dirty="0" smtClean="0"/>
              <a:t>         “All </a:t>
            </a:r>
            <a:r>
              <a:rPr lang="en-US" dirty="0"/>
              <a:t>flesh is like grass,</a:t>
            </a:r>
            <a:br>
              <a:rPr lang="en-US" dirty="0"/>
            </a:br>
            <a:r>
              <a:rPr lang="en-US" dirty="0" smtClean="0"/>
              <a:t>          And </a:t>
            </a:r>
            <a:r>
              <a:rPr lang="en-US" dirty="0"/>
              <a:t>all its glory like the flower of grass.</a:t>
            </a:r>
            <a:br>
              <a:rPr lang="en-US" dirty="0"/>
            </a:br>
            <a:r>
              <a:rPr lang="en-US" dirty="0" smtClean="0"/>
              <a:t>          The </a:t>
            </a:r>
            <a:r>
              <a:rPr lang="en-US" dirty="0"/>
              <a:t>grass withers,</a:t>
            </a:r>
            <a:br>
              <a:rPr lang="en-US" dirty="0"/>
            </a:br>
            <a:r>
              <a:rPr lang="en-US" dirty="0" smtClean="0"/>
              <a:t>          And </a:t>
            </a:r>
            <a:r>
              <a:rPr lang="en-US" dirty="0"/>
              <a:t>the flower falls off,</a:t>
            </a:r>
            <a:br>
              <a:rPr lang="en-US" dirty="0"/>
            </a:br>
            <a:r>
              <a:rPr lang="en-US" b="1" baseline="30000" dirty="0"/>
              <a:t>25 </a:t>
            </a:r>
            <a:r>
              <a:rPr lang="en-US" b="1" baseline="30000" dirty="0" smtClean="0"/>
              <a:t>          </a:t>
            </a:r>
            <a:r>
              <a:rPr lang="en-US" dirty="0" smtClean="0"/>
              <a:t>But </a:t>
            </a:r>
            <a:r>
              <a:rPr lang="en-US" b="1" dirty="0">
                <a:solidFill>
                  <a:schemeClr val="accent6">
                    <a:lumMod val="75000"/>
                  </a:schemeClr>
                </a:solidFill>
              </a:rPr>
              <a:t>the word of the Lord endures forever</a:t>
            </a:r>
            <a:r>
              <a:rPr lang="en-US" b="1" dirty="0" smtClean="0">
                <a:solidFill>
                  <a:schemeClr val="accent6">
                    <a:lumMod val="75000"/>
                  </a:schemeClr>
                </a:solidFill>
              </a:rPr>
              <a:t>.” </a:t>
            </a:r>
            <a:r>
              <a:rPr lang="en-US" dirty="0" smtClean="0"/>
              <a:t>And </a:t>
            </a:r>
            <a:r>
              <a:rPr lang="en-US" dirty="0"/>
              <a:t>this is the word which was </a:t>
            </a:r>
            <a:r>
              <a:rPr lang="en-US" dirty="0" smtClean="0"/>
              <a:t>preached </a:t>
            </a:r>
            <a:r>
              <a:rPr lang="en-US" dirty="0"/>
              <a:t>to you.</a:t>
            </a:r>
          </a:p>
          <a:p>
            <a:endParaRPr lang="en-US" dirty="0"/>
          </a:p>
        </p:txBody>
      </p:sp>
    </p:spTree>
    <p:extLst>
      <p:ext uri="{BB962C8B-B14F-4D97-AF65-F5344CB8AC3E}">
        <p14:creationId xmlns:p14="http://schemas.microsoft.com/office/powerpoint/2010/main" val="923722871"/>
      </p:ext>
    </p:extLst>
  </p:cSld>
  <p:clrMapOvr>
    <a:masterClrMapping/>
  </p:clrMapOvr>
  <p:transition spd="med">
    <p:split orient="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925</TotalTime>
  <Words>2001</Words>
  <Application>Microsoft Macintosh PowerPoint</Application>
  <PresentationFormat>On-screen Show (16:10)</PresentationFormat>
  <Paragraphs>189</Paragraphs>
  <Slides>19</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Calibri Light</vt:lpstr>
      <vt:lpstr>Mangal</vt:lpstr>
      <vt:lpstr>Wingdings</vt:lpstr>
      <vt:lpstr>Arial</vt:lpstr>
      <vt:lpstr>Office Theme</vt:lpstr>
      <vt:lpstr>The Innerrancy</vt:lpstr>
      <vt:lpstr>The Bible Is Inerrant:  Free From Error In All That It Teaches.</vt:lpstr>
      <vt:lpstr>The Bible Asserts It’s Inerrant Nature</vt:lpstr>
      <vt:lpstr>The Bible Asserts It’s Inerrant Nature</vt:lpstr>
      <vt:lpstr>The Bible Asserts It’s Inerrant Nature</vt:lpstr>
      <vt:lpstr>The Bible Asserts It’s Inerrant Nature</vt:lpstr>
      <vt:lpstr>The Bible Asserts It’s Inerrant Nature</vt:lpstr>
      <vt:lpstr>The Bible Asserts It’s Inerrant Nature</vt:lpstr>
      <vt:lpstr>The Bible Asserts It’s Inerrant Nature</vt:lpstr>
      <vt:lpstr>This Is Consistent With External Evidence.</vt:lpstr>
      <vt:lpstr>This Is Consistent With External Evidence.</vt:lpstr>
      <vt:lpstr>This Is Consistent With External Evidence.</vt:lpstr>
      <vt:lpstr>Old Criticisms &amp; New Terminology</vt:lpstr>
      <vt:lpstr>Old Criticisms &amp; New Terminology</vt:lpstr>
      <vt:lpstr>Old Criticisms &amp; New Terminology</vt:lpstr>
      <vt:lpstr>Old Criticisms &amp; New Terminology</vt:lpstr>
      <vt:lpstr>Applying What We Learn</vt:lpstr>
      <vt:lpstr>Old Criticisms &amp; New Terminology</vt:lpstr>
      <vt:lpstr>The Innerrancy</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Innerrancy</dc:title>
  <dc:creator>Phillip Shumake</dc:creator>
  <cp:lastModifiedBy>Phillip Shumake</cp:lastModifiedBy>
  <cp:revision>101</cp:revision>
  <dcterms:created xsi:type="dcterms:W3CDTF">2019-05-29T18:08:56Z</dcterms:created>
  <dcterms:modified xsi:type="dcterms:W3CDTF">2019-06-01T23:44:09Z</dcterms:modified>
</cp:coreProperties>
</file>