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80" r:id="rId3"/>
    <p:sldId id="281" r:id="rId4"/>
    <p:sldId id="286" r:id="rId5"/>
    <p:sldId id="282" r:id="rId6"/>
    <p:sldId id="283" r:id="rId7"/>
    <p:sldId id="285" r:id="rId8"/>
    <p:sldId id="269" r:id="rId9"/>
    <p:sldId id="271" r:id="rId10"/>
    <p:sldId id="270" r:id="rId11"/>
    <p:sldId id="272" r:id="rId12"/>
    <p:sldId id="273" r:id="rId13"/>
    <p:sldId id="278" r:id="rId14"/>
    <p:sldId id="274" r:id="rId15"/>
    <p:sldId id="275" r:id="rId16"/>
    <p:sldId id="277" r:id="rId17"/>
    <p:sldId id="287" r:id="rId18"/>
    <p:sldId id="279" r:id="rId19"/>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1"/>
    <p:restoredTop sz="67353"/>
  </p:normalViewPr>
  <p:slideViewPr>
    <p:cSldViewPr snapToGrid="0" snapToObjects="1">
      <p:cViewPr varScale="1">
        <p:scale>
          <a:sx n="75" d="100"/>
          <a:sy n="75" d="100"/>
        </p:scale>
        <p:origin x="148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F4F74-645A-0743-B68E-9AE222BCC4AF}" type="datetimeFigureOut">
              <a:rPr lang="en-US" smtClean="0"/>
              <a:t>6/9/19</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DB6D5-975C-EC49-95B0-B9201B28573F}" type="slidenum">
              <a:rPr lang="en-US" smtClean="0"/>
              <a:t>‹#›</a:t>
            </a:fld>
            <a:endParaRPr lang="en-US"/>
          </a:p>
        </p:txBody>
      </p:sp>
    </p:spTree>
    <p:extLst>
      <p:ext uri="{BB962C8B-B14F-4D97-AF65-F5344CB8AC3E}">
        <p14:creationId xmlns:p14="http://schemas.microsoft.com/office/powerpoint/2010/main" val="1208839819"/>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3</a:t>
            </a:fld>
            <a:endParaRPr lang="en-US"/>
          </a:p>
        </p:txBody>
      </p:sp>
    </p:spTree>
    <p:extLst>
      <p:ext uri="{BB962C8B-B14F-4D97-AF65-F5344CB8AC3E}">
        <p14:creationId xmlns:p14="http://schemas.microsoft.com/office/powerpoint/2010/main" val="2055072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often think</a:t>
            </a:r>
            <a:r>
              <a:rPr lang="en-US" baseline="0" dirty="0" smtClean="0"/>
              <a:t> of these very </a:t>
            </a:r>
            <a:r>
              <a:rPr lang="en-US" baseline="0" dirty="0" err="1" smtClean="0"/>
              <a:t>seperately</a:t>
            </a:r>
            <a:r>
              <a:rPr lang="en-US" baseline="0" dirty="0" smtClean="0"/>
              <a:t> </a:t>
            </a:r>
            <a:r>
              <a:rPr lang="mr-IN" baseline="0" dirty="0" smtClean="0"/>
              <a:t>–</a:t>
            </a:r>
            <a:r>
              <a:rPr lang="en-US" baseline="0" dirty="0" smtClean="0"/>
              <a:t> but they are all aspects </a:t>
            </a:r>
            <a:r>
              <a:rPr lang="en-US" baseline="0" smtClean="0"/>
              <a:t>of communication.</a:t>
            </a:r>
            <a:endParaRPr lang="en-US"/>
          </a:p>
        </p:txBody>
      </p:sp>
      <p:sp>
        <p:nvSpPr>
          <p:cNvPr id="4" name="Slide Number Placeholder 3"/>
          <p:cNvSpPr>
            <a:spLocks noGrp="1"/>
          </p:cNvSpPr>
          <p:nvPr>
            <p:ph type="sldNum" sz="quarter" idx="10"/>
          </p:nvPr>
        </p:nvSpPr>
        <p:spPr/>
        <p:txBody>
          <a:bodyPr/>
          <a:lstStyle/>
          <a:p>
            <a:fld id="{0A9DB6D5-975C-EC49-95B0-B9201B28573F}" type="slidenum">
              <a:rPr lang="en-US" smtClean="0"/>
              <a:t>14</a:t>
            </a:fld>
            <a:endParaRPr lang="en-US"/>
          </a:p>
        </p:txBody>
      </p:sp>
    </p:spTree>
    <p:extLst>
      <p:ext uri="{BB962C8B-B14F-4D97-AF65-F5344CB8AC3E}">
        <p14:creationId xmlns:p14="http://schemas.microsoft.com/office/powerpoint/2010/main" val="152850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Luke</a:t>
            </a:r>
            <a:r>
              <a:rPr lang="en-US" baseline="0" dirty="0" smtClean="0"/>
              <a:t> 16:29 </a:t>
            </a:r>
            <a:r>
              <a:rPr lang="mr-IN" baseline="0" dirty="0" smtClean="0"/>
              <a:t>–</a:t>
            </a:r>
            <a:r>
              <a:rPr lang="en-US" baseline="0" dirty="0" smtClean="0"/>
              <a:t> Moses and the Prophets were just as capable to serve a Jew 2,000 years after they were written, as the NT is capable to serve and instruct a Christian 2,000 years after they were written!!</a:t>
            </a:r>
          </a:p>
          <a:p>
            <a:endParaRPr lang="en-US" baseline="0" dirty="0" smtClean="0"/>
          </a:p>
          <a:p>
            <a:endParaRPr lang="en-US" baseline="0" dirty="0" smtClean="0"/>
          </a:p>
          <a:p>
            <a:pPr eaLnBrk="1" hangingPunct="1"/>
            <a:r>
              <a:rPr lang="en-US" altLang="x-none" sz="2000" dirty="0" smtClean="0"/>
              <a:t>Consider The Tremendous Extent of The Holy Spirit’s Work</a:t>
            </a:r>
          </a:p>
          <a:p>
            <a:pPr lvl="1" eaLnBrk="1" hangingPunct="1"/>
            <a:r>
              <a:rPr lang="en-US" altLang="x-none" sz="1667" dirty="0" smtClean="0"/>
              <a:t>When: From the prophets</a:t>
            </a:r>
            <a:r>
              <a:rPr lang="en-US" altLang="x-none" sz="1667" baseline="0" dirty="0" smtClean="0"/>
              <a:t> to </a:t>
            </a:r>
            <a:r>
              <a:rPr lang="en-US" altLang="x-none" sz="1667" dirty="0" smtClean="0"/>
              <a:t>Pentecost to at least the death of John the apostle.</a:t>
            </a:r>
          </a:p>
          <a:p>
            <a:pPr lvl="1" eaLnBrk="1" hangingPunct="1"/>
            <a:r>
              <a:rPr lang="en-US" altLang="x-none" sz="1667" dirty="0" smtClean="0"/>
              <a:t>Where: The Middle East, Asia Minor, &amp; Europe </a:t>
            </a:r>
          </a:p>
          <a:p>
            <a:pPr lvl="1" eaLnBrk="1" hangingPunct="1"/>
            <a:r>
              <a:rPr lang="en-US" altLang="x-none" sz="1667" dirty="0" smtClean="0"/>
              <a:t>Why: To firmly establish more than enough evidence for our faith.</a:t>
            </a:r>
          </a:p>
          <a:p>
            <a:pPr lvl="1" eaLnBrk="1" hangingPunct="1"/>
            <a:r>
              <a:rPr lang="en-US" altLang="x-none" sz="1667" dirty="0" smtClean="0"/>
              <a:t>How: With such a wide variety that it would be impossible to fake! </a:t>
            </a:r>
          </a:p>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15</a:t>
            </a:fld>
            <a:endParaRPr lang="en-US"/>
          </a:p>
        </p:txBody>
      </p:sp>
    </p:spTree>
    <p:extLst>
      <p:ext uri="{BB962C8B-B14F-4D97-AF65-F5344CB8AC3E}">
        <p14:creationId xmlns:p14="http://schemas.microsoft.com/office/powerpoint/2010/main" val="2019153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*Helps.  He is often supporting.</a:t>
            </a:r>
            <a:r>
              <a:rPr lang="en-US" baseline="0" dirty="0" smtClean="0"/>
              <a:t> He is continuing and advancing the work started by the Father or Son.</a:t>
            </a:r>
            <a:endParaRPr lang="en-US" dirty="0" smtClean="0"/>
          </a:p>
          <a:p>
            <a:endParaRPr lang="en-US" dirty="0" smtClean="0"/>
          </a:p>
          <a:p>
            <a:endParaRPr lang="en-US" dirty="0" smtClean="0"/>
          </a:p>
          <a:p>
            <a:r>
              <a:rPr lang="en-US" dirty="0" smtClean="0"/>
              <a:t>The Spirit Helps Communicate</a:t>
            </a:r>
          </a:p>
          <a:p>
            <a:pPr lvl="1"/>
            <a:r>
              <a:rPr lang="en-US" dirty="0" smtClean="0"/>
              <a:t>Revelation, Inspiration, Confirmation</a:t>
            </a:r>
          </a:p>
          <a:p>
            <a:pPr lvl="1"/>
            <a:r>
              <a:rPr lang="en-US" dirty="0" smtClean="0"/>
              <a:t>Recollection</a:t>
            </a:r>
          </a:p>
          <a:p>
            <a:pPr lvl="1"/>
            <a:r>
              <a:rPr lang="en-US" dirty="0" smtClean="0"/>
              <a:t>Prayers of the Saints</a:t>
            </a:r>
          </a:p>
          <a:p>
            <a:r>
              <a:rPr lang="en-US" dirty="0" smtClean="0"/>
              <a:t>The Spirit Helps Strengthen</a:t>
            </a:r>
          </a:p>
          <a:p>
            <a:pPr lvl="1"/>
            <a:r>
              <a:rPr lang="en-US" dirty="0" smtClean="0"/>
              <a:t>Physical Strength To the Judges</a:t>
            </a:r>
          </a:p>
          <a:p>
            <a:pPr lvl="1"/>
            <a:r>
              <a:rPr lang="en-US" dirty="0" smtClean="0"/>
              <a:t>Inner Strength To the Saints</a:t>
            </a:r>
          </a:p>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17</a:t>
            </a:fld>
            <a:endParaRPr lang="en-US"/>
          </a:p>
        </p:txBody>
      </p:sp>
    </p:spTree>
    <p:extLst>
      <p:ext uri="{BB962C8B-B14F-4D97-AF65-F5344CB8AC3E}">
        <p14:creationId xmlns:p14="http://schemas.microsoft.com/office/powerpoint/2010/main" val="149313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will look at the term closer in a moment, but notice that even when the NASB translates it to “Helper” in John 14, it is translated as “comfort” in Acts 9.  Both concepts are just deeply connected to this term.</a:t>
            </a:r>
            <a:endParaRPr lang="en-US" dirty="0" smtClean="0"/>
          </a:p>
          <a:p>
            <a:endParaRPr lang="en-US" dirty="0" smtClean="0"/>
          </a:p>
          <a:p>
            <a:r>
              <a:rPr lang="en-US" dirty="0" smtClean="0"/>
              <a:t>Acts 9:31.</a:t>
            </a:r>
            <a:r>
              <a:rPr lang="en-US" baseline="0" dirty="0" smtClean="0"/>
              <a:t>  </a:t>
            </a:r>
            <a:r>
              <a:rPr lang="en-US" sz="936" b="0" i="0" kern="1200" dirty="0" smtClean="0">
                <a:solidFill>
                  <a:schemeClr val="tx1"/>
                </a:solidFill>
                <a:effectLst/>
                <a:latin typeface="+mn-lt"/>
                <a:ea typeface="+mn-ea"/>
                <a:cs typeface="+mn-cs"/>
              </a:rPr>
              <a:t>So the church throughout all Judea and Galilee and Samaria enjoyed peace, being built up; and going on in the fear of the Lord and in the comfort of the Holy Spirit, it continued to increase.</a:t>
            </a:r>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4</a:t>
            </a:fld>
            <a:endParaRPr lang="en-US"/>
          </a:p>
        </p:txBody>
      </p:sp>
    </p:spTree>
    <p:extLst>
      <p:ext uri="{BB962C8B-B14F-4D97-AF65-F5344CB8AC3E}">
        <p14:creationId xmlns:p14="http://schemas.microsoft.com/office/powerpoint/2010/main" val="91674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04057811-B2D7-474F-999A-6527C6EE5A0D}" type="slidenum">
              <a:rPr lang="en-US" altLang="x-none" sz="1200"/>
              <a:pPr/>
              <a:t>5</a:t>
            </a:fld>
            <a:endParaRPr lang="en-US" altLang="x-none" sz="1200"/>
          </a:p>
        </p:txBody>
      </p:sp>
      <p:sp>
        <p:nvSpPr>
          <p:cNvPr id="27651" name="Rectangle 1026"/>
          <p:cNvSpPr>
            <a:spLocks noGrp="1" noRot="1" noChangeAspect="1" noChangeArrowheads="1" noTextEdit="1"/>
          </p:cNvSpPr>
          <p:nvPr>
            <p:ph type="sldImg"/>
          </p:nvPr>
        </p:nvSpPr>
        <p:spPr>
          <a:ln/>
        </p:spPr>
      </p:sp>
      <p:sp>
        <p:nvSpPr>
          <p:cNvPr id="2765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a:t>So what have we learned this morning.</a:t>
            </a:r>
          </a:p>
          <a:p>
            <a:pPr eaLnBrk="1" hangingPunct="1"/>
            <a:endParaRPr lang="en-US" altLang="x-none"/>
          </a:p>
          <a:p>
            <a:pPr eaLnBrk="1" hangingPunct="1"/>
            <a:r>
              <a:rPr lang="en-US" altLang="x-none"/>
              <a:t>Really, we’ve learned how to prove three fundamental facts about the Holy Spirit, as we have proven them to ourselves.</a:t>
            </a:r>
          </a:p>
          <a:p>
            <a:pPr eaLnBrk="1" hangingPunct="1"/>
            <a:endParaRPr lang="en-US" altLang="x-none"/>
          </a:p>
          <a:p>
            <a:pPr eaLnBrk="1" hangingPunct="1"/>
            <a:r>
              <a:rPr lang="en-US" altLang="x-none"/>
              <a:t>We have learned that…</a:t>
            </a:r>
          </a:p>
          <a:p>
            <a:pPr eaLnBrk="1" hangingPunct="1"/>
            <a:endParaRPr lang="en-US" altLang="x-none"/>
          </a:p>
          <a:p>
            <a:pPr eaLnBrk="1" hangingPunct="1"/>
            <a:r>
              <a:rPr lang="en-US" altLang="x-none"/>
              <a:t>…I know this was a lot to cover in one lesson, but these foundational ideas will help us in our study as we work together to see How Amazing the Holy Spirit Is.</a:t>
            </a:r>
          </a:p>
        </p:txBody>
      </p:sp>
    </p:spTree>
    <p:extLst>
      <p:ext uri="{BB962C8B-B14F-4D97-AF65-F5344CB8AC3E}">
        <p14:creationId xmlns:p14="http://schemas.microsoft.com/office/powerpoint/2010/main" val="1774365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9D6921D-F892-F744-8BDF-ADE7778A9FE4}" type="slidenum">
              <a:rPr lang="en-US" altLang="x-none"/>
              <a:pPr/>
              <a:t>6</a:t>
            </a:fld>
            <a:endParaRPr lang="en-US" altLang="x-none"/>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ltLang="x-none"/>
              <a:t>This last one is where you will find most of the disagreements stemming from.  Example: 1 Corithinans 6:19. We all see the words used, but determining whether we are indwelt by His presence, or His presence and His power, or His presence, power, and person. We will talk about that judgment much more in the coming weeks.  </a:t>
            </a:r>
          </a:p>
          <a:p>
            <a:endParaRPr lang="en-US" altLang="x-none"/>
          </a:p>
          <a:p>
            <a:r>
              <a:rPr lang="en-US" altLang="x-none"/>
              <a:t>I hope that tonight you have gained a greater sense of the issues involved in making these judgments, and a greater respect for those who work diligently to provide good translations.  And maybe even a greater sense of patience with those we might quickly criticize for drawing conclusions different from our own. Because it is a topic for MATURE CONSIDERATION.</a:t>
            </a:r>
          </a:p>
        </p:txBody>
      </p:sp>
    </p:spTree>
    <p:extLst>
      <p:ext uri="{BB962C8B-B14F-4D97-AF65-F5344CB8AC3E}">
        <p14:creationId xmlns:p14="http://schemas.microsoft.com/office/powerpoint/2010/main" val="50026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are going to look at the works the Holy Spirit keeps coming back to again and again.</a:t>
            </a:r>
          </a:p>
          <a:p>
            <a:endParaRPr lang="en-US" dirty="0" smtClean="0"/>
          </a:p>
          <a:p>
            <a:r>
              <a:rPr lang="en-US" dirty="0" smtClean="0"/>
              <a:t>There</a:t>
            </a:r>
            <a:r>
              <a:rPr lang="en-US" baseline="0" dirty="0" smtClean="0"/>
              <a:t> are actions that the Holy Spirit repeatedly performs </a:t>
            </a:r>
            <a:r>
              <a:rPr lang="mr-IN" baseline="0" dirty="0" smtClean="0"/>
              <a:t>–</a:t>
            </a:r>
            <a:r>
              <a:rPr lang="en-US" baseline="0" dirty="0" smtClean="0"/>
              <a:t> and these actions are not random and disconnected.  They fall into several obvious categories </a:t>
            </a:r>
            <a:r>
              <a:rPr lang="mr-IN" baseline="0" dirty="0" smtClean="0"/>
              <a:t>–</a:t>
            </a:r>
            <a:r>
              <a:rPr lang="en-US" baseline="0" dirty="0" smtClean="0"/>
              <a:t> which in turn gives us an idea of the work He cares deeply about.</a:t>
            </a:r>
            <a:endParaRPr lang="en-US" dirty="0" smtClean="0"/>
          </a:p>
          <a:p>
            <a:endParaRPr lang="en-US" dirty="0" smtClean="0"/>
          </a:p>
          <a:p>
            <a:r>
              <a:rPr lang="en-US" baseline="0" dirty="0" smtClean="0"/>
              <a:t>If a friend helped to repair our car engine, our lawn mower, and our dishwasher, we could certainly conclude they were mechanically inclined.</a:t>
            </a:r>
          </a:p>
          <a:p>
            <a:endParaRPr lang="en-US" baseline="0" dirty="0" smtClean="0"/>
          </a:p>
          <a:p>
            <a:r>
              <a:rPr lang="en-US" baseline="0" dirty="0" smtClean="0"/>
              <a:t>Similarly if a friend helped us with our Wi-Fi, our Smartphone, and our Laptop </a:t>
            </a:r>
            <a:r>
              <a:rPr lang="mr-IN" baseline="0" dirty="0" smtClean="0"/>
              <a:t>–</a:t>
            </a:r>
            <a:r>
              <a:rPr lang="en-US" baseline="0" dirty="0" smtClean="0"/>
              <a:t> we’d be grateful they were good with technology.</a:t>
            </a:r>
          </a:p>
          <a:p>
            <a:endParaRPr lang="en-US" baseline="0" dirty="0" smtClean="0"/>
          </a:p>
          <a:p>
            <a:r>
              <a:rPr lang="en-US" baseline="0" dirty="0" smtClean="0"/>
              <a:t>The </a:t>
            </a:r>
            <a:r>
              <a:rPr lang="en-US" baseline="0" dirty="0" err="1" smtClean="0"/>
              <a:t>repition</a:t>
            </a:r>
            <a:r>
              <a:rPr lang="en-US" baseline="0" dirty="0" smtClean="0"/>
              <a:t> tells us something about the person.  The same is true with the Holy Spirit.  We see Him at work over the course of thousands of years of Biblical History!!!  And yet in all that time, His work is remarkably similar.  Which tells us these are the areas He is responsible for and where He excels.</a:t>
            </a:r>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9</a:t>
            </a:fld>
            <a:endParaRPr lang="en-US"/>
          </a:p>
        </p:txBody>
      </p:sp>
    </p:spTree>
    <p:extLst>
      <p:ext uri="{BB962C8B-B14F-4D97-AF65-F5344CB8AC3E}">
        <p14:creationId xmlns:p14="http://schemas.microsoft.com/office/powerpoint/2010/main" val="89826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*Helps.  He is often supporting.</a:t>
            </a:r>
            <a:r>
              <a:rPr lang="en-US" baseline="0" dirty="0" smtClean="0"/>
              <a:t> He is continuing and advancing the work started by the Father or Son.</a:t>
            </a:r>
            <a:endParaRPr lang="en-US" dirty="0" smtClean="0"/>
          </a:p>
          <a:p>
            <a:endParaRPr lang="en-US" dirty="0" smtClean="0"/>
          </a:p>
          <a:p>
            <a:endParaRPr lang="en-US" dirty="0" smtClean="0"/>
          </a:p>
          <a:p>
            <a:r>
              <a:rPr lang="en-US" dirty="0" smtClean="0"/>
              <a:t>The Spirit Helps Communicate</a:t>
            </a:r>
          </a:p>
          <a:p>
            <a:pPr lvl="1"/>
            <a:r>
              <a:rPr lang="en-US" dirty="0" smtClean="0"/>
              <a:t>Revelation, Inspiration, Confirmation</a:t>
            </a:r>
          </a:p>
          <a:p>
            <a:pPr lvl="1"/>
            <a:r>
              <a:rPr lang="en-US" dirty="0" smtClean="0"/>
              <a:t>Recollection</a:t>
            </a:r>
          </a:p>
          <a:p>
            <a:pPr lvl="1"/>
            <a:r>
              <a:rPr lang="en-US" dirty="0" smtClean="0"/>
              <a:t>Prayers of the Saints</a:t>
            </a:r>
          </a:p>
          <a:p>
            <a:r>
              <a:rPr lang="en-US" dirty="0" smtClean="0"/>
              <a:t>The Spirit Helps Strengthen</a:t>
            </a:r>
          </a:p>
          <a:p>
            <a:pPr lvl="1"/>
            <a:r>
              <a:rPr lang="en-US" dirty="0" smtClean="0"/>
              <a:t>Physical Strength To the Judges</a:t>
            </a:r>
          </a:p>
          <a:p>
            <a:pPr lvl="1"/>
            <a:r>
              <a:rPr lang="en-US" dirty="0" smtClean="0"/>
              <a:t>Inner Strength To the Saints</a:t>
            </a:r>
          </a:p>
          <a:p>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10</a:t>
            </a:fld>
            <a:endParaRPr lang="en-US"/>
          </a:p>
        </p:txBody>
      </p:sp>
    </p:spTree>
    <p:extLst>
      <p:ext uri="{BB962C8B-B14F-4D97-AF65-F5344CB8AC3E}">
        <p14:creationId xmlns:p14="http://schemas.microsoft.com/office/powerpoint/2010/main" val="1978795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a:t>
            </a:r>
            <a:r>
              <a:rPr lang="en-US" baseline="0" dirty="0" smtClean="0"/>
              <a:t> told Titus to “set things in order”</a:t>
            </a:r>
          </a:p>
          <a:p>
            <a:endParaRPr lang="en-US" baseline="0" dirty="0" smtClean="0"/>
          </a:p>
          <a:p>
            <a:r>
              <a:rPr lang="en-US" baseline="0" dirty="0" smtClean="0"/>
              <a:t>The Spirit is really good at this.  When gifts were used in a disorderly way </a:t>
            </a:r>
            <a:r>
              <a:rPr lang="mr-IN" baseline="0" dirty="0" smtClean="0"/>
              <a:t>–</a:t>
            </a:r>
            <a:r>
              <a:rPr lang="en-US" baseline="0" dirty="0" smtClean="0"/>
              <a:t> Paul put an immediate stop to it.  Reminding them that God wants these gifts used in an orderly fashion.  </a:t>
            </a:r>
          </a:p>
          <a:p>
            <a:endParaRPr lang="en-US" baseline="0" dirty="0" smtClean="0"/>
          </a:p>
          <a:p>
            <a:r>
              <a:rPr lang="en-US" baseline="0" dirty="0" smtClean="0"/>
              <a:t>So for everyone here who loves to organize a closet, organize a team of people</a:t>
            </a:r>
            <a:r>
              <a:rPr lang="mr-IN" baseline="0" dirty="0" smtClean="0"/>
              <a:t>…</a:t>
            </a:r>
            <a:r>
              <a:rPr lang="en-US" baseline="0" dirty="0" smtClean="0"/>
              <a:t>the Spirit is great at organization.</a:t>
            </a:r>
          </a:p>
          <a:p>
            <a:endParaRPr lang="en-US" baseline="0" dirty="0" smtClean="0"/>
          </a:p>
          <a:p>
            <a:r>
              <a:rPr lang="en-US" baseline="0" dirty="0" smtClean="0"/>
              <a:t>The Spirit in Acts 20 </a:t>
            </a:r>
            <a:r>
              <a:rPr lang="mr-IN" baseline="0" dirty="0" smtClean="0"/>
              <a:t>–</a:t>
            </a:r>
            <a:r>
              <a:rPr lang="en-US" baseline="0" dirty="0" smtClean="0"/>
              <a:t> made them overseers.</a:t>
            </a:r>
          </a:p>
          <a:p>
            <a:r>
              <a:rPr lang="en-US" baseline="0" dirty="0" smtClean="0"/>
              <a:t>The Spirit in Acts 13 </a:t>
            </a:r>
            <a:r>
              <a:rPr lang="mr-IN" baseline="0" dirty="0" smtClean="0"/>
              <a:t>–</a:t>
            </a:r>
            <a:r>
              <a:rPr lang="en-US" baseline="0" dirty="0" smtClean="0"/>
              <a:t> set apart Paul &amp; Barnabas. He helps the right people get into the right places so that things function as God desires.</a:t>
            </a:r>
          </a:p>
          <a:p>
            <a:endParaRPr lang="en-US" baseline="0" dirty="0" smtClean="0"/>
          </a:p>
          <a:p>
            <a:endParaRPr lang="en-US" baseline="0" dirty="0" smtClean="0"/>
          </a:p>
          <a:p>
            <a:r>
              <a:rPr lang="en-US" baseline="0" dirty="0" smtClean="0"/>
              <a:t>----- Why this matters -----</a:t>
            </a:r>
          </a:p>
          <a:p>
            <a:r>
              <a:rPr lang="en-US" baseline="0" dirty="0" smtClean="0"/>
              <a:t>1.) When we are disorderly, we are working against His purposes.</a:t>
            </a:r>
          </a:p>
          <a:p>
            <a:r>
              <a:rPr lang="en-US" baseline="0" dirty="0" smtClean="0"/>
              <a:t>2.) When we follow the word of God given by the Spirit </a:t>
            </a:r>
            <a:r>
              <a:rPr lang="mr-IN" baseline="0" dirty="0" smtClean="0"/>
              <a:t>–</a:t>
            </a:r>
            <a:r>
              <a:rPr lang="en-US" baseline="0" dirty="0" smtClean="0"/>
              <a:t> our lives and the local church are both well ordered.</a:t>
            </a:r>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11</a:t>
            </a:fld>
            <a:endParaRPr lang="en-US"/>
          </a:p>
        </p:txBody>
      </p:sp>
    </p:spTree>
    <p:extLst>
      <p:ext uri="{BB962C8B-B14F-4D97-AF65-F5344CB8AC3E}">
        <p14:creationId xmlns:p14="http://schemas.microsoft.com/office/powerpoint/2010/main" val="2059510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often think</a:t>
            </a:r>
            <a:r>
              <a:rPr lang="en-US" baseline="0" dirty="0" smtClean="0"/>
              <a:t> of these very separately </a:t>
            </a:r>
            <a:r>
              <a:rPr lang="mr-IN" baseline="0" dirty="0" smtClean="0"/>
              <a:t>–</a:t>
            </a:r>
            <a:r>
              <a:rPr lang="en-US" baseline="0" dirty="0" smtClean="0"/>
              <a:t> but they are all aspects of communication.</a:t>
            </a:r>
          </a:p>
          <a:p>
            <a:endParaRPr lang="en-US" baseline="0" dirty="0" smtClean="0"/>
          </a:p>
          <a:p>
            <a:r>
              <a:rPr lang="en-US" baseline="0" dirty="0" smtClean="0"/>
              <a:t>The Word of God is the Sword of the Spirit.</a:t>
            </a:r>
          </a:p>
          <a:p>
            <a:endParaRPr lang="en-US" baseline="0" dirty="0" smtClean="0"/>
          </a:p>
          <a:p>
            <a:r>
              <a:rPr lang="en-US" baseline="0" dirty="0" smtClean="0"/>
              <a:t>The Spirit Is An Excellent Communicator. The Right Word for the Right Time, </a:t>
            </a:r>
            <a:r>
              <a:rPr lang="en-US" baseline="0" dirty="0" err="1" smtClean="0"/>
              <a:t>Everytime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12</a:t>
            </a:fld>
            <a:endParaRPr lang="en-US"/>
          </a:p>
        </p:txBody>
      </p:sp>
    </p:spTree>
    <p:extLst>
      <p:ext uri="{BB962C8B-B14F-4D97-AF65-F5344CB8AC3E}">
        <p14:creationId xmlns:p14="http://schemas.microsoft.com/office/powerpoint/2010/main" val="379564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 Indirectly (for</a:t>
            </a:r>
            <a:r>
              <a:rPr lang="en-US" baseline="0" dirty="0" smtClean="0"/>
              <a:t> lack of a better word)</a:t>
            </a:r>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13</a:t>
            </a:fld>
            <a:endParaRPr lang="en-US"/>
          </a:p>
        </p:txBody>
      </p:sp>
    </p:spTree>
    <p:extLst>
      <p:ext uri="{BB962C8B-B14F-4D97-AF65-F5344CB8AC3E}">
        <p14:creationId xmlns:p14="http://schemas.microsoft.com/office/powerpoint/2010/main" val="941381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bg1"/>
                </a:solidFill>
                <a:latin typeface="Calibri" charset="0"/>
                <a:ea typeface="Calibri" charset="0"/>
                <a:cs typeface="Calibri"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44F16-D4E6-4845-91DB-A61A55B9D5AD}"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E44F16-D4E6-4845-91DB-A61A55B9D5AD}" type="datetimeFigureOut">
              <a:rPr lang="en-US" smtClean="0"/>
              <a:t>6/9/19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E44F16-D4E6-4845-91DB-A61A55B9D5AD}" type="datetimeFigureOut">
              <a:rPr lang="en-US" smtClean="0"/>
              <a:t>6/9/19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E44F16-D4E6-4845-91DB-A61A55B9D5AD}" type="datetimeFigureOut">
              <a:rPr lang="en-US" smtClean="0"/>
              <a:t>6/9/19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44F16-D4E6-4845-91DB-A61A55B9D5AD}" type="datetimeFigureOut">
              <a:rPr lang="en-US" smtClean="0"/>
              <a:t>6/9/19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44F16-D4E6-4845-91DB-A61A55B9D5AD}" type="datetimeFigureOut">
              <a:rPr lang="en-US" smtClean="0"/>
              <a:t>6/9/19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44F16-D4E6-4845-91DB-A61A55B9D5AD}" type="datetimeFigureOut">
              <a:rPr lang="en-US" smtClean="0"/>
              <a:t>6/9/19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BE44F16-D4E6-4845-91DB-A61A55B9D5AD}" type="datetimeFigureOut">
              <a:rPr lang="en-US" smtClean="0"/>
              <a:t>6/9/19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31B5973-ED60-F14A-A367-ACB5CA0DF678}" type="slidenum">
              <a:rPr lang="en-US" smtClean="0"/>
              <a:t>‹#›</a:t>
            </a:fld>
            <a:endParaRPr lang="en-US"/>
          </a:p>
        </p:txBody>
      </p:sp>
    </p:spTree>
    <p:extLst>
      <p:ext uri="{BB962C8B-B14F-4D97-AF65-F5344CB8AC3E}">
        <p14:creationId xmlns:p14="http://schemas.microsoft.com/office/powerpoint/2010/main" val="862506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Spirit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84292373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Spirit’s Work In </a:t>
            </a:r>
            <a:r>
              <a:rPr lang="en-US" dirty="0" smtClean="0"/>
              <a:t>6 </a:t>
            </a:r>
            <a:r>
              <a:rPr lang="en-US" dirty="0" smtClean="0"/>
              <a:t>Areas</a:t>
            </a:r>
            <a:endParaRPr lang="en-US" dirty="0"/>
          </a:p>
        </p:txBody>
      </p:sp>
      <p:sp>
        <p:nvSpPr>
          <p:cNvPr id="3" name="Content Placeholder 2"/>
          <p:cNvSpPr>
            <a:spLocks noGrp="1"/>
          </p:cNvSpPr>
          <p:nvPr>
            <p:ph idx="1"/>
          </p:nvPr>
        </p:nvSpPr>
        <p:spPr/>
        <p:txBody>
          <a:bodyPr>
            <a:normAutofit/>
          </a:bodyPr>
          <a:lstStyle/>
          <a:p>
            <a:r>
              <a:rPr lang="en-US" dirty="0" smtClean="0"/>
              <a:t>The Spirit Helps Bring Order</a:t>
            </a:r>
          </a:p>
          <a:p>
            <a:r>
              <a:rPr lang="en-US" dirty="0" smtClean="0"/>
              <a:t>The Spirit Helps </a:t>
            </a:r>
            <a:r>
              <a:rPr lang="en-US" dirty="0" smtClean="0"/>
              <a:t>Communicate</a:t>
            </a:r>
          </a:p>
          <a:p>
            <a:r>
              <a:rPr lang="en-US" dirty="0" smtClean="0"/>
              <a:t>The Spirit Helps Renew</a:t>
            </a:r>
            <a:endParaRPr lang="en-US" dirty="0" smtClean="0"/>
          </a:p>
          <a:p>
            <a:r>
              <a:rPr lang="en-US" dirty="0" smtClean="0"/>
              <a:t>The Spirit Helps Strengthen</a:t>
            </a:r>
          </a:p>
          <a:p>
            <a:r>
              <a:rPr lang="en-US" dirty="0" smtClean="0"/>
              <a:t>The Spirit Helps Confirm Truth</a:t>
            </a:r>
          </a:p>
          <a:p>
            <a:r>
              <a:rPr lang="en-US" dirty="0" smtClean="0"/>
              <a:t>The Spirit Helps Equip &amp; Edify</a:t>
            </a:r>
            <a:endParaRPr lang="en-US" dirty="0"/>
          </a:p>
        </p:txBody>
      </p:sp>
    </p:spTree>
    <p:extLst>
      <p:ext uri="{BB962C8B-B14F-4D97-AF65-F5344CB8AC3E}">
        <p14:creationId xmlns:p14="http://schemas.microsoft.com/office/powerpoint/2010/main" val="7197832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Helps Bring Order</a:t>
            </a:r>
            <a:endParaRPr lang="en-US" dirty="0"/>
          </a:p>
        </p:txBody>
      </p:sp>
      <p:sp>
        <p:nvSpPr>
          <p:cNvPr id="3" name="Content Placeholder 2"/>
          <p:cNvSpPr>
            <a:spLocks noGrp="1"/>
          </p:cNvSpPr>
          <p:nvPr>
            <p:ph idx="1"/>
          </p:nvPr>
        </p:nvSpPr>
        <p:spPr>
          <a:xfrm>
            <a:off x="285750" y="1521354"/>
            <a:ext cx="2762250" cy="3626115"/>
          </a:xfrm>
        </p:spPr>
        <p:txBody>
          <a:bodyPr/>
          <a:lstStyle/>
          <a:p>
            <a:r>
              <a:rPr lang="en-US" dirty="0" smtClean="0"/>
              <a:t>To Creation</a:t>
            </a:r>
          </a:p>
          <a:p>
            <a:pPr lvl="1"/>
            <a:r>
              <a:rPr lang="en-US" dirty="0" smtClean="0"/>
              <a:t>Genesis 1:2</a:t>
            </a:r>
          </a:p>
          <a:p>
            <a:pPr lvl="1"/>
            <a:r>
              <a:rPr lang="en-US" dirty="0" smtClean="0"/>
              <a:t>Deut. 32:11</a:t>
            </a:r>
          </a:p>
          <a:p>
            <a:pPr lvl="1"/>
            <a:r>
              <a:rPr lang="en-US" dirty="0" smtClean="0"/>
              <a:t>Ps 104:24,30</a:t>
            </a:r>
            <a:endParaRPr lang="en-US" dirty="0"/>
          </a:p>
        </p:txBody>
      </p:sp>
      <p:sp>
        <p:nvSpPr>
          <p:cNvPr id="4" name="Content Placeholder 2"/>
          <p:cNvSpPr txBox="1">
            <a:spLocks/>
          </p:cNvSpPr>
          <p:nvPr/>
        </p:nvSpPr>
        <p:spPr>
          <a:xfrm>
            <a:off x="32385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To Israel</a:t>
            </a:r>
          </a:p>
          <a:p>
            <a:pPr lvl="1"/>
            <a:r>
              <a:rPr lang="en-US" dirty="0"/>
              <a:t>Neh. 9:20</a:t>
            </a:r>
          </a:p>
          <a:p>
            <a:pPr lvl="1"/>
            <a:r>
              <a:rPr lang="en-US" dirty="0" smtClean="0"/>
              <a:t>Num. 11:17</a:t>
            </a:r>
          </a:p>
          <a:p>
            <a:pPr lvl="1"/>
            <a:r>
              <a:rPr lang="en-US" dirty="0" smtClean="0"/>
              <a:t>Num. 11:25</a:t>
            </a:r>
            <a:endParaRPr lang="en-US" dirty="0"/>
          </a:p>
        </p:txBody>
      </p:sp>
      <p:sp>
        <p:nvSpPr>
          <p:cNvPr id="5" name="Content Placeholder 2"/>
          <p:cNvSpPr txBox="1">
            <a:spLocks/>
          </p:cNvSpPr>
          <p:nvPr/>
        </p:nvSpPr>
        <p:spPr>
          <a:xfrm>
            <a:off x="61722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To The Church</a:t>
            </a:r>
          </a:p>
          <a:p>
            <a:pPr lvl="1"/>
            <a:r>
              <a:rPr lang="en-US" dirty="0" smtClean="0"/>
              <a:t>Acts 20:28</a:t>
            </a:r>
          </a:p>
          <a:p>
            <a:pPr lvl="1"/>
            <a:r>
              <a:rPr lang="en-US" dirty="0" smtClean="0"/>
              <a:t>1 Cor. 14:40</a:t>
            </a:r>
          </a:p>
          <a:p>
            <a:pPr lvl="1"/>
            <a:endParaRPr lang="en-US" dirty="0"/>
          </a:p>
          <a:p>
            <a:pPr lvl="1"/>
            <a:r>
              <a:rPr lang="en-US" dirty="0" smtClean="0"/>
              <a:t>Rom. 14</a:t>
            </a:r>
            <a:br>
              <a:rPr lang="en-US" dirty="0" smtClean="0"/>
            </a:br>
            <a:r>
              <a:rPr lang="en-US" dirty="0" smtClean="0"/>
              <a:t>vs. 15-17</a:t>
            </a:r>
          </a:p>
        </p:txBody>
      </p:sp>
    </p:spTree>
    <p:extLst>
      <p:ext uri="{BB962C8B-B14F-4D97-AF65-F5344CB8AC3E}">
        <p14:creationId xmlns:p14="http://schemas.microsoft.com/office/powerpoint/2010/main" val="727361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Helps Communicate</a:t>
            </a:r>
            <a:endParaRPr lang="en-US" dirty="0"/>
          </a:p>
        </p:txBody>
      </p:sp>
      <p:sp>
        <p:nvSpPr>
          <p:cNvPr id="3" name="Content Placeholder 2"/>
          <p:cNvSpPr>
            <a:spLocks noGrp="1"/>
          </p:cNvSpPr>
          <p:nvPr>
            <p:ph idx="1"/>
          </p:nvPr>
        </p:nvSpPr>
        <p:spPr>
          <a:xfrm>
            <a:off x="285750" y="1521354"/>
            <a:ext cx="2762250" cy="3626115"/>
          </a:xfrm>
        </p:spPr>
        <p:txBody>
          <a:bodyPr/>
          <a:lstStyle/>
          <a:p>
            <a:r>
              <a:rPr lang="en-US" dirty="0" smtClean="0"/>
              <a:t>From God</a:t>
            </a:r>
          </a:p>
          <a:p>
            <a:pPr lvl="1"/>
            <a:r>
              <a:rPr lang="en-US" dirty="0" smtClean="0"/>
              <a:t>2 Peter 1:21</a:t>
            </a:r>
            <a:br>
              <a:rPr lang="en-US" dirty="0" smtClean="0"/>
            </a:br>
            <a:endParaRPr lang="en-US" dirty="0" smtClean="0"/>
          </a:p>
          <a:p>
            <a:r>
              <a:rPr lang="en-US" dirty="0" smtClean="0"/>
              <a:t>For Apostles</a:t>
            </a:r>
          </a:p>
          <a:p>
            <a:pPr lvl="1"/>
            <a:r>
              <a:rPr lang="en-US" dirty="0" smtClean="0"/>
              <a:t>John 16:13</a:t>
            </a:r>
          </a:p>
          <a:p>
            <a:pPr lvl="1"/>
            <a:r>
              <a:rPr lang="en-US" dirty="0" smtClean="0"/>
              <a:t>Acts 1:8</a:t>
            </a:r>
          </a:p>
        </p:txBody>
      </p:sp>
      <p:sp>
        <p:nvSpPr>
          <p:cNvPr id="4" name="Content Placeholder 2"/>
          <p:cNvSpPr txBox="1">
            <a:spLocks/>
          </p:cNvSpPr>
          <p:nvPr/>
        </p:nvSpPr>
        <p:spPr>
          <a:xfrm>
            <a:off x="32385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To God</a:t>
            </a:r>
          </a:p>
          <a:p>
            <a:pPr lvl="1"/>
            <a:r>
              <a:rPr lang="en-US" dirty="0" smtClean="0"/>
              <a:t>Romans 8:26,27</a:t>
            </a:r>
            <a:endParaRPr lang="en-US" dirty="0"/>
          </a:p>
        </p:txBody>
      </p:sp>
      <p:sp>
        <p:nvSpPr>
          <p:cNvPr id="5" name="Content Placeholder 2"/>
          <p:cNvSpPr txBox="1">
            <a:spLocks/>
          </p:cNvSpPr>
          <p:nvPr/>
        </p:nvSpPr>
        <p:spPr>
          <a:xfrm>
            <a:off x="61722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To The Lost</a:t>
            </a:r>
          </a:p>
          <a:p>
            <a:pPr lvl="1"/>
            <a:r>
              <a:rPr lang="en-US" dirty="0" smtClean="0"/>
              <a:t>Acts 2:4</a:t>
            </a:r>
          </a:p>
          <a:p>
            <a:pPr lvl="1"/>
            <a:r>
              <a:rPr lang="en-US" dirty="0" smtClean="0"/>
              <a:t>Acts 4:8</a:t>
            </a:r>
            <a:endParaRPr lang="en-US" dirty="0"/>
          </a:p>
        </p:txBody>
      </p:sp>
    </p:spTree>
    <p:extLst>
      <p:ext uri="{BB962C8B-B14F-4D97-AF65-F5344CB8AC3E}">
        <p14:creationId xmlns:p14="http://schemas.microsoft.com/office/powerpoint/2010/main" val="11091173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Helps Renew</a:t>
            </a:r>
            <a:endParaRPr lang="en-US" dirty="0"/>
          </a:p>
        </p:txBody>
      </p:sp>
      <p:sp>
        <p:nvSpPr>
          <p:cNvPr id="4" name="Content Placeholder 2"/>
          <p:cNvSpPr>
            <a:spLocks noGrp="1"/>
          </p:cNvSpPr>
          <p:nvPr>
            <p:ph idx="1"/>
          </p:nvPr>
        </p:nvSpPr>
        <p:spPr>
          <a:xfrm>
            <a:off x="1638300" y="1521354"/>
            <a:ext cx="2762250" cy="3626115"/>
          </a:xfrm>
        </p:spPr>
        <p:txBody>
          <a:bodyPr/>
          <a:lstStyle/>
          <a:p>
            <a:r>
              <a:rPr lang="en-US" dirty="0" smtClean="0"/>
              <a:t>Our Souls</a:t>
            </a:r>
          </a:p>
          <a:p>
            <a:pPr lvl="1"/>
            <a:r>
              <a:rPr lang="en-US" dirty="0" smtClean="0"/>
              <a:t>Titus 3:5</a:t>
            </a:r>
          </a:p>
          <a:p>
            <a:pPr lvl="1"/>
            <a:r>
              <a:rPr lang="en-US" dirty="0" smtClean="0"/>
              <a:t>Acts 2:39</a:t>
            </a:r>
          </a:p>
          <a:p>
            <a:pPr lvl="1"/>
            <a:r>
              <a:rPr lang="en-US" dirty="0" smtClean="0"/>
              <a:t>Ps. 51:10-11</a:t>
            </a:r>
          </a:p>
          <a:p>
            <a:pPr lvl="1"/>
            <a:r>
              <a:rPr lang="en-US" dirty="0" smtClean="0"/>
              <a:t>Ps. 104:30</a:t>
            </a:r>
            <a:endParaRPr lang="en-US" dirty="0"/>
          </a:p>
        </p:txBody>
      </p:sp>
      <p:sp>
        <p:nvSpPr>
          <p:cNvPr id="5" name="Content Placeholder 2"/>
          <p:cNvSpPr txBox="1">
            <a:spLocks/>
          </p:cNvSpPr>
          <p:nvPr/>
        </p:nvSpPr>
        <p:spPr>
          <a:xfrm>
            <a:off x="459105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Our Minds</a:t>
            </a:r>
          </a:p>
          <a:p>
            <a:pPr lvl="1"/>
            <a:r>
              <a:rPr lang="en-US" dirty="0" smtClean="0"/>
              <a:t>Rom. 12:2</a:t>
            </a:r>
            <a:endParaRPr lang="en-US" dirty="0"/>
          </a:p>
        </p:txBody>
      </p:sp>
    </p:spTree>
    <p:extLst>
      <p:ext uri="{BB962C8B-B14F-4D97-AF65-F5344CB8AC3E}">
        <p14:creationId xmlns:p14="http://schemas.microsoft.com/office/powerpoint/2010/main" val="17376241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Helps Strengthen</a:t>
            </a:r>
            <a:endParaRPr lang="en-US" dirty="0"/>
          </a:p>
        </p:txBody>
      </p:sp>
      <p:sp>
        <p:nvSpPr>
          <p:cNvPr id="3" name="Content Placeholder 2"/>
          <p:cNvSpPr>
            <a:spLocks noGrp="1"/>
          </p:cNvSpPr>
          <p:nvPr>
            <p:ph idx="1"/>
          </p:nvPr>
        </p:nvSpPr>
        <p:spPr>
          <a:xfrm>
            <a:off x="285750" y="1521354"/>
            <a:ext cx="2762250" cy="3626115"/>
          </a:xfrm>
        </p:spPr>
        <p:txBody>
          <a:bodyPr/>
          <a:lstStyle/>
          <a:p>
            <a:r>
              <a:rPr lang="en-US" dirty="0" smtClean="0"/>
              <a:t>Judges</a:t>
            </a:r>
          </a:p>
          <a:p>
            <a:pPr lvl="1"/>
            <a:r>
              <a:rPr lang="en-US" dirty="0" smtClean="0"/>
              <a:t>Judges 6:34</a:t>
            </a:r>
          </a:p>
          <a:p>
            <a:pPr lvl="1"/>
            <a:r>
              <a:rPr lang="en-US" dirty="0" smtClean="0"/>
              <a:t>Judges 15:14</a:t>
            </a:r>
            <a:endParaRPr lang="en-US" dirty="0"/>
          </a:p>
        </p:txBody>
      </p:sp>
      <p:sp>
        <p:nvSpPr>
          <p:cNvPr id="4" name="Content Placeholder 2"/>
          <p:cNvSpPr txBox="1">
            <a:spLocks/>
          </p:cNvSpPr>
          <p:nvPr/>
        </p:nvSpPr>
        <p:spPr>
          <a:xfrm>
            <a:off x="32385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Kings</a:t>
            </a:r>
          </a:p>
          <a:p>
            <a:pPr lvl="1"/>
            <a:r>
              <a:rPr lang="en-US" dirty="0" smtClean="0"/>
              <a:t>1 Samuel 16:13</a:t>
            </a:r>
            <a:endParaRPr lang="en-US" dirty="0"/>
          </a:p>
        </p:txBody>
      </p:sp>
      <p:sp>
        <p:nvSpPr>
          <p:cNvPr id="5" name="Content Placeholder 2"/>
          <p:cNvSpPr txBox="1">
            <a:spLocks/>
          </p:cNvSpPr>
          <p:nvPr/>
        </p:nvSpPr>
        <p:spPr>
          <a:xfrm>
            <a:off x="61722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Christians</a:t>
            </a:r>
          </a:p>
          <a:p>
            <a:pPr lvl="1"/>
            <a:r>
              <a:rPr lang="en-US" dirty="0" smtClean="0"/>
              <a:t>John 7:38-39</a:t>
            </a:r>
          </a:p>
          <a:p>
            <a:pPr lvl="1"/>
            <a:r>
              <a:rPr lang="en-US" dirty="0" smtClean="0"/>
              <a:t>Eph. 3:16 </a:t>
            </a:r>
            <a:endParaRPr lang="en-US" dirty="0"/>
          </a:p>
        </p:txBody>
      </p:sp>
    </p:spTree>
    <p:extLst>
      <p:ext uri="{BB962C8B-B14F-4D97-AF65-F5344CB8AC3E}">
        <p14:creationId xmlns:p14="http://schemas.microsoft.com/office/powerpoint/2010/main" val="15305579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 Helps Confirm Truth</a:t>
            </a:r>
            <a:endParaRPr lang="en-US" dirty="0"/>
          </a:p>
        </p:txBody>
      </p:sp>
      <p:sp>
        <p:nvSpPr>
          <p:cNvPr id="3" name="Content Placeholder 2"/>
          <p:cNvSpPr>
            <a:spLocks noGrp="1"/>
          </p:cNvSpPr>
          <p:nvPr>
            <p:ph idx="1"/>
          </p:nvPr>
        </p:nvSpPr>
        <p:spPr>
          <a:xfrm>
            <a:off x="247650" y="1521354"/>
            <a:ext cx="2952750" cy="3626115"/>
          </a:xfrm>
        </p:spPr>
        <p:txBody>
          <a:bodyPr/>
          <a:lstStyle/>
          <a:p>
            <a:r>
              <a:rPr lang="en-US" dirty="0" smtClean="0"/>
              <a:t>True Prophets</a:t>
            </a:r>
          </a:p>
          <a:p>
            <a:pPr lvl="1"/>
            <a:r>
              <a:rPr lang="en-US" dirty="0" smtClean="0"/>
              <a:t>Deut. 18:15-22</a:t>
            </a:r>
          </a:p>
          <a:p>
            <a:pPr lvl="1"/>
            <a:r>
              <a:rPr lang="en-US" dirty="0" smtClean="0"/>
              <a:t>Deut. 13:1-5</a:t>
            </a:r>
          </a:p>
          <a:p>
            <a:pPr lvl="1"/>
            <a:r>
              <a:rPr lang="en-US" dirty="0" smtClean="0"/>
              <a:t>Luke 16:29</a:t>
            </a:r>
            <a:endParaRPr lang="en-US" dirty="0"/>
          </a:p>
        </p:txBody>
      </p:sp>
      <p:sp>
        <p:nvSpPr>
          <p:cNvPr id="4" name="Content Placeholder 2"/>
          <p:cNvSpPr txBox="1">
            <a:spLocks/>
          </p:cNvSpPr>
          <p:nvPr/>
        </p:nvSpPr>
        <p:spPr>
          <a:xfrm>
            <a:off x="32385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True Messiah</a:t>
            </a:r>
          </a:p>
          <a:p>
            <a:pPr lvl="1"/>
            <a:r>
              <a:rPr lang="en-US" dirty="0" smtClean="0"/>
              <a:t>Luke 1:28ff</a:t>
            </a:r>
          </a:p>
          <a:p>
            <a:pPr lvl="1"/>
            <a:r>
              <a:rPr lang="en-US" dirty="0" smtClean="0"/>
              <a:t>Luke 2:25ff</a:t>
            </a:r>
          </a:p>
          <a:p>
            <a:pPr lvl="1"/>
            <a:r>
              <a:rPr lang="en-US" dirty="0" smtClean="0"/>
              <a:t>Matt. 3:16</a:t>
            </a:r>
            <a:endParaRPr lang="en-US" dirty="0"/>
          </a:p>
        </p:txBody>
      </p:sp>
      <p:sp>
        <p:nvSpPr>
          <p:cNvPr id="5" name="Content Placeholder 2"/>
          <p:cNvSpPr txBox="1">
            <a:spLocks/>
          </p:cNvSpPr>
          <p:nvPr/>
        </p:nvSpPr>
        <p:spPr>
          <a:xfrm>
            <a:off x="6172200" y="1521353"/>
            <a:ext cx="2762250" cy="362611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True Gospel</a:t>
            </a:r>
          </a:p>
          <a:p>
            <a:pPr lvl="1"/>
            <a:r>
              <a:rPr lang="en-US" dirty="0" smtClean="0"/>
              <a:t>Hebrews 2:4</a:t>
            </a:r>
          </a:p>
          <a:p>
            <a:pPr lvl="1"/>
            <a:r>
              <a:rPr lang="en-US" dirty="0" smtClean="0"/>
              <a:t>Acts 8:17-19</a:t>
            </a:r>
          </a:p>
        </p:txBody>
      </p:sp>
    </p:spTree>
    <p:extLst>
      <p:ext uri="{BB962C8B-B14F-4D97-AF65-F5344CB8AC3E}">
        <p14:creationId xmlns:p14="http://schemas.microsoft.com/office/powerpoint/2010/main" val="11415178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Spirit Helps Equip &amp; Edify</a:t>
            </a:r>
          </a:p>
        </p:txBody>
      </p:sp>
      <p:sp>
        <p:nvSpPr>
          <p:cNvPr id="3" name="Content Placeholder 2"/>
          <p:cNvSpPr>
            <a:spLocks noGrp="1"/>
          </p:cNvSpPr>
          <p:nvPr>
            <p:ph idx="1"/>
          </p:nvPr>
        </p:nvSpPr>
        <p:spPr/>
        <p:txBody>
          <a:bodyPr>
            <a:normAutofit lnSpcReduction="10000"/>
          </a:bodyPr>
          <a:lstStyle/>
          <a:p>
            <a:r>
              <a:rPr lang="en-US" dirty="0" smtClean="0"/>
              <a:t>With Remembrance</a:t>
            </a:r>
          </a:p>
          <a:p>
            <a:pPr lvl="1"/>
            <a:r>
              <a:rPr lang="en-US" dirty="0" smtClean="0"/>
              <a:t>Luke 12:12</a:t>
            </a:r>
          </a:p>
          <a:p>
            <a:r>
              <a:rPr lang="en-US" dirty="0" smtClean="0"/>
              <a:t>With Knowledge</a:t>
            </a:r>
          </a:p>
          <a:p>
            <a:pPr lvl="1"/>
            <a:r>
              <a:rPr lang="en-US" dirty="0" smtClean="0"/>
              <a:t>John 16:12-15</a:t>
            </a:r>
          </a:p>
          <a:p>
            <a:r>
              <a:rPr lang="en-US" dirty="0" smtClean="0"/>
              <a:t>With Gifts </a:t>
            </a:r>
            <a:endParaRPr lang="en-US" dirty="0"/>
          </a:p>
          <a:p>
            <a:pPr lvl="1"/>
            <a:r>
              <a:rPr lang="en-US" dirty="0" smtClean="0"/>
              <a:t>1 </a:t>
            </a:r>
            <a:r>
              <a:rPr lang="en-US" dirty="0"/>
              <a:t>Cor. </a:t>
            </a:r>
            <a:r>
              <a:rPr lang="en-US" dirty="0" smtClean="0"/>
              <a:t>14:12, 26</a:t>
            </a:r>
          </a:p>
          <a:p>
            <a:r>
              <a:rPr lang="en-US" dirty="0" smtClean="0"/>
              <a:t>With Fruit</a:t>
            </a:r>
          </a:p>
          <a:p>
            <a:pPr lvl="1"/>
            <a:r>
              <a:rPr lang="en-US" dirty="0" smtClean="0"/>
              <a:t>Galatians 5:22</a:t>
            </a:r>
            <a:endParaRPr lang="en-US" dirty="0"/>
          </a:p>
        </p:txBody>
      </p:sp>
    </p:spTree>
    <p:extLst>
      <p:ext uri="{BB962C8B-B14F-4D97-AF65-F5344CB8AC3E}">
        <p14:creationId xmlns:p14="http://schemas.microsoft.com/office/powerpoint/2010/main" val="12321491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Spirit’s Work </a:t>
            </a:r>
            <a:r>
              <a:rPr lang="en-US" smtClean="0"/>
              <a:t>In </a:t>
            </a:r>
            <a:r>
              <a:rPr lang="en-US" smtClean="0"/>
              <a:t>6 </a:t>
            </a:r>
            <a:r>
              <a:rPr lang="en-US" dirty="0" smtClean="0"/>
              <a:t>Areas</a:t>
            </a:r>
            <a:endParaRPr lang="en-US" dirty="0"/>
          </a:p>
        </p:txBody>
      </p:sp>
      <p:sp>
        <p:nvSpPr>
          <p:cNvPr id="3" name="Content Placeholder 2"/>
          <p:cNvSpPr>
            <a:spLocks noGrp="1"/>
          </p:cNvSpPr>
          <p:nvPr>
            <p:ph idx="1"/>
          </p:nvPr>
        </p:nvSpPr>
        <p:spPr/>
        <p:txBody>
          <a:bodyPr>
            <a:normAutofit/>
          </a:bodyPr>
          <a:lstStyle/>
          <a:p>
            <a:r>
              <a:rPr lang="en-US" dirty="0" smtClean="0"/>
              <a:t>The Spirit Helps Bring Order</a:t>
            </a:r>
          </a:p>
          <a:p>
            <a:r>
              <a:rPr lang="en-US" dirty="0" smtClean="0"/>
              <a:t>The Spirit Helps </a:t>
            </a:r>
            <a:r>
              <a:rPr lang="en-US" dirty="0" smtClean="0"/>
              <a:t>Communicate</a:t>
            </a:r>
          </a:p>
          <a:p>
            <a:r>
              <a:rPr lang="en-US" dirty="0" smtClean="0"/>
              <a:t>The Spirit Helps Renew</a:t>
            </a:r>
            <a:endParaRPr lang="en-US" dirty="0" smtClean="0"/>
          </a:p>
          <a:p>
            <a:r>
              <a:rPr lang="en-US" dirty="0" smtClean="0"/>
              <a:t>The Spirit Helps Strengthen</a:t>
            </a:r>
          </a:p>
          <a:p>
            <a:r>
              <a:rPr lang="en-US" dirty="0" smtClean="0"/>
              <a:t>The Spirit Helps Confirm Truth</a:t>
            </a:r>
          </a:p>
          <a:p>
            <a:r>
              <a:rPr lang="en-US" dirty="0" smtClean="0"/>
              <a:t>The Spirit Helps Equip &amp; Edify</a:t>
            </a:r>
            <a:endParaRPr lang="en-US" dirty="0"/>
          </a:p>
        </p:txBody>
      </p:sp>
    </p:spTree>
    <p:extLst>
      <p:ext uri="{BB962C8B-B14F-4D97-AF65-F5344CB8AC3E}">
        <p14:creationId xmlns:p14="http://schemas.microsoft.com/office/powerpoint/2010/main" val="87392954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Spirit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40103119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Goals: To Help Students</a:t>
            </a:r>
            <a:r>
              <a:rPr lang="mr-IN" b="1" dirty="0" smtClean="0"/>
              <a:t>…</a:t>
            </a:r>
            <a:endParaRPr lang="en-US" b="1" dirty="0"/>
          </a:p>
        </p:txBody>
      </p:sp>
      <p:sp>
        <p:nvSpPr>
          <p:cNvPr id="3" name="Content Placeholder 2"/>
          <p:cNvSpPr>
            <a:spLocks noGrp="1"/>
          </p:cNvSpPr>
          <p:nvPr>
            <p:ph idx="1"/>
          </p:nvPr>
        </p:nvSpPr>
        <p:spPr>
          <a:xfrm>
            <a:off x="628650" y="1521354"/>
            <a:ext cx="8149590" cy="3626115"/>
          </a:xfrm>
        </p:spPr>
        <p:txBody>
          <a:bodyPr>
            <a:noAutofit/>
          </a:bodyPr>
          <a:lstStyle/>
          <a:p>
            <a:pPr lvl="0"/>
            <a:r>
              <a:rPr lang="en-US" sz="2800" dirty="0"/>
              <a:t>Acknowledge and honor the Spirit’s wonderful works.</a:t>
            </a:r>
          </a:p>
          <a:p>
            <a:pPr lvl="0"/>
            <a:r>
              <a:rPr lang="en-US" sz="2800" dirty="0"/>
              <a:t>Appreciate the means the Spirit employs to accomplish His work.</a:t>
            </a:r>
          </a:p>
          <a:p>
            <a:pPr lvl="0"/>
            <a:r>
              <a:rPr lang="en-US" sz="2800" dirty="0"/>
              <a:t>Advance our understanding of the Spirit’s relationship to Christians today.</a:t>
            </a:r>
          </a:p>
          <a:p>
            <a:pPr lvl="0"/>
            <a:r>
              <a:rPr lang="en-US" sz="2800" dirty="0"/>
              <a:t>Answer common questions about the Spirit.</a:t>
            </a:r>
          </a:p>
          <a:p>
            <a:pPr lvl="0"/>
            <a:r>
              <a:rPr lang="en-US" sz="2800" dirty="0"/>
              <a:t>Avoid sins that tear down the very things the Spirit builds </a:t>
            </a:r>
            <a:r>
              <a:rPr lang="en-US" sz="2800" dirty="0" smtClean="0"/>
              <a:t>up</a:t>
            </a:r>
            <a:r>
              <a:rPr lang="en-US" sz="2800" dirty="0"/>
              <a:t>.</a:t>
            </a:r>
          </a:p>
        </p:txBody>
      </p:sp>
    </p:spTree>
    <p:extLst>
      <p:ext uri="{BB962C8B-B14F-4D97-AF65-F5344CB8AC3E}">
        <p14:creationId xmlns:p14="http://schemas.microsoft.com/office/powerpoint/2010/main" val="212057185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67" y="304271"/>
            <a:ext cx="8517465" cy="1104636"/>
          </a:xfrm>
        </p:spPr>
        <p:txBody>
          <a:bodyPr>
            <a:normAutofit fontScale="90000"/>
          </a:bodyPr>
          <a:lstStyle/>
          <a:p>
            <a:r>
              <a:rPr lang="en-US" dirty="0" smtClean="0"/>
              <a:t>Lesson 1: </a:t>
            </a:r>
            <a:r>
              <a:rPr lang="en-US" smtClean="0"/>
              <a:t>Introduction to the Spirit’s Nature</a:t>
            </a:r>
            <a:endParaRPr lang="en-US"/>
          </a:p>
        </p:txBody>
      </p:sp>
      <p:sp>
        <p:nvSpPr>
          <p:cNvPr id="3" name="Content Placeholder 2"/>
          <p:cNvSpPr>
            <a:spLocks noGrp="1"/>
          </p:cNvSpPr>
          <p:nvPr>
            <p:ph idx="1"/>
          </p:nvPr>
        </p:nvSpPr>
        <p:spPr/>
        <p:txBody>
          <a:bodyPr>
            <a:normAutofit lnSpcReduction="10000"/>
          </a:bodyPr>
          <a:lstStyle/>
          <a:p>
            <a:r>
              <a:rPr lang="en-US" dirty="0" smtClean="0"/>
              <a:t>First, we will demonstrate the </a:t>
            </a:r>
            <a:r>
              <a:rPr lang="en-US" dirty="0" smtClean="0">
                <a:solidFill>
                  <a:schemeClr val="accent4">
                    <a:lumMod val="60000"/>
                    <a:lumOff val="40000"/>
                  </a:schemeClr>
                </a:solidFill>
              </a:rPr>
              <a:t>personal</a:t>
            </a:r>
            <a:r>
              <a:rPr lang="en-US" dirty="0" smtClean="0"/>
              <a:t> and </a:t>
            </a:r>
            <a:r>
              <a:rPr lang="en-US" dirty="0" smtClean="0">
                <a:solidFill>
                  <a:schemeClr val="accent4">
                    <a:lumMod val="60000"/>
                    <a:lumOff val="40000"/>
                  </a:schemeClr>
                </a:solidFill>
              </a:rPr>
              <a:t>divine</a:t>
            </a:r>
            <a:r>
              <a:rPr lang="en-US" dirty="0" smtClean="0"/>
              <a:t> nature of the Spirit.</a:t>
            </a:r>
          </a:p>
          <a:p>
            <a:endParaRPr lang="en-US" dirty="0" smtClean="0"/>
          </a:p>
          <a:p>
            <a:r>
              <a:rPr lang="en-US" dirty="0" smtClean="0"/>
              <a:t>Secondly, we will address the challenges involved in identifying when the Greek word </a:t>
            </a:r>
            <a:r>
              <a:rPr lang="en-US" dirty="0" smtClean="0">
                <a:solidFill>
                  <a:schemeClr val="accent4">
                    <a:lumMod val="60000"/>
                    <a:lumOff val="40000"/>
                  </a:schemeClr>
                </a:solidFill>
              </a:rPr>
              <a:t>“</a:t>
            </a:r>
            <a:r>
              <a:rPr lang="en-US" dirty="0" err="1" smtClean="0">
                <a:solidFill>
                  <a:schemeClr val="accent4">
                    <a:lumMod val="60000"/>
                    <a:lumOff val="40000"/>
                  </a:schemeClr>
                </a:solidFill>
              </a:rPr>
              <a:t>pneuma</a:t>
            </a:r>
            <a:r>
              <a:rPr lang="en-US" dirty="0" smtClean="0">
                <a:solidFill>
                  <a:schemeClr val="accent4">
                    <a:lumMod val="60000"/>
                    <a:lumOff val="40000"/>
                  </a:schemeClr>
                </a:solidFill>
              </a:rPr>
              <a:t>” </a:t>
            </a:r>
            <a:r>
              <a:rPr lang="en-US" dirty="0" smtClean="0"/>
              <a:t>(spirit) is referring to this personal and divine Helper (Spirit) and when it is referring to other spiritual topics (spirit). </a:t>
            </a:r>
            <a:endParaRPr lang="en-US" dirty="0"/>
          </a:p>
        </p:txBody>
      </p:sp>
    </p:spTree>
    <p:extLst>
      <p:ext uri="{BB962C8B-B14F-4D97-AF65-F5344CB8AC3E}">
        <p14:creationId xmlns:p14="http://schemas.microsoft.com/office/powerpoint/2010/main" val="160559214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Jesus’ Promise To Send The Spirit</a:t>
            </a:r>
            <a:endParaRPr lang="en-US" b="1" dirty="0"/>
          </a:p>
        </p:txBody>
      </p:sp>
      <p:sp>
        <p:nvSpPr>
          <p:cNvPr id="3" name="Content Placeholder 2"/>
          <p:cNvSpPr>
            <a:spLocks noGrp="1"/>
          </p:cNvSpPr>
          <p:nvPr>
            <p:ph idx="1"/>
          </p:nvPr>
        </p:nvSpPr>
        <p:spPr>
          <a:xfrm>
            <a:off x="628650" y="1402823"/>
            <a:ext cx="7886700" cy="3998913"/>
          </a:xfrm>
        </p:spPr>
        <p:txBody>
          <a:bodyPr>
            <a:normAutofit fontScale="92500" lnSpcReduction="10000"/>
          </a:bodyPr>
          <a:lstStyle/>
          <a:p>
            <a:r>
              <a:rPr lang="en-US" dirty="0" smtClean="0"/>
              <a:t>“I </a:t>
            </a:r>
            <a:r>
              <a:rPr lang="en-US" dirty="0"/>
              <a:t>will ask the Father, and He will give you </a:t>
            </a:r>
            <a:r>
              <a:rPr lang="en-US" u="sng" dirty="0">
                <a:solidFill>
                  <a:schemeClr val="accent4">
                    <a:lumMod val="60000"/>
                    <a:lumOff val="40000"/>
                  </a:schemeClr>
                </a:solidFill>
              </a:rPr>
              <a:t>another </a:t>
            </a:r>
            <a:r>
              <a:rPr lang="en-US" u="sng" dirty="0" smtClean="0">
                <a:solidFill>
                  <a:schemeClr val="accent4">
                    <a:lumMod val="60000"/>
                    <a:lumOff val="40000"/>
                  </a:schemeClr>
                </a:solidFill>
              </a:rPr>
              <a:t>Helper</a:t>
            </a:r>
            <a:r>
              <a:rPr lang="en-US" dirty="0"/>
              <a:t>, that He may be with you forever</a:t>
            </a:r>
            <a:r>
              <a:rPr lang="en-US" dirty="0" smtClean="0"/>
              <a:t>; </a:t>
            </a:r>
            <a:r>
              <a:rPr lang="en-US" dirty="0"/>
              <a:t>that is </a:t>
            </a:r>
            <a:r>
              <a:rPr lang="en-US" u="sng" dirty="0">
                <a:solidFill>
                  <a:schemeClr val="accent4">
                    <a:lumMod val="60000"/>
                    <a:lumOff val="40000"/>
                  </a:schemeClr>
                </a:solidFill>
              </a:rPr>
              <a:t>the Spirit of truth</a:t>
            </a:r>
            <a:r>
              <a:rPr lang="en-US" dirty="0"/>
              <a:t>, whom the world cannot receive, because it does not see Him or know Him, but you know Him because He abides with you and will be in you</a:t>
            </a:r>
            <a:r>
              <a:rPr lang="en-US" dirty="0" smtClean="0"/>
              <a:t>.</a:t>
            </a:r>
          </a:p>
          <a:p>
            <a:r>
              <a:rPr lang="en-US" b="1" baseline="30000" dirty="0"/>
              <a:t>26 </a:t>
            </a:r>
            <a:r>
              <a:rPr lang="en-US" dirty="0"/>
              <a:t>But </a:t>
            </a:r>
            <a:r>
              <a:rPr lang="en-US" u="sng" dirty="0">
                <a:solidFill>
                  <a:schemeClr val="accent4">
                    <a:lumMod val="60000"/>
                    <a:lumOff val="40000"/>
                  </a:schemeClr>
                </a:solidFill>
              </a:rPr>
              <a:t>the Helper, the Holy Spirit</a:t>
            </a:r>
            <a:r>
              <a:rPr lang="en-US" dirty="0"/>
              <a:t>, whom the Father will send in My name, He will teach you all things, and bring to your remembrance all that I said to you</a:t>
            </a:r>
            <a:r>
              <a:rPr lang="en-US" dirty="0" smtClean="0"/>
              <a:t>.” (John 14:16-17, 26)</a:t>
            </a:r>
            <a:endParaRPr lang="en-US" dirty="0"/>
          </a:p>
        </p:txBody>
      </p:sp>
    </p:spTree>
    <p:extLst>
      <p:ext uri="{BB962C8B-B14F-4D97-AF65-F5344CB8AC3E}">
        <p14:creationId xmlns:p14="http://schemas.microsoft.com/office/powerpoint/2010/main" val="171395474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altLang="x-none" dirty="0"/>
              <a:t>The Personality &amp; Deity of </a:t>
            </a:r>
            <a:r>
              <a:rPr lang="en-US" altLang="x-none" dirty="0" smtClean="0"/>
              <a:t>The </a:t>
            </a:r>
            <a:r>
              <a:rPr lang="en-US" altLang="x-none" dirty="0"/>
              <a:t>Holy </a:t>
            </a:r>
            <a:r>
              <a:rPr lang="en-US" altLang="x-none" dirty="0" smtClean="0"/>
              <a:t>Spirit</a:t>
            </a:r>
            <a:endParaRPr lang="en-US" altLang="x-none" dirty="0"/>
          </a:p>
        </p:txBody>
      </p:sp>
      <p:sp>
        <p:nvSpPr>
          <p:cNvPr id="26627" name="Rectangle 3"/>
          <p:cNvSpPr>
            <a:spLocks noGrp="1" noChangeArrowheads="1"/>
          </p:cNvSpPr>
          <p:nvPr>
            <p:ph type="body" idx="1"/>
          </p:nvPr>
        </p:nvSpPr>
        <p:spPr/>
        <p:txBody>
          <a:bodyPr>
            <a:normAutofit lnSpcReduction="10000"/>
          </a:bodyPr>
          <a:lstStyle/>
          <a:p>
            <a:pPr eaLnBrk="1" hangingPunct="1">
              <a:lnSpc>
                <a:spcPct val="90000"/>
              </a:lnSpc>
            </a:pPr>
            <a:r>
              <a:rPr lang="en-US" altLang="x-none"/>
              <a:t>He is a personal being we can get to know and build a relationship with to better understand Him and His work.</a:t>
            </a:r>
          </a:p>
          <a:p>
            <a:pPr eaLnBrk="1" hangingPunct="1">
              <a:lnSpc>
                <a:spcPct val="90000"/>
              </a:lnSpc>
            </a:pPr>
            <a:r>
              <a:rPr lang="en-US" altLang="x-none"/>
              <a:t>He is God, and therefore worthy of our highest respect and praise. </a:t>
            </a:r>
          </a:p>
          <a:p>
            <a:pPr eaLnBrk="1" hangingPunct="1">
              <a:lnSpc>
                <a:spcPct val="90000"/>
              </a:lnSpc>
            </a:pPr>
            <a:r>
              <a:rPr lang="en-US" altLang="x-none"/>
              <a:t>He is a distinct individual, to be appreciated for who He is, the choices He makes, and what He accomplishes.</a:t>
            </a:r>
          </a:p>
        </p:txBody>
      </p:sp>
    </p:spTree>
    <p:extLst>
      <p:ext uri="{BB962C8B-B14F-4D97-AF65-F5344CB8AC3E}">
        <p14:creationId xmlns:p14="http://schemas.microsoft.com/office/powerpoint/2010/main" val="55515221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95300" y="304271"/>
            <a:ext cx="8191500" cy="1104636"/>
          </a:xfrm>
        </p:spPr>
        <p:txBody>
          <a:bodyPr>
            <a:normAutofit fontScale="90000"/>
          </a:bodyPr>
          <a:lstStyle/>
          <a:p>
            <a:r>
              <a:rPr lang="en-US" dirty="0"/>
              <a:t>Word Studies About “the Spirit” &amp; “spirit”</a:t>
            </a:r>
            <a:endParaRPr lang="en-US" altLang="x-none" dirty="0"/>
          </a:p>
        </p:txBody>
      </p:sp>
      <p:sp>
        <p:nvSpPr>
          <p:cNvPr id="30723" name="Rectangle 3"/>
          <p:cNvSpPr>
            <a:spLocks noGrp="1" noChangeArrowheads="1"/>
          </p:cNvSpPr>
          <p:nvPr>
            <p:ph type="body" idx="1"/>
          </p:nvPr>
        </p:nvSpPr>
        <p:spPr>
          <a:xfrm>
            <a:off x="247650" y="1521354"/>
            <a:ext cx="8686800" cy="3626115"/>
          </a:xfrm>
        </p:spPr>
        <p:txBody>
          <a:bodyPr>
            <a:noAutofit/>
          </a:bodyPr>
          <a:lstStyle/>
          <a:p>
            <a:pPr>
              <a:lnSpc>
                <a:spcPct val="90000"/>
              </a:lnSpc>
            </a:pPr>
            <a:r>
              <a:rPr lang="en-US" altLang="x-none" sz="2600" dirty="0"/>
              <a:t>The Holy Spirit Is A</a:t>
            </a:r>
            <a:r>
              <a:rPr lang="en-US" altLang="x-none" sz="2600" dirty="0" smtClean="0"/>
              <a:t> </a:t>
            </a:r>
            <a:r>
              <a:rPr lang="en-US" altLang="x-none" sz="2600" dirty="0" err="1"/>
              <a:t>Paraclete</a:t>
            </a:r>
            <a:r>
              <a:rPr lang="en-US" altLang="x-none" sz="2600" dirty="0"/>
              <a:t>: A Helper Who Is By Our Side</a:t>
            </a:r>
          </a:p>
          <a:p>
            <a:pPr>
              <a:lnSpc>
                <a:spcPct val="90000"/>
              </a:lnSpc>
            </a:pPr>
            <a:r>
              <a:rPr lang="en-US" altLang="x-none" sz="2600" dirty="0"/>
              <a:t>“</a:t>
            </a:r>
            <a:r>
              <a:rPr lang="en-US" altLang="x-none" sz="2600" dirty="0" err="1"/>
              <a:t>pnuema</a:t>
            </a:r>
            <a:r>
              <a:rPr lang="en-US" altLang="x-none" sz="2600" dirty="0"/>
              <a:t>” is used in </a:t>
            </a:r>
            <a:r>
              <a:rPr lang="en-US" altLang="x-none" sz="2600" dirty="0">
                <a:solidFill>
                  <a:schemeClr val="accent4">
                    <a:lumMod val="60000"/>
                    <a:lumOff val="40000"/>
                  </a:schemeClr>
                </a:solidFill>
              </a:rPr>
              <a:t>7 different forms </a:t>
            </a:r>
            <a:r>
              <a:rPr lang="en-US" altLang="x-none" sz="2600" dirty="0"/>
              <a:t>in the New Testament.</a:t>
            </a:r>
          </a:p>
          <a:p>
            <a:pPr>
              <a:lnSpc>
                <a:spcPct val="90000"/>
              </a:lnSpc>
            </a:pPr>
            <a:r>
              <a:rPr lang="en-US" altLang="x-none" sz="2600" dirty="0"/>
              <a:t>“</a:t>
            </a:r>
            <a:r>
              <a:rPr lang="en-US" altLang="x-none" sz="2600" dirty="0" err="1"/>
              <a:t>pnuema</a:t>
            </a:r>
            <a:r>
              <a:rPr lang="en-US" altLang="x-none" sz="2600" dirty="0"/>
              <a:t>” has </a:t>
            </a:r>
            <a:r>
              <a:rPr lang="en-US" altLang="x-none" sz="2600" dirty="0">
                <a:solidFill>
                  <a:schemeClr val="accent4">
                    <a:lumMod val="60000"/>
                    <a:lumOff val="40000"/>
                  </a:schemeClr>
                </a:solidFill>
              </a:rPr>
              <a:t>13 different meanings </a:t>
            </a:r>
            <a:r>
              <a:rPr lang="en-US" altLang="x-none" sz="2600" dirty="0"/>
              <a:t>in the New Testament depending on the context and use of the definite article.</a:t>
            </a:r>
          </a:p>
          <a:p>
            <a:pPr>
              <a:lnSpc>
                <a:spcPct val="90000"/>
              </a:lnSpc>
            </a:pPr>
            <a:r>
              <a:rPr lang="en-US" altLang="x-none" sz="2600" dirty="0"/>
              <a:t>When </a:t>
            </a:r>
            <a:r>
              <a:rPr lang="en-US" altLang="x-none" sz="2600" dirty="0" smtClean="0"/>
              <a:t>referring </a:t>
            </a:r>
            <a:r>
              <a:rPr lang="en-US" altLang="x-none" sz="2600" dirty="0"/>
              <a:t>to the Holy Spirit various forms of “</a:t>
            </a:r>
            <a:r>
              <a:rPr lang="en-US" altLang="x-none" sz="2600" dirty="0" err="1"/>
              <a:t>pnuema</a:t>
            </a:r>
            <a:r>
              <a:rPr lang="en-US" altLang="x-none" sz="2600" dirty="0"/>
              <a:t>” can be used to indicate His p</a:t>
            </a:r>
            <a:r>
              <a:rPr lang="en-US" altLang="x-none" sz="2600" dirty="0" smtClean="0"/>
              <a:t>resence</a:t>
            </a:r>
            <a:r>
              <a:rPr lang="en-US" altLang="x-none" sz="2600" dirty="0"/>
              <a:t>, His </a:t>
            </a:r>
            <a:r>
              <a:rPr lang="en-US" altLang="x-none" sz="2600" dirty="0" smtClean="0"/>
              <a:t>power</a:t>
            </a:r>
            <a:r>
              <a:rPr lang="en-US" altLang="x-none" sz="2600" dirty="0"/>
              <a:t>, or His Person.</a:t>
            </a:r>
          </a:p>
        </p:txBody>
      </p:sp>
    </p:spTree>
    <p:extLst>
      <p:ext uri="{BB962C8B-B14F-4D97-AF65-F5344CB8AC3E}">
        <p14:creationId xmlns:p14="http://schemas.microsoft.com/office/powerpoint/2010/main" val="117934932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8020050" cy="1104636"/>
          </a:xfrm>
        </p:spPr>
        <p:txBody>
          <a:bodyPr>
            <a:normAutofit fontScale="90000"/>
          </a:bodyPr>
          <a:lstStyle/>
          <a:p>
            <a:r>
              <a:rPr lang="en-US"/>
              <a:t>Word Studies About “the Spirit” &amp; “spirit”</a:t>
            </a:r>
            <a:endParaRPr lang="en-US" dirty="0"/>
          </a:p>
        </p:txBody>
      </p:sp>
      <p:sp>
        <p:nvSpPr>
          <p:cNvPr id="3" name="Content Placeholder 2"/>
          <p:cNvSpPr>
            <a:spLocks noGrp="1"/>
          </p:cNvSpPr>
          <p:nvPr>
            <p:ph idx="1"/>
          </p:nvPr>
        </p:nvSpPr>
        <p:spPr>
          <a:xfrm>
            <a:off x="628650" y="1408908"/>
            <a:ext cx="8020050" cy="4039392"/>
          </a:xfrm>
        </p:spPr>
        <p:txBody>
          <a:bodyPr>
            <a:normAutofit/>
          </a:bodyPr>
          <a:lstStyle/>
          <a:p>
            <a:pPr marL="0" indent="0">
              <a:buNone/>
            </a:pPr>
            <a:r>
              <a:rPr lang="en-US" b="1" dirty="0" smtClean="0"/>
              <a:t>Two Especially Challenging Cases</a:t>
            </a:r>
            <a:r>
              <a:rPr lang="mr-IN" b="1" dirty="0" smtClean="0"/>
              <a:t>…</a:t>
            </a:r>
            <a:endParaRPr lang="en-US" b="1" dirty="0" smtClean="0"/>
          </a:p>
          <a:p>
            <a:pPr marL="514350" indent="-514350">
              <a:buFont typeface="+mj-lt"/>
              <a:buAutoNum type="arabicPeriod"/>
            </a:pPr>
            <a:r>
              <a:rPr lang="en-US" sz="3000" dirty="0" smtClean="0"/>
              <a:t>When the </a:t>
            </a:r>
            <a:r>
              <a:rPr lang="en-US" sz="3000" dirty="0"/>
              <a:t>work of the </a:t>
            </a:r>
            <a:r>
              <a:rPr lang="en-US" sz="3000" dirty="0" smtClean="0"/>
              <a:t>Holy </a:t>
            </a:r>
            <a:r>
              <a:rPr lang="en-US" sz="3000" dirty="0"/>
              <a:t>Spirit produces in us a </a:t>
            </a:r>
            <a:r>
              <a:rPr lang="en-US" sz="3000" dirty="0">
                <a:solidFill>
                  <a:schemeClr val="accent4">
                    <a:lumMod val="60000"/>
                    <a:lumOff val="40000"/>
                  </a:schemeClr>
                </a:solidFill>
              </a:rPr>
              <a:t>spirit</a:t>
            </a:r>
            <a:r>
              <a:rPr lang="en-US" sz="3000" dirty="0"/>
              <a:t> which is more </a:t>
            </a:r>
            <a:r>
              <a:rPr lang="en-US" sz="3000" dirty="0">
                <a:solidFill>
                  <a:schemeClr val="accent4">
                    <a:lumMod val="60000"/>
                    <a:lumOff val="40000"/>
                  </a:schemeClr>
                </a:solidFill>
              </a:rPr>
              <a:t>holy</a:t>
            </a:r>
            <a:r>
              <a:rPr lang="en-US" sz="3000" dirty="0" smtClean="0"/>
              <a:t>.</a:t>
            </a:r>
          </a:p>
          <a:p>
            <a:pPr marL="457200" indent="-457200">
              <a:buFont typeface="+mj-lt"/>
              <a:buAutoNum type="arabicPeriod"/>
            </a:pPr>
            <a:r>
              <a:rPr lang="en-US" altLang="x-none" sz="3000" dirty="0" smtClean="0"/>
              <a:t>When the Spirit’s Presence, Power, &amp; Personhood Are Mentioned </a:t>
            </a:r>
            <a:r>
              <a:rPr lang="en-US" altLang="x-none" sz="3000" dirty="0" smtClean="0">
                <a:solidFill>
                  <a:schemeClr val="accent4">
                    <a:lumMod val="60000"/>
                    <a:lumOff val="40000"/>
                  </a:schemeClr>
                </a:solidFill>
              </a:rPr>
              <a:t>Together</a:t>
            </a:r>
            <a:r>
              <a:rPr lang="en-US" altLang="x-none" sz="3000" dirty="0" smtClean="0"/>
              <a:t>.  </a:t>
            </a:r>
          </a:p>
          <a:p>
            <a:pPr lvl="1"/>
            <a:r>
              <a:rPr lang="en-US" altLang="x-none" sz="2600" dirty="0" smtClean="0"/>
              <a:t>Acts </a:t>
            </a:r>
            <a:r>
              <a:rPr lang="en-US" altLang="x-none" sz="2600" dirty="0"/>
              <a:t>2:4 “they were all filled with </a:t>
            </a:r>
            <a:r>
              <a:rPr lang="en-US" altLang="x-none" sz="2600" i="1" u="sng" dirty="0" err="1"/>
              <a:t>pnuema</a:t>
            </a:r>
            <a:r>
              <a:rPr lang="en-US" altLang="x-none" sz="2600" i="1" u="sng" dirty="0"/>
              <a:t> </a:t>
            </a:r>
            <a:r>
              <a:rPr lang="en-US" altLang="x-none" sz="2600" i="1" u="sng" dirty="0" err="1"/>
              <a:t>hagion</a:t>
            </a:r>
            <a:r>
              <a:rPr lang="en-US" altLang="x-none" sz="2600" dirty="0"/>
              <a:t> (His powerful presence) and began to speak with other tongues (manifestation of His power) as </a:t>
            </a:r>
            <a:r>
              <a:rPr lang="en-US" altLang="x-none" sz="2600" i="1" u="sng" dirty="0"/>
              <a:t>to </a:t>
            </a:r>
            <a:r>
              <a:rPr lang="en-US" altLang="x-none" sz="2600" i="1" u="sng" dirty="0" err="1"/>
              <a:t>pnuema</a:t>
            </a:r>
            <a:r>
              <a:rPr lang="en-US" altLang="x-none" sz="2600" dirty="0"/>
              <a:t> (the Spirit) was giving them utterance.”</a:t>
            </a:r>
          </a:p>
          <a:p>
            <a:endParaRPr lang="en-US" dirty="0"/>
          </a:p>
        </p:txBody>
      </p:sp>
    </p:spTree>
    <p:extLst>
      <p:ext uri="{BB962C8B-B14F-4D97-AF65-F5344CB8AC3E}">
        <p14:creationId xmlns:p14="http://schemas.microsoft.com/office/powerpoint/2010/main" val="18044475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3312555"/>
              </p:ext>
            </p:extLst>
          </p:nvPr>
        </p:nvGraphicFramePr>
        <p:xfrm>
          <a:off x="666750" y="454025"/>
          <a:ext cx="7886700" cy="4820920"/>
        </p:xfrm>
        <a:graphic>
          <a:graphicData uri="http://schemas.openxmlformats.org/drawingml/2006/table">
            <a:tbl>
              <a:tblPr firstRow="1" bandRow="1">
                <a:tableStyleId>{69CF1AB2-1976-4502-BF36-3FF5EA218861}</a:tableStyleId>
              </a:tblPr>
              <a:tblGrid>
                <a:gridCol w="685800"/>
                <a:gridCol w="4191000"/>
                <a:gridCol w="1409700"/>
                <a:gridCol w="1600200"/>
              </a:tblGrid>
              <a:tr h="370840">
                <a:tc>
                  <a:txBody>
                    <a:bodyPr/>
                    <a:lstStyle/>
                    <a:p>
                      <a:r>
                        <a:rPr lang="en-US" sz="1700" dirty="0" smtClean="0"/>
                        <a:t>1</a:t>
                      </a:r>
                      <a:endParaRPr lang="en-US" sz="1700" dirty="0"/>
                    </a:p>
                  </a:txBody>
                  <a:tcPr/>
                </a:tc>
                <a:tc>
                  <a:txBody>
                    <a:bodyPr/>
                    <a:lstStyle/>
                    <a:p>
                      <a:r>
                        <a:rPr lang="en-US" sz="1700" dirty="0" smtClean="0"/>
                        <a:t>Introduction To the Spirit’s Nature</a:t>
                      </a:r>
                      <a:endParaRPr lang="en-US" sz="1700" dirty="0"/>
                    </a:p>
                  </a:txBody>
                  <a:tcPr/>
                </a:tc>
                <a:tc>
                  <a:txBody>
                    <a:bodyPr/>
                    <a:lstStyle/>
                    <a:p>
                      <a:r>
                        <a:rPr lang="en-US" sz="1700" dirty="0" smtClean="0"/>
                        <a:t>June 2</a:t>
                      </a:r>
                      <a:endParaRPr lang="en-US" sz="1700" dirty="0"/>
                    </a:p>
                  </a:txBody>
                  <a:tcPr/>
                </a:tc>
                <a:tc>
                  <a:txBody>
                    <a:bodyPr/>
                    <a:lstStyle/>
                    <a:p>
                      <a:r>
                        <a:rPr lang="en-US" sz="1700" dirty="0" smtClean="0"/>
                        <a:t>P. Shumake</a:t>
                      </a:r>
                      <a:endParaRPr lang="en-US" sz="1700" dirty="0"/>
                    </a:p>
                  </a:txBody>
                  <a:tcPr/>
                </a:tc>
              </a:tr>
              <a:tr h="370840">
                <a:tc>
                  <a:txBody>
                    <a:bodyPr/>
                    <a:lstStyle/>
                    <a:p>
                      <a:r>
                        <a:rPr lang="en-US" sz="1700" b="1" dirty="0" smtClean="0"/>
                        <a:t>2</a:t>
                      </a:r>
                      <a:endParaRPr lang="en-US" sz="1700" b="1" dirty="0"/>
                    </a:p>
                  </a:txBody>
                  <a:tcPr>
                    <a:solidFill>
                      <a:schemeClr val="accent4">
                        <a:lumMod val="20000"/>
                        <a:lumOff val="80000"/>
                      </a:schemeClr>
                    </a:solidFill>
                  </a:tcPr>
                </a:tc>
                <a:tc>
                  <a:txBody>
                    <a:bodyPr/>
                    <a:lstStyle/>
                    <a:p>
                      <a:r>
                        <a:rPr lang="en-US" sz="1700" b="1" dirty="0" smtClean="0"/>
                        <a:t>Introduction to the Spirit’s Work</a:t>
                      </a:r>
                      <a:endParaRPr lang="en-US" sz="1700" b="1" dirty="0"/>
                    </a:p>
                  </a:txBody>
                  <a:tcPr>
                    <a:solidFill>
                      <a:schemeClr val="accent4">
                        <a:lumMod val="20000"/>
                        <a:lumOff val="80000"/>
                      </a:schemeClr>
                    </a:solidFill>
                  </a:tcPr>
                </a:tc>
                <a:tc>
                  <a:txBody>
                    <a:bodyPr/>
                    <a:lstStyle/>
                    <a:p>
                      <a:r>
                        <a:rPr lang="en-US" sz="1700" b="1" dirty="0" smtClean="0"/>
                        <a:t>June 9</a:t>
                      </a:r>
                      <a:endParaRPr lang="en-US" sz="1700" b="1" dirty="0"/>
                    </a:p>
                  </a:txBody>
                  <a:tcPr>
                    <a:solidFill>
                      <a:schemeClr val="accent4">
                        <a:lumMod val="20000"/>
                        <a:lumOff val="80000"/>
                      </a:schemeClr>
                    </a:solidFill>
                  </a:tcPr>
                </a:tc>
                <a:tc>
                  <a:txBody>
                    <a:bodyPr/>
                    <a:lstStyle/>
                    <a:p>
                      <a:r>
                        <a:rPr lang="en-US" sz="1700" b="1" dirty="0" smtClean="0"/>
                        <a:t>P. Shumake</a:t>
                      </a:r>
                      <a:endParaRPr lang="en-US" sz="1700" b="1" dirty="0"/>
                    </a:p>
                  </a:txBody>
                  <a:tcPr>
                    <a:solidFill>
                      <a:schemeClr val="accent4">
                        <a:lumMod val="20000"/>
                        <a:lumOff val="80000"/>
                      </a:schemeClr>
                    </a:solidFill>
                  </a:tcPr>
                </a:tc>
              </a:tr>
              <a:tr h="370840">
                <a:tc>
                  <a:txBody>
                    <a:bodyPr/>
                    <a:lstStyle/>
                    <a:p>
                      <a:r>
                        <a:rPr lang="en-US" sz="1700" b="1" dirty="0" smtClean="0"/>
                        <a:t>3</a:t>
                      </a:r>
                      <a:endParaRPr lang="en-US" sz="1700" b="1" dirty="0"/>
                    </a:p>
                  </a:txBody>
                  <a:tcPr/>
                </a:tc>
                <a:tc>
                  <a:txBody>
                    <a:bodyPr/>
                    <a:lstStyle/>
                    <a:p>
                      <a:r>
                        <a:rPr lang="en-US" sz="1700" b="1" dirty="0" smtClean="0"/>
                        <a:t>The Spirit &amp; Inspiration</a:t>
                      </a:r>
                      <a:endParaRPr lang="en-US" sz="1700" b="1" dirty="0"/>
                    </a:p>
                  </a:txBody>
                  <a:tcPr/>
                </a:tc>
                <a:tc>
                  <a:txBody>
                    <a:bodyPr/>
                    <a:lstStyle/>
                    <a:p>
                      <a:r>
                        <a:rPr lang="en-US" sz="1700" b="1" dirty="0" smtClean="0"/>
                        <a:t>June 12</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4</a:t>
                      </a:r>
                      <a:endParaRPr lang="en-US" sz="1700" b="1" dirty="0"/>
                    </a:p>
                  </a:txBody>
                  <a:tcPr/>
                </a:tc>
                <a:tc>
                  <a:txBody>
                    <a:bodyPr/>
                    <a:lstStyle/>
                    <a:p>
                      <a:r>
                        <a:rPr lang="en-US" sz="1700" b="1" dirty="0" smtClean="0"/>
                        <a:t>The Spirit &amp; Conversion</a:t>
                      </a:r>
                      <a:endParaRPr lang="en-US" sz="1700" b="1" dirty="0"/>
                    </a:p>
                  </a:txBody>
                  <a:tcPr/>
                </a:tc>
                <a:tc>
                  <a:txBody>
                    <a:bodyPr/>
                    <a:lstStyle/>
                    <a:p>
                      <a:r>
                        <a:rPr lang="en-US" sz="1700" b="1" dirty="0" smtClean="0"/>
                        <a:t>June 16</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5</a:t>
                      </a:r>
                      <a:endParaRPr lang="en-US" sz="1700" b="1" dirty="0"/>
                    </a:p>
                  </a:txBody>
                  <a:tcPr/>
                </a:tc>
                <a:tc>
                  <a:txBody>
                    <a:bodyPr/>
                    <a:lstStyle/>
                    <a:p>
                      <a:r>
                        <a:rPr lang="en-US" sz="1700" b="1" dirty="0" smtClean="0"/>
                        <a:t>The Spirit &amp; Our Christian Walk</a:t>
                      </a:r>
                      <a:endParaRPr lang="en-US" sz="1700" b="1" dirty="0"/>
                    </a:p>
                  </a:txBody>
                  <a:tcPr/>
                </a:tc>
                <a:tc>
                  <a:txBody>
                    <a:bodyPr/>
                    <a:lstStyle/>
                    <a:p>
                      <a:r>
                        <a:rPr lang="en-US" sz="1700" b="1" dirty="0" smtClean="0"/>
                        <a:t>June 19</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6</a:t>
                      </a:r>
                      <a:endParaRPr lang="en-US" sz="1700" b="1" dirty="0"/>
                    </a:p>
                  </a:txBody>
                  <a:tcPr/>
                </a:tc>
                <a:tc>
                  <a:txBody>
                    <a:bodyPr/>
                    <a:lstStyle/>
                    <a:p>
                      <a:r>
                        <a:rPr lang="en-US" sz="1700" b="1" dirty="0" smtClean="0"/>
                        <a:t>The Spirit &amp; His Dwelling</a:t>
                      </a:r>
                      <a:endParaRPr lang="en-US" sz="1700" b="1" dirty="0"/>
                    </a:p>
                  </a:txBody>
                  <a:tcPr/>
                </a:tc>
                <a:tc>
                  <a:txBody>
                    <a:bodyPr/>
                    <a:lstStyle/>
                    <a:p>
                      <a:r>
                        <a:rPr lang="en-US" sz="1700" b="1" dirty="0" smtClean="0"/>
                        <a:t>June 23</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7</a:t>
                      </a:r>
                      <a:endParaRPr lang="en-US" sz="1700" b="1" dirty="0"/>
                    </a:p>
                  </a:txBody>
                  <a:tcPr/>
                </a:tc>
                <a:tc>
                  <a:txBody>
                    <a:bodyPr/>
                    <a:lstStyle/>
                    <a:p>
                      <a:r>
                        <a:rPr lang="en-US" sz="1700" b="1" dirty="0" smtClean="0"/>
                        <a:t>The Spirit &amp; Our Sanctification</a:t>
                      </a:r>
                      <a:endParaRPr lang="en-US" sz="1700" b="1" dirty="0"/>
                    </a:p>
                  </a:txBody>
                  <a:tcPr/>
                </a:tc>
                <a:tc>
                  <a:txBody>
                    <a:bodyPr/>
                    <a:lstStyle/>
                    <a:p>
                      <a:r>
                        <a:rPr lang="en-US" sz="1700" b="1" dirty="0" smtClean="0"/>
                        <a:t>June 26</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8</a:t>
                      </a:r>
                      <a:endParaRPr lang="en-US" sz="1700" b="1" dirty="0"/>
                    </a:p>
                  </a:txBody>
                  <a:tcPr/>
                </a:tc>
                <a:tc>
                  <a:txBody>
                    <a:bodyPr/>
                    <a:lstStyle/>
                    <a:p>
                      <a:r>
                        <a:rPr lang="en-US" sz="1700" b="1" dirty="0" smtClean="0"/>
                        <a:t>The Spirit &amp; Our Edification</a:t>
                      </a:r>
                      <a:endParaRPr lang="en-US" sz="1700" b="1" dirty="0"/>
                    </a:p>
                  </a:txBody>
                  <a:tcPr/>
                </a:tc>
                <a:tc>
                  <a:txBody>
                    <a:bodyPr/>
                    <a:lstStyle/>
                    <a:p>
                      <a:r>
                        <a:rPr lang="en-US" sz="1700" b="1" dirty="0" smtClean="0"/>
                        <a:t>June 30</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9</a:t>
                      </a:r>
                      <a:endParaRPr lang="en-US" sz="1700" b="1" dirty="0"/>
                    </a:p>
                  </a:txBody>
                  <a:tcPr/>
                </a:tc>
                <a:tc>
                  <a:txBody>
                    <a:bodyPr/>
                    <a:lstStyle/>
                    <a:p>
                      <a:r>
                        <a:rPr lang="en-US" sz="1700" b="1" dirty="0" smtClean="0"/>
                        <a:t>The Spirit &amp; Our Confidence</a:t>
                      </a:r>
                      <a:endParaRPr lang="en-US" sz="1700" b="1" dirty="0"/>
                    </a:p>
                  </a:txBody>
                  <a:tcPr/>
                </a:tc>
                <a:tc>
                  <a:txBody>
                    <a:bodyPr/>
                    <a:lstStyle/>
                    <a:p>
                      <a:r>
                        <a:rPr lang="en-US" sz="1700" b="1" dirty="0" smtClean="0"/>
                        <a:t>July 3</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10</a:t>
                      </a:r>
                      <a:endParaRPr lang="en-US" sz="1700" b="1" dirty="0"/>
                    </a:p>
                  </a:txBody>
                  <a:tcPr/>
                </a:tc>
                <a:tc>
                  <a:txBody>
                    <a:bodyPr/>
                    <a:lstStyle/>
                    <a:p>
                      <a:r>
                        <a:rPr lang="en-US" sz="1700" b="1" dirty="0" smtClean="0"/>
                        <a:t>Questions: The Sins Against</a:t>
                      </a:r>
                      <a:r>
                        <a:rPr lang="en-US" sz="1700" b="1" baseline="0" dirty="0" smtClean="0"/>
                        <a:t> The Spirit</a:t>
                      </a:r>
                      <a:endParaRPr lang="en-US" sz="1700" b="1" dirty="0"/>
                    </a:p>
                  </a:txBody>
                  <a:tcPr/>
                </a:tc>
                <a:tc>
                  <a:txBody>
                    <a:bodyPr/>
                    <a:lstStyle/>
                    <a:p>
                      <a:r>
                        <a:rPr lang="en-US" sz="1700" b="1" dirty="0" smtClean="0"/>
                        <a:t>July 7</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11</a:t>
                      </a:r>
                      <a:endParaRPr lang="en-US" sz="1700" b="1" dirty="0"/>
                    </a:p>
                  </a:txBody>
                  <a:tcPr/>
                </a:tc>
                <a:tc>
                  <a:txBody>
                    <a:bodyPr/>
                    <a:lstStyle/>
                    <a:p>
                      <a:r>
                        <a:rPr lang="en-US" sz="1700" b="1" dirty="0" smtClean="0"/>
                        <a:t>Questions: The Anointing in</a:t>
                      </a:r>
                      <a:r>
                        <a:rPr lang="en-US" sz="1700" b="1" baseline="0" dirty="0" smtClean="0"/>
                        <a:t> 1 John</a:t>
                      </a:r>
                      <a:endParaRPr lang="en-US" sz="1700" b="1" dirty="0"/>
                    </a:p>
                  </a:txBody>
                  <a:tcPr/>
                </a:tc>
                <a:tc>
                  <a:txBody>
                    <a:bodyPr/>
                    <a:lstStyle/>
                    <a:p>
                      <a:r>
                        <a:rPr lang="en-US" sz="1700" b="1" dirty="0" smtClean="0"/>
                        <a:t>July</a:t>
                      </a:r>
                      <a:r>
                        <a:rPr lang="en-US" sz="1700" b="1" baseline="0" dirty="0" smtClean="0"/>
                        <a:t> </a:t>
                      </a:r>
                      <a:r>
                        <a:rPr lang="en-US" sz="1700" b="1" dirty="0" smtClean="0"/>
                        <a:t>10</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12</a:t>
                      </a:r>
                      <a:endParaRPr lang="en-US" sz="1700" b="1" dirty="0"/>
                    </a:p>
                  </a:txBody>
                  <a:tcPr/>
                </a:tc>
                <a:tc>
                  <a:txBody>
                    <a:bodyPr/>
                    <a:lstStyle/>
                    <a:p>
                      <a:r>
                        <a:rPr lang="en-US" sz="1700" b="1" dirty="0" smtClean="0"/>
                        <a:t>Questions: The Charismatic Movement</a:t>
                      </a:r>
                      <a:endParaRPr lang="en-US" sz="1700" b="1" dirty="0"/>
                    </a:p>
                  </a:txBody>
                  <a:tcPr/>
                </a:tc>
                <a:tc>
                  <a:txBody>
                    <a:bodyPr/>
                    <a:lstStyle/>
                    <a:p>
                      <a:r>
                        <a:rPr lang="en-US" sz="1700" b="1" dirty="0" smtClean="0"/>
                        <a:t>July 14</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13</a:t>
                      </a:r>
                      <a:endParaRPr lang="en-US" sz="1700" b="1" dirty="0"/>
                    </a:p>
                  </a:txBody>
                  <a:tcPr/>
                </a:tc>
                <a:tc>
                  <a:txBody>
                    <a:bodyPr/>
                    <a:lstStyle/>
                    <a:p>
                      <a:r>
                        <a:rPr lang="en-US" sz="1700" b="1" dirty="0" smtClean="0"/>
                        <a:t>Review</a:t>
                      </a:r>
                      <a:endParaRPr lang="en-US" sz="1700" b="1" dirty="0"/>
                    </a:p>
                  </a:txBody>
                  <a:tcPr/>
                </a:tc>
                <a:tc>
                  <a:txBody>
                    <a:bodyPr/>
                    <a:lstStyle/>
                    <a:p>
                      <a:r>
                        <a:rPr lang="en-US" sz="1700" b="1" dirty="0" smtClean="0"/>
                        <a:t>July</a:t>
                      </a:r>
                      <a:r>
                        <a:rPr lang="en-US" sz="1700" b="1" baseline="0" dirty="0" smtClean="0"/>
                        <a:t> 17</a:t>
                      </a:r>
                      <a:endParaRPr lang="en-US" sz="1700" b="1" dirty="0"/>
                    </a:p>
                  </a:txBody>
                  <a:tcPr/>
                </a:tc>
                <a:tc>
                  <a:txBody>
                    <a:bodyPr/>
                    <a:lstStyle/>
                    <a:p>
                      <a:r>
                        <a:rPr lang="en-US" sz="1700" b="1" dirty="0" smtClean="0"/>
                        <a:t>P. Shumake</a:t>
                      </a:r>
                      <a:endParaRPr lang="en-US" sz="1700" b="1" dirty="0"/>
                    </a:p>
                  </a:txBody>
                  <a:tcPr/>
                </a:tc>
              </a:tr>
            </a:tbl>
          </a:graphicData>
        </a:graphic>
      </p:graphicFrame>
      <p:sp>
        <p:nvSpPr>
          <p:cNvPr id="6" name="Right Arrow 5"/>
          <p:cNvSpPr/>
          <p:nvPr/>
        </p:nvSpPr>
        <p:spPr>
          <a:xfrm>
            <a:off x="171450" y="781050"/>
            <a:ext cx="495300" cy="4762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2355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Value of Studying The Spirit’s Work</a:t>
            </a:r>
            <a:endParaRPr lang="en-US" dirty="0"/>
          </a:p>
        </p:txBody>
      </p:sp>
      <p:sp>
        <p:nvSpPr>
          <p:cNvPr id="3" name="Content Placeholder 2"/>
          <p:cNvSpPr>
            <a:spLocks noGrp="1"/>
          </p:cNvSpPr>
          <p:nvPr>
            <p:ph idx="1"/>
          </p:nvPr>
        </p:nvSpPr>
        <p:spPr>
          <a:xfrm>
            <a:off x="590550" y="1333500"/>
            <a:ext cx="8248650" cy="4152900"/>
          </a:xfrm>
        </p:spPr>
        <p:txBody>
          <a:bodyPr>
            <a:normAutofit fontScale="92500"/>
          </a:bodyPr>
          <a:lstStyle/>
          <a:p>
            <a:r>
              <a:rPr lang="en-US" dirty="0" smtClean="0"/>
              <a:t>Today’s Class Will Help Us</a:t>
            </a:r>
            <a:r>
              <a:rPr lang="mr-IN" dirty="0" smtClean="0"/>
              <a:t>…</a:t>
            </a:r>
            <a:endParaRPr lang="en-US" dirty="0" smtClean="0"/>
          </a:p>
          <a:p>
            <a:pPr lvl="1"/>
            <a:r>
              <a:rPr lang="en-US" dirty="0" smtClean="0"/>
              <a:t>Recognize That His Contributions Have Both Immediate &amp; Long-Term Benefits.</a:t>
            </a:r>
          </a:p>
          <a:p>
            <a:pPr lvl="1"/>
            <a:r>
              <a:rPr lang="en-US" dirty="0" smtClean="0"/>
              <a:t>Recognize That His Actions Are In Related Categories.</a:t>
            </a:r>
          </a:p>
          <a:p>
            <a:pPr lvl="1"/>
            <a:r>
              <a:rPr lang="en-US" dirty="0" smtClean="0"/>
              <a:t>Recognize That His Actions Assist Selected Influencers.</a:t>
            </a:r>
          </a:p>
          <a:p>
            <a:r>
              <a:rPr lang="en-US" dirty="0" smtClean="0"/>
              <a:t>We Should Not Conclude That He Provides The Same Support, Help, or Gifts To Everyone, But Instead Admire His Targeted Approach. </a:t>
            </a:r>
            <a:br>
              <a:rPr lang="en-US" dirty="0" smtClean="0"/>
            </a:br>
            <a:r>
              <a:rPr lang="en-US" dirty="0" smtClean="0"/>
              <a:t>  - 1 Corinthians 12:4-7</a:t>
            </a:r>
            <a:endParaRPr lang="en-US" dirty="0"/>
          </a:p>
        </p:txBody>
      </p:sp>
    </p:spTree>
    <p:extLst>
      <p:ext uri="{BB962C8B-B14F-4D97-AF65-F5344CB8AC3E}">
        <p14:creationId xmlns:p14="http://schemas.microsoft.com/office/powerpoint/2010/main" val="667208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2751</TotalTime>
  <Words>1746</Words>
  <Application>Microsoft Macintosh PowerPoint</Application>
  <PresentationFormat>On-screen Show (16:10)</PresentationFormat>
  <Paragraphs>246</Paragraphs>
  <Slides>18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Calibri Light</vt:lpstr>
      <vt:lpstr>Mangal</vt:lpstr>
      <vt:lpstr>ＭＳ Ｐゴシック</vt:lpstr>
      <vt:lpstr>Arial</vt:lpstr>
      <vt:lpstr>Office Theme</vt:lpstr>
      <vt:lpstr>The Holy Spirit</vt:lpstr>
      <vt:lpstr>Class Goals: To Help Students…</vt:lpstr>
      <vt:lpstr>Lesson 1: Introduction to the Spirit’s Nature</vt:lpstr>
      <vt:lpstr>Jesus’ Promise To Send The Spirit</vt:lpstr>
      <vt:lpstr>The Personality &amp; Deity of The Holy Spirit</vt:lpstr>
      <vt:lpstr>Word Studies About “the Spirit” &amp; “spirit”</vt:lpstr>
      <vt:lpstr>Word Studies About “the Spirit” &amp; “spirit”</vt:lpstr>
      <vt:lpstr>PowerPoint Presentation</vt:lpstr>
      <vt:lpstr>The Value of Studying The Spirit’s Work</vt:lpstr>
      <vt:lpstr>The Spirit’s Work In 6 Areas</vt:lpstr>
      <vt:lpstr>The Spirit Helps Bring Order</vt:lpstr>
      <vt:lpstr>The Spirit Helps Communicate</vt:lpstr>
      <vt:lpstr>The Spirit Helps Renew</vt:lpstr>
      <vt:lpstr>The Spirit Helps Strengthen</vt:lpstr>
      <vt:lpstr>The Spirit Helps Confirm Truth</vt:lpstr>
      <vt:lpstr>The Spirit Helps Equip &amp; Edify</vt:lpstr>
      <vt:lpstr>The Spirit’s Work In 6 Areas</vt:lpstr>
      <vt:lpstr>The Holy Spirit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Phillip Shumake</dc:creator>
  <cp:lastModifiedBy>Phillip Shumake</cp:lastModifiedBy>
  <cp:revision>70</cp:revision>
  <dcterms:created xsi:type="dcterms:W3CDTF">2019-05-29T17:23:14Z</dcterms:created>
  <dcterms:modified xsi:type="dcterms:W3CDTF">2019-06-09T18:21:11Z</dcterms:modified>
</cp:coreProperties>
</file>