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516" r:id="rId2"/>
    <p:sldId id="256" r:id="rId3"/>
    <p:sldId id="280" r:id="rId4"/>
    <p:sldId id="269" r:id="rId5"/>
    <p:sldId id="287" r:id="rId6"/>
    <p:sldId id="517" r:id="rId7"/>
    <p:sldId id="518" r:id="rId8"/>
    <p:sldId id="286" r:id="rId9"/>
    <p:sldId id="288" r:id="rId10"/>
    <p:sldId id="519" r:id="rId11"/>
    <p:sldId id="520" r:id="rId12"/>
    <p:sldId id="521" r:id="rId13"/>
    <p:sldId id="283" r:id="rId14"/>
    <p:sldId id="523" r:id="rId15"/>
    <p:sldId id="522" r:id="rId16"/>
    <p:sldId id="281" r:id="rId17"/>
    <p:sldId id="282" r:id="rId18"/>
    <p:sldId id="285" r:id="rId19"/>
    <p:sldId id="271" r:id="rId20"/>
    <p:sldId id="270" r:id="rId21"/>
    <p:sldId id="272" r:id="rId22"/>
    <p:sldId id="273" r:id="rId23"/>
    <p:sldId id="278" r:id="rId24"/>
    <p:sldId id="274" r:id="rId25"/>
    <p:sldId id="275" r:id="rId26"/>
    <p:sldId id="277" r:id="rId27"/>
    <p:sldId id="279" r:id="rId28"/>
  </p:sldIdLst>
  <p:sldSz cx="9144000" cy="5715000" type="screen16x10"/>
  <p:notesSz cx="7010400" cy="92964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p:restoredTop sz="95268" autoAdjust="0"/>
  </p:normalViewPr>
  <p:slideViewPr>
    <p:cSldViewPr snapToGrid="0" snapToObjects="1">
      <p:cViewPr>
        <p:scale>
          <a:sx n="90" d="100"/>
          <a:sy n="90" d="100"/>
        </p:scale>
        <p:origin x="13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CF4F74-645A-0743-B68E-9AE222BCC4AF}" type="datetimeFigureOut">
              <a:rPr lang="en-US" smtClean="0"/>
              <a:t>6/12/2019</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9DB6D5-975C-EC49-95B0-B9201B28573F}" type="slidenum">
              <a:rPr lang="en-US" smtClean="0"/>
              <a:t>‹#›</a:t>
            </a:fld>
            <a:endParaRPr lang="en-US"/>
          </a:p>
        </p:txBody>
      </p:sp>
    </p:spTree>
    <p:extLst>
      <p:ext uri="{BB962C8B-B14F-4D97-AF65-F5344CB8AC3E}">
        <p14:creationId xmlns:p14="http://schemas.microsoft.com/office/powerpoint/2010/main" val="1208839819"/>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He is often supporting.</a:t>
            </a:r>
            <a:r>
              <a:rPr lang="en-US" baseline="0" dirty="0"/>
              <a:t> He is continuing and advancing the work started by the Father or Son.</a:t>
            </a:r>
            <a:endParaRPr lang="en-US" dirty="0"/>
          </a:p>
          <a:p>
            <a:endParaRPr lang="en-US" dirty="0"/>
          </a:p>
          <a:p>
            <a:endParaRPr lang="en-US" dirty="0"/>
          </a:p>
          <a:p>
            <a:r>
              <a:rPr lang="en-US" dirty="0"/>
              <a:t>The Spirit Helps Communicate</a:t>
            </a:r>
          </a:p>
          <a:p>
            <a:pPr lvl="1"/>
            <a:r>
              <a:rPr lang="en-US" dirty="0"/>
              <a:t>Revelation, Inspiration, Confirmation</a:t>
            </a:r>
          </a:p>
          <a:p>
            <a:pPr lvl="1"/>
            <a:r>
              <a:rPr lang="en-US" dirty="0"/>
              <a:t>Recollection</a:t>
            </a:r>
          </a:p>
          <a:p>
            <a:pPr lvl="1"/>
            <a:r>
              <a:rPr lang="en-US" dirty="0"/>
              <a:t>Prayers of the Saints</a:t>
            </a:r>
          </a:p>
          <a:p>
            <a:r>
              <a:rPr lang="en-US" dirty="0"/>
              <a:t>The Spirit Helps Strengthen</a:t>
            </a:r>
          </a:p>
          <a:p>
            <a:pPr lvl="1"/>
            <a:r>
              <a:rPr lang="en-US" dirty="0"/>
              <a:t>Physical Strength To the Judges</a:t>
            </a:r>
          </a:p>
          <a:p>
            <a:pPr lvl="1"/>
            <a:r>
              <a:rPr lang="en-US" dirty="0"/>
              <a:t>Inner Strength To the Saints</a:t>
            </a:r>
          </a:p>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5</a:t>
            </a:fld>
            <a:endParaRPr lang="en-US"/>
          </a:p>
        </p:txBody>
      </p:sp>
    </p:spTree>
    <p:extLst>
      <p:ext uri="{BB962C8B-B14F-4D97-AF65-F5344CB8AC3E}">
        <p14:creationId xmlns:p14="http://schemas.microsoft.com/office/powerpoint/2010/main" val="65534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16</a:t>
            </a:fld>
            <a:endParaRPr lang="en-US"/>
          </a:p>
        </p:txBody>
      </p:sp>
    </p:spTree>
    <p:extLst>
      <p:ext uri="{BB962C8B-B14F-4D97-AF65-F5344CB8AC3E}">
        <p14:creationId xmlns:p14="http://schemas.microsoft.com/office/powerpoint/2010/main" val="2055072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8652428" indent="-38186541">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65887" eaLnBrk="0" fontAlgn="base" hangingPunct="0">
              <a:spcBef>
                <a:spcPct val="0"/>
              </a:spcBef>
              <a:spcAft>
                <a:spcPct val="0"/>
              </a:spcAft>
              <a:defRPr sz="2400">
                <a:solidFill>
                  <a:schemeClr val="tx1"/>
                </a:solidFill>
                <a:latin typeface="Arial" charset="0"/>
                <a:ea typeface="ＭＳ Ｐゴシック" charset="-128"/>
              </a:defRPr>
            </a:lvl6pPr>
            <a:lvl7pPr marL="931774" eaLnBrk="0" fontAlgn="base" hangingPunct="0">
              <a:spcBef>
                <a:spcPct val="0"/>
              </a:spcBef>
              <a:spcAft>
                <a:spcPct val="0"/>
              </a:spcAft>
              <a:defRPr sz="2400">
                <a:solidFill>
                  <a:schemeClr val="tx1"/>
                </a:solidFill>
                <a:latin typeface="Arial" charset="0"/>
                <a:ea typeface="ＭＳ Ｐゴシック" charset="-128"/>
              </a:defRPr>
            </a:lvl7pPr>
            <a:lvl8pPr marL="1397660" eaLnBrk="0" fontAlgn="base" hangingPunct="0">
              <a:spcBef>
                <a:spcPct val="0"/>
              </a:spcBef>
              <a:spcAft>
                <a:spcPct val="0"/>
              </a:spcAft>
              <a:defRPr sz="2400">
                <a:solidFill>
                  <a:schemeClr val="tx1"/>
                </a:solidFill>
                <a:latin typeface="Arial" charset="0"/>
                <a:ea typeface="ＭＳ Ｐゴシック" charset="-128"/>
              </a:defRPr>
            </a:lvl8pPr>
            <a:lvl9pPr marL="1863547" eaLnBrk="0" fontAlgn="base" hangingPunct="0">
              <a:spcBef>
                <a:spcPct val="0"/>
              </a:spcBef>
              <a:spcAft>
                <a:spcPct val="0"/>
              </a:spcAft>
              <a:defRPr sz="2400">
                <a:solidFill>
                  <a:schemeClr val="tx1"/>
                </a:solidFill>
                <a:latin typeface="Arial" charset="0"/>
                <a:ea typeface="ＭＳ Ｐゴシック" charset="-128"/>
              </a:defRPr>
            </a:lvl9pPr>
          </a:lstStyle>
          <a:p>
            <a:fld id="{04057811-B2D7-474F-999A-6527C6EE5A0D}" type="slidenum">
              <a:rPr lang="en-US" altLang="x-none" sz="1200"/>
              <a:pPr/>
              <a:t>17</a:t>
            </a:fld>
            <a:endParaRPr lang="en-US" altLang="x-none" sz="120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So what have we learned this morning.</a:t>
            </a:r>
          </a:p>
          <a:p>
            <a:pPr eaLnBrk="1" hangingPunct="1"/>
            <a:endParaRPr lang="en-US" altLang="x-none"/>
          </a:p>
          <a:p>
            <a:pPr eaLnBrk="1" hangingPunct="1"/>
            <a:r>
              <a:rPr lang="en-US" altLang="x-none"/>
              <a:t>Really, we’ve learned how to prove three fundamental facts about the Holy Spirit, as we have proven them to ourselves.</a:t>
            </a:r>
          </a:p>
          <a:p>
            <a:pPr eaLnBrk="1" hangingPunct="1"/>
            <a:endParaRPr lang="en-US" altLang="x-none"/>
          </a:p>
          <a:p>
            <a:pPr eaLnBrk="1" hangingPunct="1"/>
            <a:r>
              <a:rPr lang="en-US" altLang="x-none"/>
              <a:t>We have learned that…</a:t>
            </a:r>
          </a:p>
          <a:p>
            <a:pPr eaLnBrk="1" hangingPunct="1"/>
            <a:endParaRPr lang="en-US" altLang="x-none"/>
          </a:p>
          <a:p>
            <a:pPr eaLnBrk="1" hangingPunct="1"/>
            <a:r>
              <a:rPr lang="en-US" altLang="x-none"/>
              <a:t>…I know this was a lot to cover in one lesson, but these foundational ideas will help us in our study as we work together to see How Amazing the Holy Spirit Is.</a:t>
            </a:r>
          </a:p>
        </p:txBody>
      </p:sp>
    </p:spTree>
    <p:extLst>
      <p:ext uri="{BB962C8B-B14F-4D97-AF65-F5344CB8AC3E}">
        <p14:creationId xmlns:p14="http://schemas.microsoft.com/office/powerpoint/2010/main" val="177436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look at the works the Holy Spirit keeps coming back to again and again.</a:t>
            </a:r>
          </a:p>
          <a:p>
            <a:endParaRPr lang="en-US" dirty="0"/>
          </a:p>
          <a:p>
            <a:r>
              <a:rPr lang="en-US" dirty="0"/>
              <a:t>There</a:t>
            </a:r>
            <a:r>
              <a:rPr lang="en-US" baseline="0" dirty="0"/>
              <a:t> are actions that the Holy Spirit repeatedly performs </a:t>
            </a:r>
            <a:r>
              <a:rPr lang="mr-IN" baseline="0" dirty="0"/>
              <a:t>–</a:t>
            </a:r>
            <a:r>
              <a:rPr lang="en-US" baseline="0" dirty="0"/>
              <a:t> and these actions are not random and disconnected.  They fall into several obvious categories </a:t>
            </a:r>
            <a:r>
              <a:rPr lang="mr-IN" baseline="0" dirty="0"/>
              <a:t>–</a:t>
            </a:r>
            <a:r>
              <a:rPr lang="en-US" baseline="0" dirty="0"/>
              <a:t> which in turn gives us an idea of the work He cares deeply about.</a:t>
            </a:r>
            <a:endParaRPr lang="en-US" dirty="0"/>
          </a:p>
          <a:p>
            <a:endParaRPr lang="en-US" dirty="0"/>
          </a:p>
          <a:p>
            <a:r>
              <a:rPr lang="en-US" baseline="0" dirty="0"/>
              <a:t>If a friend helped to repair our car engine, our lawn mower, and our dishwasher, we could certainly conclude they were mechanically inclined.</a:t>
            </a:r>
          </a:p>
          <a:p>
            <a:endParaRPr lang="en-US" baseline="0" dirty="0"/>
          </a:p>
          <a:p>
            <a:r>
              <a:rPr lang="en-US" baseline="0" dirty="0"/>
              <a:t>Similarly if a friend helped us with our Wi-Fi, our Smartphone, and our Laptop </a:t>
            </a:r>
            <a:r>
              <a:rPr lang="mr-IN" baseline="0" dirty="0"/>
              <a:t>–</a:t>
            </a:r>
            <a:r>
              <a:rPr lang="en-US" baseline="0" dirty="0"/>
              <a:t> we’d be grateful they were good with technology.</a:t>
            </a:r>
          </a:p>
          <a:p>
            <a:endParaRPr lang="en-US" baseline="0" dirty="0"/>
          </a:p>
          <a:p>
            <a:r>
              <a:rPr lang="en-US" baseline="0" dirty="0"/>
              <a:t>The </a:t>
            </a:r>
            <a:r>
              <a:rPr lang="en-US" baseline="0" dirty="0" err="1"/>
              <a:t>repition</a:t>
            </a:r>
            <a:r>
              <a:rPr lang="en-US" baseline="0" dirty="0"/>
              <a:t> tells us something about the person.  The same is true with the Holy Spirit.  We see Him at work over the course of thousands of years of Biblical History!!!  And yet in all that time, His work is remarkably similar.  Which tells us these are the areas He is responsible for and where He excels.</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19</a:t>
            </a:fld>
            <a:endParaRPr lang="en-US"/>
          </a:p>
        </p:txBody>
      </p:sp>
    </p:spTree>
    <p:extLst>
      <p:ext uri="{BB962C8B-B14F-4D97-AF65-F5344CB8AC3E}">
        <p14:creationId xmlns:p14="http://schemas.microsoft.com/office/powerpoint/2010/main" val="8982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He is often supporting.</a:t>
            </a:r>
            <a:r>
              <a:rPr lang="en-US" baseline="0" dirty="0"/>
              <a:t> He is continuing and advancing the work started by the Father or Son.</a:t>
            </a:r>
            <a:endParaRPr lang="en-US" dirty="0"/>
          </a:p>
          <a:p>
            <a:endParaRPr lang="en-US" dirty="0"/>
          </a:p>
          <a:p>
            <a:endParaRPr lang="en-US" dirty="0"/>
          </a:p>
          <a:p>
            <a:r>
              <a:rPr lang="en-US" dirty="0"/>
              <a:t>The Spirit Helps Communicate</a:t>
            </a:r>
          </a:p>
          <a:p>
            <a:pPr lvl="1"/>
            <a:r>
              <a:rPr lang="en-US" dirty="0"/>
              <a:t>Revelation, Inspiration, Confirmation</a:t>
            </a:r>
          </a:p>
          <a:p>
            <a:pPr lvl="1"/>
            <a:r>
              <a:rPr lang="en-US" dirty="0"/>
              <a:t>Recollection</a:t>
            </a:r>
          </a:p>
          <a:p>
            <a:pPr lvl="1"/>
            <a:r>
              <a:rPr lang="en-US" dirty="0"/>
              <a:t>Prayers of the Saints</a:t>
            </a:r>
          </a:p>
          <a:p>
            <a:r>
              <a:rPr lang="en-US" dirty="0"/>
              <a:t>The Spirit Helps Strengthen</a:t>
            </a:r>
          </a:p>
          <a:p>
            <a:pPr lvl="1"/>
            <a:r>
              <a:rPr lang="en-US" dirty="0"/>
              <a:t>Physical Strength To the Judges</a:t>
            </a:r>
          </a:p>
          <a:p>
            <a:pPr lvl="1"/>
            <a:r>
              <a:rPr lang="en-US" dirty="0"/>
              <a:t>Inner Strength To the Saints</a:t>
            </a:r>
          </a:p>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20</a:t>
            </a:fld>
            <a:endParaRPr lang="en-US"/>
          </a:p>
        </p:txBody>
      </p:sp>
    </p:spTree>
    <p:extLst>
      <p:ext uri="{BB962C8B-B14F-4D97-AF65-F5344CB8AC3E}">
        <p14:creationId xmlns:p14="http://schemas.microsoft.com/office/powerpoint/2010/main" val="197879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t>
            </a:r>
            <a:r>
              <a:rPr lang="en-US" baseline="0" dirty="0"/>
              <a:t> told Titus to “set things in order”</a:t>
            </a:r>
          </a:p>
          <a:p>
            <a:endParaRPr lang="en-US" baseline="0" dirty="0"/>
          </a:p>
          <a:p>
            <a:r>
              <a:rPr lang="en-US" baseline="0" dirty="0"/>
              <a:t>The Spirit is really good at this.  When gifts were used in a disorderly way </a:t>
            </a:r>
            <a:r>
              <a:rPr lang="mr-IN" baseline="0" dirty="0"/>
              <a:t>–</a:t>
            </a:r>
            <a:r>
              <a:rPr lang="en-US" baseline="0" dirty="0"/>
              <a:t> Paul put an immediate stop to it.  Reminding them that God wants these gifts used in an orderly fashion.  </a:t>
            </a:r>
          </a:p>
          <a:p>
            <a:endParaRPr lang="en-US" baseline="0" dirty="0"/>
          </a:p>
          <a:p>
            <a:r>
              <a:rPr lang="en-US" baseline="0" dirty="0"/>
              <a:t>So for everyone here who loves to organize a closet, organize a team of people</a:t>
            </a:r>
            <a:r>
              <a:rPr lang="mr-IN" baseline="0" dirty="0"/>
              <a:t>…</a:t>
            </a:r>
            <a:r>
              <a:rPr lang="en-US" baseline="0" dirty="0"/>
              <a:t>the Spirit is great at organization.</a:t>
            </a:r>
          </a:p>
          <a:p>
            <a:endParaRPr lang="en-US" baseline="0" dirty="0"/>
          </a:p>
          <a:p>
            <a:r>
              <a:rPr lang="en-US" baseline="0" dirty="0"/>
              <a:t>The Spirit in Acts 20 </a:t>
            </a:r>
            <a:r>
              <a:rPr lang="mr-IN" baseline="0" dirty="0"/>
              <a:t>–</a:t>
            </a:r>
            <a:r>
              <a:rPr lang="en-US" baseline="0" dirty="0"/>
              <a:t> made them overseers.</a:t>
            </a:r>
          </a:p>
          <a:p>
            <a:r>
              <a:rPr lang="en-US" baseline="0" dirty="0"/>
              <a:t>The Spirit in Acts 13 </a:t>
            </a:r>
            <a:r>
              <a:rPr lang="mr-IN" baseline="0" dirty="0"/>
              <a:t>–</a:t>
            </a:r>
            <a:r>
              <a:rPr lang="en-US" baseline="0" dirty="0"/>
              <a:t> set apart Paul &amp; Barnabas. He helps the right people get into the right places so that things function as God desires.</a:t>
            </a:r>
          </a:p>
          <a:p>
            <a:endParaRPr lang="en-US" baseline="0" dirty="0"/>
          </a:p>
          <a:p>
            <a:endParaRPr lang="en-US" baseline="0" dirty="0"/>
          </a:p>
          <a:p>
            <a:r>
              <a:rPr lang="en-US" baseline="0" dirty="0"/>
              <a:t>----- Why this matters -----</a:t>
            </a:r>
          </a:p>
          <a:p>
            <a:r>
              <a:rPr lang="en-US" baseline="0" dirty="0"/>
              <a:t>1.) When we are disorderly, we are working against His purposes.</a:t>
            </a:r>
          </a:p>
          <a:p>
            <a:r>
              <a:rPr lang="en-US" baseline="0" dirty="0"/>
              <a:t>2.) When we follow the word of God given by the Spirit </a:t>
            </a:r>
            <a:r>
              <a:rPr lang="mr-IN" baseline="0" dirty="0"/>
              <a:t>–</a:t>
            </a:r>
            <a:r>
              <a:rPr lang="en-US" baseline="0" dirty="0"/>
              <a:t> our lives and the local church are both well ordered.</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21</a:t>
            </a:fld>
            <a:endParaRPr lang="en-US"/>
          </a:p>
        </p:txBody>
      </p:sp>
    </p:spTree>
    <p:extLst>
      <p:ext uri="{BB962C8B-B14F-4D97-AF65-F5344CB8AC3E}">
        <p14:creationId xmlns:p14="http://schemas.microsoft.com/office/powerpoint/2010/main" val="205951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think</a:t>
            </a:r>
            <a:r>
              <a:rPr lang="en-US" baseline="0" dirty="0"/>
              <a:t> of these very separately </a:t>
            </a:r>
            <a:r>
              <a:rPr lang="mr-IN" baseline="0" dirty="0"/>
              <a:t>–</a:t>
            </a:r>
            <a:r>
              <a:rPr lang="en-US" baseline="0" dirty="0"/>
              <a:t> but they are all aspects of communication.</a:t>
            </a:r>
          </a:p>
          <a:p>
            <a:endParaRPr lang="en-US" baseline="0" dirty="0"/>
          </a:p>
          <a:p>
            <a:r>
              <a:rPr lang="en-US" baseline="0" dirty="0"/>
              <a:t>The Word of God is the Sword of the Spirit.</a:t>
            </a:r>
          </a:p>
          <a:p>
            <a:endParaRPr lang="en-US" baseline="0" dirty="0"/>
          </a:p>
          <a:p>
            <a:r>
              <a:rPr lang="en-US" baseline="0" dirty="0"/>
              <a:t>The Spirit Is An Excellent Communicator. The Right Word for the Right Time, </a:t>
            </a:r>
            <a:r>
              <a:rPr lang="en-US" baseline="0" dirty="0" err="1"/>
              <a:t>Everytime</a:t>
            </a:r>
            <a:r>
              <a:rPr lang="en-US" baseline="0" dirty="0"/>
              <a:t>.</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22</a:t>
            </a:fld>
            <a:endParaRPr lang="en-US"/>
          </a:p>
        </p:txBody>
      </p:sp>
    </p:spTree>
    <p:extLst>
      <p:ext uri="{BB962C8B-B14F-4D97-AF65-F5344CB8AC3E}">
        <p14:creationId xmlns:p14="http://schemas.microsoft.com/office/powerpoint/2010/main" val="37956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Minds: Indirectly (for</a:t>
            </a:r>
            <a:r>
              <a:rPr lang="en-US" baseline="0" dirty="0"/>
              <a:t> lack of a better word)</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23</a:t>
            </a:fld>
            <a:endParaRPr lang="en-US"/>
          </a:p>
        </p:txBody>
      </p:sp>
    </p:spTree>
    <p:extLst>
      <p:ext uri="{BB962C8B-B14F-4D97-AF65-F5344CB8AC3E}">
        <p14:creationId xmlns:p14="http://schemas.microsoft.com/office/powerpoint/2010/main" val="94138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think</a:t>
            </a:r>
            <a:r>
              <a:rPr lang="en-US" baseline="0" dirty="0"/>
              <a:t> of these very </a:t>
            </a:r>
            <a:r>
              <a:rPr lang="en-US" baseline="0" dirty="0" err="1"/>
              <a:t>seperately</a:t>
            </a:r>
            <a:r>
              <a:rPr lang="en-US" baseline="0" dirty="0"/>
              <a:t> </a:t>
            </a:r>
            <a:r>
              <a:rPr lang="mr-IN" baseline="0" dirty="0"/>
              <a:t>–</a:t>
            </a:r>
            <a:r>
              <a:rPr lang="en-US" baseline="0" dirty="0"/>
              <a:t> but they are all aspects </a:t>
            </a:r>
            <a:r>
              <a:rPr lang="en-US" baseline="0"/>
              <a:t>of communication.</a:t>
            </a:r>
            <a:endParaRPr lang="en-US"/>
          </a:p>
        </p:txBody>
      </p:sp>
      <p:sp>
        <p:nvSpPr>
          <p:cNvPr id="4" name="Slide Number Placeholder 3"/>
          <p:cNvSpPr>
            <a:spLocks noGrp="1"/>
          </p:cNvSpPr>
          <p:nvPr>
            <p:ph type="sldNum" sz="quarter" idx="10"/>
          </p:nvPr>
        </p:nvSpPr>
        <p:spPr/>
        <p:txBody>
          <a:bodyPr/>
          <a:lstStyle/>
          <a:p>
            <a:fld id="{0A9DB6D5-975C-EC49-95B0-B9201B28573F}" type="slidenum">
              <a:rPr lang="en-US" smtClean="0"/>
              <a:t>24</a:t>
            </a:fld>
            <a:endParaRPr lang="en-US"/>
          </a:p>
        </p:txBody>
      </p:sp>
    </p:spTree>
    <p:extLst>
      <p:ext uri="{BB962C8B-B14F-4D97-AF65-F5344CB8AC3E}">
        <p14:creationId xmlns:p14="http://schemas.microsoft.com/office/powerpoint/2010/main" val="152850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a:t>
            </a:r>
            <a:r>
              <a:rPr lang="en-US" baseline="0" dirty="0"/>
              <a:t> 16:29 </a:t>
            </a:r>
            <a:r>
              <a:rPr lang="mr-IN" baseline="0" dirty="0"/>
              <a:t>–</a:t>
            </a:r>
            <a:r>
              <a:rPr lang="en-US" baseline="0" dirty="0"/>
              <a:t> Moses and the Prophets were just as capable to serve a Jew 2,000 years after they were written, as the NT is capable to serve and instruct a Christian 2,000 years after they were written!!</a:t>
            </a:r>
          </a:p>
          <a:p>
            <a:endParaRPr lang="en-US" baseline="0" dirty="0"/>
          </a:p>
          <a:p>
            <a:endParaRPr lang="en-US" baseline="0" dirty="0"/>
          </a:p>
          <a:p>
            <a:pPr eaLnBrk="1" hangingPunct="1"/>
            <a:r>
              <a:rPr lang="en-US" altLang="x-none" sz="2000" dirty="0"/>
              <a:t>Consider The Tremendous Extent of The Holy Spirit’s Work</a:t>
            </a:r>
          </a:p>
          <a:p>
            <a:pPr lvl="1" eaLnBrk="1" hangingPunct="1"/>
            <a:r>
              <a:rPr lang="en-US" altLang="x-none" sz="1700" dirty="0"/>
              <a:t>When: From the prophets to Pentecost to at least the death of John the apostle.</a:t>
            </a:r>
          </a:p>
          <a:p>
            <a:pPr lvl="1" eaLnBrk="1" hangingPunct="1"/>
            <a:r>
              <a:rPr lang="en-US" altLang="x-none" sz="1700" dirty="0"/>
              <a:t>Where: The Middle East, Asia Minor, &amp; Europe </a:t>
            </a:r>
          </a:p>
          <a:p>
            <a:pPr lvl="1" eaLnBrk="1" hangingPunct="1"/>
            <a:r>
              <a:rPr lang="en-US" altLang="x-none" sz="1700" dirty="0"/>
              <a:t>Why: To firmly establish more than enough evidence for our faith.</a:t>
            </a:r>
          </a:p>
          <a:p>
            <a:pPr lvl="1" eaLnBrk="1" hangingPunct="1"/>
            <a:r>
              <a:rPr lang="en-US" altLang="x-none" sz="1700" dirty="0"/>
              <a:t>How: With such a wide variety that it would be impossible to fake! </a:t>
            </a:r>
          </a:p>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25</a:t>
            </a:fld>
            <a:endParaRPr lang="en-US"/>
          </a:p>
        </p:txBody>
      </p:sp>
    </p:spTree>
    <p:extLst>
      <p:ext uri="{BB962C8B-B14F-4D97-AF65-F5344CB8AC3E}">
        <p14:creationId xmlns:p14="http://schemas.microsoft.com/office/powerpoint/2010/main" val="201915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look at the term closer in a moment, but notice that even when the NASB translates it to “Helper” in John 14, it is translated as “comfort” in Acts 9.  Both concepts are just deeply connected to this term.</a:t>
            </a:r>
            <a:endParaRPr lang="en-US" dirty="0"/>
          </a:p>
          <a:p>
            <a:endParaRPr lang="en-US" dirty="0"/>
          </a:p>
          <a:p>
            <a:r>
              <a:rPr lang="en-US" dirty="0"/>
              <a:t>Acts 9:31.</a:t>
            </a:r>
            <a:r>
              <a:rPr lang="en-US" baseline="0" dirty="0"/>
              <a:t>  </a:t>
            </a:r>
            <a:r>
              <a:rPr lang="en-US" sz="1000" dirty="0"/>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8</a:t>
            </a:fld>
            <a:endParaRPr lang="en-US"/>
          </a:p>
        </p:txBody>
      </p:sp>
    </p:spTree>
    <p:extLst>
      <p:ext uri="{BB962C8B-B14F-4D97-AF65-F5344CB8AC3E}">
        <p14:creationId xmlns:p14="http://schemas.microsoft.com/office/powerpoint/2010/main" val="9167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look at the term closer in a moment, but notice that even when the NASB translates it to “Helper” in John 14, it is translated as “comfort” in Acts 9.  Both concepts are just deeply connected to this term.</a:t>
            </a:r>
            <a:endParaRPr lang="en-US" dirty="0"/>
          </a:p>
          <a:p>
            <a:endParaRPr lang="en-US" dirty="0"/>
          </a:p>
          <a:p>
            <a:r>
              <a:rPr lang="en-US" dirty="0"/>
              <a:t>Acts 9:31.</a:t>
            </a:r>
            <a:r>
              <a:rPr lang="en-US" baseline="0" dirty="0"/>
              <a:t>  </a:t>
            </a:r>
            <a:r>
              <a:rPr lang="en-US" sz="1000" dirty="0"/>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9</a:t>
            </a:fld>
            <a:endParaRPr lang="en-US"/>
          </a:p>
        </p:txBody>
      </p:sp>
    </p:spTree>
    <p:extLst>
      <p:ext uri="{BB962C8B-B14F-4D97-AF65-F5344CB8AC3E}">
        <p14:creationId xmlns:p14="http://schemas.microsoft.com/office/powerpoint/2010/main" val="268882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look at the term closer in a moment, but notice that even when the NASB translates it to “Helper” in John 14, it is translated as “comfort” in Acts 9.  Both concepts are just deeply connected to this term.</a:t>
            </a:r>
            <a:endParaRPr lang="en-US" dirty="0"/>
          </a:p>
          <a:p>
            <a:endParaRPr lang="en-US" dirty="0"/>
          </a:p>
          <a:p>
            <a:r>
              <a:rPr lang="en-US" dirty="0"/>
              <a:t>Acts 9:31.</a:t>
            </a:r>
            <a:r>
              <a:rPr lang="en-US" baseline="0" dirty="0"/>
              <a:t>  </a:t>
            </a:r>
            <a:r>
              <a:rPr lang="en-US" sz="1000" dirty="0"/>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10</a:t>
            </a:fld>
            <a:endParaRPr lang="en-US"/>
          </a:p>
        </p:txBody>
      </p:sp>
    </p:spTree>
    <p:extLst>
      <p:ext uri="{BB962C8B-B14F-4D97-AF65-F5344CB8AC3E}">
        <p14:creationId xmlns:p14="http://schemas.microsoft.com/office/powerpoint/2010/main" val="158448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look at the term closer in a moment, but notice that even when the NASB translates it to “Helper” in John 14, it is translated as “comfort” in Acts 9.  Both concepts are just deeply connected to this term.</a:t>
            </a:r>
            <a:endParaRPr lang="en-US" dirty="0"/>
          </a:p>
          <a:p>
            <a:endParaRPr lang="en-US" dirty="0"/>
          </a:p>
          <a:p>
            <a:r>
              <a:rPr lang="en-US" dirty="0"/>
              <a:t>Acts 9:31.</a:t>
            </a:r>
            <a:r>
              <a:rPr lang="en-US" baseline="0" dirty="0"/>
              <a:t>  </a:t>
            </a:r>
            <a:r>
              <a:rPr lang="en-US" sz="1000" dirty="0"/>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11</a:t>
            </a:fld>
            <a:endParaRPr lang="en-US"/>
          </a:p>
        </p:txBody>
      </p:sp>
    </p:spTree>
    <p:extLst>
      <p:ext uri="{BB962C8B-B14F-4D97-AF65-F5344CB8AC3E}">
        <p14:creationId xmlns:p14="http://schemas.microsoft.com/office/powerpoint/2010/main" val="235745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He is often supporting.</a:t>
            </a:r>
            <a:r>
              <a:rPr lang="en-US" baseline="0" dirty="0"/>
              <a:t> He is continuing and advancing the work started by the Father or Son.</a:t>
            </a:r>
            <a:endParaRPr lang="en-US" dirty="0"/>
          </a:p>
          <a:p>
            <a:endParaRPr lang="en-US" dirty="0"/>
          </a:p>
          <a:p>
            <a:endParaRPr lang="en-US" dirty="0"/>
          </a:p>
          <a:p>
            <a:r>
              <a:rPr lang="en-US" dirty="0"/>
              <a:t>The Spirit Helps Communicate</a:t>
            </a:r>
          </a:p>
          <a:p>
            <a:pPr lvl="1"/>
            <a:r>
              <a:rPr lang="en-US" dirty="0"/>
              <a:t>Revelation, Inspiration, Confirmation</a:t>
            </a:r>
          </a:p>
          <a:p>
            <a:pPr lvl="1"/>
            <a:r>
              <a:rPr lang="en-US" dirty="0"/>
              <a:t>Recollection</a:t>
            </a:r>
          </a:p>
          <a:p>
            <a:pPr lvl="1"/>
            <a:r>
              <a:rPr lang="en-US" dirty="0"/>
              <a:t>Prayers of the Saints</a:t>
            </a:r>
          </a:p>
          <a:p>
            <a:r>
              <a:rPr lang="en-US" dirty="0"/>
              <a:t>The Spirit Helps Strengthen</a:t>
            </a:r>
          </a:p>
          <a:p>
            <a:pPr lvl="1"/>
            <a:r>
              <a:rPr lang="en-US" dirty="0"/>
              <a:t>Physical Strength To the Judges</a:t>
            </a:r>
          </a:p>
          <a:p>
            <a:pPr lvl="1"/>
            <a:r>
              <a:rPr lang="en-US" dirty="0"/>
              <a:t>Inner Strength To the Saints</a:t>
            </a:r>
          </a:p>
          <a:p>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12</a:t>
            </a:fld>
            <a:endParaRPr lang="en-US"/>
          </a:p>
        </p:txBody>
      </p:sp>
    </p:spTree>
    <p:extLst>
      <p:ext uri="{BB962C8B-B14F-4D97-AF65-F5344CB8AC3E}">
        <p14:creationId xmlns:p14="http://schemas.microsoft.com/office/powerpoint/2010/main" val="272865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D6921D-F892-F744-8BDF-ADE7778A9FE4}" type="slidenum">
              <a:rPr lang="en-US" altLang="x-none"/>
              <a:pPr/>
              <a:t>13</a:t>
            </a:fld>
            <a:endParaRPr lang="en-US" altLang="x-none"/>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x-none"/>
              <a:t>This last one is where you will find most of the disagreements stemming from.  Example: 1 Corithinans 6:19. We all see the words used, but determining whether we are indwelt by His presence, or His presence and His power, or His presence, power, and person. We will talk about that judgment much more in the coming weeks.  </a:t>
            </a:r>
          </a:p>
          <a:p>
            <a:endParaRPr lang="en-US" altLang="x-none"/>
          </a:p>
          <a:p>
            <a:r>
              <a:rPr lang="en-US" altLang="x-none"/>
              <a:t>I hope that tonight you have gained a greater sense of the issues involved in making these judgments, and a greater respect for those who work diligently to provide good translations.  And maybe even a greater sense of patience with those we might quickly criticize for drawing conclusions different from our own. Because it is a topic for MATURE CONSIDERATION.</a:t>
            </a:r>
          </a:p>
        </p:txBody>
      </p:sp>
    </p:spTree>
    <p:extLst>
      <p:ext uri="{BB962C8B-B14F-4D97-AF65-F5344CB8AC3E}">
        <p14:creationId xmlns:p14="http://schemas.microsoft.com/office/powerpoint/2010/main" val="5002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look at the term closer in a moment, but notice that even when the NASB translates it to “Helper” in John 14, it is translated as “comfort” in Acts 9.  Both concepts are just deeply connected to this term.</a:t>
            </a:r>
            <a:endParaRPr lang="en-US" dirty="0"/>
          </a:p>
          <a:p>
            <a:endParaRPr lang="en-US" dirty="0"/>
          </a:p>
          <a:p>
            <a:r>
              <a:rPr lang="en-US" dirty="0"/>
              <a:t>Acts 9:31.</a:t>
            </a:r>
            <a:r>
              <a:rPr lang="en-US" baseline="0" dirty="0"/>
              <a:t>  </a:t>
            </a:r>
            <a:r>
              <a:rPr lang="en-US" sz="1000" dirty="0"/>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14</a:t>
            </a:fld>
            <a:endParaRPr lang="en-US"/>
          </a:p>
        </p:txBody>
      </p:sp>
    </p:spTree>
    <p:extLst>
      <p:ext uri="{BB962C8B-B14F-4D97-AF65-F5344CB8AC3E}">
        <p14:creationId xmlns:p14="http://schemas.microsoft.com/office/powerpoint/2010/main" val="37398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look at the term closer in a moment, but notice that even when the NASB translates it to “Helper” in John 14, it is translated as “comfort” in Acts 9.  Both concepts are just deeply connected to this term.</a:t>
            </a:r>
            <a:endParaRPr lang="en-US" dirty="0"/>
          </a:p>
          <a:p>
            <a:endParaRPr lang="en-US" dirty="0"/>
          </a:p>
          <a:p>
            <a:r>
              <a:rPr lang="en-US" dirty="0"/>
              <a:t>Acts 9:31.</a:t>
            </a:r>
            <a:r>
              <a:rPr lang="en-US" baseline="0" dirty="0"/>
              <a:t>  </a:t>
            </a:r>
            <a:r>
              <a:rPr lang="en-US" sz="1000" dirty="0"/>
              <a:t>So the church throughout all Judea and Galilee and Samaria enjoyed peace, being built up; and going on in the fear of the Lord and in the comfort of the Holy Spirit, it continued to increase.</a:t>
            </a:r>
            <a:endParaRPr lang="en-US" dirty="0"/>
          </a:p>
        </p:txBody>
      </p:sp>
      <p:sp>
        <p:nvSpPr>
          <p:cNvPr id="4" name="Slide Number Placeholder 3"/>
          <p:cNvSpPr>
            <a:spLocks noGrp="1"/>
          </p:cNvSpPr>
          <p:nvPr>
            <p:ph type="sldNum" sz="quarter" idx="10"/>
          </p:nvPr>
        </p:nvSpPr>
        <p:spPr/>
        <p:txBody>
          <a:bodyPr/>
          <a:lstStyle/>
          <a:p>
            <a:fld id="{0A9DB6D5-975C-EC49-95B0-B9201B28573F}" type="slidenum">
              <a:rPr lang="en-US" smtClean="0"/>
              <a:t>15</a:t>
            </a:fld>
            <a:endParaRPr lang="en-US"/>
          </a:p>
        </p:txBody>
      </p:sp>
    </p:spTree>
    <p:extLst>
      <p:ext uri="{BB962C8B-B14F-4D97-AF65-F5344CB8AC3E}">
        <p14:creationId xmlns:p14="http://schemas.microsoft.com/office/powerpoint/2010/main" val="346872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E44F16-D4E6-4845-91DB-A61A55B9D5A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Calibri" charset="0"/>
                <a:ea typeface="Calibri" charset="0"/>
                <a:cs typeface="Calibri"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BE44F16-D4E6-4845-91DB-A61A55B9D5A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E44F16-D4E6-4845-91DB-A61A55B9D5A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E44F16-D4E6-4845-91DB-A61A55B9D5A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44F16-D4E6-4845-91DB-A61A55B9D5A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E44F16-D4E6-4845-91DB-A61A55B9D5A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44F16-D4E6-4845-91DB-A61A55B9D5A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BE44F16-D4E6-4845-91DB-A61A55B9D5A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BE44F16-D4E6-4845-91DB-A61A55B9D5A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5973-ED60-F14A-A367-ACB5CA0DF678}"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BE44F16-D4E6-4845-91DB-A61A55B9D5AD}" type="datetimeFigureOut">
              <a:rPr lang="en-US" smtClean="0"/>
              <a:t>6/12/2019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31B5973-ED60-F14A-A367-ACB5CA0DF678}" type="slidenum">
              <a:rPr lang="en-US" smtClean="0"/>
              <a:t>‹#›</a:t>
            </a:fld>
            <a:endParaRPr lang="en-US"/>
          </a:p>
        </p:txBody>
      </p:sp>
    </p:spTree>
    <p:extLst>
      <p:ext uri="{BB962C8B-B14F-4D97-AF65-F5344CB8AC3E}">
        <p14:creationId xmlns:p14="http://schemas.microsoft.com/office/powerpoint/2010/main" val="862506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257300" y="2707556"/>
            <a:ext cx="6572250" cy="230832"/>
          </a:xfrm>
          <a:prstGeom prst="rect">
            <a:avLst/>
          </a:prstGeom>
          <a:noFill/>
          <a:ln w="9525">
            <a:noFill/>
            <a:miter lim="800000"/>
            <a:headEnd/>
            <a:tailEnd/>
          </a:ln>
        </p:spPr>
        <p:txBody>
          <a:bodyPr anchor="ctr">
            <a:spAutoFit/>
          </a:bodyPr>
          <a:lstStyle/>
          <a:p>
            <a:pPr algn="l"/>
            <a:r>
              <a:rPr lang="en-US" sz="900" dirty="0">
                <a:cs typeface="Times New Roman" pitchFamily="18" charset="0"/>
              </a:rPr>
              <a:t>	</a:t>
            </a:r>
            <a:endParaRPr lang="en-US" sz="2100" i="1" dirty="0">
              <a:latin typeface="Calibri" pitchFamily="34" charset="0"/>
            </a:endParaRPr>
          </a:p>
        </p:txBody>
      </p:sp>
      <p:sp>
        <p:nvSpPr>
          <p:cNvPr id="3" name="TextBox 2"/>
          <p:cNvSpPr txBox="1"/>
          <p:nvPr/>
        </p:nvSpPr>
        <p:spPr>
          <a:xfrm>
            <a:off x="612320" y="290560"/>
            <a:ext cx="8303079" cy="1138773"/>
          </a:xfrm>
          <a:prstGeom prst="rect">
            <a:avLst/>
          </a:prstGeom>
          <a:noFill/>
        </p:spPr>
        <p:txBody>
          <a:bodyPr wrap="square" rtlCol="0">
            <a:spAutoFit/>
          </a:bodyPr>
          <a:lstStyle/>
          <a:p>
            <a:pPr algn="ctr"/>
            <a:r>
              <a:rPr lang="en-US" sz="3600" dirty="0">
                <a:solidFill>
                  <a:srgbClr val="FFFF00"/>
                </a:solidFill>
              </a:rPr>
              <a:t>The Help and Comfort of the Holy Spirit</a:t>
            </a:r>
            <a:endParaRPr lang="en-US" sz="3200" dirty="0">
              <a:solidFill>
                <a:srgbClr val="FFFF00"/>
              </a:solidFill>
            </a:endParaRPr>
          </a:p>
          <a:p>
            <a:pPr algn="ctr"/>
            <a:r>
              <a:rPr lang="en-US" sz="3200" i="1" dirty="0">
                <a:solidFill>
                  <a:schemeClr val="accent4">
                    <a:lumMod val="20000"/>
                    <a:lumOff val="80000"/>
                  </a:schemeClr>
                </a:solidFill>
              </a:rPr>
              <a:t>Pre-Class Questions</a:t>
            </a:r>
          </a:p>
        </p:txBody>
      </p:sp>
      <p:sp>
        <p:nvSpPr>
          <p:cNvPr id="4" name="TextBox 3"/>
          <p:cNvSpPr txBox="1"/>
          <p:nvPr/>
        </p:nvSpPr>
        <p:spPr>
          <a:xfrm>
            <a:off x="514350" y="1771650"/>
            <a:ext cx="8115300" cy="2554545"/>
          </a:xfrm>
          <a:prstGeom prst="rect">
            <a:avLst/>
          </a:prstGeom>
          <a:noFill/>
          <a:ln w="28575">
            <a:noFill/>
          </a:ln>
        </p:spPr>
        <p:txBody>
          <a:bodyPr wrap="square" rtlCol="0">
            <a:spAutoFit/>
          </a:bodyPr>
          <a:lstStyle/>
          <a:p>
            <a:pPr marL="457200" indent="-457200">
              <a:buFont typeface="Arial" panose="020B0604020202020204" pitchFamily="34" charset="0"/>
              <a:buChar char="•"/>
            </a:pPr>
            <a:r>
              <a:rPr lang="en-US" sz="3200" dirty="0">
                <a:solidFill>
                  <a:schemeClr val="bg1"/>
                </a:solidFill>
              </a:rPr>
              <a:t>Why did you decide to be a part of this class? </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What are some questions you hope to have answered or topics addressed?   (No promises given on addressing your desire)</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391"/>
            <a:ext cx="7886700" cy="1104636"/>
          </a:xfrm>
        </p:spPr>
        <p:txBody>
          <a:bodyPr/>
          <a:lstStyle/>
          <a:p>
            <a:pPr algn="ctr"/>
            <a:r>
              <a:rPr lang="en-US" b="1" dirty="0"/>
              <a:t>Jesus’ Promise To Send The Spirit</a:t>
            </a:r>
          </a:p>
        </p:txBody>
      </p:sp>
      <p:sp>
        <p:nvSpPr>
          <p:cNvPr id="3" name="Content Placeholder 2"/>
          <p:cNvSpPr>
            <a:spLocks noGrp="1"/>
          </p:cNvSpPr>
          <p:nvPr>
            <p:ph idx="1"/>
          </p:nvPr>
        </p:nvSpPr>
        <p:spPr>
          <a:xfrm>
            <a:off x="266700" y="1341121"/>
            <a:ext cx="8248650" cy="4060616"/>
          </a:xfrm>
        </p:spPr>
        <p:txBody>
          <a:bodyPr>
            <a:normAutofit fontScale="92500" lnSpcReduction="20000"/>
          </a:bodyPr>
          <a:lstStyle/>
          <a:p>
            <a:pPr marL="0" indent="0" algn="ctr">
              <a:buNone/>
            </a:pPr>
            <a:r>
              <a:rPr lang="en-US" sz="2800" i="1" dirty="0"/>
              <a:t>“I did not say these things to you from the beginning, because I was with you. </a:t>
            </a:r>
            <a:r>
              <a:rPr lang="en-US" sz="2800" b="1" i="1" baseline="30000" dirty="0"/>
              <a:t>5 </a:t>
            </a:r>
            <a:r>
              <a:rPr lang="en-US" sz="2800" i="1" dirty="0"/>
              <a:t>But now I am going to him who sent me, and none of you asks me, ‘Where are you going?’ </a:t>
            </a:r>
            <a:r>
              <a:rPr lang="en-US" sz="2800" b="1" i="1" baseline="30000" dirty="0"/>
              <a:t>6 </a:t>
            </a:r>
            <a:r>
              <a:rPr lang="en-US" sz="2800" i="1" dirty="0"/>
              <a:t>But because I have said these things to you, sorrow has filled your heart. </a:t>
            </a:r>
            <a:r>
              <a:rPr lang="en-US" sz="2800" b="1" i="1" baseline="30000" dirty="0"/>
              <a:t>7 </a:t>
            </a:r>
            <a:r>
              <a:rPr lang="en-US" sz="2800" i="1" dirty="0"/>
              <a:t>Nevertheless, I tell you the truth: it is to your advantage that I go away, for if I do not go away, the Helper will not come to you. But if I go, I will send him to you. </a:t>
            </a:r>
            <a:r>
              <a:rPr lang="en-US" sz="2800" b="1" i="1" baseline="30000" dirty="0"/>
              <a:t>8 </a:t>
            </a:r>
            <a:r>
              <a:rPr lang="en-US" sz="2800" i="1" dirty="0"/>
              <a:t>And when he comes, he will convict the world concerning sin and righteousness and judgment: </a:t>
            </a:r>
            <a:r>
              <a:rPr lang="en-US" sz="2800" b="1" i="1" baseline="30000" dirty="0"/>
              <a:t>9 </a:t>
            </a:r>
            <a:r>
              <a:rPr lang="en-US" sz="2800" i="1" dirty="0"/>
              <a:t>concerning sin, because they do not believe in me;</a:t>
            </a:r>
            <a:r>
              <a:rPr lang="en-US" sz="2800" b="1" i="1" baseline="30000" dirty="0"/>
              <a:t>10 </a:t>
            </a:r>
            <a:r>
              <a:rPr lang="en-US" sz="2800" i="1" dirty="0"/>
              <a:t>concerning righteousness, because I go to the Father, and you will see me no longer; </a:t>
            </a:r>
            <a:r>
              <a:rPr lang="en-US" sz="2800" b="1" i="1" baseline="30000" dirty="0"/>
              <a:t>11 </a:t>
            </a:r>
            <a:r>
              <a:rPr lang="en-US" sz="2800" i="1" dirty="0"/>
              <a:t>concerning judgment, because the ruler of this world is judged </a:t>
            </a:r>
            <a:r>
              <a:rPr lang="en-US" sz="2800" b="1" i="1" dirty="0">
                <a:solidFill>
                  <a:srgbClr val="92D050"/>
                </a:solidFill>
              </a:rPr>
              <a:t>– John 16:4-11</a:t>
            </a:r>
          </a:p>
        </p:txBody>
      </p:sp>
    </p:spTree>
    <p:extLst>
      <p:ext uri="{BB962C8B-B14F-4D97-AF65-F5344CB8AC3E}">
        <p14:creationId xmlns:p14="http://schemas.microsoft.com/office/powerpoint/2010/main" val="527357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91"/>
            <a:ext cx="7886700" cy="1104636"/>
          </a:xfrm>
        </p:spPr>
        <p:txBody>
          <a:bodyPr/>
          <a:lstStyle/>
          <a:p>
            <a:pPr algn="ctr"/>
            <a:r>
              <a:rPr lang="en-US" b="1" dirty="0"/>
              <a:t>Jesus’ Promise To Send The Spirit</a:t>
            </a:r>
          </a:p>
        </p:txBody>
      </p:sp>
      <p:sp>
        <p:nvSpPr>
          <p:cNvPr id="3" name="Content Placeholder 2"/>
          <p:cNvSpPr>
            <a:spLocks noGrp="1"/>
          </p:cNvSpPr>
          <p:nvPr>
            <p:ph idx="1"/>
          </p:nvPr>
        </p:nvSpPr>
        <p:spPr>
          <a:xfrm>
            <a:off x="628650" y="1402823"/>
            <a:ext cx="7886700" cy="3998913"/>
          </a:xfrm>
        </p:spPr>
        <p:txBody>
          <a:bodyPr>
            <a:normAutofit fontScale="92500" lnSpcReduction="10000"/>
          </a:bodyPr>
          <a:lstStyle/>
          <a:p>
            <a:pPr marL="0" indent="0" algn="ctr">
              <a:buNone/>
            </a:pPr>
            <a:r>
              <a:rPr lang="en-US" b="1" i="1" baseline="30000" dirty="0"/>
              <a:t>12 </a:t>
            </a:r>
            <a:r>
              <a:rPr lang="en-US" i="1" dirty="0"/>
              <a:t>“I still have many things to say to you, but you cannot bear them now.</a:t>
            </a:r>
            <a:r>
              <a:rPr lang="en-US" b="1" i="1" baseline="30000" dirty="0"/>
              <a:t>13 </a:t>
            </a:r>
            <a:r>
              <a:rPr lang="en-US" i="1" dirty="0"/>
              <a:t>When the Spirit of truth comes, he will guide you into all the truth, for he will not speak on his own authority, but whatever he hears he will speak, and he will declare to you the things that are to come. </a:t>
            </a:r>
            <a:r>
              <a:rPr lang="en-US" b="1" i="1" baseline="30000" dirty="0"/>
              <a:t>14 </a:t>
            </a:r>
            <a:r>
              <a:rPr lang="en-US" i="1" dirty="0"/>
              <a:t>He will glorify me, for he will take what is mine and declare it to you. </a:t>
            </a:r>
            <a:r>
              <a:rPr lang="en-US" b="1" i="1" baseline="30000" dirty="0"/>
              <a:t>15 </a:t>
            </a:r>
            <a:r>
              <a:rPr lang="en-US" i="1" dirty="0"/>
              <a:t>All that the Father has is mine; therefore I said that he will take what is mine and declare it to you </a:t>
            </a:r>
            <a:r>
              <a:rPr lang="en-US" b="1" dirty="0">
                <a:solidFill>
                  <a:srgbClr val="92D050"/>
                </a:solidFill>
              </a:rPr>
              <a:t>– John 16:12-15</a:t>
            </a:r>
          </a:p>
        </p:txBody>
      </p:sp>
    </p:spTree>
    <p:extLst>
      <p:ext uri="{BB962C8B-B14F-4D97-AF65-F5344CB8AC3E}">
        <p14:creationId xmlns:p14="http://schemas.microsoft.com/office/powerpoint/2010/main" val="38596744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2449"/>
            <a:ext cx="7886700" cy="1104636"/>
          </a:xfrm>
        </p:spPr>
        <p:txBody>
          <a:bodyPr/>
          <a:lstStyle/>
          <a:p>
            <a:pPr algn="ctr"/>
            <a:r>
              <a:rPr lang="en-US" dirty="0">
                <a:solidFill>
                  <a:srgbClr val="FFFF00"/>
                </a:solidFill>
              </a:rPr>
              <a:t>Summary of Jesus’ Promise</a:t>
            </a:r>
          </a:p>
        </p:txBody>
      </p:sp>
      <p:sp>
        <p:nvSpPr>
          <p:cNvPr id="3" name="Content Placeholder 2"/>
          <p:cNvSpPr>
            <a:spLocks noGrp="1"/>
          </p:cNvSpPr>
          <p:nvPr>
            <p:ph idx="1"/>
          </p:nvPr>
        </p:nvSpPr>
        <p:spPr>
          <a:xfrm>
            <a:off x="205740" y="873654"/>
            <a:ext cx="8580120" cy="4506066"/>
          </a:xfrm>
        </p:spPr>
        <p:txBody>
          <a:bodyPr>
            <a:normAutofit fontScale="92500"/>
          </a:bodyPr>
          <a:lstStyle/>
          <a:p>
            <a:r>
              <a:rPr lang="en-US" dirty="0"/>
              <a:t>The Helper (paraclete); the Spirit would come to them and dwell with them</a:t>
            </a:r>
          </a:p>
          <a:p>
            <a:r>
              <a:rPr lang="en-US" dirty="0"/>
              <a:t>The Spirit would teach them all things</a:t>
            </a:r>
          </a:p>
          <a:p>
            <a:r>
              <a:rPr lang="en-US" dirty="0"/>
              <a:t>The Spirit would remind them of what Jesus said</a:t>
            </a:r>
          </a:p>
          <a:p>
            <a:r>
              <a:rPr lang="en-US" dirty="0"/>
              <a:t>The Helper (paraclete) would only come if Jesus left</a:t>
            </a:r>
          </a:p>
          <a:p>
            <a:r>
              <a:rPr lang="en-US" dirty="0"/>
              <a:t>The Spirit would convict the world of sin and righteousness</a:t>
            </a:r>
          </a:p>
          <a:p>
            <a:r>
              <a:rPr lang="en-US" dirty="0"/>
              <a:t>Jesus had not told the Apostles everything</a:t>
            </a:r>
          </a:p>
          <a:p>
            <a:r>
              <a:rPr lang="en-US" dirty="0"/>
              <a:t>The Spirit would guide them into all truth</a:t>
            </a:r>
          </a:p>
        </p:txBody>
      </p:sp>
    </p:spTree>
    <p:extLst>
      <p:ext uri="{BB962C8B-B14F-4D97-AF65-F5344CB8AC3E}">
        <p14:creationId xmlns:p14="http://schemas.microsoft.com/office/powerpoint/2010/main" val="141832314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3405" y="17192"/>
            <a:ext cx="8431618" cy="1104636"/>
          </a:xfrm>
        </p:spPr>
        <p:txBody>
          <a:bodyPr>
            <a:normAutofit/>
          </a:bodyPr>
          <a:lstStyle/>
          <a:p>
            <a:r>
              <a:rPr lang="en-US" dirty="0">
                <a:solidFill>
                  <a:srgbClr val="FFFF00"/>
                </a:solidFill>
              </a:rPr>
              <a:t>Acts 1 and 2 – The Coming of the Spirit</a:t>
            </a:r>
            <a:endParaRPr lang="en-US" altLang="x-none" dirty="0">
              <a:solidFill>
                <a:srgbClr val="FFFF00"/>
              </a:solidFill>
            </a:endParaRPr>
          </a:p>
        </p:txBody>
      </p:sp>
      <p:sp>
        <p:nvSpPr>
          <p:cNvPr id="30723" name="Rectangle 3"/>
          <p:cNvSpPr>
            <a:spLocks noGrp="1" noChangeArrowheads="1"/>
          </p:cNvSpPr>
          <p:nvPr>
            <p:ph type="body" idx="1"/>
          </p:nvPr>
        </p:nvSpPr>
        <p:spPr>
          <a:xfrm>
            <a:off x="265814" y="1121828"/>
            <a:ext cx="8686800" cy="4109391"/>
          </a:xfrm>
        </p:spPr>
        <p:txBody>
          <a:bodyPr>
            <a:noAutofit/>
          </a:bodyPr>
          <a:lstStyle/>
          <a:p>
            <a:pPr>
              <a:lnSpc>
                <a:spcPct val="90000"/>
              </a:lnSpc>
            </a:pPr>
            <a:r>
              <a:rPr lang="en-US" altLang="x-none" sz="2600" dirty="0"/>
              <a:t>Commands given through the Spirit to the apostles (1:2)</a:t>
            </a:r>
          </a:p>
          <a:p>
            <a:pPr>
              <a:lnSpc>
                <a:spcPct val="90000"/>
              </a:lnSpc>
            </a:pPr>
            <a:r>
              <a:rPr lang="en-US" altLang="x-none" sz="2600" dirty="0"/>
              <a:t>Baptism with the Holy Spirit promised to apostles (1:5)</a:t>
            </a:r>
          </a:p>
          <a:p>
            <a:pPr>
              <a:lnSpc>
                <a:spcPct val="90000"/>
              </a:lnSpc>
            </a:pPr>
            <a:r>
              <a:rPr lang="en-US" altLang="x-none" sz="2600" dirty="0"/>
              <a:t>The Holy Spirit would give them power to be witnesses (1:8)</a:t>
            </a:r>
          </a:p>
          <a:p>
            <a:pPr>
              <a:lnSpc>
                <a:spcPct val="90000"/>
              </a:lnSpc>
            </a:pPr>
            <a:r>
              <a:rPr lang="en-US" altLang="x-none" sz="2600" dirty="0"/>
              <a:t>Matthias is named as one of the twelve apostles (1:26)</a:t>
            </a:r>
          </a:p>
          <a:p>
            <a:pPr>
              <a:lnSpc>
                <a:spcPct val="90000"/>
              </a:lnSpc>
            </a:pPr>
            <a:r>
              <a:rPr lang="en-US" altLang="x-none" sz="2600" dirty="0"/>
              <a:t>Spirit comes as promised and they spoke in languages (2:4)</a:t>
            </a:r>
          </a:p>
          <a:p>
            <a:pPr>
              <a:lnSpc>
                <a:spcPct val="90000"/>
              </a:lnSpc>
            </a:pPr>
            <a:r>
              <a:rPr lang="en-US" altLang="x-none" sz="2600" dirty="0"/>
              <a:t>They were heard telling the mighty works of God (2:11) </a:t>
            </a:r>
          </a:p>
          <a:p>
            <a:pPr>
              <a:lnSpc>
                <a:spcPct val="90000"/>
              </a:lnSpc>
            </a:pPr>
            <a:r>
              <a:rPr lang="en-US" altLang="x-none" sz="2600" dirty="0"/>
              <a:t>The twelve apostles are the ones doing this teaching (2:14)</a:t>
            </a:r>
          </a:p>
          <a:p>
            <a:pPr>
              <a:lnSpc>
                <a:spcPct val="90000"/>
              </a:lnSpc>
            </a:pPr>
            <a:r>
              <a:rPr lang="en-US" altLang="x-none" sz="2600" dirty="0"/>
              <a:t>Fulfillment of Joel’s prophecy (2:17-21)</a:t>
            </a:r>
          </a:p>
        </p:txBody>
      </p:sp>
    </p:spTree>
    <p:extLst>
      <p:ext uri="{BB962C8B-B14F-4D97-AF65-F5344CB8AC3E}">
        <p14:creationId xmlns:p14="http://schemas.microsoft.com/office/powerpoint/2010/main" val="117934932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91"/>
            <a:ext cx="7886700" cy="1104636"/>
          </a:xfrm>
        </p:spPr>
        <p:txBody>
          <a:bodyPr/>
          <a:lstStyle/>
          <a:p>
            <a:pPr algn="ctr"/>
            <a:r>
              <a:rPr lang="en-US" b="1" dirty="0">
                <a:solidFill>
                  <a:srgbClr val="FFFF00"/>
                </a:solidFill>
              </a:rPr>
              <a:t>Paul and the Spirit’s Inspiration</a:t>
            </a:r>
          </a:p>
        </p:txBody>
      </p:sp>
      <p:sp>
        <p:nvSpPr>
          <p:cNvPr id="3" name="Content Placeholder 2"/>
          <p:cNvSpPr>
            <a:spLocks noGrp="1"/>
          </p:cNvSpPr>
          <p:nvPr>
            <p:ph idx="1"/>
          </p:nvPr>
        </p:nvSpPr>
        <p:spPr>
          <a:xfrm>
            <a:off x="404037" y="988153"/>
            <a:ext cx="8111313" cy="4147373"/>
          </a:xfrm>
        </p:spPr>
        <p:txBody>
          <a:bodyPr>
            <a:normAutofit fontScale="92500" lnSpcReduction="10000"/>
          </a:bodyPr>
          <a:lstStyle/>
          <a:p>
            <a:pPr marL="0" indent="0" algn="ctr">
              <a:buNone/>
            </a:pPr>
            <a:r>
              <a:rPr lang="en-US" i="1" dirty="0"/>
              <a:t>For this reason I, Paul, a prisoner of Christ Jesus on behalf of you Gentiles— </a:t>
            </a:r>
            <a:r>
              <a:rPr lang="en-US" b="1" i="1" baseline="30000" dirty="0"/>
              <a:t>2 </a:t>
            </a:r>
            <a:r>
              <a:rPr lang="en-US" i="1" dirty="0"/>
              <a:t>assuming that you have heard of the stewardship of God's grace that was given to me for you, </a:t>
            </a:r>
            <a:r>
              <a:rPr lang="en-US" b="1" i="1" baseline="30000" dirty="0"/>
              <a:t>3 </a:t>
            </a:r>
            <a:r>
              <a:rPr lang="en-US" i="1" dirty="0"/>
              <a:t>how the mystery was made known to me by revelation, as I have written briefly. </a:t>
            </a:r>
            <a:r>
              <a:rPr lang="en-US" b="1" i="1" baseline="30000" dirty="0"/>
              <a:t>4 </a:t>
            </a:r>
            <a:r>
              <a:rPr lang="en-US" i="1" dirty="0"/>
              <a:t>When you read this, you can perceive my insight into the mystery of Christ, </a:t>
            </a:r>
            <a:r>
              <a:rPr lang="en-US" b="1" i="1" baseline="30000" dirty="0"/>
              <a:t>5 </a:t>
            </a:r>
            <a:r>
              <a:rPr lang="en-US" i="1" dirty="0"/>
              <a:t>which was not made known to the sons of men in other generations as it has now been revealed to his holy apostles and prophets by the Spirit </a:t>
            </a:r>
            <a:r>
              <a:rPr lang="en-US" b="1" dirty="0">
                <a:solidFill>
                  <a:srgbClr val="92D050"/>
                </a:solidFill>
              </a:rPr>
              <a:t>– Ephesians 3:1-5</a:t>
            </a:r>
          </a:p>
        </p:txBody>
      </p:sp>
    </p:spTree>
    <p:extLst>
      <p:ext uri="{BB962C8B-B14F-4D97-AF65-F5344CB8AC3E}">
        <p14:creationId xmlns:p14="http://schemas.microsoft.com/office/powerpoint/2010/main" val="364728708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91"/>
            <a:ext cx="7886700" cy="1104636"/>
          </a:xfrm>
        </p:spPr>
        <p:txBody>
          <a:bodyPr/>
          <a:lstStyle/>
          <a:p>
            <a:pPr algn="ctr"/>
            <a:r>
              <a:rPr lang="en-US" b="1" dirty="0">
                <a:solidFill>
                  <a:srgbClr val="FFFF00"/>
                </a:solidFill>
              </a:rPr>
              <a:t>Paul and the Spirit’s Inspiration</a:t>
            </a:r>
          </a:p>
        </p:txBody>
      </p:sp>
      <p:sp>
        <p:nvSpPr>
          <p:cNvPr id="3" name="Content Placeholder 2"/>
          <p:cNvSpPr>
            <a:spLocks noGrp="1"/>
          </p:cNvSpPr>
          <p:nvPr>
            <p:ph idx="1"/>
          </p:nvPr>
        </p:nvSpPr>
        <p:spPr>
          <a:xfrm>
            <a:off x="542259" y="858043"/>
            <a:ext cx="8389089" cy="4638990"/>
          </a:xfrm>
        </p:spPr>
        <p:txBody>
          <a:bodyPr>
            <a:normAutofit fontScale="70000" lnSpcReduction="20000"/>
          </a:bodyPr>
          <a:lstStyle/>
          <a:p>
            <a:pPr marL="0" indent="0" algn="ctr">
              <a:buNone/>
            </a:pPr>
            <a:r>
              <a:rPr lang="en-US" b="1" baseline="30000" dirty="0"/>
              <a:t>7 </a:t>
            </a:r>
            <a:r>
              <a:rPr lang="en-US" dirty="0"/>
              <a:t>But we impart a secret and hidden wisdom of God, which God decreed before the ages for our glory. . . </a:t>
            </a:r>
            <a:r>
              <a:rPr lang="en-US" b="1" baseline="30000" dirty="0"/>
              <a:t>9 </a:t>
            </a:r>
            <a:r>
              <a:rPr lang="en-US" dirty="0"/>
              <a:t>But, as it is written,</a:t>
            </a:r>
          </a:p>
          <a:p>
            <a:pPr marL="0" indent="0" algn="ctr">
              <a:buNone/>
            </a:pPr>
            <a:r>
              <a:rPr lang="en-US" dirty="0"/>
              <a:t>“What no eye has seen, nor ear heard,</a:t>
            </a:r>
            <a:br>
              <a:rPr lang="en-US" dirty="0"/>
            </a:br>
            <a:r>
              <a:rPr lang="en-US" dirty="0"/>
              <a:t>    nor the heart of man imagined,</a:t>
            </a:r>
            <a:br>
              <a:rPr lang="en-US" dirty="0"/>
            </a:br>
            <a:r>
              <a:rPr lang="en-US" dirty="0"/>
              <a:t>what God has prepared for those who love him”—</a:t>
            </a:r>
          </a:p>
          <a:p>
            <a:pPr marL="0" indent="0" algn="ctr">
              <a:buNone/>
            </a:pPr>
            <a:r>
              <a:rPr lang="en-US" b="1" baseline="30000" dirty="0"/>
              <a:t>10 </a:t>
            </a:r>
            <a:r>
              <a:rPr lang="en-US" dirty="0"/>
              <a:t>these things God has revealed to us through the Spirit. For the Spirit searches everything, even the depths of God. </a:t>
            </a:r>
            <a:r>
              <a:rPr lang="en-US" b="1" baseline="30000" dirty="0"/>
              <a:t>11 </a:t>
            </a:r>
            <a:r>
              <a:rPr lang="en-US" dirty="0"/>
              <a:t>For who knows a person's thoughts except the spirit of that person, which is in him? So also no one comprehends the thoughts of God except the Spirit of God.</a:t>
            </a:r>
            <a:r>
              <a:rPr lang="en-US" b="1" baseline="30000" dirty="0"/>
              <a:t>12 </a:t>
            </a:r>
            <a:r>
              <a:rPr lang="en-US" dirty="0"/>
              <a:t>Now we have received not the spirit of the world, but the Spirit who is from God, that we might understand the things freely given us by God.</a:t>
            </a:r>
            <a:r>
              <a:rPr lang="en-US" b="1" baseline="30000" dirty="0"/>
              <a:t>13 </a:t>
            </a:r>
            <a:r>
              <a:rPr lang="en-US" dirty="0"/>
              <a:t>And we impart this in words not taught by human wisdom but taught by the Spirit, interpreting spiritual truths to those who are spiritual.</a:t>
            </a:r>
          </a:p>
          <a:p>
            <a:pPr marL="0" indent="0" algn="ctr">
              <a:buNone/>
            </a:pPr>
            <a:r>
              <a:rPr lang="en-US" dirty="0"/>
              <a:t> </a:t>
            </a:r>
            <a:r>
              <a:rPr lang="en-US" b="1" baseline="30000" dirty="0"/>
              <a:t>16 </a:t>
            </a:r>
            <a:r>
              <a:rPr lang="en-US" dirty="0"/>
              <a:t>“For who has understood the mind of the Lord so as to instruct him?” But we have the mind of Christ – </a:t>
            </a:r>
            <a:r>
              <a:rPr lang="en-US" b="1" dirty="0">
                <a:solidFill>
                  <a:srgbClr val="92D050"/>
                </a:solidFill>
              </a:rPr>
              <a:t>I Corinthians 2:7-16</a:t>
            </a:r>
          </a:p>
        </p:txBody>
      </p:sp>
    </p:spTree>
    <p:extLst>
      <p:ext uri="{BB962C8B-B14F-4D97-AF65-F5344CB8AC3E}">
        <p14:creationId xmlns:p14="http://schemas.microsoft.com/office/powerpoint/2010/main" val="40123574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304271"/>
            <a:ext cx="8517465" cy="1104636"/>
          </a:xfrm>
        </p:spPr>
        <p:txBody>
          <a:bodyPr>
            <a:normAutofit fontScale="90000"/>
          </a:bodyPr>
          <a:lstStyle/>
          <a:p>
            <a:r>
              <a:rPr lang="en-US" dirty="0"/>
              <a:t>Lesson 1: </a:t>
            </a:r>
            <a:r>
              <a:rPr lang="en-US"/>
              <a:t>Introduction to the Spirit’s Nature</a:t>
            </a:r>
          </a:p>
        </p:txBody>
      </p:sp>
      <p:sp>
        <p:nvSpPr>
          <p:cNvPr id="3" name="Content Placeholder 2"/>
          <p:cNvSpPr>
            <a:spLocks noGrp="1"/>
          </p:cNvSpPr>
          <p:nvPr>
            <p:ph idx="1"/>
          </p:nvPr>
        </p:nvSpPr>
        <p:spPr/>
        <p:txBody>
          <a:bodyPr>
            <a:normAutofit lnSpcReduction="10000"/>
          </a:bodyPr>
          <a:lstStyle/>
          <a:p>
            <a:r>
              <a:rPr lang="en-US" dirty="0"/>
              <a:t>First, we will demonstrate the </a:t>
            </a:r>
            <a:r>
              <a:rPr lang="en-US" dirty="0">
                <a:solidFill>
                  <a:schemeClr val="accent4">
                    <a:lumMod val="60000"/>
                    <a:lumOff val="40000"/>
                  </a:schemeClr>
                </a:solidFill>
              </a:rPr>
              <a:t>personal</a:t>
            </a:r>
            <a:r>
              <a:rPr lang="en-US" dirty="0"/>
              <a:t> and </a:t>
            </a:r>
            <a:r>
              <a:rPr lang="en-US" dirty="0">
                <a:solidFill>
                  <a:schemeClr val="accent4">
                    <a:lumMod val="60000"/>
                    <a:lumOff val="40000"/>
                  </a:schemeClr>
                </a:solidFill>
              </a:rPr>
              <a:t>divine</a:t>
            </a:r>
            <a:r>
              <a:rPr lang="en-US" dirty="0"/>
              <a:t> nature of the Spirit.</a:t>
            </a:r>
          </a:p>
          <a:p>
            <a:endParaRPr lang="en-US" dirty="0"/>
          </a:p>
          <a:p>
            <a:r>
              <a:rPr lang="en-US" dirty="0"/>
              <a:t>Secondly, we will address the challenges involved in identifying when the Greek word </a:t>
            </a:r>
            <a:r>
              <a:rPr lang="en-US" dirty="0">
                <a:solidFill>
                  <a:schemeClr val="accent4">
                    <a:lumMod val="60000"/>
                    <a:lumOff val="40000"/>
                  </a:schemeClr>
                </a:solidFill>
              </a:rPr>
              <a:t>“</a:t>
            </a:r>
            <a:r>
              <a:rPr lang="en-US" dirty="0" err="1">
                <a:solidFill>
                  <a:schemeClr val="accent4">
                    <a:lumMod val="60000"/>
                    <a:lumOff val="40000"/>
                  </a:schemeClr>
                </a:solidFill>
              </a:rPr>
              <a:t>pneuma</a:t>
            </a:r>
            <a:r>
              <a:rPr lang="en-US" dirty="0">
                <a:solidFill>
                  <a:schemeClr val="accent4">
                    <a:lumMod val="60000"/>
                    <a:lumOff val="40000"/>
                  </a:schemeClr>
                </a:solidFill>
              </a:rPr>
              <a:t>” </a:t>
            </a:r>
            <a:r>
              <a:rPr lang="en-US" dirty="0"/>
              <a:t>(spirit) is referring to this personal and divine Helper (Spirit) and when it is referring to other spiritual topics (spirit). </a:t>
            </a:r>
          </a:p>
        </p:txBody>
      </p:sp>
    </p:spTree>
    <p:extLst>
      <p:ext uri="{BB962C8B-B14F-4D97-AF65-F5344CB8AC3E}">
        <p14:creationId xmlns:p14="http://schemas.microsoft.com/office/powerpoint/2010/main" val="160559214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x-none" dirty="0"/>
              <a:t>The Personality &amp; Deity of The Holy Spirit</a:t>
            </a:r>
          </a:p>
        </p:txBody>
      </p:sp>
      <p:sp>
        <p:nvSpPr>
          <p:cNvPr id="26627" name="Rectangle 3"/>
          <p:cNvSpPr>
            <a:spLocks noGrp="1" noChangeArrowheads="1"/>
          </p:cNvSpPr>
          <p:nvPr>
            <p:ph type="body" idx="1"/>
          </p:nvPr>
        </p:nvSpPr>
        <p:spPr/>
        <p:txBody>
          <a:bodyPr>
            <a:normAutofit lnSpcReduction="10000"/>
          </a:bodyPr>
          <a:lstStyle/>
          <a:p>
            <a:pPr eaLnBrk="1" hangingPunct="1">
              <a:lnSpc>
                <a:spcPct val="90000"/>
              </a:lnSpc>
            </a:pPr>
            <a:r>
              <a:rPr lang="en-US" altLang="x-none"/>
              <a:t>He is a personal being we can get to know and build a relationship with to better understand Him and His work.</a:t>
            </a:r>
          </a:p>
          <a:p>
            <a:pPr eaLnBrk="1" hangingPunct="1">
              <a:lnSpc>
                <a:spcPct val="90000"/>
              </a:lnSpc>
            </a:pPr>
            <a:r>
              <a:rPr lang="en-US" altLang="x-none"/>
              <a:t>He is God, and therefore worthy of our highest respect and praise. </a:t>
            </a:r>
          </a:p>
          <a:p>
            <a:pPr eaLnBrk="1" hangingPunct="1">
              <a:lnSpc>
                <a:spcPct val="90000"/>
              </a:lnSpc>
            </a:pPr>
            <a:r>
              <a:rPr lang="en-US" altLang="x-none"/>
              <a:t>He is a distinct individual, to be appreciated for who He is, the choices He makes, and what He accomplishes.</a:t>
            </a:r>
          </a:p>
        </p:txBody>
      </p:sp>
    </p:spTree>
    <p:extLst>
      <p:ext uri="{BB962C8B-B14F-4D97-AF65-F5344CB8AC3E}">
        <p14:creationId xmlns:p14="http://schemas.microsoft.com/office/powerpoint/2010/main" val="55515221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8020050" cy="1104636"/>
          </a:xfrm>
        </p:spPr>
        <p:txBody>
          <a:bodyPr>
            <a:normAutofit fontScale="90000"/>
          </a:bodyPr>
          <a:lstStyle/>
          <a:p>
            <a:r>
              <a:rPr lang="en-US"/>
              <a:t>Word Studies About “the Spirit” &amp; “spirit”</a:t>
            </a:r>
            <a:endParaRPr lang="en-US" dirty="0"/>
          </a:p>
        </p:txBody>
      </p:sp>
      <p:sp>
        <p:nvSpPr>
          <p:cNvPr id="3" name="Content Placeholder 2"/>
          <p:cNvSpPr>
            <a:spLocks noGrp="1"/>
          </p:cNvSpPr>
          <p:nvPr>
            <p:ph idx="1"/>
          </p:nvPr>
        </p:nvSpPr>
        <p:spPr>
          <a:xfrm>
            <a:off x="628650" y="1408908"/>
            <a:ext cx="8020050" cy="4039392"/>
          </a:xfrm>
        </p:spPr>
        <p:txBody>
          <a:bodyPr>
            <a:normAutofit/>
          </a:bodyPr>
          <a:lstStyle/>
          <a:p>
            <a:pPr marL="0" indent="0">
              <a:buNone/>
            </a:pPr>
            <a:r>
              <a:rPr lang="en-US" b="1" dirty="0"/>
              <a:t>Two Especially Challenging Cases</a:t>
            </a:r>
            <a:r>
              <a:rPr lang="mr-IN" b="1" dirty="0"/>
              <a:t>…</a:t>
            </a:r>
            <a:endParaRPr lang="en-US" b="1" dirty="0"/>
          </a:p>
          <a:p>
            <a:pPr marL="514350" indent="-514350">
              <a:buFont typeface="+mj-lt"/>
              <a:buAutoNum type="arabicPeriod"/>
            </a:pPr>
            <a:r>
              <a:rPr lang="en-US" sz="3000" dirty="0"/>
              <a:t>When the work of the Holy Spirit produces in us a </a:t>
            </a:r>
            <a:r>
              <a:rPr lang="en-US" sz="3000" dirty="0">
                <a:solidFill>
                  <a:schemeClr val="accent4">
                    <a:lumMod val="60000"/>
                    <a:lumOff val="40000"/>
                  </a:schemeClr>
                </a:solidFill>
              </a:rPr>
              <a:t>spirit</a:t>
            </a:r>
            <a:r>
              <a:rPr lang="en-US" sz="3000" dirty="0"/>
              <a:t> which is more </a:t>
            </a:r>
            <a:r>
              <a:rPr lang="en-US" sz="3000" dirty="0">
                <a:solidFill>
                  <a:schemeClr val="accent4">
                    <a:lumMod val="60000"/>
                    <a:lumOff val="40000"/>
                  </a:schemeClr>
                </a:solidFill>
              </a:rPr>
              <a:t>holy</a:t>
            </a:r>
            <a:r>
              <a:rPr lang="en-US" sz="3000" dirty="0"/>
              <a:t>.</a:t>
            </a:r>
          </a:p>
          <a:p>
            <a:pPr marL="457200" indent="-457200">
              <a:buFont typeface="+mj-lt"/>
              <a:buAutoNum type="arabicPeriod"/>
            </a:pPr>
            <a:r>
              <a:rPr lang="en-US" altLang="x-none" sz="3000" dirty="0"/>
              <a:t>When the Spirit’s Presence, Power, &amp; Personhood Are Mentioned </a:t>
            </a:r>
            <a:r>
              <a:rPr lang="en-US" altLang="x-none" sz="3000" dirty="0">
                <a:solidFill>
                  <a:schemeClr val="accent4">
                    <a:lumMod val="60000"/>
                    <a:lumOff val="40000"/>
                  </a:schemeClr>
                </a:solidFill>
              </a:rPr>
              <a:t>Together</a:t>
            </a:r>
            <a:r>
              <a:rPr lang="en-US" altLang="x-none" sz="3000" dirty="0"/>
              <a:t>.  </a:t>
            </a:r>
          </a:p>
          <a:p>
            <a:pPr lvl="1"/>
            <a:r>
              <a:rPr lang="en-US" altLang="x-none" sz="2600" dirty="0"/>
              <a:t>Acts 2:4 “they were all filled with </a:t>
            </a:r>
            <a:r>
              <a:rPr lang="en-US" altLang="x-none" sz="2600" i="1" u="sng" dirty="0" err="1"/>
              <a:t>pnuema</a:t>
            </a:r>
            <a:r>
              <a:rPr lang="en-US" altLang="x-none" sz="2600" i="1" u="sng" dirty="0"/>
              <a:t> </a:t>
            </a:r>
            <a:r>
              <a:rPr lang="en-US" altLang="x-none" sz="2600" i="1" u="sng" dirty="0" err="1"/>
              <a:t>hagion</a:t>
            </a:r>
            <a:r>
              <a:rPr lang="en-US" altLang="x-none" sz="2600" dirty="0"/>
              <a:t> (His powerful presence) and began to speak with other tongues (manifestation of His power) as </a:t>
            </a:r>
            <a:r>
              <a:rPr lang="en-US" altLang="x-none" sz="2600" i="1" u="sng" dirty="0"/>
              <a:t>to </a:t>
            </a:r>
            <a:r>
              <a:rPr lang="en-US" altLang="x-none" sz="2600" i="1" u="sng" dirty="0" err="1"/>
              <a:t>pnuema</a:t>
            </a:r>
            <a:r>
              <a:rPr lang="en-US" altLang="x-none" sz="2600" dirty="0"/>
              <a:t> (the Spirit) was giving them utterance.”</a:t>
            </a:r>
          </a:p>
          <a:p>
            <a:endParaRPr lang="en-US" dirty="0"/>
          </a:p>
        </p:txBody>
      </p:sp>
    </p:spTree>
    <p:extLst>
      <p:ext uri="{BB962C8B-B14F-4D97-AF65-F5344CB8AC3E}">
        <p14:creationId xmlns:p14="http://schemas.microsoft.com/office/powerpoint/2010/main" val="1804447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Value of Studying The Spirit’s Work</a:t>
            </a:r>
          </a:p>
        </p:txBody>
      </p:sp>
      <p:sp>
        <p:nvSpPr>
          <p:cNvPr id="3" name="Content Placeholder 2"/>
          <p:cNvSpPr>
            <a:spLocks noGrp="1"/>
          </p:cNvSpPr>
          <p:nvPr>
            <p:ph idx="1"/>
          </p:nvPr>
        </p:nvSpPr>
        <p:spPr>
          <a:xfrm>
            <a:off x="590550" y="1333500"/>
            <a:ext cx="8248650" cy="4152900"/>
          </a:xfrm>
        </p:spPr>
        <p:txBody>
          <a:bodyPr>
            <a:normAutofit fontScale="92500"/>
          </a:bodyPr>
          <a:lstStyle/>
          <a:p>
            <a:r>
              <a:rPr lang="en-US" dirty="0"/>
              <a:t>Today’s Class Will Help Us</a:t>
            </a:r>
            <a:r>
              <a:rPr lang="mr-IN" dirty="0"/>
              <a:t>…</a:t>
            </a:r>
            <a:endParaRPr lang="en-US" dirty="0"/>
          </a:p>
          <a:p>
            <a:pPr lvl="1"/>
            <a:r>
              <a:rPr lang="en-US" dirty="0"/>
              <a:t>Recognize That His Contributions Have Both Immediate &amp; Long-Term Benefits.</a:t>
            </a:r>
          </a:p>
          <a:p>
            <a:pPr lvl="1"/>
            <a:r>
              <a:rPr lang="en-US" dirty="0"/>
              <a:t>Recognize That His Actions Are In Related Categories.</a:t>
            </a:r>
          </a:p>
          <a:p>
            <a:pPr lvl="1"/>
            <a:r>
              <a:rPr lang="en-US" dirty="0"/>
              <a:t>Recognize That His Actions Assist Selected Influencers.</a:t>
            </a:r>
          </a:p>
          <a:p>
            <a:r>
              <a:rPr lang="en-US" dirty="0"/>
              <a:t>We Should Not Conclude That He Provides The Same Support, Help, or Gifts To Everyone, But Instead Admire His Targeted Approach. </a:t>
            </a:r>
            <a:br>
              <a:rPr lang="en-US" dirty="0"/>
            </a:br>
            <a:r>
              <a:rPr lang="en-US" dirty="0"/>
              <a:t>  - 1 Corinthians 12:4-7</a:t>
            </a:r>
          </a:p>
        </p:txBody>
      </p:sp>
    </p:spTree>
    <p:extLst>
      <p:ext uri="{BB962C8B-B14F-4D97-AF65-F5344CB8AC3E}">
        <p14:creationId xmlns:p14="http://schemas.microsoft.com/office/powerpoint/2010/main" val="667208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Holy Spirit</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 y="67469"/>
            <a:ext cx="9144000" cy="5715000"/>
          </a:xfrm>
          <a:prstGeom prst="rect">
            <a:avLst/>
          </a:prstGeom>
        </p:spPr>
      </p:pic>
    </p:spTree>
    <p:extLst>
      <p:ext uri="{BB962C8B-B14F-4D97-AF65-F5344CB8AC3E}">
        <p14:creationId xmlns:p14="http://schemas.microsoft.com/office/powerpoint/2010/main" val="184292373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Spirit’s Work In 6 Areas</a:t>
            </a:r>
          </a:p>
        </p:txBody>
      </p:sp>
      <p:sp>
        <p:nvSpPr>
          <p:cNvPr id="3" name="Content Placeholder 2"/>
          <p:cNvSpPr>
            <a:spLocks noGrp="1"/>
          </p:cNvSpPr>
          <p:nvPr>
            <p:ph idx="1"/>
          </p:nvPr>
        </p:nvSpPr>
        <p:spPr/>
        <p:txBody>
          <a:bodyPr>
            <a:normAutofit/>
          </a:bodyPr>
          <a:lstStyle/>
          <a:p>
            <a:r>
              <a:rPr lang="en-US" dirty="0"/>
              <a:t>The Spirit Helps Bring Order</a:t>
            </a:r>
          </a:p>
          <a:p>
            <a:r>
              <a:rPr lang="en-US" dirty="0"/>
              <a:t>The Spirit Helps Communicate</a:t>
            </a:r>
          </a:p>
          <a:p>
            <a:r>
              <a:rPr lang="en-US" dirty="0"/>
              <a:t>The Spirit Helps Renew</a:t>
            </a:r>
          </a:p>
          <a:p>
            <a:r>
              <a:rPr lang="en-US" dirty="0"/>
              <a:t>The Spirit Helps Strengthen</a:t>
            </a:r>
          </a:p>
          <a:p>
            <a:r>
              <a:rPr lang="en-US" dirty="0"/>
              <a:t>The Spirit Helps Confirm Truth</a:t>
            </a:r>
          </a:p>
          <a:p>
            <a:r>
              <a:rPr lang="en-US" dirty="0"/>
              <a:t>The Spirit Helps Equip &amp; Edify</a:t>
            </a:r>
          </a:p>
        </p:txBody>
      </p:sp>
    </p:spTree>
    <p:extLst>
      <p:ext uri="{BB962C8B-B14F-4D97-AF65-F5344CB8AC3E}">
        <p14:creationId xmlns:p14="http://schemas.microsoft.com/office/powerpoint/2010/main" val="719783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 Helps Bring Order</a:t>
            </a:r>
          </a:p>
        </p:txBody>
      </p:sp>
      <p:sp>
        <p:nvSpPr>
          <p:cNvPr id="3" name="Content Placeholder 2"/>
          <p:cNvSpPr>
            <a:spLocks noGrp="1"/>
          </p:cNvSpPr>
          <p:nvPr>
            <p:ph idx="1"/>
          </p:nvPr>
        </p:nvSpPr>
        <p:spPr>
          <a:xfrm>
            <a:off x="285750" y="1521354"/>
            <a:ext cx="2762250" cy="3626115"/>
          </a:xfrm>
        </p:spPr>
        <p:txBody>
          <a:bodyPr/>
          <a:lstStyle/>
          <a:p>
            <a:r>
              <a:rPr lang="en-US" dirty="0"/>
              <a:t>To Creation</a:t>
            </a:r>
          </a:p>
          <a:p>
            <a:pPr lvl="1"/>
            <a:r>
              <a:rPr lang="en-US" dirty="0"/>
              <a:t>Genesis 1:2</a:t>
            </a:r>
          </a:p>
          <a:p>
            <a:pPr lvl="1"/>
            <a:r>
              <a:rPr lang="en-US" dirty="0"/>
              <a:t>Deut. 32:11</a:t>
            </a:r>
          </a:p>
          <a:p>
            <a:pPr lvl="1"/>
            <a:r>
              <a:rPr lang="en-US" dirty="0"/>
              <a:t>Ps 104:24,30</a:t>
            </a:r>
          </a:p>
        </p:txBody>
      </p:sp>
      <p:sp>
        <p:nvSpPr>
          <p:cNvPr id="4" name="Content Placeholder 2"/>
          <p:cNvSpPr txBox="1">
            <a:spLocks/>
          </p:cNvSpPr>
          <p:nvPr/>
        </p:nvSpPr>
        <p:spPr>
          <a:xfrm>
            <a:off x="32385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To Israel</a:t>
            </a:r>
          </a:p>
          <a:p>
            <a:pPr lvl="1"/>
            <a:r>
              <a:rPr lang="en-US" dirty="0"/>
              <a:t>Neh. 9:20</a:t>
            </a:r>
          </a:p>
          <a:p>
            <a:pPr lvl="1"/>
            <a:r>
              <a:rPr lang="en-US" dirty="0"/>
              <a:t>Num. 11:17</a:t>
            </a:r>
          </a:p>
          <a:p>
            <a:pPr lvl="1"/>
            <a:r>
              <a:rPr lang="en-US" dirty="0"/>
              <a:t>Num. 11:25</a:t>
            </a:r>
          </a:p>
        </p:txBody>
      </p:sp>
      <p:sp>
        <p:nvSpPr>
          <p:cNvPr id="5" name="Content Placeholder 2"/>
          <p:cNvSpPr txBox="1">
            <a:spLocks/>
          </p:cNvSpPr>
          <p:nvPr/>
        </p:nvSpPr>
        <p:spPr>
          <a:xfrm>
            <a:off x="61722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To The Church</a:t>
            </a:r>
          </a:p>
          <a:p>
            <a:pPr lvl="1"/>
            <a:r>
              <a:rPr lang="en-US" dirty="0"/>
              <a:t>Acts 20:28</a:t>
            </a:r>
          </a:p>
          <a:p>
            <a:pPr lvl="1"/>
            <a:r>
              <a:rPr lang="en-US" dirty="0"/>
              <a:t>1 Cor. 14:40</a:t>
            </a:r>
          </a:p>
          <a:p>
            <a:pPr lvl="1"/>
            <a:endParaRPr lang="en-US" dirty="0"/>
          </a:p>
          <a:p>
            <a:pPr lvl="1"/>
            <a:r>
              <a:rPr lang="en-US" dirty="0"/>
              <a:t>Rom. 14</a:t>
            </a:r>
            <a:br>
              <a:rPr lang="en-US" dirty="0"/>
            </a:br>
            <a:r>
              <a:rPr lang="en-US" dirty="0"/>
              <a:t>vs. 15-17</a:t>
            </a:r>
          </a:p>
        </p:txBody>
      </p:sp>
    </p:spTree>
    <p:extLst>
      <p:ext uri="{BB962C8B-B14F-4D97-AF65-F5344CB8AC3E}">
        <p14:creationId xmlns:p14="http://schemas.microsoft.com/office/powerpoint/2010/main" val="72736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 Helps Communicate</a:t>
            </a:r>
          </a:p>
        </p:txBody>
      </p:sp>
      <p:sp>
        <p:nvSpPr>
          <p:cNvPr id="3" name="Content Placeholder 2"/>
          <p:cNvSpPr>
            <a:spLocks noGrp="1"/>
          </p:cNvSpPr>
          <p:nvPr>
            <p:ph idx="1"/>
          </p:nvPr>
        </p:nvSpPr>
        <p:spPr>
          <a:xfrm>
            <a:off x="285750" y="1521354"/>
            <a:ext cx="2762250" cy="3626115"/>
          </a:xfrm>
        </p:spPr>
        <p:txBody>
          <a:bodyPr/>
          <a:lstStyle/>
          <a:p>
            <a:r>
              <a:rPr lang="en-US" dirty="0"/>
              <a:t>From God</a:t>
            </a:r>
          </a:p>
          <a:p>
            <a:pPr lvl="1"/>
            <a:r>
              <a:rPr lang="en-US" dirty="0"/>
              <a:t>2 Peter 1:21</a:t>
            </a:r>
            <a:br>
              <a:rPr lang="en-US" dirty="0"/>
            </a:br>
            <a:endParaRPr lang="en-US" dirty="0"/>
          </a:p>
          <a:p>
            <a:r>
              <a:rPr lang="en-US" dirty="0"/>
              <a:t>For Apostles</a:t>
            </a:r>
          </a:p>
          <a:p>
            <a:pPr lvl="1"/>
            <a:r>
              <a:rPr lang="en-US" dirty="0"/>
              <a:t>John 16:13</a:t>
            </a:r>
          </a:p>
          <a:p>
            <a:pPr lvl="1"/>
            <a:r>
              <a:rPr lang="en-US" dirty="0"/>
              <a:t>Acts 1:8</a:t>
            </a:r>
          </a:p>
        </p:txBody>
      </p:sp>
      <p:sp>
        <p:nvSpPr>
          <p:cNvPr id="4" name="Content Placeholder 2"/>
          <p:cNvSpPr txBox="1">
            <a:spLocks/>
          </p:cNvSpPr>
          <p:nvPr/>
        </p:nvSpPr>
        <p:spPr>
          <a:xfrm>
            <a:off x="32385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To God</a:t>
            </a:r>
          </a:p>
          <a:p>
            <a:pPr lvl="1"/>
            <a:r>
              <a:rPr lang="en-US" dirty="0"/>
              <a:t>Romans 8:26,27</a:t>
            </a:r>
          </a:p>
        </p:txBody>
      </p:sp>
      <p:sp>
        <p:nvSpPr>
          <p:cNvPr id="5" name="Content Placeholder 2"/>
          <p:cNvSpPr txBox="1">
            <a:spLocks/>
          </p:cNvSpPr>
          <p:nvPr/>
        </p:nvSpPr>
        <p:spPr>
          <a:xfrm>
            <a:off x="61722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To The Lost</a:t>
            </a:r>
          </a:p>
          <a:p>
            <a:pPr lvl="1"/>
            <a:r>
              <a:rPr lang="en-US" dirty="0"/>
              <a:t>Acts 2:4</a:t>
            </a:r>
          </a:p>
          <a:p>
            <a:pPr lvl="1"/>
            <a:r>
              <a:rPr lang="en-US" dirty="0"/>
              <a:t>Acts 4:8</a:t>
            </a:r>
          </a:p>
        </p:txBody>
      </p:sp>
    </p:spTree>
    <p:extLst>
      <p:ext uri="{BB962C8B-B14F-4D97-AF65-F5344CB8AC3E}">
        <p14:creationId xmlns:p14="http://schemas.microsoft.com/office/powerpoint/2010/main" val="11091173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 Helps Renew</a:t>
            </a:r>
          </a:p>
        </p:txBody>
      </p:sp>
      <p:sp>
        <p:nvSpPr>
          <p:cNvPr id="4" name="Content Placeholder 2"/>
          <p:cNvSpPr>
            <a:spLocks noGrp="1"/>
          </p:cNvSpPr>
          <p:nvPr>
            <p:ph idx="1"/>
          </p:nvPr>
        </p:nvSpPr>
        <p:spPr>
          <a:xfrm>
            <a:off x="1638300" y="1521354"/>
            <a:ext cx="2762250" cy="3626115"/>
          </a:xfrm>
        </p:spPr>
        <p:txBody>
          <a:bodyPr/>
          <a:lstStyle/>
          <a:p>
            <a:r>
              <a:rPr lang="en-US" dirty="0"/>
              <a:t>Our Souls</a:t>
            </a:r>
          </a:p>
          <a:p>
            <a:pPr lvl="1"/>
            <a:r>
              <a:rPr lang="en-US" dirty="0"/>
              <a:t>Titus 3:5</a:t>
            </a:r>
          </a:p>
          <a:p>
            <a:pPr lvl="1"/>
            <a:r>
              <a:rPr lang="en-US" dirty="0"/>
              <a:t>Acts 2:39</a:t>
            </a:r>
          </a:p>
          <a:p>
            <a:pPr lvl="1"/>
            <a:r>
              <a:rPr lang="en-US" dirty="0"/>
              <a:t>Ps. 51:10-11</a:t>
            </a:r>
          </a:p>
          <a:p>
            <a:pPr lvl="1"/>
            <a:r>
              <a:rPr lang="en-US" dirty="0"/>
              <a:t>Ps. 104:30</a:t>
            </a:r>
          </a:p>
        </p:txBody>
      </p:sp>
      <p:sp>
        <p:nvSpPr>
          <p:cNvPr id="5" name="Content Placeholder 2"/>
          <p:cNvSpPr txBox="1">
            <a:spLocks/>
          </p:cNvSpPr>
          <p:nvPr/>
        </p:nvSpPr>
        <p:spPr>
          <a:xfrm>
            <a:off x="459105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Our Minds</a:t>
            </a:r>
          </a:p>
          <a:p>
            <a:pPr lvl="1"/>
            <a:r>
              <a:rPr lang="en-US" dirty="0"/>
              <a:t>Rom. 12:2</a:t>
            </a:r>
          </a:p>
        </p:txBody>
      </p:sp>
    </p:spTree>
    <p:extLst>
      <p:ext uri="{BB962C8B-B14F-4D97-AF65-F5344CB8AC3E}">
        <p14:creationId xmlns:p14="http://schemas.microsoft.com/office/powerpoint/2010/main" val="1737624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 Helps Strengthen</a:t>
            </a:r>
          </a:p>
        </p:txBody>
      </p:sp>
      <p:sp>
        <p:nvSpPr>
          <p:cNvPr id="3" name="Content Placeholder 2"/>
          <p:cNvSpPr>
            <a:spLocks noGrp="1"/>
          </p:cNvSpPr>
          <p:nvPr>
            <p:ph idx="1"/>
          </p:nvPr>
        </p:nvSpPr>
        <p:spPr>
          <a:xfrm>
            <a:off x="285750" y="1521354"/>
            <a:ext cx="2762250" cy="3626115"/>
          </a:xfrm>
        </p:spPr>
        <p:txBody>
          <a:bodyPr/>
          <a:lstStyle/>
          <a:p>
            <a:r>
              <a:rPr lang="en-US" dirty="0"/>
              <a:t>Judges</a:t>
            </a:r>
          </a:p>
          <a:p>
            <a:pPr lvl="1"/>
            <a:r>
              <a:rPr lang="en-US" dirty="0"/>
              <a:t>Judges 6:34</a:t>
            </a:r>
          </a:p>
          <a:p>
            <a:pPr lvl="1"/>
            <a:r>
              <a:rPr lang="en-US" dirty="0"/>
              <a:t>Judges 15:14</a:t>
            </a:r>
          </a:p>
        </p:txBody>
      </p:sp>
      <p:sp>
        <p:nvSpPr>
          <p:cNvPr id="4" name="Content Placeholder 2"/>
          <p:cNvSpPr txBox="1">
            <a:spLocks/>
          </p:cNvSpPr>
          <p:nvPr/>
        </p:nvSpPr>
        <p:spPr>
          <a:xfrm>
            <a:off x="32385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Kings</a:t>
            </a:r>
          </a:p>
          <a:p>
            <a:pPr lvl="1"/>
            <a:r>
              <a:rPr lang="en-US" dirty="0"/>
              <a:t>1 Samuel 16:13</a:t>
            </a:r>
          </a:p>
        </p:txBody>
      </p:sp>
      <p:sp>
        <p:nvSpPr>
          <p:cNvPr id="5" name="Content Placeholder 2"/>
          <p:cNvSpPr txBox="1">
            <a:spLocks/>
          </p:cNvSpPr>
          <p:nvPr/>
        </p:nvSpPr>
        <p:spPr>
          <a:xfrm>
            <a:off x="61722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Christians</a:t>
            </a:r>
          </a:p>
          <a:p>
            <a:pPr lvl="1"/>
            <a:r>
              <a:rPr lang="en-US" dirty="0"/>
              <a:t>John 7:38-39</a:t>
            </a:r>
          </a:p>
          <a:p>
            <a:pPr lvl="1"/>
            <a:r>
              <a:rPr lang="en-US" dirty="0"/>
              <a:t>Eph. 3:16 </a:t>
            </a:r>
          </a:p>
        </p:txBody>
      </p:sp>
    </p:spTree>
    <p:extLst>
      <p:ext uri="{BB962C8B-B14F-4D97-AF65-F5344CB8AC3E}">
        <p14:creationId xmlns:p14="http://schemas.microsoft.com/office/powerpoint/2010/main" val="1530557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 Helps Confirm Truth</a:t>
            </a:r>
          </a:p>
        </p:txBody>
      </p:sp>
      <p:sp>
        <p:nvSpPr>
          <p:cNvPr id="3" name="Content Placeholder 2"/>
          <p:cNvSpPr>
            <a:spLocks noGrp="1"/>
          </p:cNvSpPr>
          <p:nvPr>
            <p:ph idx="1"/>
          </p:nvPr>
        </p:nvSpPr>
        <p:spPr>
          <a:xfrm>
            <a:off x="247650" y="1521354"/>
            <a:ext cx="2952750" cy="3626115"/>
          </a:xfrm>
        </p:spPr>
        <p:txBody>
          <a:bodyPr/>
          <a:lstStyle/>
          <a:p>
            <a:r>
              <a:rPr lang="en-US" dirty="0"/>
              <a:t>True Prophets</a:t>
            </a:r>
          </a:p>
          <a:p>
            <a:pPr lvl="1"/>
            <a:r>
              <a:rPr lang="en-US" dirty="0"/>
              <a:t>Deut. 18:15-22</a:t>
            </a:r>
          </a:p>
          <a:p>
            <a:pPr lvl="1"/>
            <a:r>
              <a:rPr lang="en-US" dirty="0"/>
              <a:t>Deut. 13:1-5</a:t>
            </a:r>
          </a:p>
          <a:p>
            <a:pPr lvl="1"/>
            <a:r>
              <a:rPr lang="en-US" dirty="0"/>
              <a:t>Luke 16:29</a:t>
            </a:r>
          </a:p>
        </p:txBody>
      </p:sp>
      <p:sp>
        <p:nvSpPr>
          <p:cNvPr id="4" name="Content Placeholder 2"/>
          <p:cNvSpPr txBox="1">
            <a:spLocks/>
          </p:cNvSpPr>
          <p:nvPr/>
        </p:nvSpPr>
        <p:spPr>
          <a:xfrm>
            <a:off x="32385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True Messiah</a:t>
            </a:r>
          </a:p>
          <a:p>
            <a:pPr lvl="1"/>
            <a:r>
              <a:rPr lang="en-US" dirty="0"/>
              <a:t>Luke 1:28ff</a:t>
            </a:r>
          </a:p>
          <a:p>
            <a:pPr lvl="1"/>
            <a:r>
              <a:rPr lang="en-US" dirty="0"/>
              <a:t>Luke 2:25ff</a:t>
            </a:r>
          </a:p>
          <a:p>
            <a:pPr lvl="1"/>
            <a:r>
              <a:rPr lang="en-US" dirty="0"/>
              <a:t>Matt. 3:16</a:t>
            </a:r>
          </a:p>
        </p:txBody>
      </p:sp>
      <p:sp>
        <p:nvSpPr>
          <p:cNvPr id="5" name="Content Placeholder 2"/>
          <p:cNvSpPr txBox="1">
            <a:spLocks/>
          </p:cNvSpPr>
          <p:nvPr/>
        </p:nvSpPr>
        <p:spPr>
          <a:xfrm>
            <a:off x="6172200" y="1521353"/>
            <a:ext cx="2762250" cy="36261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True Gospel</a:t>
            </a:r>
          </a:p>
          <a:p>
            <a:pPr lvl="1"/>
            <a:r>
              <a:rPr lang="en-US" dirty="0"/>
              <a:t>Hebrews 2:4</a:t>
            </a:r>
          </a:p>
          <a:p>
            <a:pPr lvl="1"/>
            <a:r>
              <a:rPr lang="en-US" dirty="0"/>
              <a:t>Acts 8:17-19</a:t>
            </a:r>
          </a:p>
        </p:txBody>
      </p:sp>
    </p:spTree>
    <p:extLst>
      <p:ext uri="{BB962C8B-B14F-4D97-AF65-F5344CB8AC3E}">
        <p14:creationId xmlns:p14="http://schemas.microsoft.com/office/powerpoint/2010/main" val="1141517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Spirit Helps Equip &amp; Edify</a:t>
            </a:r>
          </a:p>
        </p:txBody>
      </p:sp>
      <p:sp>
        <p:nvSpPr>
          <p:cNvPr id="3" name="Content Placeholder 2"/>
          <p:cNvSpPr>
            <a:spLocks noGrp="1"/>
          </p:cNvSpPr>
          <p:nvPr>
            <p:ph idx="1"/>
          </p:nvPr>
        </p:nvSpPr>
        <p:spPr/>
        <p:txBody>
          <a:bodyPr>
            <a:normAutofit lnSpcReduction="10000"/>
          </a:bodyPr>
          <a:lstStyle/>
          <a:p>
            <a:r>
              <a:rPr lang="en-US" dirty="0"/>
              <a:t>With Remembrance</a:t>
            </a:r>
          </a:p>
          <a:p>
            <a:pPr lvl="1"/>
            <a:r>
              <a:rPr lang="en-US" dirty="0"/>
              <a:t>Luke 12:12</a:t>
            </a:r>
          </a:p>
          <a:p>
            <a:r>
              <a:rPr lang="en-US" dirty="0"/>
              <a:t>With Knowledge</a:t>
            </a:r>
          </a:p>
          <a:p>
            <a:pPr lvl="1"/>
            <a:r>
              <a:rPr lang="en-US" dirty="0"/>
              <a:t>John 16:12-15</a:t>
            </a:r>
          </a:p>
          <a:p>
            <a:r>
              <a:rPr lang="en-US" dirty="0"/>
              <a:t>With Gifts </a:t>
            </a:r>
          </a:p>
          <a:p>
            <a:pPr lvl="1"/>
            <a:r>
              <a:rPr lang="en-US" dirty="0"/>
              <a:t>1 Cor. 14:12, 26</a:t>
            </a:r>
          </a:p>
          <a:p>
            <a:r>
              <a:rPr lang="en-US" dirty="0"/>
              <a:t>With Fruit</a:t>
            </a:r>
          </a:p>
          <a:p>
            <a:pPr lvl="1"/>
            <a:r>
              <a:rPr lang="en-US" dirty="0"/>
              <a:t>Galatians 5:22</a:t>
            </a:r>
          </a:p>
        </p:txBody>
      </p:sp>
    </p:spTree>
    <p:extLst>
      <p:ext uri="{BB962C8B-B14F-4D97-AF65-F5344CB8AC3E}">
        <p14:creationId xmlns:p14="http://schemas.microsoft.com/office/powerpoint/2010/main" val="1232149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Holy Spirit</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0103119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rPr>
              <a:t>Class Goals: To Help Us All</a:t>
            </a:r>
            <a:r>
              <a:rPr lang="mr-IN" b="1" dirty="0">
                <a:solidFill>
                  <a:srgbClr val="FFFF00"/>
                </a:solidFill>
              </a:rPr>
              <a:t>…</a:t>
            </a:r>
            <a:endParaRPr lang="en-US" b="1" dirty="0">
              <a:solidFill>
                <a:srgbClr val="FFFF00"/>
              </a:solidFill>
            </a:endParaRPr>
          </a:p>
        </p:txBody>
      </p:sp>
      <p:sp>
        <p:nvSpPr>
          <p:cNvPr id="3" name="Content Placeholder 2"/>
          <p:cNvSpPr>
            <a:spLocks noGrp="1"/>
          </p:cNvSpPr>
          <p:nvPr>
            <p:ph idx="1"/>
          </p:nvPr>
        </p:nvSpPr>
        <p:spPr>
          <a:xfrm>
            <a:off x="628650" y="1521354"/>
            <a:ext cx="8149590" cy="3626115"/>
          </a:xfrm>
        </p:spPr>
        <p:txBody>
          <a:bodyPr>
            <a:noAutofit/>
          </a:bodyPr>
          <a:lstStyle/>
          <a:p>
            <a:pPr lvl="0"/>
            <a:r>
              <a:rPr lang="en-US" sz="2800" dirty="0"/>
              <a:t>Acknowledge and honor the Spirit’s wonderful works.</a:t>
            </a:r>
          </a:p>
          <a:p>
            <a:pPr lvl="0"/>
            <a:r>
              <a:rPr lang="en-US" sz="2800" dirty="0"/>
              <a:t>Appreciate the means the Spirit employs to accomplish His work.</a:t>
            </a:r>
          </a:p>
          <a:p>
            <a:pPr lvl="0"/>
            <a:r>
              <a:rPr lang="en-US" sz="2800" dirty="0"/>
              <a:t>Advance our understanding of the Spirit’s relationship to Christians today.</a:t>
            </a:r>
          </a:p>
          <a:p>
            <a:pPr lvl="0"/>
            <a:r>
              <a:rPr lang="en-US" sz="2800" dirty="0"/>
              <a:t>Answer common questions about the Spirit.</a:t>
            </a:r>
          </a:p>
          <a:p>
            <a:pPr lvl="0"/>
            <a:r>
              <a:rPr lang="en-US" sz="2800" dirty="0"/>
              <a:t>Avoid sins that tear down the very things the Spirit builds up.</a:t>
            </a:r>
          </a:p>
        </p:txBody>
      </p:sp>
    </p:spTree>
    <p:extLst>
      <p:ext uri="{BB962C8B-B14F-4D97-AF65-F5344CB8AC3E}">
        <p14:creationId xmlns:p14="http://schemas.microsoft.com/office/powerpoint/2010/main" val="21205718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7524653"/>
              </p:ext>
            </p:extLst>
          </p:nvPr>
        </p:nvGraphicFramePr>
        <p:xfrm>
          <a:off x="666750" y="454025"/>
          <a:ext cx="7967296" cy="4896778"/>
        </p:xfrm>
        <a:graphic>
          <a:graphicData uri="http://schemas.openxmlformats.org/drawingml/2006/table">
            <a:tbl>
              <a:tblPr firstRow="1" bandRow="1">
                <a:tableStyleId>{69CF1AB2-1976-4502-BF36-3FF5EA218861}</a:tableStyleId>
              </a:tblPr>
              <a:tblGrid>
                <a:gridCol w="766396">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a:txBody>
                    <a:bodyPr/>
                    <a:lstStyle/>
                    <a:p>
                      <a:r>
                        <a:rPr lang="en-US" sz="1700" dirty="0"/>
                        <a:t>1</a:t>
                      </a:r>
                    </a:p>
                  </a:txBody>
                  <a:tcPr/>
                </a:tc>
                <a:tc>
                  <a:txBody>
                    <a:bodyPr/>
                    <a:lstStyle/>
                    <a:p>
                      <a:r>
                        <a:rPr lang="en-US" sz="1700" dirty="0"/>
                        <a:t>Introduction To the Spirit’s Nature</a:t>
                      </a:r>
                    </a:p>
                  </a:txBody>
                  <a:tcPr/>
                </a:tc>
                <a:tc>
                  <a:txBody>
                    <a:bodyPr/>
                    <a:lstStyle/>
                    <a:p>
                      <a:r>
                        <a:rPr lang="en-US" sz="1700" dirty="0"/>
                        <a:t>June 2</a:t>
                      </a:r>
                    </a:p>
                  </a:txBody>
                  <a:tcPr/>
                </a:tc>
                <a:tc>
                  <a:txBody>
                    <a:bodyPr/>
                    <a:lstStyle/>
                    <a:p>
                      <a:r>
                        <a:rPr lang="en-US" sz="1700" dirty="0"/>
                        <a:t>P. Shumake</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en-US" sz="1700" b="1" kern="1200" dirty="0">
                          <a:solidFill>
                            <a:schemeClr val="dk1"/>
                          </a:solidFill>
                          <a:latin typeface="+mn-lt"/>
                          <a:ea typeface="+mn-ea"/>
                          <a:cs typeface="+mn-cs"/>
                        </a:rPr>
                        <a:t>2</a:t>
                      </a:r>
                    </a:p>
                  </a:txBody>
                  <a:tcPr>
                    <a:solidFill>
                      <a:srgbClr val="CFD5EA"/>
                    </a:solidFill>
                  </a:tcPr>
                </a:tc>
                <a:tc>
                  <a:txBody>
                    <a:bodyPr/>
                    <a:lstStyle/>
                    <a:p>
                      <a:pPr marL="0" algn="l" defTabSz="685800" rtl="0" eaLnBrk="1" latinLnBrk="0" hangingPunct="1"/>
                      <a:r>
                        <a:rPr lang="en-US" sz="1700" b="1" kern="1200" dirty="0">
                          <a:solidFill>
                            <a:schemeClr val="dk1"/>
                          </a:solidFill>
                          <a:latin typeface="+mn-lt"/>
                          <a:ea typeface="+mn-ea"/>
                          <a:cs typeface="+mn-cs"/>
                        </a:rPr>
                        <a:t>Introduction to the Spirit’s Work</a:t>
                      </a:r>
                    </a:p>
                  </a:txBody>
                  <a:tcPr>
                    <a:solidFill>
                      <a:srgbClr val="CFD5EA"/>
                    </a:solidFill>
                  </a:tcPr>
                </a:tc>
                <a:tc>
                  <a:txBody>
                    <a:bodyPr/>
                    <a:lstStyle/>
                    <a:p>
                      <a:pPr marL="0" algn="l" defTabSz="685800" rtl="0" eaLnBrk="1" latinLnBrk="0" hangingPunct="1"/>
                      <a:r>
                        <a:rPr lang="en-US" sz="1700" b="1" kern="1200" dirty="0">
                          <a:solidFill>
                            <a:schemeClr val="dk1"/>
                          </a:solidFill>
                          <a:latin typeface="+mn-lt"/>
                          <a:ea typeface="+mn-ea"/>
                          <a:cs typeface="+mn-cs"/>
                        </a:rPr>
                        <a:t>June 9</a:t>
                      </a:r>
                    </a:p>
                  </a:txBody>
                  <a:tcPr>
                    <a:solidFill>
                      <a:srgbClr val="CFD5EA"/>
                    </a:solidFill>
                  </a:tcPr>
                </a:tc>
                <a:tc>
                  <a:txBody>
                    <a:bodyPr/>
                    <a:lstStyle/>
                    <a:p>
                      <a:pPr marL="0" algn="l" defTabSz="685800" rtl="0" eaLnBrk="1" latinLnBrk="0" hangingPunct="1"/>
                      <a:r>
                        <a:rPr lang="en-US" sz="1700" b="1" kern="1200" dirty="0">
                          <a:solidFill>
                            <a:schemeClr val="dk1"/>
                          </a:solidFill>
                          <a:latin typeface="+mn-lt"/>
                          <a:ea typeface="+mn-ea"/>
                          <a:cs typeface="+mn-cs"/>
                        </a:rPr>
                        <a:t>P. Shumake</a:t>
                      </a:r>
                    </a:p>
                  </a:txBody>
                  <a:tcPr>
                    <a:solidFill>
                      <a:srgbClr val="CFD5EA"/>
                    </a:solidFill>
                  </a:tcPr>
                </a:tc>
                <a:extLst>
                  <a:ext uri="{0D108BD9-81ED-4DB2-BD59-A6C34878D82A}">
                    <a16:rowId xmlns:a16="http://schemas.microsoft.com/office/drawing/2014/main" val="10001"/>
                  </a:ext>
                </a:extLst>
              </a:tr>
              <a:tr h="370840">
                <a:tc>
                  <a:txBody>
                    <a:bodyPr/>
                    <a:lstStyle/>
                    <a:p>
                      <a:pPr marL="0" algn="l" defTabSz="685800" rtl="0" eaLnBrk="1" latinLnBrk="0" hangingPunct="1"/>
                      <a:r>
                        <a:rPr lang="en-US" sz="1700" b="1" kern="1200" dirty="0">
                          <a:solidFill>
                            <a:schemeClr val="dk1"/>
                          </a:solidFill>
                          <a:latin typeface="+mn-lt"/>
                          <a:ea typeface="+mn-ea"/>
                          <a:cs typeface="+mn-cs"/>
                        </a:rPr>
                        <a:t>3</a:t>
                      </a:r>
                    </a:p>
                  </a:txBody>
                  <a:tcPr/>
                </a:tc>
                <a:tc>
                  <a:txBody>
                    <a:bodyPr/>
                    <a:lstStyle/>
                    <a:p>
                      <a:pPr marL="0" algn="l" defTabSz="685800" rtl="0" eaLnBrk="1" latinLnBrk="0" hangingPunct="1"/>
                      <a:r>
                        <a:rPr lang="en-US" sz="1700" b="1" kern="1200" dirty="0">
                          <a:solidFill>
                            <a:schemeClr val="dk1"/>
                          </a:solidFill>
                          <a:latin typeface="+mn-lt"/>
                          <a:ea typeface="+mn-ea"/>
                          <a:cs typeface="+mn-cs"/>
                        </a:rPr>
                        <a:t>The Spirit &amp; Inspiration</a:t>
                      </a:r>
                    </a:p>
                  </a:txBody>
                  <a:tcPr/>
                </a:tc>
                <a:tc>
                  <a:txBody>
                    <a:bodyPr/>
                    <a:lstStyle/>
                    <a:p>
                      <a:pPr marL="0" algn="l" defTabSz="685800" rtl="0" eaLnBrk="1" latinLnBrk="0" hangingPunct="1"/>
                      <a:r>
                        <a:rPr lang="en-US" sz="1700" b="1" kern="1200" dirty="0">
                          <a:solidFill>
                            <a:schemeClr val="dk1"/>
                          </a:solidFill>
                          <a:latin typeface="+mn-lt"/>
                          <a:ea typeface="+mn-ea"/>
                          <a:cs typeface="+mn-cs"/>
                        </a:rPr>
                        <a:t>June 12</a:t>
                      </a:r>
                    </a:p>
                  </a:txBody>
                  <a:tcPr/>
                </a:tc>
                <a:tc>
                  <a:txBody>
                    <a:bodyPr/>
                    <a:lstStyle/>
                    <a:p>
                      <a:pPr marL="0" algn="l" defTabSz="685800" rtl="0" eaLnBrk="1" latinLnBrk="0" hangingPunct="1"/>
                      <a:r>
                        <a:rPr lang="en-US" sz="1700" b="1" kern="1200" dirty="0">
                          <a:solidFill>
                            <a:schemeClr val="dk1"/>
                          </a:solidFill>
                          <a:latin typeface="+mn-lt"/>
                          <a:ea typeface="+mn-ea"/>
                          <a:cs typeface="+mn-cs"/>
                        </a:rPr>
                        <a:t>R. </a:t>
                      </a:r>
                      <a:r>
                        <a:rPr lang="en-US" sz="1700" b="1" kern="1200" dirty="0" err="1">
                          <a:solidFill>
                            <a:schemeClr val="dk1"/>
                          </a:solidFill>
                          <a:latin typeface="+mn-lt"/>
                          <a:ea typeface="+mn-ea"/>
                          <a:cs typeface="+mn-cs"/>
                        </a:rPr>
                        <a:t>LaGrone</a:t>
                      </a:r>
                      <a:endParaRPr lang="en-US" sz="1700" b="1"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700" b="1" dirty="0"/>
                        <a:t>4</a:t>
                      </a:r>
                    </a:p>
                  </a:txBody>
                  <a:tcPr>
                    <a:solidFill>
                      <a:srgbClr val="CFD5EA"/>
                    </a:solidFill>
                  </a:tcPr>
                </a:tc>
                <a:tc>
                  <a:txBody>
                    <a:bodyPr/>
                    <a:lstStyle/>
                    <a:p>
                      <a:r>
                        <a:rPr lang="en-US" sz="1700" b="1" dirty="0"/>
                        <a:t>The Spirit &amp; Conversion</a:t>
                      </a:r>
                    </a:p>
                  </a:txBody>
                  <a:tcPr>
                    <a:solidFill>
                      <a:srgbClr val="CFD5EA"/>
                    </a:solidFill>
                  </a:tcPr>
                </a:tc>
                <a:tc>
                  <a:txBody>
                    <a:bodyPr/>
                    <a:lstStyle/>
                    <a:p>
                      <a:r>
                        <a:rPr lang="en-US" sz="1700" b="1" dirty="0"/>
                        <a:t>June 16</a:t>
                      </a:r>
                    </a:p>
                  </a:txBody>
                  <a:tcPr>
                    <a:solidFill>
                      <a:srgbClr val="CFD5EA"/>
                    </a:solidFill>
                  </a:tcPr>
                </a:tc>
                <a:tc>
                  <a:txBody>
                    <a:bodyPr/>
                    <a:lstStyle/>
                    <a:p>
                      <a:r>
                        <a:rPr lang="en-US" sz="1700" b="1" dirty="0"/>
                        <a:t>R. </a:t>
                      </a:r>
                      <a:r>
                        <a:rPr lang="en-US" sz="1700" b="1" dirty="0" err="1"/>
                        <a:t>LaGrone</a:t>
                      </a:r>
                      <a:endParaRPr lang="en-US" sz="1700" b="1" dirty="0"/>
                    </a:p>
                  </a:txBody>
                  <a:tcPr>
                    <a:solidFill>
                      <a:srgbClr val="CFD5EA"/>
                    </a:solidFill>
                  </a:tcPr>
                </a:tc>
                <a:extLst>
                  <a:ext uri="{0D108BD9-81ED-4DB2-BD59-A6C34878D82A}">
                    <a16:rowId xmlns:a16="http://schemas.microsoft.com/office/drawing/2014/main" val="10003"/>
                  </a:ext>
                </a:extLst>
              </a:tr>
              <a:tr h="370840">
                <a:tc>
                  <a:txBody>
                    <a:bodyPr/>
                    <a:lstStyle/>
                    <a:p>
                      <a:r>
                        <a:rPr lang="en-US" sz="1700" b="1" dirty="0"/>
                        <a:t>5</a:t>
                      </a:r>
                    </a:p>
                  </a:txBody>
                  <a:tcPr/>
                </a:tc>
                <a:tc>
                  <a:txBody>
                    <a:bodyPr/>
                    <a:lstStyle/>
                    <a:p>
                      <a:r>
                        <a:rPr lang="en-US" sz="1700" b="1" dirty="0"/>
                        <a:t>The Spirit &amp; Our Christian Walk</a:t>
                      </a:r>
                    </a:p>
                  </a:txBody>
                  <a:tcPr/>
                </a:tc>
                <a:tc>
                  <a:txBody>
                    <a:bodyPr/>
                    <a:lstStyle/>
                    <a:p>
                      <a:r>
                        <a:rPr lang="en-US" sz="1700" b="1" dirty="0"/>
                        <a:t>June 19</a:t>
                      </a:r>
                    </a:p>
                  </a:txBody>
                  <a:tcPr/>
                </a:tc>
                <a:tc>
                  <a:txBody>
                    <a:bodyPr/>
                    <a:lstStyle/>
                    <a:p>
                      <a:r>
                        <a:rPr lang="en-US" sz="1700" b="1" dirty="0"/>
                        <a:t>R. </a:t>
                      </a:r>
                      <a:r>
                        <a:rPr lang="en-US" sz="1700" b="1" dirty="0" err="1"/>
                        <a:t>LaGrone</a:t>
                      </a:r>
                      <a:endParaRPr lang="en-US" sz="1700" b="1" dirty="0"/>
                    </a:p>
                  </a:txBody>
                  <a:tcPr/>
                </a:tc>
                <a:extLst>
                  <a:ext uri="{0D108BD9-81ED-4DB2-BD59-A6C34878D82A}">
                    <a16:rowId xmlns:a16="http://schemas.microsoft.com/office/drawing/2014/main" val="10004"/>
                  </a:ext>
                </a:extLst>
              </a:tr>
              <a:tr h="446698">
                <a:tc>
                  <a:txBody>
                    <a:bodyPr/>
                    <a:lstStyle/>
                    <a:p>
                      <a:r>
                        <a:rPr lang="en-US" sz="1700" b="1" dirty="0"/>
                        <a:t>6</a:t>
                      </a:r>
                    </a:p>
                  </a:txBody>
                  <a:tcPr/>
                </a:tc>
                <a:tc>
                  <a:txBody>
                    <a:bodyPr/>
                    <a:lstStyle/>
                    <a:p>
                      <a:r>
                        <a:rPr lang="en-US" sz="1700" b="1" dirty="0"/>
                        <a:t>The Spirit &amp; His Dwelling</a:t>
                      </a:r>
                    </a:p>
                  </a:txBody>
                  <a:tcPr/>
                </a:tc>
                <a:tc>
                  <a:txBody>
                    <a:bodyPr/>
                    <a:lstStyle/>
                    <a:p>
                      <a:r>
                        <a:rPr lang="en-US" sz="1700" b="1" dirty="0"/>
                        <a:t>June 23</a:t>
                      </a:r>
                    </a:p>
                  </a:txBody>
                  <a:tcPr/>
                </a:tc>
                <a:tc>
                  <a:txBody>
                    <a:bodyPr/>
                    <a:lstStyle/>
                    <a:p>
                      <a:r>
                        <a:rPr lang="en-US" sz="1700" b="1" dirty="0"/>
                        <a:t>P. Shumake</a:t>
                      </a:r>
                    </a:p>
                  </a:txBody>
                  <a:tcPr/>
                </a:tc>
                <a:extLst>
                  <a:ext uri="{0D108BD9-81ED-4DB2-BD59-A6C34878D82A}">
                    <a16:rowId xmlns:a16="http://schemas.microsoft.com/office/drawing/2014/main" val="10005"/>
                  </a:ext>
                </a:extLst>
              </a:tr>
              <a:tr h="370840">
                <a:tc>
                  <a:txBody>
                    <a:bodyPr/>
                    <a:lstStyle/>
                    <a:p>
                      <a:r>
                        <a:rPr lang="en-US" sz="1700" b="1" dirty="0"/>
                        <a:t>7</a:t>
                      </a:r>
                    </a:p>
                  </a:txBody>
                  <a:tcPr/>
                </a:tc>
                <a:tc>
                  <a:txBody>
                    <a:bodyPr/>
                    <a:lstStyle/>
                    <a:p>
                      <a:r>
                        <a:rPr lang="en-US" sz="1700" b="1" dirty="0"/>
                        <a:t>The Spirit &amp; Our Sanctification</a:t>
                      </a:r>
                    </a:p>
                  </a:txBody>
                  <a:tcPr/>
                </a:tc>
                <a:tc>
                  <a:txBody>
                    <a:bodyPr/>
                    <a:lstStyle/>
                    <a:p>
                      <a:r>
                        <a:rPr lang="en-US" sz="1700" b="1" dirty="0"/>
                        <a:t>June 26</a:t>
                      </a:r>
                    </a:p>
                  </a:txBody>
                  <a:tcPr/>
                </a:tc>
                <a:tc>
                  <a:txBody>
                    <a:bodyPr/>
                    <a:lstStyle/>
                    <a:p>
                      <a:r>
                        <a:rPr lang="en-US" sz="1700" b="1" dirty="0"/>
                        <a:t>P. Shumake</a:t>
                      </a:r>
                    </a:p>
                  </a:txBody>
                  <a:tcPr/>
                </a:tc>
                <a:extLst>
                  <a:ext uri="{0D108BD9-81ED-4DB2-BD59-A6C34878D82A}">
                    <a16:rowId xmlns:a16="http://schemas.microsoft.com/office/drawing/2014/main" val="10006"/>
                  </a:ext>
                </a:extLst>
              </a:tr>
              <a:tr h="370840">
                <a:tc>
                  <a:txBody>
                    <a:bodyPr/>
                    <a:lstStyle/>
                    <a:p>
                      <a:r>
                        <a:rPr lang="en-US" sz="1700" b="1" dirty="0"/>
                        <a:t>8</a:t>
                      </a:r>
                    </a:p>
                  </a:txBody>
                  <a:tcPr/>
                </a:tc>
                <a:tc>
                  <a:txBody>
                    <a:bodyPr/>
                    <a:lstStyle/>
                    <a:p>
                      <a:r>
                        <a:rPr lang="en-US" sz="1700" b="1" dirty="0"/>
                        <a:t>The Spirit &amp; Our Edification</a:t>
                      </a:r>
                    </a:p>
                  </a:txBody>
                  <a:tcPr/>
                </a:tc>
                <a:tc>
                  <a:txBody>
                    <a:bodyPr/>
                    <a:lstStyle/>
                    <a:p>
                      <a:r>
                        <a:rPr lang="en-US" sz="1700" b="1" dirty="0"/>
                        <a:t>June 30</a:t>
                      </a:r>
                    </a:p>
                  </a:txBody>
                  <a:tcPr/>
                </a:tc>
                <a:tc>
                  <a:txBody>
                    <a:bodyPr/>
                    <a:lstStyle/>
                    <a:p>
                      <a:r>
                        <a:rPr lang="en-US" sz="1700" b="1" dirty="0"/>
                        <a:t>P. Shumake</a:t>
                      </a:r>
                    </a:p>
                  </a:txBody>
                  <a:tcPr/>
                </a:tc>
                <a:extLst>
                  <a:ext uri="{0D108BD9-81ED-4DB2-BD59-A6C34878D82A}">
                    <a16:rowId xmlns:a16="http://schemas.microsoft.com/office/drawing/2014/main" val="10007"/>
                  </a:ext>
                </a:extLst>
              </a:tr>
              <a:tr h="370840">
                <a:tc>
                  <a:txBody>
                    <a:bodyPr/>
                    <a:lstStyle/>
                    <a:p>
                      <a:r>
                        <a:rPr lang="en-US" sz="1700" b="1" dirty="0"/>
                        <a:t>9</a:t>
                      </a:r>
                    </a:p>
                  </a:txBody>
                  <a:tcPr/>
                </a:tc>
                <a:tc>
                  <a:txBody>
                    <a:bodyPr/>
                    <a:lstStyle/>
                    <a:p>
                      <a:r>
                        <a:rPr lang="en-US" sz="1700" b="1" dirty="0"/>
                        <a:t>The Spirit &amp; Our Confidence</a:t>
                      </a:r>
                    </a:p>
                  </a:txBody>
                  <a:tcPr/>
                </a:tc>
                <a:tc>
                  <a:txBody>
                    <a:bodyPr/>
                    <a:lstStyle/>
                    <a:p>
                      <a:r>
                        <a:rPr lang="en-US" sz="1700" b="1" dirty="0"/>
                        <a:t>July 3</a:t>
                      </a:r>
                    </a:p>
                  </a:txBody>
                  <a:tcPr/>
                </a:tc>
                <a:tc>
                  <a:txBody>
                    <a:bodyPr/>
                    <a:lstStyle/>
                    <a:p>
                      <a:r>
                        <a:rPr lang="en-US" sz="1700" b="1" dirty="0"/>
                        <a:t>P. Shumake</a:t>
                      </a:r>
                    </a:p>
                  </a:txBody>
                  <a:tcPr/>
                </a:tc>
                <a:extLst>
                  <a:ext uri="{0D108BD9-81ED-4DB2-BD59-A6C34878D82A}">
                    <a16:rowId xmlns:a16="http://schemas.microsoft.com/office/drawing/2014/main" val="10008"/>
                  </a:ext>
                </a:extLst>
              </a:tr>
              <a:tr h="370840">
                <a:tc>
                  <a:txBody>
                    <a:bodyPr/>
                    <a:lstStyle/>
                    <a:p>
                      <a:r>
                        <a:rPr lang="en-US" sz="1700" b="1" dirty="0"/>
                        <a:t>10</a:t>
                      </a:r>
                    </a:p>
                  </a:txBody>
                  <a:tcPr/>
                </a:tc>
                <a:tc>
                  <a:txBody>
                    <a:bodyPr/>
                    <a:lstStyle/>
                    <a:p>
                      <a:r>
                        <a:rPr lang="en-US" sz="1700" b="1" dirty="0"/>
                        <a:t>Questions: The Sins Against</a:t>
                      </a:r>
                      <a:r>
                        <a:rPr lang="en-US" sz="1700" b="1" baseline="0" dirty="0"/>
                        <a:t> The Spirit</a:t>
                      </a:r>
                      <a:endParaRPr lang="en-US" sz="1700" b="1" dirty="0"/>
                    </a:p>
                  </a:txBody>
                  <a:tcPr/>
                </a:tc>
                <a:tc>
                  <a:txBody>
                    <a:bodyPr/>
                    <a:lstStyle/>
                    <a:p>
                      <a:r>
                        <a:rPr lang="en-US" sz="1700" b="1" dirty="0"/>
                        <a:t>July 7</a:t>
                      </a:r>
                    </a:p>
                  </a:txBody>
                  <a:tcPr/>
                </a:tc>
                <a:tc>
                  <a:txBody>
                    <a:bodyPr/>
                    <a:lstStyle/>
                    <a:p>
                      <a:r>
                        <a:rPr lang="en-US" sz="1700" b="1" dirty="0"/>
                        <a:t>P. Shumake</a:t>
                      </a:r>
                    </a:p>
                  </a:txBody>
                  <a:tcPr/>
                </a:tc>
                <a:extLst>
                  <a:ext uri="{0D108BD9-81ED-4DB2-BD59-A6C34878D82A}">
                    <a16:rowId xmlns:a16="http://schemas.microsoft.com/office/drawing/2014/main" val="10009"/>
                  </a:ext>
                </a:extLst>
              </a:tr>
              <a:tr h="370840">
                <a:tc>
                  <a:txBody>
                    <a:bodyPr/>
                    <a:lstStyle/>
                    <a:p>
                      <a:r>
                        <a:rPr lang="en-US" sz="1700" b="1" dirty="0"/>
                        <a:t>11</a:t>
                      </a:r>
                    </a:p>
                  </a:txBody>
                  <a:tcPr/>
                </a:tc>
                <a:tc>
                  <a:txBody>
                    <a:bodyPr/>
                    <a:lstStyle/>
                    <a:p>
                      <a:r>
                        <a:rPr lang="en-US" sz="1700" b="1" dirty="0"/>
                        <a:t>Questions: The Anointing in</a:t>
                      </a:r>
                      <a:r>
                        <a:rPr lang="en-US" sz="1700" b="1" baseline="0" dirty="0"/>
                        <a:t> 1 John</a:t>
                      </a:r>
                      <a:endParaRPr lang="en-US" sz="1700" b="1" dirty="0"/>
                    </a:p>
                  </a:txBody>
                  <a:tcPr/>
                </a:tc>
                <a:tc>
                  <a:txBody>
                    <a:bodyPr/>
                    <a:lstStyle/>
                    <a:p>
                      <a:r>
                        <a:rPr lang="en-US" sz="1700" b="1" dirty="0"/>
                        <a:t>July</a:t>
                      </a:r>
                      <a:r>
                        <a:rPr lang="en-US" sz="1700" b="1" baseline="0" dirty="0"/>
                        <a:t> </a:t>
                      </a:r>
                      <a:r>
                        <a:rPr lang="en-US" sz="1700" b="1" dirty="0"/>
                        <a:t>10</a:t>
                      </a:r>
                    </a:p>
                  </a:txBody>
                  <a:tcPr/>
                </a:tc>
                <a:tc>
                  <a:txBody>
                    <a:bodyPr/>
                    <a:lstStyle/>
                    <a:p>
                      <a:r>
                        <a:rPr lang="en-US" sz="1700" b="1" dirty="0"/>
                        <a:t>P. Shumake</a:t>
                      </a:r>
                    </a:p>
                  </a:txBody>
                  <a:tcPr/>
                </a:tc>
                <a:extLst>
                  <a:ext uri="{0D108BD9-81ED-4DB2-BD59-A6C34878D82A}">
                    <a16:rowId xmlns:a16="http://schemas.microsoft.com/office/drawing/2014/main" val="10010"/>
                  </a:ext>
                </a:extLst>
              </a:tr>
              <a:tr h="370840">
                <a:tc>
                  <a:txBody>
                    <a:bodyPr/>
                    <a:lstStyle/>
                    <a:p>
                      <a:r>
                        <a:rPr lang="en-US" sz="1700" b="1" dirty="0"/>
                        <a:t>12</a:t>
                      </a:r>
                    </a:p>
                  </a:txBody>
                  <a:tcPr/>
                </a:tc>
                <a:tc>
                  <a:txBody>
                    <a:bodyPr/>
                    <a:lstStyle/>
                    <a:p>
                      <a:r>
                        <a:rPr lang="en-US" sz="1700" b="1" dirty="0"/>
                        <a:t>Questions: The Charismatic Movement</a:t>
                      </a:r>
                    </a:p>
                  </a:txBody>
                  <a:tcPr/>
                </a:tc>
                <a:tc>
                  <a:txBody>
                    <a:bodyPr/>
                    <a:lstStyle/>
                    <a:p>
                      <a:r>
                        <a:rPr lang="en-US" sz="1700" b="1" dirty="0"/>
                        <a:t>July 14</a:t>
                      </a:r>
                    </a:p>
                  </a:txBody>
                  <a:tcPr/>
                </a:tc>
                <a:tc>
                  <a:txBody>
                    <a:bodyPr/>
                    <a:lstStyle/>
                    <a:p>
                      <a:r>
                        <a:rPr lang="en-US" sz="1700" b="1" dirty="0"/>
                        <a:t>P. Shumake</a:t>
                      </a:r>
                    </a:p>
                  </a:txBody>
                  <a:tcPr/>
                </a:tc>
                <a:extLst>
                  <a:ext uri="{0D108BD9-81ED-4DB2-BD59-A6C34878D82A}">
                    <a16:rowId xmlns:a16="http://schemas.microsoft.com/office/drawing/2014/main" val="10011"/>
                  </a:ext>
                </a:extLst>
              </a:tr>
              <a:tr h="370840">
                <a:tc>
                  <a:txBody>
                    <a:bodyPr/>
                    <a:lstStyle/>
                    <a:p>
                      <a:r>
                        <a:rPr lang="en-US" sz="1700" b="1" dirty="0"/>
                        <a:t>13</a:t>
                      </a:r>
                    </a:p>
                  </a:txBody>
                  <a:tcPr/>
                </a:tc>
                <a:tc>
                  <a:txBody>
                    <a:bodyPr/>
                    <a:lstStyle/>
                    <a:p>
                      <a:r>
                        <a:rPr lang="en-US" sz="1700" b="1" dirty="0"/>
                        <a:t>Review</a:t>
                      </a:r>
                    </a:p>
                  </a:txBody>
                  <a:tcPr/>
                </a:tc>
                <a:tc>
                  <a:txBody>
                    <a:bodyPr/>
                    <a:lstStyle/>
                    <a:p>
                      <a:r>
                        <a:rPr lang="en-US" sz="1700" b="1" dirty="0"/>
                        <a:t>July</a:t>
                      </a:r>
                      <a:r>
                        <a:rPr lang="en-US" sz="1700" b="1" baseline="0" dirty="0"/>
                        <a:t> 17</a:t>
                      </a:r>
                      <a:endParaRPr lang="en-US" sz="1700" b="1" dirty="0"/>
                    </a:p>
                  </a:txBody>
                  <a:tcPr/>
                </a:tc>
                <a:tc>
                  <a:txBody>
                    <a:bodyPr/>
                    <a:lstStyle/>
                    <a:p>
                      <a:r>
                        <a:rPr lang="en-US" sz="1700" b="1" dirty="0"/>
                        <a:t>P. Shumake</a:t>
                      </a:r>
                    </a:p>
                  </a:txBody>
                  <a:tcPr/>
                </a:tc>
                <a:extLst>
                  <a:ext uri="{0D108BD9-81ED-4DB2-BD59-A6C34878D82A}">
                    <a16:rowId xmlns:a16="http://schemas.microsoft.com/office/drawing/2014/main" val="10012"/>
                  </a:ext>
                </a:extLst>
              </a:tr>
            </a:tbl>
          </a:graphicData>
        </a:graphic>
      </p:graphicFrame>
      <p:sp>
        <p:nvSpPr>
          <p:cNvPr id="6" name="Right Arrow 5"/>
          <p:cNvSpPr/>
          <p:nvPr/>
        </p:nvSpPr>
        <p:spPr>
          <a:xfrm>
            <a:off x="171450" y="1144465"/>
            <a:ext cx="495300" cy="4762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387654-90F7-4C3C-924C-267E5D035354}"/>
              </a:ext>
            </a:extLst>
          </p:cNvPr>
          <p:cNvSpPr/>
          <p:nvPr/>
        </p:nvSpPr>
        <p:spPr>
          <a:xfrm>
            <a:off x="666750" y="1144465"/>
            <a:ext cx="8090388" cy="476250"/>
          </a:xfrm>
          <a:prstGeom prst="rect">
            <a:avLst/>
          </a:prstGeom>
          <a:solidFill>
            <a:schemeClr val="accent4">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Tree>
    <p:extLst>
      <p:ext uri="{BB962C8B-B14F-4D97-AF65-F5344CB8AC3E}">
        <p14:creationId xmlns:p14="http://schemas.microsoft.com/office/powerpoint/2010/main" val="4027235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The Spirit’s Work In 6 Areas</a:t>
            </a:r>
          </a:p>
        </p:txBody>
      </p:sp>
      <p:sp>
        <p:nvSpPr>
          <p:cNvPr id="3" name="Content Placeholder 2"/>
          <p:cNvSpPr>
            <a:spLocks noGrp="1"/>
          </p:cNvSpPr>
          <p:nvPr>
            <p:ph idx="1"/>
          </p:nvPr>
        </p:nvSpPr>
        <p:spPr/>
        <p:txBody>
          <a:bodyPr>
            <a:normAutofit/>
          </a:bodyPr>
          <a:lstStyle/>
          <a:p>
            <a:r>
              <a:rPr lang="en-US" dirty="0"/>
              <a:t>The Spirit Helps Bring Order</a:t>
            </a:r>
          </a:p>
          <a:p>
            <a:r>
              <a:rPr lang="en-US" dirty="0">
                <a:solidFill>
                  <a:srgbClr val="92D050"/>
                </a:solidFill>
              </a:rPr>
              <a:t>The Spirit Helps Communicate</a:t>
            </a:r>
          </a:p>
          <a:p>
            <a:r>
              <a:rPr lang="en-US" dirty="0"/>
              <a:t>The Spirit Helps Renew</a:t>
            </a:r>
          </a:p>
          <a:p>
            <a:r>
              <a:rPr lang="en-US" dirty="0"/>
              <a:t>The Spirit Helps Strengthen</a:t>
            </a:r>
          </a:p>
          <a:p>
            <a:r>
              <a:rPr lang="en-US" dirty="0">
                <a:solidFill>
                  <a:srgbClr val="92D050"/>
                </a:solidFill>
              </a:rPr>
              <a:t>The Spirit Helps Confirm Truth</a:t>
            </a:r>
          </a:p>
          <a:p>
            <a:r>
              <a:rPr lang="en-US" dirty="0"/>
              <a:t>The Spirit Helps Equip &amp; Edify</a:t>
            </a:r>
          </a:p>
        </p:txBody>
      </p:sp>
    </p:spTree>
    <p:extLst>
      <p:ext uri="{BB962C8B-B14F-4D97-AF65-F5344CB8AC3E}">
        <p14:creationId xmlns:p14="http://schemas.microsoft.com/office/powerpoint/2010/main" val="2648777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257300" y="2707556"/>
            <a:ext cx="6572250" cy="230832"/>
          </a:xfrm>
          <a:prstGeom prst="rect">
            <a:avLst/>
          </a:prstGeom>
          <a:noFill/>
          <a:ln w="9525">
            <a:noFill/>
            <a:miter lim="800000"/>
            <a:headEnd/>
            <a:tailEnd/>
          </a:ln>
        </p:spPr>
        <p:txBody>
          <a:bodyPr anchor="ctr">
            <a:spAutoFit/>
          </a:bodyPr>
          <a:lstStyle/>
          <a:p>
            <a:pPr algn="l"/>
            <a:r>
              <a:rPr lang="en-US" sz="900" dirty="0">
                <a:cs typeface="Times New Roman" pitchFamily="18" charset="0"/>
              </a:rPr>
              <a:t>	</a:t>
            </a:r>
            <a:endParaRPr lang="en-US" sz="2100" i="1" dirty="0">
              <a:latin typeface="Calibri" pitchFamily="34" charset="0"/>
            </a:endParaRPr>
          </a:p>
        </p:txBody>
      </p:sp>
      <p:sp>
        <p:nvSpPr>
          <p:cNvPr id="3" name="TextBox 2"/>
          <p:cNvSpPr txBox="1"/>
          <p:nvPr/>
        </p:nvSpPr>
        <p:spPr>
          <a:xfrm>
            <a:off x="612320" y="290560"/>
            <a:ext cx="8303079" cy="1138773"/>
          </a:xfrm>
          <a:prstGeom prst="rect">
            <a:avLst/>
          </a:prstGeom>
          <a:noFill/>
        </p:spPr>
        <p:txBody>
          <a:bodyPr wrap="square" rtlCol="0">
            <a:spAutoFit/>
          </a:bodyPr>
          <a:lstStyle/>
          <a:p>
            <a:pPr algn="ctr"/>
            <a:r>
              <a:rPr lang="en-US" sz="3600" dirty="0">
                <a:solidFill>
                  <a:srgbClr val="FFFF00"/>
                </a:solidFill>
              </a:rPr>
              <a:t>The Help and Comfort of the Holy Spirit</a:t>
            </a:r>
            <a:endParaRPr lang="en-US" sz="3200" dirty="0">
              <a:solidFill>
                <a:srgbClr val="FFFF00"/>
              </a:solidFill>
            </a:endParaRPr>
          </a:p>
          <a:p>
            <a:pPr algn="ctr"/>
            <a:r>
              <a:rPr lang="en-US" sz="3200" i="1" dirty="0">
                <a:solidFill>
                  <a:schemeClr val="accent4">
                    <a:lumMod val="20000"/>
                    <a:lumOff val="80000"/>
                  </a:schemeClr>
                </a:solidFill>
              </a:rPr>
              <a:t>Pre-Class Questions</a:t>
            </a:r>
          </a:p>
        </p:txBody>
      </p:sp>
      <p:sp>
        <p:nvSpPr>
          <p:cNvPr id="4" name="TextBox 3"/>
          <p:cNvSpPr txBox="1"/>
          <p:nvPr/>
        </p:nvSpPr>
        <p:spPr>
          <a:xfrm>
            <a:off x="514350" y="1771650"/>
            <a:ext cx="8115300" cy="2554545"/>
          </a:xfrm>
          <a:prstGeom prst="rect">
            <a:avLst/>
          </a:prstGeom>
          <a:noFill/>
          <a:ln w="28575">
            <a:noFill/>
          </a:ln>
        </p:spPr>
        <p:txBody>
          <a:bodyPr wrap="square" rtlCol="0">
            <a:spAutoFit/>
          </a:bodyPr>
          <a:lstStyle/>
          <a:p>
            <a:pPr marL="457200" indent="-457200">
              <a:buFont typeface="Arial" panose="020B0604020202020204" pitchFamily="34" charset="0"/>
              <a:buChar char="•"/>
            </a:pPr>
            <a:r>
              <a:rPr lang="en-US" sz="3200" dirty="0">
                <a:solidFill>
                  <a:schemeClr val="bg1"/>
                </a:solidFill>
              </a:rPr>
              <a:t>Why did you decide to be a part of this class? </a:t>
            </a:r>
          </a:p>
          <a:p>
            <a:pPr marL="457200" indent="-457200">
              <a:buFont typeface="Arial" panose="020B0604020202020204" pitchFamily="34" charset="0"/>
              <a:buChar char="•"/>
            </a:pPr>
            <a:endParaRPr lang="en-US" sz="3200" dirty="0">
              <a:solidFill>
                <a:schemeClr val="bg1"/>
              </a:solidFill>
            </a:endParaRPr>
          </a:p>
          <a:p>
            <a:pPr marL="457200" indent="-457200">
              <a:buFont typeface="Arial" panose="020B0604020202020204" pitchFamily="34" charset="0"/>
              <a:buChar char="•"/>
            </a:pPr>
            <a:r>
              <a:rPr lang="en-US" sz="3200" dirty="0">
                <a:solidFill>
                  <a:schemeClr val="bg1"/>
                </a:solidFill>
              </a:rPr>
              <a:t>What are some questions you hope to have answered or topics addressed?   (No promises given on addressing your desire)</a:t>
            </a:r>
          </a:p>
        </p:txBody>
      </p:sp>
    </p:spTree>
    <p:extLst>
      <p:ext uri="{BB962C8B-B14F-4D97-AF65-F5344CB8AC3E}">
        <p14:creationId xmlns:p14="http://schemas.microsoft.com/office/powerpoint/2010/main" val="5820266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66750" y="454025"/>
          <a:ext cx="7967296" cy="4896778"/>
        </p:xfrm>
        <a:graphic>
          <a:graphicData uri="http://schemas.openxmlformats.org/drawingml/2006/table">
            <a:tbl>
              <a:tblPr firstRow="1" bandRow="1">
                <a:tableStyleId>{69CF1AB2-1976-4502-BF36-3FF5EA218861}</a:tableStyleId>
              </a:tblPr>
              <a:tblGrid>
                <a:gridCol w="766396">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a:txBody>
                    <a:bodyPr/>
                    <a:lstStyle/>
                    <a:p>
                      <a:r>
                        <a:rPr lang="en-US" sz="1700" dirty="0"/>
                        <a:t>1</a:t>
                      </a:r>
                    </a:p>
                  </a:txBody>
                  <a:tcPr/>
                </a:tc>
                <a:tc>
                  <a:txBody>
                    <a:bodyPr/>
                    <a:lstStyle/>
                    <a:p>
                      <a:r>
                        <a:rPr lang="en-US" sz="1700" dirty="0"/>
                        <a:t>Introduction To the Spirit’s Nature</a:t>
                      </a:r>
                    </a:p>
                  </a:txBody>
                  <a:tcPr/>
                </a:tc>
                <a:tc>
                  <a:txBody>
                    <a:bodyPr/>
                    <a:lstStyle/>
                    <a:p>
                      <a:r>
                        <a:rPr lang="en-US" sz="1700" dirty="0"/>
                        <a:t>June 2</a:t>
                      </a:r>
                    </a:p>
                  </a:txBody>
                  <a:tcPr/>
                </a:tc>
                <a:tc>
                  <a:txBody>
                    <a:bodyPr/>
                    <a:lstStyle/>
                    <a:p>
                      <a:r>
                        <a:rPr lang="en-US" sz="1700" dirty="0"/>
                        <a:t>P. Shumake</a:t>
                      </a: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en-US" sz="1700" b="1" kern="1200" dirty="0">
                          <a:solidFill>
                            <a:schemeClr val="dk1"/>
                          </a:solidFill>
                          <a:latin typeface="+mn-lt"/>
                          <a:ea typeface="+mn-ea"/>
                          <a:cs typeface="+mn-cs"/>
                        </a:rPr>
                        <a:t>2</a:t>
                      </a:r>
                    </a:p>
                  </a:txBody>
                  <a:tcPr>
                    <a:solidFill>
                      <a:srgbClr val="CFD5EA"/>
                    </a:solidFill>
                  </a:tcPr>
                </a:tc>
                <a:tc>
                  <a:txBody>
                    <a:bodyPr/>
                    <a:lstStyle/>
                    <a:p>
                      <a:pPr marL="0" algn="l" defTabSz="685800" rtl="0" eaLnBrk="1" latinLnBrk="0" hangingPunct="1"/>
                      <a:r>
                        <a:rPr lang="en-US" sz="1700" b="1" kern="1200" dirty="0">
                          <a:solidFill>
                            <a:schemeClr val="dk1"/>
                          </a:solidFill>
                          <a:latin typeface="+mn-lt"/>
                          <a:ea typeface="+mn-ea"/>
                          <a:cs typeface="+mn-cs"/>
                        </a:rPr>
                        <a:t>Introduction to the Spirit’s Work</a:t>
                      </a:r>
                    </a:p>
                  </a:txBody>
                  <a:tcPr>
                    <a:solidFill>
                      <a:srgbClr val="CFD5EA"/>
                    </a:solidFill>
                  </a:tcPr>
                </a:tc>
                <a:tc>
                  <a:txBody>
                    <a:bodyPr/>
                    <a:lstStyle/>
                    <a:p>
                      <a:pPr marL="0" algn="l" defTabSz="685800" rtl="0" eaLnBrk="1" latinLnBrk="0" hangingPunct="1"/>
                      <a:r>
                        <a:rPr lang="en-US" sz="1700" b="1" kern="1200" dirty="0">
                          <a:solidFill>
                            <a:schemeClr val="dk1"/>
                          </a:solidFill>
                          <a:latin typeface="+mn-lt"/>
                          <a:ea typeface="+mn-ea"/>
                          <a:cs typeface="+mn-cs"/>
                        </a:rPr>
                        <a:t>June 9</a:t>
                      </a:r>
                    </a:p>
                  </a:txBody>
                  <a:tcPr>
                    <a:solidFill>
                      <a:srgbClr val="CFD5EA"/>
                    </a:solidFill>
                  </a:tcPr>
                </a:tc>
                <a:tc>
                  <a:txBody>
                    <a:bodyPr/>
                    <a:lstStyle/>
                    <a:p>
                      <a:pPr marL="0" algn="l" defTabSz="685800" rtl="0" eaLnBrk="1" latinLnBrk="0" hangingPunct="1"/>
                      <a:r>
                        <a:rPr lang="en-US" sz="1700" b="1" kern="1200" dirty="0">
                          <a:solidFill>
                            <a:schemeClr val="dk1"/>
                          </a:solidFill>
                          <a:latin typeface="+mn-lt"/>
                          <a:ea typeface="+mn-ea"/>
                          <a:cs typeface="+mn-cs"/>
                        </a:rPr>
                        <a:t>P. Shumake</a:t>
                      </a:r>
                    </a:p>
                  </a:txBody>
                  <a:tcPr>
                    <a:solidFill>
                      <a:srgbClr val="CFD5EA"/>
                    </a:solidFill>
                  </a:tcPr>
                </a:tc>
                <a:extLst>
                  <a:ext uri="{0D108BD9-81ED-4DB2-BD59-A6C34878D82A}">
                    <a16:rowId xmlns:a16="http://schemas.microsoft.com/office/drawing/2014/main" val="10001"/>
                  </a:ext>
                </a:extLst>
              </a:tr>
              <a:tr h="370840">
                <a:tc>
                  <a:txBody>
                    <a:bodyPr/>
                    <a:lstStyle/>
                    <a:p>
                      <a:pPr marL="0" algn="l" defTabSz="685800" rtl="0" eaLnBrk="1" latinLnBrk="0" hangingPunct="1"/>
                      <a:r>
                        <a:rPr lang="en-US" sz="1700" b="1" kern="1200" dirty="0">
                          <a:solidFill>
                            <a:schemeClr val="dk1"/>
                          </a:solidFill>
                          <a:latin typeface="+mn-lt"/>
                          <a:ea typeface="+mn-ea"/>
                          <a:cs typeface="+mn-cs"/>
                        </a:rPr>
                        <a:t>3</a:t>
                      </a:r>
                    </a:p>
                  </a:txBody>
                  <a:tcPr/>
                </a:tc>
                <a:tc>
                  <a:txBody>
                    <a:bodyPr/>
                    <a:lstStyle/>
                    <a:p>
                      <a:pPr marL="0" algn="l" defTabSz="685800" rtl="0" eaLnBrk="1" latinLnBrk="0" hangingPunct="1"/>
                      <a:r>
                        <a:rPr lang="en-US" sz="1700" b="1" kern="1200" dirty="0">
                          <a:solidFill>
                            <a:schemeClr val="dk1"/>
                          </a:solidFill>
                          <a:latin typeface="+mn-lt"/>
                          <a:ea typeface="+mn-ea"/>
                          <a:cs typeface="+mn-cs"/>
                        </a:rPr>
                        <a:t>The Spirit &amp; Inspiration</a:t>
                      </a:r>
                    </a:p>
                  </a:txBody>
                  <a:tcPr/>
                </a:tc>
                <a:tc>
                  <a:txBody>
                    <a:bodyPr/>
                    <a:lstStyle/>
                    <a:p>
                      <a:pPr marL="0" algn="l" defTabSz="685800" rtl="0" eaLnBrk="1" latinLnBrk="0" hangingPunct="1"/>
                      <a:r>
                        <a:rPr lang="en-US" sz="1700" b="1" kern="1200" dirty="0">
                          <a:solidFill>
                            <a:schemeClr val="dk1"/>
                          </a:solidFill>
                          <a:latin typeface="+mn-lt"/>
                          <a:ea typeface="+mn-ea"/>
                          <a:cs typeface="+mn-cs"/>
                        </a:rPr>
                        <a:t>June 12</a:t>
                      </a:r>
                    </a:p>
                  </a:txBody>
                  <a:tcPr/>
                </a:tc>
                <a:tc>
                  <a:txBody>
                    <a:bodyPr/>
                    <a:lstStyle/>
                    <a:p>
                      <a:pPr marL="0" algn="l" defTabSz="685800" rtl="0" eaLnBrk="1" latinLnBrk="0" hangingPunct="1"/>
                      <a:r>
                        <a:rPr lang="en-US" sz="1700" b="1" kern="1200" dirty="0">
                          <a:solidFill>
                            <a:schemeClr val="dk1"/>
                          </a:solidFill>
                          <a:latin typeface="+mn-lt"/>
                          <a:ea typeface="+mn-ea"/>
                          <a:cs typeface="+mn-cs"/>
                        </a:rPr>
                        <a:t>R. </a:t>
                      </a:r>
                      <a:r>
                        <a:rPr lang="en-US" sz="1700" b="1" kern="1200" dirty="0" err="1">
                          <a:solidFill>
                            <a:schemeClr val="dk1"/>
                          </a:solidFill>
                          <a:latin typeface="+mn-lt"/>
                          <a:ea typeface="+mn-ea"/>
                          <a:cs typeface="+mn-cs"/>
                        </a:rPr>
                        <a:t>LaGrone</a:t>
                      </a:r>
                      <a:endParaRPr lang="en-US" sz="1700" b="1"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700" b="1" dirty="0"/>
                        <a:t>4</a:t>
                      </a:r>
                    </a:p>
                  </a:txBody>
                  <a:tcPr>
                    <a:solidFill>
                      <a:srgbClr val="CFD5EA"/>
                    </a:solidFill>
                  </a:tcPr>
                </a:tc>
                <a:tc>
                  <a:txBody>
                    <a:bodyPr/>
                    <a:lstStyle/>
                    <a:p>
                      <a:r>
                        <a:rPr lang="en-US" sz="1700" b="1" dirty="0"/>
                        <a:t>The Spirit &amp; Conversion</a:t>
                      </a:r>
                    </a:p>
                  </a:txBody>
                  <a:tcPr>
                    <a:solidFill>
                      <a:srgbClr val="CFD5EA"/>
                    </a:solidFill>
                  </a:tcPr>
                </a:tc>
                <a:tc>
                  <a:txBody>
                    <a:bodyPr/>
                    <a:lstStyle/>
                    <a:p>
                      <a:r>
                        <a:rPr lang="en-US" sz="1700" b="1" dirty="0"/>
                        <a:t>June 16</a:t>
                      </a:r>
                    </a:p>
                  </a:txBody>
                  <a:tcPr>
                    <a:solidFill>
                      <a:srgbClr val="CFD5EA"/>
                    </a:solidFill>
                  </a:tcPr>
                </a:tc>
                <a:tc>
                  <a:txBody>
                    <a:bodyPr/>
                    <a:lstStyle/>
                    <a:p>
                      <a:r>
                        <a:rPr lang="en-US" sz="1700" b="1" dirty="0"/>
                        <a:t>R. </a:t>
                      </a:r>
                      <a:r>
                        <a:rPr lang="en-US" sz="1700" b="1" dirty="0" err="1"/>
                        <a:t>LaGrone</a:t>
                      </a:r>
                      <a:endParaRPr lang="en-US" sz="1700" b="1" dirty="0"/>
                    </a:p>
                  </a:txBody>
                  <a:tcPr>
                    <a:solidFill>
                      <a:srgbClr val="CFD5EA"/>
                    </a:solidFill>
                  </a:tcPr>
                </a:tc>
                <a:extLst>
                  <a:ext uri="{0D108BD9-81ED-4DB2-BD59-A6C34878D82A}">
                    <a16:rowId xmlns:a16="http://schemas.microsoft.com/office/drawing/2014/main" val="10003"/>
                  </a:ext>
                </a:extLst>
              </a:tr>
              <a:tr h="370840">
                <a:tc>
                  <a:txBody>
                    <a:bodyPr/>
                    <a:lstStyle/>
                    <a:p>
                      <a:r>
                        <a:rPr lang="en-US" sz="1700" b="1" dirty="0"/>
                        <a:t>5</a:t>
                      </a:r>
                    </a:p>
                  </a:txBody>
                  <a:tcPr/>
                </a:tc>
                <a:tc>
                  <a:txBody>
                    <a:bodyPr/>
                    <a:lstStyle/>
                    <a:p>
                      <a:r>
                        <a:rPr lang="en-US" sz="1700" b="1" dirty="0"/>
                        <a:t>The Spirit &amp; Our Christian Walk</a:t>
                      </a:r>
                    </a:p>
                  </a:txBody>
                  <a:tcPr/>
                </a:tc>
                <a:tc>
                  <a:txBody>
                    <a:bodyPr/>
                    <a:lstStyle/>
                    <a:p>
                      <a:r>
                        <a:rPr lang="en-US" sz="1700" b="1" dirty="0"/>
                        <a:t>June 19</a:t>
                      </a:r>
                    </a:p>
                  </a:txBody>
                  <a:tcPr/>
                </a:tc>
                <a:tc>
                  <a:txBody>
                    <a:bodyPr/>
                    <a:lstStyle/>
                    <a:p>
                      <a:r>
                        <a:rPr lang="en-US" sz="1700" b="1" dirty="0"/>
                        <a:t>R. </a:t>
                      </a:r>
                      <a:r>
                        <a:rPr lang="en-US" sz="1700" b="1" dirty="0" err="1"/>
                        <a:t>LaGrone</a:t>
                      </a:r>
                      <a:endParaRPr lang="en-US" sz="1700" b="1" dirty="0"/>
                    </a:p>
                  </a:txBody>
                  <a:tcPr/>
                </a:tc>
                <a:extLst>
                  <a:ext uri="{0D108BD9-81ED-4DB2-BD59-A6C34878D82A}">
                    <a16:rowId xmlns:a16="http://schemas.microsoft.com/office/drawing/2014/main" val="10004"/>
                  </a:ext>
                </a:extLst>
              </a:tr>
              <a:tr h="446698">
                <a:tc>
                  <a:txBody>
                    <a:bodyPr/>
                    <a:lstStyle/>
                    <a:p>
                      <a:r>
                        <a:rPr lang="en-US" sz="1700" b="1" dirty="0"/>
                        <a:t>6</a:t>
                      </a:r>
                    </a:p>
                  </a:txBody>
                  <a:tcPr/>
                </a:tc>
                <a:tc>
                  <a:txBody>
                    <a:bodyPr/>
                    <a:lstStyle/>
                    <a:p>
                      <a:r>
                        <a:rPr lang="en-US" sz="1700" b="1" dirty="0"/>
                        <a:t>The Spirit &amp; His Dwelling</a:t>
                      </a:r>
                    </a:p>
                  </a:txBody>
                  <a:tcPr/>
                </a:tc>
                <a:tc>
                  <a:txBody>
                    <a:bodyPr/>
                    <a:lstStyle/>
                    <a:p>
                      <a:r>
                        <a:rPr lang="en-US" sz="1700" b="1" dirty="0"/>
                        <a:t>June 23</a:t>
                      </a:r>
                    </a:p>
                  </a:txBody>
                  <a:tcPr/>
                </a:tc>
                <a:tc>
                  <a:txBody>
                    <a:bodyPr/>
                    <a:lstStyle/>
                    <a:p>
                      <a:r>
                        <a:rPr lang="en-US" sz="1700" b="1" dirty="0"/>
                        <a:t>P. Shumake</a:t>
                      </a:r>
                    </a:p>
                  </a:txBody>
                  <a:tcPr/>
                </a:tc>
                <a:extLst>
                  <a:ext uri="{0D108BD9-81ED-4DB2-BD59-A6C34878D82A}">
                    <a16:rowId xmlns:a16="http://schemas.microsoft.com/office/drawing/2014/main" val="10005"/>
                  </a:ext>
                </a:extLst>
              </a:tr>
              <a:tr h="370840">
                <a:tc>
                  <a:txBody>
                    <a:bodyPr/>
                    <a:lstStyle/>
                    <a:p>
                      <a:r>
                        <a:rPr lang="en-US" sz="1700" b="1" dirty="0"/>
                        <a:t>7</a:t>
                      </a:r>
                    </a:p>
                  </a:txBody>
                  <a:tcPr/>
                </a:tc>
                <a:tc>
                  <a:txBody>
                    <a:bodyPr/>
                    <a:lstStyle/>
                    <a:p>
                      <a:r>
                        <a:rPr lang="en-US" sz="1700" b="1" dirty="0"/>
                        <a:t>The Spirit &amp; Our Sanctification</a:t>
                      </a:r>
                    </a:p>
                  </a:txBody>
                  <a:tcPr/>
                </a:tc>
                <a:tc>
                  <a:txBody>
                    <a:bodyPr/>
                    <a:lstStyle/>
                    <a:p>
                      <a:r>
                        <a:rPr lang="en-US" sz="1700" b="1" dirty="0"/>
                        <a:t>June 26</a:t>
                      </a:r>
                    </a:p>
                  </a:txBody>
                  <a:tcPr/>
                </a:tc>
                <a:tc>
                  <a:txBody>
                    <a:bodyPr/>
                    <a:lstStyle/>
                    <a:p>
                      <a:r>
                        <a:rPr lang="en-US" sz="1700" b="1" dirty="0"/>
                        <a:t>P. Shumake</a:t>
                      </a:r>
                    </a:p>
                  </a:txBody>
                  <a:tcPr/>
                </a:tc>
                <a:extLst>
                  <a:ext uri="{0D108BD9-81ED-4DB2-BD59-A6C34878D82A}">
                    <a16:rowId xmlns:a16="http://schemas.microsoft.com/office/drawing/2014/main" val="10006"/>
                  </a:ext>
                </a:extLst>
              </a:tr>
              <a:tr h="370840">
                <a:tc>
                  <a:txBody>
                    <a:bodyPr/>
                    <a:lstStyle/>
                    <a:p>
                      <a:r>
                        <a:rPr lang="en-US" sz="1700" b="1" dirty="0"/>
                        <a:t>8</a:t>
                      </a:r>
                    </a:p>
                  </a:txBody>
                  <a:tcPr/>
                </a:tc>
                <a:tc>
                  <a:txBody>
                    <a:bodyPr/>
                    <a:lstStyle/>
                    <a:p>
                      <a:r>
                        <a:rPr lang="en-US" sz="1700" b="1" dirty="0"/>
                        <a:t>The Spirit &amp; Our Edification</a:t>
                      </a:r>
                    </a:p>
                  </a:txBody>
                  <a:tcPr/>
                </a:tc>
                <a:tc>
                  <a:txBody>
                    <a:bodyPr/>
                    <a:lstStyle/>
                    <a:p>
                      <a:r>
                        <a:rPr lang="en-US" sz="1700" b="1" dirty="0"/>
                        <a:t>June 30</a:t>
                      </a:r>
                    </a:p>
                  </a:txBody>
                  <a:tcPr/>
                </a:tc>
                <a:tc>
                  <a:txBody>
                    <a:bodyPr/>
                    <a:lstStyle/>
                    <a:p>
                      <a:r>
                        <a:rPr lang="en-US" sz="1700" b="1" dirty="0"/>
                        <a:t>P. Shumake</a:t>
                      </a:r>
                    </a:p>
                  </a:txBody>
                  <a:tcPr/>
                </a:tc>
                <a:extLst>
                  <a:ext uri="{0D108BD9-81ED-4DB2-BD59-A6C34878D82A}">
                    <a16:rowId xmlns:a16="http://schemas.microsoft.com/office/drawing/2014/main" val="10007"/>
                  </a:ext>
                </a:extLst>
              </a:tr>
              <a:tr h="370840">
                <a:tc>
                  <a:txBody>
                    <a:bodyPr/>
                    <a:lstStyle/>
                    <a:p>
                      <a:r>
                        <a:rPr lang="en-US" sz="1700" b="1" dirty="0"/>
                        <a:t>9</a:t>
                      </a:r>
                    </a:p>
                  </a:txBody>
                  <a:tcPr/>
                </a:tc>
                <a:tc>
                  <a:txBody>
                    <a:bodyPr/>
                    <a:lstStyle/>
                    <a:p>
                      <a:r>
                        <a:rPr lang="en-US" sz="1700" b="1" dirty="0"/>
                        <a:t>The Spirit &amp; Our Confidence</a:t>
                      </a:r>
                    </a:p>
                  </a:txBody>
                  <a:tcPr/>
                </a:tc>
                <a:tc>
                  <a:txBody>
                    <a:bodyPr/>
                    <a:lstStyle/>
                    <a:p>
                      <a:r>
                        <a:rPr lang="en-US" sz="1700" b="1" dirty="0"/>
                        <a:t>July 3</a:t>
                      </a:r>
                    </a:p>
                  </a:txBody>
                  <a:tcPr/>
                </a:tc>
                <a:tc>
                  <a:txBody>
                    <a:bodyPr/>
                    <a:lstStyle/>
                    <a:p>
                      <a:r>
                        <a:rPr lang="en-US" sz="1700" b="1" dirty="0"/>
                        <a:t>P. Shumake</a:t>
                      </a:r>
                    </a:p>
                  </a:txBody>
                  <a:tcPr/>
                </a:tc>
                <a:extLst>
                  <a:ext uri="{0D108BD9-81ED-4DB2-BD59-A6C34878D82A}">
                    <a16:rowId xmlns:a16="http://schemas.microsoft.com/office/drawing/2014/main" val="10008"/>
                  </a:ext>
                </a:extLst>
              </a:tr>
              <a:tr h="370840">
                <a:tc>
                  <a:txBody>
                    <a:bodyPr/>
                    <a:lstStyle/>
                    <a:p>
                      <a:r>
                        <a:rPr lang="en-US" sz="1700" b="1" dirty="0"/>
                        <a:t>10</a:t>
                      </a:r>
                    </a:p>
                  </a:txBody>
                  <a:tcPr/>
                </a:tc>
                <a:tc>
                  <a:txBody>
                    <a:bodyPr/>
                    <a:lstStyle/>
                    <a:p>
                      <a:r>
                        <a:rPr lang="en-US" sz="1700" b="1" dirty="0"/>
                        <a:t>Questions: The Sins Against</a:t>
                      </a:r>
                      <a:r>
                        <a:rPr lang="en-US" sz="1700" b="1" baseline="0" dirty="0"/>
                        <a:t> The Spirit</a:t>
                      </a:r>
                      <a:endParaRPr lang="en-US" sz="1700" b="1" dirty="0"/>
                    </a:p>
                  </a:txBody>
                  <a:tcPr/>
                </a:tc>
                <a:tc>
                  <a:txBody>
                    <a:bodyPr/>
                    <a:lstStyle/>
                    <a:p>
                      <a:r>
                        <a:rPr lang="en-US" sz="1700" b="1" dirty="0"/>
                        <a:t>July 7</a:t>
                      </a:r>
                    </a:p>
                  </a:txBody>
                  <a:tcPr/>
                </a:tc>
                <a:tc>
                  <a:txBody>
                    <a:bodyPr/>
                    <a:lstStyle/>
                    <a:p>
                      <a:r>
                        <a:rPr lang="en-US" sz="1700" b="1" dirty="0"/>
                        <a:t>P. Shumake</a:t>
                      </a:r>
                    </a:p>
                  </a:txBody>
                  <a:tcPr/>
                </a:tc>
                <a:extLst>
                  <a:ext uri="{0D108BD9-81ED-4DB2-BD59-A6C34878D82A}">
                    <a16:rowId xmlns:a16="http://schemas.microsoft.com/office/drawing/2014/main" val="10009"/>
                  </a:ext>
                </a:extLst>
              </a:tr>
              <a:tr h="370840">
                <a:tc>
                  <a:txBody>
                    <a:bodyPr/>
                    <a:lstStyle/>
                    <a:p>
                      <a:r>
                        <a:rPr lang="en-US" sz="1700" b="1" dirty="0"/>
                        <a:t>11</a:t>
                      </a:r>
                    </a:p>
                  </a:txBody>
                  <a:tcPr/>
                </a:tc>
                <a:tc>
                  <a:txBody>
                    <a:bodyPr/>
                    <a:lstStyle/>
                    <a:p>
                      <a:r>
                        <a:rPr lang="en-US" sz="1700" b="1" dirty="0"/>
                        <a:t>Questions: The Anointing in</a:t>
                      </a:r>
                      <a:r>
                        <a:rPr lang="en-US" sz="1700" b="1" baseline="0" dirty="0"/>
                        <a:t> 1 John</a:t>
                      </a:r>
                      <a:endParaRPr lang="en-US" sz="1700" b="1" dirty="0"/>
                    </a:p>
                  </a:txBody>
                  <a:tcPr/>
                </a:tc>
                <a:tc>
                  <a:txBody>
                    <a:bodyPr/>
                    <a:lstStyle/>
                    <a:p>
                      <a:r>
                        <a:rPr lang="en-US" sz="1700" b="1" dirty="0"/>
                        <a:t>July</a:t>
                      </a:r>
                      <a:r>
                        <a:rPr lang="en-US" sz="1700" b="1" baseline="0" dirty="0"/>
                        <a:t> </a:t>
                      </a:r>
                      <a:r>
                        <a:rPr lang="en-US" sz="1700" b="1" dirty="0"/>
                        <a:t>10</a:t>
                      </a:r>
                    </a:p>
                  </a:txBody>
                  <a:tcPr/>
                </a:tc>
                <a:tc>
                  <a:txBody>
                    <a:bodyPr/>
                    <a:lstStyle/>
                    <a:p>
                      <a:r>
                        <a:rPr lang="en-US" sz="1700" b="1" dirty="0"/>
                        <a:t>P. Shumake</a:t>
                      </a:r>
                    </a:p>
                  </a:txBody>
                  <a:tcPr/>
                </a:tc>
                <a:extLst>
                  <a:ext uri="{0D108BD9-81ED-4DB2-BD59-A6C34878D82A}">
                    <a16:rowId xmlns:a16="http://schemas.microsoft.com/office/drawing/2014/main" val="10010"/>
                  </a:ext>
                </a:extLst>
              </a:tr>
              <a:tr h="370840">
                <a:tc>
                  <a:txBody>
                    <a:bodyPr/>
                    <a:lstStyle/>
                    <a:p>
                      <a:r>
                        <a:rPr lang="en-US" sz="1700" b="1" dirty="0"/>
                        <a:t>12</a:t>
                      </a:r>
                    </a:p>
                  </a:txBody>
                  <a:tcPr/>
                </a:tc>
                <a:tc>
                  <a:txBody>
                    <a:bodyPr/>
                    <a:lstStyle/>
                    <a:p>
                      <a:r>
                        <a:rPr lang="en-US" sz="1700" b="1" dirty="0"/>
                        <a:t>Questions: The Charismatic Movement</a:t>
                      </a:r>
                    </a:p>
                  </a:txBody>
                  <a:tcPr/>
                </a:tc>
                <a:tc>
                  <a:txBody>
                    <a:bodyPr/>
                    <a:lstStyle/>
                    <a:p>
                      <a:r>
                        <a:rPr lang="en-US" sz="1700" b="1" dirty="0"/>
                        <a:t>July 14</a:t>
                      </a:r>
                    </a:p>
                  </a:txBody>
                  <a:tcPr/>
                </a:tc>
                <a:tc>
                  <a:txBody>
                    <a:bodyPr/>
                    <a:lstStyle/>
                    <a:p>
                      <a:r>
                        <a:rPr lang="en-US" sz="1700" b="1" dirty="0"/>
                        <a:t>P. Shumake</a:t>
                      </a:r>
                    </a:p>
                  </a:txBody>
                  <a:tcPr/>
                </a:tc>
                <a:extLst>
                  <a:ext uri="{0D108BD9-81ED-4DB2-BD59-A6C34878D82A}">
                    <a16:rowId xmlns:a16="http://schemas.microsoft.com/office/drawing/2014/main" val="10011"/>
                  </a:ext>
                </a:extLst>
              </a:tr>
              <a:tr h="370840">
                <a:tc>
                  <a:txBody>
                    <a:bodyPr/>
                    <a:lstStyle/>
                    <a:p>
                      <a:r>
                        <a:rPr lang="en-US" sz="1700" b="1" dirty="0"/>
                        <a:t>13</a:t>
                      </a:r>
                    </a:p>
                  </a:txBody>
                  <a:tcPr/>
                </a:tc>
                <a:tc>
                  <a:txBody>
                    <a:bodyPr/>
                    <a:lstStyle/>
                    <a:p>
                      <a:r>
                        <a:rPr lang="en-US" sz="1700" b="1" dirty="0"/>
                        <a:t>Review</a:t>
                      </a:r>
                    </a:p>
                  </a:txBody>
                  <a:tcPr/>
                </a:tc>
                <a:tc>
                  <a:txBody>
                    <a:bodyPr/>
                    <a:lstStyle/>
                    <a:p>
                      <a:r>
                        <a:rPr lang="en-US" sz="1700" b="1" dirty="0"/>
                        <a:t>July</a:t>
                      </a:r>
                      <a:r>
                        <a:rPr lang="en-US" sz="1700" b="1" baseline="0" dirty="0"/>
                        <a:t> 17</a:t>
                      </a:r>
                      <a:endParaRPr lang="en-US" sz="1700" b="1" dirty="0"/>
                    </a:p>
                  </a:txBody>
                  <a:tcPr/>
                </a:tc>
                <a:tc>
                  <a:txBody>
                    <a:bodyPr/>
                    <a:lstStyle/>
                    <a:p>
                      <a:r>
                        <a:rPr lang="en-US" sz="1700" b="1" dirty="0"/>
                        <a:t>P. Shumake</a:t>
                      </a:r>
                    </a:p>
                  </a:txBody>
                  <a:tcPr/>
                </a:tc>
                <a:extLst>
                  <a:ext uri="{0D108BD9-81ED-4DB2-BD59-A6C34878D82A}">
                    <a16:rowId xmlns:a16="http://schemas.microsoft.com/office/drawing/2014/main" val="10012"/>
                  </a:ext>
                </a:extLst>
              </a:tr>
            </a:tbl>
          </a:graphicData>
        </a:graphic>
      </p:graphicFrame>
      <p:sp>
        <p:nvSpPr>
          <p:cNvPr id="6" name="Right Arrow 5"/>
          <p:cNvSpPr/>
          <p:nvPr/>
        </p:nvSpPr>
        <p:spPr>
          <a:xfrm>
            <a:off x="171450" y="1144465"/>
            <a:ext cx="495300" cy="4762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387654-90F7-4C3C-924C-267E5D035354}"/>
              </a:ext>
            </a:extLst>
          </p:cNvPr>
          <p:cNvSpPr/>
          <p:nvPr/>
        </p:nvSpPr>
        <p:spPr>
          <a:xfrm>
            <a:off x="666750" y="1144464"/>
            <a:ext cx="8149590" cy="1187255"/>
          </a:xfrm>
          <a:prstGeom prst="rect">
            <a:avLst/>
          </a:prstGeom>
          <a:solidFill>
            <a:schemeClr val="accent4">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spTree>
    <p:extLst>
      <p:ext uri="{BB962C8B-B14F-4D97-AF65-F5344CB8AC3E}">
        <p14:creationId xmlns:p14="http://schemas.microsoft.com/office/powerpoint/2010/main" val="702232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Jesus’ Promise To Send The Spirit</a:t>
            </a:r>
          </a:p>
        </p:txBody>
      </p:sp>
      <p:sp>
        <p:nvSpPr>
          <p:cNvPr id="3" name="Content Placeholder 2"/>
          <p:cNvSpPr>
            <a:spLocks noGrp="1"/>
          </p:cNvSpPr>
          <p:nvPr>
            <p:ph idx="1"/>
          </p:nvPr>
        </p:nvSpPr>
        <p:spPr>
          <a:xfrm>
            <a:off x="628650" y="1402823"/>
            <a:ext cx="7886700" cy="3998913"/>
          </a:xfrm>
        </p:spPr>
        <p:txBody>
          <a:bodyPr>
            <a:normAutofit/>
          </a:bodyPr>
          <a:lstStyle/>
          <a:p>
            <a:pPr marL="0" indent="0" algn="ctr">
              <a:buNone/>
            </a:pPr>
            <a:r>
              <a:rPr lang="en-US" b="1" i="1" baseline="30000" dirty="0"/>
              <a:t>15 </a:t>
            </a:r>
            <a:r>
              <a:rPr lang="en-US" i="1" dirty="0"/>
              <a:t>“If you love me, you will keep my commandments. </a:t>
            </a:r>
            <a:r>
              <a:rPr lang="en-US" b="1" i="1" baseline="30000" dirty="0"/>
              <a:t>16 </a:t>
            </a:r>
            <a:r>
              <a:rPr lang="en-US" i="1" dirty="0"/>
              <a:t>And I will ask the Father, and he will give you another Helper, to be with you forever,</a:t>
            </a:r>
            <a:r>
              <a:rPr lang="en-US" b="1" i="1" baseline="30000" dirty="0"/>
              <a:t>17 </a:t>
            </a:r>
            <a:r>
              <a:rPr lang="en-US" i="1" dirty="0"/>
              <a:t>even the Spirit of truth, whom the world cannot receive, because it neither sees him nor knows him. You know him, for he dwells with you and will be in you </a:t>
            </a:r>
            <a:r>
              <a:rPr lang="en-US" b="1" dirty="0">
                <a:solidFill>
                  <a:srgbClr val="92D050"/>
                </a:solidFill>
              </a:rPr>
              <a:t>– John 14:15-17</a:t>
            </a:r>
          </a:p>
        </p:txBody>
      </p:sp>
    </p:spTree>
    <p:extLst>
      <p:ext uri="{BB962C8B-B14F-4D97-AF65-F5344CB8AC3E}">
        <p14:creationId xmlns:p14="http://schemas.microsoft.com/office/powerpoint/2010/main" val="171395474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Jesus’ Promise To Send The Spirit</a:t>
            </a:r>
          </a:p>
        </p:txBody>
      </p:sp>
      <p:sp>
        <p:nvSpPr>
          <p:cNvPr id="3" name="Content Placeholder 2"/>
          <p:cNvSpPr>
            <a:spLocks noGrp="1"/>
          </p:cNvSpPr>
          <p:nvPr>
            <p:ph idx="1"/>
          </p:nvPr>
        </p:nvSpPr>
        <p:spPr>
          <a:xfrm>
            <a:off x="628650" y="1402823"/>
            <a:ext cx="7886700" cy="3998913"/>
          </a:xfrm>
        </p:spPr>
        <p:txBody>
          <a:bodyPr>
            <a:normAutofit/>
          </a:bodyPr>
          <a:lstStyle/>
          <a:p>
            <a:pPr marL="0" indent="0" algn="ctr">
              <a:buNone/>
            </a:pPr>
            <a:r>
              <a:rPr lang="en-US" sz="3600" b="1" i="1" baseline="30000" dirty="0"/>
              <a:t>25 </a:t>
            </a:r>
            <a:r>
              <a:rPr lang="en-US" sz="3600" i="1" dirty="0"/>
              <a:t>“These things I have spoken to you while I am still with you. </a:t>
            </a:r>
            <a:r>
              <a:rPr lang="en-US" sz="3600" b="1" i="1" baseline="30000" dirty="0"/>
              <a:t>26 </a:t>
            </a:r>
            <a:r>
              <a:rPr lang="en-US" sz="3600" i="1" dirty="0"/>
              <a:t>But the Helper, the Holy Spirit, whom the Father will send in my name, he will teach you all things and bring to your remembrance all that I have said to you</a:t>
            </a:r>
            <a:r>
              <a:rPr lang="en-US" sz="3600" i="1" dirty="0">
                <a:solidFill>
                  <a:srgbClr val="92D050"/>
                </a:solidFill>
              </a:rPr>
              <a:t> </a:t>
            </a:r>
            <a:r>
              <a:rPr lang="en-US" sz="3600" b="1" dirty="0">
                <a:solidFill>
                  <a:srgbClr val="92D050"/>
                </a:solidFill>
              </a:rPr>
              <a:t>– John 14:25-26</a:t>
            </a:r>
            <a:r>
              <a:rPr lang="en-US" b="1" dirty="0">
                <a:solidFill>
                  <a:srgbClr val="92D050"/>
                </a:solidFill>
              </a:rPr>
              <a:t> </a:t>
            </a:r>
          </a:p>
        </p:txBody>
      </p:sp>
    </p:spTree>
    <p:extLst>
      <p:ext uri="{BB962C8B-B14F-4D97-AF65-F5344CB8AC3E}">
        <p14:creationId xmlns:p14="http://schemas.microsoft.com/office/powerpoint/2010/main" val="1813930043"/>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3278</TotalTime>
  <Words>2375</Words>
  <Application>Microsoft Office PowerPoint</Application>
  <PresentationFormat>On-screen Show (16:10)</PresentationFormat>
  <Paragraphs>365</Paragraphs>
  <Slides>27</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Calibri Light</vt:lpstr>
      <vt:lpstr>Mangal</vt:lpstr>
      <vt:lpstr>Times New Roman</vt:lpstr>
      <vt:lpstr>Office Theme</vt:lpstr>
      <vt:lpstr>PowerPoint Presentation</vt:lpstr>
      <vt:lpstr>The Holy Spirit</vt:lpstr>
      <vt:lpstr>Class Goals: To Help Us All…</vt:lpstr>
      <vt:lpstr>PowerPoint Presentation</vt:lpstr>
      <vt:lpstr>The Spirit’s Work In 6 Areas</vt:lpstr>
      <vt:lpstr>PowerPoint Presentation</vt:lpstr>
      <vt:lpstr>PowerPoint Presentation</vt:lpstr>
      <vt:lpstr>Jesus’ Promise To Send The Spirit</vt:lpstr>
      <vt:lpstr>Jesus’ Promise To Send The Spirit</vt:lpstr>
      <vt:lpstr>Jesus’ Promise To Send The Spirit</vt:lpstr>
      <vt:lpstr>Jesus’ Promise To Send The Spirit</vt:lpstr>
      <vt:lpstr>Summary of Jesus’ Promise</vt:lpstr>
      <vt:lpstr>Acts 1 and 2 – The Coming of the Spirit</vt:lpstr>
      <vt:lpstr>Paul and the Spirit’s Inspiration</vt:lpstr>
      <vt:lpstr>Paul and the Spirit’s Inspiration</vt:lpstr>
      <vt:lpstr>Lesson 1: Introduction to the Spirit’s Nature</vt:lpstr>
      <vt:lpstr>The Personality &amp; Deity of The Holy Spirit</vt:lpstr>
      <vt:lpstr>Word Studies About “the Spirit” &amp; “spirit”</vt:lpstr>
      <vt:lpstr>The Value of Studying The Spirit’s Work</vt:lpstr>
      <vt:lpstr>The Spirit’s Work In 6 Areas</vt:lpstr>
      <vt:lpstr>The Spirit Helps Bring Order</vt:lpstr>
      <vt:lpstr>The Spirit Helps Communicate</vt:lpstr>
      <vt:lpstr>The Spirit Helps Renew</vt:lpstr>
      <vt:lpstr>The Spirit Helps Strengthen</vt:lpstr>
      <vt:lpstr>The Spirit Helps Confirm Truth</vt:lpstr>
      <vt:lpstr>The Spirit Helps Equip &amp; Edify</vt:lpstr>
      <vt:lpstr>The Holy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dc:title>
  <dc:creator>Phillip Shumake</dc:creator>
  <cp:lastModifiedBy>Russ LaGrone</cp:lastModifiedBy>
  <cp:revision>85</cp:revision>
  <cp:lastPrinted>2019-06-12T21:35:21Z</cp:lastPrinted>
  <dcterms:created xsi:type="dcterms:W3CDTF">2019-05-29T17:23:14Z</dcterms:created>
  <dcterms:modified xsi:type="dcterms:W3CDTF">2019-06-12T21:40:36Z</dcterms:modified>
</cp:coreProperties>
</file>