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handoutMasterIdLst>
    <p:handoutMasterId r:id="rId18"/>
  </p:handoutMasterIdLst>
  <p:sldIdLst>
    <p:sldId id="256" r:id="rId2"/>
    <p:sldId id="339" r:id="rId3"/>
    <p:sldId id="340" r:id="rId4"/>
    <p:sldId id="338" r:id="rId5"/>
    <p:sldId id="337" r:id="rId6"/>
    <p:sldId id="269" r:id="rId7"/>
    <p:sldId id="270" r:id="rId8"/>
    <p:sldId id="331" r:id="rId9"/>
    <p:sldId id="332" r:id="rId10"/>
    <p:sldId id="333" r:id="rId11"/>
    <p:sldId id="334" r:id="rId12"/>
    <p:sldId id="335" r:id="rId13"/>
    <p:sldId id="336" r:id="rId14"/>
    <p:sldId id="330" r:id="rId15"/>
    <p:sldId id="258" r:id="rId16"/>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D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67353"/>
  </p:normalViewPr>
  <p:slideViewPr>
    <p:cSldViewPr snapToGrid="0" snapToObjects="1">
      <p:cViewPr varScale="1">
        <p:scale>
          <a:sx n="67" d="100"/>
          <a:sy n="67" d="100"/>
        </p:scale>
        <p:origin x="50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DA64335-C95E-F84F-A357-9B511A553B2C}" type="datetimeFigureOut">
              <a:rPr lang="en-US" smtClean="0"/>
              <a:t>7/6/19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1C5BEF-150D-A84A-8DBB-B5E994427CE4}" type="slidenum">
              <a:rPr lang="en-US" smtClean="0"/>
              <a:t>‹#›</a:t>
            </a:fld>
            <a:endParaRPr lang="en-US"/>
          </a:p>
        </p:txBody>
      </p:sp>
    </p:spTree>
    <p:extLst>
      <p:ext uri="{BB962C8B-B14F-4D97-AF65-F5344CB8AC3E}">
        <p14:creationId xmlns:p14="http://schemas.microsoft.com/office/powerpoint/2010/main" val="8074844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CF4F74-645A-0743-B68E-9AE222BCC4AF}" type="datetimeFigureOut">
              <a:rPr lang="en-US" smtClean="0"/>
              <a:t>7/6/19</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9DB6D5-975C-EC49-95B0-B9201B28573F}" type="slidenum">
              <a:rPr lang="en-US" smtClean="0"/>
              <a:t>‹#›</a:t>
            </a:fld>
            <a:endParaRPr lang="en-US"/>
          </a:p>
        </p:txBody>
      </p:sp>
    </p:spTree>
    <p:extLst>
      <p:ext uri="{BB962C8B-B14F-4D97-AF65-F5344CB8AC3E}">
        <p14:creationId xmlns:p14="http://schemas.microsoft.com/office/powerpoint/2010/main" val="1208839819"/>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6356978B-D3AA-CB40-8D01-1B587DF5CFB5}" type="slidenum">
              <a:rPr lang="en-US" altLang="x-none" sz="1200"/>
              <a:pPr/>
              <a:t>4</a:t>
            </a:fld>
            <a:endParaRPr lang="en-US" altLang="x-none" sz="120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dirty="0" smtClean="0"/>
              <a:t>Review:</a:t>
            </a:r>
            <a:r>
              <a:rPr lang="en-US" altLang="x-none" baseline="0" dirty="0" smtClean="0"/>
              <a:t>  Big take away from Sunday</a:t>
            </a:r>
            <a:r>
              <a:rPr lang="mr-IN" altLang="x-none" baseline="0" dirty="0" smtClean="0"/>
              <a:t>…</a:t>
            </a:r>
            <a:r>
              <a:rPr lang="en-US" altLang="x-none" baseline="0" dirty="0" smtClean="0"/>
              <a:t>when we study the fruit and the spirit </a:t>
            </a:r>
            <a:r>
              <a:rPr lang="mr-IN" altLang="x-none" baseline="0" dirty="0" smtClean="0"/>
              <a:t>–</a:t>
            </a:r>
            <a:r>
              <a:rPr lang="en-US" altLang="x-none" baseline="0" dirty="0" smtClean="0"/>
              <a:t> and two wonderful manifestations of the Spirit, we see that He shows BOTH his POWER and his Character.</a:t>
            </a:r>
          </a:p>
          <a:p>
            <a:pPr eaLnBrk="1" hangingPunct="1"/>
            <a:endParaRPr lang="en-US" altLang="x-none" baseline="0" dirty="0" smtClean="0"/>
          </a:p>
          <a:p>
            <a:pPr eaLnBrk="1" hangingPunct="1"/>
            <a:r>
              <a:rPr lang="en-US" altLang="x-none" baseline="0" dirty="0" smtClean="0"/>
              <a:t>We are impressed with, and well served by BOTH His power and His character.</a:t>
            </a:r>
          </a:p>
          <a:p>
            <a:pPr eaLnBrk="1" hangingPunct="1"/>
            <a:endParaRPr lang="en-US" altLang="x-none" baseline="0" dirty="0" smtClean="0"/>
          </a:p>
          <a:p>
            <a:pPr eaLnBrk="1" hangingPunct="1"/>
            <a:r>
              <a:rPr lang="en-US" altLang="x-none" baseline="0" dirty="0" smtClean="0"/>
              <a:t>Like Scaffolding </a:t>
            </a:r>
            <a:r>
              <a:rPr lang="mr-IN" altLang="x-none" baseline="0" dirty="0" smtClean="0"/>
              <a:t>–</a:t>
            </a:r>
            <a:r>
              <a:rPr lang="en-US" altLang="x-none" baseline="0" dirty="0" smtClean="0"/>
              <a:t> the miraculous gifts helped to begin building up the church </a:t>
            </a:r>
            <a:r>
              <a:rPr lang="mr-IN" altLang="x-none" baseline="0" dirty="0" smtClean="0"/>
              <a:t>–</a:t>
            </a:r>
            <a:r>
              <a:rPr lang="en-US" altLang="x-none" baseline="0" dirty="0" smtClean="0"/>
              <a:t> in the absence of the written word.</a:t>
            </a:r>
          </a:p>
          <a:p>
            <a:pPr eaLnBrk="1" hangingPunct="1"/>
            <a:endParaRPr lang="en-US" altLang="x-none" baseline="0" dirty="0" smtClean="0"/>
          </a:p>
          <a:p>
            <a:pPr eaLnBrk="1" hangingPunct="1"/>
            <a:r>
              <a:rPr lang="en-US" altLang="x-none" baseline="0" dirty="0" smtClean="0"/>
              <a:t>Once it was established, and the Word was written. </a:t>
            </a:r>
            <a:r>
              <a:rPr lang="mr-IN" altLang="x-none" baseline="0" dirty="0" smtClean="0"/>
              <a:t>–</a:t>
            </a:r>
            <a:r>
              <a:rPr lang="en-US" altLang="x-none" baseline="0" dirty="0" smtClean="0"/>
              <a:t> The Fruit continues to build up the church. Strengthening our relationships and showing the world that we are God’s people.</a:t>
            </a:r>
          </a:p>
          <a:p>
            <a:pPr eaLnBrk="1" hangingPunct="1"/>
            <a:endParaRPr lang="en-US" altLang="x-none" baseline="0" dirty="0" smtClean="0"/>
          </a:p>
          <a:p>
            <a:pPr eaLnBrk="1" hangingPunct="1"/>
            <a:r>
              <a:rPr lang="en-US" altLang="x-none" baseline="0" dirty="0" smtClean="0"/>
              <a:t>We never want to over-value God’s Power or Character </a:t>
            </a:r>
            <a:r>
              <a:rPr lang="mr-IN" altLang="x-none" baseline="0" dirty="0" smtClean="0"/>
              <a:t>–</a:t>
            </a:r>
            <a:r>
              <a:rPr lang="en-US" altLang="x-none" baseline="0" dirty="0" smtClean="0"/>
              <a:t> but rejoice in BOTH.</a:t>
            </a:r>
            <a:endParaRPr lang="en-US" altLang="x-none" dirty="0"/>
          </a:p>
        </p:txBody>
      </p:sp>
    </p:spTree>
    <p:extLst>
      <p:ext uri="{BB962C8B-B14F-4D97-AF65-F5344CB8AC3E}">
        <p14:creationId xmlns:p14="http://schemas.microsoft.com/office/powerpoint/2010/main" val="106091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fld id="{5B884863-5922-4D4D-9E63-4235DB0883CB}" type="slidenum">
              <a:rPr lang="en-US" altLang="x-none" sz="1200"/>
              <a:pPr/>
              <a:t>5</a:t>
            </a:fld>
            <a:endParaRPr lang="en-US" altLang="x-none" sz="1200"/>
          </a:p>
        </p:txBody>
      </p:sp>
      <p:sp>
        <p:nvSpPr>
          <p:cNvPr id="133122"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p:spPr>
        <p:txBody>
          <a:bodyPr/>
          <a:lstStyle/>
          <a:p>
            <a:pPr eaLnBrk="1" hangingPunct="1"/>
            <a:r>
              <a:rPr lang="en-US" altLang="x-none" dirty="0" smtClean="0"/>
              <a:t>We</a:t>
            </a:r>
            <a:r>
              <a:rPr lang="en-US" altLang="x-none" baseline="0" dirty="0" smtClean="0"/>
              <a:t> looked at the “Seal of the Spirit” in </a:t>
            </a:r>
            <a:r>
              <a:rPr lang="en-US" altLang="x-none" baseline="0" dirty="0" err="1" smtClean="0"/>
              <a:t>Eph</a:t>
            </a:r>
            <a:r>
              <a:rPr lang="en-US" altLang="x-none" baseline="0" dirty="0" smtClean="0"/>
              <a:t> 1:13.</a:t>
            </a:r>
          </a:p>
          <a:p>
            <a:pPr eaLnBrk="1" hangingPunct="1"/>
            <a:endParaRPr lang="en-US" altLang="x-none" baseline="0" dirty="0" smtClean="0"/>
          </a:p>
          <a:p>
            <a:pPr eaLnBrk="1" hangingPunct="1"/>
            <a:r>
              <a:rPr lang="en-US" altLang="x-none" baseline="0" dirty="0" smtClean="0"/>
              <a:t>What we didn’t mention, but is in today’s lesson </a:t>
            </a:r>
            <a:r>
              <a:rPr lang="mr-IN" altLang="x-none" baseline="0" dirty="0" smtClean="0"/>
              <a:t>–</a:t>
            </a:r>
            <a:r>
              <a:rPr lang="en-US" altLang="x-none" baseline="0" dirty="0" smtClean="0"/>
              <a:t> is that the terminology appears again in </a:t>
            </a:r>
            <a:r>
              <a:rPr lang="en-US" altLang="x-none" baseline="0" dirty="0" err="1" smtClean="0"/>
              <a:t>Eph</a:t>
            </a:r>
            <a:r>
              <a:rPr lang="en-US" altLang="x-none" baseline="0" dirty="0" smtClean="0"/>
              <a:t> 4:30, as not only a reason to be CONFIDENT in our SALVATION, but also a reason to AVOID certain sins.</a:t>
            </a:r>
          </a:p>
          <a:p>
            <a:pPr eaLnBrk="1" hangingPunct="1"/>
            <a:endParaRPr lang="en-US" altLang="x-none" baseline="0" dirty="0" smtClean="0"/>
          </a:p>
          <a:p>
            <a:pPr eaLnBrk="1" hangingPunct="1"/>
            <a:r>
              <a:rPr lang="en-US" altLang="x-none" baseline="0" dirty="0" smtClean="0"/>
              <a:t>** Remember, that we made this point earlier in 1 Cor. 6:18-20.  The better Christians understand the dwelling of the Spirit </a:t>
            </a:r>
            <a:r>
              <a:rPr lang="mr-IN" altLang="x-none" baseline="0" dirty="0" smtClean="0"/>
              <a:t>–</a:t>
            </a:r>
            <a:r>
              <a:rPr lang="en-US" altLang="x-none" baseline="0" dirty="0" smtClean="0"/>
              <a:t> the more motivated they were to be sexually pure.</a:t>
            </a:r>
          </a:p>
          <a:p>
            <a:pPr eaLnBrk="1" hangingPunct="1"/>
            <a:endParaRPr lang="en-US" altLang="x-none" baseline="0" dirty="0" smtClean="0"/>
          </a:p>
          <a:p>
            <a:pPr eaLnBrk="1" hangingPunct="1"/>
            <a:r>
              <a:rPr lang="en-US" altLang="x-none" baseline="0" dirty="0" smtClean="0"/>
              <a:t>Likewise today, the better we understand that we have been SEALED by the Spirit </a:t>
            </a:r>
            <a:r>
              <a:rPr lang="mr-IN" altLang="x-none" baseline="0" dirty="0" smtClean="0"/>
              <a:t>–</a:t>
            </a:r>
            <a:r>
              <a:rPr lang="en-US" altLang="x-none" baseline="0" dirty="0" smtClean="0"/>
              <a:t> the more we are motivated in our righteousness.  So hopefully, Wednesday’s lesson is a good springboard into today’s lesson.</a:t>
            </a:r>
            <a:endParaRPr lang="en-US" altLang="x-none" dirty="0"/>
          </a:p>
        </p:txBody>
      </p:sp>
    </p:spTree>
    <p:extLst>
      <p:ext uri="{BB962C8B-B14F-4D97-AF65-F5344CB8AC3E}">
        <p14:creationId xmlns:p14="http://schemas.microsoft.com/office/powerpoint/2010/main" val="666349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we are on lesson 10 </a:t>
            </a:r>
            <a:r>
              <a:rPr lang="mr-IN" baseline="0" dirty="0" smtClean="0"/>
              <a:t>–</a:t>
            </a:r>
            <a:r>
              <a:rPr lang="en-US" baseline="0" dirty="0" smtClean="0"/>
              <a:t> addressing common questions raised about the Holy Spirit.  This is a great week to ask a question, even if it’s off-topic, I’ll do my best to address it in the remaining classes.</a:t>
            </a:r>
          </a:p>
          <a:p>
            <a:endParaRPr lang="en-US" baseline="0" dirty="0" smtClean="0"/>
          </a:p>
          <a:p>
            <a:r>
              <a:rPr lang="en-US" baseline="0" dirty="0" smtClean="0"/>
              <a:t>*  I imagine there are questions about the phrases “full of the Spirit” and “filled with the Spirit” So, Lord willing, on Wednesday, I’ll try to address those in addition to the Anointing of 1 John.</a:t>
            </a:r>
            <a:endParaRPr lang="en-US" dirty="0"/>
          </a:p>
        </p:txBody>
      </p:sp>
      <p:sp>
        <p:nvSpPr>
          <p:cNvPr id="4" name="Slide Number Placeholder 3"/>
          <p:cNvSpPr>
            <a:spLocks noGrp="1"/>
          </p:cNvSpPr>
          <p:nvPr>
            <p:ph type="sldNum" sz="quarter" idx="10"/>
          </p:nvPr>
        </p:nvSpPr>
        <p:spPr/>
        <p:txBody>
          <a:bodyPr/>
          <a:lstStyle/>
          <a:p>
            <a:fld id="{0A9DB6D5-975C-EC49-95B0-B9201B28573F}" type="slidenum">
              <a:rPr lang="en-US" smtClean="0"/>
              <a:t>6</a:t>
            </a:fld>
            <a:endParaRPr lang="en-US"/>
          </a:p>
        </p:txBody>
      </p:sp>
    </p:spTree>
    <p:extLst>
      <p:ext uri="{BB962C8B-B14F-4D97-AF65-F5344CB8AC3E}">
        <p14:creationId xmlns:p14="http://schemas.microsoft.com/office/powerpoint/2010/main" val="886163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D4DA09D9-7EE3-924D-8865-6FF7A22D4D98}" type="slidenum">
              <a:rPr lang="en-US" altLang="x-none" sz="1200"/>
              <a:pPr/>
              <a:t>8</a:t>
            </a:fld>
            <a:endParaRPr lang="en-US" altLang="x-none" sz="120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Good to remember that Paul was guilty of denying Christ, but still found grace.</a:t>
            </a:r>
          </a:p>
          <a:p>
            <a:pPr eaLnBrk="1" hangingPunct="1"/>
            <a:endParaRPr lang="en-US" altLang="x-none"/>
          </a:p>
          <a:p>
            <a:pPr eaLnBrk="1" hangingPunct="1"/>
            <a:endParaRPr lang="en-US" altLang="x-none"/>
          </a:p>
          <a:p>
            <a:pPr eaLnBrk="1" hangingPunct="1"/>
            <a:r>
              <a:rPr lang="en-US" altLang="x-none"/>
              <a:t>Interesting to n</a:t>
            </a:r>
          </a:p>
        </p:txBody>
      </p:sp>
    </p:spTree>
    <p:extLst>
      <p:ext uri="{BB962C8B-B14F-4D97-AF65-F5344CB8AC3E}">
        <p14:creationId xmlns:p14="http://schemas.microsoft.com/office/powerpoint/2010/main" val="1828939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D8056BEF-BADB-E943-8ABD-C449D8F01520}" type="slidenum">
              <a:rPr lang="en-US" altLang="x-none" sz="1200"/>
              <a:pPr/>
              <a:t>9</a:t>
            </a:fld>
            <a:endParaRPr lang="en-US" altLang="x-none" sz="1200"/>
          </a:p>
        </p:txBody>
      </p:sp>
      <p:sp>
        <p:nvSpPr>
          <p:cNvPr id="19459" name="Rectangle 1026"/>
          <p:cNvSpPr>
            <a:spLocks noGrp="1" noRot="1" noChangeAspect="1" noChangeArrowheads="1" noTextEdit="1"/>
          </p:cNvSpPr>
          <p:nvPr>
            <p:ph type="sldImg"/>
          </p:nvPr>
        </p:nvSpPr>
        <p:spPr>
          <a:ln/>
        </p:spPr>
      </p:sp>
      <p:sp>
        <p:nvSpPr>
          <p:cNvPr id="19460" name="Rectangle 1027"/>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x-none" altLang="x-none"/>
          </a:p>
        </p:txBody>
      </p:sp>
    </p:spTree>
    <p:extLst>
      <p:ext uri="{BB962C8B-B14F-4D97-AF65-F5344CB8AC3E}">
        <p14:creationId xmlns:p14="http://schemas.microsoft.com/office/powerpoint/2010/main" val="2046726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5A1FB77F-713D-8A47-B713-94A4F150ADCB}" type="slidenum">
              <a:rPr lang="en-US" altLang="x-none" sz="1200"/>
              <a:pPr/>
              <a:t>10</a:t>
            </a:fld>
            <a:endParaRPr lang="en-US" altLang="x-none" sz="120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There are just some behaviors that particularly annoy and unsettle us.  English teachers cringe when public speakers use poor grammar.  Math teachers are frustrated when cashiers can’t make correct change.  Based on our personalities and especially our proficiencies, some mistakes have a way of particularly getting under our skin.  Not because they are any worse than other mistakes, but because of who we are.</a:t>
            </a:r>
          </a:p>
          <a:p>
            <a:pPr eaLnBrk="1" hangingPunct="1"/>
            <a:endParaRPr lang="en-US" altLang="x-none"/>
          </a:p>
          <a:p>
            <a:pPr eaLnBrk="1" hangingPunct="1"/>
            <a:r>
              <a:rPr lang="en-US" altLang="x-none"/>
              <a:t>This seems to be the case in Ephesians 4.  The Spirit of course hates all sin.  But we again see His personality made evident by the sin which particularly causes him sorrow.</a:t>
            </a:r>
          </a:p>
          <a:p>
            <a:pPr eaLnBrk="1" hangingPunct="1"/>
            <a:endParaRPr lang="en-US" altLang="x-none"/>
          </a:p>
          <a:p>
            <a:pPr eaLnBrk="1" hangingPunct="1"/>
            <a:r>
              <a:rPr lang="en-US" altLang="x-none"/>
              <a:t>Whenever we use corrupt speech, we are telling the Holy Spirit - I don’t like the way YOU TALK, as well as I like the way the WORLD TALKS.</a:t>
            </a:r>
          </a:p>
          <a:p>
            <a:pPr eaLnBrk="1" hangingPunct="1"/>
            <a:endParaRPr lang="en-US" altLang="x-none"/>
          </a:p>
          <a:p>
            <a:pPr eaLnBrk="1" hangingPunct="1"/>
            <a:endParaRPr lang="en-US" altLang="x-none"/>
          </a:p>
        </p:txBody>
      </p:sp>
    </p:spTree>
    <p:extLst>
      <p:ext uri="{BB962C8B-B14F-4D97-AF65-F5344CB8AC3E}">
        <p14:creationId xmlns:p14="http://schemas.microsoft.com/office/powerpoint/2010/main" val="1485418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232D5CF3-D7BA-8A47-ACAE-8DC593BA37A5}" type="slidenum">
              <a:rPr lang="en-US" altLang="x-none" sz="1200"/>
              <a:pPr/>
              <a:t>11</a:t>
            </a:fld>
            <a:endParaRPr lang="en-US" altLang="x-none" sz="120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The Meaning: When you read that it just sounds HORRIBLE!  How could anyone do that!  How could anyone reject God and insult the Spirit so openly and cruelly - and yet it happens every day - it is more common than we may even want to admit!  When we know better but we push our own will over God’s.</a:t>
            </a:r>
          </a:p>
          <a:p>
            <a:pPr eaLnBrk="1" hangingPunct="1"/>
            <a:endParaRPr lang="en-US" altLang="x-none"/>
          </a:p>
          <a:p>
            <a:pPr eaLnBrk="1" hangingPunct="1"/>
            <a:r>
              <a:rPr lang="en-US" altLang="x-none"/>
              <a:t>Application:  It’s one thing to sin in our weakness.  It’s another to sin by our subborn will!</a:t>
            </a:r>
          </a:p>
        </p:txBody>
      </p:sp>
    </p:spTree>
    <p:extLst>
      <p:ext uri="{BB962C8B-B14F-4D97-AF65-F5344CB8AC3E}">
        <p14:creationId xmlns:p14="http://schemas.microsoft.com/office/powerpoint/2010/main" val="1217663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3784557C-5EEB-9B48-A8E0-AE2369C0E511}" type="slidenum">
              <a:rPr lang="en-US" altLang="x-none" sz="1200"/>
              <a:pPr/>
              <a:t>12</a:t>
            </a:fld>
            <a:endParaRPr lang="en-US" altLang="x-none"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dirty="0"/>
              <a:t>Blaspheme in its most general sense is speaking evil against God. (Blaspheming Jesus = Luke 22:65)  Three Ideas to understand.</a:t>
            </a:r>
          </a:p>
          <a:p>
            <a:pPr eaLnBrk="1" hangingPunct="1"/>
            <a:endParaRPr lang="en-US" altLang="x-none" dirty="0"/>
          </a:p>
          <a:p>
            <a:pPr eaLnBrk="1" hangingPunct="1"/>
            <a:r>
              <a:rPr lang="en-US" altLang="x-none" dirty="0"/>
              <a:t>1. Continued and obstinate rejection of the gospel, therefore cutting yourself off from forgiveness.  (I think this is partially correct in describing the sin as an on-going obstinate rejection, but I believe Jesus is talking about more than just rejecting the Gospel here.  Rejecting the gospel is horrible and will result in being lost…but I wouldn’t say that is all this passage is talking about.)</a:t>
            </a:r>
          </a:p>
          <a:p>
            <a:pPr eaLnBrk="1" hangingPunct="1"/>
            <a:endParaRPr lang="en-US" altLang="x-none" dirty="0"/>
          </a:p>
          <a:p>
            <a:pPr eaLnBrk="1" hangingPunct="1"/>
            <a:r>
              <a:rPr lang="en-US" altLang="x-none" dirty="0"/>
              <a:t>2. Attributing to Satan the miracles which Christ performed.  (I think this is closer because it fits the actions which prompted Jesus to give this teaching in the first place.  Certainly this is a rejection not just of the gospel but a rejection of Christ Himself and of the Holy Spirit’s power working through Christ…but in its most general, unqualified sense this would mean anyone who ever believes Jesus miracles to be invalid is beyond forgiveness, and I think Paul himself is proof that this is not the case.  Many people will deliberate long and hard about the validity of Jesus miracles and may initially reach the wrong conclusions just as Paul had, yet later find forgiveness.)</a:t>
            </a:r>
          </a:p>
          <a:p>
            <a:pPr eaLnBrk="1" hangingPunct="1"/>
            <a:endParaRPr lang="en-US" altLang="x-none" dirty="0"/>
          </a:p>
          <a:p>
            <a:pPr eaLnBrk="1" hangingPunct="1"/>
            <a:r>
              <a:rPr lang="en-US" altLang="x-none" dirty="0"/>
              <a:t>3. Seems to best fit the context and best explain why this sin is unforgiveable:  Permanently concluding that the work of the Holy Spirit, is actually the work of Satan, and therefore rejecting the gospel as un-confirmed and un-true.</a:t>
            </a:r>
          </a:p>
          <a:p>
            <a:pPr eaLnBrk="1" hangingPunct="1"/>
            <a:endParaRPr lang="en-US" altLang="x-none" dirty="0"/>
          </a:p>
          <a:p>
            <a:pPr eaLnBrk="1" hangingPunct="1"/>
            <a:r>
              <a:rPr lang="en-US" altLang="x-none" dirty="0"/>
              <a:t>The FACT is that there is only ONE GOD, and if you reject God the Father, God the Son, or God the Spirit - you have rejected God.  To use very plain and simple terms - Faith is a package deal. (1Jo 2:23 Whoever denies the Son does not have the Father; the one who confesses the Son has the Father also.)  You can’t accept one and reject the other.  </a:t>
            </a:r>
          </a:p>
          <a:p>
            <a:pPr eaLnBrk="1" hangingPunct="1"/>
            <a:endParaRPr lang="en-US" altLang="x-none" dirty="0"/>
          </a:p>
          <a:p>
            <a:pPr eaLnBrk="1" hangingPunct="1"/>
            <a:r>
              <a:rPr lang="en-US" altLang="x-none" dirty="0"/>
              <a:t>If you reject the Holy Spirit’s work, you are rejecting Jesus, and the Father as well.</a:t>
            </a:r>
          </a:p>
          <a:p>
            <a:pPr eaLnBrk="1" hangingPunct="1"/>
            <a:r>
              <a:rPr lang="en-US" altLang="x-none" dirty="0"/>
              <a:t>There are many who have this conclusion at one time or another.  But those who are seeking the truth can be led back based on the evidence.  But if we abandon the evidence, all hope of forming true faith a gone.</a:t>
            </a:r>
          </a:p>
        </p:txBody>
      </p:sp>
    </p:spTree>
    <p:extLst>
      <p:ext uri="{BB962C8B-B14F-4D97-AF65-F5344CB8AC3E}">
        <p14:creationId xmlns:p14="http://schemas.microsoft.com/office/powerpoint/2010/main" val="696786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D93C0174-8CD0-1246-8F1F-7B4E01ABEFDA}" type="slidenum">
              <a:rPr lang="en-US" altLang="x-none" sz="1200"/>
              <a:pPr/>
              <a:t>13</a:t>
            </a:fld>
            <a:endParaRPr lang="en-US" altLang="x-none" sz="120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x-none"/>
              <a:t>Welcome the word revealed, inspired, confirmed, and used to convict by the Holy Spirit.</a:t>
            </a:r>
          </a:p>
          <a:p>
            <a:pPr eaLnBrk="1" hangingPunct="1"/>
            <a:endParaRPr lang="en-US" altLang="x-none"/>
          </a:p>
          <a:p>
            <a:pPr eaLnBrk="1" hangingPunct="1"/>
            <a:r>
              <a:rPr lang="en-US" altLang="x-none"/>
              <a:t>Promote: let us enjoy and use the Spirit’s blessings to their greatest potential.  Let us learn all about His wonderful work and blessings in our lives and accept the strength that He brings within those who are hungering and thirsting for righteousness.</a:t>
            </a:r>
          </a:p>
          <a:p>
            <a:pPr eaLnBrk="1" hangingPunct="1"/>
            <a:endParaRPr lang="en-US" altLang="x-none"/>
          </a:p>
          <a:p>
            <a:pPr eaLnBrk="1" hangingPunct="1"/>
            <a:r>
              <a:rPr lang="en-US" altLang="x-none"/>
              <a:t>Please: let us seek His pleasure.  Let us always speak with grace, with compassion with love.  Let our words be like His words - meaningful and edifying.</a:t>
            </a:r>
          </a:p>
          <a:p>
            <a:pPr eaLnBrk="1" hangingPunct="1"/>
            <a:endParaRPr lang="en-US" altLang="x-none"/>
          </a:p>
          <a:p>
            <a:pPr eaLnBrk="1" hangingPunct="1"/>
            <a:r>
              <a:rPr lang="en-US" altLang="x-none"/>
              <a:t>Respect the laws of God, and humble ourself to repentance when we have sinned.  We need to live as servants of the Lord, diligently seeking holiness, not selfishness.</a:t>
            </a:r>
          </a:p>
          <a:p>
            <a:pPr eaLnBrk="1" hangingPunct="1"/>
            <a:endParaRPr lang="en-US" altLang="x-none"/>
          </a:p>
          <a:p>
            <a:pPr eaLnBrk="1" hangingPunct="1"/>
            <a:r>
              <a:rPr lang="en-US" altLang="x-none"/>
              <a:t>Praise:  Let us thank GOD for the amazing manifestations of His Holy Spirit.  Let us praise GOD for the work the Holy Spirit perfomed in Creation, and in Israel’s history, and in the life of Jesus, and in the church.  When we come to a passage about the Holy Spirit, let’s not skip over it as confusing… Let’s dig into it as the gold-mine that it is.  And Honor and Worship God for the Holy Spirit’s role in our salvation!!!</a:t>
            </a:r>
          </a:p>
          <a:p>
            <a:pPr eaLnBrk="1" hangingPunct="1"/>
            <a:endParaRPr lang="en-US" altLang="x-none"/>
          </a:p>
          <a:p>
            <a:pPr eaLnBrk="1" hangingPunct="1"/>
            <a:endParaRPr lang="en-US" altLang="x-none"/>
          </a:p>
          <a:p>
            <a:pPr eaLnBrk="1" hangingPunct="1"/>
            <a:r>
              <a:rPr lang="en-US" altLang="x-none"/>
              <a:t>It is this kind of lifestyle that can truly be called “walking in the Spirit” and we will study this lifestyle next Sunday morning as we conclude our series on the Holy Spirit.</a:t>
            </a:r>
          </a:p>
          <a:p>
            <a:pPr eaLnBrk="1" hangingPunct="1"/>
            <a:endParaRPr lang="en-US" altLang="x-none"/>
          </a:p>
        </p:txBody>
      </p:sp>
    </p:spTree>
    <p:extLst>
      <p:ext uri="{BB962C8B-B14F-4D97-AF65-F5344CB8AC3E}">
        <p14:creationId xmlns:p14="http://schemas.microsoft.com/office/powerpoint/2010/main" val="1070451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solidFill>
                  <a:schemeClr val="bg1"/>
                </a:solidFill>
                <a:latin typeface="Calibri" charset="0"/>
                <a:ea typeface="Calibri" charset="0"/>
                <a:cs typeface="Calibri"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3200">
                <a:solidFill>
                  <a:schemeClr val="bg1"/>
                </a:solidFill>
              </a:defRPr>
            </a:lvl1pPr>
            <a:lvl2pPr>
              <a:defRPr sz="2800">
                <a:solidFill>
                  <a:schemeClr val="bg1"/>
                </a:solidFill>
              </a:defRPr>
            </a:lvl2pPr>
            <a:lvl3pPr>
              <a:defRPr sz="2000">
                <a:solidFill>
                  <a:schemeClr val="bg1"/>
                </a:solidFill>
              </a:defRPr>
            </a:lvl3pPr>
            <a:lvl4pPr>
              <a:defRPr sz="1800">
                <a:solidFill>
                  <a:schemeClr val="bg1"/>
                </a:solidFill>
              </a:defRPr>
            </a:lvl4pPr>
            <a:lvl5pPr>
              <a:defRPr sz="18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ABE44F16-D4E6-4845-91DB-A61A55B9D5AD}"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E44F16-D4E6-4845-91DB-A61A55B9D5AD}" type="datetimeFigureOut">
              <a:rPr lang="en-US" smtClean="0"/>
              <a:t>7/6/19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E44F16-D4E6-4845-91DB-A61A55B9D5AD}"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E44F16-D4E6-4845-91DB-A61A55B9D5AD}" type="datetimeFigureOut">
              <a:rPr lang="en-US" smtClean="0"/>
              <a:t>7/6/19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E44F16-D4E6-4845-91DB-A61A55B9D5AD}" type="datetimeFigureOut">
              <a:rPr lang="en-US" smtClean="0"/>
              <a:t>7/6/19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E44F16-D4E6-4845-91DB-A61A55B9D5AD}" type="datetimeFigureOut">
              <a:rPr lang="en-US" smtClean="0"/>
              <a:t>7/6/19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E44F16-D4E6-4845-91DB-A61A55B9D5AD}" type="datetimeFigureOut">
              <a:rPr lang="en-US" smtClean="0"/>
              <a:t>7/6/19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1B5973-ED60-F14A-A367-ACB5CA0DF678}" type="slidenum">
              <a:rPr lang="en-US" smtClean="0"/>
              <a:t>‹#›</a:t>
            </a:fld>
            <a:endParaRPr lang="en-US"/>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ABE44F16-D4E6-4845-91DB-A61A55B9D5AD}" type="datetimeFigureOut">
              <a:rPr lang="en-US" smtClean="0"/>
              <a:t>7/6/19</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31B5973-ED60-F14A-A367-ACB5CA0DF678}" type="slidenum">
              <a:rPr lang="en-US" smtClean="0"/>
              <a:t>‹#›</a:t>
            </a:fld>
            <a:endParaRPr lang="en-US"/>
          </a:p>
        </p:txBody>
      </p:sp>
    </p:spTree>
    <p:extLst>
      <p:ext uri="{BB962C8B-B14F-4D97-AF65-F5344CB8AC3E}">
        <p14:creationId xmlns:p14="http://schemas.microsoft.com/office/powerpoint/2010/main" val="862506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84292373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x-none" u="sng" dirty="0">
                <a:solidFill>
                  <a:schemeClr val="accent1">
                    <a:lumMod val="20000"/>
                    <a:lumOff val="80000"/>
                  </a:schemeClr>
                </a:solidFill>
              </a:rPr>
              <a:t>Grieving The Spirit</a:t>
            </a:r>
          </a:p>
        </p:txBody>
      </p:sp>
      <p:sp>
        <p:nvSpPr>
          <p:cNvPr id="20483" name="Rectangle 3"/>
          <p:cNvSpPr>
            <a:spLocks noGrp="1" noChangeArrowheads="1"/>
          </p:cNvSpPr>
          <p:nvPr>
            <p:ph type="body" idx="1"/>
          </p:nvPr>
        </p:nvSpPr>
        <p:spPr>
          <a:xfrm>
            <a:off x="419100" y="1408907"/>
            <a:ext cx="8362950" cy="4039393"/>
          </a:xfrm>
        </p:spPr>
        <p:txBody>
          <a:bodyPr>
            <a:noAutofit/>
          </a:bodyPr>
          <a:lstStyle/>
          <a:p>
            <a:pPr eaLnBrk="1" hangingPunct="1">
              <a:lnSpc>
                <a:spcPct val="90000"/>
              </a:lnSpc>
            </a:pPr>
            <a:r>
              <a:rPr lang="en-US" altLang="x-none" sz="2800" dirty="0"/>
              <a:t>The Example: The Christians at </a:t>
            </a:r>
            <a:r>
              <a:rPr lang="en-US" altLang="x-none" sz="2800" dirty="0" smtClean="0"/>
              <a:t>Ephesus (Eph. 4:30)</a:t>
            </a:r>
            <a:endParaRPr lang="en-US" altLang="x-none" sz="2800" dirty="0"/>
          </a:p>
          <a:p>
            <a:pPr eaLnBrk="1" hangingPunct="1">
              <a:lnSpc>
                <a:spcPct val="90000"/>
              </a:lnSpc>
            </a:pPr>
            <a:r>
              <a:rPr lang="en-US" altLang="x-none" sz="2800" dirty="0"/>
              <a:t>The Meaning: Making the Holy Spirit sorrowful or sad, especially by our speech.</a:t>
            </a:r>
          </a:p>
          <a:p>
            <a:pPr lvl="1" eaLnBrk="1" hangingPunct="1">
              <a:lnSpc>
                <a:spcPct val="90000"/>
              </a:lnSpc>
            </a:pPr>
            <a:r>
              <a:rPr lang="en-US" altLang="x-none" dirty="0"/>
              <a:t>By using corrupt speech (Eph. 4:29,31)</a:t>
            </a:r>
          </a:p>
          <a:p>
            <a:pPr lvl="1" eaLnBrk="1" hangingPunct="1">
              <a:lnSpc>
                <a:spcPct val="90000"/>
              </a:lnSpc>
            </a:pPr>
            <a:r>
              <a:rPr lang="en-US" altLang="x-none" dirty="0"/>
              <a:t>By seeking the flesh over the fruit. (Gal. 5:19-21)</a:t>
            </a:r>
          </a:p>
          <a:p>
            <a:pPr eaLnBrk="1" hangingPunct="1">
              <a:lnSpc>
                <a:spcPct val="90000"/>
              </a:lnSpc>
            </a:pPr>
            <a:r>
              <a:rPr lang="en-US" altLang="x-none" sz="2800" dirty="0"/>
              <a:t>The Application: Whenever we sin, we cause the Spirit sorrow, but considering His special connection to words and tongues, it is particularly an affront when we choose immoral language over speaking with grace.</a:t>
            </a:r>
          </a:p>
        </p:txBody>
      </p:sp>
    </p:spTree>
    <p:extLst>
      <p:ext uri="{BB962C8B-B14F-4D97-AF65-F5344CB8AC3E}">
        <p14:creationId xmlns:p14="http://schemas.microsoft.com/office/powerpoint/2010/main" val="9390933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 calcmode="lin" valueType="num">
                                      <p:cBhvr additive="base">
                                        <p:cTn id="17"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48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0483">
                                            <p:txEl>
                                              <p:pRg st="3" end="3"/>
                                            </p:txEl>
                                          </p:spTgt>
                                        </p:tgtEl>
                                        <p:attrNameLst>
                                          <p:attrName>style.visibility</p:attrName>
                                        </p:attrNameLst>
                                      </p:cBhvr>
                                      <p:to>
                                        <p:strVal val="visible"/>
                                      </p:to>
                                    </p:set>
                                    <p:anim calcmode="lin" valueType="num">
                                      <p:cBhvr additive="base">
                                        <p:cTn id="21"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 calcmode="lin" valueType="num">
                                      <p:cBhvr additive="base">
                                        <p:cTn id="27"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x-none" u="sng" dirty="0">
                <a:solidFill>
                  <a:schemeClr val="accent1">
                    <a:lumMod val="20000"/>
                    <a:lumOff val="80000"/>
                  </a:schemeClr>
                </a:solidFill>
              </a:rPr>
              <a:t>Insulting The Spirit</a:t>
            </a:r>
          </a:p>
        </p:txBody>
      </p:sp>
      <p:sp>
        <p:nvSpPr>
          <p:cNvPr id="22531" name="Rectangle 3"/>
          <p:cNvSpPr>
            <a:spLocks noGrp="1" noChangeArrowheads="1"/>
          </p:cNvSpPr>
          <p:nvPr>
            <p:ph type="body" idx="1"/>
          </p:nvPr>
        </p:nvSpPr>
        <p:spPr>
          <a:xfrm>
            <a:off x="400050" y="1521354"/>
            <a:ext cx="8420100" cy="3626115"/>
          </a:xfrm>
        </p:spPr>
        <p:txBody>
          <a:bodyPr>
            <a:noAutofit/>
          </a:bodyPr>
          <a:lstStyle/>
          <a:p>
            <a:pPr eaLnBrk="1" hangingPunct="1">
              <a:lnSpc>
                <a:spcPct val="90000"/>
              </a:lnSpc>
            </a:pPr>
            <a:r>
              <a:rPr lang="en-US" altLang="x-none" sz="2900" dirty="0"/>
              <a:t>The Example: On-going willful </a:t>
            </a:r>
            <a:r>
              <a:rPr lang="en-US" altLang="x-none" sz="2900" dirty="0" smtClean="0"/>
              <a:t>sinners (Heb. 10:26-31)</a:t>
            </a:r>
            <a:endParaRPr lang="en-US" altLang="x-none" sz="2900" dirty="0"/>
          </a:p>
          <a:p>
            <a:pPr eaLnBrk="1" hangingPunct="1">
              <a:lnSpc>
                <a:spcPct val="90000"/>
              </a:lnSpc>
            </a:pPr>
            <a:r>
              <a:rPr lang="en-US" altLang="x-none" sz="2800" dirty="0"/>
              <a:t>The Meaning: Persistently sinning with no desire to repent, despite being made aware by the word of God that your action is wrong.</a:t>
            </a:r>
          </a:p>
          <a:p>
            <a:pPr eaLnBrk="1" hangingPunct="1">
              <a:lnSpc>
                <a:spcPct val="90000"/>
              </a:lnSpc>
            </a:pPr>
            <a:r>
              <a:rPr lang="en-US" altLang="x-none" sz="2800" dirty="0"/>
              <a:t>The Application: We must not become hardened to the evil of sin.  Mistakes make the Spirit sad, but rebellion directly insults Him.</a:t>
            </a:r>
          </a:p>
          <a:p>
            <a:pPr lvl="1" eaLnBrk="1" hangingPunct="1">
              <a:lnSpc>
                <a:spcPct val="90000"/>
              </a:lnSpc>
            </a:pPr>
            <a:r>
              <a:rPr lang="en-US" altLang="x-none" dirty="0"/>
              <a:t>Romans 2:5</a:t>
            </a:r>
          </a:p>
        </p:txBody>
      </p:sp>
    </p:spTree>
    <p:extLst>
      <p:ext uri="{BB962C8B-B14F-4D97-AF65-F5344CB8AC3E}">
        <p14:creationId xmlns:p14="http://schemas.microsoft.com/office/powerpoint/2010/main" val="929366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 calcmode="lin" valueType="num">
                                      <p:cBhvr additive="base">
                                        <p:cTn id="7"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5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2531">
                                            <p:txEl>
                                              <p:pRg st="1" end="1"/>
                                            </p:txEl>
                                          </p:spTgt>
                                        </p:tgtEl>
                                        <p:attrNameLst>
                                          <p:attrName>style.visibility</p:attrName>
                                        </p:attrNameLst>
                                      </p:cBhvr>
                                      <p:to>
                                        <p:strVal val="visible"/>
                                      </p:to>
                                    </p:set>
                                    <p:anim calcmode="lin" valueType="num">
                                      <p:cBhvr additive="base">
                                        <p:cTn id="13"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25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2531">
                                            <p:txEl>
                                              <p:pRg st="2" end="2"/>
                                            </p:txEl>
                                          </p:spTgt>
                                        </p:tgtEl>
                                        <p:attrNameLst>
                                          <p:attrName>style.visibility</p:attrName>
                                        </p:attrNameLst>
                                      </p:cBhvr>
                                      <p:to>
                                        <p:strVal val="visible"/>
                                      </p:to>
                                    </p:set>
                                    <p:anim calcmode="lin" valueType="num">
                                      <p:cBhvr additive="base">
                                        <p:cTn id="1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2531">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2531">
                                            <p:txEl>
                                              <p:pRg st="3" end="3"/>
                                            </p:txEl>
                                          </p:spTgt>
                                        </p:tgtEl>
                                        <p:attrNameLst>
                                          <p:attrName>style.visibility</p:attrName>
                                        </p:attrNameLst>
                                      </p:cBhvr>
                                      <p:to>
                                        <p:strVal val="visible"/>
                                      </p:to>
                                    </p:set>
                                    <p:anim calcmode="lin" valueType="num">
                                      <p:cBhvr additive="base">
                                        <p:cTn id="23"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x-none" u="sng" dirty="0">
                <a:solidFill>
                  <a:schemeClr val="accent1">
                    <a:lumMod val="20000"/>
                    <a:lumOff val="80000"/>
                  </a:schemeClr>
                </a:solidFill>
              </a:rPr>
              <a:t>Blaspheming the Spirit</a:t>
            </a:r>
          </a:p>
        </p:txBody>
      </p:sp>
      <p:sp>
        <p:nvSpPr>
          <p:cNvPr id="24579" name="Rectangle 3"/>
          <p:cNvSpPr>
            <a:spLocks noGrp="1" noChangeArrowheads="1"/>
          </p:cNvSpPr>
          <p:nvPr>
            <p:ph type="body" idx="1"/>
          </p:nvPr>
        </p:nvSpPr>
        <p:spPr>
          <a:xfrm>
            <a:off x="361950" y="1193800"/>
            <a:ext cx="8305800" cy="3949700"/>
          </a:xfrm>
        </p:spPr>
        <p:txBody>
          <a:bodyPr>
            <a:noAutofit/>
          </a:bodyPr>
          <a:lstStyle/>
          <a:p>
            <a:pPr eaLnBrk="1" hangingPunct="1">
              <a:lnSpc>
                <a:spcPct val="90000"/>
              </a:lnSpc>
            </a:pPr>
            <a:r>
              <a:rPr lang="en-US" altLang="x-none" sz="2800" dirty="0"/>
              <a:t>The Example: The </a:t>
            </a:r>
            <a:r>
              <a:rPr lang="en-US" altLang="x-none" sz="2800" dirty="0" smtClean="0"/>
              <a:t>Pharisees (</a:t>
            </a:r>
            <a:r>
              <a:rPr lang="en-US" altLang="x-none" sz="2400" dirty="0" smtClean="0"/>
              <a:t>Matt. 12:31-32)</a:t>
            </a:r>
            <a:endParaRPr lang="en-US" altLang="x-none" sz="2400" dirty="0"/>
          </a:p>
          <a:p>
            <a:pPr eaLnBrk="1" hangingPunct="1">
              <a:lnSpc>
                <a:spcPct val="90000"/>
              </a:lnSpc>
            </a:pPr>
            <a:r>
              <a:rPr lang="en-US" altLang="x-none" sz="2800" dirty="0"/>
              <a:t>The Meaning: Permanently concluding that the work of the Holy Spirit is of Satan, and therefore rejecting the gospel as un-confirmed and un-true.</a:t>
            </a:r>
          </a:p>
          <a:p>
            <a:pPr lvl="1" eaLnBrk="1" hangingPunct="1">
              <a:lnSpc>
                <a:spcPct val="90000"/>
              </a:lnSpc>
            </a:pPr>
            <a:r>
              <a:rPr lang="en-US" altLang="x-none" sz="2400" dirty="0"/>
              <a:t>More specific than rejecting the gospel.</a:t>
            </a:r>
          </a:p>
          <a:p>
            <a:pPr lvl="1" eaLnBrk="1" hangingPunct="1">
              <a:lnSpc>
                <a:spcPct val="90000"/>
              </a:lnSpc>
            </a:pPr>
            <a:r>
              <a:rPr lang="en-US" altLang="x-none" sz="2400" dirty="0"/>
              <a:t>More conclusive than critically considering the validity of Biblical evidence. (1 Timothy 1:12-16)</a:t>
            </a:r>
          </a:p>
          <a:p>
            <a:pPr eaLnBrk="1" hangingPunct="1">
              <a:lnSpc>
                <a:spcPct val="90000"/>
              </a:lnSpc>
            </a:pPr>
            <a:r>
              <a:rPr lang="en-US" altLang="x-none" sz="2800" dirty="0"/>
              <a:t>The Application: If we completely reject the work of the Holy Spirit we have rejected Jesus’ works and words and can thus never develop a saving faith. (</a:t>
            </a:r>
            <a:r>
              <a:rPr lang="en-US" altLang="x-none" sz="2800"/>
              <a:t>Hebrews </a:t>
            </a:r>
            <a:r>
              <a:rPr lang="en-US" altLang="x-none" sz="2800" smtClean="0"/>
              <a:t>6:4-6)</a:t>
            </a:r>
            <a:endParaRPr lang="en-US" altLang="x-none" sz="2800" dirty="0"/>
          </a:p>
        </p:txBody>
      </p:sp>
    </p:spTree>
    <p:extLst>
      <p:ext uri="{BB962C8B-B14F-4D97-AF65-F5344CB8AC3E}">
        <p14:creationId xmlns:p14="http://schemas.microsoft.com/office/powerpoint/2010/main" val="18922343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 calcmode="lin" valueType="num">
                                      <p:cBhvr additive="base">
                                        <p:cTn id="7"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579">
                                            <p:txEl>
                                              <p:pRg st="1" end="1"/>
                                            </p:txEl>
                                          </p:spTgt>
                                        </p:tgtEl>
                                        <p:attrNameLst>
                                          <p:attrName>style.visibility</p:attrName>
                                        </p:attrNameLst>
                                      </p:cBhvr>
                                      <p:to>
                                        <p:strVal val="visible"/>
                                      </p:to>
                                    </p:set>
                                    <p:anim calcmode="lin" valueType="num">
                                      <p:cBhvr additive="base">
                                        <p:cTn id="13"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 calcmode="lin" valueType="num">
                                      <p:cBhvr additive="base">
                                        <p:cTn id="17"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45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4579">
                                            <p:txEl>
                                              <p:pRg st="3" end="3"/>
                                            </p:txEl>
                                          </p:spTgt>
                                        </p:tgtEl>
                                        <p:attrNameLst>
                                          <p:attrName>style.visibility</p:attrName>
                                        </p:attrNameLst>
                                      </p:cBhvr>
                                      <p:to>
                                        <p:strVal val="visible"/>
                                      </p:to>
                                    </p:set>
                                    <p:anim calcmode="lin" valueType="num">
                                      <p:cBhvr additive="base">
                                        <p:cTn id="21" dur="5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 calcmode="lin" valueType="num">
                                      <p:cBhvr additive="base">
                                        <p:cTn id="27" dur="5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45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28650" y="508000"/>
            <a:ext cx="7715250" cy="952500"/>
          </a:xfrm>
        </p:spPr>
        <p:txBody>
          <a:bodyPr>
            <a:normAutofit fontScale="90000"/>
          </a:bodyPr>
          <a:lstStyle/>
          <a:p>
            <a:pPr eaLnBrk="1" hangingPunct="1"/>
            <a:r>
              <a:rPr lang="en-US" altLang="x-none" dirty="0"/>
              <a:t>Our </a:t>
            </a:r>
            <a:r>
              <a:rPr lang="en-US" altLang="x-none"/>
              <a:t>Relationship </a:t>
            </a:r>
            <a:r>
              <a:rPr lang="en-US" altLang="x-none" smtClean="0"/>
              <a:t>With The </a:t>
            </a:r>
            <a:r>
              <a:rPr lang="en-US" altLang="x-none" dirty="0"/>
              <a:t>Holy Spirit</a:t>
            </a:r>
          </a:p>
        </p:txBody>
      </p:sp>
      <p:sp>
        <p:nvSpPr>
          <p:cNvPr id="26627" name="Rectangle 3"/>
          <p:cNvSpPr>
            <a:spLocks noGrp="1" noChangeArrowheads="1"/>
          </p:cNvSpPr>
          <p:nvPr>
            <p:ph type="body" idx="1"/>
          </p:nvPr>
        </p:nvSpPr>
        <p:spPr>
          <a:xfrm>
            <a:off x="628650" y="1654704"/>
            <a:ext cx="7886700" cy="3626115"/>
          </a:xfrm>
        </p:spPr>
        <p:txBody>
          <a:bodyPr>
            <a:normAutofit/>
          </a:bodyPr>
          <a:lstStyle/>
          <a:p>
            <a:pPr eaLnBrk="1" hangingPunct="1"/>
            <a:r>
              <a:rPr lang="en-US" altLang="x-none" sz="3600" dirty="0"/>
              <a:t>Let Us </a:t>
            </a:r>
            <a:r>
              <a:rPr lang="en-US" altLang="x-none" sz="3600" b="1" dirty="0"/>
              <a:t>Welcome</a:t>
            </a:r>
            <a:r>
              <a:rPr lang="en-US" altLang="x-none" sz="3600" dirty="0"/>
              <a:t>, Not Resist</a:t>
            </a:r>
          </a:p>
          <a:p>
            <a:pPr eaLnBrk="1" hangingPunct="1"/>
            <a:r>
              <a:rPr lang="en-US" altLang="x-none" sz="3600" dirty="0"/>
              <a:t>Let Us </a:t>
            </a:r>
            <a:r>
              <a:rPr lang="en-US" altLang="x-none" sz="3600" b="1" dirty="0"/>
              <a:t>Promote</a:t>
            </a:r>
            <a:r>
              <a:rPr lang="en-US" altLang="x-none" sz="3600" dirty="0"/>
              <a:t>, Not Quench</a:t>
            </a:r>
          </a:p>
          <a:p>
            <a:pPr eaLnBrk="1" hangingPunct="1"/>
            <a:r>
              <a:rPr lang="en-US" altLang="x-none" sz="3600" dirty="0"/>
              <a:t>Let Us </a:t>
            </a:r>
            <a:r>
              <a:rPr lang="en-US" altLang="x-none" sz="3600" b="1" dirty="0"/>
              <a:t>Please</a:t>
            </a:r>
            <a:r>
              <a:rPr lang="en-US" altLang="x-none" sz="3600" dirty="0"/>
              <a:t>, Not Grieve</a:t>
            </a:r>
          </a:p>
          <a:p>
            <a:pPr eaLnBrk="1" hangingPunct="1"/>
            <a:r>
              <a:rPr lang="en-US" altLang="x-none" sz="3600" dirty="0"/>
              <a:t>Let Us </a:t>
            </a:r>
            <a:r>
              <a:rPr lang="en-US" altLang="x-none" sz="3600" b="1" dirty="0"/>
              <a:t>Respect</a:t>
            </a:r>
            <a:r>
              <a:rPr lang="en-US" altLang="x-none" sz="3600" dirty="0"/>
              <a:t>, Not Insult</a:t>
            </a:r>
          </a:p>
          <a:p>
            <a:pPr eaLnBrk="1" hangingPunct="1"/>
            <a:r>
              <a:rPr lang="en-US" altLang="x-none" sz="3600" dirty="0"/>
              <a:t>Let Us </a:t>
            </a:r>
            <a:r>
              <a:rPr lang="en-US" altLang="x-none" sz="3600" b="1" dirty="0"/>
              <a:t>Praise</a:t>
            </a:r>
            <a:r>
              <a:rPr lang="en-US" altLang="x-none" sz="3600" dirty="0"/>
              <a:t>, Not Blaspheme</a:t>
            </a:r>
          </a:p>
        </p:txBody>
      </p:sp>
    </p:spTree>
    <p:extLst>
      <p:ext uri="{BB962C8B-B14F-4D97-AF65-F5344CB8AC3E}">
        <p14:creationId xmlns:p14="http://schemas.microsoft.com/office/powerpoint/2010/main" val="6703617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left)">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left)">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left)">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left)">
                                      <p:cBhvr>
                                        <p:cTn id="22" dur="500"/>
                                        <p:tgtEl>
                                          <p:spTgt spid="2662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6627">
                                            <p:txEl>
                                              <p:pRg st="4" end="4"/>
                                            </p:txEl>
                                          </p:spTgt>
                                        </p:tgtEl>
                                        <p:attrNameLst>
                                          <p:attrName>style.visibility</p:attrName>
                                        </p:attrNameLst>
                                      </p:cBhvr>
                                      <p:to>
                                        <p:strVal val="visible"/>
                                      </p:to>
                                    </p:set>
                                    <p:animEffect transition="in" filter="wipe(left)">
                                      <p:cBhvr>
                                        <p:cTn id="27"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2963111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Holy Spirit</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715000"/>
          </a:xfrm>
          <a:prstGeom prst="rect">
            <a:avLst/>
          </a:prstGeom>
        </p:spPr>
      </p:pic>
    </p:spTree>
    <p:extLst>
      <p:ext uri="{BB962C8B-B14F-4D97-AF65-F5344CB8AC3E}">
        <p14:creationId xmlns:p14="http://schemas.microsoft.com/office/powerpoint/2010/main" val="1775537313"/>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Better This Way</a:t>
            </a:r>
            <a:r>
              <a:rPr lang="mr-IN" dirty="0" smtClean="0"/>
              <a:t>…</a:t>
            </a:r>
            <a:endParaRPr lang="en-US" dirty="0"/>
          </a:p>
        </p:txBody>
      </p:sp>
      <p:sp>
        <p:nvSpPr>
          <p:cNvPr id="3" name="Content Placeholder 2"/>
          <p:cNvSpPr>
            <a:spLocks noGrp="1"/>
          </p:cNvSpPr>
          <p:nvPr>
            <p:ph idx="1"/>
          </p:nvPr>
        </p:nvSpPr>
        <p:spPr/>
        <p:txBody>
          <a:bodyPr/>
          <a:lstStyle/>
          <a:p>
            <a:r>
              <a:rPr lang="en-US" dirty="0"/>
              <a:t>“But now I am going to Him who sent Me; and none of you asks Me, ‘Where are You going?’ </a:t>
            </a:r>
            <a:r>
              <a:rPr lang="en-US" b="1" baseline="30000" dirty="0"/>
              <a:t>6 </a:t>
            </a:r>
            <a:r>
              <a:rPr lang="en-US" dirty="0"/>
              <a:t>But because I have said these things to you, sorrow has filled your heart. </a:t>
            </a:r>
            <a:r>
              <a:rPr lang="en-US" b="1" baseline="30000" dirty="0"/>
              <a:t>7 </a:t>
            </a:r>
            <a:r>
              <a:rPr lang="en-US" dirty="0">
                <a:solidFill>
                  <a:schemeClr val="accent4">
                    <a:lumMod val="20000"/>
                    <a:lumOff val="80000"/>
                  </a:schemeClr>
                </a:solidFill>
              </a:rPr>
              <a:t>But I tell you the truth, it is to your advantage that I go away; for if I do not go away, the </a:t>
            </a:r>
            <a:r>
              <a:rPr lang="en-US" dirty="0" smtClean="0">
                <a:solidFill>
                  <a:schemeClr val="accent4">
                    <a:lumMod val="20000"/>
                    <a:lumOff val="80000"/>
                  </a:schemeClr>
                </a:solidFill>
              </a:rPr>
              <a:t>Helper </a:t>
            </a:r>
            <a:r>
              <a:rPr lang="en-US" dirty="0">
                <a:solidFill>
                  <a:schemeClr val="accent4">
                    <a:lumMod val="20000"/>
                    <a:lumOff val="80000"/>
                  </a:schemeClr>
                </a:solidFill>
              </a:rPr>
              <a:t>will not come to you; but if I go, I will send Him to you.</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1333064570"/>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Better This Way</a:t>
            </a:r>
            <a:r>
              <a:rPr lang="mr-IN" dirty="0" smtClean="0"/>
              <a:t>…</a:t>
            </a:r>
            <a:endParaRPr lang="en-US" dirty="0"/>
          </a:p>
        </p:txBody>
      </p:sp>
      <p:sp>
        <p:nvSpPr>
          <p:cNvPr id="3" name="Content Placeholder 2"/>
          <p:cNvSpPr>
            <a:spLocks noGrp="1"/>
          </p:cNvSpPr>
          <p:nvPr>
            <p:ph idx="1"/>
          </p:nvPr>
        </p:nvSpPr>
        <p:spPr>
          <a:xfrm>
            <a:off x="628650" y="1521354"/>
            <a:ext cx="7886700" cy="3965046"/>
          </a:xfrm>
        </p:spPr>
        <p:txBody>
          <a:bodyPr>
            <a:normAutofit fontScale="92500" lnSpcReduction="10000"/>
          </a:bodyPr>
          <a:lstStyle/>
          <a:p>
            <a:r>
              <a:rPr lang="en-US" b="1" baseline="30000" dirty="0" smtClean="0"/>
              <a:t>12</a:t>
            </a:r>
            <a:r>
              <a:rPr lang="en-US" b="1" baseline="30000" dirty="0"/>
              <a:t> </a:t>
            </a:r>
            <a:r>
              <a:rPr lang="en-US" dirty="0"/>
              <a:t>“I have many more things to say to you, but you cannot bear </a:t>
            </a:r>
            <a:r>
              <a:rPr lang="en-US" i="1" dirty="0"/>
              <a:t>them</a:t>
            </a:r>
            <a:r>
              <a:rPr lang="en-US" dirty="0"/>
              <a:t> now. </a:t>
            </a:r>
            <a:r>
              <a:rPr lang="en-US" b="1" baseline="30000" dirty="0"/>
              <a:t>13 </a:t>
            </a:r>
            <a:r>
              <a:rPr lang="en-US" dirty="0"/>
              <a:t>But </a:t>
            </a:r>
            <a:r>
              <a:rPr lang="en-US" dirty="0">
                <a:solidFill>
                  <a:schemeClr val="accent4">
                    <a:lumMod val="20000"/>
                    <a:lumOff val="80000"/>
                  </a:schemeClr>
                </a:solidFill>
              </a:rPr>
              <a:t>when He, the Spirit of truth, comes, He will guide you into all the truth</a:t>
            </a:r>
            <a:r>
              <a:rPr lang="en-US" dirty="0"/>
              <a:t>; for He will not speak on His own initiative, but whatever He hears, He will speak; and He will disclose to you what is to come.</a:t>
            </a:r>
            <a:r>
              <a:rPr lang="en-US" b="1" baseline="30000" dirty="0"/>
              <a:t>14 </a:t>
            </a:r>
            <a:r>
              <a:rPr lang="en-US" dirty="0">
                <a:solidFill>
                  <a:schemeClr val="accent4">
                    <a:lumMod val="20000"/>
                    <a:lumOff val="80000"/>
                  </a:schemeClr>
                </a:solidFill>
              </a:rPr>
              <a:t>He will glorify Me, for He will take of Mine and will disclose </a:t>
            </a:r>
            <a:r>
              <a:rPr lang="en-US" i="1" dirty="0">
                <a:solidFill>
                  <a:schemeClr val="accent4">
                    <a:lumMod val="20000"/>
                    <a:lumOff val="80000"/>
                  </a:schemeClr>
                </a:solidFill>
              </a:rPr>
              <a:t>it</a:t>
            </a:r>
            <a:r>
              <a:rPr lang="en-US" dirty="0">
                <a:solidFill>
                  <a:schemeClr val="accent4">
                    <a:lumMod val="20000"/>
                    <a:lumOff val="80000"/>
                  </a:schemeClr>
                </a:solidFill>
              </a:rPr>
              <a:t> to you.</a:t>
            </a:r>
            <a:r>
              <a:rPr lang="en-US" dirty="0"/>
              <a:t> </a:t>
            </a:r>
            <a:r>
              <a:rPr lang="en-US" b="1" baseline="30000" dirty="0"/>
              <a:t>15 </a:t>
            </a:r>
            <a:r>
              <a:rPr lang="en-US" dirty="0"/>
              <a:t>All things that the Father has are Mine; therefore I said that He takes of Mine and will disclose </a:t>
            </a:r>
            <a:r>
              <a:rPr lang="en-US" i="1" dirty="0"/>
              <a:t>it</a:t>
            </a:r>
            <a:r>
              <a:rPr lang="en-US" dirty="0"/>
              <a:t> to you.</a:t>
            </a:r>
            <a:endParaRPr lang="en-US" dirty="0">
              <a:solidFill>
                <a:schemeClr val="accent4">
                  <a:lumMod val="20000"/>
                  <a:lumOff val="80000"/>
                </a:schemeClr>
              </a:solidFill>
            </a:endParaRPr>
          </a:p>
        </p:txBody>
      </p:sp>
    </p:spTree>
    <p:extLst>
      <p:ext uri="{BB962C8B-B14F-4D97-AF65-F5344CB8AC3E}">
        <p14:creationId xmlns:p14="http://schemas.microsoft.com/office/powerpoint/2010/main" val="1193907323"/>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37571"/>
            <a:ext cx="8362950" cy="1104636"/>
          </a:xfrm>
        </p:spPr>
        <p:txBody>
          <a:bodyPr>
            <a:normAutofit fontScale="90000"/>
          </a:bodyPr>
          <a:lstStyle/>
          <a:p>
            <a:pPr eaLnBrk="1" hangingPunct="1"/>
            <a:r>
              <a:rPr lang="en-US" altLang="x-none" dirty="0"/>
              <a:t>The Gifts &amp; Fruit Serve </a:t>
            </a:r>
            <a:r>
              <a:rPr lang="en-US" altLang="x-none" u="sng" dirty="0"/>
              <a:t>Common Purposes</a:t>
            </a:r>
          </a:p>
        </p:txBody>
      </p:sp>
      <p:sp>
        <p:nvSpPr>
          <p:cNvPr id="18435" name="Rectangle 3"/>
          <p:cNvSpPr>
            <a:spLocks noGrp="1" noChangeArrowheads="1"/>
          </p:cNvSpPr>
          <p:nvPr>
            <p:ph type="body" idx="1"/>
          </p:nvPr>
        </p:nvSpPr>
        <p:spPr>
          <a:xfrm>
            <a:off x="571500" y="1136650"/>
            <a:ext cx="8362950" cy="4254500"/>
          </a:xfrm>
        </p:spPr>
        <p:txBody>
          <a:bodyPr>
            <a:noAutofit/>
          </a:bodyPr>
          <a:lstStyle/>
          <a:p>
            <a:pPr eaLnBrk="1" hangingPunct="1">
              <a:lnSpc>
                <a:spcPct val="90000"/>
              </a:lnSpc>
            </a:pPr>
            <a:r>
              <a:rPr lang="en-US" altLang="x-none" sz="2800" dirty="0"/>
              <a:t>For the </a:t>
            </a:r>
            <a:r>
              <a:rPr lang="en-US" altLang="x-none" sz="2800" dirty="0">
                <a:solidFill>
                  <a:schemeClr val="accent4">
                    <a:lumMod val="40000"/>
                    <a:lumOff val="60000"/>
                  </a:schemeClr>
                </a:solidFill>
              </a:rPr>
              <a:t>Confirmation &amp; Promotion of the Gospel</a:t>
            </a:r>
          </a:p>
          <a:p>
            <a:pPr lvl="1" eaLnBrk="1" hangingPunct="1">
              <a:lnSpc>
                <a:spcPct val="90000"/>
              </a:lnSpc>
            </a:pPr>
            <a:r>
              <a:rPr lang="en-US" altLang="x-none" sz="2400" dirty="0"/>
              <a:t>Gifts (Hebrews 2:4)</a:t>
            </a:r>
          </a:p>
          <a:p>
            <a:pPr lvl="1" eaLnBrk="1" hangingPunct="1">
              <a:lnSpc>
                <a:spcPct val="90000"/>
              </a:lnSpc>
            </a:pPr>
            <a:r>
              <a:rPr lang="en-US" altLang="x-none" sz="2400" dirty="0"/>
              <a:t>Fruit (Matthew 7:16-20, John 13:35)</a:t>
            </a:r>
          </a:p>
          <a:p>
            <a:pPr eaLnBrk="1" hangingPunct="1">
              <a:lnSpc>
                <a:spcPct val="90000"/>
              </a:lnSpc>
            </a:pPr>
            <a:r>
              <a:rPr lang="en-US" altLang="x-none" sz="2800" dirty="0"/>
              <a:t>For the </a:t>
            </a:r>
            <a:r>
              <a:rPr lang="en-US" altLang="x-none" sz="2800" dirty="0">
                <a:solidFill>
                  <a:schemeClr val="accent4">
                    <a:lumMod val="40000"/>
                    <a:lumOff val="60000"/>
                  </a:schemeClr>
                </a:solidFill>
              </a:rPr>
              <a:t>Edification of the Saints</a:t>
            </a:r>
          </a:p>
          <a:p>
            <a:pPr lvl="1" eaLnBrk="1" hangingPunct="1">
              <a:lnSpc>
                <a:spcPct val="90000"/>
              </a:lnSpc>
            </a:pPr>
            <a:r>
              <a:rPr lang="en-US" altLang="x-none" sz="2400" dirty="0"/>
              <a:t>Gifts (1 Corinthians 14:4,12,26)</a:t>
            </a:r>
          </a:p>
          <a:p>
            <a:pPr lvl="1" eaLnBrk="1" hangingPunct="1">
              <a:lnSpc>
                <a:spcPct val="90000"/>
              </a:lnSpc>
            </a:pPr>
            <a:r>
              <a:rPr lang="en-US" altLang="x-none" sz="2400" dirty="0"/>
              <a:t>Fruit (1 Corinthians 8:1)</a:t>
            </a:r>
          </a:p>
          <a:p>
            <a:pPr eaLnBrk="1" hangingPunct="1">
              <a:lnSpc>
                <a:spcPct val="90000"/>
              </a:lnSpc>
            </a:pPr>
            <a:r>
              <a:rPr lang="en-US" altLang="x-none" sz="2800" dirty="0"/>
              <a:t>For the </a:t>
            </a:r>
            <a:r>
              <a:rPr lang="en-US" altLang="x-none" sz="2800" dirty="0">
                <a:solidFill>
                  <a:schemeClr val="accent4">
                    <a:lumMod val="40000"/>
                    <a:lumOff val="60000"/>
                  </a:schemeClr>
                </a:solidFill>
              </a:rPr>
              <a:t>Common Good</a:t>
            </a:r>
          </a:p>
          <a:p>
            <a:pPr lvl="1" eaLnBrk="1" hangingPunct="1">
              <a:lnSpc>
                <a:spcPct val="90000"/>
              </a:lnSpc>
            </a:pPr>
            <a:r>
              <a:rPr lang="en-US" altLang="x-none" sz="2400" dirty="0"/>
              <a:t>Gifts (1 Corinthians 12:7)</a:t>
            </a:r>
          </a:p>
          <a:p>
            <a:pPr lvl="1" eaLnBrk="1" hangingPunct="1">
              <a:lnSpc>
                <a:spcPct val="90000"/>
              </a:lnSpc>
            </a:pPr>
            <a:r>
              <a:rPr lang="en-US" altLang="x-none" sz="2400" dirty="0"/>
              <a:t>Fruit (Philippians 2:3-4) </a:t>
            </a:r>
          </a:p>
          <a:p>
            <a:pPr eaLnBrk="1" hangingPunct="1">
              <a:lnSpc>
                <a:spcPct val="90000"/>
              </a:lnSpc>
            </a:pPr>
            <a:r>
              <a:rPr lang="en-US" altLang="x-none" sz="2800" dirty="0"/>
              <a:t>Ultimately, For the Production of </a:t>
            </a:r>
            <a:r>
              <a:rPr lang="en-US" altLang="x-none" sz="2800" dirty="0">
                <a:solidFill>
                  <a:schemeClr val="accent4">
                    <a:lumMod val="40000"/>
                    <a:lumOff val="60000"/>
                  </a:schemeClr>
                </a:solidFill>
              </a:rPr>
              <a:t>More </a:t>
            </a:r>
            <a:r>
              <a:rPr lang="en-US" altLang="x-none" sz="2800" dirty="0" smtClean="0">
                <a:solidFill>
                  <a:schemeClr val="accent4">
                    <a:lumMod val="40000"/>
                    <a:lumOff val="60000"/>
                  </a:schemeClr>
                </a:solidFill>
              </a:rPr>
              <a:t>Fruit</a:t>
            </a:r>
            <a:r>
              <a:rPr lang="en-US" altLang="x-none" sz="2800" dirty="0" smtClean="0"/>
              <a:t>! (</a:t>
            </a:r>
            <a:r>
              <a:rPr lang="en-US" altLang="x-none" sz="2400" dirty="0" smtClean="0"/>
              <a:t>Mt. 5:16)</a:t>
            </a:r>
            <a:endParaRPr lang="en-US" altLang="x-none" sz="2400" dirty="0"/>
          </a:p>
        </p:txBody>
      </p:sp>
    </p:spTree>
    <p:extLst>
      <p:ext uri="{BB962C8B-B14F-4D97-AF65-F5344CB8AC3E}">
        <p14:creationId xmlns:p14="http://schemas.microsoft.com/office/powerpoint/2010/main" val="13726025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anim calcmode="lin" valueType="num">
                                      <p:cBhvr additive="base">
                                        <p:cTn id="11"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 calcmode="lin" valueType="num">
                                      <p:cBhvr additive="base">
                                        <p:cTn id="15"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8435">
                                            <p:txEl>
                                              <p:pRg st="4" end="4"/>
                                            </p:txEl>
                                          </p:spTgt>
                                        </p:tgtEl>
                                        <p:attrNameLst>
                                          <p:attrName>style.visibility</p:attrName>
                                        </p:attrNameLst>
                                      </p:cBhvr>
                                      <p:to>
                                        <p:strVal val="visible"/>
                                      </p:to>
                                    </p:set>
                                    <p:anim calcmode="lin" valueType="num">
                                      <p:cBhvr additive="base">
                                        <p:cTn id="25"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43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8435">
                                            <p:txEl>
                                              <p:pRg st="5" end="5"/>
                                            </p:txEl>
                                          </p:spTgt>
                                        </p:tgtEl>
                                        <p:attrNameLst>
                                          <p:attrName>style.visibility</p:attrName>
                                        </p:attrNameLst>
                                      </p:cBhvr>
                                      <p:to>
                                        <p:strVal val="visible"/>
                                      </p:to>
                                    </p:set>
                                    <p:anim calcmode="lin" valueType="num">
                                      <p:cBhvr additive="base">
                                        <p:cTn id="29" dur="500" fill="hold"/>
                                        <p:tgtEl>
                                          <p:spTgt spid="1843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43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435">
                                            <p:txEl>
                                              <p:pRg st="6" end="6"/>
                                            </p:txEl>
                                          </p:spTgt>
                                        </p:tgtEl>
                                        <p:attrNameLst>
                                          <p:attrName>style.visibility</p:attrName>
                                        </p:attrNameLst>
                                      </p:cBhvr>
                                      <p:to>
                                        <p:strVal val="visible"/>
                                      </p:to>
                                    </p:set>
                                    <p:anim calcmode="lin" valueType="num">
                                      <p:cBhvr additive="base">
                                        <p:cTn id="35" dur="500" fill="hold"/>
                                        <p:tgtEl>
                                          <p:spTgt spid="18435">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435">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8435">
                                            <p:txEl>
                                              <p:pRg st="7" end="7"/>
                                            </p:txEl>
                                          </p:spTgt>
                                        </p:tgtEl>
                                        <p:attrNameLst>
                                          <p:attrName>style.visibility</p:attrName>
                                        </p:attrNameLst>
                                      </p:cBhvr>
                                      <p:to>
                                        <p:strVal val="visible"/>
                                      </p:to>
                                    </p:set>
                                    <p:anim calcmode="lin" valueType="num">
                                      <p:cBhvr additive="base">
                                        <p:cTn id="39" dur="500" fill="hold"/>
                                        <p:tgtEl>
                                          <p:spTgt spid="18435">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8435">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8435">
                                            <p:txEl>
                                              <p:pRg st="8" end="8"/>
                                            </p:txEl>
                                          </p:spTgt>
                                        </p:tgtEl>
                                        <p:attrNameLst>
                                          <p:attrName>style.visibility</p:attrName>
                                        </p:attrNameLst>
                                      </p:cBhvr>
                                      <p:to>
                                        <p:strVal val="visible"/>
                                      </p:to>
                                    </p:set>
                                    <p:anim calcmode="lin" valueType="num">
                                      <p:cBhvr additive="base">
                                        <p:cTn id="43" dur="500" fill="hold"/>
                                        <p:tgtEl>
                                          <p:spTgt spid="18435">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843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8435">
                                            <p:txEl>
                                              <p:pRg st="9" end="9"/>
                                            </p:txEl>
                                          </p:spTgt>
                                        </p:tgtEl>
                                        <p:attrNameLst>
                                          <p:attrName>style.visibility</p:attrName>
                                        </p:attrNameLst>
                                      </p:cBhvr>
                                      <p:to>
                                        <p:strVal val="visible"/>
                                      </p:to>
                                    </p:set>
                                    <p:anim calcmode="lin" valueType="num">
                                      <p:cBhvr additive="base">
                                        <p:cTn id="49" dur="500" fill="hold"/>
                                        <p:tgtEl>
                                          <p:spTgt spid="18435">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843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2"/>
          <p:cNvSpPr>
            <a:spLocks noGrp="1" noChangeArrowheads="1"/>
          </p:cNvSpPr>
          <p:nvPr>
            <p:ph type="title"/>
          </p:nvPr>
        </p:nvSpPr>
        <p:spPr/>
        <p:txBody>
          <a:bodyPr/>
          <a:lstStyle/>
          <a:p>
            <a:pPr algn="ctr" eaLnBrk="1" hangingPunct="1"/>
            <a:r>
              <a:rPr lang="en-US" altLang="x-none" dirty="0" smtClean="0"/>
              <a:t>The Spirit &amp; Our Confidence</a:t>
            </a:r>
            <a:endParaRPr lang="en-US" altLang="x-none" dirty="0"/>
          </a:p>
        </p:txBody>
      </p:sp>
      <p:sp>
        <p:nvSpPr>
          <p:cNvPr id="7170" name="Rectangle 3"/>
          <p:cNvSpPr>
            <a:spLocks noGrp="1" noChangeArrowheads="1"/>
          </p:cNvSpPr>
          <p:nvPr>
            <p:ph type="body" idx="1"/>
          </p:nvPr>
        </p:nvSpPr>
        <p:spPr>
          <a:xfrm>
            <a:off x="800100" y="1320800"/>
            <a:ext cx="7505700" cy="4064000"/>
          </a:xfrm>
        </p:spPr>
        <p:txBody>
          <a:bodyPr>
            <a:noAutofit/>
          </a:bodyPr>
          <a:lstStyle/>
          <a:p>
            <a:pPr marL="0" indent="0" eaLnBrk="1" hangingPunct="1">
              <a:lnSpc>
                <a:spcPct val="90000"/>
              </a:lnSpc>
              <a:buNone/>
            </a:pPr>
            <a:r>
              <a:rPr lang="en-US" altLang="x-none" dirty="0" smtClean="0"/>
              <a:t>Because of the Holy Spirit, we have</a:t>
            </a:r>
            <a:r>
              <a:rPr lang="mr-IN" altLang="x-none" dirty="0" smtClean="0"/>
              <a:t>…</a:t>
            </a:r>
            <a:endParaRPr lang="en-US" altLang="x-none" dirty="0" smtClean="0"/>
          </a:p>
          <a:p>
            <a:pPr eaLnBrk="1" hangingPunct="1">
              <a:lnSpc>
                <a:spcPct val="90000"/>
              </a:lnSpc>
            </a:pPr>
            <a:r>
              <a:rPr lang="en-US" altLang="x-none" dirty="0" smtClean="0"/>
              <a:t>Confidence in the Apostles</a:t>
            </a:r>
          </a:p>
          <a:p>
            <a:pPr eaLnBrk="1" hangingPunct="1">
              <a:lnSpc>
                <a:spcPct val="90000"/>
              </a:lnSpc>
            </a:pPr>
            <a:r>
              <a:rPr lang="en-US" altLang="x-none" dirty="0" smtClean="0"/>
              <a:t>Confidence in the Gospel</a:t>
            </a:r>
          </a:p>
          <a:p>
            <a:pPr eaLnBrk="1" hangingPunct="1">
              <a:lnSpc>
                <a:spcPct val="90000"/>
              </a:lnSpc>
            </a:pPr>
            <a:r>
              <a:rPr lang="en-US" altLang="x-none" dirty="0" smtClean="0"/>
              <a:t>Confidence in our Salvation</a:t>
            </a:r>
          </a:p>
          <a:p>
            <a:pPr eaLnBrk="1" hangingPunct="1">
              <a:lnSpc>
                <a:spcPct val="90000"/>
              </a:lnSpc>
            </a:pPr>
            <a:r>
              <a:rPr lang="en-US" altLang="x-none" dirty="0" smtClean="0"/>
              <a:t>Confidence in our Future Hope</a:t>
            </a:r>
          </a:p>
          <a:p>
            <a:pPr eaLnBrk="1" hangingPunct="1">
              <a:lnSpc>
                <a:spcPct val="90000"/>
              </a:lnSpc>
            </a:pPr>
            <a:r>
              <a:rPr lang="en-US" altLang="x-none" dirty="0" smtClean="0"/>
              <a:t>Confidence in our Relationship with God</a:t>
            </a:r>
          </a:p>
          <a:p>
            <a:pPr eaLnBrk="1" hangingPunct="1">
              <a:lnSpc>
                <a:spcPct val="90000"/>
              </a:lnSpc>
            </a:pPr>
            <a:r>
              <a:rPr lang="en-US" altLang="x-none" dirty="0" smtClean="0"/>
              <a:t>Confidence in our Spiritual Battles</a:t>
            </a:r>
          </a:p>
        </p:txBody>
      </p:sp>
    </p:spTree>
    <p:extLst>
      <p:ext uri="{BB962C8B-B14F-4D97-AF65-F5344CB8AC3E}">
        <p14:creationId xmlns:p14="http://schemas.microsoft.com/office/powerpoint/2010/main" val="2793517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0">
                                            <p:txEl>
                                              <p:pRg st="0" end="0"/>
                                            </p:txEl>
                                          </p:spTgt>
                                        </p:tgtEl>
                                        <p:attrNameLst>
                                          <p:attrName>style.visibility</p:attrName>
                                        </p:attrNameLst>
                                      </p:cBhvr>
                                      <p:to>
                                        <p:strVal val="visible"/>
                                      </p:to>
                                    </p:set>
                                    <p:animEffect transition="in" filter="wipe(down)">
                                      <p:cBhvr>
                                        <p:cTn id="7" dur="500"/>
                                        <p:tgtEl>
                                          <p:spTgt spid="717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170">
                                            <p:txEl>
                                              <p:pRg st="1" end="1"/>
                                            </p:txEl>
                                          </p:spTgt>
                                        </p:tgtEl>
                                        <p:attrNameLst>
                                          <p:attrName>style.visibility</p:attrName>
                                        </p:attrNameLst>
                                      </p:cBhvr>
                                      <p:to>
                                        <p:strVal val="visible"/>
                                      </p:to>
                                    </p:set>
                                    <p:animEffect transition="in" filter="wipe(down)">
                                      <p:cBhvr>
                                        <p:cTn id="12" dur="500"/>
                                        <p:tgtEl>
                                          <p:spTgt spid="717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170">
                                            <p:txEl>
                                              <p:pRg st="2" end="2"/>
                                            </p:txEl>
                                          </p:spTgt>
                                        </p:tgtEl>
                                        <p:attrNameLst>
                                          <p:attrName>style.visibility</p:attrName>
                                        </p:attrNameLst>
                                      </p:cBhvr>
                                      <p:to>
                                        <p:strVal val="visible"/>
                                      </p:to>
                                    </p:set>
                                    <p:animEffect transition="in" filter="wipe(down)">
                                      <p:cBhvr>
                                        <p:cTn id="17" dur="500"/>
                                        <p:tgtEl>
                                          <p:spTgt spid="717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170">
                                            <p:txEl>
                                              <p:pRg st="3" end="3"/>
                                            </p:txEl>
                                          </p:spTgt>
                                        </p:tgtEl>
                                        <p:attrNameLst>
                                          <p:attrName>style.visibility</p:attrName>
                                        </p:attrNameLst>
                                      </p:cBhvr>
                                      <p:to>
                                        <p:strVal val="visible"/>
                                      </p:to>
                                    </p:set>
                                    <p:animEffect transition="in" filter="wipe(down)">
                                      <p:cBhvr>
                                        <p:cTn id="22" dur="500"/>
                                        <p:tgtEl>
                                          <p:spTgt spid="717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7170">
                                            <p:txEl>
                                              <p:pRg st="4" end="4"/>
                                            </p:txEl>
                                          </p:spTgt>
                                        </p:tgtEl>
                                        <p:attrNameLst>
                                          <p:attrName>style.visibility</p:attrName>
                                        </p:attrNameLst>
                                      </p:cBhvr>
                                      <p:to>
                                        <p:strVal val="visible"/>
                                      </p:to>
                                    </p:set>
                                    <p:animEffect transition="in" filter="wipe(down)">
                                      <p:cBhvr>
                                        <p:cTn id="27" dur="500"/>
                                        <p:tgtEl>
                                          <p:spTgt spid="717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7170">
                                            <p:txEl>
                                              <p:pRg st="5" end="5"/>
                                            </p:txEl>
                                          </p:spTgt>
                                        </p:tgtEl>
                                        <p:attrNameLst>
                                          <p:attrName>style.visibility</p:attrName>
                                        </p:attrNameLst>
                                      </p:cBhvr>
                                      <p:to>
                                        <p:strVal val="visible"/>
                                      </p:to>
                                    </p:set>
                                    <p:animEffect transition="in" filter="wipe(down)">
                                      <p:cBhvr>
                                        <p:cTn id="32" dur="500"/>
                                        <p:tgtEl>
                                          <p:spTgt spid="717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7170">
                                            <p:txEl>
                                              <p:pRg st="6" end="6"/>
                                            </p:txEl>
                                          </p:spTgt>
                                        </p:tgtEl>
                                        <p:attrNameLst>
                                          <p:attrName>style.visibility</p:attrName>
                                        </p:attrNameLst>
                                      </p:cBhvr>
                                      <p:to>
                                        <p:strVal val="visible"/>
                                      </p:to>
                                    </p:set>
                                    <p:animEffect transition="in" filter="wipe(down)">
                                      <p:cBhvr>
                                        <p:cTn id="37" dur="500"/>
                                        <p:tgtEl>
                                          <p:spTgt spid="717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85003392"/>
              </p:ext>
            </p:extLst>
          </p:nvPr>
        </p:nvGraphicFramePr>
        <p:xfrm>
          <a:off x="666750" y="454025"/>
          <a:ext cx="7886700" cy="4820920"/>
        </p:xfrm>
        <a:graphic>
          <a:graphicData uri="http://schemas.openxmlformats.org/drawingml/2006/table">
            <a:tbl>
              <a:tblPr firstRow="1" bandRow="1">
                <a:tableStyleId>{69CF1AB2-1976-4502-BF36-3FF5EA218861}</a:tableStyleId>
              </a:tblPr>
              <a:tblGrid>
                <a:gridCol w="685800"/>
                <a:gridCol w="4191000"/>
                <a:gridCol w="1409700"/>
                <a:gridCol w="1600200"/>
              </a:tblGrid>
              <a:tr h="370840">
                <a:tc>
                  <a:txBody>
                    <a:bodyPr/>
                    <a:lstStyle/>
                    <a:p>
                      <a:r>
                        <a:rPr lang="en-US" sz="1700" dirty="0" smtClean="0"/>
                        <a:t>1</a:t>
                      </a:r>
                      <a:endParaRPr lang="en-US" sz="1700" dirty="0"/>
                    </a:p>
                  </a:txBody>
                  <a:tcPr/>
                </a:tc>
                <a:tc>
                  <a:txBody>
                    <a:bodyPr/>
                    <a:lstStyle/>
                    <a:p>
                      <a:r>
                        <a:rPr lang="en-US" sz="1700" dirty="0" smtClean="0"/>
                        <a:t>Introduction To the Spirit’s Nature</a:t>
                      </a:r>
                      <a:endParaRPr lang="en-US" sz="1700" dirty="0"/>
                    </a:p>
                  </a:txBody>
                  <a:tcPr/>
                </a:tc>
                <a:tc>
                  <a:txBody>
                    <a:bodyPr/>
                    <a:lstStyle/>
                    <a:p>
                      <a:r>
                        <a:rPr lang="en-US" sz="1700" dirty="0" smtClean="0"/>
                        <a:t>June 2</a:t>
                      </a:r>
                      <a:endParaRPr lang="en-US" sz="1700" dirty="0"/>
                    </a:p>
                  </a:txBody>
                  <a:tcPr/>
                </a:tc>
                <a:tc>
                  <a:txBody>
                    <a:bodyPr/>
                    <a:lstStyle/>
                    <a:p>
                      <a:r>
                        <a:rPr lang="en-US" sz="1700" dirty="0" smtClean="0"/>
                        <a:t>P. Shumake</a:t>
                      </a:r>
                      <a:endParaRPr lang="en-US" sz="1700" dirty="0"/>
                    </a:p>
                  </a:txBody>
                  <a:tcPr/>
                </a:tc>
              </a:tr>
              <a:tr h="370840">
                <a:tc>
                  <a:txBody>
                    <a:bodyPr/>
                    <a:lstStyle/>
                    <a:p>
                      <a:r>
                        <a:rPr lang="en-US" sz="1700" b="1" dirty="0" smtClean="0"/>
                        <a:t>2</a:t>
                      </a:r>
                      <a:endParaRPr lang="en-US" sz="1700" b="1" dirty="0"/>
                    </a:p>
                  </a:txBody>
                  <a:tcPr/>
                </a:tc>
                <a:tc>
                  <a:txBody>
                    <a:bodyPr/>
                    <a:lstStyle/>
                    <a:p>
                      <a:r>
                        <a:rPr lang="en-US" sz="1700" b="1" dirty="0" smtClean="0"/>
                        <a:t>Introduction to the Spirit’s Work</a:t>
                      </a:r>
                      <a:endParaRPr lang="en-US" sz="1700" b="1" dirty="0"/>
                    </a:p>
                  </a:txBody>
                  <a:tcPr/>
                </a:tc>
                <a:tc>
                  <a:txBody>
                    <a:bodyPr/>
                    <a:lstStyle/>
                    <a:p>
                      <a:r>
                        <a:rPr lang="en-US" sz="1700" b="1" dirty="0" smtClean="0"/>
                        <a:t>June 9</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3</a:t>
                      </a:r>
                      <a:endParaRPr lang="en-US" sz="1700" b="1" dirty="0"/>
                    </a:p>
                  </a:txBody>
                  <a:tcPr/>
                </a:tc>
                <a:tc>
                  <a:txBody>
                    <a:bodyPr/>
                    <a:lstStyle/>
                    <a:p>
                      <a:r>
                        <a:rPr lang="en-US" sz="1700" b="1" dirty="0" smtClean="0"/>
                        <a:t>The Spirit &amp; Inspiration </a:t>
                      </a:r>
                      <a:r>
                        <a:rPr lang="en-US" sz="1700" b="0" dirty="0" smtClean="0"/>
                        <a:t>(John 14-16)</a:t>
                      </a:r>
                      <a:endParaRPr lang="en-US" sz="1700" b="0" dirty="0"/>
                    </a:p>
                  </a:txBody>
                  <a:tcPr/>
                </a:tc>
                <a:tc>
                  <a:txBody>
                    <a:bodyPr/>
                    <a:lstStyle/>
                    <a:p>
                      <a:r>
                        <a:rPr lang="en-US" sz="1700" b="1" dirty="0" smtClean="0"/>
                        <a:t>June 12</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4</a:t>
                      </a:r>
                      <a:endParaRPr lang="en-US" sz="1700" b="1" dirty="0"/>
                    </a:p>
                  </a:txBody>
                  <a:tcPr/>
                </a:tc>
                <a:tc>
                  <a:txBody>
                    <a:bodyPr/>
                    <a:lstStyle/>
                    <a:p>
                      <a:r>
                        <a:rPr lang="en-US" sz="1700" b="1" dirty="0" smtClean="0"/>
                        <a:t>The Spirit &amp; Conversion </a:t>
                      </a:r>
                      <a:r>
                        <a:rPr lang="en-US" sz="1700" b="0" dirty="0" smtClean="0"/>
                        <a:t>(Acts)</a:t>
                      </a:r>
                      <a:endParaRPr lang="en-US" sz="1700" b="1" dirty="0"/>
                    </a:p>
                  </a:txBody>
                  <a:tcPr/>
                </a:tc>
                <a:tc>
                  <a:txBody>
                    <a:bodyPr/>
                    <a:lstStyle/>
                    <a:p>
                      <a:r>
                        <a:rPr lang="en-US" sz="1700" b="1" dirty="0" smtClean="0"/>
                        <a:t>June 16</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5</a:t>
                      </a:r>
                      <a:endParaRPr lang="en-US" sz="1700" b="1" dirty="0"/>
                    </a:p>
                  </a:txBody>
                  <a:tcPr/>
                </a:tc>
                <a:tc>
                  <a:txBody>
                    <a:bodyPr/>
                    <a:lstStyle/>
                    <a:p>
                      <a:r>
                        <a:rPr lang="en-US" sz="1700" b="1" dirty="0" smtClean="0"/>
                        <a:t>The Spirit &amp; Our Christian Walk </a:t>
                      </a:r>
                      <a:r>
                        <a:rPr lang="en-US" sz="1700" b="0" dirty="0" smtClean="0"/>
                        <a:t>(Rom</a:t>
                      </a:r>
                      <a:r>
                        <a:rPr lang="en-US" sz="1700" b="0" baseline="0" dirty="0" smtClean="0"/>
                        <a:t> 8)</a:t>
                      </a:r>
                      <a:endParaRPr lang="en-US" sz="1700" b="1" dirty="0"/>
                    </a:p>
                  </a:txBody>
                  <a:tcPr/>
                </a:tc>
                <a:tc>
                  <a:txBody>
                    <a:bodyPr/>
                    <a:lstStyle/>
                    <a:p>
                      <a:r>
                        <a:rPr lang="en-US" sz="1700" b="1" dirty="0" smtClean="0"/>
                        <a:t>June 19</a:t>
                      </a:r>
                      <a:endParaRPr lang="en-US" sz="1700" b="1" dirty="0"/>
                    </a:p>
                  </a:txBody>
                  <a:tcPr/>
                </a:tc>
                <a:tc>
                  <a:txBody>
                    <a:bodyPr/>
                    <a:lstStyle/>
                    <a:p>
                      <a:r>
                        <a:rPr lang="en-US" sz="1700" b="1" dirty="0" smtClean="0"/>
                        <a:t>R. </a:t>
                      </a:r>
                      <a:r>
                        <a:rPr lang="en-US" sz="1700" b="1" dirty="0" err="1" smtClean="0"/>
                        <a:t>LaGrone</a:t>
                      </a:r>
                      <a:endParaRPr lang="en-US" sz="1700" b="1" dirty="0"/>
                    </a:p>
                  </a:txBody>
                  <a:tcPr/>
                </a:tc>
              </a:tr>
              <a:tr h="370840">
                <a:tc>
                  <a:txBody>
                    <a:bodyPr/>
                    <a:lstStyle/>
                    <a:p>
                      <a:r>
                        <a:rPr lang="en-US" sz="1700" b="1" dirty="0" smtClean="0"/>
                        <a:t>6</a:t>
                      </a:r>
                      <a:endParaRPr lang="en-US" sz="1700" b="1" dirty="0"/>
                    </a:p>
                  </a:txBody>
                  <a:tcPr>
                    <a:solidFill>
                      <a:schemeClr val="accent1">
                        <a:lumMod val="40000"/>
                        <a:lumOff val="60000"/>
                      </a:schemeClr>
                    </a:solidFill>
                  </a:tcPr>
                </a:tc>
                <a:tc>
                  <a:txBody>
                    <a:bodyPr/>
                    <a:lstStyle/>
                    <a:p>
                      <a:r>
                        <a:rPr lang="en-US" sz="1700" b="1" dirty="0" smtClean="0"/>
                        <a:t>The Spirit &amp; His Dwelling </a:t>
                      </a:r>
                      <a:r>
                        <a:rPr lang="en-US" sz="1700" b="0" dirty="0" smtClean="0"/>
                        <a:t>(Rom</a:t>
                      </a:r>
                      <a:r>
                        <a:rPr lang="en-US" sz="1700" b="0" baseline="0" dirty="0" smtClean="0"/>
                        <a:t> 8, Col 2)</a:t>
                      </a:r>
                      <a:endParaRPr lang="en-US" sz="1700" b="1" dirty="0"/>
                    </a:p>
                  </a:txBody>
                  <a:tcPr>
                    <a:solidFill>
                      <a:schemeClr val="accent1">
                        <a:lumMod val="40000"/>
                        <a:lumOff val="60000"/>
                      </a:schemeClr>
                    </a:solidFill>
                  </a:tcPr>
                </a:tc>
                <a:tc>
                  <a:txBody>
                    <a:bodyPr/>
                    <a:lstStyle/>
                    <a:p>
                      <a:r>
                        <a:rPr lang="en-US" sz="1700" b="1" dirty="0" smtClean="0"/>
                        <a:t>June 23</a:t>
                      </a:r>
                      <a:endParaRPr lang="en-US" sz="1700" b="1" dirty="0"/>
                    </a:p>
                  </a:txBody>
                  <a:tcPr>
                    <a:solidFill>
                      <a:schemeClr val="accent1">
                        <a:lumMod val="40000"/>
                        <a:lumOff val="60000"/>
                      </a:schemeClr>
                    </a:solidFill>
                  </a:tcPr>
                </a:tc>
                <a:tc>
                  <a:txBody>
                    <a:bodyPr/>
                    <a:lstStyle/>
                    <a:p>
                      <a:r>
                        <a:rPr lang="en-US" sz="1700" b="1" dirty="0" smtClean="0"/>
                        <a:t>P. Shumake</a:t>
                      </a:r>
                      <a:endParaRPr lang="en-US" sz="1700" b="1" dirty="0"/>
                    </a:p>
                  </a:txBody>
                  <a:tcPr>
                    <a:solidFill>
                      <a:schemeClr val="accent1">
                        <a:lumMod val="40000"/>
                        <a:lumOff val="60000"/>
                      </a:schemeClr>
                    </a:solidFill>
                  </a:tcPr>
                </a:tc>
              </a:tr>
              <a:tr h="370840">
                <a:tc>
                  <a:txBody>
                    <a:bodyPr/>
                    <a:lstStyle/>
                    <a:p>
                      <a:r>
                        <a:rPr lang="en-US" sz="1700" b="1" dirty="0" smtClean="0"/>
                        <a:t>7</a:t>
                      </a:r>
                      <a:endParaRPr lang="en-US" sz="1700" b="1" dirty="0"/>
                    </a:p>
                  </a:txBody>
                  <a:tcPr>
                    <a:solidFill>
                      <a:schemeClr val="accent1">
                        <a:lumMod val="20000"/>
                        <a:lumOff val="80000"/>
                      </a:schemeClr>
                    </a:solidFill>
                  </a:tcPr>
                </a:tc>
                <a:tc>
                  <a:txBody>
                    <a:bodyPr/>
                    <a:lstStyle/>
                    <a:p>
                      <a:r>
                        <a:rPr lang="en-US" sz="1700" b="1" dirty="0" smtClean="0"/>
                        <a:t>The Spirit &amp; Our Sanctification</a:t>
                      </a:r>
                      <a:endParaRPr lang="en-US" sz="1700" b="1" dirty="0"/>
                    </a:p>
                  </a:txBody>
                  <a:tcPr>
                    <a:solidFill>
                      <a:schemeClr val="accent1">
                        <a:lumMod val="20000"/>
                        <a:lumOff val="80000"/>
                      </a:schemeClr>
                    </a:solidFill>
                  </a:tcPr>
                </a:tc>
                <a:tc>
                  <a:txBody>
                    <a:bodyPr/>
                    <a:lstStyle/>
                    <a:p>
                      <a:r>
                        <a:rPr lang="en-US" sz="1700" b="1" dirty="0" smtClean="0"/>
                        <a:t>June 26</a:t>
                      </a:r>
                      <a:endParaRPr lang="en-US" sz="1700" b="1" dirty="0"/>
                    </a:p>
                  </a:txBody>
                  <a:tcPr>
                    <a:solidFill>
                      <a:schemeClr val="accent1">
                        <a:lumMod val="20000"/>
                        <a:lumOff val="80000"/>
                      </a:schemeClr>
                    </a:solidFill>
                  </a:tcPr>
                </a:tc>
                <a:tc>
                  <a:txBody>
                    <a:bodyPr/>
                    <a:lstStyle/>
                    <a:p>
                      <a:r>
                        <a:rPr lang="en-US" sz="1700" b="1" dirty="0" smtClean="0"/>
                        <a:t>P. Shumake</a:t>
                      </a:r>
                      <a:endParaRPr lang="en-US" sz="1700" b="1" dirty="0"/>
                    </a:p>
                  </a:txBody>
                  <a:tcPr>
                    <a:solidFill>
                      <a:schemeClr val="accent1">
                        <a:lumMod val="20000"/>
                        <a:lumOff val="80000"/>
                      </a:schemeClr>
                    </a:solidFill>
                  </a:tcPr>
                </a:tc>
              </a:tr>
              <a:tr h="370840">
                <a:tc>
                  <a:txBody>
                    <a:bodyPr/>
                    <a:lstStyle/>
                    <a:p>
                      <a:r>
                        <a:rPr lang="en-US" sz="1700" b="1" dirty="0" smtClean="0"/>
                        <a:t>8</a:t>
                      </a:r>
                      <a:endParaRPr lang="en-US" sz="1700" b="1" dirty="0"/>
                    </a:p>
                  </a:txBody>
                  <a:tcPr>
                    <a:solidFill>
                      <a:schemeClr val="accent1">
                        <a:lumMod val="40000"/>
                        <a:lumOff val="60000"/>
                      </a:schemeClr>
                    </a:solidFill>
                  </a:tcPr>
                </a:tc>
                <a:tc>
                  <a:txBody>
                    <a:bodyPr/>
                    <a:lstStyle/>
                    <a:p>
                      <a:r>
                        <a:rPr lang="en-US" sz="1700" b="1" dirty="0" smtClean="0"/>
                        <a:t>The Spirit &amp; Our Edification</a:t>
                      </a:r>
                      <a:endParaRPr lang="en-US" sz="1700" b="1" dirty="0"/>
                    </a:p>
                  </a:txBody>
                  <a:tcPr>
                    <a:solidFill>
                      <a:schemeClr val="accent1">
                        <a:lumMod val="40000"/>
                        <a:lumOff val="60000"/>
                      </a:schemeClr>
                    </a:solidFill>
                  </a:tcPr>
                </a:tc>
                <a:tc>
                  <a:txBody>
                    <a:bodyPr/>
                    <a:lstStyle/>
                    <a:p>
                      <a:r>
                        <a:rPr lang="en-US" sz="1700" b="1" dirty="0" smtClean="0"/>
                        <a:t>June 30</a:t>
                      </a:r>
                      <a:endParaRPr lang="en-US" sz="1700" b="1" dirty="0"/>
                    </a:p>
                  </a:txBody>
                  <a:tcPr>
                    <a:solidFill>
                      <a:schemeClr val="accent1">
                        <a:lumMod val="40000"/>
                        <a:lumOff val="60000"/>
                      </a:schemeClr>
                    </a:solidFill>
                  </a:tcPr>
                </a:tc>
                <a:tc>
                  <a:txBody>
                    <a:bodyPr/>
                    <a:lstStyle/>
                    <a:p>
                      <a:r>
                        <a:rPr lang="en-US" sz="1700" b="1" dirty="0" smtClean="0"/>
                        <a:t>P. Shumake</a:t>
                      </a:r>
                      <a:endParaRPr lang="en-US" sz="1700" b="1" dirty="0"/>
                    </a:p>
                  </a:txBody>
                  <a:tcPr>
                    <a:solidFill>
                      <a:schemeClr val="accent1">
                        <a:lumMod val="40000"/>
                        <a:lumOff val="60000"/>
                      </a:schemeClr>
                    </a:solidFill>
                  </a:tcPr>
                </a:tc>
              </a:tr>
              <a:tr h="370840">
                <a:tc>
                  <a:txBody>
                    <a:bodyPr/>
                    <a:lstStyle/>
                    <a:p>
                      <a:r>
                        <a:rPr lang="en-US" sz="1700" b="1" dirty="0" smtClean="0"/>
                        <a:t>9</a:t>
                      </a:r>
                      <a:endParaRPr lang="en-US" sz="1700" b="1" dirty="0"/>
                    </a:p>
                  </a:txBody>
                  <a:tcPr>
                    <a:solidFill>
                      <a:schemeClr val="accent1">
                        <a:lumMod val="20000"/>
                        <a:lumOff val="80000"/>
                      </a:schemeClr>
                    </a:solidFill>
                  </a:tcPr>
                </a:tc>
                <a:tc>
                  <a:txBody>
                    <a:bodyPr/>
                    <a:lstStyle/>
                    <a:p>
                      <a:r>
                        <a:rPr lang="en-US" sz="1700" b="1" dirty="0" smtClean="0"/>
                        <a:t>The Spirit &amp; Our Confidence</a:t>
                      </a:r>
                      <a:endParaRPr lang="en-US" sz="1700" b="1" dirty="0"/>
                    </a:p>
                  </a:txBody>
                  <a:tcPr>
                    <a:solidFill>
                      <a:schemeClr val="accent1">
                        <a:lumMod val="20000"/>
                        <a:lumOff val="80000"/>
                      </a:schemeClr>
                    </a:solidFill>
                  </a:tcPr>
                </a:tc>
                <a:tc>
                  <a:txBody>
                    <a:bodyPr/>
                    <a:lstStyle/>
                    <a:p>
                      <a:r>
                        <a:rPr lang="en-US" sz="1700" b="1" dirty="0" smtClean="0"/>
                        <a:t>July 3</a:t>
                      </a:r>
                      <a:endParaRPr lang="en-US" sz="1700" b="1" dirty="0"/>
                    </a:p>
                  </a:txBody>
                  <a:tcPr>
                    <a:solidFill>
                      <a:schemeClr val="accent1">
                        <a:lumMod val="20000"/>
                        <a:lumOff val="80000"/>
                      </a:schemeClr>
                    </a:solidFill>
                  </a:tcPr>
                </a:tc>
                <a:tc>
                  <a:txBody>
                    <a:bodyPr/>
                    <a:lstStyle/>
                    <a:p>
                      <a:r>
                        <a:rPr lang="en-US" sz="1700" b="1" dirty="0" smtClean="0"/>
                        <a:t>P. Shumake</a:t>
                      </a:r>
                      <a:endParaRPr lang="en-US" sz="1700" b="1" dirty="0"/>
                    </a:p>
                  </a:txBody>
                  <a:tcPr>
                    <a:solidFill>
                      <a:schemeClr val="accent1">
                        <a:lumMod val="20000"/>
                        <a:lumOff val="80000"/>
                      </a:schemeClr>
                    </a:solidFill>
                  </a:tcPr>
                </a:tc>
              </a:tr>
              <a:tr h="370840">
                <a:tc>
                  <a:txBody>
                    <a:bodyPr/>
                    <a:lstStyle/>
                    <a:p>
                      <a:r>
                        <a:rPr lang="en-US" sz="1700" b="1" dirty="0" smtClean="0"/>
                        <a:t>10</a:t>
                      </a:r>
                      <a:endParaRPr lang="en-US" sz="1700" b="1" dirty="0"/>
                    </a:p>
                  </a:txBody>
                  <a:tcPr>
                    <a:solidFill>
                      <a:schemeClr val="accent4">
                        <a:lumMod val="20000"/>
                        <a:lumOff val="80000"/>
                      </a:schemeClr>
                    </a:solidFill>
                  </a:tcPr>
                </a:tc>
                <a:tc>
                  <a:txBody>
                    <a:bodyPr/>
                    <a:lstStyle/>
                    <a:p>
                      <a:r>
                        <a:rPr lang="en-US" sz="1700" b="1" dirty="0" smtClean="0"/>
                        <a:t>Questions: The Sins Against</a:t>
                      </a:r>
                      <a:r>
                        <a:rPr lang="en-US" sz="1700" b="1" baseline="0" dirty="0" smtClean="0"/>
                        <a:t> The Spirit</a:t>
                      </a:r>
                      <a:endParaRPr lang="en-US" sz="1700" b="1" dirty="0"/>
                    </a:p>
                  </a:txBody>
                  <a:tcPr>
                    <a:solidFill>
                      <a:schemeClr val="accent4">
                        <a:lumMod val="20000"/>
                        <a:lumOff val="80000"/>
                      </a:schemeClr>
                    </a:solidFill>
                  </a:tcPr>
                </a:tc>
                <a:tc>
                  <a:txBody>
                    <a:bodyPr/>
                    <a:lstStyle/>
                    <a:p>
                      <a:r>
                        <a:rPr lang="en-US" sz="1700" b="1" dirty="0" smtClean="0"/>
                        <a:t>July 7</a:t>
                      </a:r>
                      <a:endParaRPr lang="en-US" sz="1700" b="1" dirty="0"/>
                    </a:p>
                  </a:txBody>
                  <a:tcPr>
                    <a:solidFill>
                      <a:schemeClr val="accent4">
                        <a:lumMod val="20000"/>
                        <a:lumOff val="80000"/>
                      </a:schemeClr>
                    </a:solidFill>
                  </a:tcPr>
                </a:tc>
                <a:tc>
                  <a:txBody>
                    <a:bodyPr/>
                    <a:lstStyle/>
                    <a:p>
                      <a:r>
                        <a:rPr lang="en-US" sz="1700" b="1" dirty="0" smtClean="0"/>
                        <a:t>P. Shumake</a:t>
                      </a:r>
                      <a:endParaRPr lang="en-US" sz="1700" b="1" dirty="0"/>
                    </a:p>
                  </a:txBody>
                  <a:tcPr>
                    <a:solidFill>
                      <a:schemeClr val="accent4">
                        <a:lumMod val="20000"/>
                        <a:lumOff val="80000"/>
                      </a:schemeClr>
                    </a:solidFill>
                  </a:tcPr>
                </a:tc>
              </a:tr>
              <a:tr h="370840">
                <a:tc>
                  <a:txBody>
                    <a:bodyPr/>
                    <a:lstStyle/>
                    <a:p>
                      <a:r>
                        <a:rPr lang="en-US" sz="1700" b="1" dirty="0" smtClean="0"/>
                        <a:t>11</a:t>
                      </a:r>
                      <a:endParaRPr lang="en-US" sz="1700" b="1" dirty="0"/>
                    </a:p>
                  </a:txBody>
                  <a:tcPr/>
                </a:tc>
                <a:tc>
                  <a:txBody>
                    <a:bodyPr/>
                    <a:lstStyle/>
                    <a:p>
                      <a:r>
                        <a:rPr lang="en-US" sz="1700" b="1" dirty="0" smtClean="0"/>
                        <a:t>Questions: The Anointing in</a:t>
                      </a:r>
                      <a:r>
                        <a:rPr lang="en-US" sz="1700" b="1" baseline="0" dirty="0" smtClean="0"/>
                        <a:t> 1 John</a:t>
                      </a:r>
                      <a:endParaRPr lang="en-US" sz="1700" b="1" dirty="0"/>
                    </a:p>
                  </a:txBody>
                  <a:tcPr/>
                </a:tc>
                <a:tc>
                  <a:txBody>
                    <a:bodyPr/>
                    <a:lstStyle/>
                    <a:p>
                      <a:r>
                        <a:rPr lang="en-US" sz="1700" b="1" dirty="0" smtClean="0"/>
                        <a:t>July</a:t>
                      </a:r>
                      <a:r>
                        <a:rPr lang="en-US" sz="1700" b="1" baseline="0" dirty="0" smtClean="0"/>
                        <a:t> </a:t>
                      </a:r>
                      <a:r>
                        <a:rPr lang="en-US" sz="1700" b="1" dirty="0" smtClean="0"/>
                        <a:t>10</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12</a:t>
                      </a:r>
                      <a:endParaRPr lang="en-US" sz="1700" b="1" dirty="0"/>
                    </a:p>
                  </a:txBody>
                  <a:tcPr/>
                </a:tc>
                <a:tc>
                  <a:txBody>
                    <a:bodyPr/>
                    <a:lstStyle/>
                    <a:p>
                      <a:r>
                        <a:rPr lang="en-US" sz="1700" b="1" dirty="0" smtClean="0"/>
                        <a:t>Questions: The Charismatic Movement</a:t>
                      </a:r>
                      <a:endParaRPr lang="en-US" sz="1700" b="1" dirty="0"/>
                    </a:p>
                  </a:txBody>
                  <a:tcPr/>
                </a:tc>
                <a:tc>
                  <a:txBody>
                    <a:bodyPr/>
                    <a:lstStyle/>
                    <a:p>
                      <a:r>
                        <a:rPr lang="en-US" sz="1700" b="1" dirty="0" smtClean="0"/>
                        <a:t>July 14</a:t>
                      </a:r>
                      <a:endParaRPr lang="en-US" sz="1700" b="1" dirty="0"/>
                    </a:p>
                  </a:txBody>
                  <a:tcPr/>
                </a:tc>
                <a:tc>
                  <a:txBody>
                    <a:bodyPr/>
                    <a:lstStyle/>
                    <a:p>
                      <a:r>
                        <a:rPr lang="en-US" sz="1700" b="1" dirty="0" smtClean="0"/>
                        <a:t>P. Shumake</a:t>
                      </a:r>
                      <a:endParaRPr lang="en-US" sz="1700" b="1" dirty="0"/>
                    </a:p>
                  </a:txBody>
                  <a:tcPr/>
                </a:tc>
              </a:tr>
              <a:tr h="370840">
                <a:tc>
                  <a:txBody>
                    <a:bodyPr/>
                    <a:lstStyle/>
                    <a:p>
                      <a:r>
                        <a:rPr lang="en-US" sz="1700" b="1" dirty="0" smtClean="0"/>
                        <a:t>13</a:t>
                      </a:r>
                      <a:endParaRPr lang="en-US" sz="1700" b="1" dirty="0"/>
                    </a:p>
                  </a:txBody>
                  <a:tcPr/>
                </a:tc>
                <a:tc>
                  <a:txBody>
                    <a:bodyPr/>
                    <a:lstStyle/>
                    <a:p>
                      <a:r>
                        <a:rPr lang="en-US" sz="1700" b="1" dirty="0" smtClean="0"/>
                        <a:t>Review</a:t>
                      </a:r>
                      <a:endParaRPr lang="en-US" sz="1700" b="1" dirty="0"/>
                    </a:p>
                  </a:txBody>
                  <a:tcPr/>
                </a:tc>
                <a:tc>
                  <a:txBody>
                    <a:bodyPr/>
                    <a:lstStyle/>
                    <a:p>
                      <a:r>
                        <a:rPr lang="en-US" sz="1700" b="1" dirty="0" smtClean="0"/>
                        <a:t>July</a:t>
                      </a:r>
                      <a:r>
                        <a:rPr lang="en-US" sz="1700" b="1" baseline="0" dirty="0" smtClean="0"/>
                        <a:t> 17</a:t>
                      </a:r>
                      <a:endParaRPr lang="en-US" sz="1700" b="1" dirty="0"/>
                    </a:p>
                  </a:txBody>
                  <a:tcPr/>
                </a:tc>
                <a:tc>
                  <a:txBody>
                    <a:bodyPr/>
                    <a:lstStyle/>
                    <a:p>
                      <a:r>
                        <a:rPr lang="en-US" sz="1700" b="1" dirty="0" smtClean="0"/>
                        <a:t>P. Shumake</a:t>
                      </a:r>
                      <a:endParaRPr lang="en-US" sz="1700" b="1" dirty="0"/>
                    </a:p>
                  </a:txBody>
                  <a:tcPr/>
                </a:tc>
              </a:tr>
            </a:tbl>
          </a:graphicData>
        </a:graphic>
      </p:graphicFrame>
      <p:sp>
        <p:nvSpPr>
          <p:cNvPr id="6" name="Right Arrow 5"/>
          <p:cNvSpPr/>
          <p:nvPr/>
        </p:nvSpPr>
        <p:spPr>
          <a:xfrm>
            <a:off x="133350" y="3733800"/>
            <a:ext cx="495300" cy="476250"/>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723550"/>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 Goals: To Help Students</a:t>
            </a:r>
            <a:r>
              <a:rPr lang="mr-IN" b="1" dirty="0" smtClean="0"/>
              <a:t>…</a:t>
            </a:r>
            <a:endParaRPr lang="en-US" b="1" dirty="0"/>
          </a:p>
        </p:txBody>
      </p:sp>
      <p:sp>
        <p:nvSpPr>
          <p:cNvPr id="3" name="Content Placeholder 2"/>
          <p:cNvSpPr>
            <a:spLocks noGrp="1"/>
          </p:cNvSpPr>
          <p:nvPr>
            <p:ph idx="1"/>
          </p:nvPr>
        </p:nvSpPr>
        <p:spPr>
          <a:xfrm>
            <a:off x="628650" y="1521354"/>
            <a:ext cx="8149590" cy="3626115"/>
          </a:xfrm>
        </p:spPr>
        <p:txBody>
          <a:bodyPr>
            <a:noAutofit/>
          </a:bodyPr>
          <a:lstStyle/>
          <a:p>
            <a:pPr lvl="0"/>
            <a:r>
              <a:rPr lang="en-US" sz="2800" dirty="0"/>
              <a:t>Acknowledge and honor the Spirit’s wonderful works.</a:t>
            </a:r>
          </a:p>
          <a:p>
            <a:pPr lvl="0"/>
            <a:r>
              <a:rPr lang="en-US" sz="2800" dirty="0"/>
              <a:t>Appreciate the means the Spirit employs to accomplish His work.</a:t>
            </a:r>
          </a:p>
          <a:p>
            <a:pPr lvl="0"/>
            <a:r>
              <a:rPr lang="en-US" sz="2800" dirty="0"/>
              <a:t>Advance our understanding of the Spirit’s relationship to Christians today.</a:t>
            </a:r>
          </a:p>
          <a:p>
            <a:pPr lvl="0"/>
            <a:r>
              <a:rPr lang="en-US" sz="2800" dirty="0"/>
              <a:t>Answer common questions about the Spirit.</a:t>
            </a:r>
          </a:p>
          <a:p>
            <a:pPr lvl="0"/>
            <a:r>
              <a:rPr lang="en-US" sz="2800" dirty="0"/>
              <a:t>Avoid sins that tear down the very things the Spirit builds </a:t>
            </a:r>
            <a:r>
              <a:rPr lang="en-US" sz="2800" dirty="0" smtClean="0"/>
              <a:t>up</a:t>
            </a:r>
            <a:r>
              <a:rPr lang="en-US" sz="2800" dirty="0"/>
              <a:t>.</a:t>
            </a:r>
          </a:p>
        </p:txBody>
      </p:sp>
    </p:spTree>
    <p:extLst>
      <p:ext uri="{BB962C8B-B14F-4D97-AF65-F5344CB8AC3E}">
        <p14:creationId xmlns:p14="http://schemas.microsoft.com/office/powerpoint/2010/main" val="1404429050"/>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x-none" u="sng" dirty="0">
                <a:solidFill>
                  <a:schemeClr val="accent1">
                    <a:lumMod val="20000"/>
                    <a:lumOff val="80000"/>
                  </a:schemeClr>
                </a:solidFill>
              </a:rPr>
              <a:t>Resisting The Spirit</a:t>
            </a:r>
          </a:p>
        </p:txBody>
      </p:sp>
      <p:sp>
        <p:nvSpPr>
          <p:cNvPr id="16387" name="Rectangle 3"/>
          <p:cNvSpPr>
            <a:spLocks noGrp="1" noChangeArrowheads="1"/>
          </p:cNvSpPr>
          <p:nvPr>
            <p:ph type="body" idx="1"/>
          </p:nvPr>
        </p:nvSpPr>
        <p:spPr>
          <a:xfrm>
            <a:off x="628650" y="1426104"/>
            <a:ext cx="8096250" cy="3626115"/>
          </a:xfrm>
        </p:spPr>
        <p:txBody>
          <a:bodyPr>
            <a:noAutofit/>
          </a:bodyPr>
          <a:lstStyle/>
          <a:p>
            <a:pPr eaLnBrk="1" hangingPunct="1">
              <a:lnSpc>
                <a:spcPct val="90000"/>
              </a:lnSpc>
            </a:pPr>
            <a:r>
              <a:rPr lang="en-US" altLang="x-none" sz="2800" dirty="0"/>
              <a:t>The Example: Stephen’s </a:t>
            </a:r>
            <a:r>
              <a:rPr lang="en-US" altLang="x-none" sz="2800" dirty="0" smtClean="0"/>
              <a:t>Death (</a:t>
            </a:r>
            <a:r>
              <a:rPr lang="en-US" altLang="x-none" dirty="0" smtClean="0"/>
              <a:t>Acts 7:51-60)</a:t>
            </a:r>
            <a:endParaRPr lang="en-US" altLang="x-none" dirty="0"/>
          </a:p>
          <a:p>
            <a:pPr eaLnBrk="1" hangingPunct="1">
              <a:lnSpc>
                <a:spcPct val="90000"/>
              </a:lnSpc>
            </a:pPr>
            <a:r>
              <a:rPr lang="en-US" altLang="x-none" sz="2800" dirty="0"/>
              <a:t>The Meaning: Avoiding or rejecting the message of truth given by the Holy Spirit and the prophets He uses.</a:t>
            </a:r>
          </a:p>
          <a:p>
            <a:pPr lvl="1" eaLnBrk="1" hangingPunct="1">
              <a:lnSpc>
                <a:spcPct val="90000"/>
              </a:lnSpc>
            </a:pPr>
            <a:r>
              <a:rPr lang="en-US" altLang="x-none" dirty="0"/>
              <a:t>Acts 7:57</a:t>
            </a:r>
          </a:p>
          <a:p>
            <a:pPr eaLnBrk="1" hangingPunct="1">
              <a:lnSpc>
                <a:spcPct val="90000"/>
              </a:lnSpc>
            </a:pPr>
            <a:r>
              <a:rPr lang="en-US" altLang="x-none" sz="2800" dirty="0"/>
              <a:t>The Application: We resist the Spirit today when we refuse to obey the word of God or mistreat those who share the truth with us.</a:t>
            </a:r>
          </a:p>
          <a:p>
            <a:pPr lvl="1" eaLnBrk="1" hangingPunct="1">
              <a:lnSpc>
                <a:spcPct val="90000"/>
              </a:lnSpc>
            </a:pPr>
            <a:r>
              <a:rPr lang="en-US" altLang="x-none" dirty="0"/>
              <a:t>Can be a physical or psychological action.</a:t>
            </a:r>
          </a:p>
        </p:txBody>
      </p:sp>
    </p:spTree>
    <p:extLst>
      <p:ext uri="{BB962C8B-B14F-4D97-AF65-F5344CB8AC3E}">
        <p14:creationId xmlns:p14="http://schemas.microsoft.com/office/powerpoint/2010/main" val="32260829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387">
                                            <p:txEl>
                                              <p:pRg st="3" end="3"/>
                                            </p:txEl>
                                          </p:spTgt>
                                        </p:tgtEl>
                                        <p:attrNameLst>
                                          <p:attrName>style.visibility</p:attrName>
                                        </p:attrNameLst>
                                      </p:cBhvr>
                                      <p:to>
                                        <p:strVal val="visible"/>
                                      </p:to>
                                    </p:set>
                                    <p:anim calcmode="lin" valueType="num">
                                      <p:cBhvr additive="base">
                                        <p:cTn id="23"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6387">
                                            <p:txEl>
                                              <p:pRg st="4" end="4"/>
                                            </p:txEl>
                                          </p:spTgt>
                                        </p:tgtEl>
                                        <p:attrNameLst>
                                          <p:attrName>style.visibility</p:attrName>
                                        </p:attrNameLst>
                                      </p:cBhvr>
                                      <p:to>
                                        <p:strVal val="visible"/>
                                      </p:to>
                                    </p:set>
                                    <p:anim calcmode="lin" valueType="num">
                                      <p:cBhvr additive="base">
                                        <p:cTn id="27"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x-none" u="sng" dirty="0">
                <a:solidFill>
                  <a:schemeClr val="accent1">
                    <a:lumMod val="20000"/>
                    <a:lumOff val="80000"/>
                  </a:schemeClr>
                </a:solidFill>
              </a:rPr>
              <a:t>Quenching The Spirit</a:t>
            </a:r>
          </a:p>
        </p:txBody>
      </p:sp>
      <p:sp>
        <p:nvSpPr>
          <p:cNvPr id="18435" name="Rectangle 3"/>
          <p:cNvSpPr>
            <a:spLocks noGrp="1" noChangeArrowheads="1"/>
          </p:cNvSpPr>
          <p:nvPr>
            <p:ph type="body" idx="1"/>
          </p:nvPr>
        </p:nvSpPr>
        <p:spPr>
          <a:xfrm>
            <a:off x="495300" y="1346200"/>
            <a:ext cx="8248650" cy="3429000"/>
          </a:xfrm>
        </p:spPr>
        <p:txBody>
          <a:bodyPr>
            <a:noAutofit/>
          </a:bodyPr>
          <a:lstStyle/>
          <a:p>
            <a:pPr eaLnBrk="1" hangingPunct="1">
              <a:lnSpc>
                <a:spcPct val="90000"/>
              </a:lnSpc>
            </a:pPr>
            <a:r>
              <a:rPr lang="en-US" altLang="x-none" sz="2800" dirty="0"/>
              <a:t>The Example: The </a:t>
            </a:r>
            <a:r>
              <a:rPr lang="en-US" altLang="x-none" sz="2800" dirty="0" smtClean="0"/>
              <a:t>Thessalonians (1 Thess. 5:19)</a:t>
            </a:r>
            <a:endParaRPr lang="en-US" altLang="x-none" sz="2800" dirty="0"/>
          </a:p>
          <a:p>
            <a:pPr eaLnBrk="1" hangingPunct="1">
              <a:lnSpc>
                <a:spcPct val="90000"/>
              </a:lnSpc>
            </a:pPr>
            <a:r>
              <a:rPr lang="en-US" altLang="x-none" sz="2800" dirty="0"/>
              <a:t>The Meaning: Suppressing or extinguishing the work of the Holy Spirit.</a:t>
            </a:r>
          </a:p>
          <a:p>
            <a:pPr lvl="1" eaLnBrk="1" hangingPunct="1">
              <a:lnSpc>
                <a:spcPct val="90000"/>
              </a:lnSpc>
            </a:pPr>
            <a:r>
              <a:rPr lang="en-US" altLang="x-none" dirty="0"/>
              <a:t>By discouraging the legitimate use of spiritual gifts. </a:t>
            </a:r>
            <a:br>
              <a:rPr lang="en-US" altLang="x-none" dirty="0"/>
            </a:br>
            <a:r>
              <a:rPr lang="en-US" altLang="x-none" dirty="0"/>
              <a:t>(1 Thessalonians 5:20)</a:t>
            </a:r>
          </a:p>
          <a:p>
            <a:pPr lvl="1" eaLnBrk="1" hangingPunct="1">
              <a:lnSpc>
                <a:spcPct val="90000"/>
              </a:lnSpc>
            </a:pPr>
            <a:r>
              <a:rPr lang="en-US" altLang="x-none" dirty="0"/>
              <a:t>By neglecting spiritual gifts which have been given. </a:t>
            </a:r>
            <a:br>
              <a:rPr lang="en-US" altLang="x-none" dirty="0"/>
            </a:br>
            <a:r>
              <a:rPr lang="en-US" altLang="x-none" dirty="0"/>
              <a:t>(1 Timothy 4:14, 2 Timothy 1:6)</a:t>
            </a:r>
          </a:p>
          <a:p>
            <a:pPr eaLnBrk="1" hangingPunct="1">
              <a:lnSpc>
                <a:spcPct val="90000"/>
              </a:lnSpc>
            </a:pPr>
            <a:r>
              <a:rPr lang="en-US" altLang="x-none" sz="2800" dirty="0"/>
              <a:t>The Application: We stifle and neglect the Spirit’s work when we fail to utilize the blessings the Spirit provides us or fail to produce the fruit He leads us to develop. </a:t>
            </a:r>
          </a:p>
        </p:txBody>
      </p:sp>
    </p:spTree>
    <p:extLst>
      <p:ext uri="{BB962C8B-B14F-4D97-AF65-F5344CB8AC3E}">
        <p14:creationId xmlns:p14="http://schemas.microsoft.com/office/powerpoint/2010/main" val="205203109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1" end="1"/>
                                            </p:txEl>
                                          </p:spTgt>
                                        </p:tgtEl>
                                        <p:attrNameLst>
                                          <p:attrName>style.visibility</p:attrName>
                                        </p:attrNameLst>
                                      </p:cBhvr>
                                      <p:to>
                                        <p:strVal val="visible"/>
                                      </p:to>
                                    </p:set>
                                    <p:anim calcmode="lin" valueType="num">
                                      <p:cBhvr additive="base">
                                        <p:cTn id="13"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 calcmode="lin" valueType="num">
                                      <p:cBhvr additive="base">
                                        <p:cTn id="17"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843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8435">
                                            <p:txEl>
                                              <p:pRg st="3" end="3"/>
                                            </p:txEl>
                                          </p:spTgt>
                                        </p:tgtEl>
                                        <p:attrNameLst>
                                          <p:attrName>style.visibility</p:attrName>
                                        </p:attrNameLst>
                                      </p:cBhvr>
                                      <p:to>
                                        <p:strVal val="visible"/>
                                      </p:to>
                                    </p:set>
                                    <p:anim calcmode="lin" valueType="num">
                                      <p:cBhvr additive="base">
                                        <p:cTn id="21" dur="500" fill="hold"/>
                                        <p:tgtEl>
                                          <p:spTgt spid="1843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43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435">
                                            <p:txEl>
                                              <p:pRg st="4" end="4"/>
                                            </p:txEl>
                                          </p:spTgt>
                                        </p:tgtEl>
                                        <p:attrNameLst>
                                          <p:attrName>style.visibility</p:attrName>
                                        </p:attrNameLst>
                                      </p:cBhvr>
                                      <p:to>
                                        <p:strVal val="visible"/>
                                      </p:to>
                                    </p:set>
                                    <p:anim calcmode="lin" valueType="num">
                                      <p:cBhvr additive="base">
                                        <p:cTn id="27"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7391</TotalTime>
  <Words>2004</Words>
  <Application>Microsoft Macintosh PowerPoint</Application>
  <PresentationFormat>On-screen Show (16:10)</PresentationFormat>
  <Paragraphs>182</Paragraphs>
  <Slides>15</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Calibri Light</vt:lpstr>
      <vt:lpstr>Mangal</vt:lpstr>
      <vt:lpstr>ＭＳ Ｐゴシック</vt:lpstr>
      <vt:lpstr>Arial</vt:lpstr>
      <vt:lpstr>Office Theme</vt:lpstr>
      <vt:lpstr>The Holy Spirit</vt:lpstr>
      <vt:lpstr>It’s Better This Way…</vt:lpstr>
      <vt:lpstr>It’s Better This Way…</vt:lpstr>
      <vt:lpstr>The Gifts &amp; Fruit Serve Common Purposes</vt:lpstr>
      <vt:lpstr>The Spirit &amp; Our Confidence</vt:lpstr>
      <vt:lpstr>PowerPoint Presentation</vt:lpstr>
      <vt:lpstr>Class Goals: To Help Students…</vt:lpstr>
      <vt:lpstr>Resisting The Spirit</vt:lpstr>
      <vt:lpstr>Quenching The Spirit</vt:lpstr>
      <vt:lpstr>Grieving The Spirit</vt:lpstr>
      <vt:lpstr>Insulting The Spirit</vt:lpstr>
      <vt:lpstr>Blaspheming the Spirit</vt:lpstr>
      <vt:lpstr>Our Relationship With The Holy Spirit</vt:lpstr>
      <vt:lpstr>PowerPoint Presentation</vt:lpstr>
      <vt:lpstr>The Holy Spirit</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Holy Spirit</dc:title>
  <dc:creator>Phillip Shumake</dc:creator>
  <cp:lastModifiedBy>Phillip Shumake</cp:lastModifiedBy>
  <cp:revision>125</cp:revision>
  <cp:lastPrinted>2019-06-23T12:06:22Z</cp:lastPrinted>
  <dcterms:created xsi:type="dcterms:W3CDTF">2019-05-29T17:23:14Z</dcterms:created>
  <dcterms:modified xsi:type="dcterms:W3CDTF">2019-07-06T20:40:57Z</dcterms:modified>
</cp:coreProperties>
</file>