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6" r:id="rId2"/>
    <p:sldId id="270" r:id="rId3"/>
    <p:sldId id="269" r:id="rId4"/>
    <p:sldId id="329" r:id="rId5"/>
    <p:sldId id="324" r:id="rId6"/>
    <p:sldId id="323" r:id="rId7"/>
    <p:sldId id="322" r:id="rId8"/>
    <p:sldId id="325" r:id="rId9"/>
    <p:sldId id="326" r:id="rId10"/>
    <p:sldId id="327" r:id="rId11"/>
    <p:sldId id="328" r:id="rId12"/>
    <p:sldId id="258" r:id="rId13"/>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D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67353"/>
  </p:normalViewPr>
  <p:slideViewPr>
    <p:cSldViewPr snapToGrid="0" snapToObjects="1">
      <p:cViewPr varScale="1">
        <p:scale>
          <a:sx n="67" d="100"/>
          <a:sy n="67" d="100"/>
        </p:scale>
        <p:origin x="5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A64335-C95E-F84F-A357-9B511A553B2C}" type="datetimeFigureOut">
              <a:rPr lang="en-US" smtClean="0"/>
              <a:t>7/3/19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1C5BEF-150D-A84A-8DBB-B5E994427CE4}" type="slidenum">
              <a:rPr lang="en-US" smtClean="0"/>
              <a:t>‹#›</a:t>
            </a:fld>
            <a:endParaRPr lang="en-US"/>
          </a:p>
        </p:txBody>
      </p:sp>
    </p:spTree>
    <p:extLst>
      <p:ext uri="{BB962C8B-B14F-4D97-AF65-F5344CB8AC3E}">
        <p14:creationId xmlns:p14="http://schemas.microsoft.com/office/powerpoint/2010/main" val="807484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F4F74-645A-0743-B68E-9AE222BCC4AF}" type="datetimeFigureOut">
              <a:rPr lang="en-US" smtClean="0"/>
              <a:t>7/3/19</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DB6D5-975C-EC49-95B0-B9201B28573F}" type="slidenum">
              <a:rPr lang="en-US" smtClean="0"/>
              <a:t>‹#›</a:t>
            </a:fld>
            <a:endParaRPr lang="en-US"/>
          </a:p>
        </p:txBody>
      </p:sp>
    </p:spTree>
    <p:extLst>
      <p:ext uri="{BB962C8B-B14F-4D97-AF65-F5344CB8AC3E}">
        <p14:creationId xmlns:p14="http://schemas.microsoft.com/office/powerpoint/2010/main" val="1208839819"/>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Inspiration (John 14-16)</a:t>
            </a:r>
          </a:p>
          <a:p>
            <a:r>
              <a:rPr lang="en-US" dirty="0" smtClean="0"/>
              <a:t>Distinction between</a:t>
            </a:r>
            <a:r>
              <a:rPr lang="en-US" baseline="0" dirty="0" smtClean="0"/>
              <a:t> </a:t>
            </a:r>
            <a:r>
              <a:rPr lang="mr-IN" dirty="0" smtClean="0"/>
              <a:t>–</a:t>
            </a:r>
            <a:r>
              <a:rPr lang="en-US" dirty="0" smtClean="0"/>
              <a:t> To Reveal, Inspire, Confirm.  The</a:t>
            </a:r>
            <a:r>
              <a:rPr lang="en-US" baseline="0" dirty="0" smtClean="0"/>
              <a:t> Spirit deserves credit for all 3.</a:t>
            </a:r>
          </a:p>
          <a:p>
            <a:endParaRPr lang="en-US" baseline="0" dirty="0" smtClean="0"/>
          </a:p>
          <a:p>
            <a:pPr eaLnBrk="1" hangingPunct="1">
              <a:lnSpc>
                <a:spcPct val="90000"/>
              </a:lnSpc>
            </a:pPr>
            <a:r>
              <a:rPr lang="en-US" altLang="x-none" sz="2333" dirty="0" smtClean="0"/>
              <a:t>Distinguishing Revelation from Inspiration</a:t>
            </a:r>
          </a:p>
          <a:p>
            <a:pPr lvl="1" eaLnBrk="1" hangingPunct="1">
              <a:lnSpc>
                <a:spcPct val="90000"/>
              </a:lnSpc>
            </a:pPr>
            <a:r>
              <a:rPr lang="en-US" altLang="x-none" sz="2000" dirty="0" smtClean="0"/>
              <a:t>Revelation is God communicating in order to make a secret or unknown matter known.</a:t>
            </a:r>
          </a:p>
          <a:p>
            <a:pPr lvl="1" eaLnBrk="1" hangingPunct="1">
              <a:lnSpc>
                <a:spcPct val="90000"/>
              </a:lnSpc>
            </a:pPr>
            <a:r>
              <a:rPr lang="en-US" altLang="x-none" sz="2000" dirty="0" smtClean="0"/>
              <a:t>Inspiration is God guiding His spokesman in order to guarantee the flawlessness of their message. </a:t>
            </a:r>
          </a:p>
          <a:p>
            <a:endParaRPr lang="en-US" dirty="0" smtClean="0"/>
          </a:p>
          <a:p>
            <a:endParaRPr lang="en-US" dirty="0" smtClean="0"/>
          </a:p>
          <a:p>
            <a:endParaRPr lang="en-US"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err="1" smtClean="0"/>
              <a:t>Converstion</a:t>
            </a:r>
            <a:r>
              <a:rPr lang="en-US" baseline="0" dirty="0" smtClean="0"/>
              <a:t> </a:t>
            </a:r>
            <a:r>
              <a:rPr lang="mr-IN" baseline="0" dirty="0" smtClean="0"/>
              <a:t>–</a:t>
            </a:r>
            <a:r>
              <a:rPr lang="en-US" baseline="0" dirty="0" smtClean="0"/>
              <a:t> The Spirit was at work to empower the </a:t>
            </a:r>
            <a:r>
              <a:rPr lang="en-US" baseline="0" dirty="0" err="1" smtClean="0"/>
              <a:t>apostels</a:t>
            </a:r>
            <a:r>
              <a:rPr lang="en-US" baseline="0" dirty="0" smtClean="0"/>
              <a:t> and provide the life-giving message.</a:t>
            </a:r>
          </a:p>
          <a:p>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3</a:t>
            </a:fld>
            <a:endParaRPr lang="en-US"/>
          </a:p>
        </p:txBody>
      </p:sp>
    </p:spTree>
    <p:extLst>
      <p:ext uri="{BB962C8B-B14F-4D97-AF65-F5344CB8AC3E}">
        <p14:creationId xmlns:p14="http://schemas.microsoft.com/office/powerpoint/2010/main" val="886163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6356978B-D3AA-CB40-8D01-1B587DF5CFB5}" type="slidenum">
              <a:rPr lang="en-US" altLang="x-none" sz="1200"/>
              <a:pPr/>
              <a:t>4</a:t>
            </a:fld>
            <a:endParaRPr lang="en-US" altLang="x-none"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dirty="0" smtClean="0"/>
              <a:t>Review:</a:t>
            </a:r>
            <a:r>
              <a:rPr lang="en-US" altLang="x-none" baseline="0" dirty="0" smtClean="0"/>
              <a:t>  Big take away from Sunday</a:t>
            </a:r>
            <a:r>
              <a:rPr lang="mr-IN" altLang="x-none" baseline="0" dirty="0" smtClean="0"/>
              <a:t>…</a:t>
            </a:r>
            <a:r>
              <a:rPr lang="en-US" altLang="x-none" baseline="0" dirty="0" smtClean="0"/>
              <a:t>when we study the fruit and the spirit </a:t>
            </a:r>
            <a:r>
              <a:rPr lang="mr-IN" altLang="x-none" baseline="0" dirty="0" smtClean="0"/>
              <a:t>–</a:t>
            </a:r>
            <a:r>
              <a:rPr lang="en-US" altLang="x-none" baseline="0" dirty="0" smtClean="0"/>
              <a:t> and two wonderful manifestations of the Spirit, we see that He shows BOTH his POWER and his Character.</a:t>
            </a:r>
          </a:p>
          <a:p>
            <a:pPr eaLnBrk="1" hangingPunct="1"/>
            <a:endParaRPr lang="en-US" altLang="x-none" baseline="0" dirty="0" smtClean="0"/>
          </a:p>
          <a:p>
            <a:pPr eaLnBrk="1" hangingPunct="1"/>
            <a:r>
              <a:rPr lang="en-US" altLang="x-none" baseline="0" dirty="0" smtClean="0"/>
              <a:t>We are impressed with, and well served by BOTH His power and His character.</a:t>
            </a:r>
          </a:p>
          <a:p>
            <a:pPr eaLnBrk="1" hangingPunct="1"/>
            <a:endParaRPr lang="en-US" altLang="x-none" baseline="0" dirty="0" smtClean="0"/>
          </a:p>
          <a:p>
            <a:pPr eaLnBrk="1" hangingPunct="1"/>
            <a:r>
              <a:rPr lang="en-US" altLang="x-none" baseline="0" dirty="0" smtClean="0"/>
              <a:t>Like Scaffolding </a:t>
            </a:r>
            <a:r>
              <a:rPr lang="mr-IN" altLang="x-none" baseline="0" dirty="0" smtClean="0"/>
              <a:t>–</a:t>
            </a:r>
            <a:r>
              <a:rPr lang="en-US" altLang="x-none" baseline="0" dirty="0" smtClean="0"/>
              <a:t> the miraculous gifts helped to begin building up the church </a:t>
            </a:r>
            <a:r>
              <a:rPr lang="mr-IN" altLang="x-none" baseline="0" dirty="0" smtClean="0"/>
              <a:t>–</a:t>
            </a:r>
            <a:r>
              <a:rPr lang="en-US" altLang="x-none" baseline="0" dirty="0" smtClean="0"/>
              <a:t> in the absence of the written word.</a:t>
            </a:r>
          </a:p>
          <a:p>
            <a:pPr eaLnBrk="1" hangingPunct="1"/>
            <a:endParaRPr lang="en-US" altLang="x-none" baseline="0" dirty="0" smtClean="0"/>
          </a:p>
          <a:p>
            <a:pPr eaLnBrk="1" hangingPunct="1"/>
            <a:r>
              <a:rPr lang="en-US" altLang="x-none" baseline="0" dirty="0" smtClean="0"/>
              <a:t>Once it was established, and the Word was written. </a:t>
            </a:r>
            <a:r>
              <a:rPr lang="mr-IN" altLang="x-none" baseline="0" dirty="0" smtClean="0"/>
              <a:t>–</a:t>
            </a:r>
            <a:r>
              <a:rPr lang="en-US" altLang="x-none" baseline="0" dirty="0" smtClean="0"/>
              <a:t> The Fruit continues to build up the church. Strengthening our relationships and showing the world that we are God’s people.</a:t>
            </a:r>
          </a:p>
          <a:p>
            <a:pPr eaLnBrk="1" hangingPunct="1"/>
            <a:endParaRPr lang="en-US" altLang="x-none" baseline="0" dirty="0" smtClean="0"/>
          </a:p>
          <a:p>
            <a:pPr eaLnBrk="1" hangingPunct="1"/>
            <a:r>
              <a:rPr lang="en-US" altLang="x-none" baseline="0" dirty="0" smtClean="0"/>
              <a:t>We never want to over-value God’s Power or Character </a:t>
            </a:r>
            <a:r>
              <a:rPr lang="mr-IN" altLang="x-none" baseline="0" dirty="0" smtClean="0"/>
              <a:t>–</a:t>
            </a:r>
            <a:r>
              <a:rPr lang="en-US" altLang="x-none" baseline="0" dirty="0" smtClean="0"/>
              <a:t> but rejoice in BOTH.</a:t>
            </a:r>
            <a:endParaRPr lang="en-US" altLang="x-none" dirty="0"/>
          </a:p>
        </p:txBody>
      </p:sp>
    </p:spTree>
    <p:extLst>
      <p:ext uri="{BB962C8B-B14F-4D97-AF65-F5344CB8AC3E}">
        <p14:creationId xmlns:p14="http://schemas.microsoft.com/office/powerpoint/2010/main" val="176580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5B884863-5922-4D4D-9E63-4235DB0883CB}" type="slidenum">
              <a:rPr lang="en-US" altLang="x-none" sz="1200"/>
              <a:pPr/>
              <a:t>6</a:t>
            </a:fld>
            <a:endParaRPr lang="en-US" altLang="x-none" sz="1200"/>
          </a:p>
        </p:txBody>
      </p:sp>
      <p:sp>
        <p:nvSpPr>
          <p:cNvPr id="133122"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p:spPr>
        <p:txBody>
          <a:bodyPr/>
          <a:lstStyle/>
          <a:p>
            <a:pPr eaLnBrk="1" hangingPunct="1"/>
            <a:r>
              <a:rPr lang="en-US" altLang="x-none" dirty="0" smtClean="0"/>
              <a:t>I</a:t>
            </a:r>
            <a:r>
              <a:rPr lang="en-US" altLang="x-none" baseline="0" dirty="0" smtClean="0"/>
              <a:t> want you to see the list as a whole </a:t>
            </a:r>
            <a:r>
              <a:rPr lang="mr-IN" altLang="x-none" baseline="0" dirty="0" smtClean="0"/>
              <a:t>–</a:t>
            </a:r>
            <a:r>
              <a:rPr lang="en-US" altLang="x-none" baseline="0" dirty="0" smtClean="0"/>
              <a:t> so that you can see why when we think of the Spirit, “confidence” should be a key idea that comes to mind.</a:t>
            </a:r>
          </a:p>
          <a:p>
            <a:pPr eaLnBrk="1" hangingPunct="1"/>
            <a:endParaRPr lang="en-US" altLang="x-none" baseline="0" dirty="0" smtClean="0"/>
          </a:p>
          <a:p>
            <a:pPr eaLnBrk="1" hangingPunct="1"/>
            <a:r>
              <a:rPr lang="en-US" altLang="x-none" baseline="0" dirty="0" smtClean="0"/>
              <a:t>It is so sad, that when we mention the Holy Spirit - often the word we are more likely to think of is “confusion” rather than confidence.</a:t>
            </a:r>
          </a:p>
          <a:p>
            <a:pPr eaLnBrk="1" hangingPunct="1"/>
            <a:endParaRPr lang="en-US" altLang="x-none" baseline="0" dirty="0" smtClean="0"/>
          </a:p>
          <a:p>
            <a:pPr eaLnBrk="1" hangingPunct="1"/>
            <a:r>
              <a:rPr lang="en-US" altLang="x-none" dirty="0" smtClean="0"/>
              <a:t>So Here</a:t>
            </a:r>
            <a:r>
              <a:rPr lang="en-US" altLang="x-none" baseline="0" dirty="0" smtClean="0"/>
              <a:t> is the list.  I believe each of these is established by scripture, and we will devote this class to studying these verses.</a:t>
            </a:r>
          </a:p>
          <a:p>
            <a:pPr eaLnBrk="1" hangingPunct="1"/>
            <a:endParaRPr lang="en-US" altLang="x-none" baseline="0" dirty="0" smtClean="0"/>
          </a:p>
          <a:p>
            <a:pPr eaLnBrk="1" hangingPunct="1"/>
            <a:r>
              <a:rPr lang="en-US" altLang="x-none" baseline="0" dirty="0" smtClean="0"/>
              <a:t>I believe it is very helpful to see all of these concepts together </a:t>
            </a:r>
            <a:r>
              <a:rPr lang="mr-IN" altLang="x-none" baseline="0" dirty="0" smtClean="0"/>
              <a:t>–</a:t>
            </a:r>
            <a:r>
              <a:rPr lang="en-US" altLang="x-none" baseline="0" dirty="0" smtClean="0"/>
              <a:t> they are intended to generate CONFIDENCE!</a:t>
            </a:r>
          </a:p>
          <a:p>
            <a:pPr eaLnBrk="1" hangingPunct="1"/>
            <a:endParaRPr lang="en-US" altLang="x-none" baseline="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dirty="0" smtClean="0"/>
              <a:t>This Makes Me SO</a:t>
            </a:r>
            <a:r>
              <a:rPr lang="en-US" baseline="0" dirty="0" smtClean="0"/>
              <a:t> THANKFUL!</a:t>
            </a:r>
            <a:endParaRPr lang="en-US" dirty="0" smtClean="0"/>
          </a:p>
          <a:p>
            <a:pPr eaLnBrk="1" hangingPunct="1"/>
            <a:endParaRPr lang="en-US" altLang="x-none" dirty="0"/>
          </a:p>
        </p:txBody>
      </p:sp>
    </p:spTree>
    <p:extLst>
      <p:ext uri="{BB962C8B-B14F-4D97-AF65-F5344CB8AC3E}">
        <p14:creationId xmlns:p14="http://schemas.microsoft.com/office/powerpoint/2010/main" val="1748187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 Cor. Paul writes to defend his apostleship.  One of the first things he has to do, is</a:t>
            </a:r>
            <a:r>
              <a:rPr lang="en-US" baseline="0" dirty="0" smtClean="0"/>
              <a:t> answer their objection:  If you are so reliable, then why didn’t you visit us when you said you were going to!</a:t>
            </a:r>
          </a:p>
          <a:p>
            <a:endParaRPr lang="en-US" baseline="0" dirty="0" smtClean="0"/>
          </a:p>
          <a:p>
            <a:r>
              <a:rPr lang="en-US" baseline="0" dirty="0" smtClean="0"/>
              <a:t>We were totally sincere and speaking with integrity (vs 12)</a:t>
            </a:r>
          </a:p>
          <a:p>
            <a:r>
              <a:rPr lang="en-US" baseline="0" dirty="0" smtClean="0"/>
              <a:t>We planned to come to be a blessing to you (vs 15)</a:t>
            </a:r>
          </a:p>
          <a:p>
            <a:r>
              <a:rPr lang="en-US" baseline="0" dirty="0" smtClean="0"/>
              <a:t>We know what Jesus said about keeping our word, because we are in fact appointed servants of God. (21-22)</a:t>
            </a:r>
          </a:p>
          <a:p>
            <a:r>
              <a:rPr lang="en-US" baseline="0" dirty="0" smtClean="0"/>
              <a:t>We postponed our visit for your own good (</a:t>
            </a:r>
            <a:r>
              <a:rPr lang="en-US" baseline="0" dirty="0" err="1" smtClean="0"/>
              <a:t>ch</a:t>
            </a:r>
            <a:r>
              <a:rPr lang="en-US" baseline="0" dirty="0" smtClean="0"/>
              <a:t> 2)</a:t>
            </a:r>
          </a:p>
          <a:p>
            <a:endParaRPr lang="en-US" baseline="0" dirty="0" smtClean="0"/>
          </a:p>
          <a:p>
            <a:r>
              <a:rPr lang="en-US" baseline="0" dirty="0" smtClean="0"/>
              <a:t>*WE have confidence that these were men of integrity and these were true messengers.  They were heavily scrutinized by those who knew them, and their reliability was confirmed again and again.</a:t>
            </a:r>
          </a:p>
          <a:p>
            <a:endParaRPr lang="en-US" baseline="0" dirty="0" smtClean="0"/>
          </a:p>
          <a:p>
            <a:r>
              <a:rPr lang="en-US" baseline="0" dirty="0" smtClean="0"/>
              <a:t>IN THE GOSPEL. - Gal. 3.</a:t>
            </a:r>
          </a:p>
          <a:p>
            <a:endParaRPr lang="en-US" baseline="0" dirty="0" smtClean="0"/>
          </a:p>
          <a:p>
            <a:pPr marL="171450" indent="-171450">
              <a:buFont typeface="Arial" charset="0"/>
              <a:buChar char="•"/>
            </a:pPr>
            <a:r>
              <a:rPr lang="en-US" baseline="0" dirty="0" smtClean="0"/>
              <a:t>We are not under the law of Moses any longer.  We are not saved by the Law of Moses.  Our Freedom is in Christ!</a:t>
            </a:r>
          </a:p>
          <a:p>
            <a:pPr marL="171450" indent="-171450">
              <a:buFont typeface="Arial" charset="0"/>
              <a:buChar char="•"/>
            </a:pPr>
            <a:r>
              <a:rPr lang="en-US" baseline="0" dirty="0" smtClean="0"/>
              <a:t>The Gospel Is Superior To the works of the Flesh, the works of the Law.</a:t>
            </a:r>
          </a:p>
          <a:p>
            <a:pPr marL="171450" indent="-171450">
              <a:buFont typeface="Arial" charset="0"/>
              <a:buChar char="•"/>
            </a:pPr>
            <a:r>
              <a:rPr lang="en-US" baseline="0" dirty="0" smtClean="0"/>
              <a:t>The Gospel </a:t>
            </a:r>
            <a:r>
              <a:rPr lang="mr-IN" baseline="0" dirty="0" smtClean="0"/>
              <a:t>–</a:t>
            </a:r>
            <a:r>
              <a:rPr lang="en-US" baseline="0" dirty="0" smtClean="0"/>
              <a:t> By Which We Receive The Spirit </a:t>
            </a:r>
            <a:r>
              <a:rPr lang="mr-IN" baseline="0" dirty="0" smtClean="0"/>
              <a:t>–</a:t>
            </a:r>
            <a:r>
              <a:rPr lang="en-US" baseline="0" dirty="0" smtClean="0"/>
              <a:t> Is Indeed Worthy of Suffering!!!!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7</a:t>
            </a:fld>
            <a:endParaRPr lang="en-US"/>
          </a:p>
        </p:txBody>
      </p:sp>
    </p:spTree>
    <p:extLst>
      <p:ext uri="{BB962C8B-B14F-4D97-AF65-F5344CB8AC3E}">
        <p14:creationId xmlns:p14="http://schemas.microsoft.com/office/powerpoint/2010/main" val="2108950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Confidence In our Salvation.  If the Spirit has not been poured out.  If the Spirit has not been given to establish the church and guide</a:t>
            </a:r>
            <a:r>
              <a:rPr lang="en-US" baseline="0" dirty="0" smtClean="0"/>
              <a:t> the apostles into all truth </a:t>
            </a:r>
            <a:r>
              <a:rPr lang="mr-IN" baseline="0" dirty="0" smtClean="0"/>
              <a:t>–</a:t>
            </a:r>
            <a:r>
              <a:rPr lang="en-US" baseline="0" dirty="0" smtClean="0"/>
              <a:t> then we can doubt </a:t>
            </a:r>
            <a:r>
              <a:rPr lang="mr-IN" baseline="0" dirty="0" smtClean="0"/>
              <a:t>–</a:t>
            </a:r>
            <a:r>
              <a:rPr lang="en-US" baseline="0" dirty="0" smtClean="0"/>
              <a:t> but with all the Spirit HAS DONE to confirm Jesus as God’s son. We can be confident.</a:t>
            </a:r>
          </a:p>
          <a:p>
            <a:endParaRPr lang="en-US" baseline="0" dirty="0" smtClean="0"/>
          </a:p>
          <a:p>
            <a:endParaRPr lang="en-US" baseline="0" dirty="0" smtClean="0"/>
          </a:p>
          <a:p>
            <a:pPr eaLnBrk="1" hangingPunct="1"/>
            <a:r>
              <a:rPr lang="en-US" altLang="x-none" sz="2333" dirty="0" smtClean="0"/>
              <a:t>2 Blessings In Preparation of our Final Redemption</a:t>
            </a:r>
          </a:p>
          <a:p>
            <a:pPr lvl="1" eaLnBrk="1" hangingPunct="1"/>
            <a:r>
              <a:rPr lang="en-US" altLang="x-none" sz="2000" dirty="0" smtClean="0"/>
              <a:t>Ephesians 1:13-14, 4:30</a:t>
            </a:r>
          </a:p>
          <a:p>
            <a:pPr eaLnBrk="1" hangingPunct="1"/>
            <a:r>
              <a:rPr lang="en-US" altLang="x-none" sz="2333" dirty="0" smtClean="0"/>
              <a:t>He Is Our Seal</a:t>
            </a:r>
          </a:p>
          <a:p>
            <a:pPr lvl="1" eaLnBrk="1" hangingPunct="1"/>
            <a:r>
              <a:rPr lang="en-US" altLang="x-none" sz="2000" dirty="0" smtClean="0"/>
              <a:t>He Proves We Are Genuine Christians</a:t>
            </a:r>
          </a:p>
          <a:p>
            <a:pPr lvl="1" eaLnBrk="1" hangingPunct="1"/>
            <a:r>
              <a:rPr lang="en-US" altLang="x-none" sz="2000" dirty="0" smtClean="0"/>
              <a:t>He Verifies That We Belong To God</a:t>
            </a:r>
          </a:p>
          <a:p>
            <a:pPr eaLnBrk="1" hangingPunct="1"/>
            <a:r>
              <a:rPr lang="en-US" altLang="x-none" sz="2333" dirty="0" smtClean="0"/>
              <a:t>He Is Our Pledge</a:t>
            </a:r>
          </a:p>
          <a:p>
            <a:pPr lvl="1" eaLnBrk="1" hangingPunct="1"/>
            <a:r>
              <a:rPr lang="en-US" altLang="x-none" sz="2000" dirty="0" smtClean="0"/>
              <a:t>Because He Is Given We Have Confidence We Will Ultimately Be Given Our Full Inheritance</a:t>
            </a:r>
          </a:p>
          <a:p>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8</a:t>
            </a:fld>
            <a:endParaRPr lang="en-US"/>
          </a:p>
        </p:txBody>
      </p:sp>
    </p:spTree>
    <p:extLst>
      <p:ext uri="{BB962C8B-B14F-4D97-AF65-F5344CB8AC3E}">
        <p14:creationId xmlns:p14="http://schemas.microsoft.com/office/powerpoint/2010/main" val="509418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eaLnBrk="1" hangingPunct="1"/>
            <a:r>
              <a:rPr lang="en-US" altLang="x-none" dirty="0" smtClean="0"/>
              <a:t>Every day we face </a:t>
            </a:r>
            <a:r>
              <a:rPr lang="en-US" altLang="x-none" dirty="0" err="1" smtClean="0"/>
              <a:t>spitual</a:t>
            </a:r>
            <a:r>
              <a:rPr lang="en-US" altLang="x-none" dirty="0" smtClean="0"/>
              <a:t> forces that are stronger than we are on our own. We face difficult challenges of life that require God’s wisdom.  We need help for these daily challenges.  We know that prayer is one way we get past these difficulties.  We know that the encouragement of our brethren is one blessing from God for these difficulties.  And we also know from the Bible that the Holy Spirit is one source of inner strength.</a:t>
            </a:r>
          </a:p>
          <a:p>
            <a:pPr eaLnBrk="1" hangingPunct="1"/>
            <a:endParaRPr lang="en-US" altLang="x-none" dirty="0" smtClean="0"/>
          </a:p>
          <a:p>
            <a:pPr eaLnBrk="1" hangingPunct="1"/>
            <a:r>
              <a:rPr lang="en-US" altLang="x-none" dirty="0" smtClean="0"/>
              <a:t>If we are not aware that He provides this help, we may be under-utilizing it - but it is black and white clear that HE DOES provide this help, and that is a great blessing!  One we should be very very thankful for.</a:t>
            </a:r>
          </a:p>
          <a:p>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9</a:t>
            </a:fld>
            <a:endParaRPr lang="en-US"/>
          </a:p>
        </p:txBody>
      </p:sp>
    </p:spTree>
    <p:extLst>
      <p:ext uri="{BB962C8B-B14F-4D97-AF65-F5344CB8AC3E}">
        <p14:creationId xmlns:p14="http://schemas.microsoft.com/office/powerpoint/2010/main" val="1155890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Confidence In our Salvation.  If the Spirit has not been poured out.  If the Spirit has not been given to establish the church and guide</a:t>
            </a:r>
            <a:r>
              <a:rPr lang="en-US" baseline="0" dirty="0" smtClean="0"/>
              <a:t> the apostles into all truth </a:t>
            </a:r>
            <a:r>
              <a:rPr lang="mr-IN" baseline="0" dirty="0" smtClean="0"/>
              <a:t>–</a:t>
            </a:r>
            <a:r>
              <a:rPr lang="en-US" baseline="0" dirty="0" smtClean="0"/>
              <a:t> then we can doubt </a:t>
            </a:r>
            <a:r>
              <a:rPr lang="mr-IN" baseline="0" dirty="0" smtClean="0"/>
              <a:t>–</a:t>
            </a:r>
            <a:r>
              <a:rPr lang="en-US" baseline="0" dirty="0" smtClean="0"/>
              <a:t> but with all the Spirit HAS DONE to confirm Jesus as God’s son. We can </a:t>
            </a:r>
            <a:r>
              <a:rPr lang="en-US" baseline="0" smtClean="0"/>
              <a:t>be confident.</a:t>
            </a:r>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10</a:t>
            </a:fld>
            <a:endParaRPr lang="en-US"/>
          </a:p>
        </p:txBody>
      </p:sp>
    </p:spTree>
    <p:extLst>
      <p:ext uri="{BB962C8B-B14F-4D97-AF65-F5344CB8AC3E}">
        <p14:creationId xmlns:p14="http://schemas.microsoft.com/office/powerpoint/2010/main" val="1837824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5B884863-5922-4D4D-9E63-4235DB0883CB}" type="slidenum">
              <a:rPr lang="en-US" altLang="x-none" sz="1200"/>
              <a:pPr/>
              <a:t>11</a:t>
            </a:fld>
            <a:endParaRPr lang="en-US" altLang="x-none" sz="1200"/>
          </a:p>
        </p:txBody>
      </p:sp>
      <p:sp>
        <p:nvSpPr>
          <p:cNvPr id="133122"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p:spPr>
        <p:txBody>
          <a:bodyPr/>
          <a:lstStyle/>
          <a:p>
            <a:pPr eaLnBrk="1" hangingPunct="1"/>
            <a:r>
              <a:rPr lang="en-US" altLang="x-none" dirty="0" smtClean="0"/>
              <a:t>I</a:t>
            </a:r>
            <a:r>
              <a:rPr lang="en-US" altLang="x-none" baseline="0" dirty="0" smtClean="0"/>
              <a:t> want you to see the list as a whole </a:t>
            </a:r>
            <a:r>
              <a:rPr lang="mr-IN" altLang="x-none" baseline="0" dirty="0" smtClean="0"/>
              <a:t>–</a:t>
            </a:r>
            <a:r>
              <a:rPr lang="en-US" altLang="x-none" baseline="0" dirty="0" smtClean="0"/>
              <a:t> so that you can see why when we think of the Spirit, “confidence” should be a key idea that comes to mind.</a:t>
            </a:r>
          </a:p>
          <a:p>
            <a:pPr eaLnBrk="1" hangingPunct="1"/>
            <a:endParaRPr lang="en-US" altLang="x-none" baseline="0" dirty="0" smtClean="0"/>
          </a:p>
          <a:p>
            <a:pPr eaLnBrk="1" hangingPunct="1"/>
            <a:r>
              <a:rPr lang="en-US" altLang="x-none" baseline="0" dirty="0" smtClean="0"/>
              <a:t>It is so sad, that when we mention the Holy Spirit - often the word we are more likely to think of is “confusion” rather than confidence.</a:t>
            </a:r>
          </a:p>
          <a:p>
            <a:pPr eaLnBrk="1" hangingPunct="1"/>
            <a:endParaRPr lang="en-US" altLang="x-none" baseline="0" dirty="0" smtClean="0"/>
          </a:p>
          <a:p>
            <a:pPr eaLnBrk="1" hangingPunct="1"/>
            <a:r>
              <a:rPr lang="en-US" altLang="x-none" dirty="0" smtClean="0"/>
              <a:t>So Here</a:t>
            </a:r>
            <a:r>
              <a:rPr lang="en-US" altLang="x-none" baseline="0" dirty="0" smtClean="0"/>
              <a:t> is the list.  I believe each of these is established by scripture, and we will devote this class to studying these verses.</a:t>
            </a:r>
          </a:p>
          <a:p>
            <a:pPr eaLnBrk="1" hangingPunct="1"/>
            <a:endParaRPr lang="en-US" altLang="x-none" baseline="0" dirty="0" smtClean="0"/>
          </a:p>
          <a:p>
            <a:pPr eaLnBrk="1" hangingPunct="1"/>
            <a:r>
              <a:rPr lang="en-US" altLang="x-none" baseline="0" dirty="0" smtClean="0"/>
              <a:t>I believe it is very helpful to see all of these concepts together </a:t>
            </a:r>
            <a:r>
              <a:rPr lang="mr-IN" altLang="x-none" baseline="0" dirty="0" smtClean="0"/>
              <a:t>–</a:t>
            </a:r>
            <a:r>
              <a:rPr lang="en-US" altLang="x-none" baseline="0" dirty="0" smtClean="0"/>
              <a:t> they are intended to generate CONFIDENCE!</a:t>
            </a:r>
          </a:p>
          <a:p>
            <a:pPr eaLnBrk="1" hangingPunct="1"/>
            <a:endParaRPr lang="en-US" altLang="x-none" baseline="0" dirty="0" smtClean="0"/>
          </a:p>
          <a:p>
            <a:pPr marL="0" marR="0" indent="0" algn="l" defTabSz="713232" rtl="0" eaLnBrk="1" fontAlgn="auto" latinLnBrk="0" hangingPunct="1">
              <a:lnSpc>
                <a:spcPct val="100000"/>
              </a:lnSpc>
              <a:spcBef>
                <a:spcPts val="0"/>
              </a:spcBef>
              <a:spcAft>
                <a:spcPts val="0"/>
              </a:spcAft>
              <a:buClrTx/>
              <a:buSzTx/>
              <a:buFontTx/>
              <a:buNone/>
              <a:tabLst/>
              <a:defRPr/>
            </a:pPr>
            <a:r>
              <a:rPr lang="en-US" dirty="0" smtClean="0"/>
              <a:t>This Makes Me SO</a:t>
            </a:r>
            <a:r>
              <a:rPr lang="en-US" baseline="0" dirty="0" smtClean="0"/>
              <a:t> THANKFUL!</a:t>
            </a:r>
            <a:endParaRPr lang="en-US" dirty="0" smtClean="0"/>
          </a:p>
          <a:p>
            <a:pPr eaLnBrk="1" hangingPunct="1"/>
            <a:endParaRPr lang="en-US" altLang="x-none" dirty="0"/>
          </a:p>
        </p:txBody>
      </p:sp>
    </p:spTree>
    <p:extLst>
      <p:ext uri="{BB962C8B-B14F-4D97-AF65-F5344CB8AC3E}">
        <p14:creationId xmlns:p14="http://schemas.microsoft.com/office/powerpoint/2010/main" val="156580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7/3/19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7/3/19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7/3/19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bg1"/>
                </a:solidFill>
                <a:latin typeface="Calibri" charset="0"/>
                <a:ea typeface="Calibri" charset="0"/>
                <a:cs typeface="Calibri"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7/3/19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44F16-D4E6-4845-91DB-A61A55B9D5AD}" type="datetimeFigureOut">
              <a:rPr lang="en-US" smtClean="0"/>
              <a:t>7/3/19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E44F16-D4E6-4845-91DB-A61A55B9D5AD}" type="datetimeFigureOut">
              <a:rPr lang="en-US" smtClean="0"/>
              <a:t>7/3/19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E44F16-D4E6-4845-91DB-A61A55B9D5AD}" type="datetimeFigureOut">
              <a:rPr lang="en-US" smtClean="0"/>
              <a:t>7/3/19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E44F16-D4E6-4845-91DB-A61A55B9D5AD}" type="datetimeFigureOut">
              <a:rPr lang="en-US" smtClean="0"/>
              <a:t>7/3/19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44F16-D4E6-4845-91DB-A61A55B9D5AD}" type="datetimeFigureOut">
              <a:rPr lang="en-US" smtClean="0"/>
              <a:t>7/3/19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44F16-D4E6-4845-91DB-A61A55B9D5AD}" type="datetimeFigureOut">
              <a:rPr lang="en-US" smtClean="0"/>
              <a:t>7/3/19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44F16-D4E6-4845-91DB-A61A55B9D5AD}" type="datetimeFigureOut">
              <a:rPr lang="en-US" smtClean="0"/>
              <a:t>7/3/19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BE44F16-D4E6-4845-91DB-A61A55B9D5AD}" type="datetimeFigureOut">
              <a:rPr lang="en-US" smtClean="0"/>
              <a:t>7/3/19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31B5973-ED60-F14A-A367-ACB5CA0DF678}" type="slidenum">
              <a:rPr lang="en-US" smtClean="0"/>
              <a:t>‹#›</a:t>
            </a:fld>
            <a:endParaRPr lang="en-US"/>
          </a:p>
        </p:txBody>
      </p:sp>
    </p:spTree>
    <p:extLst>
      <p:ext uri="{BB962C8B-B14F-4D97-AF65-F5344CB8AC3E}">
        <p14:creationId xmlns:p14="http://schemas.microsoft.com/office/powerpoint/2010/main" val="862506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Spirit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84292373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&amp; Our Confidence</a:t>
            </a:r>
            <a:endParaRPr lang="en-US" dirty="0"/>
          </a:p>
        </p:txBody>
      </p:sp>
      <p:sp>
        <p:nvSpPr>
          <p:cNvPr id="3" name="Content Placeholder 2"/>
          <p:cNvSpPr>
            <a:spLocks noGrp="1"/>
          </p:cNvSpPr>
          <p:nvPr>
            <p:ph idx="1"/>
          </p:nvPr>
        </p:nvSpPr>
        <p:spPr>
          <a:xfrm>
            <a:off x="400050" y="1408907"/>
            <a:ext cx="8477250" cy="4058443"/>
          </a:xfrm>
        </p:spPr>
        <p:txBody>
          <a:bodyPr>
            <a:normAutofit/>
          </a:bodyPr>
          <a:lstStyle/>
          <a:p>
            <a:r>
              <a:rPr lang="en-US" dirty="0" smtClean="0"/>
              <a:t>Confidence in </a:t>
            </a:r>
            <a:r>
              <a:rPr lang="en-US" dirty="0"/>
              <a:t>o</a:t>
            </a:r>
            <a:r>
              <a:rPr lang="en-US" dirty="0" smtClean="0"/>
              <a:t>ur Spiritual Battles</a:t>
            </a:r>
          </a:p>
          <a:p>
            <a:pPr lvl="1"/>
            <a:r>
              <a:rPr lang="en-US" dirty="0" smtClean="0"/>
              <a:t>Well Informed About The Battle.</a:t>
            </a:r>
            <a:br>
              <a:rPr lang="en-US" dirty="0" smtClean="0"/>
            </a:br>
            <a:r>
              <a:rPr lang="en-US" dirty="0" smtClean="0"/>
              <a:t>    Ephesians 6:10-12</a:t>
            </a:r>
          </a:p>
          <a:p>
            <a:pPr lvl="1"/>
            <a:r>
              <a:rPr lang="en-US" dirty="0" smtClean="0"/>
              <a:t>Well Equipped For The Battle.</a:t>
            </a:r>
            <a:br>
              <a:rPr lang="en-US" dirty="0" smtClean="0"/>
            </a:br>
            <a:r>
              <a:rPr lang="en-US" dirty="0" smtClean="0"/>
              <a:t>    Ephesians 6:17</a:t>
            </a:r>
          </a:p>
          <a:p>
            <a:pPr lvl="1"/>
            <a:r>
              <a:rPr lang="en-US" dirty="0" smtClean="0"/>
              <a:t>Well Supported During The Battle.</a:t>
            </a:r>
            <a:br>
              <a:rPr lang="en-US" dirty="0" smtClean="0"/>
            </a:br>
            <a:r>
              <a:rPr lang="en-US" dirty="0" smtClean="0"/>
              <a:t>    Ephesians 6:18-20</a:t>
            </a:r>
          </a:p>
          <a:p>
            <a:pPr lvl="1"/>
            <a:endParaRPr lang="en-US" dirty="0" smtClean="0"/>
          </a:p>
        </p:txBody>
      </p:sp>
    </p:spTree>
    <p:extLst>
      <p:ext uri="{BB962C8B-B14F-4D97-AF65-F5344CB8AC3E}">
        <p14:creationId xmlns:p14="http://schemas.microsoft.com/office/powerpoint/2010/main" val="18842524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algn="ctr" eaLnBrk="1" hangingPunct="1"/>
            <a:r>
              <a:rPr lang="en-US" altLang="x-none" dirty="0" smtClean="0"/>
              <a:t>The Spirit &amp; Our Confidence</a:t>
            </a:r>
            <a:endParaRPr lang="en-US" altLang="x-none" dirty="0"/>
          </a:p>
        </p:txBody>
      </p:sp>
      <p:sp>
        <p:nvSpPr>
          <p:cNvPr id="7170" name="Rectangle 3"/>
          <p:cNvSpPr>
            <a:spLocks noGrp="1" noChangeArrowheads="1"/>
          </p:cNvSpPr>
          <p:nvPr>
            <p:ph type="body" idx="1"/>
          </p:nvPr>
        </p:nvSpPr>
        <p:spPr>
          <a:xfrm>
            <a:off x="800100" y="1320800"/>
            <a:ext cx="7505700" cy="4064000"/>
          </a:xfrm>
        </p:spPr>
        <p:txBody>
          <a:bodyPr>
            <a:noAutofit/>
          </a:bodyPr>
          <a:lstStyle/>
          <a:p>
            <a:pPr marL="0" indent="0" eaLnBrk="1" hangingPunct="1">
              <a:lnSpc>
                <a:spcPct val="90000"/>
              </a:lnSpc>
              <a:buNone/>
            </a:pPr>
            <a:r>
              <a:rPr lang="en-US" altLang="x-none" dirty="0" smtClean="0"/>
              <a:t>Because of the Holy Spirit, we have</a:t>
            </a:r>
            <a:r>
              <a:rPr lang="mr-IN" altLang="x-none" dirty="0" smtClean="0"/>
              <a:t>…</a:t>
            </a:r>
            <a:endParaRPr lang="en-US" altLang="x-none" dirty="0" smtClean="0"/>
          </a:p>
          <a:p>
            <a:pPr eaLnBrk="1" hangingPunct="1">
              <a:lnSpc>
                <a:spcPct val="90000"/>
              </a:lnSpc>
            </a:pPr>
            <a:r>
              <a:rPr lang="en-US" altLang="x-none" dirty="0" smtClean="0"/>
              <a:t>Confidence in the Apostles</a:t>
            </a:r>
          </a:p>
          <a:p>
            <a:pPr eaLnBrk="1" hangingPunct="1">
              <a:lnSpc>
                <a:spcPct val="90000"/>
              </a:lnSpc>
            </a:pPr>
            <a:r>
              <a:rPr lang="en-US" altLang="x-none" dirty="0" smtClean="0"/>
              <a:t>Confidence in the Gospel</a:t>
            </a:r>
            <a:endParaRPr lang="en-US" altLang="x-none" dirty="0" smtClean="0"/>
          </a:p>
          <a:p>
            <a:pPr eaLnBrk="1" hangingPunct="1">
              <a:lnSpc>
                <a:spcPct val="90000"/>
              </a:lnSpc>
            </a:pPr>
            <a:r>
              <a:rPr lang="en-US" altLang="x-none" dirty="0" smtClean="0"/>
              <a:t>Confidence in our Salvation</a:t>
            </a:r>
          </a:p>
          <a:p>
            <a:pPr eaLnBrk="1" hangingPunct="1">
              <a:lnSpc>
                <a:spcPct val="90000"/>
              </a:lnSpc>
            </a:pPr>
            <a:r>
              <a:rPr lang="en-US" altLang="x-none" dirty="0" smtClean="0"/>
              <a:t>Confidence in our Future Hope</a:t>
            </a:r>
            <a:endParaRPr lang="en-US" altLang="x-none" dirty="0" smtClean="0"/>
          </a:p>
          <a:p>
            <a:pPr eaLnBrk="1" hangingPunct="1">
              <a:lnSpc>
                <a:spcPct val="90000"/>
              </a:lnSpc>
            </a:pPr>
            <a:r>
              <a:rPr lang="en-US" altLang="x-none" dirty="0" smtClean="0"/>
              <a:t>Confidence in our Relationship with God</a:t>
            </a:r>
          </a:p>
          <a:p>
            <a:pPr eaLnBrk="1" hangingPunct="1">
              <a:lnSpc>
                <a:spcPct val="90000"/>
              </a:lnSpc>
            </a:pPr>
            <a:r>
              <a:rPr lang="en-US" altLang="x-none" dirty="0" smtClean="0"/>
              <a:t>Confidence in our Spiritual Battles</a:t>
            </a:r>
          </a:p>
        </p:txBody>
      </p:sp>
    </p:spTree>
    <p:extLst>
      <p:ext uri="{BB962C8B-B14F-4D97-AF65-F5344CB8AC3E}">
        <p14:creationId xmlns:p14="http://schemas.microsoft.com/office/powerpoint/2010/main" val="9838187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down)">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wipe(down)">
                                      <p:cBhvr>
                                        <p:cTn id="12" dur="500"/>
                                        <p:tgtEl>
                                          <p:spTgt spid="7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wipe(down)">
                                      <p:cBhvr>
                                        <p:cTn id="17" dur="500"/>
                                        <p:tgtEl>
                                          <p:spTgt spid="7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0">
                                            <p:txEl>
                                              <p:pRg st="3" end="3"/>
                                            </p:txEl>
                                          </p:spTgt>
                                        </p:tgtEl>
                                        <p:attrNameLst>
                                          <p:attrName>style.visibility</p:attrName>
                                        </p:attrNameLst>
                                      </p:cBhvr>
                                      <p:to>
                                        <p:strVal val="visible"/>
                                      </p:to>
                                    </p:set>
                                    <p:animEffect transition="in" filter="wipe(down)">
                                      <p:cBhvr>
                                        <p:cTn id="22" dur="500"/>
                                        <p:tgtEl>
                                          <p:spTgt spid="71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70">
                                            <p:txEl>
                                              <p:pRg st="4" end="4"/>
                                            </p:txEl>
                                          </p:spTgt>
                                        </p:tgtEl>
                                        <p:attrNameLst>
                                          <p:attrName>style.visibility</p:attrName>
                                        </p:attrNameLst>
                                      </p:cBhvr>
                                      <p:to>
                                        <p:strVal val="visible"/>
                                      </p:to>
                                    </p:set>
                                    <p:animEffect transition="in" filter="wipe(down)">
                                      <p:cBhvr>
                                        <p:cTn id="27" dur="500"/>
                                        <p:tgtEl>
                                          <p:spTgt spid="71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170">
                                            <p:txEl>
                                              <p:pRg st="5" end="5"/>
                                            </p:txEl>
                                          </p:spTgt>
                                        </p:tgtEl>
                                        <p:attrNameLst>
                                          <p:attrName>style.visibility</p:attrName>
                                        </p:attrNameLst>
                                      </p:cBhvr>
                                      <p:to>
                                        <p:strVal val="visible"/>
                                      </p:to>
                                    </p:set>
                                    <p:animEffect transition="in" filter="wipe(down)">
                                      <p:cBhvr>
                                        <p:cTn id="32" dur="500"/>
                                        <p:tgtEl>
                                          <p:spTgt spid="717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170">
                                            <p:txEl>
                                              <p:pRg st="6" end="6"/>
                                            </p:txEl>
                                          </p:spTgt>
                                        </p:tgtEl>
                                        <p:attrNameLst>
                                          <p:attrName>style.visibility</p:attrName>
                                        </p:attrNameLst>
                                      </p:cBhvr>
                                      <p:to>
                                        <p:strVal val="visible"/>
                                      </p:to>
                                    </p:set>
                                    <p:animEffect transition="in" filter="wipe(down)">
                                      <p:cBhvr>
                                        <p:cTn id="37" dur="500"/>
                                        <p:tgtEl>
                                          <p:spTgt spid="71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Spirit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77553731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Goals: To Help Students</a:t>
            </a:r>
            <a:r>
              <a:rPr lang="mr-IN" b="1" dirty="0" smtClean="0"/>
              <a:t>…</a:t>
            </a:r>
            <a:endParaRPr lang="en-US" b="1" dirty="0"/>
          </a:p>
        </p:txBody>
      </p:sp>
      <p:sp>
        <p:nvSpPr>
          <p:cNvPr id="3" name="Content Placeholder 2"/>
          <p:cNvSpPr>
            <a:spLocks noGrp="1"/>
          </p:cNvSpPr>
          <p:nvPr>
            <p:ph idx="1"/>
          </p:nvPr>
        </p:nvSpPr>
        <p:spPr>
          <a:xfrm>
            <a:off x="628650" y="1521354"/>
            <a:ext cx="8149590" cy="3626115"/>
          </a:xfrm>
        </p:spPr>
        <p:txBody>
          <a:bodyPr>
            <a:noAutofit/>
          </a:bodyPr>
          <a:lstStyle/>
          <a:p>
            <a:pPr lvl="0"/>
            <a:r>
              <a:rPr lang="en-US" sz="2800" dirty="0"/>
              <a:t>Acknowledge and honor the Spirit’s wonderful works.</a:t>
            </a:r>
          </a:p>
          <a:p>
            <a:pPr lvl="0"/>
            <a:r>
              <a:rPr lang="en-US" sz="2800" dirty="0"/>
              <a:t>Appreciate the means the Spirit employs to accomplish His work.</a:t>
            </a:r>
          </a:p>
          <a:p>
            <a:pPr lvl="0"/>
            <a:r>
              <a:rPr lang="en-US" sz="2800" dirty="0"/>
              <a:t>Advance our understanding of the Spirit’s relationship to Christians today.</a:t>
            </a:r>
          </a:p>
          <a:p>
            <a:pPr lvl="0"/>
            <a:r>
              <a:rPr lang="en-US" sz="2800" dirty="0"/>
              <a:t>Answer common questions about the Spirit.</a:t>
            </a:r>
          </a:p>
          <a:p>
            <a:pPr lvl="0"/>
            <a:r>
              <a:rPr lang="en-US" sz="2800" dirty="0"/>
              <a:t>Avoid sins that tear down the very things the Spirit builds </a:t>
            </a:r>
            <a:r>
              <a:rPr lang="en-US" sz="2800" dirty="0" smtClean="0"/>
              <a:t>up</a:t>
            </a:r>
            <a:r>
              <a:rPr lang="en-US" sz="2800" dirty="0"/>
              <a:t>.</a:t>
            </a:r>
          </a:p>
        </p:txBody>
      </p:sp>
    </p:spTree>
    <p:extLst>
      <p:ext uri="{BB962C8B-B14F-4D97-AF65-F5344CB8AC3E}">
        <p14:creationId xmlns:p14="http://schemas.microsoft.com/office/powerpoint/2010/main" val="140442905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3556893"/>
              </p:ext>
            </p:extLst>
          </p:nvPr>
        </p:nvGraphicFramePr>
        <p:xfrm>
          <a:off x="666750" y="454025"/>
          <a:ext cx="7886700" cy="4820920"/>
        </p:xfrm>
        <a:graphic>
          <a:graphicData uri="http://schemas.openxmlformats.org/drawingml/2006/table">
            <a:tbl>
              <a:tblPr firstRow="1" bandRow="1">
                <a:tableStyleId>{69CF1AB2-1976-4502-BF36-3FF5EA218861}</a:tableStyleId>
              </a:tblPr>
              <a:tblGrid>
                <a:gridCol w="685800"/>
                <a:gridCol w="4191000"/>
                <a:gridCol w="1409700"/>
                <a:gridCol w="1600200"/>
              </a:tblGrid>
              <a:tr h="370840">
                <a:tc>
                  <a:txBody>
                    <a:bodyPr/>
                    <a:lstStyle/>
                    <a:p>
                      <a:r>
                        <a:rPr lang="en-US" sz="1700" dirty="0" smtClean="0"/>
                        <a:t>1</a:t>
                      </a:r>
                      <a:endParaRPr lang="en-US" sz="1700" dirty="0"/>
                    </a:p>
                  </a:txBody>
                  <a:tcPr/>
                </a:tc>
                <a:tc>
                  <a:txBody>
                    <a:bodyPr/>
                    <a:lstStyle/>
                    <a:p>
                      <a:r>
                        <a:rPr lang="en-US" sz="1700" dirty="0" smtClean="0"/>
                        <a:t>Introduction To the Spirit’s Nature</a:t>
                      </a:r>
                      <a:endParaRPr lang="en-US" sz="1700" dirty="0"/>
                    </a:p>
                  </a:txBody>
                  <a:tcPr/>
                </a:tc>
                <a:tc>
                  <a:txBody>
                    <a:bodyPr/>
                    <a:lstStyle/>
                    <a:p>
                      <a:r>
                        <a:rPr lang="en-US" sz="1700" dirty="0" smtClean="0"/>
                        <a:t>June 2</a:t>
                      </a:r>
                      <a:endParaRPr lang="en-US" sz="1700" dirty="0"/>
                    </a:p>
                  </a:txBody>
                  <a:tcPr/>
                </a:tc>
                <a:tc>
                  <a:txBody>
                    <a:bodyPr/>
                    <a:lstStyle/>
                    <a:p>
                      <a:r>
                        <a:rPr lang="en-US" sz="1700" dirty="0" smtClean="0"/>
                        <a:t>P. Shumake</a:t>
                      </a:r>
                      <a:endParaRPr lang="en-US" sz="1700" dirty="0"/>
                    </a:p>
                  </a:txBody>
                  <a:tcPr/>
                </a:tc>
              </a:tr>
              <a:tr h="370840">
                <a:tc>
                  <a:txBody>
                    <a:bodyPr/>
                    <a:lstStyle/>
                    <a:p>
                      <a:r>
                        <a:rPr lang="en-US" sz="1700" b="1" dirty="0" smtClean="0"/>
                        <a:t>2</a:t>
                      </a:r>
                      <a:endParaRPr lang="en-US" sz="1700" b="1" dirty="0"/>
                    </a:p>
                  </a:txBody>
                  <a:tcPr/>
                </a:tc>
                <a:tc>
                  <a:txBody>
                    <a:bodyPr/>
                    <a:lstStyle/>
                    <a:p>
                      <a:r>
                        <a:rPr lang="en-US" sz="1700" b="1" dirty="0" smtClean="0"/>
                        <a:t>Introduction to the Spirit’s Work</a:t>
                      </a:r>
                      <a:endParaRPr lang="en-US" sz="1700" b="1" dirty="0"/>
                    </a:p>
                  </a:txBody>
                  <a:tcPr/>
                </a:tc>
                <a:tc>
                  <a:txBody>
                    <a:bodyPr/>
                    <a:lstStyle/>
                    <a:p>
                      <a:r>
                        <a:rPr lang="en-US" sz="1700" b="1" dirty="0" smtClean="0"/>
                        <a:t>June 9</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3</a:t>
                      </a:r>
                      <a:endParaRPr lang="en-US" sz="1700" b="1" dirty="0"/>
                    </a:p>
                  </a:txBody>
                  <a:tcPr/>
                </a:tc>
                <a:tc>
                  <a:txBody>
                    <a:bodyPr/>
                    <a:lstStyle/>
                    <a:p>
                      <a:r>
                        <a:rPr lang="en-US" sz="1700" b="1" dirty="0" smtClean="0"/>
                        <a:t>The Spirit &amp; Inspiration </a:t>
                      </a:r>
                      <a:r>
                        <a:rPr lang="en-US" sz="1700" b="0" dirty="0" smtClean="0"/>
                        <a:t>(John 14-16)</a:t>
                      </a:r>
                      <a:endParaRPr lang="en-US" sz="1700" b="0" dirty="0"/>
                    </a:p>
                  </a:txBody>
                  <a:tcPr/>
                </a:tc>
                <a:tc>
                  <a:txBody>
                    <a:bodyPr/>
                    <a:lstStyle/>
                    <a:p>
                      <a:r>
                        <a:rPr lang="en-US" sz="1700" b="1" dirty="0" smtClean="0"/>
                        <a:t>June 12</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4</a:t>
                      </a:r>
                      <a:endParaRPr lang="en-US" sz="1700" b="1" dirty="0"/>
                    </a:p>
                  </a:txBody>
                  <a:tcPr/>
                </a:tc>
                <a:tc>
                  <a:txBody>
                    <a:bodyPr/>
                    <a:lstStyle/>
                    <a:p>
                      <a:r>
                        <a:rPr lang="en-US" sz="1700" b="1" dirty="0" smtClean="0"/>
                        <a:t>The Spirit &amp; Conversion </a:t>
                      </a:r>
                      <a:r>
                        <a:rPr lang="en-US" sz="1700" b="0" dirty="0" smtClean="0"/>
                        <a:t>(Acts)</a:t>
                      </a:r>
                      <a:endParaRPr lang="en-US" sz="1700" b="1" dirty="0"/>
                    </a:p>
                  </a:txBody>
                  <a:tcPr/>
                </a:tc>
                <a:tc>
                  <a:txBody>
                    <a:bodyPr/>
                    <a:lstStyle/>
                    <a:p>
                      <a:r>
                        <a:rPr lang="en-US" sz="1700" b="1" dirty="0" smtClean="0"/>
                        <a:t>June 16</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5</a:t>
                      </a:r>
                      <a:endParaRPr lang="en-US" sz="1700" b="1" dirty="0"/>
                    </a:p>
                  </a:txBody>
                  <a:tcPr/>
                </a:tc>
                <a:tc>
                  <a:txBody>
                    <a:bodyPr/>
                    <a:lstStyle/>
                    <a:p>
                      <a:r>
                        <a:rPr lang="en-US" sz="1700" b="1" dirty="0" smtClean="0"/>
                        <a:t>The Spirit &amp; Our Christian Walk </a:t>
                      </a:r>
                      <a:r>
                        <a:rPr lang="en-US" sz="1700" b="0" dirty="0" smtClean="0"/>
                        <a:t>(Rom</a:t>
                      </a:r>
                      <a:r>
                        <a:rPr lang="en-US" sz="1700" b="0" baseline="0" dirty="0" smtClean="0"/>
                        <a:t> 8)</a:t>
                      </a:r>
                      <a:endParaRPr lang="en-US" sz="1700" b="1" dirty="0"/>
                    </a:p>
                  </a:txBody>
                  <a:tcPr/>
                </a:tc>
                <a:tc>
                  <a:txBody>
                    <a:bodyPr/>
                    <a:lstStyle/>
                    <a:p>
                      <a:r>
                        <a:rPr lang="en-US" sz="1700" b="1" dirty="0" smtClean="0"/>
                        <a:t>June 19</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6</a:t>
                      </a:r>
                      <a:endParaRPr lang="en-US" sz="1700" b="1" dirty="0"/>
                    </a:p>
                  </a:txBody>
                  <a:tcPr>
                    <a:solidFill>
                      <a:schemeClr val="accent1">
                        <a:lumMod val="40000"/>
                        <a:lumOff val="60000"/>
                      </a:schemeClr>
                    </a:solidFill>
                  </a:tcPr>
                </a:tc>
                <a:tc>
                  <a:txBody>
                    <a:bodyPr/>
                    <a:lstStyle/>
                    <a:p>
                      <a:r>
                        <a:rPr lang="en-US" sz="1700" b="1" dirty="0" smtClean="0"/>
                        <a:t>The Spirit &amp; His Dwelling </a:t>
                      </a:r>
                      <a:r>
                        <a:rPr lang="en-US" sz="1700" b="0" dirty="0" smtClean="0"/>
                        <a:t>(Rom</a:t>
                      </a:r>
                      <a:r>
                        <a:rPr lang="en-US" sz="1700" b="0" baseline="0" dirty="0" smtClean="0"/>
                        <a:t> 8, Col 2)</a:t>
                      </a:r>
                      <a:endParaRPr lang="en-US" sz="1700" b="1" dirty="0"/>
                    </a:p>
                  </a:txBody>
                  <a:tcPr>
                    <a:solidFill>
                      <a:schemeClr val="accent1">
                        <a:lumMod val="40000"/>
                        <a:lumOff val="60000"/>
                      </a:schemeClr>
                    </a:solidFill>
                  </a:tcPr>
                </a:tc>
                <a:tc>
                  <a:txBody>
                    <a:bodyPr/>
                    <a:lstStyle/>
                    <a:p>
                      <a:r>
                        <a:rPr lang="en-US" sz="1700" b="1" dirty="0" smtClean="0"/>
                        <a:t>June 23</a:t>
                      </a:r>
                      <a:endParaRPr lang="en-US" sz="1700" b="1" dirty="0"/>
                    </a:p>
                  </a:txBody>
                  <a:tcPr>
                    <a:solidFill>
                      <a:schemeClr val="accent1">
                        <a:lumMod val="40000"/>
                        <a:lumOff val="60000"/>
                      </a:schemeClr>
                    </a:solidFill>
                  </a:tcPr>
                </a:tc>
                <a:tc>
                  <a:txBody>
                    <a:bodyPr/>
                    <a:lstStyle/>
                    <a:p>
                      <a:r>
                        <a:rPr lang="en-US" sz="1700" b="1" dirty="0" smtClean="0"/>
                        <a:t>P. Shumake</a:t>
                      </a:r>
                      <a:endParaRPr lang="en-US" sz="1700" b="1" dirty="0"/>
                    </a:p>
                  </a:txBody>
                  <a:tcPr>
                    <a:solidFill>
                      <a:schemeClr val="accent1">
                        <a:lumMod val="40000"/>
                        <a:lumOff val="60000"/>
                      </a:schemeClr>
                    </a:solidFill>
                  </a:tcPr>
                </a:tc>
              </a:tr>
              <a:tr h="370840">
                <a:tc>
                  <a:txBody>
                    <a:bodyPr/>
                    <a:lstStyle/>
                    <a:p>
                      <a:r>
                        <a:rPr lang="en-US" sz="1700" b="1" dirty="0" smtClean="0"/>
                        <a:t>7</a:t>
                      </a:r>
                      <a:endParaRPr lang="en-US" sz="1700" b="1" dirty="0"/>
                    </a:p>
                  </a:txBody>
                  <a:tcPr>
                    <a:solidFill>
                      <a:schemeClr val="accent1">
                        <a:lumMod val="20000"/>
                        <a:lumOff val="80000"/>
                      </a:schemeClr>
                    </a:solidFill>
                  </a:tcPr>
                </a:tc>
                <a:tc>
                  <a:txBody>
                    <a:bodyPr/>
                    <a:lstStyle/>
                    <a:p>
                      <a:r>
                        <a:rPr lang="en-US" sz="1700" b="1" dirty="0" smtClean="0"/>
                        <a:t>The Spirit &amp; Our Sanctification</a:t>
                      </a:r>
                      <a:endParaRPr lang="en-US" sz="1700" b="1" dirty="0"/>
                    </a:p>
                  </a:txBody>
                  <a:tcPr>
                    <a:solidFill>
                      <a:schemeClr val="accent1">
                        <a:lumMod val="20000"/>
                        <a:lumOff val="80000"/>
                      </a:schemeClr>
                    </a:solidFill>
                  </a:tcPr>
                </a:tc>
                <a:tc>
                  <a:txBody>
                    <a:bodyPr/>
                    <a:lstStyle/>
                    <a:p>
                      <a:r>
                        <a:rPr lang="en-US" sz="1700" b="1" dirty="0" smtClean="0"/>
                        <a:t>June 26</a:t>
                      </a:r>
                      <a:endParaRPr lang="en-US" sz="1700" b="1" dirty="0"/>
                    </a:p>
                  </a:txBody>
                  <a:tcPr>
                    <a:solidFill>
                      <a:schemeClr val="accent1">
                        <a:lumMod val="20000"/>
                        <a:lumOff val="80000"/>
                      </a:schemeClr>
                    </a:solidFill>
                  </a:tcPr>
                </a:tc>
                <a:tc>
                  <a:txBody>
                    <a:bodyPr/>
                    <a:lstStyle/>
                    <a:p>
                      <a:r>
                        <a:rPr lang="en-US" sz="1700" b="1" dirty="0" smtClean="0"/>
                        <a:t>P. Shumake</a:t>
                      </a:r>
                      <a:endParaRPr lang="en-US" sz="1700" b="1" dirty="0"/>
                    </a:p>
                  </a:txBody>
                  <a:tcPr>
                    <a:solidFill>
                      <a:schemeClr val="accent1">
                        <a:lumMod val="20000"/>
                        <a:lumOff val="80000"/>
                      </a:schemeClr>
                    </a:solidFill>
                  </a:tcPr>
                </a:tc>
              </a:tr>
              <a:tr h="370840">
                <a:tc>
                  <a:txBody>
                    <a:bodyPr/>
                    <a:lstStyle/>
                    <a:p>
                      <a:r>
                        <a:rPr lang="en-US" sz="1700" b="1" dirty="0" smtClean="0"/>
                        <a:t>8</a:t>
                      </a:r>
                      <a:endParaRPr lang="en-US" sz="1700" b="1" dirty="0"/>
                    </a:p>
                  </a:txBody>
                  <a:tcPr>
                    <a:solidFill>
                      <a:schemeClr val="accent1">
                        <a:lumMod val="40000"/>
                        <a:lumOff val="60000"/>
                      </a:schemeClr>
                    </a:solidFill>
                  </a:tcPr>
                </a:tc>
                <a:tc>
                  <a:txBody>
                    <a:bodyPr/>
                    <a:lstStyle/>
                    <a:p>
                      <a:r>
                        <a:rPr lang="en-US" sz="1700" b="1" dirty="0" smtClean="0"/>
                        <a:t>The Spirit &amp; Our Edification</a:t>
                      </a:r>
                      <a:endParaRPr lang="en-US" sz="1700" b="1" dirty="0"/>
                    </a:p>
                  </a:txBody>
                  <a:tcPr>
                    <a:solidFill>
                      <a:schemeClr val="accent1">
                        <a:lumMod val="40000"/>
                        <a:lumOff val="60000"/>
                      </a:schemeClr>
                    </a:solidFill>
                  </a:tcPr>
                </a:tc>
                <a:tc>
                  <a:txBody>
                    <a:bodyPr/>
                    <a:lstStyle/>
                    <a:p>
                      <a:r>
                        <a:rPr lang="en-US" sz="1700" b="1" dirty="0" smtClean="0"/>
                        <a:t>June 30</a:t>
                      </a:r>
                      <a:endParaRPr lang="en-US" sz="1700" b="1" dirty="0"/>
                    </a:p>
                  </a:txBody>
                  <a:tcPr>
                    <a:solidFill>
                      <a:schemeClr val="accent1">
                        <a:lumMod val="40000"/>
                        <a:lumOff val="60000"/>
                      </a:schemeClr>
                    </a:solidFill>
                  </a:tcPr>
                </a:tc>
                <a:tc>
                  <a:txBody>
                    <a:bodyPr/>
                    <a:lstStyle/>
                    <a:p>
                      <a:r>
                        <a:rPr lang="en-US" sz="1700" b="1" dirty="0" smtClean="0"/>
                        <a:t>P. Shumake</a:t>
                      </a:r>
                      <a:endParaRPr lang="en-US" sz="1700" b="1" dirty="0"/>
                    </a:p>
                  </a:txBody>
                  <a:tcPr>
                    <a:solidFill>
                      <a:schemeClr val="accent1">
                        <a:lumMod val="40000"/>
                        <a:lumOff val="60000"/>
                      </a:schemeClr>
                    </a:solidFill>
                  </a:tcPr>
                </a:tc>
              </a:tr>
              <a:tr h="370840">
                <a:tc>
                  <a:txBody>
                    <a:bodyPr/>
                    <a:lstStyle/>
                    <a:p>
                      <a:r>
                        <a:rPr lang="en-US" sz="1700" b="1" dirty="0" smtClean="0"/>
                        <a:t>9</a:t>
                      </a:r>
                      <a:endParaRPr lang="en-US" sz="1700" b="1" dirty="0"/>
                    </a:p>
                  </a:txBody>
                  <a:tcPr>
                    <a:solidFill>
                      <a:schemeClr val="accent4">
                        <a:lumMod val="20000"/>
                        <a:lumOff val="80000"/>
                      </a:schemeClr>
                    </a:solidFill>
                  </a:tcPr>
                </a:tc>
                <a:tc>
                  <a:txBody>
                    <a:bodyPr/>
                    <a:lstStyle/>
                    <a:p>
                      <a:r>
                        <a:rPr lang="en-US" sz="1700" b="1" dirty="0" smtClean="0"/>
                        <a:t>The Spirit &amp; Our Confidence</a:t>
                      </a:r>
                      <a:endParaRPr lang="en-US" sz="1700" b="1" dirty="0"/>
                    </a:p>
                  </a:txBody>
                  <a:tcPr>
                    <a:solidFill>
                      <a:schemeClr val="accent4">
                        <a:lumMod val="20000"/>
                        <a:lumOff val="80000"/>
                      </a:schemeClr>
                    </a:solidFill>
                  </a:tcPr>
                </a:tc>
                <a:tc>
                  <a:txBody>
                    <a:bodyPr/>
                    <a:lstStyle/>
                    <a:p>
                      <a:r>
                        <a:rPr lang="en-US" sz="1700" b="1" dirty="0" smtClean="0"/>
                        <a:t>July 3</a:t>
                      </a:r>
                      <a:endParaRPr lang="en-US" sz="1700" b="1" dirty="0"/>
                    </a:p>
                  </a:txBody>
                  <a:tcPr>
                    <a:solidFill>
                      <a:schemeClr val="accent4">
                        <a:lumMod val="20000"/>
                        <a:lumOff val="80000"/>
                      </a:schemeClr>
                    </a:solidFill>
                  </a:tcPr>
                </a:tc>
                <a:tc>
                  <a:txBody>
                    <a:bodyPr/>
                    <a:lstStyle/>
                    <a:p>
                      <a:r>
                        <a:rPr lang="en-US" sz="1700" b="1" dirty="0" smtClean="0"/>
                        <a:t>P. Shumake</a:t>
                      </a:r>
                      <a:endParaRPr lang="en-US" sz="1700" b="1" dirty="0"/>
                    </a:p>
                  </a:txBody>
                  <a:tcPr>
                    <a:solidFill>
                      <a:schemeClr val="accent4">
                        <a:lumMod val="20000"/>
                        <a:lumOff val="80000"/>
                      </a:schemeClr>
                    </a:solidFill>
                  </a:tcPr>
                </a:tc>
              </a:tr>
              <a:tr h="370840">
                <a:tc>
                  <a:txBody>
                    <a:bodyPr/>
                    <a:lstStyle/>
                    <a:p>
                      <a:r>
                        <a:rPr lang="en-US" sz="1700" b="1" dirty="0" smtClean="0"/>
                        <a:t>10</a:t>
                      </a:r>
                      <a:endParaRPr lang="en-US" sz="1700" b="1" dirty="0"/>
                    </a:p>
                  </a:txBody>
                  <a:tcPr/>
                </a:tc>
                <a:tc>
                  <a:txBody>
                    <a:bodyPr/>
                    <a:lstStyle/>
                    <a:p>
                      <a:r>
                        <a:rPr lang="en-US" sz="1700" b="1" dirty="0" smtClean="0"/>
                        <a:t>Questions: The Sins Against</a:t>
                      </a:r>
                      <a:r>
                        <a:rPr lang="en-US" sz="1700" b="1" baseline="0" dirty="0" smtClean="0"/>
                        <a:t> The Spirit</a:t>
                      </a:r>
                      <a:endParaRPr lang="en-US" sz="1700" b="1" dirty="0"/>
                    </a:p>
                  </a:txBody>
                  <a:tcPr/>
                </a:tc>
                <a:tc>
                  <a:txBody>
                    <a:bodyPr/>
                    <a:lstStyle/>
                    <a:p>
                      <a:r>
                        <a:rPr lang="en-US" sz="1700" b="1" dirty="0" smtClean="0"/>
                        <a:t>July 7</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11</a:t>
                      </a:r>
                      <a:endParaRPr lang="en-US" sz="1700" b="1" dirty="0"/>
                    </a:p>
                  </a:txBody>
                  <a:tcPr/>
                </a:tc>
                <a:tc>
                  <a:txBody>
                    <a:bodyPr/>
                    <a:lstStyle/>
                    <a:p>
                      <a:r>
                        <a:rPr lang="en-US" sz="1700" b="1" dirty="0" smtClean="0"/>
                        <a:t>Questions: The Anointing in</a:t>
                      </a:r>
                      <a:r>
                        <a:rPr lang="en-US" sz="1700" b="1" baseline="0" dirty="0" smtClean="0"/>
                        <a:t> 1 John</a:t>
                      </a:r>
                      <a:endParaRPr lang="en-US" sz="1700" b="1" dirty="0"/>
                    </a:p>
                  </a:txBody>
                  <a:tcPr/>
                </a:tc>
                <a:tc>
                  <a:txBody>
                    <a:bodyPr/>
                    <a:lstStyle/>
                    <a:p>
                      <a:r>
                        <a:rPr lang="en-US" sz="1700" b="1" dirty="0" smtClean="0"/>
                        <a:t>July</a:t>
                      </a:r>
                      <a:r>
                        <a:rPr lang="en-US" sz="1700" b="1" baseline="0" dirty="0" smtClean="0"/>
                        <a:t> </a:t>
                      </a:r>
                      <a:r>
                        <a:rPr lang="en-US" sz="1700" b="1" dirty="0" smtClean="0"/>
                        <a:t>10</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12</a:t>
                      </a:r>
                      <a:endParaRPr lang="en-US" sz="1700" b="1" dirty="0"/>
                    </a:p>
                  </a:txBody>
                  <a:tcPr/>
                </a:tc>
                <a:tc>
                  <a:txBody>
                    <a:bodyPr/>
                    <a:lstStyle/>
                    <a:p>
                      <a:r>
                        <a:rPr lang="en-US" sz="1700" b="1" dirty="0" smtClean="0"/>
                        <a:t>Questions: The Charismatic Movement</a:t>
                      </a:r>
                      <a:endParaRPr lang="en-US" sz="1700" b="1" dirty="0"/>
                    </a:p>
                  </a:txBody>
                  <a:tcPr/>
                </a:tc>
                <a:tc>
                  <a:txBody>
                    <a:bodyPr/>
                    <a:lstStyle/>
                    <a:p>
                      <a:r>
                        <a:rPr lang="en-US" sz="1700" b="1" dirty="0" smtClean="0"/>
                        <a:t>July 14</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13</a:t>
                      </a:r>
                      <a:endParaRPr lang="en-US" sz="1700" b="1" dirty="0"/>
                    </a:p>
                  </a:txBody>
                  <a:tcPr/>
                </a:tc>
                <a:tc>
                  <a:txBody>
                    <a:bodyPr/>
                    <a:lstStyle/>
                    <a:p>
                      <a:r>
                        <a:rPr lang="en-US" sz="1700" b="1" dirty="0" smtClean="0"/>
                        <a:t>Review</a:t>
                      </a:r>
                      <a:endParaRPr lang="en-US" sz="1700" b="1" dirty="0"/>
                    </a:p>
                  </a:txBody>
                  <a:tcPr/>
                </a:tc>
                <a:tc>
                  <a:txBody>
                    <a:bodyPr/>
                    <a:lstStyle/>
                    <a:p>
                      <a:r>
                        <a:rPr lang="en-US" sz="1700" b="1" dirty="0" smtClean="0"/>
                        <a:t>July</a:t>
                      </a:r>
                      <a:r>
                        <a:rPr lang="en-US" sz="1700" b="1" baseline="0" dirty="0" smtClean="0"/>
                        <a:t> 17</a:t>
                      </a:r>
                      <a:endParaRPr lang="en-US" sz="1700" b="1" dirty="0"/>
                    </a:p>
                  </a:txBody>
                  <a:tcPr/>
                </a:tc>
                <a:tc>
                  <a:txBody>
                    <a:bodyPr/>
                    <a:lstStyle/>
                    <a:p>
                      <a:r>
                        <a:rPr lang="en-US" sz="1700" b="1" dirty="0" smtClean="0"/>
                        <a:t>P. Shumake</a:t>
                      </a:r>
                      <a:endParaRPr lang="en-US" sz="1700" b="1" dirty="0"/>
                    </a:p>
                  </a:txBody>
                  <a:tcPr/>
                </a:tc>
              </a:tr>
            </a:tbl>
          </a:graphicData>
        </a:graphic>
      </p:graphicFrame>
      <p:sp>
        <p:nvSpPr>
          <p:cNvPr id="6" name="Right Arrow 5"/>
          <p:cNvSpPr/>
          <p:nvPr/>
        </p:nvSpPr>
        <p:spPr>
          <a:xfrm>
            <a:off x="133350" y="3371850"/>
            <a:ext cx="495300" cy="47625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2355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37571"/>
            <a:ext cx="8362950" cy="1104636"/>
          </a:xfrm>
        </p:spPr>
        <p:txBody>
          <a:bodyPr>
            <a:normAutofit fontScale="90000"/>
          </a:bodyPr>
          <a:lstStyle/>
          <a:p>
            <a:pPr eaLnBrk="1" hangingPunct="1"/>
            <a:r>
              <a:rPr lang="en-US" altLang="x-none" dirty="0"/>
              <a:t>The Gifts &amp; Fruit Serve </a:t>
            </a:r>
            <a:r>
              <a:rPr lang="en-US" altLang="x-none" u="sng" dirty="0"/>
              <a:t>Common Purposes</a:t>
            </a:r>
          </a:p>
        </p:txBody>
      </p:sp>
      <p:sp>
        <p:nvSpPr>
          <p:cNvPr id="18435" name="Rectangle 3"/>
          <p:cNvSpPr>
            <a:spLocks noGrp="1" noChangeArrowheads="1"/>
          </p:cNvSpPr>
          <p:nvPr>
            <p:ph type="body" idx="1"/>
          </p:nvPr>
        </p:nvSpPr>
        <p:spPr>
          <a:xfrm>
            <a:off x="571500" y="1136650"/>
            <a:ext cx="8362950" cy="4254500"/>
          </a:xfrm>
        </p:spPr>
        <p:txBody>
          <a:bodyPr>
            <a:noAutofit/>
          </a:bodyPr>
          <a:lstStyle/>
          <a:p>
            <a:pPr eaLnBrk="1" hangingPunct="1">
              <a:lnSpc>
                <a:spcPct val="90000"/>
              </a:lnSpc>
            </a:pPr>
            <a:r>
              <a:rPr lang="en-US" altLang="x-none" sz="2800" dirty="0"/>
              <a:t>For the </a:t>
            </a:r>
            <a:r>
              <a:rPr lang="en-US" altLang="x-none" sz="2800" dirty="0">
                <a:solidFill>
                  <a:schemeClr val="accent4">
                    <a:lumMod val="40000"/>
                    <a:lumOff val="60000"/>
                  </a:schemeClr>
                </a:solidFill>
              </a:rPr>
              <a:t>Confirmation &amp; Promotion of the Gospel</a:t>
            </a:r>
          </a:p>
          <a:p>
            <a:pPr lvl="1" eaLnBrk="1" hangingPunct="1">
              <a:lnSpc>
                <a:spcPct val="90000"/>
              </a:lnSpc>
            </a:pPr>
            <a:r>
              <a:rPr lang="en-US" altLang="x-none" sz="2400" dirty="0"/>
              <a:t>Gifts (Hebrews 2:4)</a:t>
            </a:r>
          </a:p>
          <a:p>
            <a:pPr lvl="1" eaLnBrk="1" hangingPunct="1">
              <a:lnSpc>
                <a:spcPct val="90000"/>
              </a:lnSpc>
            </a:pPr>
            <a:r>
              <a:rPr lang="en-US" altLang="x-none" sz="2400" dirty="0"/>
              <a:t>Fruit (Matthew 7:16-20, John 13:35)</a:t>
            </a:r>
          </a:p>
          <a:p>
            <a:pPr eaLnBrk="1" hangingPunct="1">
              <a:lnSpc>
                <a:spcPct val="90000"/>
              </a:lnSpc>
            </a:pPr>
            <a:r>
              <a:rPr lang="en-US" altLang="x-none" sz="2800" dirty="0"/>
              <a:t>For the </a:t>
            </a:r>
            <a:r>
              <a:rPr lang="en-US" altLang="x-none" sz="2800" dirty="0">
                <a:solidFill>
                  <a:schemeClr val="accent4">
                    <a:lumMod val="40000"/>
                    <a:lumOff val="60000"/>
                  </a:schemeClr>
                </a:solidFill>
              </a:rPr>
              <a:t>Edification of the Saints</a:t>
            </a:r>
          </a:p>
          <a:p>
            <a:pPr lvl="1" eaLnBrk="1" hangingPunct="1">
              <a:lnSpc>
                <a:spcPct val="90000"/>
              </a:lnSpc>
            </a:pPr>
            <a:r>
              <a:rPr lang="en-US" altLang="x-none" sz="2400" dirty="0"/>
              <a:t>Gifts (1 Corinthians 14:4,12,26)</a:t>
            </a:r>
          </a:p>
          <a:p>
            <a:pPr lvl="1" eaLnBrk="1" hangingPunct="1">
              <a:lnSpc>
                <a:spcPct val="90000"/>
              </a:lnSpc>
            </a:pPr>
            <a:r>
              <a:rPr lang="en-US" altLang="x-none" sz="2400" dirty="0"/>
              <a:t>Fruit (1 Corinthians 8:1)</a:t>
            </a:r>
          </a:p>
          <a:p>
            <a:pPr eaLnBrk="1" hangingPunct="1">
              <a:lnSpc>
                <a:spcPct val="90000"/>
              </a:lnSpc>
            </a:pPr>
            <a:r>
              <a:rPr lang="en-US" altLang="x-none" sz="2800" dirty="0"/>
              <a:t>For the </a:t>
            </a:r>
            <a:r>
              <a:rPr lang="en-US" altLang="x-none" sz="2800" dirty="0">
                <a:solidFill>
                  <a:schemeClr val="accent4">
                    <a:lumMod val="40000"/>
                    <a:lumOff val="60000"/>
                  </a:schemeClr>
                </a:solidFill>
              </a:rPr>
              <a:t>Common Good</a:t>
            </a:r>
          </a:p>
          <a:p>
            <a:pPr lvl="1" eaLnBrk="1" hangingPunct="1">
              <a:lnSpc>
                <a:spcPct val="90000"/>
              </a:lnSpc>
            </a:pPr>
            <a:r>
              <a:rPr lang="en-US" altLang="x-none" sz="2400" dirty="0"/>
              <a:t>Gifts (1 Corinthians 12:7)</a:t>
            </a:r>
          </a:p>
          <a:p>
            <a:pPr lvl="1" eaLnBrk="1" hangingPunct="1">
              <a:lnSpc>
                <a:spcPct val="90000"/>
              </a:lnSpc>
            </a:pPr>
            <a:r>
              <a:rPr lang="en-US" altLang="x-none" sz="2400" dirty="0"/>
              <a:t>Fruit (Philippians 2:3-4) </a:t>
            </a:r>
          </a:p>
          <a:p>
            <a:pPr eaLnBrk="1" hangingPunct="1">
              <a:lnSpc>
                <a:spcPct val="90000"/>
              </a:lnSpc>
            </a:pPr>
            <a:r>
              <a:rPr lang="en-US" altLang="x-none" sz="2800" dirty="0"/>
              <a:t>Ultimately, For the Production of </a:t>
            </a:r>
            <a:r>
              <a:rPr lang="en-US" altLang="x-none" sz="2800" dirty="0">
                <a:solidFill>
                  <a:schemeClr val="accent4">
                    <a:lumMod val="40000"/>
                    <a:lumOff val="60000"/>
                  </a:schemeClr>
                </a:solidFill>
              </a:rPr>
              <a:t>More </a:t>
            </a:r>
            <a:r>
              <a:rPr lang="en-US" altLang="x-none" sz="2800" dirty="0" smtClean="0">
                <a:solidFill>
                  <a:schemeClr val="accent4">
                    <a:lumMod val="40000"/>
                    <a:lumOff val="60000"/>
                  </a:schemeClr>
                </a:solidFill>
              </a:rPr>
              <a:t>Fruit</a:t>
            </a:r>
            <a:r>
              <a:rPr lang="en-US" altLang="x-none" sz="2800" dirty="0" smtClean="0"/>
              <a:t>! (</a:t>
            </a:r>
            <a:r>
              <a:rPr lang="en-US" altLang="x-none" sz="2400" dirty="0" smtClean="0"/>
              <a:t>Mt. 5:16)</a:t>
            </a:r>
            <a:endParaRPr lang="en-US" altLang="x-none" sz="2400" dirty="0"/>
          </a:p>
        </p:txBody>
      </p:sp>
    </p:spTree>
    <p:extLst>
      <p:ext uri="{BB962C8B-B14F-4D97-AF65-F5344CB8AC3E}">
        <p14:creationId xmlns:p14="http://schemas.microsoft.com/office/powerpoint/2010/main" val="17168653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435">
                                            <p:txEl>
                                              <p:pRg st="5" end="5"/>
                                            </p:txEl>
                                          </p:spTgt>
                                        </p:tgtEl>
                                        <p:attrNameLst>
                                          <p:attrName>style.visibility</p:attrName>
                                        </p:attrNameLst>
                                      </p:cBhvr>
                                      <p:to>
                                        <p:strVal val="visible"/>
                                      </p:to>
                                    </p:set>
                                    <p:anim calcmode="lin" valueType="num">
                                      <p:cBhvr additive="base">
                                        <p:cTn id="29"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435">
                                            <p:txEl>
                                              <p:pRg st="6" end="6"/>
                                            </p:txEl>
                                          </p:spTgt>
                                        </p:tgtEl>
                                        <p:attrNameLst>
                                          <p:attrName>style.visibility</p:attrName>
                                        </p:attrNameLst>
                                      </p:cBhvr>
                                      <p:to>
                                        <p:strVal val="visible"/>
                                      </p:to>
                                    </p:set>
                                    <p:anim calcmode="lin" valueType="num">
                                      <p:cBhvr additive="base">
                                        <p:cTn id="35"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3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435">
                                            <p:txEl>
                                              <p:pRg st="7" end="7"/>
                                            </p:txEl>
                                          </p:spTgt>
                                        </p:tgtEl>
                                        <p:attrNameLst>
                                          <p:attrName>style.visibility</p:attrName>
                                        </p:attrNameLst>
                                      </p:cBhvr>
                                      <p:to>
                                        <p:strVal val="visible"/>
                                      </p:to>
                                    </p:set>
                                    <p:anim calcmode="lin" valueType="num">
                                      <p:cBhvr additive="base">
                                        <p:cTn id="39"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435">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435">
                                            <p:txEl>
                                              <p:pRg st="8" end="8"/>
                                            </p:txEl>
                                          </p:spTgt>
                                        </p:tgtEl>
                                        <p:attrNameLst>
                                          <p:attrName>style.visibility</p:attrName>
                                        </p:attrNameLst>
                                      </p:cBhvr>
                                      <p:to>
                                        <p:strVal val="visible"/>
                                      </p:to>
                                    </p:set>
                                    <p:anim calcmode="lin" valueType="num">
                                      <p:cBhvr additive="base">
                                        <p:cTn id="43"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435">
                                            <p:txEl>
                                              <p:pRg st="9" end="9"/>
                                            </p:txEl>
                                          </p:spTgt>
                                        </p:tgtEl>
                                        <p:attrNameLst>
                                          <p:attrName>style.visibility</p:attrName>
                                        </p:attrNameLst>
                                      </p:cBhvr>
                                      <p:to>
                                        <p:strVal val="visible"/>
                                      </p:to>
                                    </p:set>
                                    <p:anim calcmode="lin" valueType="num">
                                      <p:cBhvr additive="base">
                                        <p:cTn id="49" dur="500" fill="hold"/>
                                        <p:tgtEl>
                                          <p:spTgt spid="1843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4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When We Think of the Spirit, </a:t>
            </a:r>
            <a:br>
              <a:rPr lang="en-US" dirty="0" smtClean="0"/>
            </a:br>
            <a:r>
              <a:rPr lang="en-US" dirty="0" smtClean="0"/>
              <a:t>I Hope Key Words Come To Mind</a:t>
            </a:r>
            <a:r>
              <a:rPr lang="mr-IN" dirty="0" smtClean="0"/>
              <a:t>…</a:t>
            </a:r>
            <a:endParaRPr lang="en-US" dirty="0"/>
          </a:p>
        </p:txBody>
      </p:sp>
      <p:sp>
        <p:nvSpPr>
          <p:cNvPr id="3" name="Content Placeholder 2"/>
          <p:cNvSpPr>
            <a:spLocks noGrp="1"/>
          </p:cNvSpPr>
          <p:nvPr>
            <p:ph idx="1"/>
          </p:nvPr>
        </p:nvSpPr>
        <p:spPr>
          <a:xfrm>
            <a:off x="1485900" y="1733550"/>
            <a:ext cx="6781800" cy="3413919"/>
          </a:xfrm>
        </p:spPr>
        <p:txBody>
          <a:bodyPr>
            <a:normAutofit/>
          </a:bodyPr>
          <a:lstStyle/>
          <a:p>
            <a:r>
              <a:rPr lang="en-US" dirty="0" smtClean="0"/>
              <a:t>Divine				</a:t>
            </a:r>
            <a:r>
              <a:rPr lang="en-US" sz="2800" dirty="0" smtClean="0"/>
              <a:t>•</a:t>
            </a:r>
            <a:r>
              <a:rPr lang="en-US" dirty="0" smtClean="0"/>
              <a:t> Helper</a:t>
            </a:r>
          </a:p>
          <a:p>
            <a:r>
              <a:rPr lang="en-US" dirty="0" smtClean="0"/>
              <a:t>Communication	</a:t>
            </a:r>
            <a:r>
              <a:rPr lang="en-US" sz="2800" dirty="0" smtClean="0"/>
              <a:t>•</a:t>
            </a:r>
            <a:r>
              <a:rPr lang="en-US" dirty="0" smtClean="0"/>
              <a:t> Renewal</a:t>
            </a:r>
          </a:p>
          <a:p>
            <a:r>
              <a:rPr lang="en-US" dirty="0" smtClean="0"/>
              <a:t>Temple 			</a:t>
            </a:r>
            <a:r>
              <a:rPr lang="en-US" sz="2800" dirty="0" smtClean="0"/>
              <a:t>•</a:t>
            </a:r>
            <a:r>
              <a:rPr lang="en-US" dirty="0" smtClean="0"/>
              <a:t> Holiness</a:t>
            </a:r>
          </a:p>
          <a:p>
            <a:r>
              <a:rPr lang="en-US" smtClean="0"/>
              <a:t>Sanctification </a:t>
            </a:r>
            <a:r>
              <a:rPr lang="en-US"/>
              <a:t>	</a:t>
            </a:r>
            <a:r>
              <a:rPr lang="en-US" dirty="0" smtClean="0"/>
              <a:t>	</a:t>
            </a:r>
            <a:r>
              <a:rPr lang="en-US" sz="2800" smtClean="0"/>
              <a:t>• </a:t>
            </a:r>
            <a:r>
              <a:rPr lang="en-US" smtClean="0"/>
              <a:t>Edification</a:t>
            </a:r>
          </a:p>
          <a:p>
            <a:r>
              <a:rPr lang="en-US" b="1" i="1" u="sng" smtClean="0">
                <a:solidFill>
                  <a:schemeClr val="accent4">
                    <a:lumMod val="40000"/>
                    <a:lumOff val="60000"/>
                  </a:schemeClr>
                </a:solidFill>
              </a:rPr>
              <a:t>Confidence</a:t>
            </a:r>
            <a:endParaRPr lang="en-US" b="1" i="1" u="sng" dirty="0">
              <a:solidFill>
                <a:schemeClr val="accent4">
                  <a:lumMod val="40000"/>
                  <a:lumOff val="60000"/>
                </a:schemeClr>
              </a:solidFill>
            </a:endParaRPr>
          </a:p>
        </p:txBody>
      </p:sp>
    </p:spTree>
    <p:extLst>
      <p:ext uri="{BB962C8B-B14F-4D97-AF65-F5344CB8AC3E}">
        <p14:creationId xmlns:p14="http://schemas.microsoft.com/office/powerpoint/2010/main" val="15046496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algn="ctr" eaLnBrk="1" hangingPunct="1"/>
            <a:r>
              <a:rPr lang="en-US" altLang="x-none" dirty="0" smtClean="0"/>
              <a:t>The Spirit &amp; Our Confidence</a:t>
            </a:r>
            <a:endParaRPr lang="en-US" altLang="x-none" dirty="0"/>
          </a:p>
        </p:txBody>
      </p:sp>
      <p:sp>
        <p:nvSpPr>
          <p:cNvPr id="7170" name="Rectangle 3"/>
          <p:cNvSpPr>
            <a:spLocks noGrp="1" noChangeArrowheads="1"/>
          </p:cNvSpPr>
          <p:nvPr>
            <p:ph type="body" idx="1"/>
          </p:nvPr>
        </p:nvSpPr>
        <p:spPr>
          <a:xfrm>
            <a:off x="800100" y="1320800"/>
            <a:ext cx="7505700" cy="4064000"/>
          </a:xfrm>
        </p:spPr>
        <p:txBody>
          <a:bodyPr>
            <a:noAutofit/>
          </a:bodyPr>
          <a:lstStyle/>
          <a:p>
            <a:pPr marL="0" indent="0" eaLnBrk="1" hangingPunct="1">
              <a:lnSpc>
                <a:spcPct val="90000"/>
              </a:lnSpc>
              <a:buNone/>
            </a:pPr>
            <a:r>
              <a:rPr lang="en-US" altLang="x-none" dirty="0" smtClean="0"/>
              <a:t>Because of the Holy Spirit, we have</a:t>
            </a:r>
            <a:r>
              <a:rPr lang="mr-IN" altLang="x-none" dirty="0" smtClean="0"/>
              <a:t>…</a:t>
            </a:r>
            <a:endParaRPr lang="en-US" altLang="x-none" dirty="0" smtClean="0"/>
          </a:p>
          <a:p>
            <a:pPr eaLnBrk="1" hangingPunct="1">
              <a:lnSpc>
                <a:spcPct val="90000"/>
              </a:lnSpc>
            </a:pPr>
            <a:r>
              <a:rPr lang="en-US" altLang="x-none" dirty="0" smtClean="0"/>
              <a:t>Confidence in the Apostles</a:t>
            </a:r>
          </a:p>
          <a:p>
            <a:pPr eaLnBrk="1" hangingPunct="1">
              <a:lnSpc>
                <a:spcPct val="90000"/>
              </a:lnSpc>
            </a:pPr>
            <a:r>
              <a:rPr lang="en-US" altLang="x-none" dirty="0" smtClean="0"/>
              <a:t>Confidence in the Gospel</a:t>
            </a:r>
            <a:endParaRPr lang="en-US" altLang="x-none" dirty="0" smtClean="0"/>
          </a:p>
          <a:p>
            <a:pPr eaLnBrk="1" hangingPunct="1">
              <a:lnSpc>
                <a:spcPct val="90000"/>
              </a:lnSpc>
            </a:pPr>
            <a:r>
              <a:rPr lang="en-US" altLang="x-none" dirty="0" smtClean="0"/>
              <a:t>Confidence in our Salvation</a:t>
            </a:r>
          </a:p>
          <a:p>
            <a:pPr eaLnBrk="1" hangingPunct="1">
              <a:lnSpc>
                <a:spcPct val="90000"/>
              </a:lnSpc>
            </a:pPr>
            <a:r>
              <a:rPr lang="en-US" altLang="x-none" dirty="0" smtClean="0"/>
              <a:t>Confidence in our Future Hope</a:t>
            </a:r>
            <a:endParaRPr lang="en-US" altLang="x-none" dirty="0" smtClean="0"/>
          </a:p>
          <a:p>
            <a:pPr eaLnBrk="1" hangingPunct="1">
              <a:lnSpc>
                <a:spcPct val="90000"/>
              </a:lnSpc>
            </a:pPr>
            <a:r>
              <a:rPr lang="en-US" altLang="x-none" dirty="0" smtClean="0"/>
              <a:t>Confidence in our Relationship with God</a:t>
            </a:r>
          </a:p>
          <a:p>
            <a:pPr eaLnBrk="1" hangingPunct="1">
              <a:lnSpc>
                <a:spcPct val="90000"/>
              </a:lnSpc>
            </a:pPr>
            <a:r>
              <a:rPr lang="en-US" altLang="x-none" dirty="0" smtClean="0"/>
              <a:t>Confidence in our Spiritual Battles</a:t>
            </a:r>
          </a:p>
        </p:txBody>
      </p:sp>
    </p:spTree>
    <p:extLst>
      <p:ext uri="{BB962C8B-B14F-4D97-AF65-F5344CB8AC3E}">
        <p14:creationId xmlns:p14="http://schemas.microsoft.com/office/powerpoint/2010/main" val="5071079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down)">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wipe(down)">
                                      <p:cBhvr>
                                        <p:cTn id="12" dur="500"/>
                                        <p:tgtEl>
                                          <p:spTgt spid="7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wipe(down)">
                                      <p:cBhvr>
                                        <p:cTn id="17" dur="500"/>
                                        <p:tgtEl>
                                          <p:spTgt spid="7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0">
                                            <p:txEl>
                                              <p:pRg st="3" end="3"/>
                                            </p:txEl>
                                          </p:spTgt>
                                        </p:tgtEl>
                                        <p:attrNameLst>
                                          <p:attrName>style.visibility</p:attrName>
                                        </p:attrNameLst>
                                      </p:cBhvr>
                                      <p:to>
                                        <p:strVal val="visible"/>
                                      </p:to>
                                    </p:set>
                                    <p:animEffect transition="in" filter="wipe(down)">
                                      <p:cBhvr>
                                        <p:cTn id="22" dur="500"/>
                                        <p:tgtEl>
                                          <p:spTgt spid="71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70">
                                            <p:txEl>
                                              <p:pRg st="4" end="4"/>
                                            </p:txEl>
                                          </p:spTgt>
                                        </p:tgtEl>
                                        <p:attrNameLst>
                                          <p:attrName>style.visibility</p:attrName>
                                        </p:attrNameLst>
                                      </p:cBhvr>
                                      <p:to>
                                        <p:strVal val="visible"/>
                                      </p:to>
                                    </p:set>
                                    <p:animEffect transition="in" filter="wipe(down)">
                                      <p:cBhvr>
                                        <p:cTn id="27" dur="500"/>
                                        <p:tgtEl>
                                          <p:spTgt spid="71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170">
                                            <p:txEl>
                                              <p:pRg st="5" end="5"/>
                                            </p:txEl>
                                          </p:spTgt>
                                        </p:tgtEl>
                                        <p:attrNameLst>
                                          <p:attrName>style.visibility</p:attrName>
                                        </p:attrNameLst>
                                      </p:cBhvr>
                                      <p:to>
                                        <p:strVal val="visible"/>
                                      </p:to>
                                    </p:set>
                                    <p:animEffect transition="in" filter="wipe(down)">
                                      <p:cBhvr>
                                        <p:cTn id="32" dur="500"/>
                                        <p:tgtEl>
                                          <p:spTgt spid="717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170">
                                            <p:txEl>
                                              <p:pRg st="6" end="6"/>
                                            </p:txEl>
                                          </p:spTgt>
                                        </p:tgtEl>
                                        <p:attrNameLst>
                                          <p:attrName>style.visibility</p:attrName>
                                        </p:attrNameLst>
                                      </p:cBhvr>
                                      <p:to>
                                        <p:strVal val="visible"/>
                                      </p:to>
                                    </p:set>
                                    <p:animEffect transition="in" filter="wipe(down)">
                                      <p:cBhvr>
                                        <p:cTn id="37" dur="500"/>
                                        <p:tgtEl>
                                          <p:spTgt spid="71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&amp; Our Confidence</a:t>
            </a:r>
            <a:endParaRPr lang="en-US" dirty="0"/>
          </a:p>
        </p:txBody>
      </p:sp>
      <p:sp>
        <p:nvSpPr>
          <p:cNvPr id="3" name="Content Placeholder 2"/>
          <p:cNvSpPr>
            <a:spLocks noGrp="1"/>
          </p:cNvSpPr>
          <p:nvPr>
            <p:ph idx="1"/>
          </p:nvPr>
        </p:nvSpPr>
        <p:spPr>
          <a:xfrm>
            <a:off x="628650" y="1521354"/>
            <a:ext cx="7886700" cy="3888846"/>
          </a:xfrm>
        </p:spPr>
        <p:txBody>
          <a:bodyPr>
            <a:normAutofit/>
          </a:bodyPr>
          <a:lstStyle/>
          <a:p>
            <a:r>
              <a:rPr lang="en-US" dirty="0" smtClean="0"/>
              <a:t>Confidence </a:t>
            </a:r>
            <a:r>
              <a:rPr lang="en-US" dirty="0"/>
              <a:t>i</a:t>
            </a:r>
            <a:r>
              <a:rPr lang="en-US" dirty="0" smtClean="0"/>
              <a:t>n </a:t>
            </a:r>
            <a:r>
              <a:rPr lang="en-US" dirty="0"/>
              <a:t>t</a:t>
            </a:r>
            <a:r>
              <a:rPr lang="en-US" dirty="0" smtClean="0"/>
              <a:t>he Apostles</a:t>
            </a:r>
          </a:p>
          <a:p>
            <a:pPr lvl="1"/>
            <a:r>
              <a:rPr lang="en-US" dirty="0" smtClean="0"/>
              <a:t>2 Corinthians 1:12, 15, 21-22</a:t>
            </a:r>
          </a:p>
          <a:p>
            <a:r>
              <a:rPr lang="en-US" dirty="0" smtClean="0"/>
              <a:t>Confidence in the Gospel</a:t>
            </a:r>
          </a:p>
          <a:p>
            <a:pPr lvl="1"/>
            <a:r>
              <a:rPr lang="en-US" dirty="0" smtClean="0"/>
              <a:t>Galatians 3:1-5</a:t>
            </a:r>
          </a:p>
          <a:p>
            <a:pPr lvl="1"/>
            <a:r>
              <a:rPr lang="en-US" dirty="0" smtClean="0"/>
              <a:t>Superior to the Flesh</a:t>
            </a:r>
          </a:p>
          <a:p>
            <a:pPr lvl="1"/>
            <a:r>
              <a:rPr lang="en-US" dirty="0" smtClean="0"/>
              <a:t>Superior to the Law</a:t>
            </a:r>
          </a:p>
          <a:p>
            <a:pPr lvl="1"/>
            <a:r>
              <a:rPr lang="en-US" dirty="0" smtClean="0"/>
              <a:t>Worthy of our Suffering</a:t>
            </a:r>
          </a:p>
          <a:p>
            <a:pPr lvl="1"/>
            <a:r>
              <a:rPr lang="en-US" dirty="0" smtClean="0"/>
              <a:t>Ephesians 3:1-5</a:t>
            </a:r>
            <a:endParaRPr lang="en-US" dirty="0"/>
          </a:p>
        </p:txBody>
      </p:sp>
    </p:spTree>
    <p:extLst>
      <p:ext uri="{BB962C8B-B14F-4D97-AF65-F5344CB8AC3E}">
        <p14:creationId xmlns:p14="http://schemas.microsoft.com/office/powerpoint/2010/main" val="11195252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&amp; Our Confidence</a:t>
            </a:r>
            <a:endParaRPr lang="en-US" dirty="0"/>
          </a:p>
        </p:txBody>
      </p:sp>
      <p:sp>
        <p:nvSpPr>
          <p:cNvPr id="3" name="Content Placeholder 2"/>
          <p:cNvSpPr>
            <a:spLocks noGrp="1"/>
          </p:cNvSpPr>
          <p:nvPr>
            <p:ph idx="1"/>
          </p:nvPr>
        </p:nvSpPr>
        <p:spPr>
          <a:xfrm>
            <a:off x="628650" y="1521354"/>
            <a:ext cx="7886700" cy="3812646"/>
          </a:xfrm>
        </p:spPr>
        <p:txBody>
          <a:bodyPr>
            <a:normAutofit/>
          </a:bodyPr>
          <a:lstStyle/>
          <a:p>
            <a:r>
              <a:rPr lang="en-US" dirty="0" smtClean="0"/>
              <a:t>Confidence in our Salvation</a:t>
            </a:r>
          </a:p>
          <a:p>
            <a:pPr lvl="1"/>
            <a:r>
              <a:rPr lang="en-US" dirty="0" smtClean="0"/>
              <a:t>Grace for Both Jews &amp; Gentiles </a:t>
            </a:r>
            <a:br>
              <a:rPr lang="en-US" dirty="0" smtClean="0"/>
            </a:br>
            <a:r>
              <a:rPr lang="en-US" dirty="0" smtClean="0"/>
              <a:t>	Acts 10:47-48, Acts 15:8-11</a:t>
            </a:r>
          </a:p>
          <a:p>
            <a:pPr lvl="1"/>
            <a:r>
              <a:rPr lang="en-US" dirty="0" smtClean="0"/>
              <a:t>Ephesians 1:13</a:t>
            </a:r>
          </a:p>
          <a:p>
            <a:pPr lvl="1"/>
            <a:r>
              <a:rPr lang="en-US" dirty="0" smtClean="0"/>
              <a:t>John 7:38-39, </a:t>
            </a:r>
            <a:r>
              <a:rPr lang="en-US" dirty="0"/>
              <a:t>Acts </a:t>
            </a:r>
            <a:r>
              <a:rPr lang="en-US" dirty="0" smtClean="0"/>
              <a:t>2:38-39, Titus 3:4-7</a:t>
            </a:r>
          </a:p>
          <a:p>
            <a:r>
              <a:rPr lang="en-US" dirty="0" smtClean="0"/>
              <a:t>Confidence in our Future Hope</a:t>
            </a:r>
          </a:p>
          <a:p>
            <a:pPr lvl="1"/>
            <a:r>
              <a:rPr lang="en-US" dirty="0" smtClean="0"/>
              <a:t>Ephesians 1:14, Galatians 5:5</a:t>
            </a:r>
          </a:p>
          <a:p>
            <a:pPr lvl="1"/>
            <a:r>
              <a:rPr lang="en-US" dirty="0"/>
              <a:t>2 Corinthians </a:t>
            </a:r>
            <a:r>
              <a:rPr lang="en-US" dirty="0" smtClean="0"/>
              <a:t>5:1-5</a:t>
            </a:r>
            <a:endParaRPr lang="en-US" dirty="0"/>
          </a:p>
        </p:txBody>
      </p:sp>
    </p:spTree>
    <p:extLst>
      <p:ext uri="{BB962C8B-B14F-4D97-AF65-F5344CB8AC3E}">
        <p14:creationId xmlns:p14="http://schemas.microsoft.com/office/powerpoint/2010/main" val="6732671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&amp; Our Confidence</a:t>
            </a:r>
            <a:endParaRPr lang="en-US" dirty="0"/>
          </a:p>
        </p:txBody>
      </p:sp>
      <p:sp>
        <p:nvSpPr>
          <p:cNvPr id="3" name="Content Placeholder 2"/>
          <p:cNvSpPr>
            <a:spLocks noGrp="1"/>
          </p:cNvSpPr>
          <p:nvPr>
            <p:ph idx="1"/>
          </p:nvPr>
        </p:nvSpPr>
        <p:spPr>
          <a:xfrm>
            <a:off x="400050" y="1408907"/>
            <a:ext cx="8477250" cy="4058443"/>
          </a:xfrm>
        </p:spPr>
        <p:txBody>
          <a:bodyPr>
            <a:normAutofit/>
          </a:bodyPr>
          <a:lstStyle/>
          <a:p>
            <a:r>
              <a:rPr lang="en-US" dirty="0" smtClean="0"/>
              <a:t>Confidence in our Relationship with God</a:t>
            </a:r>
          </a:p>
          <a:p>
            <a:pPr lvl="1"/>
            <a:r>
              <a:rPr lang="en-US" dirty="0" smtClean="0"/>
              <a:t>Ephesians 2:19-22, 4:1-3 (Remember Rom 8:14-17)</a:t>
            </a:r>
          </a:p>
          <a:p>
            <a:r>
              <a:rPr lang="en-US" dirty="0" smtClean="0"/>
              <a:t>Confidence in </a:t>
            </a:r>
            <a:r>
              <a:rPr lang="en-US" dirty="0"/>
              <a:t>o</a:t>
            </a:r>
            <a:r>
              <a:rPr lang="en-US" dirty="0" smtClean="0"/>
              <a:t>ur Spiritual Battles</a:t>
            </a:r>
          </a:p>
          <a:p>
            <a:pPr lvl="1"/>
            <a:r>
              <a:rPr lang="en-US" dirty="0" smtClean="0"/>
              <a:t>We Are Bold &amp; Confident, Not Scared or Discouraged.</a:t>
            </a:r>
            <a:br>
              <a:rPr lang="en-US" dirty="0" smtClean="0"/>
            </a:br>
            <a:r>
              <a:rPr lang="en-US" dirty="0" smtClean="0"/>
              <a:t>    Ephesians 3:11-16</a:t>
            </a:r>
          </a:p>
          <a:p>
            <a:pPr lvl="1"/>
            <a:r>
              <a:rPr lang="en-US" dirty="0" smtClean="0"/>
              <a:t>We Now Know The Love of Christ.</a:t>
            </a:r>
            <a:br>
              <a:rPr lang="en-US" dirty="0" smtClean="0"/>
            </a:br>
            <a:r>
              <a:rPr lang="en-US" dirty="0" smtClean="0"/>
              <a:t>    Ephesians 3:17-19</a:t>
            </a:r>
          </a:p>
          <a:p>
            <a:pPr lvl="1"/>
            <a:r>
              <a:rPr lang="en-US" dirty="0" smtClean="0"/>
              <a:t>We Trust In God’s Power. </a:t>
            </a:r>
            <a:br>
              <a:rPr lang="en-US" dirty="0" smtClean="0"/>
            </a:br>
            <a:r>
              <a:rPr lang="en-US" dirty="0" smtClean="0"/>
              <a:t>    Ephesians 3:20-21</a:t>
            </a:r>
          </a:p>
          <a:p>
            <a:pPr lvl="1"/>
            <a:endParaRPr lang="en-US" dirty="0" smtClean="0"/>
          </a:p>
        </p:txBody>
      </p:sp>
    </p:spTree>
    <p:extLst>
      <p:ext uri="{BB962C8B-B14F-4D97-AF65-F5344CB8AC3E}">
        <p14:creationId xmlns:p14="http://schemas.microsoft.com/office/powerpoint/2010/main" val="6964325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7358</TotalTime>
  <Words>1447</Words>
  <Application>Microsoft Macintosh PowerPoint</Application>
  <PresentationFormat>On-screen Show (16:10)</PresentationFormat>
  <Paragraphs>196</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Calibri Light</vt:lpstr>
      <vt:lpstr>Mangal</vt:lpstr>
      <vt:lpstr>ＭＳ Ｐゴシック</vt:lpstr>
      <vt:lpstr>Arial</vt:lpstr>
      <vt:lpstr>Office Theme</vt:lpstr>
      <vt:lpstr>The Holy Spirit</vt:lpstr>
      <vt:lpstr>Class Goals: To Help Students…</vt:lpstr>
      <vt:lpstr>PowerPoint Presentation</vt:lpstr>
      <vt:lpstr>The Gifts &amp; Fruit Serve Common Purposes</vt:lpstr>
      <vt:lpstr>When We Think of the Spirit,  I Hope Key Words Come To Mind…</vt:lpstr>
      <vt:lpstr>The Spirit &amp; Our Confidence</vt:lpstr>
      <vt:lpstr>The Spirit &amp; Our Confidence</vt:lpstr>
      <vt:lpstr>The Spirit &amp; Our Confidence</vt:lpstr>
      <vt:lpstr>The Spirit &amp; Our Confidence</vt:lpstr>
      <vt:lpstr>The Spirit &amp; Our Confidence</vt:lpstr>
      <vt:lpstr>The Spirit &amp; Our Confidence</vt:lpstr>
      <vt:lpstr>The Holy Spirit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Phillip Shumake</dc:creator>
  <cp:lastModifiedBy>Phillip Shumake</cp:lastModifiedBy>
  <cp:revision>115</cp:revision>
  <cp:lastPrinted>2019-06-23T12:06:22Z</cp:lastPrinted>
  <dcterms:created xsi:type="dcterms:W3CDTF">2019-05-29T17:23:14Z</dcterms:created>
  <dcterms:modified xsi:type="dcterms:W3CDTF">2019-07-03T19:53:50Z</dcterms:modified>
</cp:coreProperties>
</file>