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3"/>
  </p:notesMasterIdLst>
  <p:sldIdLst>
    <p:sldId id="256" r:id="rId3"/>
    <p:sldId id="281" r:id="rId4"/>
    <p:sldId id="259" r:id="rId5"/>
    <p:sldId id="286" r:id="rId6"/>
    <p:sldId id="289" r:id="rId7"/>
    <p:sldId id="290" r:id="rId8"/>
    <p:sldId id="283" r:id="rId9"/>
    <p:sldId id="291" r:id="rId10"/>
    <p:sldId id="292" r:id="rId11"/>
    <p:sldId id="293" r:id="rId12"/>
    <p:sldId id="284" r:id="rId13"/>
    <p:sldId id="294" r:id="rId14"/>
    <p:sldId id="285" r:id="rId15"/>
    <p:sldId id="295" r:id="rId16"/>
    <p:sldId id="264" r:id="rId17"/>
    <p:sldId id="263" r:id="rId18"/>
    <p:sldId id="261" r:id="rId19"/>
    <p:sldId id="257" r:id="rId20"/>
    <p:sldId id="262" r:id="rId21"/>
    <p:sldId id="258" r:id="rId22"/>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088491-35F5-4EB1-8BEF-D9096EDEE862}" v="1" dt="2019-08-18T21:49:48.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40028"/>
    <p:restoredTop sz="94706"/>
  </p:normalViewPr>
  <p:slideViewPr>
    <p:cSldViewPr snapToGrid="0" snapToObjects="1">
      <p:cViewPr varScale="1">
        <p:scale>
          <a:sx n="126" d="100"/>
          <a:sy n="126" d="100"/>
        </p:scale>
        <p:origin x="714" y="114"/>
      </p:cViewPr>
      <p:guideLst/>
    </p:cSldViewPr>
  </p:slideViewPr>
  <p:notesTextViewPr>
    <p:cViewPr>
      <p:scale>
        <a:sx n="1" d="1"/>
        <a:sy n="1" d="1"/>
      </p:scale>
      <p:origin x="0" y="0"/>
    </p:cViewPr>
  </p:notesTextViewPr>
  <p:sorterViewPr>
    <p:cViewPr>
      <p:scale>
        <a:sx n="100" d="100"/>
        <a:sy n="100" d="100"/>
      </p:scale>
      <p:origin x="0" y="-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 Beutjer" userId="6261f0cd7a12acb8" providerId="LiveId" clId="{DD088491-35F5-4EB1-8BEF-D9096EDEE862}"/>
    <pc:docChg chg="modSld sldOrd">
      <pc:chgData name="Brad Beutjer" userId="6261f0cd7a12acb8" providerId="LiveId" clId="{DD088491-35F5-4EB1-8BEF-D9096EDEE862}" dt="2019-08-18T21:49:48.052" v="0"/>
      <pc:docMkLst>
        <pc:docMk/>
      </pc:docMkLst>
      <pc:sldChg chg="ord">
        <pc:chgData name="Brad Beutjer" userId="6261f0cd7a12acb8" providerId="LiveId" clId="{DD088491-35F5-4EB1-8BEF-D9096EDEE862}" dt="2019-08-18T21:49:48.052" v="0"/>
        <pc:sldMkLst>
          <pc:docMk/>
          <pc:sldMk cId="1686030899"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F03D7-E72D-3749-B7A0-387CCF6CD53A}" type="datetimeFigureOut">
              <a:rPr lang="en-US" smtClean="0"/>
              <a:t>8/18/2019</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F400B-F10B-1A4D-8D59-512421654E39}" type="slidenum">
              <a:rPr lang="en-US" smtClean="0"/>
              <a:t>‹#›</a:t>
            </a:fld>
            <a:endParaRPr lang="en-US"/>
          </a:p>
        </p:txBody>
      </p:sp>
    </p:spTree>
    <p:extLst>
      <p:ext uri="{BB962C8B-B14F-4D97-AF65-F5344CB8AC3E}">
        <p14:creationId xmlns:p14="http://schemas.microsoft.com/office/powerpoint/2010/main" val="1749321369"/>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3C8F400B-F10B-1A4D-8D59-512421654E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0935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E0EA39-AE04-804C-9A8E-46349F47FCEA}"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0C25D-C689-EC4F-8D33-6AF024A34A40}" type="slidenum">
              <a:rPr lang="en-US" smtClean="0"/>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E0EA39-AE04-804C-9A8E-46349F47FCEA}"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0C25D-C689-EC4F-8D33-6AF024A34A40}" type="slidenum">
              <a:rPr lang="en-US" smtClean="0"/>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E0EA39-AE04-804C-9A8E-46349F47FCEA}"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0C25D-C689-EC4F-8D33-6AF024A34A40}" type="slidenum">
              <a:rPr lang="en-US" smtClean="0"/>
              <a:t>‹#›</a:t>
            </a:fld>
            <a:endParaRPr lang="en-US"/>
          </a:p>
        </p:txBody>
      </p:sp>
    </p:spTree>
  </p:cSld>
  <p:clrMapOvr>
    <a:masterClrMapping/>
  </p:clrMapOvr>
  <p:transition>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E0EA39-AE04-804C-9A8E-46349F47FCEA}"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0C25D-C689-EC4F-8D33-6AF024A34A40}" type="slidenum">
              <a:rPr lang="en-US" smtClean="0"/>
              <a:t>‹#›</a:t>
            </a:fld>
            <a:endParaRPr lang="en-US"/>
          </a:p>
        </p:txBody>
      </p:sp>
    </p:spTree>
    <p:extLst>
      <p:ext uri="{BB962C8B-B14F-4D97-AF65-F5344CB8AC3E}">
        <p14:creationId xmlns:p14="http://schemas.microsoft.com/office/powerpoint/2010/main" val="187448133"/>
      </p:ext>
    </p:extLst>
  </p:cSld>
  <p:clrMapOvr>
    <a:masterClrMapping/>
  </p:clrMapOvr>
  <p:transition>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3E0EA39-AE04-804C-9A8E-46349F47FCEA}"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0C25D-C689-EC4F-8D33-6AF024A34A40}" type="slidenum">
              <a:rPr lang="en-US" smtClean="0"/>
              <a:t>‹#›</a:t>
            </a:fld>
            <a:endParaRPr lang="en-US"/>
          </a:p>
        </p:txBody>
      </p:sp>
    </p:spTree>
    <p:extLst>
      <p:ext uri="{BB962C8B-B14F-4D97-AF65-F5344CB8AC3E}">
        <p14:creationId xmlns:p14="http://schemas.microsoft.com/office/powerpoint/2010/main" val="3625403196"/>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E0EA39-AE04-804C-9A8E-46349F47FCEA}"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0C25D-C689-EC4F-8D33-6AF024A34A40}" type="slidenum">
              <a:rPr lang="en-US" smtClean="0"/>
              <a:t>‹#›</a:t>
            </a:fld>
            <a:endParaRPr lang="en-US"/>
          </a:p>
        </p:txBody>
      </p:sp>
    </p:spTree>
    <p:extLst>
      <p:ext uri="{BB962C8B-B14F-4D97-AF65-F5344CB8AC3E}">
        <p14:creationId xmlns:p14="http://schemas.microsoft.com/office/powerpoint/2010/main" val="114700245"/>
      </p:ext>
    </p:extLst>
  </p:cSld>
  <p:clrMapOvr>
    <a:masterClrMapping/>
  </p:clrMapOvr>
  <p:transition>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E0EA39-AE04-804C-9A8E-46349F47FCEA}"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0C25D-C689-EC4F-8D33-6AF024A34A40}" type="slidenum">
              <a:rPr lang="en-US" smtClean="0"/>
              <a:t>‹#›</a:t>
            </a:fld>
            <a:endParaRPr lang="en-US"/>
          </a:p>
        </p:txBody>
      </p:sp>
    </p:spTree>
    <p:extLst>
      <p:ext uri="{BB962C8B-B14F-4D97-AF65-F5344CB8AC3E}">
        <p14:creationId xmlns:p14="http://schemas.microsoft.com/office/powerpoint/2010/main" val="86898417"/>
      </p:ext>
    </p:extLst>
  </p:cSld>
  <p:clrMapOvr>
    <a:masterClrMapping/>
  </p:clrMapOvr>
  <p:transition>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E0EA39-AE04-804C-9A8E-46349F47FCEA}"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D0C25D-C689-EC4F-8D33-6AF024A34A40}" type="slidenum">
              <a:rPr lang="en-US" smtClean="0"/>
              <a:t>‹#›</a:t>
            </a:fld>
            <a:endParaRPr lang="en-US"/>
          </a:p>
        </p:txBody>
      </p:sp>
    </p:spTree>
    <p:extLst>
      <p:ext uri="{BB962C8B-B14F-4D97-AF65-F5344CB8AC3E}">
        <p14:creationId xmlns:p14="http://schemas.microsoft.com/office/powerpoint/2010/main" val="2980767220"/>
      </p:ext>
    </p:extLst>
  </p:cSld>
  <p:clrMapOvr>
    <a:masterClrMapping/>
  </p:clrMapOvr>
  <p:transition>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E0EA39-AE04-804C-9A8E-46349F47FCEA}"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D0C25D-C689-EC4F-8D33-6AF024A34A40}" type="slidenum">
              <a:rPr lang="en-US" smtClean="0"/>
              <a:t>‹#›</a:t>
            </a:fld>
            <a:endParaRPr lang="en-US"/>
          </a:p>
        </p:txBody>
      </p:sp>
    </p:spTree>
    <p:extLst>
      <p:ext uri="{BB962C8B-B14F-4D97-AF65-F5344CB8AC3E}">
        <p14:creationId xmlns:p14="http://schemas.microsoft.com/office/powerpoint/2010/main" val="3074016074"/>
      </p:ext>
    </p:extLst>
  </p:cSld>
  <p:clrMapOvr>
    <a:masterClrMapping/>
  </p:clrMapOvr>
  <p:transition>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0EA39-AE04-804C-9A8E-46349F47FCEA}"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D0C25D-C689-EC4F-8D33-6AF024A34A40}" type="slidenum">
              <a:rPr lang="en-US" smtClean="0"/>
              <a:t>‹#›</a:t>
            </a:fld>
            <a:endParaRPr lang="en-US"/>
          </a:p>
        </p:txBody>
      </p:sp>
    </p:spTree>
    <p:extLst>
      <p:ext uri="{BB962C8B-B14F-4D97-AF65-F5344CB8AC3E}">
        <p14:creationId xmlns:p14="http://schemas.microsoft.com/office/powerpoint/2010/main" val="576123571"/>
      </p:ext>
    </p:extLst>
  </p:cSld>
  <p:clrMapOvr>
    <a:masterClrMapping/>
  </p:clrMapOvr>
  <p:transition>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E0EA39-AE04-804C-9A8E-46349F47FCEA}"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0C25D-C689-EC4F-8D33-6AF024A34A40}" type="slidenum">
              <a:rPr lang="en-US" smtClean="0"/>
              <a:t>‹#›</a:t>
            </a:fld>
            <a:endParaRPr lang="en-US"/>
          </a:p>
        </p:txBody>
      </p:sp>
    </p:spTree>
    <p:extLst>
      <p:ext uri="{BB962C8B-B14F-4D97-AF65-F5344CB8AC3E}">
        <p14:creationId xmlns:p14="http://schemas.microsoft.com/office/powerpoint/2010/main" val="2926297672"/>
      </p:ext>
    </p:extLst>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3E0EA39-AE04-804C-9A8E-46349F47FCEA}"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0C25D-C689-EC4F-8D33-6AF024A34A40}" type="slidenum">
              <a:rPr lang="en-US" smtClean="0"/>
              <a:t>‹#›</a:t>
            </a:fld>
            <a:endParaRPr lang="en-US"/>
          </a:p>
        </p:txBody>
      </p:sp>
    </p:spTree>
  </p:cSld>
  <p:clrMapOvr>
    <a:masterClrMapping/>
  </p:clrMapOvr>
  <p:transition>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E0EA39-AE04-804C-9A8E-46349F47FCEA}"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0C25D-C689-EC4F-8D33-6AF024A34A40}" type="slidenum">
              <a:rPr lang="en-US" smtClean="0"/>
              <a:t>‹#›</a:t>
            </a:fld>
            <a:endParaRPr lang="en-US"/>
          </a:p>
        </p:txBody>
      </p:sp>
    </p:spTree>
    <p:extLst>
      <p:ext uri="{BB962C8B-B14F-4D97-AF65-F5344CB8AC3E}">
        <p14:creationId xmlns:p14="http://schemas.microsoft.com/office/powerpoint/2010/main" val="3078159885"/>
      </p:ext>
    </p:extLst>
  </p:cSld>
  <p:clrMapOvr>
    <a:masterClrMapping/>
  </p:clrMapOvr>
  <p:transition>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E0EA39-AE04-804C-9A8E-46349F47FCEA}"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0C25D-C689-EC4F-8D33-6AF024A34A40}" type="slidenum">
              <a:rPr lang="en-US" smtClean="0"/>
              <a:t>‹#›</a:t>
            </a:fld>
            <a:endParaRPr lang="en-US"/>
          </a:p>
        </p:txBody>
      </p:sp>
    </p:spTree>
    <p:extLst>
      <p:ext uri="{BB962C8B-B14F-4D97-AF65-F5344CB8AC3E}">
        <p14:creationId xmlns:p14="http://schemas.microsoft.com/office/powerpoint/2010/main" val="4171295358"/>
      </p:ext>
    </p:extLst>
  </p:cSld>
  <p:clrMapOvr>
    <a:masterClrMapping/>
  </p:clrMapOvr>
  <p:transition>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E0EA39-AE04-804C-9A8E-46349F47FCEA}"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0C25D-C689-EC4F-8D33-6AF024A34A40}" type="slidenum">
              <a:rPr lang="en-US" smtClean="0"/>
              <a:t>‹#›</a:t>
            </a:fld>
            <a:endParaRPr lang="en-US"/>
          </a:p>
        </p:txBody>
      </p:sp>
    </p:spTree>
    <p:extLst>
      <p:ext uri="{BB962C8B-B14F-4D97-AF65-F5344CB8AC3E}">
        <p14:creationId xmlns:p14="http://schemas.microsoft.com/office/powerpoint/2010/main" val="1372776392"/>
      </p:ext>
    </p:extLst>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E0EA39-AE04-804C-9A8E-46349F47FCEA}"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0C25D-C689-EC4F-8D33-6AF024A34A40}" type="slidenum">
              <a:rPr lang="en-US" smtClean="0"/>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E0EA39-AE04-804C-9A8E-46349F47FCEA}"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0C25D-C689-EC4F-8D33-6AF024A34A40}" type="slidenum">
              <a:rPr lang="en-US" smtClean="0"/>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E0EA39-AE04-804C-9A8E-46349F47FCEA}"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D0C25D-C689-EC4F-8D33-6AF024A34A40}" type="slidenum">
              <a:rPr lang="en-US" smtClean="0"/>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E0EA39-AE04-804C-9A8E-46349F47FCEA}"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D0C25D-C689-EC4F-8D33-6AF024A34A40}" type="slidenum">
              <a:rPr lang="en-US" smtClean="0"/>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0EA39-AE04-804C-9A8E-46349F47FCEA}"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D0C25D-C689-EC4F-8D33-6AF024A34A40}" type="slidenum">
              <a:rPr lang="en-US" smtClean="0"/>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E0EA39-AE04-804C-9A8E-46349F47FCEA}"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0C25D-C689-EC4F-8D33-6AF024A34A40}" type="slidenum">
              <a:rPr lang="en-US" smtClean="0"/>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E0EA39-AE04-804C-9A8E-46349F47FCEA}"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0C25D-C689-EC4F-8D33-6AF024A34A40}" type="slidenum">
              <a:rPr lang="en-US" smtClean="0"/>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63E0EA39-AE04-804C-9A8E-46349F47FCEA}" type="datetimeFigureOut">
              <a:rPr lang="en-US" smtClean="0"/>
              <a:t>8/18/2019</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0FD0C25D-C689-EC4F-8D33-6AF024A34A40}" type="slidenum">
              <a:rPr lang="en-US" smtClean="0"/>
              <a:t>‹#›</a:t>
            </a:fld>
            <a:endParaRPr lang="en-US"/>
          </a:p>
        </p:txBody>
      </p:sp>
    </p:spTree>
    <p:extLst>
      <p:ext uri="{BB962C8B-B14F-4D97-AF65-F5344CB8AC3E}">
        <p14:creationId xmlns:p14="http://schemas.microsoft.com/office/powerpoint/2010/main" val="1074597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ircl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63E0EA39-AE04-804C-9A8E-46349F47FCEA}" type="datetimeFigureOut">
              <a:rPr lang="en-US" smtClean="0"/>
              <a:t>8/18/2019</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0FD0C25D-C689-EC4F-8D33-6AF024A34A40}" type="slidenum">
              <a:rPr lang="en-US" smtClean="0"/>
              <a:t>‹#›</a:t>
            </a:fld>
            <a:endParaRPr lang="en-US"/>
          </a:p>
        </p:txBody>
      </p:sp>
    </p:spTree>
    <p:extLst>
      <p:ext uri="{BB962C8B-B14F-4D97-AF65-F5344CB8AC3E}">
        <p14:creationId xmlns:p14="http://schemas.microsoft.com/office/powerpoint/2010/main" val="2734850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circl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Free In Christ</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686030899"/>
      </p:ext>
    </p:extLst>
  </p:cSld>
  <p:clrMapOvr>
    <a:masterClrMapping/>
  </p:clrMapOvr>
  <p:transition>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9" name="Title 8">
            <a:extLst>
              <a:ext uri="{FF2B5EF4-FFF2-40B4-BE49-F238E27FC236}">
                <a16:creationId xmlns:a16="http://schemas.microsoft.com/office/drawing/2014/main" id="{930782EF-0574-B74B-B5C4-DA357B7667BD}"/>
              </a:ext>
            </a:extLst>
          </p:cNvPr>
          <p:cNvSpPr>
            <a:spLocks noGrp="1"/>
          </p:cNvSpPr>
          <p:nvPr>
            <p:ph type="title"/>
          </p:nvPr>
        </p:nvSpPr>
        <p:spPr>
          <a:xfrm>
            <a:off x="627459" y="0"/>
            <a:ext cx="2949178" cy="1333500"/>
          </a:xfrm>
        </p:spPr>
        <p:txBody>
          <a:bodyPr>
            <a:normAutofit/>
          </a:bodyPr>
          <a:lstStyle/>
          <a:p>
            <a:r>
              <a:rPr lang="en-US" sz="2800" dirty="0"/>
              <a:t>How Paul uses his liberties to free the Galatians</a:t>
            </a:r>
          </a:p>
        </p:txBody>
      </p:sp>
      <p:sp>
        <p:nvSpPr>
          <p:cNvPr id="10" name="Content Placeholder 9">
            <a:extLst>
              <a:ext uri="{FF2B5EF4-FFF2-40B4-BE49-F238E27FC236}">
                <a16:creationId xmlns:a16="http://schemas.microsoft.com/office/drawing/2014/main" id="{FAD056A2-7E18-7B40-B76F-5872D7D63C12}"/>
              </a:ext>
            </a:extLst>
          </p:cNvPr>
          <p:cNvSpPr>
            <a:spLocks noGrp="1"/>
          </p:cNvSpPr>
          <p:nvPr>
            <p:ph idx="1"/>
          </p:nvPr>
        </p:nvSpPr>
        <p:spPr>
          <a:xfrm>
            <a:off x="3887391" y="0"/>
            <a:ext cx="5256608" cy="5088194"/>
          </a:xfrm>
        </p:spPr>
        <p:txBody>
          <a:bodyPr>
            <a:normAutofit lnSpcReduction="10000"/>
          </a:bodyPr>
          <a:lstStyle/>
          <a:p>
            <a:pPr marL="0" indent="0" algn="ctr">
              <a:buNone/>
            </a:pPr>
            <a:r>
              <a:rPr lang="en-US" dirty="0"/>
              <a:t>5:17 For the flesh sets its desire against the Spirit, and the Spirit against the flesh; for these are in opposition to one another, so that you may not do the things that you please. 18 But if you are led by the Spirit, you are not under the Law. 19 Now the deeds of the flesh are evident, which are: immorality, impurity, sensuality, 20 idolatry, sorcery, enmities, strife, jealousy, outbursts of anger, disputes, dissensions, factions, 21 envying, drunkenness, carousing, and </a:t>
            </a:r>
            <a:r>
              <a:rPr lang="en-US" b="1" u="sng" dirty="0"/>
              <a:t>things like these, of which I forewarn you, just as I have forewarned you, that those who practice such things will not inherit the kingdom of God</a:t>
            </a:r>
            <a:r>
              <a:rPr lang="en-US" dirty="0"/>
              <a:t>.</a:t>
            </a:r>
          </a:p>
        </p:txBody>
      </p:sp>
      <p:sp>
        <p:nvSpPr>
          <p:cNvPr id="11" name="Text Placeholder 10">
            <a:extLst>
              <a:ext uri="{FF2B5EF4-FFF2-40B4-BE49-F238E27FC236}">
                <a16:creationId xmlns:a16="http://schemas.microsoft.com/office/drawing/2014/main" id="{57CBFDF4-DB34-FD43-AF36-7933B98F1412}"/>
              </a:ext>
            </a:extLst>
          </p:cNvPr>
          <p:cNvSpPr>
            <a:spLocks noGrp="1"/>
          </p:cNvSpPr>
          <p:nvPr>
            <p:ph type="body" sz="half" idx="2"/>
          </p:nvPr>
        </p:nvSpPr>
        <p:spPr>
          <a:xfrm>
            <a:off x="316705" y="1333500"/>
            <a:ext cx="3259932" cy="4381500"/>
          </a:xfrm>
        </p:spPr>
        <p:txBody>
          <a:bodyPr>
            <a:normAutofit/>
          </a:bodyPr>
          <a:lstStyle/>
          <a:p>
            <a:pPr marL="171450" indent="-171450">
              <a:buFont typeface="Arial" panose="020B0604020202020204" pitchFamily="34" charset="0"/>
              <a:buChar char="•"/>
            </a:pPr>
            <a:r>
              <a:rPr lang="en-US" sz="1600" dirty="0">
                <a:solidFill>
                  <a:schemeClr val="tx1">
                    <a:lumMod val="50000"/>
                    <a:lumOff val="50000"/>
                  </a:schemeClr>
                </a:solidFill>
              </a:rPr>
              <a:t>Obtains </a:t>
            </a:r>
            <a:r>
              <a:rPr lang="en-US" sz="1600" i="1" dirty="0">
                <a:solidFill>
                  <a:schemeClr val="tx1">
                    <a:lumMod val="50000"/>
                    <a:lumOff val="50000"/>
                  </a:schemeClr>
                </a:solidFill>
              </a:rPr>
              <a:t>actual </a:t>
            </a:r>
            <a:r>
              <a:rPr lang="en-US" sz="1600" dirty="0">
                <a:solidFill>
                  <a:schemeClr val="tx1">
                    <a:lumMod val="50000"/>
                    <a:lumOff val="50000"/>
                  </a:schemeClr>
                </a:solidFill>
              </a:rPr>
              <a:t>freedom and lets people know. </a:t>
            </a:r>
          </a:p>
          <a:p>
            <a:pPr marL="171450" indent="-171450">
              <a:buFont typeface="Arial" panose="020B0604020202020204" pitchFamily="34" charset="0"/>
              <a:buChar char="•"/>
            </a:pPr>
            <a:r>
              <a:rPr lang="en-US" sz="1600" dirty="0">
                <a:solidFill>
                  <a:schemeClr val="tx1">
                    <a:lumMod val="50000"/>
                    <a:lumOff val="50000"/>
                  </a:schemeClr>
                </a:solidFill>
              </a:rPr>
              <a:t>Makes life without God vivid. </a:t>
            </a:r>
          </a:p>
          <a:p>
            <a:pPr marL="171450" indent="-171450">
              <a:buFont typeface="Arial" panose="020B0604020202020204" pitchFamily="34" charset="0"/>
              <a:buChar char="•"/>
            </a:pPr>
            <a:r>
              <a:rPr lang="en-US" sz="2400" dirty="0"/>
              <a:t>Challenges things/people that enslave others.</a:t>
            </a:r>
          </a:p>
        </p:txBody>
      </p:sp>
    </p:spTree>
    <p:extLst>
      <p:ext uri="{BB962C8B-B14F-4D97-AF65-F5344CB8AC3E}">
        <p14:creationId xmlns:p14="http://schemas.microsoft.com/office/powerpoint/2010/main" val="1558396815"/>
      </p:ext>
    </p:extLst>
  </p:cSld>
  <p:clrMapOvr>
    <a:masterClrMapping/>
  </p:clrMapOvr>
  <p:transition>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9" name="Title 8">
            <a:extLst>
              <a:ext uri="{FF2B5EF4-FFF2-40B4-BE49-F238E27FC236}">
                <a16:creationId xmlns:a16="http://schemas.microsoft.com/office/drawing/2014/main" id="{930782EF-0574-B74B-B5C4-DA357B7667BD}"/>
              </a:ext>
            </a:extLst>
          </p:cNvPr>
          <p:cNvSpPr>
            <a:spLocks noGrp="1"/>
          </p:cNvSpPr>
          <p:nvPr>
            <p:ph type="title"/>
          </p:nvPr>
        </p:nvSpPr>
        <p:spPr>
          <a:xfrm>
            <a:off x="627459" y="0"/>
            <a:ext cx="2949178" cy="1333500"/>
          </a:xfrm>
        </p:spPr>
        <p:txBody>
          <a:bodyPr>
            <a:normAutofit/>
          </a:bodyPr>
          <a:lstStyle/>
          <a:p>
            <a:r>
              <a:rPr lang="en-US" sz="2800" dirty="0"/>
              <a:t>How Paul uses his liberties to free the Galatians</a:t>
            </a:r>
          </a:p>
        </p:txBody>
      </p:sp>
      <p:sp>
        <p:nvSpPr>
          <p:cNvPr id="10" name="Content Placeholder 9">
            <a:extLst>
              <a:ext uri="{FF2B5EF4-FFF2-40B4-BE49-F238E27FC236}">
                <a16:creationId xmlns:a16="http://schemas.microsoft.com/office/drawing/2014/main" id="{FAD056A2-7E18-7B40-B76F-5872D7D63C12}"/>
              </a:ext>
            </a:extLst>
          </p:cNvPr>
          <p:cNvSpPr>
            <a:spLocks noGrp="1"/>
          </p:cNvSpPr>
          <p:nvPr>
            <p:ph idx="1"/>
          </p:nvPr>
        </p:nvSpPr>
        <p:spPr>
          <a:xfrm>
            <a:off x="3887390" y="26442"/>
            <a:ext cx="5256609" cy="4914268"/>
          </a:xfrm>
        </p:spPr>
        <p:txBody>
          <a:bodyPr/>
          <a:lstStyle/>
          <a:p>
            <a:pPr marL="0" indent="0" algn="ctr">
              <a:buNone/>
            </a:pPr>
            <a:r>
              <a:rPr lang="en-US" dirty="0"/>
              <a:t>1:16 to reveal His Son in me so that </a:t>
            </a:r>
            <a:r>
              <a:rPr lang="en-US" b="1" u="sng" dirty="0"/>
              <a:t>I might preach Him</a:t>
            </a:r>
            <a:r>
              <a:rPr lang="en-US" dirty="0"/>
              <a:t> among the Gentiles</a:t>
            </a:r>
          </a:p>
          <a:p>
            <a:pPr marL="0" indent="0" algn="ctr">
              <a:buNone/>
            </a:pPr>
            <a:endParaRPr lang="en-US" dirty="0"/>
          </a:p>
          <a:p>
            <a:pPr marL="0" indent="0" algn="ctr">
              <a:buNone/>
            </a:pPr>
            <a:endParaRPr lang="en-US" dirty="0"/>
          </a:p>
          <a:p>
            <a:pPr marL="0" indent="0" algn="ctr">
              <a:buNone/>
            </a:pPr>
            <a:r>
              <a:rPr lang="en-US" dirty="0"/>
              <a:t>3:26 </a:t>
            </a:r>
            <a:r>
              <a:rPr lang="en-US" b="1" u="sng" dirty="0"/>
              <a:t>For you are all sons of God </a:t>
            </a:r>
            <a:r>
              <a:rPr lang="en-US" dirty="0"/>
              <a:t>through faith </a:t>
            </a:r>
            <a:r>
              <a:rPr lang="en-US" b="1" u="sng" dirty="0"/>
              <a:t>in Christ Jesus</a:t>
            </a:r>
            <a:r>
              <a:rPr lang="en-US" dirty="0"/>
              <a:t>. 27 For all of you who were </a:t>
            </a:r>
            <a:r>
              <a:rPr lang="en-US" b="1" u="sng" dirty="0"/>
              <a:t>baptized into Christ have clothed yourselves with Christ</a:t>
            </a:r>
            <a:r>
              <a:rPr lang="en-US" dirty="0"/>
              <a:t>. 29 And if </a:t>
            </a:r>
            <a:r>
              <a:rPr lang="en-US" b="1" u="sng" dirty="0"/>
              <a:t>you belong to Christ</a:t>
            </a:r>
            <a:r>
              <a:rPr lang="en-US" dirty="0"/>
              <a:t>, then you are Abraham’s descendants, heirs according to promise.</a:t>
            </a:r>
          </a:p>
        </p:txBody>
      </p:sp>
      <p:sp>
        <p:nvSpPr>
          <p:cNvPr id="11" name="Text Placeholder 10">
            <a:extLst>
              <a:ext uri="{FF2B5EF4-FFF2-40B4-BE49-F238E27FC236}">
                <a16:creationId xmlns:a16="http://schemas.microsoft.com/office/drawing/2014/main" id="{57CBFDF4-DB34-FD43-AF36-7933B98F1412}"/>
              </a:ext>
            </a:extLst>
          </p:cNvPr>
          <p:cNvSpPr>
            <a:spLocks noGrp="1"/>
          </p:cNvSpPr>
          <p:nvPr>
            <p:ph type="body" sz="half" idx="2"/>
          </p:nvPr>
        </p:nvSpPr>
        <p:spPr>
          <a:xfrm>
            <a:off x="316705" y="1333500"/>
            <a:ext cx="3259932" cy="4381500"/>
          </a:xfrm>
        </p:spPr>
        <p:txBody>
          <a:bodyPr>
            <a:normAutofit/>
          </a:bodyPr>
          <a:lstStyle/>
          <a:p>
            <a:pPr marL="171450" indent="-171450">
              <a:buFont typeface="Arial" panose="020B0604020202020204" pitchFamily="34" charset="0"/>
              <a:buChar char="•"/>
            </a:pPr>
            <a:r>
              <a:rPr lang="en-US" sz="1600" dirty="0">
                <a:solidFill>
                  <a:schemeClr val="tx1">
                    <a:lumMod val="50000"/>
                    <a:lumOff val="50000"/>
                  </a:schemeClr>
                </a:solidFill>
              </a:rPr>
              <a:t>Obtains </a:t>
            </a:r>
            <a:r>
              <a:rPr lang="en-US" sz="1600" i="1" dirty="0">
                <a:solidFill>
                  <a:schemeClr val="tx1">
                    <a:lumMod val="50000"/>
                    <a:lumOff val="50000"/>
                  </a:schemeClr>
                </a:solidFill>
              </a:rPr>
              <a:t>actual </a:t>
            </a:r>
            <a:r>
              <a:rPr lang="en-US" sz="1600" dirty="0">
                <a:solidFill>
                  <a:schemeClr val="tx1">
                    <a:lumMod val="50000"/>
                    <a:lumOff val="50000"/>
                  </a:schemeClr>
                </a:solidFill>
              </a:rPr>
              <a:t>freedom and lets people know. </a:t>
            </a:r>
          </a:p>
          <a:p>
            <a:pPr marL="171450" indent="-171450">
              <a:buFont typeface="Arial" panose="020B0604020202020204" pitchFamily="34" charset="0"/>
              <a:buChar char="•"/>
            </a:pPr>
            <a:r>
              <a:rPr lang="en-US" sz="1600" dirty="0">
                <a:solidFill>
                  <a:schemeClr val="tx1">
                    <a:lumMod val="50000"/>
                    <a:lumOff val="50000"/>
                  </a:schemeClr>
                </a:solidFill>
              </a:rPr>
              <a:t>Makes life without God vivid. </a:t>
            </a:r>
          </a:p>
          <a:p>
            <a:pPr marL="171450" indent="-171450">
              <a:buFont typeface="Arial" panose="020B0604020202020204" pitchFamily="34" charset="0"/>
              <a:buChar char="•"/>
            </a:pPr>
            <a:r>
              <a:rPr lang="en-US" sz="1600" dirty="0">
                <a:solidFill>
                  <a:schemeClr val="tx1">
                    <a:lumMod val="50000"/>
                    <a:lumOff val="50000"/>
                  </a:schemeClr>
                </a:solidFill>
              </a:rPr>
              <a:t>Challenges things/people that enslave others.</a:t>
            </a:r>
          </a:p>
          <a:p>
            <a:pPr marL="171450" indent="-171450">
              <a:buFont typeface="Arial" panose="020B0604020202020204" pitchFamily="34" charset="0"/>
              <a:buChar char="•"/>
            </a:pPr>
            <a:r>
              <a:rPr lang="en-US" sz="2400" dirty="0"/>
              <a:t>Commits people to the LORD. </a:t>
            </a:r>
          </a:p>
        </p:txBody>
      </p:sp>
    </p:spTree>
    <p:extLst>
      <p:ext uri="{BB962C8B-B14F-4D97-AF65-F5344CB8AC3E}">
        <p14:creationId xmlns:p14="http://schemas.microsoft.com/office/powerpoint/2010/main" val="3401196058"/>
      </p:ext>
    </p:extLst>
  </p:cSld>
  <p:clrMapOvr>
    <a:masterClrMapping/>
  </p:clrMapOvr>
  <p:transition>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9" name="Title 8">
            <a:extLst>
              <a:ext uri="{FF2B5EF4-FFF2-40B4-BE49-F238E27FC236}">
                <a16:creationId xmlns:a16="http://schemas.microsoft.com/office/drawing/2014/main" id="{930782EF-0574-B74B-B5C4-DA357B7667BD}"/>
              </a:ext>
            </a:extLst>
          </p:cNvPr>
          <p:cNvSpPr>
            <a:spLocks noGrp="1"/>
          </p:cNvSpPr>
          <p:nvPr>
            <p:ph type="title"/>
          </p:nvPr>
        </p:nvSpPr>
        <p:spPr>
          <a:xfrm>
            <a:off x="627459" y="0"/>
            <a:ext cx="2949178" cy="1333500"/>
          </a:xfrm>
        </p:spPr>
        <p:txBody>
          <a:bodyPr>
            <a:normAutofit/>
          </a:bodyPr>
          <a:lstStyle/>
          <a:p>
            <a:r>
              <a:rPr lang="en-US" sz="2800" dirty="0"/>
              <a:t>How Paul uses his liberties to free the Galatians</a:t>
            </a:r>
          </a:p>
        </p:txBody>
      </p:sp>
      <p:sp>
        <p:nvSpPr>
          <p:cNvPr id="10" name="Content Placeholder 9">
            <a:extLst>
              <a:ext uri="{FF2B5EF4-FFF2-40B4-BE49-F238E27FC236}">
                <a16:creationId xmlns:a16="http://schemas.microsoft.com/office/drawing/2014/main" id="{FAD056A2-7E18-7B40-B76F-5872D7D63C12}"/>
              </a:ext>
            </a:extLst>
          </p:cNvPr>
          <p:cNvSpPr>
            <a:spLocks noGrp="1"/>
          </p:cNvSpPr>
          <p:nvPr>
            <p:ph idx="1"/>
          </p:nvPr>
        </p:nvSpPr>
        <p:spPr>
          <a:xfrm>
            <a:off x="3887390" y="26442"/>
            <a:ext cx="5256609" cy="4914268"/>
          </a:xfrm>
        </p:spPr>
        <p:txBody>
          <a:bodyPr/>
          <a:lstStyle/>
          <a:p>
            <a:pPr marL="0" indent="0" algn="ctr">
              <a:buNone/>
            </a:pPr>
            <a:r>
              <a:rPr lang="en-US" dirty="0"/>
              <a:t>5:24 Now </a:t>
            </a:r>
            <a:r>
              <a:rPr lang="en-US" b="1" u="sng" dirty="0"/>
              <a:t>those who belong to Christ Jesus</a:t>
            </a:r>
            <a:r>
              <a:rPr lang="en-US" dirty="0"/>
              <a:t> have crucified the flesh with its passions and desires.</a:t>
            </a:r>
          </a:p>
          <a:p>
            <a:pPr marL="0" indent="0" algn="ctr">
              <a:buNone/>
            </a:pPr>
            <a:r>
              <a:rPr lang="en-US" dirty="0"/>
              <a:t>6:2 Bear one another’s burdens, and thereby </a:t>
            </a:r>
            <a:r>
              <a:rPr lang="en-US" b="1" u="sng" dirty="0"/>
              <a:t>fulfill the law of Christ</a:t>
            </a:r>
            <a:r>
              <a:rPr lang="en-US" dirty="0"/>
              <a:t>.</a:t>
            </a:r>
          </a:p>
          <a:p>
            <a:pPr marL="0" indent="0" algn="ctr">
              <a:buNone/>
            </a:pPr>
            <a:r>
              <a:rPr lang="en-US" dirty="0"/>
              <a:t>6:14 But may it never be that I would boast, </a:t>
            </a:r>
            <a:r>
              <a:rPr lang="en-US" b="1" u="sng" dirty="0"/>
              <a:t>except in the cross of our Lord Jesus Christ</a:t>
            </a:r>
            <a:r>
              <a:rPr lang="en-US" dirty="0"/>
              <a:t>, through which the world has been crucified to me, and I to the world. 15 For neither is circumcision anything, nor uncircumcision</a:t>
            </a:r>
            <a:r>
              <a:rPr lang="en-US" b="1" u="sng" dirty="0"/>
              <a:t>, but a new creation.</a:t>
            </a:r>
          </a:p>
        </p:txBody>
      </p:sp>
      <p:sp>
        <p:nvSpPr>
          <p:cNvPr id="11" name="Text Placeholder 10">
            <a:extLst>
              <a:ext uri="{FF2B5EF4-FFF2-40B4-BE49-F238E27FC236}">
                <a16:creationId xmlns:a16="http://schemas.microsoft.com/office/drawing/2014/main" id="{57CBFDF4-DB34-FD43-AF36-7933B98F1412}"/>
              </a:ext>
            </a:extLst>
          </p:cNvPr>
          <p:cNvSpPr>
            <a:spLocks noGrp="1"/>
          </p:cNvSpPr>
          <p:nvPr>
            <p:ph type="body" sz="half" idx="2"/>
          </p:nvPr>
        </p:nvSpPr>
        <p:spPr>
          <a:xfrm>
            <a:off x="316705" y="1333500"/>
            <a:ext cx="3259932" cy="4381500"/>
          </a:xfrm>
        </p:spPr>
        <p:txBody>
          <a:bodyPr>
            <a:normAutofit/>
          </a:bodyPr>
          <a:lstStyle/>
          <a:p>
            <a:pPr marL="171450" indent="-171450">
              <a:buFont typeface="Arial" panose="020B0604020202020204" pitchFamily="34" charset="0"/>
              <a:buChar char="•"/>
            </a:pPr>
            <a:r>
              <a:rPr lang="en-US" sz="1600" dirty="0">
                <a:solidFill>
                  <a:schemeClr val="tx1">
                    <a:lumMod val="50000"/>
                    <a:lumOff val="50000"/>
                  </a:schemeClr>
                </a:solidFill>
              </a:rPr>
              <a:t>Obtains </a:t>
            </a:r>
            <a:r>
              <a:rPr lang="en-US" sz="1600" i="1" dirty="0">
                <a:solidFill>
                  <a:schemeClr val="tx1">
                    <a:lumMod val="50000"/>
                    <a:lumOff val="50000"/>
                  </a:schemeClr>
                </a:solidFill>
              </a:rPr>
              <a:t>actual </a:t>
            </a:r>
            <a:r>
              <a:rPr lang="en-US" sz="1600" dirty="0">
                <a:solidFill>
                  <a:schemeClr val="tx1">
                    <a:lumMod val="50000"/>
                    <a:lumOff val="50000"/>
                  </a:schemeClr>
                </a:solidFill>
              </a:rPr>
              <a:t>freedom and lets people know. </a:t>
            </a:r>
          </a:p>
          <a:p>
            <a:pPr marL="171450" indent="-171450">
              <a:buFont typeface="Arial" panose="020B0604020202020204" pitchFamily="34" charset="0"/>
              <a:buChar char="•"/>
            </a:pPr>
            <a:r>
              <a:rPr lang="en-US" sz="1600" dirty="0">
                <a:solidFill>
                  <a:schemeClr val="tx1">
                    <a:lumMod val="50000"/>
                    <a:lumOff val="50000"/>
                  </a:schemeClr>
                </a:solidFill>
              </a:rPr>
              <a:t>Makes life without God vivid. </a:t>
            </a:r>
          </a:p>
          <a:p>
            <a:pPr marL="171450" indent="-171450">
              <a:buFont typeface="Arial" panose="020B0604020202020204" pitchFamily="34" charset="0"/>
              <a:buChar char="•"/>
            </a:pPr>
            <a:r>
              <a:rPr lang="en-US" sz="1600" dirty="0">
                <a:solidFill>
                  <a:schemeClr val="tx1">
                    <a:lumMod val="50000"/>
                    <a:lumOff val="50000"/>
                  </a:schemeClr>
                </a:solidFill>
              </a:rPr>
              <a:t>Challenges things/people that enslave others.</a:t>
            </a:r>
          </a:p>
          <a:p>
            <a:pPr marL="171450" indent="-171450">
              <a:buFont typeface="Arial" panose="020B0604020202020204" pitchFamily="34" charset="0"/>
              <a:buChar char="•"/>
            </a:pPr>
            <a:r>
              <a:rPr lang="en-US" sz="2400" dirty="0"/>
              <a:t>Commits people to the LORD. </a:t>
            </a:r>
          </a:p>
        </p:txBody>
      </p:sp>
    </p:spTree>
    <p:extLst>
      <p:ext uri="{BB962C8B-B14F-4D97-AF65-F5344CB8AC3E}">
        <p14:creationId xmlns:p14="http://schemas.microsoft.com/office/powerpoint/2010/main" val="3541722288"/>
      </p:ext>
    </p:extLst>
  </p:cSld>
  <p:clrMapOvr>
    <a:masterClrMapping/>
  </p:clrMapOvr>
  <p:transition>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9" name="Title 8">
            <a:extLst>
              <a:ext uri="{FF2B5EF4-FFF2-40B4-BE49-F238E27FC236}">
                <a16:creationId xmlns:a16="http://schemas.microsoft.com/office/drawing/2014/main" id="{930782EF-0574-B74B-B5C4-DA357B7667BD}"/>
              </a:ext>
            </a:extLst>
          </p:cNvPr>
          <p:cNvSpPr>
            <a:spLocks noGrp="1"/>
          </p:cNvSpPr>
          <p:nvPr>
            <p:ph type="title"/>
          </p:nvPr>
        </p:nvSpPr>
        <p:spPr>
          <a:xfrm>
            <a:off x="627459" y="0"/>
            <a:ext cx="2949178" cy="1333500"/>
          </a:xfrm>
        </p:spPr>
        <p:txBody>
          <a:bodyPr>
            <a:normAutofit/>
          </a:bodyPr>
          <a:lstStyle/>
          <a:p>
            <a:r>
              <a:rPr lang="en-US" sz="2800" dirty="0"/>
              <a:t>How Paul uses his liberties to free the Galatians</a:t>
            </a:r>
          </a:p>
        </p:txBody>
      </p:sp>
      <p:sp>
        <p:nvSpPr>
          <p:cNvPr id="10" name="Content Placeholder 9">
            <a:extLst>
              <a:ext uri="{FF2B5EF4-FFF2-40B4-BE49-F238E27FC236}">
                <a16:creationId xmlns:a16="http://schemas.microsoft.com/office/drawing/2014/main" id="{FAD056A2-7E18-7B40-B76F-5872D7D63C12}"/>
              </a:ext>
            </a:extLst>
          </p:cNvPr>
          <p:cNvSpPr>
            <a:spLocks noGrp="1"/>
          </p:cNvSpPr>
          <p:nvPr>
            <p:ph idx="1"/>
          </p:nvPr>
        </p:nvSpPr>
        <p:spPr>
          <a:xfrm>
            <a:off x="4045742" y="11694"/>
            <a:ext cx="5098257" cy="4061354"/>
          </a:xfrm>
        </p:spPr>
        <p:txBody>
          <a:bodyPr/>
          <a:lstStyle/>
          <a:p>
            <a:pPr marL="0" indent="0" algn="ctr">
              <a:buNone/>
            </a:pPr>
            <a:r>
              <a:rPr lang="en-US" dirty="0"/>
              <a:t>4:12 </a:t>
            </a:r>
            <a:r>
              <a:rPr lang="en-US" b="1" u="sng" dirty="0"/>
              <a:t>I beg of you</a:t>
            </a:r>
            <a:r>
              <a:rPr lang="en-US" dirty="0"/>
              <a:t>, brethren, become as I </a:t>
            </a:r>
            <a:r>
              <a:rPr lang="en-US" i="1" dirty="0"/>
              <a:t>am,</a:t>
            </a:r>
            <a:r>
              <a:rPr lang="en-US" dirty="0"/>
              <a:t> for I also </a:t>
            </a:r>
            <a:r>
              <a:rPr lang="en-US" i="1" dirty="0"/>
              <a:t>have become</a:t>
            </a:r>
            <a:r>
              <a:rPr lang="en-US" dirty="0"/>
              <a:t> as you </a:t>
            </a:r>
            <a:r>
              <a:rPr lang="en-US" i="1" dirty="0"/>
              <a:t>are.</a:t>
            </a:r>
            <a:r>
              <a:rPr lang="en-US" dirty="0"/>
              <a:t> You have done me no wrong;</a:t>
            </a:r>
          </a:p>
          <a:p>
            <a:pPr marL="0" indent="0" algn="ctr">
              <a:buNone/>
            </a:pPr>
            <a:r>
              <a:rPr lang="en-US" dirty="0"/>
              <a:t>5:10 </a:t>
            </a:r>
            <a:r>
              <a:rPr lang="en-US" b="1" u="sng" dirty="0"/>
              <a:t>I have confidence in you </a:t>
            </a:r>
            <a:r>
              <a:rPr lang="en-US" dirty="0"/>
              <a:t>in the Lord that you will adopt no other view; but the one who is disturbing you will bear his judgment, whoever he is.</a:t>
            </a:r>
          </a:p>
          <a:p>
            <a:pPr marL="0" indent="0" algn="ctr">
              <a:buNone/>
            </a:pPr>
            <a:r>
              <a:rPr lang="en-US" dirty="0"/>
              <a:t>6:11 See with what large letters </a:t>
            </a:r>
            <a:r>
              <a:rPr lang="en-US" b="1" u="sng" dirty="0"/>
              <a:t>I am writing to you with my own hand</a:t>
            </a:r>
            <a:r>
              <a:rPr lang="en-US" dirty="0"/>
              <a:t>.</a:t>
            </a:r>
          </a:p>
        </p:txBody>
      </p:sp>
      <p:sp>
        <p:nvSpPr>
          <p:cNvPr id="11" name="Text Placeholder 10">
            <a:extLst>
              <a:ext uri="{FF2B5EF4-FFF2-40B4-BE49-F238E27FC236}">
                <a16:creationId xmlns:a16="http://schemas.microsoft.com/office/drawing/2014/main" id="{57CBFDF4-DB34-FD43-AF36-7933B98F1412}"/>
              </a:ext>
            </a:extLst>
          </p:cNvPr>
          <p:cNvSpPr>
            <a:spLocks noGrp="1"/>
          </p:cNvSpPr>
          <p:nvPr>
            <p:ph type="body" sz="half" idx="2"/>
          </p:nvPr>
        </p:nvSpPr>
        <p:spPr>
          <a:xfrm>
            <a:off x="316705" y="1333500"/>
            <a:ext cx="3259932" cy="4381500"/>
          </a:xfrm>
        </p:spPr>
        <p:txBody>
          <a:bodyPr>
            <a:normAutofit/>
          </a:bodyPr>
          <a:lstStyle/>
          <a:p>
            <a:pPr marL="171450" indent="-171450">
              <a:buFont typeface="Arial" panose="020B0604020202020204" pitchFamily="34" charset="0"/>
              <a:buChar char="•"/>
            </a:pPr>
            <a:r>
              <a:rPr lang="en-US" sz="1600" dirty="0">
                <a:solidFill>
                  <a:schemeClr val="tx1">
                    <a:lumMod val="50000"/>
                    <a:lumOff val="50000"/>
                  </a:schemeClr>
                </a:solidFill>
              </a:rPr>
              <a:t>Obtains </a:t>
            </a:r>
            <a:r>
              <a:rPr lang="en-US" sz="1600" i="1" dirty="0">
                <a:solidFill>
                  <a:schemeClr val="tx1">
                    <a:lumMod val="50000"/>
                    <a:lumOff val="50000"/>
                  </a:schemeClr>
                </a:solidFill>
              </a:rPr>
              <a:t>actual </a:t>
            </a:r>
            <a:r>
              <a:rPr lang="en-US" sz="1600" dirty="0">
                <a:solidFill>
                  <a:schemeClr val="tx1">
                    <a:lumMod val="50000"/>
                    <a:lumOff val="50000"/>
                  </a:schemeClr>
                </a:solidFill>
              </a:rPr>
              <a:t>freedom and lets people know. </a:t>
            </a:r>
          </a:p>
          <a:p>
            <a:pPr marL="171450" indent="-171450">
              <a:buFont typeface="Arial" panose="020B0604020202020204" pitchFamily="34" charset="0"/>
              <a:buChar char="•"/>
            </a:pPr>
            <a:r>
              <a:rPr lang="en-US" sz="1600" dirty="0">
                <a:solidFill>
                  <a:schemeClr val="tx1">
                    <a:lumMod val="50000"/>
                    <a:lumOff val="50000"/>
                  </a:schemeClr>
                </a:solidFill>
              </a:rPr>
              <a:t>Makes life without God vivid. </a:t>
            </a:r>
          </a:p>
          <a:p>
            <a:pPr marL="171450" indent="-171450">
              <a:buFont typeface="Arial" panose="020B0604020202020204" pitchFamily="34" charset="0"/>
              <a:buChar char="•"/>
            </a:pPr>
            <a:r>
              <a:rPr lang="en-US" sz="1600" dirty="0">
                <a:solidFill>
                  <a:schemeClr val="tx1">
                    <a:lumMod val="50000"/>
                    <a:lumOff val="50000"/>
                  </a:schemeClr>
                </a:solidFill>
              </a:rPr>
              <a:t>Challenges things/people that enslave others.</a:t>
            </a:r>
          </a:p>
          <a:p>
            <a:pPr marL="171450" indent="-171450">
              <a:buFont typeface="Arial" panose="020B0604020202020204" pitchFamily="34" charset="0"/>
              <a:buChar char="•"/>
            </a:pPr>
            <a:r>
              <a:rPr lang="en-US" sz="1600" dirty="0">
                <a:solidFill>
                  <a:schemeClr val="tx1">
                    <a:lumMod val="50000"/>
                    <a:lumOff val="50000"/>
                  </a:schemeClr>
                </a:solidFill>
              </a:rPr>
              <a:t>Commits people to the LORD. </a:t>
            </a:r>
          </a:p>
          <a:p>
            <a:pPr marL="171450" indent="-171450">
              <a:buFont typeface="Arial" panose="020B0604020202020204" pitchFamily="34" charset="0"/>
              <a:buChar char="•"/>
            </a:pPr>
            <a:r>
              <a:rPr lang="en-US" sz="2400" dirty="0"/>
              <a:t>Doesn’t give up on people.</a:t>
            </a:r>
          </a:p>
        </p:txBody>
      </p:sp>
    </p:spTree>
    <p:extLst>
      <p:ext uri="{BB962C8B-B14F-4D97-AF65-F5344CB8AC3E}">
        <p14:creationId xmlns:p14="http://schemas.microsoft.com/office/powerpoint/2010/main" val="1456824060"/>
      </p:ext>
    </p:extLst>
  </p:cSld>
  <p:clrMapOvr>
    <a:masterClrMapping/>
  </p:clrMapOvr>
  <p:transition>
    <p:circl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0" y="0"/>
            <a:ext cx="9144000" cy="5715000"/>
          </a:xfrm>
          <a:prstGeom prst="rect">
            <a:avLst/>
          </a:prstGeom>
        </p:spPr>
      </p:pic>
      <p:sp>
        <p:nvSpPr>
          <p:cNvPr id="9" name="Title 8">
            <a:extLst>
              <a:ext uri="{FF2B5EF4-FFF2-40B4-BE49-F238E27FC236}">
                <a16:creationId xmlns:a16="http://schemas.microsoft.com/office/drawing/2014/main" id="{930782EF-0574-B74B-B5C4-DA357B7667BD}"/>
              </a:ext>
            </a:extLst>
          </p:cNvPr>
          <p:cNvSpPr>
            <a:spLocks noGrp="1"/>
          </p:cNvSpPr>
          <p:nvPr>
            <p:ph type="title"/>
          </p:nvPr>
        </p:nvSpPr>
        <p:spPr>
          <a:xfrm>
            <a:off x="628650" y="888218"/>
            <a:ext cx="2484873" cy="3938563"/>
          </a:xfrm>
        </p:spPr>
        <p:txBody>
          <a:bodyPr>
            <a:normAutofit/>
          </a:bodyPr>
          <a:lstStyle/>
          <a:p>
            <a:pPr algn="r"/>
            <a:r>
              <a:rPr lang="en-US" dirty="0">
                <a:solidFill>
                  <a:srgbClr val="FFFFFF"/>
                </a:solidFill>
              </a:rPr>
              <a:t>Using our liberties like Paul did…</a:t>
            </a:r>
          </a:p>
        </p:txBody>
      </p:sp>
      <p:cxnSp>
        <p:nvCxnSpPr>
          <p:cNvPr id="18" name="Straight Connector 17">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1905000"/>
            <a:ext cx="0" cy="1905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57CBFDF4-DB34-FD43-AF36-7933B98F1412}"/>
              </a:ext>
            </a:extLst>
          </p:cNvPr>
          <p:cNvSpPr>
            <a:spLocks noGrp="1"/>
          </p:cNvSpPr>
          <p:nvPr>
            <p:ph type="body" sz="half" idx="4294967295"/>
          </p:nvPr>
        </p:nvSpPr>
        <p:spPr>
          <a:xfrm>
            <a:off x="3866533" y="648930"/>
            <a:ext cx="5070983" cy="4177852"/>
          </a:xfrm>
        </p:spPr>
        <p:txBody>
          <a:bodyPr anchor="ctr">
            <a:normAutofit lnSpcReduction="10000"/>
          </a:bodyPr>
          <a:lstStyle/>
          <a:p>
            <a:pPr marL="171450" indent="-171450">
              <a:buFont typeface="Arial" panose="020B0604020202020204" pitchFamily="34" charset="0"/>
              <a:buChar char="•"/>
            </a:pPr>
            <a:r>
              <a:rPr lang="en-US" sz="2000" dirty="0">
                <a:solidFill>
                  <a:srgbClr val="FFFFFF"/>
                </a:solidFill>
              </a:rPr>
              <a:t>You can’t offer someone freedom if you aren’t free. </a:t>
            </a:r>
          </a:p>
          <a:p>
            <a:pPr marL="171450" indent="-171450">
              <a:buFont typeface="Arial" panose="020B0604020202020204" pitchFamily="34" charset="0"/>
              <a:buChar char="•"/>
            </a:pPr>
            <a:r>
              <a:rPr lang="en-US" sz="2000" dirty="0">
                <a:solidFill>
                  <a:srgbClr val="FFFFFF"/>
                </a:solidFill>
              </a:rPr>
              <a:t>Let people know what life without God really is like. </a:t>
            </a:r>
          </a:p>
          <a:p>
            <a:pPr marL="171450" indent="-171450">
              <a:buFont typeface="Arial" panose="020B0604020202020204" pitchFamily="34" charset="0"/>
              <a:buChar char="•"/>
            </a:pPr>
            <a:r>
              <a:rPr lang="en-US" sz="2000" dirty="0">
                <a:solidFill>
                  <a:srgbClr val="FFFFFF"/>
                </a:solidFill>
              </a:rPr>
              <a:t>Ask questions and challenge the things that are hindering them from having a relationship with God.</a:t>
            </a:r>
          </a:p>
          <a:p>
            <a:pPr marL="171450" indent="-171450">
              <a:buFont typeface="Arial" panose="020B0604020202020204" pitchFamily="34" charset="0"/>
              <a:buChar char="•"/>
            </a:pPr>
            <a:r>
              <a:rPr lang="en-US" sz="2000" dirty="0">
                <a:solidFill>
                  <a:srgbClr val="FFFFFF"/>
                </a:solidFill>
              </a:rPr>
              <a:t>Help others see that what you want for them to have is the LORD. There are no ulterior motives other than that person’s relationship with God. </a:t>
            </a:r>
          </a:p>
          <a:p>
            <a:pPr marL="171450" indent="-171450">
              <a:buFont typeface="Arial" panose="020B0604020202020204" pitchFamily="34" charset="0"/>
              <a:buChar char="•"/>
            </a:pPr>
            <a:r>
              <a:rPr lang="en-US" sz="2000" dirty="0">
                <a:solidFill>
                  <a:srgbClr val="FFFFFF"/>
                </a:solidFill>
              </a:rPr>
              <a:t>Keep working with people, whether you’re around or not. Whether they think well of you or not. Whether it feels like it’s in vain or not.</a:t>
            </a:r>
          </a:p>
        </p:txBody>
      </p:sp>
    </p:spTree>
    <p:extLst>
      <p:ext uri="{BB962C8B-B14F-4D97-AF65-F5344CB8AC3E}">
        <p14:creationId xmlns:p14="http://schemas.microsoft.com/office/powerpoint/2010/main" val="1193106704"/>
      </p:ext>
    </p:extLst>
  </p:cSld>
  <p:clrMapOvr>
    <a:overrideClrMapping bg1="dk1" tx1="lt1" bg2="dk2" tx2="lt2" accent1="accent1" accent2="accent2" accent3="accent3" accent4="accent4" accent5="accent5" accent6="accent6" hlink="hlink" folHlink="folHlink"/>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0" y="0"/>
            <a:ext cx="9144000" cy="5715000"/>
          </a:xfrm>
          <a:prstGeom prst="rect">
            <a:avLst/>
          </a:prstGeom>
        </p:spPr>
      </p:pic>
      <p:sp>
        <p:nvSpPr>
          <p:cNvPr id="9" name="Title 8">
            <a:extLst>
              <a:ext uri="{FF2B5EF4-FFF2-40B4-BE49-F238E27FC236}">
                <a16:creationId xmlns:a16="http://schemas.microsoft.com/office/drawing/2014/main" id="{930782EF-0574-B74B-B5C4-DA357B7667BD}"/>
              </a:ext>
            </a:extLst>
          </p:cNvPr>
          <p:cNvSpPr>
            <a:spLocks noGrp="1"/>
          </p:cNvSpPr>
          <p:nvPr>
            <p:ph type="title"/>
          </p:nvPr>
        </p:nvSpPr>
        <p:spPr>
          <a:xfrm>
            <a:off x="628649" y="888218"/>
            <a:ext cx="4539716" cy="3938563"/>
          </a:xfrm>
        </p:spPr>
        <p:txBody>
          <a:bodyPr vert="horz" lIns="91440" tIns="45720" rIns="91440" bIns="45720" rtlCol="0" anchor="ctr">
            <a:normAutofit/>
          </a:bodyPr>
          <a:lstStyle/>
          <a:p>
            <a:pPr algn="r" defTabSz="914400"/>
            <a:r>
              <a:rPr lang="en-US" sz="6300">
                <a:ln w="22225">
                  <a:solidFill>
                    <a:srgbClr val="FFFFFF"/>
                  </a:solidFill>
                </a:ln>
                <a:noFill/>
              </a:rPr>
              <a:t>Reasons we don’t use our liberties to free others…</a:t>
            </a:r>
          </a:p>
        </p:txBody>
      </p:sp>
      <p:cxnSp>
        <p:nvCxnSpPr>
          <p:cNvPr id="18" name="Straight Connector 17">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9674" y="1905000"/>
            <a:ext cx="0" cy="1905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57CBFDF4-DB34-FD43-AF36-7933B98F1412}"/>
              </a:ext>
            </a:extLst>
          </p:cNvPr>
          <p:cNvSpPr>
            <a:spLocks noGrp="1"/>
          </p:cNvSpPr>
          <p:nvPr>
            <p:ph type="body" sz="half" idx="2"/>
          </p:nvPr>
        </p:nvSpPr>
        <p:spPr>
          <a:xfrm>
            <a:off x="5650980" y="888218"/>
            <a:ext cx="3493020" cy="3938563"/>
          </a:xfrm>
        </p:spPr>
        <p:txBody>
          <a:bodyPr vert="horz" lIns="91440" tIns="45720" rIns="91440" bIns="45720" rtlCol="0" anchor="ctr">
            <a:normAutofit/>
          </a:bodyPr>
          <a:lstStyle/>
          <a:p>
            <a:pPr defTabSz="914400"/>
            <a:r>
              <a:rPr lang="en-US" sz="2400" dirty="0">
                <a:solidFill>
                  <a:srgbClr val="FFFFFF"/>
                </a:solidFill>
              </a:rPr>
              <a:t>We aren’t living what we preach.</a:t>
            </a:r>
          </a:p>
          <a:p>
            <a:pPr defTabSz="914400"/>
            <a:r>
              <a:rPr lang="en-US" sz="2400" dirty="0">
                <a:solidFill>
                  <a:srgbClr val="FFFFFF"/>
                </a:solidFill>
              </a:rPr>
              <a:t>Fear of persecution</a:t>
            </a:r>
          </a:p>
          <a:p>
            <a:pPr defTabSz="914400"/>
            <a:r>
              <a:rPr lang="en-US" sz="2400" dirty="0">
                <a:solidFill>
                  <a:srgbClr val="FFFFFF"/>
                </a:solidFill>
              </a:rPr>
              <a:t>Too much value is given to physical things. </a:t>
            </a:r>
          </a:p>
          <a:p>
            <a:pPr defTabSz="914400"/>
            <a:r>
              <a:rPr lang="en-US" sz="2400" dirty="0">
                <a:solidFill>
                  <a:srgbClr val="FFFFFF"/>
                </a:solidFill>
              </a:rPr>
              <a:t>We do too well in this world. </a:t>
            </a:r>
          </a:p>
        </p:txBody>
      </p:sp>
    </p:spTree>
    <p:extLst>
      <p:ext uri="{BB962C8B-B14F-4D97-AF65-F5344CB8AC3E}">
        <p14:creationId xmlns:p14="http://schemas.microsoft.com/office/powerpoint/2010/main" val="3402130584"/>
      </p:ext>
    </p:extLst>
  </p:cSld>
  <p:clrMapOvr>
    <a:overrideClrMapping bg1="dk1" tx1="lt1" bg2="dk2" tx2="lt2" accent1="accent1" accent2="accent2" accent3="accent3" accent4="accent4" accent5="accent5" accent6="accent6" hlink="hlink" folHlink="folHlink"/>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1">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188" y="1150373"/>
            <a:ext cx="7949380" cy="3539613"/>
          </a:xfrm>
        </p:spPr>
        <p:txBody>
          <a:bodyPr>
            <a:normAutofit fontScale="92500" lnSpcReduction="10000"/>
          </a:bodyPr>
          <a:lstStyle/>
          <a:p>
            <a:pPr marL="0" indent="0" algn="ctr">
              <a:buNone/>
            </a:pPr>
            <a:r>
              <a:rPr lang="en-US" sz="4800" dirty="0"/>
              <a:t>The Gospel is God’s means to free people from slavery. It’s how He gives life to dead people, how He heals the broken, and how He shines light on the darkness of the world we live in.</a:t>
            </a:r>
          </a:p>
        </p:txBody>
      </p:sp>
    </p:spTree>
    <p:extLst>
      <p:ext uri="{BB962C8B-B14F-4D97-AF65-F5344CB8AC3E}">
        <p14:creationId xmlns:p14="http://schemas.microsoft.com/office/powerpoint/2010/main" val="1767532957"/>
      </p:ext>
    </p:extLst>
  </p:cSld>
  <p:clrMapOvr>
    <a:masterClrMapping/>
  </p:clrMapOvr>
  <p:transition>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E6CFE-3CC9-F748-9279-D4E244AE1FA2}"/>
              </a:ext>
            </a:extLst>
          </p:cNvPr>
          <p:cNvSpPr>
            <a:spLocks noGrp="1"/>
          </p:cNvSpPr>
          <p:nvPr>
            <p:ph type="title"/>
          </p:nvPr>
        </p:nvSpPr>
        <p:spPr/>
        <p:txBody>
          <a:bodyPr/>
          <a:lstStyle/>
          <a:p>
            <a:pPr algn="ctr"/>
            <a:r>
              <a:rPr lang="en-US" dirty="0"/>
              <a:t>God’s </a:t>
            </a:r>
            <a:r>
              <a:rPr lang="en-US" b="1" dirty="0"/>
              <a:t>Grace</a:t>
            </a:r>
            <a:r>
              <a:rPr lang="en-US" dirty="0"/>
              <a:t> and His </a:t>
            </a:r>
            <a:r>
              <a:rPr lang="en-US" b="1" dirty="0"/>
              <a:t>Gospel</a:t>
            </a:r>
            <a:r>
              <a:rPr lang="en-US" dirty="0"/>
              <a:t> are Interwoven</a:t>
            </a:r>
          </a:p>
        </p:txBody>
      </p:sp>
      <p:sp>
        <p:nvSpPr>
          <p:cNvPr id="3" name="Content Placeholder 2">
            <a:extLst>
              <a:ext uri="{FF2B5EF4-FFF2-40B4-BE49-F238E27FC236}">
                <a16:creationId xmlns:a16="http://schemas.microsoft.com/office/drawing/2014/main" id="{608E56A9-912B-1A49-AD82-D8CD57F04E69}"/>
              </a:ext>
            </a:extLst>
          </p:cNvPr>
          <p:cNvSpPr>
            <a:spLocks noGrp="1"/>
          </p:cNvSpPr>
          <p:nvPr>
            <p:ph sz="half" idx="1"/>
          </p:nvPr>
        </p:nvSpPr>
        <p:spPr>
          <a:xfrm>
            <a:off x="628650" y="1521355"/>
            <a:ext cx="3886200" cy="1964795"/>
          </a:xfrm>
          <a:ln w="19050" cap="rnd" cmpd="sng">
            <a:solidFill>
              <a:schemeClr val="accent4">
                <a:lumMod val="75000"/>
              </a:schemeClr>
            </a:solidFill>
            <a:prstDash val="solid"/>
          </a:ln>
        </p:spPr>
        <p:txBody>
          <a:bodyPr>
            <a:normAutofit/>
          </a:bodyPr>
          <a:lstStyle/>
          <a:p>
            <a:pPr marL="0" indent="0" algn="ctr">
              <a:buNone/>
            </a:pPr>
            <a:r>
              <a:rPr lang="en-US" dirty="0"/>
              <a:t>It </a:t>
            </a:r>
            <a:r>
              <a:rPr lang="en-US" dirty="0">
                <a:ln w="19050">
                  <a:solidFill>
                    <a:schemeClr val="accent1">
                      <a:lumMod val="50000"/>
                    </a:schemeClr>
                  </a:solidFill>
                </a:ln>
              </a:rPr>
              <a:t>does not </a:t>
            </a:r>
            <a:r>
              <a:rPr lang="en-US" dirty="0"/>
              <a:t>AND </a:t>
            </a:r>
            <a:r>
              <a:rPr lang="en-US" dirty="0">
                <a:ln>
                  <a:solidFill>
                    <a:schemeClr val="accent1">
                      <a:lumMod val="50000"/>
                    </a:schemeClr>
                  </a:solidFill>
                </a:ln>
              </a:rPr>
              <a:t>can not change</a:t>
            </a:r>
            <a:r>
              <a:rPr lang="en-US" dirty="0"/>
              <a:t>. As long as people are plagued with the same things that have enslaved them since sin began to reign, </a:t>
            </a:r>
            <a:r>
              <a:rPr lang="en-US" dirty="0">
                <a:ln>
                  <a:solidFill>
                    <a:schemeClr val="accent1">
                      <a:lumMod val="50000"/>
                    </a:schemeClr>
                  </a:solidFill>
                </a:ln>
              </a:rPr>
              <a:t>the remedy needs to remain the same</a:t>
            </a:r>
            <a:r>
              <a:rPr lang="en-US" dirty="0"/>
              <a:t>.</a:t>
            </a:r>
          </a:p>
        </p:txBody>
      </p:sp>
      <p:sp>
        <p:nvSpPr>
          <p:cNvPr id="4" name="Content Placeholder 3">
            <a:extLst>
              <a:ext uri="{FF2B5EF4-FFF2-40B4-BE49-F238E27FC236}">
                <a16:creationId xmlns:a16="http://schemas.microsoft.com/office/drawing/2014/main" id="{3E2BD309-963C-1946-86A6-B7704FC521B5}"/>
              </a:ext>
            </a:extLst>
          </p:cNvPr>
          <p:cNvSpPr>
            <a:spLocks noGrp="1"/>
          </p:cNvSpPr>
          <p:nvPr>
            <p:ph sz="half" idx="2"/>
          </p:nvPr>
        </p:nvSpPr>
        <p:spPr>
          <a:xfrm>
            <a:off x="4629150" y="1521354"/>
            <a:ext cx="3886200" cy="1964795"/>
          </a:xfrm>
          <a:ln w="19050" cap="rnd">
            <a:solidFill>
              <a:schemeClr val="accent4">
                <a:lumMod val="75000"/>
              </a:schemeClr>
            </a:solidFill>
          </a:ln>
        </p:spPr>
        <p:txBody>
          <a:bodyPr>
            <a:normAutofit/>
          </a:bodyPr>
          <a:lstStyle/>
          <a:p>
            <a:pPr marL="0" indent="0" algn="ctr">
              <a:buNone/>
            </a:pPr>
            <a:r>
              <a:rPr lang="en-US" dirty="0"/>
              <a:t>You HAVE to </a:t>
            </a:r>
            <a:r>
              <a:rPr lang="en-US" dirty="0">
                <a:ln>
                  <a:solidFill>
                    <a:schemeClr val="accent1">
                      <a:lumMod val="50000"/>
                    </a:schemeClr>
                  </a:solidFill>
                </a:ln>
              </a:rPr>
              <a:t>learn</a:t>
            </a:r>
            <a:r>
              <a:rPr lang="en-US" dirty="0"/>
              <a:t> this Gospel. </a:t>
            </a:r>
          </a:p>
          <a:p>
            <a:pPr marL="0" indent="0" algn="ctr">
              <a:buNone/>
            </a:pPr>
            <a:r>
              <a:rPr lang="en-US" dirty="0"/>
              <a:t>You HAVE to </a:t>
            </a:r>
            <a:r>
              <a:rPr lang="en-US" dirty="0">
                <a:ln>
                  <a:solidFill>
                    <a:schemeClr val="accent1">
                      <a:lumMod val="50000"/>
                    </a:schemeClr>
                  </a:solidFill>
                </a:ln>
              </a:rPr>
              <a:t>live</a:t>
            </a:r>
            <a:r>
              <a:rPr lang="en-US" dirty="0"/>
              <a:t> this Gospel.</a:t>
            </a:r>
          </a:p>
          <a:p>
            <a:pPr marL="0" indent="0" algn="ctr">
              <a:buNone/>
            </a:pPr>
            <a:r>
              <a:rPr lang="en-US" dirty="0"/>
              <a:t>You HAVE to </a:t>
            </a:r>
            <a:r>
              <a:rPr lang="en-US" dirty="0">
                <a:ln>
                  <a:solidFill>
                    <a:schemeClr val="accent1">
                      <a:lumMod val="50000"/>
                    </a:schemeClr>
                  </a:solidFill>
                </a:ln>
              </a:rPr>
              <a:t>teach</a:t>
            </a:r>
            <a:r>
              <a:rPr lang="en-US" dirty="0"/>
              <a:t> this Gospel. </a:t>
            </a:r>
          </a:p>
        </p:txBody>
      </p:sp>
      <p:sp>
        <p:nvSpPr>
          <p:cNvPr id="5" name="TextBox 4">
            <a:extLst>
              <a:ext uri="{FF2B5EF4-FFF2-40B4-BE49-F238E27FC236}">
                <a16:creationId xmlns:a16="http://schemas.microsoft.com/office/drawing/2014/main" id="{2F8901C8-5987-3741-A81A-DC4A50A6C195}"/>
              </a:ext>
            </a:extLst>
          </p:cNvPr>
          <p:cNvSpPr txBox="1"/>
          <p:nvPr/>
        </p:nvSpPr>
        <p:spPr>
          <a:xfrm>
            <a:off x="2686050" y="4624249"/>
            <a:ext cx="3886200" cy="523220"/>
          </a:xfrm>
          <a:prstGeom prst="rect">
            <a:avLst/>
          </a:prstGeom>
          <a:noFill/>
        </p:spPr>
        <p:txBody>
          <a:bodyPr wrap="square" rtlCol="0">
            <a:spAutoFit/>
          </a:bodyPr>
          <a:lstStyle/>
          <a:p>
            <a:pPr algn="ctr"/>
            <a:r>
              <a:rPr lang="en-US" sz="2800" dirty="0">
                <a:ln>
                  <a:gradFill flip="none" rotWithShape="1">
                    <a:gsLst>
                      <a:gs pos="0">
                        <a:schemeClr val="accent1">
                          <a:lumMod val="89000"/>
                        </a:schemeClr>
                      </a:gs>
                      <a:gs pos="23000">
                        <a:schemeClr val="accent1">
                          <a:lumMod val="89000"/>
                        </a:schemeClr>
                      </a:gs>
                      <a:gs pos="69000">
                        <a:schemeClr val="accent1">
                          <a:lumMod val="75000"/>
                        </a:schemeClr>
                      </a:gs>
                      <a:gs pos="100000">
                        <a:schemeClr val="accent1">
                          <a:lumMod val="50000"/>
                        </a:schemeClr>
                      </a:gs>
                    </a:gsLst>
                    <a:path path="circle">
                      <a:fillToRect l="50000" t="50000" r="50000" b="50000"/>
                    </a:path>
                    <a:tileRect/>
                  </a:gradFill>
                </a:ln>
                <a:solidFill>
                  <a:schemeClr val="tx2"/>
                </a:solidFill>
              </a:rPr>
              <a:t>The world needs you. </a:t>
            </a:r>
          </a:p>
        </p:txBody>
      </p:sp>
    </p:spTree>
    <p:extLst>
      <p:ext uri="{BB962C8B-B14F-4D97-AF65-F5344CB8AC3E}">
        <p14:creationId xmlns:p14="http://schemas.microsoft.com/office/powerpoint/2010/main" val="23381323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fade">
                                      <p:cBhvr>
                                        <p:cTn id="15" dur="500"/>
                                        <p:tgtEl>
                                          <p:spTgt spid="4">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188" y="1150373"/>
            <a:ext cx="7949380" cy="3539613"/>
          </a:xfrm>
        </p:spPr>
        <p:txBody>
          <a:bodyPr>
            <a:normAutofit/>
          </a:bodyPr>
          <a:lstStyle/>
          <a:p>
            <a:pPr marL="0" indent="0" algn="ctr">
              <a:buNone/>
            </a:pPr>
            <a:r>
              <a:rPr lang="en-US" sz="4800" dirty="0"/>
              <a:t>“It was for </a:t>
            </a:r>
            <a:r>
              <a:rPr lang="en-US" sz="4800" b="1" u="sng" dirty="0">
                <a:solidFill>
                  <a:schemeClr val="accent1"/>
                </a:solidFill>
              </a:rPr>
              <a:t>freedom</a:t>
            </a:r>
            <a:r>
              <a:rPr lang="en-US" sz="4800" dirty="0"/>
              <a:t> that Christ set us free…</a:t>
            </a:r>
          </a:p>
        </p:txBody>
      </p:sp>
    </p:spTree>
    <p:extLst>
      <p:ext uri="{BB962C8B-B14F-4D97-AF65-F5344CB8AC3E}">
        <p14:creationId xmlns:p14="http://schemas.microsoft.com/office/powerpoint/2010/main" val="714994962"/>
      </p:ext>
    </p:extLst>
  </p:cSld>
  <p:clrMapOvr>
    <a:masterClrMapping/>
  </p:clrMapOvr>
  <p:transition>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188" y="1150373"/>
            <a:ext cx="7949380" cy="3539613"/>
          </a:xfrm>
        </p:spPr>
        <p:txBody>
          <a:bodyPr>
            <a:normAutofit/>
          </a:bodyPr>
          <a:lstStyle/>
          <a:p>
            <a:pPr marL="0" indent="0" algn="ctr">
              <a:buNone/>
            </a:pPr>
            <a:r>
              <a:rPr lang="en-US" sz="4800" dirty="0"/>
              <a:t>“It was for freedom that Christ set us free; therefore </a:t>
            </a:r>
            <a:r>
              <a:rPr lang="en-US" sz="4800" b="1" u="sng" dirty="0">
                <a:solidFill>
                  <a:schemeClr val="accent1"/>
                </a:solidFill>
              </a:rPr>
              <a:t>keep standing firm</a:t>
            </a:r>
            <a:r>
              <a:rPr lang="en-US" sz="4800" dirty="0"/>
              <a:t> and </a:t>
            </a:r>
            <a:r>
              <a:rPr lang="en-US" sz="4800" b="1" u="sng" dirty="0">
                <a:solidFill>
                  <a:schemeClr val="accent1"/>
                </a:solidFill>
              </a:rPr>
              <a:t>do not be subject</a:t>
            </a:r>
            <a:r>
              <a:rPr lang="en-US" sz="4800" dirty="0"/>
              <a:t> again to a yoke of slavery.”</a:t>
            </a:r>
          </a:p>
        </p:txBody>
      </p:sp>
    </p:spTree>
    <p:extLst>
      <p:ext uri="{BB962C8B-B14F-4D97-AF65-F5344CB8AC3E}">
        <p14:creationId xmlns:p14="http://schemas.microsoft.com/office/powerpoint/2010/main" val="3285954118"/>
      </p:ext>
    </p:extLst>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61581E8-84AD-46C1-9EF0-D2450491F2BF}"/>
              </a:ext>
            </a:extLst>
          </p:cNvPr>
          <p:cNvGraphicFramePr>
            <a:graphicFrameLocks/>
          </p:cNvGraphicFramePr>
          <p:nvPr>
            <p:extLst>
              <p:ext uri="{D42A27DB-BD31-4B8C-83A1-F6EECF244321}">
                <p14:modId xmlns:p14="http://schemas.microsoft.com/office/powerpoint/2010/main" val="2856732665"/>
              </p:ext>
            </p:extLst>
          </p:nvPr>
        </p:nvGraphicFramePr>
        <p:xfrm>
          <a:off x="0" y="1"/>
          <a:ext cx="9144000" cy="5714999"/>
        </p:xfrm>
        <a:graphic>
          <a:graphicData uri="http://schemas.openxmlformats.org/drawingml/2006/table">
            <a:tbl>
              <a:tblPr firstRow="1" bandRow="1">
                <a:tableStyleId>{69CF1AB2-1976-4502-BF36-3FF5EA218861}</a:tableStyleId>
              </a:tblPr>
              <a:tblGrid>
                <a:gridCol w="1739145">
                  <a:extLst>
                    <a:ext uri="{9D8B030D-6E8A-4147-A177-3AD203B41FA5}">
                      <a16:colId xmlns:a16="http://schemas.microsoft.com/office/drawing/2014/main" val="20000"/>
                    </a:ext>
                  </a:extLst>
                </a:gridCol>
                <a:gridCol w="2626074">
                  <a:extLst>
                    <a:ext uri="{9D8B030D-6E8A-4147-A177-3AD203B41FA5}">
                      <a16:colId xmlns:a16="http://schemas.microsoft.com/office/drawing/2014/main" val="20001"/>
                    </a:ext>
                  </a:extLst>
                </a:gridCol>
                <a:gridCol w="4778781">
                  <a:extLst>
                    <a:ext uri="{9D8B030D-6E8A-4147-A177-3AD203B41FA5}">
                      <a16:colId xmlns:a16="http://schemas.microsoft.com/office/drawing/2014/main" val="20002"/>
                    </a:ext>
                  </a:extLst>
                </a:gridCol>
              </a:tblGrid>
              <a:tr h="398394">
                <a:tc>
                  <a:txBody>
                    <a:bodyPr/>
                    <a:lstStyle/>
                    <a:p>
                      <a:r>
                        <a:rPr lang="en-US" sz="1600" b="0" dirty="0"/>
                        <a:t>September</a:t>
                      </a:r>
                    </a:p>
                  </a:txBody>
                  <a:tcPr marL="68580" marR="68580" marT="34290" marB="34290"/>
                </a:tc>
                <a:tc>
                  <a:txBody>
                    <a:bodyPr/>
                    <a:lstStyle/>
                    <a:p>
                      <a:r>
                        <a:rPr lang="en-US" sz="1600" b="0" dirty="0"/>
                        <a:t>Overview</a:t>
                      </a:r>
                    </a:p>
                  </a:txBody>
                  <a:tcPr marL="68580" marR="68580" marT="34290" marB="34290"/>
                </a:tc>
                <a:tc>
                  <a:txBody>
                    <a:bodyPr/>
                    <a:lstStyle/>
                    <a:p>
                      <a:r>
                        <a:rPr lang="en-US" sz="1600" b="0" dirty="0"/>
                        <a:t>Our Highest Freedom</a:t>
                      </a:r>
                      <a:r>
                        <a:rPr lang="en-US" sz="1600" b="0" baseline="0" dirty="0"/>
                        <a:t> </a:t>
                      </a:r>
                      <a:r>
                        <a:rPr lang="en-US" sz="1600" b="0" dirty="0"/>
                        <a:t>Is Found</a:t>
                      </a:r>
                      <a:r>
                        <a:rPr lang="en-US" sz="1600" b="0" baseline="0" dirty="0"/>
                        <a:t> In Jesus Christ</a:t>
                      </a:r>
                      <a:endParaRPr lang="en-US" sz="1600" b="0" dirty="0"/>
                    </a:p>
                  </a:txBody>
                  <a:tcPr marL="68580" marR="68580" marT="34290" marB="34290"/>
                </a:tc>
                <a:extLst>
                  <a:ext uri="{0D108BD9-81ED-4DB2-BD59-A6C34878D82A}">
                    <a16:rowId xmlns:a16="http://schemas.microsoft.com/office/drawing/2014/main" val="10000"/>
                  </a:ext>
                </a:extLst>
              </a:tr>
              <a:tr h="411553">
                <a:tc>
                  <a:txBody>
                    <a:bodyPr/>
                    <a:lstStyle/>
                    <a:p>
                      <a:r>
                        <a:rPr lang="en-US" sz="1600" dirty="0"/>
                        <a:t>October</a:t>
                      </a:r>
                    </a:p>
                  </a:txBody>
                  <a:tcPr marL="68580" marR="68580" marT="34290" marB="34290"/>
                </a:tc>
                <a:tc>
                  <a:txBody>
                    <a:bodyPr/>
                    <a:lstStyle/>
                    <a:p>
                      <a:r>
                        <a:rPr lang="en-US" sz="1600" baseline="0" dirty="0"/>
                        <a:t>Appreciating Our Freedom</a:t>
                      </a:r>
                      <a:endParaRPr lang="en-US" sz="1600" dirty="0"/>
                    </a:p>
                  </a:txBody>
                  <a:tcPr marL="68580" marR="68580" marT="34290" marB="34290"/>
                </a:tc>
                <a:tc>
                  <a:txBody>
                    <a:bodyPr/>
                    <a:lstStyle/>
                    <a:p>
                      <a:r>
                        <a:rPr lang="en-US" sz="1600" dirty="0"/>
                        <a:t>From Slaves to Sons: Freedom In The Family of God</a:t>
                      </a:r>
                    </a:p>
                  </a:txBody>
                  <a:tcPr marL="68580" marR="68580" marT="34290" marB="34290"/>
                </a:tc>
                <a:extLst>
                  <a:ext uri="{0D108BD9-81ED-4DB2-BD59-A6C34878D82A}">
                    <a16:rowId xmlns:a16="http://schemas.microsoft.com/office/drawing/2014/main" val="10001"/>
                  </a:ext>
                </a:extLst>
              </a:tr>
              <a:tr h="369358">
                <a:tc>
                  <a:txBody>
                    <a:bodyPr/>
                    <a:lstStyle/>
                    <a:p>
                      <a:r>
                        <a:rPr lang="en-US" sz="1600" dirty="0"/>
                        <a:t>November</a:t>
                      </a:r>
                    </a:p>
                  </a:txBody>
                  <a:tcPr marL="68580" marR="68580" marT="34290" marB="34290"/>
                </a:tc>
                <a:tc>
                  <a:txBody>
                    <a:bodyPr/>
                    <a:lstStyle/>
                    <a:p>
                      <a:endParaRPr lang="en-US" sz="1600" dirty="0"/>
                    </a:p>
                  </a:txBody>
                  <a:tcPr marL="68580" marR="68580" marT="34290" marB="34290"/>
                </a:tc>
                <a:tc>
                  <a:txBody>
                    <a:bodyPr/>
                    <a:lstStyle/>
                    <a:p>
                      <a:r>
                        <a:rPr lang="en-US" sz="1600" dirty="0"/>
                        <a:t>From Tutor to</a:t>
                      </a:r>
                      <a:r>
                        <a:rPr lang="en-US" sz="1600" baseline="0" dirty="0"/>
                        <a:t> Savior: Freedom In The Gospel</a:t>
                      </a:r>
                      <a:endParaRPr lang="en-US" sz="1600" dirty="0"/>
                    </a:p>
                  </a:txBody>
                  <a:tcPr marL="68580" marR="68580" marT="34290" marB="34290"/>
                </a:tc>
                <a:extLst>
                  <a:ext uri="{0D108BD9-81ED-4DB2-BD59-A6C34878D82A}">
                    <a16:rowId xmlns:a16="http://schemas.microsoft.com/office/drawing/2014/main" val="10002"/>
                  </a:ext>
                </a:extLst>
              </a:tr>
              <a:tr h="442971">
                <a:tc>
                  <a:txBody>
                    <a:bodyPr/>
                    <a:lstStyle/>
                    <a:p>
                      <a:r>
                        <a:rPr lang="en-US" sz="1600" dirty="0"/>
                        <a:t>December</a:t>
                      </a:r>
                    </a:p>
                  </a:txBody>
                  <a:tcPr marL="68580" marR="68580" marT="34290" marB="34290"/>
                </a:tc>
                <a:tc>
                  <a:txBody>
                    <a:bodyPr/>
                    <a:lstStyle/>
                    <a:p>
                      <a:endParaRPr lang="en-US" sz="1600" dirty="0"/>
                    </a:p>
                  </a:txBody>
                  <a:tcPr marL="68580" marR="68580" marT="34290" marB="34290"/>
                </a:tc>
                <a:tc>
                  <a:txBody>
                    <a:bodyPr/>
                    <a:lstStyle/>
                    <a:p>
                      <a:r>
                        <a:rPr lang="en-US" sz="1600" dirty="0"/>
                        <a:t>From Fear to Hope: Freedom</a:t>
                      </a:r>
                      <a:r>
                        <a:rPr lang="en-US" sz="1600" baseline="0" dirty="0"/>
                        <a:t> In Steadfast Faith</a:t>
                      </a:r>
                      <a:endParaRPr lang="en-US" sz="1600" dirty="0"/>
                    </a:p>
                  </a:txBody>
                  <a:tcPr marL="68580" marR="68580" marT="34290" marB="34290"/>
                </a:tc>
                <a:extLst>
                  <a:ext uri="{0D108BD9-81ED-4DB2-BD59-A6C34878D82A}">
                    <a16:rowId xmlns:a16="http://schemas.microsoft.com/office/drawing/2014/main" val="10003"/>
                  </a:ext>
                </a:extLst>
              </a:tr>
              <a:tr h="503119">
                <a:tc>
                  <a:txBody>
                    <a:bodyPr/>
                    <a:lstStyle/>
                    <a:p>
                      <a:r>
                        <a:rPr lang="en-US" sz="1600" dirty="0"/>
                        <a:t>January</a:t>
                      </a:r>
                    </a:p>
                  </a:txBody>
                  <a:tcPr marL="68580" marR="68580" marT="34290" marB="34290"/>
                </a:tc>
                <a:tc>
                  <a:txBody>
                    <a:bodyPr/>
                    <a:lstStyle/>
                    <a:p>
                      <a:endParaRPr lang="en-US" sz="1600" dirty="0"/>
                    </a:p>
                  </a:txBody>
                  <a:tcPr marL="68580" marR="68580" marT="34290" marB="34290"/>
                </a:tc>
                <a:tc>
                  <a:txBody>
                    <a:bodyPr/>
                    <a:lstStyle/>
                    <a:p>
                      <a:r>
                        <a:rPr lang="en-US" sz="1600" dirty="0"/>
                        <a:t>From Flesh to Spirit:</a:t>
                      </a:r>
                      <a:r>
                        <a:rPr lang="en-US" sz="1600" baseline="0" dirty="0"/>
                        <a:t> </a:t>
                      </a:r>
                      <a:r>
                        <a:rPr lang="en-US" sz="1600" dirty="0"/>
                        <a:t>Freedom In The Holy Spirit</a:t>
                      </a:r>
                    </a:p>
                  </a:txBody>
                  <a:tcPr marL="68580" marR="68580" marT="34290" marB="34290"/>
                </a:tc>
                <a:extLst>
                  <a:ext uri="{0D108BD9-81ED-4DB2-BD59-A6C34878D82A}">
                    <a16:rowId xmlns:a16="http://schemas.microsoft.com/office/drawing/2014/main" val="10004"/>
                  </a:ext>
                </a:extLst>
              </a:tr>
              <a:tr h="503119">
                <a:tc>
                  <a:txBody>
                    <a:bodyPr/>
                    <a:lstStyle/>
                    <a:p>
                      <a:r>
                        <a:rPr lang="en-US" sz="1600" dirty="0"/>
                        <a:t>February</a:t>
                      </a:r>
                    </a:p>
                  </a:txBody>
                  <a:tcPr marL="68580" marR="68580" marT="34290" marB="34290"/>
                </a:tc>
                <a:tc>
                  <a:txBody>
                    <a:bodyPr/>
                    <a:lstStyle/>
                    <a:p>
                      <a:r>
                        <a:rPr lang="en-US" sz="1600" dirty="0"/>
                        <a:t>Living</a:t>
                      </a:r>
                      <a:r>
                        <a:rPr lang="en-US" sz="1600" baseline="0" dirty="0"/>
                        <a:t> Free In Christ</a:t>
                      </a:r>
                      <a:endParaRPr lang="en-US" sz="1600" dirty="0"/>
                    </a:p>
                  </a:txBody>
                  <a:tcPr marL="68580" marR="68580" marT="34290" marB="34290"/>
                </a:tc>
                <a:tc>
                  <a:txBody>
                    <a:bodyPr/>
                    <a:lstStyle/>
                    <a:p>
                      <a:r>
                        <a:rPr lang="en-US" sz="1600" dirty="0"/>
                        <a:t>Free Christians Overcome Satan’s Attack</a:t>
                      </a:r>
                    </a:p>
                  </a:txBody>
                  <a:tcPr marL="68580" marR="68580" marT="34290" marB="34290"/>
                </a:tc>
                <a:extLst>
                  <a:ext uri="{0D108BD9-81ED-4DB2-BD59-A6C34878D82A}">
                    <a16:rowId xmlns:a16="http://schemas.microsoft.com/office/drawing/2014/main" val="10005"/>
                  </a:ext>
                </a:extLst>
              </a:tr>
              <a:tr h="490023">
                <a:tc>
                  <a:txBody>
                    <a:bodyPr/>
                    <a:lstStyle/>
                    <a:p>
                      <a:r>
                        <a:rPr lang="en-US" sz="1600" dirty="0"/>
                        <a:t>March</a:t>
                      </a:r>
                    </a:p>
                  </a:txBody>
                  <a:tcPr marL="68580" marR="68580" marT="34290" marB="34290"/>
                </a:tc>
                <a:tc>
                  <a:txBody>
                    <a:bodyPr/>
                    <a:lstStyle/>
                    <a:p>
                      <a:endParaRPr lang="en-US" sz="1600" dirty="0"/>
                    </a:p>
                  </a:txBody>
                  <a:tcPr marL="68580" marR="68580" marT="34290" marB="34290"/>
                </a:tc>
                <a:tc>
                  <a:txBody>
                    <a:bodyPr/>
                    <a:lstStyle/>
                    <a:p>
                      <a:r>
                        <a:rPr lang="en-US" sz="1600" dirty="0"/>
                        <a:t>Free Christians Are</a:t>
                      </a:r>
                      <a:r>
                        <a:rPr lang="en-US" sz="1600" baseline="0" dirty="0"/>
                        <a:t> Propelled By Love</a:t>
                      </a:r>
                      <a:endParaRPr lang="en-US" sz="1600" dirty="0"/>
                    </a:p>
                  </a:txBody>
                  <a:tcPr marL="68580" marR="68580" marT="34290" marB="34290"/>
                </a:tc>
                <a:extLst>
                  <a:ext uri="{0D108BD9-81ED-4DB2-BD59-A6C34878D82A}">
                    <a16:rowId xmlns:a16="http://schemas.microsoft.com/office/drawing/2014/main" val="10006"/>
                  </a:ext>
                </a:extLst>
              </a:tr>
              <a:tr h="490023">
                <a:tc>
                  <a:txBody>
                    <a:bodyPr/>
                    <a:lstStyle/>
                    <a:p>
                      <a:r>
                        <a:rPr lang="en-US" sz="1600" dirty="0"/>
                        <a:t>April</a:t>
                      </a:r>
                    </a:p>
                  </a:txBody>
                  <a:tcPr marL="68580" marR="68580" marT="34290" marB="34290"/>
                </a:tc>
                <a:tc>
                  <a:txBody>
                    <a:bodyPr/>
                    <a:lstStyle/>
                    <a:p>
                      <a:endParaRPr lang="en-US" sz="1600"/>
                    </a:p>
                  </a:txBody>
                  <a:tcPr marL="68580" marR="68580" marT="34290" marB="34290"/>
                </a:tc>
                <a:tc>
                  <a:txBody>
                    <a:bodyPr/>
                    <a:lstStyle/>
                    <a:p>
                      <a:r>
                        <a:rPr lang="en-US" sz="1600" dirty="0"/>
                        <a:t>Free Christians Are Devoted To Building Up</a:t>
                      </a:r>
                      <a:r>
                        <a:rPr lang="en-US" sz="1600" baseline="0" dirty="0"/>
                        <a:t> Others</a:t>
                      </a:r>
                      <a:endParaRPr lang="en-US" sz="1600" dirty="0"/>
                    </a:p>
                  </a:txBody>
                  <a:tcPr marL="68580" marR="68580" marT="34290" marB="34290"/>
                </a:tc>
                <a:extLst>
                  <a:ext uri="{0D108BD9-81ED-4DB2-BD59-A6C34878D82A}">
                    <a16:rowId xmlns:a16="http://schemas.microsoft.com/office/drawing/2014/main" val="10007"/>
                  </a:ext>
                </a:extLst>
              </a:tr>
              <a:tr h="490023">
                <a:tc>
                  <a:txBody>
                    <a:bodyPr/>
                    <a:lstStyle/>
                    <a:p>
                      <a:r>
                        <a:rPr lang="en-US" sz="1600" dirty="0"/>
                        <a:t>May</a:t>
                      </a:r>
                    </a:p>
                  </a:txBody>
                  <a:tcPr marL="68580" marR="68580" marT="34290" marB="34290"/>
                </a:tc>
                <a:tc>
                  <a:txBody>
                    <a:bodyPr/>
                    <a:lstStyle/>
                    <a:p>
                      <a:endParaRPr lang="en-US" sz="1600"/>
                    </a:p>
                  </a:txBody>
                  <a:tcPr marL="68580" marR="68580" marT="34290" marB="34290"/>
                </a:tc>
                <a:tc>
                  <a:txBody>
                    <a:bodyPr/>
                    <a:lstStyle/>
                    <a:p>
                      <a:r>
                        <a:rPr lang="en-US" sz="1600" dirty="0"/>
                        <a:t>Free Christians Bear One Another’s Burdens,</a:t>
                      </a:r>
                      <a:r>
                        <a:rPr lang="en-US" sz="1600" baseline="0" dirty="0"/>
                        <a:t> Part 1 </a:t>
                      </a:r>
                      <a:endParaRPr lang="en-US" sz="1600" dirty="0"/>
                    </a:p>
                  </a:txBody>
                  <a:tcPr marL="68580" marR="68580" marT="34290" marB="34290"/>
                </a:tc>
                <a:extLst>
                  <a:ext uri="{0D108BD9-81ED-4DB2-BD59-A6C34878D82A}">
                    <a16:rowId xmlns:a16="http://schemas.microsoft.com/office/drawing/2014/main" val="10008"/>
                  </a:ext>
                </a:extLst>
              </a:tr>
              <a:tr h="490023">
                <a:tc>
                  <a:txBody>
                    <a:bodyPr/>
                    <a:lstStyle/>
                    <a:p>
                      <a:r>
                        <a:rPr lang="en-US" sz="1600" dirty="0"/>
                        <a:t>June</a:t>
                      </a:r>
                    </a:p>
                  </a:txBody>
                  <a:tcPr marL="68580" marR="68580" marT="34290" marB="34290"/>
                </a:tc>
                <a:tc>
                  <a:txBody>
                    <a:bodyPr/>
                    <a:lstStyle/>
                    <a:p>
                      <a:endParaRPr lang="en-US" sz="1600" dirty="0"/>
                    </a:p>
                  </a:txBody>
                  <a:tcPr marL="68580" marR="68580" marT="34290" marB="34290"/>
                </a:tc>
                <a:tc>
                  <a:txBody>
                    <a:bodyPr/>
                    <a:lstStyle/>
                    <a:p>
                      <a:r>
                        <a:rPr lang="en-US" sz="1600" dirty="0"/>
                        <a:t>Free Christians Bear One Another’s Burdens,</a:t>
                      </a:r>
                      <a:r>
                        <a:rPr lang="en-US" sz="1600" baseline="0" dirty="0"/>
                        <a:t> Part 2</a:t>
                      </a:r>
                      <a:endParaRPr lang="en-US" sz="1600" dirty="0"/>
                    </a:p>
                  </a:txBody>
                  <a:tcPr marL="68580" marR="68580" marT="34290" marB="34290"/>
                </a:tc>
                <a:extLst>
                  <a:ext uri="{0D108BD9-81ED-4DB2-BD59-A6C34878D82A}">
                    <a16:rowId xmlns:a16="http://schemas.microsoft.com/office/drawing/2014/main" val="10009"/>
                  </a:ext>
                </a:extLst>
              </a:tr>
              <a:tr h="490023">
                <a:tc>
                  <a:txBody>
                    <a:bodyPr/>
                    <a:lstStyle/>
                    <a:p>
                      <a:r>
                        <a:rPr lang="en-US" sz="1600" dirty="0"/>
                        <a:t>July</a:t>
                      </a:r>
                    </a:p>
                  </a:txBody>
                  <a:tcPr marL="68580" marR="68580" marT="34290" marB="34290"/>
                </a:tc>
                <a:tc>
                  <a:txBody>
                    <a:bodyPr/>
                    <a:lstStyle/>
                    <a:p>
                      <a:endParaRPr lang="en-US" sz="1600"/>
                    </a:p>
                  </a:txBody>
                  <a:tcPr marL="68580" marR="68580" marT="34290" marB="34290"/>
                </a:tc>
                <a:tc>
                  <a:txBody>
                    <a:bodyPr/>
                    <a:lstStyle/>
                    <a:p>
                      <a:r>
                        <a:rPr lang="en-US" sz="1600" dirty="0"/>
                        <a:t>Free Christians Reap &amp; Sow</a:t>
                      </a:r>
                      <a:r>
                        <a:rPr lang="en-US" sz="1600" baseline="0" dirty="0"/>
                        <a:t> </a:t>
                      </a:r>
                      <a:r>
                        <a:rPr lang="en-US" sz="1600" dirty="0"/>
                        <a:t>For A Great Harvest</a:t>
                      </a:r>
                    </a:p>
                  </a:txBody>
                  <a:tcPr marL="68580" marR="68580" marT="34290" marB="34290"/>
                </a:tc>
                <a:extLst>
                  <a:ext uri="{0D108BD9-81ED-4DB2-BD59-A6C34878D82A}">
                    <a16:rowId xmlns:a16="http://schemas.microsoft.com/office/drawing/2014/main" val="10010"/>
                  </a:ext>
                </a:extLst>
              </a:tr>
              <a:tr h="636370">
                <a:tc>
                  <a:txBody>
                    <a:bodyPr/>
                    <a:lstStyle/>
                    <a:p>
                      <a:r>
                        <a:rPr lang="en-US" sz="1600" b="1" i="0" u="sng" dirty="0"/>
                        <a:t>August</a:t>
                      </a:r>
                    </a:p>
                  </a:txBody>
                  <a:tcPr marL="68580" marR="68580" marT="34290" marB="3429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b="1" u="sng" dirty="0"/>
                        <a:t>The Good News of our Freedom</a:t>
                      </a:r>
                    </a:p>
                  </a:txBody>
                  <a:tcPr marL="68580" marR="68580" marT="34290" marB="3429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b="1" u="sng" dirty="0"/>
                        <a:t>Free Christians Bring Others</a:t>
                      </a:r>
                      <a:r>
                        <a:rPr lang="en-US" sz="1600" b="1" u="sng" baseline="0" dirty="0"/>
                        <a:t> </a:t>
                      </a:r>
                      <a:r>
                        <a:rPr lang="en-US" sz="1600" b="1" u="sng" dirty="0"/>
                        <a:t>To True Freedom</a:t>
                      </a:r>
                    </a:p>
                  </a:txBody>
                  <a:tcPr marL="68580" marR="68580" marT="34290" marB="3429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045634477"/>
      </p:ext>
    </p:extLst>
  </p:cSld>
  <p:clrMapOvr>
    <a:masterClrMapping/>
  </p:clrMapOvr>
  <p:transition>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Free In Christ</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793121353"/>
      </p:ext>
    </p:extLst>
  </p:cSld>
  <p:clrMapOvr>
    <a:masterClrMapping/>
  </p:clrMapOvr>
  <p:transition>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9" name="Title 8">
            <a:extLst>
              <a:ext uri="{FF2B5EF4-FFF2-40B4-BE49-F238E27FC236}">
                <a16:creationId xmlns:a16="http://schemas.microsoft.com/office/drawing/2014/main" id="{930782EF-0574-B74B-B5C4-DA357B7667BD}"/>
              </a:ext>
            </a:extLst>
          </p:cNvPr>
          <p:cNvSpPr>
            <a:spLocks noGrp="1"/>
          </p:cNvSpPr>
          <p:nvPr>
            <p:ph type="title"/>
          </p:nvPr>
        </p:nvSpPr>
        <p:spPr>
          <a:xfrm>
            <a:off x="627459" y="0"/>
            <a:ext cx="2949178" cy="1333500"/>
          </a:xfrm>
        </p:spPr>
        <p:txBody>
          <a:bodyPr>
            <a:normAutofit/>
          </a:bodyPr>
          <a:lstStyle/>
          <a:p>
            <a:r>
              <a:rPr lang="en-US" sz="2800" dirty="0"/>
              <a:t>How Paul uses his liberties to free the Galatians</a:t>
            </a:r>
          </a:p>
        </p:txBody>
      </p:sp>
      <p:sp>
        <p:nvSpPr>
          <p:cNvPr id="10" name="Content Placeholder 9">
            <a:extLst>
              <a:ext uri="{FF2B5EF4-FFF2-40B4-BE49-F238E27FC236}">
                <a16:creationId xmlns:a16="http://schemas.microsoft.com/office/drawing/2014/main" id="{FAD056A2-7E18-7B40-B76F-5872D7D63C12}"/>
              </a:ext>
            </a:extLst>
          </p:cNvPr>
          <p:cNvSpPr>
            <a:spLocks noGrp="1"/>
          </p:cNvSpPr>
          <p:nvPr>
            <p:ph idx="1"/>
          </p:nvPr>
        </p:nvSpPr>
        <p:spPr>
          <a:xfrm>
            <a:off x="3576637" y="44245"/>
            <a:ext cx="5581573" cy="5132439"/>
          </a:xfrm>
        </p:spPr>
        <p:txBody>
          <a:bodyPr>
            <a:normAutofit fontScale="77500" lnSpcReduction="20000"/>
          </a:bodyPr>
          <a:lstStyle/>
          <a:p>
            <a:pPr marL="0" indent="0" algn="ctr">
              <a:buNone/>
            </a:pPr>
            <a:r>
              <a:rPr lang="en-US" sz="3000" dirty="0"/>
              <a:t>1:11 For I would have you know, brethren, that the gospel which was preached by me is not according to man. 12 For I neither received it from man, nor was I taught it, but </a:t>
            </a:r>
            <a:r>
              <a:rPr lang="en-US" sz="3000" i="1" dirty="0"/>
              <a:t>I received it</a:t>
            </a:r>
            <a:r>
              <a:rPr lang="en-US" sz="3000" dirty="0"/>
              <a:t> through a revelation of Jesus Christ. </a:t>
            </a:r>
            <a:r>
              <a:rPr lang="en-US" sz="3000" b="1" u="sng" dirty="0"/>
              <a:t>13 For you have heard of my former manner of life in Judaism, how I used to persecute the church of God beyond measure and tried to destroy it; 14 and I was advancing in Judaism beyond many of my contemporaries among my countrymen, being more extremely zealous for my ancestral traditions.</a:t>
            </a:r>
            <a:r>
              <a:rPr lang="en-US" sz="3000" dirty="0"/>
              <a:t> 15 But when God, who had set me apart </a:t>
            </a:r>
            <a:r>
              <a:rPr lang="en-US" sz="3000" i="1" dirty="0"/>
              <a:t>even</a:t>
            </a:r>
            <a:r>
              <a:rPr lang="en-US" sz="3000" dirty="0"/>
              <a:t> from my mother’s womb and called me through His grace, was pleased 16 to reveal His Son in me </a:t>
            </a:r>
            <a:r>
              <a:rPr lang="en-US" sz="3000" i="1" dirty="0">
                <a:solidFill>
                  <a:schemeClr val="accent1">
                    <a:lumMod val="50000"/>
                  </a:schemeClr>
                </a:solidFill>
              </a:rPr>
              <a:t>so that I might preach Him</a:t>
            </a:r>
            <a:r>
              <a:rPr lang="en-US" sz="3000" dirty="0"/>
              <a:t> among the Gentiles…</a:t>
            </a:r>
          </a:p>
          <a:p>
            <a:pPr marL="0" indent="0">
              <a:buNone/>
            </a:pPr>
            <a:endParaRPr lang="en-US" dirty="0"/>
          </a:p>
        </p:txBody>
      </p:sp>
      <p:sp>
        <p:nvSpPr>
          <p:cNvPr id="11" name="Text Placeholder 10">
            <a:extLst>
              <a:ext uri="{FF2B5EF4-FFF2-40B4-BE49-F238E27FC236}">
                <a16:creationId xmlns:a16="http://schemas.microsoft.com/office/drawing/2014/main" id="{57CBFDF4-DB34-FD43-AF36-7933B98F1412}"/>
              </a:ext>
            </a:extLst>
          </p:cNvPr>
          <p:cNvSpPr>
            <a:spLocks noGrp="1"/>
          </p:cNvSpPr>
          <p:nvPr>
            <p:ph type="body" sz="half" idx="2"/>
          </p:nvPr>
        </p:nvSpPr>
        <p:spPr>
          <a:xfrm>
            <a:off x="316705" y="1333500"/>
            <a:ext cx="3259932" cy="4381500"/>
          </a:xfrm>
        </p:spPr>
        <p:txBody>
          <a:bodyPr>
            <a:normAutofit/>
          </a:bodyPr>
          <a:lstStyle/>
          <a:p>
            <a:pPr marL="171450" indent="-171450">
              <a:buFont typeface="Arial" panose="020B0604020202020204" pitchFamily="34" charset="0"/>
              <a:buChar char="•"/>
            </a:pPr>
            <a:r>
              <a:rPr lang="en-US" sz="2400" dirty="0"/>
              <a:t>Obtains </a:t>
            </a:r>
            <a:r>
              <a:rPr lang="en-US" sz="2400" i="1" dirty="0"/>
              <a:t>actual </a:t>
            </a:r>
            <a:r>
              <a:rPr lang="en-US" sz="2400" dirty="0"/>
              <a:t>freedom and lets people know. </a:t>
            </a:r>
          </a:p>
        </p:txBody>
      </p:sp>
    </p:spTree>
    <p:extLst>
      <p:ext uri="{BB962C8B-B14F-4D97-AF65-F5344CB8AC3E}">
        <p14:creationId xmlns:p14="http://schemas.microsoft.com/office/powerpoint/2010/main" val="1539999541"/>
      </p:ext>
    </p:extLst>
  </p:cSld>
  <p:clrMapOvr>
    <a:masterClrMapping/>
  </p:clrMapOvr>
  <p:transition>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9" name="Title 8">
            <a:extLst>
              <a:ext uri="{FF2B5EF4-FFF2-40B4-BE49-F238E27FC236}">
                <a16:creationId xmlns:a16="http://schemas.microsoft.com/office/drawing/2014/main" id="{930782EF-0574-B74B-B5C4-DA357B7667BD}"/>
              </a:ext>
            </a:extLst>
          </p:cNvPr>
          <p:cNvSpPr>
            <a:spLocks noGrp="1"/>
          </p:cNvSpPr>
          <p:nvPr>
            <p:ph type="title"/>
          </p:nvPr>
        </p:nvSpPr>
        <p:spPr>
          <a:xfrm>
            <a:off x="627459" y="0"/>
            <a:ext cx="2949178" cy="1333500"/>
          </a:xfrm>
        </p:spPr>
        <p:txBody>
          <a:bodyPr>
            <a:normAutofit/>
          </a:bodyPr>
          <a:lstStyle/>
          <a:p>
            <a:r>
              <a:rPr lang="en-US" sz="2800" dirty="0"/>
              <a:t>How Paul uses his liberties to free the Galatians</a:t>
            </a:r>
          </a:p>
        </p:txBody>
      </p:sp>
      <p:sp>
        <p:nvSpPr>
          <p:cNvPr id="10" name="Content Placeholder 9">
            <a:extLst>
              <a:ext uri="{FF2B5EF4-FFF2-40B4-BE49-F238E27FC236}">
                <a16:creationId xmlns:a16="http://schemas.microsoft.com/office/drawing/2014/main" id="{FAD056A2-7E18-7B40-B76F-5872D7D63C12}"/>
              </a:ext>
            </a:extLst>
          </p:cNvPr>
          <p:cNvSpPr>
            <a:spLocks noGrp="1"/>
          </p:cNvSpPr>
          <p:nvPr>
            <p:ph idx="1"/>
          </p:nvPr>
        </p:nvSpPr>
        <p:spPr>
          <a:xfrm>
            <a:off x="3887390" y="0"/>
            <a:ext cx="5256609" cy="4884209"/>
          </a:xfrm>
        </p:spPr>
        <p:txBody>
          <a:bodyPr>
            <a:normAutofit/>
          </a:bodyPr>
          <a:lstStyle/>
          <a:p>
            <a:pPr marL="0" indent="0" algn="ctr">
              <a:buNone/>
            </a:pPr>
            <a:r>
              <a:rPr lang="en-US" dirty="0"/>
              <a:t>1:22 I was </a:t>
            </a:r>
            <a:r>
              <a:rPr lang="en-US" i="1" dirty="0"/>
              <a:t>still</a:t>
            </a:r>
            <a:r>
              <a:rPr lang="en-US" dirty="0"/>
              <a:t> unknown by sight to the churches of Judea which were in Christ; 23 but only, they kept hearing, “</a:t>
            </a:r>
            <a:r>
              <a:rPr lang="en-US" b="1" u="sng" dirty="0"/>
              <a:t>He who once persecuted us </a:t>
            </a:r>
            <a:r>
              <a:rPr lang="en-US" dirty="0"/>
              <a:t>is now </a:t>
            </a:r>
            <a:r>
              <a:rPr lang="en-US" i="1" dirty="0">
                <a:solidFill>
                  <a:schemeClr val="accent1">
                    <a:lumMod val="50000"/>
                  </a:schemeClr>
                </a:solidFill>
              </a:rPr>
              <a:t>preaching the faith which he once tried to destroy.</a:t>
            </a:r>
            <a:r>
              <a:rPr lang="en-US" dirty="0"/>
              <a:t>” 24 And they were glorifying God because of me.</a:t>
            </a:r>
          </a:p>
          <a:p>
            <a:pPr marL="0" indent="0" algn="ctr">
              <a:buNone/>
            </a:pPr>
            <a:r>
              <a:rPr lang="en-US" dirty="0"/>
              <a:t> 2:20 </a:t>
            </a:r>
            <a:r>
              <a:rPr lang="en-US" i="1" dirty="0">
                <a:solidFill>
                  <a:schemeClr val="accent1">
                    <a:lumMod val="50000"/>
                  </a:schemeClr>
                </a:solidFill>
              </a:rPr>
              <a:t>I have been crucified with Christ; and </a:t>
            </a:r>
            <a:r>
              <a:rPr lang="en-US" b="1" u="sng" dirty="0"/>
              <a:t>it is no longer I who live</a:t>
            </a:r>
            <a:r>
              <a:rPr lang="en-US" i="1" dirty="0">
                <a:solidFill>
                  <a:schemeClr val="accent1">
                    <a:lumMod val="50000"/>
                  </a:schemeClr>
                </a:solidFill>
              </a:rPr>
              <a:t>, but Christ lives in me</a:t>
            </a:r>
            <a:r>
              <a:rPr lang="en-US" dirty="0"/>
              <a:t>; and the </a:t>
            </a:r>
            <a:r>
              <a:rPr lang="en-US" i="1" dirty="0"/>
              <a:t>life</a:t>
            </a:r>
            <a:r>
              <a:rPr lang="en-US" dirty="0"/>
              <a:t> which I now live in the flesh I live by faith in the Son of God, who loved me and gave Himself up for me.</a:t>
            </a:r>
          </a:p>
        </p:txBody>
      </p:sp>
      <p:sp>
        <p:nvSpPr>
          <p:cNvPr id="11" name="Text Placeholder 10">
            <a:extLst>
              <a:ext uri="{FF2B5EF4-FFF2-40B4-BE49-F238E27FC236}">
                <a16:creationId xmlns:a16="http://schemas.microsoft.com/office/drawing/2014/main" id="{57CBFDF4-DB34-FD43-AF36-7933B98F1412}"/>
              </a:ext>
            </a:extLst>
          </p:cNvPr>
          <p:cNvSpPr>
            <a:spLocks noGrp="1"/>
          </p:cNvSpPr>
          <p:nvPr>
            <p:ph type="body" sz="half" idx="2"/>
          </p:nvPr>
        </p:nvSpPr>
        <p:spPr>
          <a:xfrm>
            <a:off x="316705" y="1333500"/>
            <a:ext cx="3259932" cy="4381500"/>
          </a:xfrm>
        </p:spPr>
        <p:txBody>
          <a:bodyPr>
            <a:normAutofit/>
          </a:bodyPr>
          <a:lstStyle/>
          <a:p>
            <a:pPr marL="171450" indent="-171450">
              <a:buFont typeface="Arial" panose="020B0604020202020204" pitchFamily="34" charset="0"/>
              <a:buChar char="•"/>
            </a:pPr>
            <a:r>
              <a:rPr lang="en-US" sz="2400" dirty="0"/>
              <a:t>Obtains </a:t>
            </a:r>
            <a:r>
              <a:rPr lang="en-US" sz="2400" i="1" dirty="0"/>
              <a:t>actual </a:t>
            </a:r>
            <a:r>
              <a:rPr lang="en-US" sz="2400" dirty="0"/>
              <a:t>freedom and lets people know. </a:t>
            </a:r>
          </a:p>
        </p:txBody>
      </p:sp>
    </p:spTree>
    <p:extLst>
      <p:ext uri="{BB962C8B-B14F-4D97-AF65-F5344CB8AC3E}">
        <p14:creationId xmlns:p14="http://schemas.microsoft.com/office/powerpoint/2010/main" val="2272289061"/>
      </p:ext>
    </p:extLst>
  </p:cSld>
  <p:clrMapOvr>
    <a:masterClrMapping/>
  </p:clrMapOvr>
  <p:transition>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9" name="Title 8">
            <a:extLst>
              <a:ext uri="{FF2B5EF4-FFF2-40B4-BE49-F238E27FC236}">
                <a16:creationId xmlns:a16="http://schemas.microsoft.com/office/drawing/2014/main" id="{930782EF-0574-B74B-B5C4-DA357B7667BD}"/>
              </a:ext>
            </a:extLst>
          </p:cNvPr>
          <p:cNvSpPr>
            <a:spLocks noGrp="1"/>
          </p:cNvSpPr>
          <p:nvPr>
            <p:ph type="title"/>
          </p:nvPr>
        </p:nvSpPr>
        <p:spPr>
          <a:xfrm>
            <a:off x="627459" y="0"/>
            <a:ext cx="2949178" cy="1333500"/>
          </a:xfrm>
        </p:spPr>
        <p:txBody>
          <a:bodyPr>
            <a:normAutofit/>
          </a:bodyPr>
          <a:lstStyle/>
          <a:p>
            <a:r>
              <a:rPr lang="en-US" sz="2800" dirty="0"/>
              <a:t>How Paul uses his liberties to free the Galatians</a:t>
            </a:r>
          </a:p>
        </p:txBody>
      </p:sp>
      <p:sp>
        <p:nvSpPr>
          <p:cNvPr id="10" name="Content Placeholder 9">
            <a:extLst>
              <a:ext uri="{FF2B5EF4-FFF2-40B4-BE49-F238E27FC236}">
                <a16:creationId xmlns:a16="http://schemas.microsoft.com/office/drawing/2014/main" id="{FAD056A2-7E18-7B40-B76F-5872D7D63C12}"/>
              </a:ext>
            </a:extLst>
          </p:cNvPr>
          <p:cNvSpPr>
            <a:spLocks noGrp="1"/>
          </p:cNvSpPr>
          <p:nvPr>
            <p:ph idx="1"/>
          </p:nvPr>
        </p:nvSpPr>
        <p:spPr>
          <a:xfrm>
            <a:off x="3887390" y="0"/>
            <a:ext cx="5256609" cy="4884209"/>
          </a:xfrm>
        </p:spPr>
        <p:txBody>
          <a:bodyPr/>
          <a:lstStyle/>
          <a:p>
            <a:pPr marL="0" indent="0" algn="ctr">
              <a:buNone/>
            </a:pPr>
            <a:r>
              <a:rPr lang="en-US" dirty="0"/>
              <a:t>1:8 But even if we, or an angel from heaven, </a:t>
            </a:r>
            <a:r>
              <a:rPr lang="en-US" i="1" dirty="0"/>
              <a:t>should preach to you a gospel contrary</a:t>
            </a:r>
            <a:r>
              <a:rPr lang="en-US" dirty="0"/>
              <a:t> to what we have preached to you, </a:t>
            </a:r>
            <a:r>
              <a:rPr lang="en-US" b="1" u="sng" dirty="0"/>
              <a:t>he is to be accursed</a:t>
            </a:r>
            <a:r>
              <a:rPr lang="en-US" dirty="0"/>
              <a:t>! 9 As we have said before, so I say again now, if any man is </a:t>
            </a:r>
            <a:r>
              <a:rPr lang="en-US" i="1" dirty="0"/>
              <a:t>preaching to you a gospel contrary </a:t>
            </a:r>
            <a:r>
              <a:rPr lang="en-US" dirty="0"/>
              <a:t>to what you received, </a:t>
            </a:r>
            <a:r>
              <a:rPr lang="en-US" b="1" u="sng" dirty="0"/>
              <a:t>he is to be accursed</a:t>
            </a:r>
            <a:r>
              <a:rPr lang="en-US" dirty="0"/>
              <a:t>!</a:t>
            </a:r>
          </a:p>
          <a:p>
            <a:pPr marL="0" indent="0" algn="ctr">
              <a:buNone/>
            </a:pPr>
            <a:r>
              <a:rPr lang="en-US" dirty="0"/>
              <a:t>2:4… who had sneaked in to spy out our liberty which we have in Christ Jesus, in order to </a:t>
            </a:r>
            <a:r>
              <a:rPr lang="en-US" b="1" u="sng" dirty="0"/>
              <a:t>bring us into bondage</a:t>
            </a:r>
            <a:r>
              <a:rPr lang="en-US" dirty="0"/>
              <a:t>.</a:t>
            </a:r>
          </a:p>
        </p:txBody>
      </p:sp>
      <p:sp>
        <p:nvSpPr>
          <p:cNvPr id="11" name="Text Placeholder 10">
            <a:extLst>
              <a:ext uri="{FF2B5EF4-FFF2-40B4-BE49-F238E27FC236}">
                <a16:creationId xmlns:a16="http://schemas.microsoft.com/office/drawing/2014/main" id="{57CBFDF4-DB34-FD43-AF36-7933B98F1412}"/>
              </a:ext>
            </a:extLst>
          </p:cNvPr>
          <p:cNvSpPr>
            <a:spLocks noGrp="1"/>
          </p:cNvSpPr>
          <p:nvPr>
            <p:ph type="body" sz="half" idx="2"/>
          </p:nvPr>
        </p:nvSpPr>
        <p:spPr>
          <a:xfrm>
            <a:off x="316705" y="1333500"/>
            <a:ext cx="3259932" cy="4381500"/>
          </a:xfrm>
        </p:spPr>
        <p:txBody>
          <a:bodyPr>
            <a:normAutofit/>
          </a:bodyPr>
          <a:lstStyle/>
          <a:p>
            <a:pPr marL="171450" indent="-171450">
              <a:buFont typeface="Arial" panose="020B0604020202020204" pitchFamily="34" charset="0"/>
              <a:buChar char="•"/>
            </a:pPr>
            <a:r>
              <a:rPr lang="en-US" sz="1600" dirty="0">
                <a:solidFill>
                  <a:schemeClr val="tx1">
                    <a:lumMod val="50000"/>
                    <a:lumOff val="50000"/>
                  </a:schemeClr>
                </a:solidFill>
              </a:rPr>
              <a:t>Obtains </a:t>
            </a:r>
            <a:r>
              <a:rPr lang="en-US" sz="1600" i="1" dirty="0">
                <a:solidFill>
                  <a:schemeClr val="tx1">
                    <a:lumMod val="50000"/>
                    <a:lumOff val="50000"/>
                  </a:schemeClr>
                </a:solidFill>
              </a:rPr>
              <a:t>actual </a:t>
            </a:r>
            <a:r>
              <a:rPr lang="en-US" sz="1600" dirty="0">
                <a:solidFill>
                  <a:schemeClr val="tx1">
                    <a:lumMod val="50000"/>
                    <a:lumOff val="50000"/>
                  </a:schemeClr>
                </a:solidFill>
              </a:rPr>
              <a:t>freedom and lets people know. </a:t>
            </a:r>
          </a:p>
          <a:p>
            <a:pPr marL="171450" indent="-171450">
              <a:buFont typeface="Arial" panose="020B0604020202020204" pitchFamily="34" charset="0"/>
              <a:buChar char="•"/>
            </a:pPr>
            <a:r>
              <a:rPr lang="en-US" sz="2400" dirty="0"/>
              <a:t>Makes life without God vivid. </a:t>
            </a:r>
          </a:p>
          <a:p>
            <a:endParaRPr lang="en-US" sz="2400" dirty="0"/>
          </a:p>
        </p:txBody>
      </p:sp>
    </p:spTree>
    <p:extLst>
      <p:ext uri="{BB962C8B-B14F-4D97-AF65-F5344CB8AC3E}">
        <p14:creationId xmlns:p14="http://schemas.microsoft.com/office/powerpoint/2010/main" val="502586097"/>
      </p:ext>
    </p:extLst>
  </p:cSld>
  <p:clrMapOvr>
    <a:masterClrMapping/>
  </p:clrMapOvr>
  <p:transition>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9" name="Title 8">
            <a:extLst>
              <a:ext uri="{FF2B5EF4-FFF2-40B4-BE49-F238E27FC236}">
                <a16:creationId xmlns:a16="http://schemas.microsoft.com/office/drawing/2014/main" id="{930782EF-0574-B74B-B5C4-DA357B7667BD}"/>
              </a:ext>
            </a:extLst>
          </p:cNvPr>
          <p:cNvSpPr>
            <a:spLocks noGrp="1"/>
          </p:cNvSpPr>
          <p:nvPr>
            <p:ph type="title"/>
          </p:nvPr>
        </p:nvSpPr>
        <p:spPr>
          <a:xfrm>
            <a:off x="627459" y="0"/>
            <a:ext cx="2949178" cy="1333500"/>
          </a:xfrm>
        </p:spPr>
        <p:txBody>
          <a:bodyPr>
            <a:normAutofit/>
          </a:bodyPr>
          <a:lstStyle/>
          <a:p>
            <a:r>
              <a:rPr lang="en-US" sz="2800" dirty="0"/>
              <a:t>How Paul uses his liberties to free the Galatians</a:t>
            </a:r>
          </a:p>
        </p:txBody>
      </p:sp>
      <p:sp>
        <p:nvSpPr>
          <p:cNvPr id="10" name="Content Placeholder 9">
            <a:extLst>
              <a:ext uri="{FF2B5EF4-FFF2-40B4-BE49-F238E27FC236}">
                <a16:creationId xmlns:a16="http://schemas.microsoft.com/office/drawing/2014/main" id="{FAD056A2-7E18-7B40-B76F-5872D7D63C12}"/>
              </a:ext>
            </a:extLst>
          </p:cNvPr>
          <p:cNvSpPr>
            <a:spLocks noGrp="1"/>
          </p:cNvSpPr>
          <p:nvPr>
            <p:ph idx="1"/>
          </p:nvPr>
        </p:nvSpPr>
        <p:spPr>
          <a:xfrm>
            <a:off x="3887390" y="502709"/>
            <a:ext cx="5256609" cy="4381500"/>
          </a:xfrm>
        </p:spPr>
        <p:txBody>
          <a:bodyPr/>
          <a:lstStyle/>
          <a:p>
            <a:pPr marL="0" indent="0" algn="ctr">
              <a:buNone/>
            </a:pPr>
            <a:r>
              <a:rPr lang="en-US" dirty="0"/>
              <a:t>3:8 However at that time, </a:t>
            </a:r>
            <a:r>
              <a:rPr lang="en-US" i="1" dirty="0"/>
              <a:t>when you did not know God</a:t>
            </a:r>
            <a:r>
              <a:rPr lang="en-US" dirty="0"/>
              <a:t>, </a:t>
            </a:r>
            <a:r>
              <a:rPr lang="en-US" b="1" u="sng" dirty="0"/>
              <a:t>you were slaves to those which by nature are no gods</a:t>
            </a:r>
            <a:r>
              <a:rPr lang="en-US" dirty="0"/>
              <a:t>. 9 But now that you have come to know God, or rather to be known by God, </a:t>
            </a:r>
            <a:r>
              <a:rPr lang="en-US" i="1" dirty="0"/>
              <a:t>how is it that you turn back again to the weak and worthless elemental things</a:t>
            </a:r>
            <a:r>
              <a:rPr lang="en-US" dirty="0"/>
              <a:t>, to which you </a:t>
            </a:r>
            <a:r>
              <a:rPr lang="en-US" b="1" u="sng" dirty="0"/>
              <a:t>desire to be enslaved </a:t>
            </a:r>
            <a:r>
              <a:rPr lang="en-US" dirty="0"/>
              <a:t>all over again?</a:t>
            </a:r>
          </a:p>
        </p:txBody>
      </p:sp>
      <p:sp>
        <p:nvSpPr>
          <p:cNvPr id="11" name="Text Placeholder 10">
            <a:extLst>
              <a:ext uri="{FF2B5EF4-FFF2-40B4-BE49-F238E27FC236}">
                <a16:creationId xmlns:a16="http://schemas.microsoft.com/office/drawing/2014/main" id="{57CBFDF4-DB34-FD43-AF36-7933B98F1412}"/>
              </a:ext>
            </a:extLst>
          </p:cNvPr>
          <p:cNvSpPr>
            <a:spLocks noGrp="1"/>
          </p:cNvSpPr>
          <p:nvPr>
            <p:ph type="body" sz="half" idx="2"/>
          </p:nvPr>
        </p:nvSpPr>
        <p:spPr>
          <a:xfrm>
            <a:off x="316705" y="1333500"/>
            <a:ext cx="3259932" cy="4381500"/>
          </a:xfrm>
        </p:spPr>
        <p:txBody>
          <a:bodyPr>
            <a:normAutofit/>
          </a:bodyPr>
          <a:lstStyle/>
          <a:p>
            <a:pPr marL="171450" indent="-171450">
              <a:buFont typeface="Arial" panose="020B0604020202020204" pitchFamily="34" charset="0"/>
              <a:buChar char="•"/>
            </a:pPr>
            <a:r>
              <a:rPr lang="en-US" sz="1600" dirty="0">
                <a:solidFill>
                  <a:schemeClr val="tx1">
                    <a:lumMod val="50000"/>
                    <a:lumOff val="50000"/>
                  </a:schemeClr>
                </a:solidFill>
              </a:rPr>
              <a:t>Obtains </a:t>
            </a:r>
            <a:r>
              <a:rPr lang="en-US" sz="1600" i="1" dirty="0">
                <a:solidFill>
                  <a:schemeClr val="tx1">
                    <a:lumMod val="50000"/>
                    <a:lumOff val="50000"/>
                  </a:schemeClr>
                </a:solidFill>
              </a:rPr>
              <a:t>actual </a:t>
            </a:r>
            <a:r>
              <a:rPr lang="en-US" sz="1600" dirty="0">
                <a:solidFill>
                  <a:schemeClr val="tx1">
                    <a:lumMod val="50000"/>
                    <a:lumOff val="50000"/>
                  </a:schemeClr>
                </a:solidFill>
              </a:rPr>
              <a:t>freedom and lets people know. </a:t>
            </a:r>
          </a:p>
          <a:p>
            <a:pPr marL="171450" indent="-171450">
              <a:buFont typeface="Arial" panose="020B0604020202020204" pitchFamily="34" charset="0"/>
              <a:buChar char="•"/>
            </a:pPr>
            <a:r>
              <a:rPr lang="en-US" sz="2400" dirty="0"/>
              <a:t>Makes life without God vivid. </a:t>
            </a:r>
          </a:p>
          <a:p>
            <a:endParaRPr lang="en-US" sz="2400" dirty="0"/>
          </a:p>
        </p:txBody>
      </p:sp>
    </p:spTree>
    <p:extLst>
      <p:ext uri="{BB962C8B-B14F-4D97-AF65-F5344CB8AC3E}">
        <p14:creationId xmlns:p14="http://schemas.microsoft.com/office/powerpoint/2010/main" val="2399043854"/>
      </p:ext>
    </p:extLst>
  </p:cSld>
  <p:clrMapOvr>
    <a:masterClrMapping/>
  </p:clrMapOvr>
  <p:transition>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9" name="Title 8">
            <a:extLst>
              <a:ext uri="{FF2B5EF4-FFF2-40B4-BE49-F238E27FC236}">
                <a16:creationId xmlns:a16="http://schemas.microsoft.com/office/drawing/2014/main" id="{930782EF-0574-B74B-B5C4-DA357B7667BD}"/>
              </a:ext>
            </a:extLst>
          </p:cNvPr>
          <p:cNvSpPr>
            <a:spLocks noGrp="1"/>
          </p:cNvSpPr>
          <p:nvPr>
            <p:ph type="title"/>
          </p:nvPr>
        </p:nvSpPr>
        <p:spPr>
          <a:xfrm>
            <a:off x="627459" y="0"/>
            <a:ext cx="2949178" cy="1333500"/>
          </a:xfrm>
        </p:spPr>
        <p:txBody>
          <a:bodyPr>
            <a:normAutofit/>
          </a:bodyPr>
          <a:lstStyle/>
          <a:p>
            <a:r>
              <a:rPr lang="en-US" sz="2800" dirty="0"/>
              <a:t>How Paul uses his liberties to free the Galatians</a:t>
            </a:r>
          </a:p>
        </p:txBody>
      </p:sp>
      <p:sp>
        <p:nvSpPr>
          <p:cNvPr id="10" name="Content Placeholder 9">
            <a:extLst>
              <a:ext uri="{FF2B5EF4-FFF2-40B4-BE49-F238E27FC236}">
                <a16:creationId xmlns:a16="http://schemas.microsoft.com/office/drawing/2014/main" id="{FAD056A2-7E18-7B40-B76F-5872D7D63C12}"/>
              </a:ext>
            </a:extLst>
          </p:cNvPr>
          <p:cNvSpPr>
            <a:spLocks noGrp="1"/>
          </p:cNvSpPr>
          <p:nvPr>
            <p:ph idx="1"/>
          </p:nvPr>
        </p:nvSpPr>
        <p:spPr>
          <a:xfrm>
            <a:off x="3887390" y="0"/>
            <a:ext cx="5256609" cy="4884209"/>
          </a:xfrm>
        </p:spPr>
        <p:txBody>
          <a:bodyPr>
            <a:normAutofit/>
          </a:bodyPr>
          <a:lstStyle/>
          <a:p>
            <a:pPr marL="0" indent="0" algn="ctr">
              <a:buNone/>
            </a:pPr>
            <a:r>
              <a:rPr lang="en-US" dirty="0"/>
              <a:t>1:6 I am amazed that you are so quickly deserting Him who called you by the grace of Christ, </a:t>
            </a:r>
            <a:r>
              <a:rPr lang="en-US" b="1" u="sng" dirty="0"/>
              <a:t>for a different gospel; 7 which is </a:t>
            </a:r>
            <a:r>
              <a:rPr lang="en-US" b="1" i="1" u="sng" dirty="0"/>
              <a:t>really</a:t>
            </a:r>
            <a:r>
              <a:rPr lang="en-US" b="1" u="sng" dirty="0"/>
              <a:t> not another</a:t>
            </a:r>
            <a:r>
              <a:rPr lang="en-US" dirty="0"/>
              <a:t>; only there are some who are disturbing you and </a:t>
            </a:r>
            <a:r>
              <a:rPr lang="en-US" b="1" u="sng" dirty="0"/>
              <a:t>want to distort the gospel of Christ</a:t>
            </a:r>
            <a:r>
              <a:rPr lang="en-US" dirty="0"/>
              <a:t>. 8 But even if we, or an angel from heaven, should preach to you a gospel contrary to what we have preached to you, he is to be accursed! 9 As we have said before, so I say again now, if any man is preaching to you a gospel contrary to what you received, he is to be accursed!</a:t>
            </a:r>
          </a:p>
        </p:txBody>
      </p:sp>
      <p:sp>
        <p:nvSpPr>
          <p:cNvPr id="11" name="Text Placeholder 10">
            <a:extLst>
              <a:ext uri="{FF2B5EF4-FFF2-40B4-BE49-F238E27FC236}">
                <a16:creationId xmlns:a16="http://schemas.microsoft.com/office/drawing/2014/main" id="{57CBFDF4-DB34-FD43-AF36-7933B98F1412}"/>
              </a:ext>
            </a:extLst>
          </p:cNvPr>
          <p:cNvSpPr>
            <a:spLocks noGrp="1"/>
          </p:cNvSpPr>
          <p:nvPr>
            <p:ph type="body" sz="half" idx="2"/>
          </p:nvPr>
        </p:nvSpPr>
        <p:spPr>
          <a:xfrm>
            <a:off x="316705" y="1333500"/>
            <a:ext cx="3259932" cy="4381500"/>
          </a:xfrm>
        </p:spPr>
        <p:txBody>
          <a:bodyPr>
            <a:normAutofit/>
          </a:bodyPr>
          <a:lstStyle/>
          <a:p>
            <a:pPr marL="171450" indent="-171450">
              <a:buFont typeface="Arial" panose="020B0604020202020204" pitchFamily="34" charset="0"/>
              <a:buChar char="•"/>
            </a:pPr>
            <a:r>
              <a:rPr lang="en-US" sz="1600" dirty="0">
                <a:solidFill>
                  <a:schemeClr val="tx1">
                    <a:lumMod val="50000"/>
                    <a:lumOff val="50000"/>
                  </a:schemeClr>
                </a:solidFill>
              </a:rPr>
              <a:t>Obtains </a:t>
            </a:r>
            <a:r>
              <a:rPr lang="en-US" sz="1600" i="1" dirty="0">
                <a:solidFill>
                  <a:schemeClr val="tx1">
                    <a:lumMod val="50000"/>
                    <a:lumOff val="50000"/>
                  </a:schemeClr>
                </a:solidFill>
              </a:rPr>
              <a:t>actual </a:t>
            </a:r>
            <a:r>
              <a:rPr lang="en-US" sz="1600" dirty="0">
                <a:solidFill>
                  <a:schemeClr val="tx1">
                    <a:lumMod val="50000"/>
                    <a:lumOff val="50000"/>
                  </a:schemeClr>
                </a:solidFill>
              </a:rPr>
              <a:t>freedom and lets people know. </a:t>
            </a:r>
          </a:p>
          <a:p>
            <a:pPr marL="171450" indent="-171450">
              <a:buFont typeface="Arial" panose="020B0604020202020204" pitchFamily="34" charset="0"/>
              <a:buChar char="•"/>
            </a:pPr>
            <a:r>
              <a:rPr lang="en-US" sz="1600" dirty="0">
                <a:solidFill>
                  <a:schemeClr val="tx1">
                    <a:lumMod val="50000"/>
                    <a:lumOff val="50000"/>
                  </a:schemeClr>
                </a:solidFill>
              </a:rPr>
              <a:t>Makes life without God vivid. </a:t>
            </a:r>
          </a:p>
          <a:p>
            <a:pPr marL="171450" indent="-171450">
              <a:buFont typeface="Arial" panose="020B0604020202020204" pitchFamily="34" charset="0"/>
              <a:buChar char="•"/>
            </a:pPr>
            <a:r>
              <a:rPr lang="en-US" sz="2400" dirty="0"/>
              <a:t>Challenges things/people that enslave others.</a:t>
            </a:r>
          </a:p>
        </p:txBody>
      </p:sp>
    </p:spTree>
    <p:extLst>
      <p:ext uri="{BB962C8B-B14F-4D97-AF65-F5344CB8AC3E}">
        <p14:creationId xmlns:p14="http://schemas.microsoft.com/office/powerpoint/2010/main" val="3708823816"/>
      </p:ext>
    </p:extLst>
  </p:cSld>
  <p:clrMapOvr>
    <a:masterClrMapping/>
  </p:clrMapOvr>
  <p:transition>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9" name="Title 8">
            <a:extLst>
              <a:ext uri="{FF2B5EF4-FFF2-40B4-BE49-F238E27FC236}">
                <a16:creationId xmlns:a16="http://schemas.microsoft.com/office/drawing/2014/main" id="{930782EF-0574-B74B-B5C4-DA357B7667BD}"/>
              </a:ext>
            </a:extLst>
          </p:cNvPr>
          <p:cNvSpPr>
            <a:spLocks noGrp="1"/>
          </p:cNvSpPr>
          <p:nvPr>
            <p:ph type="title"/>
          </p:nvPr>
        </p:nvSpPr>
        <p:spPr>
          <a:xfrm>
            <a:off x="627459" y="0"/>
            <a:ext cx="2949178" cy="1333500"/>
          </a:xfrm>
        </p:spPr>
        <p:txBody>
          <a:bodyPr>
            <a:normAutofit/>
          </a:bodyPr>
          <a:lstStyle/>
          <a:p>
            <a:r>
              <a:rPr lang="en-US" sz="2800" dirty="0"/>
              <a:t>How Paul uses his liberties to free the Galatians</a:t>
            </a:r>
          </a:p>
        </p:txBody>
      </p:sp>
      <p:sp>
        <p:nvSpPr>
          <p:cNvPr id="10" name="Content Placeholder 9">
            <a:extLst>
              <a:ext uri="{FF2B5EF4-FFF2-40B4-BE49-F238E27FC236}">
                <a16:creationId xmlns:a16="http://schemas.microsoft.com/office/drawing/2014/main" id="{FAD056A2-7E18-7B40-B76F-5872D7D63C12}"/>
              </a:ext>
            </a:extLst>
          </p:cNvPr>
          <p:cNvSpPr>
            <a:spLocks noGrp="1"/>
          </p:cNvSpPr>
          <p:nvPr>
            <p:ph idx="1"/>
          </p:nvPr>
        </p:nvSpPr>
        <p:spPr>
          <a:xfrm>
            <a:off x="3887390" y="0"/>
            <a:ext cx="5256609" cy="5088194"/>
          </a:xfrm>
        </p:spPr>
        <p:txBody>
          <a:bodyPr>
            <a:normAutofit fontScale="85000" lnSpcReduction="20000"/>
          </a:bodyPr>
          <a:lstStyle/>
          <a:p>
            <a:pPr marL="0" indent="0" algn="ctr">
              <a:buNone/>
            </a:pPr>
            <a:r>
              <a:rPr lang="en-US" dirty="0"/>
              <a:t>2:4 But </a:t>
            </a:r>
            <a:r>
              <a:rPr lang="en-US" i="1" dirty="0"/>
              <a:t>it was</a:t>
            </a:r>
            <a:r>
              <a:rPr lang="en-US" dirty="0"/>
              <a:t> because of the </a:t>
            </a:r>
            <a:r>
              <a:rPr lang="en-US" i="1" u="sng" dirty="0"/>
              <a:t>false brethren secretly brought in</a:t>
            </a:r>
            <a:r>
              <a:rPr lang="en-US" dirty="0"/>
              <a:t>, who had sneaked in to spy out our liberty which we have in Christ Jesus, in order to bring us into bondage. </a:t>
            </a:r>
            <a:r>
              <a:rPr lang="en-US" b="1" u="sng" dirty="0"/>
              <a:t>5 But we did not yield in subjection to them for even an hour, so that the truth of the gospel would remain with you</a:t>
            </a:r>
            <a:r>
              <a:rPr lang="en-US" dirty="0"/>
              <a:t>…11 But when </a:t>
            </a:r>
            <a:r>
              <a:rPr lang="en-US" i="1" u="sng" dirty="0"/>
              <a:t>Cephas</a:t>
            </a:r>
            <a:r>
              <a:rPr lang="en-US" dirty="0"/>
              <a:t> came to Antioch, </a:t>
            </a:r>
            <a:r>
              <a:rPr lang="en-US" b="1" u="sng" dirty="0"/>
              <a:t>I opposed him to his face</a:t>
            </a:r>
            <a:r>
              <a:rPr lang="en-US" dirty="0"/>
              <a:t>, because he stood condemned. 12 For prior to the coming of certain men from James, he used to eat with the Gentiles; but when they came, </a:t>
            </a:r>
            <a:r>
              <a:rPr lang="en-US" i="1" dirty="0"/>
              <a:t>he began to withdraw and hold himself aloof, fearing the party of the circumcision</a:t>
            </a:r>
            <a:r>
              <a:rPr lang="en-US" dirty="0"/>
              <a:t>. 13 The rest of the Jews joined him in hypocrisy, with the result that even Barnabas was carried away by their hypocrisy. 14 But when </a:t>
            </a:r>
            <a:r>
              <a:rPr lang="en-US" b="1" u="sng" dirty="0"/>
              <a:t>I saw that they were not straightforward about the truth of the gospel</a:t>
            </a:r>
            <a:r>
              <a:rPr lang="en-US" dirty="0"/>
              <a:t>, </a:t>
            </a:r>
            <a:r>
              <a:rPr lang="en-US" i="1" u="sng" dirty="0"/>
              <a:t>I said to Cephas </a:t>
            </a:r>
            <a:r>
              <a:rPr lang="en-US" dirty="0"/>
              <a:t>in the presence of all, “If you, being a Jew, live like the Gentiles and not like the Jews, how </a:t>
            </a:r>
            <a:r>
              <a:rPr lang="en-US" i="1" dirty="0"/>
              <a:t>is it that</a:t>
            </a:r>
            <a:r>
              <a:rPr lang="en-US" dirty="0"/>
              <a:t> you compel the Gentiles to live like Jews? </a:t>
            </a:r>
          </a:p>
        </p:txBody>
      </p:sp>
      <p:sp>
        <p:nvSpPr>
          <p:cNvPr id="11" name="Text Placeholder 10">
            <a:extLst>
              <a:ext uri="{FF2B5EF4-FFF2-40B4-BE49-F238E27FC236}">
                <a16:creationId xmlns:a16="http://schemas.microsoft.com/office/drawing/2014/main" id="{57CBFDF4-DB34-FD43-AF36-7933B98F1412}"/>
              </a:ext>
            </a:extLst>
          </p:cNvPr>
          <p:cNvSpPr>
            <a:spLocks noGrp="1"/>
          </p:cNvSpPr>
          <p:nvPr>
            <p:ph type="body" sz="half" idx="2"/>
          </p:nvPr>
        </p:nvSpPr>
        <p:spPr>
          <a:xfrm>
            <a:off x="316705" y="1333500"/>
            <a:ext cx="3259932" cy="4381500"/>
          </a:xfrm>
        </p:spPr>
        <p:txBody>
          <a:bodyPr>
            <a:normAutofit/>
          </a:bodyPr>
          <a:lstStyle/>
          <a:p>
            <a:pPr marL="171450" indent="-171450">
              <a:buFont typeface="Arial" panose="020B0604020202020204" pitchFamily="34" charset="0"/>
              <a:buChar char="•"/>
            </a:pPr>
            <a:r>
              <a:rPr lang="en-US" sz="1600" dirty="0">
                <a:solidFill>
                  <a:schemeClr val="tx1">
                    <a:lumMod val="50000"/>
                    <a:lumOff val="50000"/>
                  </a:schemeClr>
                </a:solidFill>
              </a:rPr>
              <a:t>Obtains </a:t>
            </a:r>
            <a:r>
              <a:rPr lang="en-US" sz="1600" i="1" dirty="0">
                <a:solidFill>
                  <a:schemeClr val="tx1">
                    <a:lumMod val="50000"/>
                    <a:lumOff val="50000"/>
                  </a:schemeClr>
                </a:solidFill>
              </a:rPr>
              <a:t>actual </a:t>
            </a:r>
            <a:r>
              <a:rPr lang="en-US" sz="1600" dirty="0">
                <a:solidFill>
                  <a:schemeClr val="tx1">
                    <a:lumMod val="50000"/>
                    <a:lumOff val="50000"/>
                  </a:schemeClr>
                </a:solidFill>
              </a:rPr>
              <a:t>freedom and lets people know. </a:t>
            </a:r>
          </a:p>
          <a:p>
            <a:pPr marL="171450" indent="-171450">
              <a:buFont typeface="Arial" panose="020B0604020202020204" pitchFamily="34" charset="0"/>
              <a:buChar char="•"/>
            </a:pPr>
            <a:r>
              <a:rPr lang="en-US" sz="1600" dirty="0">
                <a:solidFill>
                  <a:schemeClr val="tx1">
                    <a:lumMod val="50000"/>
                    <a:lumOff val="50000"/>
                  </a:schemeClr>
                </a:solidFill>
              </a:rPr>
              <a:t>Makes life without God vivid. </a:t>
            </a:r>
          </a:p>
          <a:p>
            <a:pPr marL="171450" indent="-171450">
              <a:buFont typeface="Arial" panose="020B0604020202020204" pitchFamily="34" charset="0"/>
              <a:buChar char="•"/>
            </a:pPr>
            <a:r>
              <a:rPr lang="en-US" sz="2400" dirty="0"/>
              <a:t>Challenges things/people that enslave others.</a:t>
            </a:r>
          </a:p>
        </p:txBody>
      </p:sp>
    </p:spTree>
    <p:extLst>
      <p:ext uri="{BB962C8B-B14F-4D97-AF65-F5344CB8AC3E}">
        <p14:creationId xmlns:p14="http://schemas.microsoft.com/office/powerpoint/2010/main" val="3619887968"/>
      </p:ext>
    </p:extLst>
  </p:cSld>
  <p:clrMapOvr>
    <a:masterClrMapping/>
  </p:clrMapOvr>
  <p:transition>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9" name="Title 8">
            <a:extLst>
              <a:ext uri="{FF2B5EF4-FFF2-40B4-BE49-F238E27FC236}">
                <a16:creationId xmlns:a16="http://schemas.microsoft.com/office/drawing/2014/main" id="{930782EF-0574-B74B-B5C4-DA357B7667BD}"/>
              </a:ext>
            </a:extLst>
          </p:cNvPr>
          <p:cNvSpPr>
            <a:spLocks noGrp="1"/>
          </p:cNvSpPr>
          <p:nvPr>
            <p:ph type="title"/>
          </p:nvPr>
        </p:nvSpPr>
        <p:spPr>
          <a:xfrm>
            <a:off x="627459" y="0"/>
            <a:ext cx="2949178" cy="1333500"/>
          </a:xfrm>
        </p:spPr>
        <p:txBody>
          <a:bodyPr>
            <a:normAutofit/>
          </a:bodyPr>
          <a:lstStyle/>
          <a:p>
            <a:r>
              <a:rPr lang="en-US" sz="2800" dirty="0"/>
              <a:t>How Paul uses his liberties to free the Galatians</a:t>
            </a:r>
          </a:p>
        </p:txBody>
      </p:sp>
      <p:sp>
        <p:nvSpPr>
          <p:cNvPr id="10" name="Content Placeholder 9">
            <a:extLst>
              <a:ext uri="{FF2B5EF4-FFF2-40B4-BE49-F238E27FC236}">
                <a16:creationId xmlns:a16="http://schemas.microsoft.com/office/drawing/2014/main" id="{FAD056A2-7E18-7B40-B76F-5872D7D63C12}"/>
              </a:ext>
            </a:extLst>
          </p:cNvPr>
          <p:cNvSpPr>
            <a:spLocks noGrp="1"/>
          </p:cNvSpPr>
          <p:nvPr>
            <p:ph idx="1"/>
          </p:nvPr>
        </p:nvSpPr>
        <p:spPr>
          <a:xfrm>
            <a:off x="3887390" y="0"/>
            <a:ext cx="5256609" cy="5088194"/>
          </a:xfrm>
        </p:spPr>
        <p:txBody>
          <a:bodyPr>
            <a:normAutofit/>
          </a:bodyPr>
          <a:lstStyle/>
          <a:p>
            <a:pPr marL="0" indent="0" algn="ctr">
              <a:buNone/>
            </a:pPr>
            <a:r>
              <a:rPr lang="en-US" dirty="0"/>
              <a:t>3:10 For as many as are of the works of the Law are under a curse;</a:t>
            </a:r>
          </a:p>
          <a:p>
            <a:pPr marL="0" indent="0" algn="ctr">
              <a:buNone/>
            </a:pPr>
            <a:r>
              <a:rPr lang="en-US" dirty="0"/>
              <a:t> 5:8 </a:t>
            </a:r>
            <a:r>
              <a:rPr lang="en-US" b="1" u="sng" dirty="0"/>
              <a:t>This persuasion </a:t>
            </a:r>
            <a:r>
              <a:rPr lang="en-US" b="1" i="1" u="sng" dirty="0"/>
              <a:t>did</a:t>
            </a:r>
            <a:r>
              <a:rPr lang="en-US" b="1" u="sng" dirty="0"/>
              <a:t> not </a:t>
            </a:r>
            <a:r>
              <a:rPr lang="en-US" b="1" i="1" u="sng" dirty="0"/>
              <a:t>come</a:t>
            </a:r>
            <a:r>
              <a:rPr lang="en-US" b="1" u="sng" dirty="0"/>
              <a:t> from Him who calls you</a:t>
            </a:r>
            <a:r>
              <a:rPr lang="en-US" dirty="0"/>
              <a:t>. 9 A little leaven leavens the whole lump </a:t>
            </a:r>
            <a:r>
              <a:rPr lang="en-US" i="1" dirty="0"/>
              <a:t>of dough.</a:t>
            </a:r>
            <a:r>
              <a:rPr lang="en-US" dirty="0"/>
              <a:t> 10 I have confidence in you in the Lord that you will adopt no other view; but the one who is disturbing you will bear his judgment, whoever he is.</a:t>
            </a:r>
          </a:p>
        </p:txBody>
      </p:sp>
      <p:sp>
        <p:nvSpPr>
          <p:cNvPr id="11" name="Text Placeholder 10">
            <a:extLst>
              <a:ext uri="{FF2B5EF4-FFF2-40B4-BE49-F238E27FC236}">
                <a16:creationId xmlns:a16="http://schemas.microsoft.com/office/drawing/2014/main" id="{57CBFDF4-DB34-FD43-AF36-7933B98F1412}"/>
              </a:ext>
            </a:extLst>
          </p:cNvPr>
          <p:cNvSpPr>
            <a:spLocks noGrp="1"/>
          </p:cNvSpPr>
          <p:nvPr>
            <p:ph type="body" sz="half" idx="2"/>
          </p:nvPr>
        </p:nvSpPr>
        <p:spPr>
          <a:xfrm>
            <a:off x="316705" y="1333500"/>
            <a:ext cx="3259932" cy="4381500"/>
          </a:xfrm>
        </p:spPr>
        <p:txBody>
          <a:bodyPr>
            <a:normAutofit/>
          </a:bodyPr>
          <a:lstStyle/>
          <a:p>
            <a:pPr marL="171450" indent="-171450">
              <a:buFont typeface="Arial" panose="020B0604020202020204" pitchFamily="34" charset="0"/>
              <a:buChar char="•"/>
            </a:pPr>
            <a:r>
              <a:rPr lang="en-US" sz="1600" dirty="0">
                <a:solidFill>
                  <a:schemeClr val="tx1">
                    <a:lumMod val="50000"/>
                    <a:lumOff val="50000"/>
                  </a:schemeClr>
                </a:solidFill>
              </a:rPr>
              <a:t>Obtains </a:t>
            </a:r>
            <a:r>
              <a:rPr lang="en-US" sz="1600" i="1" dirty="0">
                <a:solidFill>
                  <a:schemeClr val="tx1">
                    <a:lumMod val="50000"/>
                    <a:lumOff val="50000"/>
                  </a:schemeClr>
                </a:solidFill>
              </a:rPr>
              <a:t>actual </a:t>
            </a:r>
            <a:r>
              <a:rPr lang="en-US" sz="1600" dirty="0">
                <a:solidFill>
                  <a:schemeClr val="tx1">
                    <a:lumMod val="50000"/>
                    <a:lumOff val="50000"/>
                  </a:schemeClr>
                </a:solidFill>
              </a:rPr>
              <a:t>freedom and lets people know. </a:t>
            </a:r>
          </a:p>
          <a:p>
            <a:pPr marL="171450" indent="-171450">
              <a:buFont typeface="Arial" panose="020B0604020202020204" pitchFamily="34" charset="0"/>
              <a:buChar char="•"/>
            </a:pPr>
            <a:r>
              <a:rPr lang="en-US" sz="1600" dirty="0">
                <a:solidFill>
                  <a:schemeClr val="tx1">
                    <a:lumMod val="50000"/>
                    <a:lumOff val="50000"/>
                  </a:schemeClr>
                </a:solidFill>
              </a:rPr>
              <a:t>Makes life without God vivid. </a:t>
            </a:r>
          </a:p>
          <a:p>
            <a:pPr marL="171450" indent="-171450">
              <a:buFont typeface="Arial" panose="020B0604020202020204" pitchFamily="34" charset="0"/>
              <a:buChar char="•"/>
            </a:pPr>
            <a:r>
              <a:rPr lang="en-US" sz="2400" dirty="0"/>
              <a:t>Challenges things/people that enslave others.</a:t>
            </a:r>
          </a:p>
        </p:txBody>
      </p:sp>
    </p:spTree>
    <p:extLst>
      <p:ext uri="{BB962C8B-B14F-4D97-AF65-F5344CB8AC3E}">
        <p14:creationId xmlns:p14="http://schemas.microsoft.com/office/powerpoint/2010/main" val="2791674854"/>
      </p:ext>
    </p:extLst>
  </p:cSld>
  <p:clrMapOvr>
    <a:masterClrMapping/>
  </p:clrMapOvr>
  <p:transition>
    <p:circl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1116</TotalTime>
  <Words>792</Words>
  <Application>Microsoft Office PowerPoint</Application>
  <PresentationFormat>On-screen Show (16:10)</PresentationFormat>
  <Paragraphs>114</Paragraphs>
  <Slides>20</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Calibri Light</vt:lpstr>
      <vt:lpstr>Office Theme</vt:lpstr>
      <vt:lpstr>1_Office Theme</vt:lpstr>
      <vt:lpstr>Free In Christ</vt:lpstr>
      <vt:lpstr>PowerPoint Presentation</vt:lpstr>
      <vt:lpstr>How Paul uses his liberties to free the Galatians</vt:lpstr>
      <vt:lpstr>How Paul uses his liberties to free the Galatians</vt:lpstr>
      <vt:lpstr>How Paul uses his liberties to free the Galatians</vt:lpstr>
      <vt:lpstr>How Paul uses his liberties to free the Galatians</vt:lpstr>
      <vt:lpstr>How Paul uses his liberties to free the Galatians</vt:lpstr>
      <vt:lpstr>How Paul uses his liberties to free the Galatians</vt:lpstr>
      <vt:lpstr>How Paul uses his liberties to free the Galatians</vt:lpstr>
      <vt:lpstr>How Paul uses his liberties to free the Galatians</vt:lpstr>
      <vt:lpstr>How Paul uses his liberties to free the Galatians</vt:lpstr>
      <vt:lpstr>How Paul uses his liberties to free the Galatians</vt:lpstr>
      <vt:lpstr>How Paul uses his liberties to free the Galatians</vt:lpstr>
      <vt:lpstr>Using our liberties like Paul did…</vt:lpstr>
      <vt:lpstr>Reasons we don’t use our liberties to free others…</vt:lpstr>
      <vt:lpstr>PowerPoint Presentation</vt:lpstr>
      <vt:lpstr>God’s Grace and His Gospel are Interwoven</vt:lpstr>
      <vt:lpstr>PowerPoint Presentation</vt:lpstr>
      <vt:lpstr>PowerPoint Presentation</vt:lpstr>
      <vt:lpstr>Free In Christ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In Christ</dc:title>
  <dc:creator>Microsoft Office User</dc:creator>
  <cp:lastModifiedBy>Brad Beutjer</cp:lastModifiedBy>
  <cp:revision>9</cp:revision>
  <dcterms:created xsi:type="dcterms:W3CDTF">2019-08-18T01:42:49Z</dcterms:created>
  <dcterms:modified xsi:type="dcterms:W3CDTF">2019-08-18T21:49:58Z</dcterms:modified>
</cp:coreProperties>
</file>