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721" r:id="rId4"/>
    <p:sldMasterId id="2147483745" r:id="rId5"/>
    <p:sldMasterId id="2147483793" r:id="rId6"/>
    <p:sldMasterId id="2147483890" r:id="rId7"/>
    <p:sldMasterId id="2147483902" r:id="rId8"/>
    <p:sldMasterId id="2147483915" r:id="rId9"/>
    <p:sldMasterId id="2147483927" r:id="rId10"/>
    <p:sldMasterId id="2147483951" r:id="rId11"/>
    <p:sldMasterId id="2147483963" r:id="rId12"/>
    <p:sldMasterId id="2147483975" r:id="rId13"/>
    <p:sldMasterId id="2147483987" r:id="rId14"/>
    <p:sldMasterId id="2147483999" r:id="rId15"/>
    <p:sldMasterId id="2147484011" r:id="rId16"/>
  </p:sldMasterIdLst>
  <p:notesMasterIdLst>
    <p:notesMasterId r:id="rId68"/>
  </p:notesMasterIdLst>
  <p:sldIdLst>
    <p:sldId id="256" r:id="rId17"/>
    <p:sldId id="285" r:id="rId18"/>
    <p:sldId id="433" r:id="rId19"/>
    <p:sldId id="434" r:id="rId20"/>
    <p:sldId id="649" r:id="rId21"/>
    <p:sldId id="650" r:id="rId22"/>
    <p:sldId id="570" r:id="rId23"/>
    <p:sldId id="442" r:id="rId24"/>
    <p:sldId id="657" r:id="rId25"/>
    <p:sldId id="840" r:id="rId26"/>
    <p:sldId id="259" r:id="rId27"/>
    <p:sldId id="850" r:id="rId28"/>
    <p:sldId id="670" r:id="rId29"/>
    <p:sldId id="604" r:id="rId30"/>
    <p:sldId id="860" r:id="rId31"/>
    <p:sldId id="861" r:id="rId32"/>
    <p:sldId id="859" r:id="rId33"/>
    <p:sldId id="655" r:id="rId34"/>
    <p:sldId id="856" r:id="rId35"/>
    <p:sldId id="484" r:id="rId36"/>
    <p:sldId id="587" r:id="rId37"/>
    <p:sldId id="857" r:id="rId38"/>
    <p:sldId id="855" r:id="rId39"/>
    <p:sldId id="858" r:id="rId40"/>
    <p:sldId id="294" r:id="rId41"/>
    <p:sldId id="293" r:id="rId42"/>
    <p:sldId id="356" r:id="rId43"/>
    <p:sldId id="358" r:id="rId44"/>
    <p:sldId id="283" r:id="rId45"/>
    <p:sldId id="296" r:id="rId46"/>
    <p:sldId id="297" r:id="rId47"/>
    <p:sldId id="298" r:id="rId48"/>
    <p:sldId id="295" r:id="rId49"/>
    <p:sldId id="299" r:id="rId50"/>
    <p:sldId id="672" r:id="rId51"/>
    <p:sldId id="849" r:id="rId52"/>
    <p:sldId id="744" r:id="rId53"/>
    <p:sldId id="853" r:id="rId54"/>
    <p:sldId id="852" r:id="rId55"/>
    <p:sldId id="854" r:id="rId56"/>
    <p:sldId id="851" r:id="rId57"/>
    <p:sldId id="798" r:id="rId58"/>
    <p:sldId id="799" r:id="rId59"/>
    <p:sldId id="801" r:id="rId60"/>
    <p:sldId id="800" r:id="rId61"/>
    <p:sldId id="802" r:id="rId62"/>
    <p:sldId id="803" r:id="rId63"/>
    <p:sldId id="771" r:id="rId64"/>
    <p:sldId id="805" r:id="rId65"/>
    <p:sldId id="806" r:id="rId66"/>
    <p:sldId id="807"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showGuides="1">
      <p:cViewPr varScale="1">
        <p:scale>
          <a:sx n="126" d="100"/>
          <a:sy n="126" d="100"/>
        </p:scale>
        <p:origin x="978" y="13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55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61" Type="http://schemas.openxmlformats.org/officeDocument/2006/relationships/slide" Target="slides/slide45.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C2BCE0-255B-45EF-B4FF-77E14AD87A04}" type="datetimeFigureOut">
              <a:rPr lang="en-US" smtClean="0"/>
              <a:t>9/11/2019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CE7299-4E60-418E-A3F5-318BE6A9EA91}" type="slidenum">
              <a:rPr lang="en-US" smtClean="0"/>
              <a:t>‹#›</a:t>
            </a:fld>
            <a:endParaRPr lang="en-US"/>
          </a:p>
        </p:txBody>
      </p:sp>
    </p:spTree>
    <p:extLst>
      <p:ext uri="{BB962C8B-B14F-4D97-AF65-F5344CB8AC3E}">
        <p14:creationId xmlns:p14="http://schemas.microsoft.com/office/powerpoint/2010/main" val="2048785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63350B-85CD-401E-A449-A79907679F51}" type="slidenum">
              <a:rPr kumimoji="0" lang="en-US" altLang="en-US" sz="1200" b="0" i="0" u="none" strike="noStrike" kern="1200" cap="none" spc="0" normalizeH="0" baseline="0" noProof="0" smtClean="0">
                <a:ln>
                  <a:noFill/>
                </a:ln>
                <a:solidFill>
                  <a:prstClr val="black"/>
                </a:solidFill>
                <a:effectLst/>
                <a:uLnTx/>
                <a:uFillTx/>
                <a:latin typeface="Times New Roman"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pitchFamily="34" charset="0"/>
            </a:endParaRPr>
          </a:p>
        </p:txBody>
      </p:sp>
      <p:sp>
        <p:nvSpPr>
          <p:cNvPr id="115715" name="Rectangle 2"/>
          <p:cNvSpPr>
            <a:spLocks noGrp="1" noRot="1" noChangeAspect="1" noChangeArrowheads="1" noTextEdit="1"/>
          </p:cNvSpPr>
          <p:nvPr>
            <p:ph type="sldImg"/>
          </p:nvPr>
        </p:nvSpPr>
        <p:spPr>
          <a:solidFill>
            <a:srgbClr val="FFFFFF"/>
          </a:solidFill>
          <a:ln/>
        </p:spPr>
      </p:sp>
      <p:sp>
        <p:nvSpPr>
          <p:cNvPr id="115716"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altLang="en-US">
                <a:latin typeface="Tahoma" pitchFamily="34" charset="0"/>
                <a:cs typeface="Tahoma" pitchFamily="34" charset="0"/>
              </a:rPr>
              <a:t>1.</a:t>
            </a:r>
            <a:r>
              <a:rPr lang="en-US" altLang="en-US">
                <a:cs typeface="Times New Roman" pitchFamily="18" charset="0"/>
              </a:rPr>
              <a:t>       </a:t>
            </a:r>
            <a:r>
              <a:rPr lang="en-US" altLang="en-US">
                <a:latin typeface="Tahoma" pitchFamily="34" charset="0"/>
                <a:cs typeface="Tahoma" pitchFamily="34" charset="0"/>
              </a:rPr>
              <a:t>The purpose of the prophets was threefold:</a:t>
            </a:r>
            <a:endParaRPr lang="en-US" altLang="en-US">
              <a:cs typeface="Times New Roman" pitchFamily="18" charset="0"/>
            </a:endParaRPr>
          </a:p>
          <a:p>
            <a:r>
              <a:rPr lang="en-US" altLang="en-US">
                <a:latin typeface="Tahoma" pitchFamily="34" charset="0"/>
                <a:cs typeface="Tahoma" pitchFamily="34" charset="0"/>
              </a:rPr>
              <a:t>a.</a:t>
            </a:r>
            <a:r>
              <a:rPr lang="en-US" altLang="en-US">
                <a:cs typeface="Times New Roman" pitchFamily="18" charset="0"/>
              </a:rPr>
              <a:t>       </a:t>
            </a:r>
            <a:r>
              <a:rPr lang="en-US" altLang="en-US">
                <a:latin typeface="Tahoma" pitchFamily="34" charset="0"/>
                <a:cs typeface="Tahoma" pitchFamily="34" charset="0"/>
              </a:rPr>
              <a:t>To warn the nations of the coming judgment.</a:t>
            </a:r>
            <a:endParaRPr lang="en-US" altLang="en-US">
              <a:cs typeface="Times New Roman" pitchFamily="18" charset="0"/>
            </a:endParaRPr>
          </a:p>
          <a:p>
            <a:r>
              <a:rPr lang="en-US" altLang="en-US">
                <a:latin typeface="Tahoma" pitchFamily="34" charset="0"/>
                <a:cs typeface="Tahoma" pitchFamily="34" charset="0"/>
              </a:rPr>
              <a:t>b.</a:t>
            </a:r>
            <a:r>
              <a:rPr lang="en-US" altLang="en-US">
                <a:cs typeface="Times New Roman" pitchFamily="18" charset="0"/>
              </a:rPr>
              <a:t>       </a:t>
            </a:r>
            <a:r>
              <a:rPr lang="en-US" altLang="en-US">
                <a:latin typeface="Tahoma" pitchFamily="34" charset="0"/>
                <a:cs typeface="Tahoma" pitchFamily="34" charset="0"/>
              </a:rPr>
              <a:t>To explain why the judgment had come upon them.</a:t>
            </a:r>
            <a:endParaRPr lang="en-US" altLang="en-US">
              <a:cs typeface="Times New Roman" pitchFamily="18" charset="0"/>
            </a:endParaRPr>
          </a:p>
          <a:p>
            <a:r>
              <a:rPr lang="en-US" altLang="en-US">
                <a:latin typeface="Tahoma" pitchFamily="34" charset="0"/>
                <a:cs typeface="Tahoma" pitchFamily="34" charset="0"/>
              </a:rPr>
              <a:t>To give assurance, at least to a remnant, of a hope that lay beyond the judgment.</a:t>
            </a:r>
            <a:r>
              <a:rPr lang="en-US" altLang="en-US"/>
              <a:t> </a:t>
            </a:r>
          </a:p>
        </p:txBody>
      </p:sp>
    </p:spTree>
    <p:extLst>
      <p:ext uri="{BB962C8B-B14F-4D97-AF65-F5344CB8AC3E}">
        <p14:creationId xmlns:p14="http://schemas.microsoft.com/office/powerpoint/2010/main" val="3359598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3E2588C1-8530-4EE3-9A35-D3A8BA891624}"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t>Nabopolassar's sway at first was confined to Babylon and Borsippa, but he strengthened himself by forming an offensive and defensive alliance with the Median king, whose daughter he had married to his son Nebuchadrezzar</a:t>
            </a:r>
          </a:p>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88E6E28-EC45-42A2-8030-AFC33716ABB3}"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18787" name="Rectangle 2"/>
          <p:cNvSpPr>
            <a:spLocks noGrp="1" noRot="1" noChangeAspect="1" noChangeArrowheads="1" noTextEdit="1"/>
          </p:cNvSpPr>
          <p:nvPr>
            <p:ph type="sldImg"/>
          </p:nvPr>
        </p:nvSpPr>
        <p:spPr>
          <a:solidFill>
            <a:srgbClr val="FFFFFF"/>
          </a:solidFill>
          <a:ln/>
        </p:spPr>
      </p:sp>
      <p:sp>
        <p:nvSpPr>
          <p:cNvPr id="1187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t>What motivated Josiah? Possibly, the budding bipolar system influenced Josiah’s decision to try to halt Pharaoh Necho. Other factors were also doubtless at work. Necho was as yet inexperienced; the Egyptian army was far from its base; the Judahites had the advantage of a surprise attack; above all, a fact generally overlooked is that only half a year before, the Egyptians had sustained a setback in the Euphrates region at the hands of the up-and-coming Babylonians. At any rate, Josiah’s attack is a rare example of bold military initiative taken by a relatively small state against the biggest power of the day. Editor, H. S. (2004; 2004). </a:t>
            </a:r>
            <a:r>
              <a:rPr lang="en-US" altLang="en-US" i="1"/>
              <a:t>BAR 25:04 (July/Aug 1999)</a:t>
            </a:r>
            <a:r>
              <a:rPr lang="en-US" altLang="en-US"/>
              <a:t>. Biblical Archaeology Society.</a:t>
            </a:r>
          </a:p>
          <a:p>
            <a:pPr eaLnBrk="1" hangingPunct="1"/>
            <a:endParaRPr lang="en-US" altLang="en-US"/>
          </a:p>
          <a:p>
            <a:pPr eaLnBrk="1" hangingPunct="1"/>
            <a:r>
              <a:rPr lang="en-US" altLang="en-US"/>
              <a:t>The Babylonian subjugation of Judah was not long in coming, although Judah seems to have held out for another two years after Egyptian defeat at the Battle of Carchemish. Judah surrendered only in the winter of 603 B.C.E. (or, according to several scholars, in 604 B.C.E.),</a:t>
            </a:r>
            <a:r>
              <a:rPr lang="en-US" altLang="en-US" baseline="30000">
                <a:hlinkClick r:id="" action="ppaction://noaction"/>
              </a:rPr>
              <a:t>†</a:t>
            </a:r>
            <a:r>
              <a:rPr lang="en-US" altLang="en-US"/>
              <a:t> even though Nebuchadnezzar had already reached as far as Ashkelon and utterly destroyed it a year earlier (i.e., in 604 B.C.E.). Of this destruction, we now have archaeological proof from excavations at the site.</a:t>
            </a:r>
            <a:r>
              <a:rPr lang="en-US" altLang="en-US" baseline="30000">
                <a:hlinkClick r:id="" action="ppaction://noaction"/>
              </a:rPr>
              <a:t>*</a:t>
            </a:r>
            <a:r>
              <a:rPr lang="en-US" altLang="en-US"/>
              <a:t> </a:t>
            </a:r>
            <a:r>
              <a:rPr lang="en-US" altLang="en-US" baseline="30000">
                <a:hlinkClick r:id="" action="ppaction://noaction"/>
              </a:rPr>
              <a:t>† </a:t>
            </a:r>
            <a:r>
              <a:rPr lang="en-US" altLang="en-US"/>
              <a:t>Mordechai Cogan and Hayim Tadmor, II </a:t>
            </a:r>
            <a:r>
              <a:rPr lang="en-US" altLang="en-US" i="1"/>
              <a:t>Kings</a:t>
            </a:r>
            <a:r>
              <a:rPr lang="en-US" altLang="en-US"/>
              <a:t>, Anchor Bible 11, (Garden City, NY: Doubleday, 1988), p. 308.</a:t>
            </a:r>
            <a:r>
              <a:rPr lang="en-US" altLang="en-US" baseline="30000">
                <a:hlinkClick r:id="" action="ppaction://noaction"/>
              </a:rPr>
              <a:t>* </a:t>
            </a:r>
            <a:r>
              <a:rPr lang="en-US" altLang="en-US"/>
              <a:t>See Lawrence E. Stager, “The Fury of Babylon: Askelon and the Archaeology of Destruction,” </a:t>
            </a:r>
            <a:r>
              <a:rPr lang="en-US" altLang="en-US" b="1"/>
              <a:t>BAR</a:t>
            </a:r>
            <a:r>
              <a:rPr lang="en-US" altLang="en-US"/>
              <a:t> 22:01.Editor, H. S. (2004; 2004). </a:t>
            </a:r>
            <a:r>
              <a:rPr lang="en-US" altLang="en-US" i="1"/>
              <a:t>BAR 25:04 (July/Aug 1999)</a:t>
            </a:r>
            <a:r>
              <a:rPr lang="en-US" altLang="en-US"/>
              <a:t>. Biblical Archaeology Society.</a:t>
            </a:r>
          </a:p>
          <a:p>
            <a:pPr eaLnBrk="1" hangingPunct="1"/>
            <a:endParaRPr lang="en-US" altLang="en-US"/>
          </a:p>
          <a:p>
            <a:pPr eaLnBrk="1" hangingPunct="1"/>
            <a:r>
              <a:rPr lang="en-US" altLang="en-US"/>
              <a:t>Even though Judah had submitted to Babylonia in 603 B.C.E., it nevertheless lost no opportunity to throw off the yoke when it saw the chance. That chance came in the winter of 601/600 B.C.E. when Babylonia attacked Egypt proper, a major historical event revealed only relatively recently through publication of the Babylonian Chronicle.</a:t>
            </a:r>
            <a:r>
              <a:rPr lang="en-US" altLang="en-US" baseline="30000">
                <a:hlinkClick r:id="" action="ppaction://noaction"/>
              </a:rPr>
              <a:t>†</a:t>
            </a:r>
            <a:r>
              <a:rPr lang="en-US" altLang="en-US"/>
              <a:t> This official historical record conceals neither the Babylonian shortcomings during this campaign, which led to heavy losses on both sides, nor the subsequent empty-handed Babylonian retreat. This Babylonian defeat apparently encouraged the Judahite leadership to rebel and defect to the Egyptian camp. </a:t>
            </a:r>
            <a:r>
              <a:rPr lang="en-US" altLang="en-US" baseline="30000">
                <a:hlinkClick r:id="" action="ppaction://noaction"/>
              </a:rPr>
              <a:t>† </a:t>
            </a:r>
            <a:r>
              <a:rPr lang="en-US" altLang="en-US"/>
              <a:t>Babylonian Chronicle (of Nebuchadnezzar in His Fourth Year), in D.J. Wiseman, </a:t>
            </a:r>
            <a:r>
              <a:rPr lang="en-US" altLang="en-US" i="1"/>
              <a:t>Chronicles of Chaldean Kings</a:t>
            </a:r>
            <a:r>
              <a:rPr lang="en-US" altLang="en-US"/>
              <a:t> (London: British Museum, 1956), pp. 70–71, lines 5–7. On the campaign in his previous year (602 B.C.E.), see W. Tyborowski in </a:t>
            </a:r>
            <a:r>
              <a:rPr lang="en-US" altLang="en-US" i="1"/>
              <a:t>Zeitschrift für Assyriologie</a:t>
            </a:r>
            <a:r>
              <a:rPr lang="en-US" altLang="en-US"/>
              <a:t> 86 (1996), pp. 211–216.Editor, H. S. (2004; 2004). </a:t>
            </a:r>
            <a:r>
              <a:rPr lang="en-US" altLang="en-US" i="1"/>
              <a:t>BAR 25:04 (July/Aug 1999)</a:t>
            </a:r>
            <a:r>
              <a:rPr lang="en-US" altLang="en-US"/>
              <a:t>. Biblical Archaeology Society.</a:t>
            </a:r>
          </a:p>
          <a:p>
            <a:pPr eaLnBrk="1" hangingPunct="1"/>
            <a:endParaRPr lang="en-US" altLang="en-US"/>
          </a:p>
          <a:p>
            <a:pPr eaLnBrk="1" hangingPunct="1"/>
            <a:r>
              <a:rPr lang="en-US" altLang="en-US"/>
              <a:t>For the next two years, the Babylonians were unable to retaliate against Judah as they concentrated on recouping their strength and re-equipping their chariot force.But in the winter of 598/7 B.C.E., the Babylonian monarch Nebuchadnezzar struck at Judah, in a show of strength that no doubt served as a warning to Egypt and her other allies as well. The first Babylonian siege of Jerusalem is well documented not only in the Bible (2 Kings 24:10ff.) but also in the Babylonian Chronicle, which even specifies the precise day of Jerusalem’s surrender—2 Adar, or March 16, 597 B.C.E.</a:t>
            </a:r>
            <a:r>
              <a:rPr lang="en-US" altLang="en-US" baseline="30000">
                <a:hlinkClick r:id="" action="ppaction://noaction"/>
              </a:rPr>
              <a:t>†</a:t>
            </a:r>
            <a:r>
              <a:rPr lang="en-US" altLang="en-US"/>
              <a:t>Judah’s wise decision to surrender saved Jerusalem from physical destruction and saved Judah from the status of a conquered country within the Babylonian Empire. Nevertheless, its human resources were seriously depleted—10,000 of its inhabitants were exiled to Babylonia, including the elite of the nation, the “good figs” in Jeremiah’s prophecy (Jeremiah 24), and the higher military echelons (2 Kings 24:14–16).</a:t>
            </a:r>
            <a:r>
              <a:rPr lang="en-US" altLang="en-US" baseline="30000">
                <a:hlinkClick r:id="" action="ppaction://noaction"/>
              </a:rPr>
              <a:t>†</a:t>
            </a:r>
            <a:r>
              <a:rPr lang="en-US" altLang="en-US"/>
              <a:t>Nebuchadnezzar’s policy of deportation and heavy tribute ultimately proved shortsighted. The very foundations of the Judahite kingdom were undermined. Social and economic chaos, as well as psychic and spiritual distress, prevailed, as can be discerned in the prophet’s words. This was the </a:t>
            </a:r>
            <a:r>
              <a:rPr lang="en-US" altLang="en-US" i="1"/>
              <a:t>mise-en-scène</a:t>
            </a:r>
            <a:r>
              <a:rPr lang="en-US" altLang="en-US"/>
              <a:t> for the appearance of irresponsible elements in Judahite leadership. Such has been the fate, time and again, of vanquished states burdened with such harsh conditions of surrender.Whether or not that explains the next development is questionable. In any event, in 594/3 B.C.E. the new puppet king and last monarch of Judah, Zedekiah (597–586 B.C.E.), hosted in Jerusalem a mini-summit of petty states—Edom, Moab and Ammon, in Transjordan, and the cities of the Phoenician coast (Jeremiah 27:3). Judah was apparently attempting to set up a league against Babylonia encompassing the area of modern Jordan, Israel and the coastal plain of Lebanon.As so often occurs in military history, this alliance of several small and rather weak states was of little avail against the big power. It posed no real threat to Nebuchadnezzar. Here again it would seem that Egypt subverted Judah against Babylonia, though we have no clear evidence. We do know, however, that in 592 B.C.E. Pharaoh Psammetich II (Necho’s successor) marched into Palestine and Phoenicia as a peaceful show of force, undoubtedly arousing anti-Babylonian sentiments.When Nebuchadnezzar finally reacted in the winter of 589/8 B.C.E., Judah found herself in a highly vulnerable position. Its northern region, the territory of Benjamin (as well as the vicinity of Bethlehem), most likely surrendered to the enemy and thus escaped destruction.</a:t>
            </a:r>
            <a:r>
              <a:rPr lang="en-US" altLang="en-US" baseline="30000">
                <a:hlinkClick r:id="" action="ppaction://noaction"/>
              </a:rPr>
              <a:t>†</a:t>
            </a:r>
            <a:r>
              <a:rPr lang="en-US" altLang="en-US"/>
              <a:t> Both diplomatically and militarily, Judah was left in the lurch and had to face the might of Babylonia alone—“all her friends have dealt treacherously with her” (Lamentations 1:2). Moreover, the nation was internally divided between the hawks, determined on total war, and the doves, advocating appeasement and surrender. In these circumstances, Jerusalem’s resistance for as long as a year and a half was quite remarkable, more so if we adopt the more likely Tishri chronology, according to which the siege lasted for two and a half years.</a:t>
            </a:r>
            <a:r>
              <a:rPr lang="en-US" altLang="en-US" baseline="30000">
                <a:hlinkClick r:id="" action="ppaction://noaction"/>
              </a:rPr>
              <a:t>†</a:t>
            </a:r>
            <a:r>
              <a:rPr lang="en-US" altLang="en-US"/>
              <a:t>The conquest of Jerusalem was a serious challenge for Nebuchadnezzar. Initially, his army was deployed to quell a rebellious city. In the end, it was obliged to change from siege warfare to open field battle (and back again), a difficult task indeed!</a:t>
            </a:r>
            <a:r>
              <a:rPr lang="en-US" altLang="en-US" baseline="30000">
                <a:hlinkClick r:id="" action="ppaction://noaction"/>
              </a:rPr>
              <a:t>†</a:t>
            </a:r>
            <a:r>
              <a:rPr lang="en-US" altLang="en-US"/>
              <a:t> He employed his finest military commanders and the most advanced siegecraft of the day: dikes and ramps, upon which were stationed weapons such as battering rams. It was, however, that veteran of siege warfare, famine, that ultimately turned the tide.With the fall of Jerusalem in 586 B.C.E. and the total destruction of the palace and the holy Temple, the Davidic dynasty came to an end, and Judah was divested of its polity for generations to come.Her downfall provides a case study of the dilemma of a small or secondary state in a bipolar system. Unable to remain detached, the small or weak state must side with one or the other of the major actors. In time of conflict, the precarious status of neutrality for a small state, particularly when it is located in the center of the system, is practically impossible, as Machiavelli recognized long ago. Deciding which antagonist to side with is a crucial factor for the small state. Here Egypt was able to offer Judah only camp followers at most, a short-range advantage at best. In Judah’s hour of peril, Egypt proved powerless. Instead of turning to Babylonia, Judah toyed with false hopes created by the misleading image of Egypt, and hazardously gambled on her protection. Judah lost the gamble.</a:t>
            </a:r>
            <a:r>
              <a:rPr lang="en-US" altLang="en-US" baseline="30000">
                <a:hlinkClick r:id="" action="ppaction://noaction"/>
              </a:rPr>
              <a:t>† </a:t>
            </a:r>
            <a:r>
              <a:rPr lang="en-US" altLang="en-US"/>
              <a:t>Wiseman, </a:t>
            </a:r>
            <a:r>
              <a:rPr lang="en-US" altLang="en-US" i="1"/>
              <a:t>Chronicles of Chaldean Kings</a:t>
            </a:r>
            <a:r>
              <a:rPr lang="en-US" altLang="en-US"/>
              <a:t>, pp. 72–73, lines 11–13.</a:t>
            </a:r>
            <a:r>
              <a:rPr lang="en-US" altLang="en-US" baseline="30000">
                <a:hlinkClick r:id="" action="ppaction://noaction"/>
              </a:rPr>
              <a:t>† </a:t>
            </a:r>
            <a:r>
              <a:rPr lang="en-US" altLang="en-US"/>
              <a:t>Apparently there took place a two-stage deportation, a minor one during the Babylonian siege (Jeremiah 52:28) and a more prominent one a few months later, in Nebuchadnezzar’s eighth year (2 Kings 24:12). See Abraham Malamat, “The Last Years of the Kingdom of Judah,” in Malamat, ed., </a:t>
            </a:r>
            <a:r>
              <a:rPr lang="en-US" altLang="en-US" i="1"/>
              <a:t>The Age of the Monarchies: Political History</a:t>
            </a:r>
            <a:r>
              <a:rPr lang="en-US" altLang="en-US"/>
              <a:t>, World History of the Jewish People IV, 1 (Jerusalem: Masada Press, 1979), p. 211; for an analogous situation to the exile under Jehoiachin in the final siege under Zedekiah, see p. 219.</a:t>
            </a:r>
            <a:r>
              <a:rPr lang="en-US" altLang="en-US" baseline="30000">
                <a:hlinkClick r:id="" action="ppaction://noaction"/>
              </a:rPr>
              <a:t>† </a:t>
            </a:r>
            <a:r>
              <a:rPr lang="en-US" altLang="en-US"/>
              <a:t>For the various arguments, textual as well as archaeological, see Malamat, “The Last Wars of the Kingdom of Judah,” </a:t>
            </a:r>
            <a:r>
              <a:rPr lang="en-US" altLang="en-US" i="1"/>
              <a:t>Journal of Near Eastern Studies</a:t>
            </a:r>
            <a:r>
              <a:rPr lang="en-US" altLang="en-US"/>
              <a:t> (1950), pp. 226–227; and </a:t>
            </a:r>
            <a:r>
              <a:rPr lang="en-US" altLang="en-US" i="1"/>
              <a:t>Israel in Biblical Times</a:t>
            </a:r>
            <a:r>
              <a:rPr lang="en-US" altLang="en-US"/>
              <a:t> (in Hebrew) (Jerusalem: Bialik Institute, 1983), pp. 285–287.</a:t>
            </a:r>
            <a:r>
              <a:rPr lang="en-US" altLang="en-US" baseline="30000">
                <a:hlinkClick r:id="" action="ppaction://noaction"/>
              </a:rPr>
              <a:t>† </a:t>
            </a:r>
            <a:r>
              <a:rPr lang="en-US" altLang="en-US"/>
              <a:t>My reckoning of dates in this article is based on an autumnal calendar beginning on 1 Tishri; the spring calendar accepted by a majority of scholars was in general use in Babylonia but not, in my view, in Judah. My position is explained in “The Last Kings of Judah and the Fall of Jerusalem,” </a:t>
            </a:r>
            <a:r>
              <a:rPr lang="en-US" altLang="en-US" i="1"/>
              <a:t>Israel Exploration Journal</a:t>
            </a:r>
            <a:r>
              <a:rPr lang="en-US" altLang="en-US"/>
              <a:t> 18 (1968), pp. 137–156, and in “A Chronological Note,” in </a:t>
            </a:r>
            <a:r>
              <a:rPr lang="en-US" altLang="en-US" i="1"/>
              <a:t>Israel in Biblical Times</a:t>
            </a:r>
            <a:r>
              <a:rPr lang="en-US" altLang="en-US"/>
              <a:t> (in Hebrew), pp. 243–247. According to the chronological system that I use, Jerusalem survived until 586 B.C.E. rather than the generally accepted date of 587 B.C.E. Thus, according to my chronology, the siege of Jerusalem lasted two and a half years rather than one and a half years.</a:t>
            </a:r>
            <a:r>
              <a:rPr lang="en-US" altLang="en-US" baseline="30000">
                <a:hlinkClick r:id="" action="ppaction://noaction"/>
              </a:rPr>
              <a:t>† </a:t>
            </a:r>
            <a:r>
              <a:rPr lang="en-US" altLang="en-US"/>
              <a:t>12Cf. I. Eph‘al in </a:t>
            </a:r>
            <a:r>
              <a:rPr lang="en-US" altLang="en-US" i="1"/>
              <a:t>History</a:t>
            </a:r>
            <a:r>
              <a:rPr lang="en-US" altLang="en-US"/>
              <a:t>, </a:t>
            </a:r>
            <a:r>
              <a:rPr lang="en-US" altLang="en-US" i="1"/>
              <a:t>Historiography and Interpretation</a:t>
            </a:r>
            <a:r>
              <a:rPr lang="en-US" altLang="en-US"/>
              <a:t>, ed. H. Tadmor and Moshe Weinfeld (Jerusalem: Magnes Press, 1983), p. 97f.Editor, H. S. (2004; 2004). </a:t>
            </a:r>
            <a:r>
              <a:rPr lang="en-US" altLang="en-US" i="1"/>
              <a:t>BAR 25:04 (July/Aug 1999)</a:t>
            </a:r>
            <a:r>
              <a:rPr lang="en-US" altLang="en-US"/>
              <a:t>. Biblical Archaeology Society.</a:t>
            </a:r>
          </a:p>
          <a:p>
            <a:pPr eaLnBrk="1" hangingPunct="1"/>
            <a:endParaRPr lang="en-US" altLang="en-US"/>
          </a:p>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7CE6882C-65BC-4EBC-8099-FF2B28CD57E6}"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b="1">
                <a:solidFill>
                  <a:srgbClr val="000000"/>
                </a:solidFill>
              </a:rPr>
              <a:t>Judah’s Road to Ruin</a:t>
            </a:r>
            <a:r>
              <a:rPr lang="en-US" altLang="en-US" b="1"/>
              <a:t>609 B.C.E.</a:t>
            </a:r>
            <a:r>
              <a:rPr lang="en-US" altLang="en-US"/>
              <a:t>• Pharaoh Necho II, leader of the mightiest power of the day, marches north to support the dying Assyrian Empire in its struggle against the rising star of Babylon. As the Egyptian forces pass through Megiddo, King Josiah of Judah attacks and is defeated. Josiah dies from a battle wound and is succeeded by his younger, anti-Egyptian son Jehoahaz. Necho swiftly deposes Jehoahaz and installs his elder, pro-Egyptian brother Jehoiakim as vassal king of Judah.• Egypt crosses the Euphrates in July and joins forces with the Assyrians. Egypt controls the region from the Euphrates to Egypt (2 Kings 24:7).• Judah’s brief stretch of independence, between periods of Assyrian and Egyptian domination, comes to an end.</a:t>
            </a:r>
            <a:r>
              <a:rPr lang="en-US" altLang="en-US" b="1"/>
              <a:t>605 B.C.E.</a:t>
            </a:r>
            <a:r>
              <a:rPr lang="en-US" altLang="en-US"/>
              <a:t>• Nebuchadnezzar of Babylon takes the reins of power and routs Pharaoh Necho at Carchemish, on the Euphrates. Syria and Palestine fall to the Babylonians.• Failing to recognize the enormity of this shift in power, Judah sympathizes with Egypt, thereby ensuring future conflict with Babylon.</a:t>
            </a:r>
            <a:r>
              <a:rPr lang="en-US" altLang="en-US" b="1"/>
              <a:t>603 B.C.E.</a:t>
            </a:r>
            <a:r>
              <a:rPr lang="en-US" altLang="en-US"/>
              <a:t>• Judah surrenders to Babylon as Nebuchadnezzar sweeps through Syria-Palestine. Despite his pro-Egyptian sympathies, Jehoiakim submits to Nebuchadnezzar (2 Kings 24:1).</a:t>
            </a:r>
            <a:r>
              <a:rPr lang="en-US" altLang="en-US" b="1"/>
              <a:t>601/600 B.C.E.</a:t>
            </a:r>
            <a:r>
              <a:rPr lang="en-US" altLang="en-US"/>
              <a:t>• Babylonia attacks, and is defeated by, Egypt in the eastern Delta. Nebuchadnezzar withdraws to Babylon for two years to rebuild his army. This allows Necho to campaign in southern Palestine. Jehoiakim, sensing shifts in the balance of power, switches his allegiance to Necho, who seeks to build a coalition against Babylon.</a:t>
            </a:r>
            <a:r>
              <a:rPr lang="en-US" altLang="en-US" b="1"/>
              <a:t>598 B.C.E.</a:t>
            </a:r>
            <a:r>
              <a:rPr lang="en-US" altLang="en-US"/>
              <a:t>• Jehoiakim dies (possibly as a result of foul play) and is succeeded by his 18-year-old son Jehoiachin. Late in the year, Nebuchadnezzar strikes at Judah.</a:t>
            </a:r>
            <a:r>
              <a:rPr lang="en-US" altLang="en-US" b="1"/>
              <a:t>597 B.C.E.</a:t>
            </a:r>
            <a:r>
              <a:rPr lang="en-US" altLang="en-US"/>
              <a:t>• Jerusalem surrenders to Babylon on March 16 (2 Adar). Appeased by Judah’s capitulation and Jehoiakim’s removal, Nebuchadnezzar orders that the city be spared. Nebuchadnezzar sends Jehoiachin and thousands of other Judahites into exile and installs Jehoiachin’s uncle Zedekiah as puppet king. The territory of Benjamin may also succumb to Nebuchadnezzar (although this might not occur until 589/588 B.C.E.).</a:t>
            </a:r>
            <a:r>
              <a:rPr lang="en-US" altLang="en-US" b="1"/>
              <a:t>595 B.C.E.</a:t>
            </a:r>
            <a:r>
              <a:rPr lang="en-US" altLang="en-US"/>
              <a:t>• Necho of Egypt dies and is succeeded by the ambitious pharaoh Psammetich II.</a:t>
            </a:r>
            <a:r>
              <a:rPr lang="en-US" altLang="en-US" b="1"/>
              <a:t>594/593 B.C.E.</a:t>
            </a:r>
            <a:r>
              <a:rPr lang="en-US" altLang="en-US"/>
              <a:t>• Zedekiah, emboldened by news of an uprising in Babylon, hosts a mini-summit of neighboring petty states—probably to plan a revolt against Babylon, whose defeat in 601/600 B.C.E. was still green in memory. This conspiracy comes to an end, however, when Nebuchadnezzar enters Palestine and is assured of Judah’s continuing loyalty.</a:t>
            </a:r>
            <a:r>
              <a:rPr lang="en-US" altLang="en-US" b="1"/>
              <a:t>592 B.C.E.</a:t>
            </a:r>
            <a:r>
              <a:rPr lang="en-US" altLang="en-US"/>
              <a:t>• Pharaoh Psammetich II marches into Palestine and Phoenicia with the aim of fomenting anti-Babylonian feeling in Judah, Philistia and Phoenicia.</a:t>
            </a:r>
            <a:r>
              <a:rPr lang="en-US" altLang="en-US" b="1"/>
              <a:t>590/589 B.C.E.</a:t>
            </a:r>
            <a:r>
              <a:rPr lang="en-US" altLang="en-US"/>
              <a:t>• Zedekiah, possibly inspired by the new pharaoh Hophra, rebels against Babylon.</a:t>
            </a:r>
            <a:r>
              <a:rPr lang="en-US" altLang="en-US" b="1"/>
              <a:t>589/588 B.C.E.</a:t>
            </a:r>
            <a:r>
              <a:rPr lang="en-US" altLang="en-US"/>
              <a:t>• Nebuchadnezzar, in a delayed reaction to Pharaoh Hophra’s aggressive initiative, attacks Judah and places Jerusalem under siege. The territory of Benjamin (and other territories) may also succumb to Nebuchadnezzar.</a:t>
            </a:r>
            <a:r>
              <a:rPr lang="en-US" altLang="en-US" b="1"/>
              <a:t>586 B.C.E.</a:t>
            </a:r>
            <a:r>
              <a:rPr lang="en-US" altLang="en-US"/>
              <a:t>• The Babylonian army breaches the walls of Jerusalem in July. Zedekiah is captured while trying to escape at night and is taken before Nebuchadnezzar at Riblah. He blinds Zedekiah and sends him into exile in Babylon. In August, the city and its Temple are razed, and more Jews are deported.• The Davidic dynasty comes to an end.Editor, H. S. (2004; 2004). </a:t>
            </a:r>
            <a:r>
              <a:rPr lang="en-US" altLang="en-US" i="1"/>
              <a:t>BAR 25:04 (July/Aug 1999)</a:t>
            </a:r>
            <a:r>
              <a:rPr lang="en-US" altLang="en-US"/>
              <a:t>. Biblical Archaeology Society.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E8A51D83-4B88-4A10-871F-15C246ED3A3E}"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a:solidFill>
                  <a:srgbClr val="000000"/>
                </a:solidFill>
              </a:rPr>
              <a:t>Carl Andrews, Leon Levy Expedition</a:t>
            </a:r>
            <a:r>
              <a:rPr lang="en-US" altLang="en-US">
                <a:solidFill>
                  <a:srgbClr val="000000"/>
                </a:solidFill>
              </a:rPr>
              <a:t>“Nebuchadrezzar marched to the city of Ashkelon” and “turned the city into … heaps of ruins,” according to the cuneiform </a:t>
            </a:r>
            <a:r>
              <a:rPr lang="en-US" altLang="en-US" i="1">
                <a:solidFill>
                  <a:srgbClr val="000000"/>
                </a:solidFill>
              </a:rPr>
              <a:t>Babylonian Chronicle</a:t>
            </a:r>
            <a:r>
              <a:rPr lang="en-US" altLang="en-US">
                <a:solidFill>
                  <a:srgbClr val="000000"/>
                </a:solidFill>
              </a:rPr>
              <a:t>. The vitrified brick, crushed pottery and charcoal found throughout the city suggest the terror of the Babylonian destruction.</a:t>
            </a:r>
            <a:br>
              <a:rPr lang="en-US" altLang="en-US">
                <a:solidFill>
                  <a:srgbClr val="000000"/>
                </a:solidFill>
              </a:rPr>
            </a:br>
            <a:br>
              <a:rPr lang="en-US" altLang="en-US">
                <a:solidFill>
                  <a:srgbClr val="000000"/>
                </a:solidFill>
              </a:rPr>
            </a:br>
            <a:r>
              <a:rPr lang="en-US" altLang="en-US">
                <a:solidFill>
                  <a:srgbClr val="000000"/>
                </a:solidFill>
              </a:rPr>
              <a:t>Two superpowers dominated the Near East in the late seventh century B.C.E.: in the East, the Neo-Babylonian Empire, which extended control over Syria after Assyria’s decline; in the West, Egypt, which dominated the southern Levant. In 605 B.C.E., Babylon pushed west; the newly crowned King Nebuchadrezzar II won a decisive battle against the Egyptians at Carchemish on the upper Euphrates. The next year he moved south, capturing and burning the Philistine seaport of Ashkelon.</a:t>
            </a:r>
            <a:br>
              <a:rPr lang="en-US" altLang="en-US">
                <a:solidFill>
                  <a:srgbClr val="000000"/>
                </a:solidFill>
              </a:rPr>
            </a:br>
            <a:br>
              <a:rPr lang="en-US" altLang="en-US">
                <a:solidFill>
                  <a:srgbClr val="000000"/>
                </a:solidFill>
              </a:rPr>
            </a:br>
            <a:r>
              <a:rPr lang="en-US" altLang="en-US">
                <a:solidFill>
                  <a:srgbClr val="000000"/>
                </a:solidFill>
              </a:rPr>
              <a:t>The ferocity of the Babylonians is amply demonstrated by the archaeological evidence. Fires swept through the city’s winery (where the photo was taken), leaving remnants of charred wood; brick and pottery were melted into glass; ceramic jars were smashed and strewn helter skelter. So widely known was the destruction of Ashkelon that the prophet Jeremiah wrote that Babylon rose out of the north “to destroy all the Philistines … Ashkelon is silenced” (</a:t>
            </a:r>
            <a:r>
              <a:rPr lang="en-US" altLang="en-US">
                <a:solidFill>
                  <a:srgbClr val="000080"/>
                </a:solidFill>
              </a:rPr>
              <a:t>Jeremiah 47:4–5</a:t>
            </a:r>
            <a:r>
              <a:rPr lang="en-US" altLang="en-US">
                <a:solidFill>
                  <a:srgbClr val="000000"/>
                </a:solidFill>
              </a:rPr>
              <a:t>).</a:t>
            </a:r>
            <a:r>
              <a:rPr lang="en-US" altLang="en-US"/>
              <a:t>Editor, H. S. (2004; 2004). </a:t>
            </a:r>
            <a:r>
              <a:rPr lang="en-US" altLang="en-US" i="1"/>
              <a:t>BAR 22:01 (Jan/Feb 1996)</a:t>
            </a:r>
            <a:r>
              <a:rPr lang="en-US" altLang="en-US"/>
              <a:t>. Biblical Archaeology Society.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81AE4573-E6B1-4D2C-87B5-392504DB7331}"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1859" name="Rectangle 2"/>
          <p:cNvSpPr>
            <a:spLocks noGrp="1" noRot="1" noChangeAspect="1" noChangeArrowheads="1" noTextEdit="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i="1">
                <a:solidFill>
                  <a:srgbClr val="000000"/>
                </a:solidFill>
              </a:rPr>
              <a:t>Carl Andrews, Leon Levy Expedition</a:t>
            </a:r>
            <a:r>
              <a:rPr lang="en-US" altLang="en-US">
                <a:solidFill>
                  <a:srgbClr val="000000"/>
                </a:solidFill>
              </a:rPr>
              <a:t>“Nebuchadrezzar marched to the city of Ashkelon” and “turned the city into … heaps of ruins,” according to the cuneiform </a:t>
            </a:r>
            <a:r>
              <a:rPr lang="en-US" altLang="en-US" i="1">
                <a:solidFill>
                  <a:srgbClr val="000000"/>
                </a:solidFill>
              </a:rPr>
              <a:t>Babylonian Chronicle</a:t>
            </a:r>
            <a:r>
              <a:rPr lang="en-US" altLang="en-US">
                <a:solidFill>
                  <a:srgbClr val="000000"/>
                </a:solidFill>
              </a:rPr>
              <a:t>. The vitrified brick, crushed pottery and charcoal found throughout the city suggest the terror of the Babylonian destruction.</a:t>
            </a:r>
            <a:br>
              <a:rPr lang="en-US" altLang="en-US">
                <a:solidFill>
                  <a:srgbClr val="000000"/>
                </a:solidFill>
              </a:rPr>
            </a:br>
            <a:br>
              <a:rPr lang="en-US" altLang="en-US">
                <a:solidFill>
                  <a:srgbClr val="000000"/>
                </a:solidFill>
              </a:rPr>
            </a:br>
            <a:r>
              <a:rPr lang="en-US" altLang="en-US">
                <a:solidFill>
                  <a:srgbClr val="000000"/>
                </a:solidFill>
              </a:rPr>
              <a:t>Two superpowers dominated the Near East in the late seventh century B.C.E.: in the East, the Neo-Babylonian Empire, which extended control over Syria after Assyria’s decline; in the West, Egypt, which dominated the southern Levant. In 605 B.C.E., Babylon pushed west; the newly crowned King Nebuchadrezzar II won a decisive battle against the Egyptians at Carchemish on the upper Euphrates. The next year he moved south, capturing and burning the Philistine seaport of Ashkelon.</a:t>
            </a:r>
            <a:br>
              <a:rPr lang="en-US" altLang="en-US">
                <a:solidFill>
                  <a:srgbClr val="000000"/>
                </a:solidFill>
              </a:rPr>
            </a:br>
            <a:br>
              <a:rPr lang="en-US" altLang="en-US">
                <a:solidFill>
                  <a:srgbClr val="000000"/>
                </a:solidFill>
              </a:rPr>
            </a:br>
            <a:r>
              <a:rPr lang="en-US" altLang="en-US">
                <a:solidFill>
                  <a:srgbClr val="000000"/>
                </a:solidFill>
              </a:rPr>
              <a:t>The ferocity of the Babylonians is amply demonstrated by the archaeological evidence. Fires swept through the city’s winery (where the photo was taken), leaving remnants of charred wood; brick and pottery were melted into glass; ceramic jars were smashed and strewn helter skelter. So widely known was the destruction of Ashkelon that the prophet Jeremiah wrote that Babylon rose out of the north “to destroy all the Philistines … Ashkelon is silenced” (</a:t>
            </a:r>
            <a:r>
              <a:rPr lang="en-US" altLang="en-US">
                <a:solidFill>
                  <a:srgbClr val="000080"/>
                </a:solidFill>
              </a:rPr>
              <a:t>Jeremiah 47:4–5</a:t>
            </a:r>
            <a:r>
              <a:rPr lang="en-US" altLang="en-US">
                <a:solidFill>
                  <a:srgbClr val="000000"/>
                </a:solidFill>
              </a:rPr>
              <a:t>).</a:t>
            </a:r>
            <a:r>
              <a:rPr lang="en-US" altLang="en-US"/>
              <a:t>Editor, H. S. (2004; 2004). </a:t>
            </a:r>
            <a:r>
              <a:rPr lang="en-US" altLang="en-US" i="1"/>
              <a:t>BAR 22:01 (Jan/Feb 1996)</a:t>
            </a:r>
            <a:r>
              <a:rPr lang="en-US" altLang="en-US"/>
              <a:t>. Biblical Archaeology Society.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2F604E1A-84DA-42F6-84DF-851A21E91A43}"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2883" name="Rectangle 2"/>
          <p:cNvSpPr>
            <a:spLocks noGrp="1" noRot="1" noChangeAspect="1" noChangeArrowheads="1" noTextEdit="1"/>
          </p:cNvSpPr>
          <p:nvPr>
            <p:ph type="sldImg"/>
          </p:nvPr>
        </p:nvSpPr>
        <p:spPr>
          <a:solidFill>
            <a:srgbClr val="FFFFFF"/>
          </a:solidFill>
          <a:ln/>
        </p:spPr>
      </p:sp>
      <p:sp>
        <p:nvSpPr>
          <p:cNvPr id="1228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i="1">
                <a:solidFill>
                  <a:srgbClr val="000000"/>
                </a:solidFill>
              </a:rPr>
              <a:t>Carl Andrews, Leon Levy Expedition</a:t>
            </a:r>
            <a:r>
              <a:rPr lang="en-US" altLang="en-US">
                <a:solidFill>
                  <a:srgbClr val="000000"/>
                </a:solidFill>
              </a:rPr>
              <a:t>“Nebuchadrezzar marched to the city of Ashkelon” and “turned the city into … heaps of ruins,” according to the cuneiform </a:t>
            </a:r>
            <a:r>
              <a:rPr lang="en-US" altLang="en-US" i="1">
                <a:solidFill>
                  <a:srgbClr val="000000"/>
                </a:solidFill>
              </a:rPr>
              <a:t>Babylonian Chronicle</a:t>
            </a:r>
            <a:r>
              <a:rPr lang="en-US" altLang="en-US">
                <a:solidFill>
                  <a:srgbClr val="000000"/>
                </a:solidFill>
              </a:rPr>
              <a:t>. The vitrified brick, crushed pottery and charcoal found throughout the city suggest the terror of the Babylonian destruction.</a:t>
            </a:r>
            <a:br>
              <a:rPr lang="en-US" altLang="en-US">
                <a:solidFill>
                  <a:srgbClr val="000000"/>
                </a:solidFill>
              </a:rPr>
            </a:br>
            <a:br>
              <a:rPr lang="en-US" altLang="en-US">
                <a:solidFill>
                  <a:srgbClr val="000000"/>
                </a:solidFill>
              </a:rPr>
            </a:br>
            <a:r>
              <a:rPr lang="en-US" altLang="en-US">
                <a:solidFill>
                  <a:srgbClr val="000000"/>
                </a:solidFill>
              </a:rPr>
              <a:t>Two superpowers dominated the Near East in the late seventh century B.C.E.: in the East, the Neo-Babylonian Empire, which extended control over Syria after Assyria’s decline; in the West, Egypt, which dominated the southern Levant. In 605 B.C.E., Babylon pushed west; the newly crowned King Nebuchadrezzar II won a decisive battle against the Egyptians at Carchemish on the upper Euphrates. The next year he moved south, capturing and burning the Philistine seaport of Ashkelon.</a:t>
            </a:r>
            <a:br>
              <a:rPr lang="en-US" altLang="en-US">
                <a:solidFill>
                  <a:srgbClr val="000000"/>
                </a:solidFill>
              </a:rPr>
            </a:br>
            <a:br>
              <a:rPr lang="en-US" altLang="en-US">
                <a:solidFill>
                  <a:srgbClr val="000000"/>
                </a:solidFill>
              </a:rPr>
            </a:br>
            <a:r>
              <a:rPr lang="en-US" altLang="en-US">
                <a:solidFill>
                  <a:srgbClr val="000000"/>
                </a:solidFill>
              </a:rPr>
              <a:t>The ferocity of the Babylonians is amply demonstrated by the archaeological evidence. Fires swept through the city’s winery (where the photo was taken), leaving remnants of charred wood; brick and pottery were melted into glass; ceramic jars were smashed and strewn helter skelter. So widely known was the destruction of Ashkelon that the prophet Jeremiah wrote that Babylon rose out of the north “to destroy all the Philistines … Ashkelon is silenced” (</a:t>
            </a:r>
            <a:r>
              <a:rPr lang="en-US" altLang="en-US">
                <a:solidFill>
                  <a:srgbClr val="000080"/>
                </a:solidFill>
              </a:rPr>
              <a:t>Jeremiah 47:4–5</a:t>
            </a:r>
            <a:r>
              <a:rPr lang="en-US" altLang="en-US">
                <a:solidFill>
                  <a:srgbClr val="000000"/>
                </a:solidFill>
              </a:rPr>
              <a:t>).</a:t>
            </a:r>
            <a:r>
              <a:rPr lang="en-US" altLang="en-US"/>
              <a:t>Editor, H. S. (2004; 2004). </a:t>
            </a:r>
            <a:r>
              <a:rPr lang="en-US" altLang="en-US" i="1"/>
              <a:t>BAR 22:01 (Jan/Feb 1996)</a:t>
            </a:r>
            <a:r>
              <a:rPr lang="en-US" altLang="en-US"/>
              <a:t>. Biblical Archaeology Society.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Prophet </a:t>
            </a:r>
            <a:r>
              <a:rPr lang="en-US" dirty="0"/>
              <a:t>waves – </a:t>
            </a:r>
          </a:p>
          <a:p>
            <a:r>
              <a:rPr lang="en-US" dirty="0"/>
              <a:t>God</a:t>
            </a:r>
            <a:r>
              <a:rPr lang="en-US" baseline="0" dirty="0"/>
              <a:t> tends to give the last gen before day of the Lord a chance to repent – </a:t>
            </a:r>
            <a:r>
              <a:rPr lang="en-US" baseline="0" dirty="0" err="1"/>
              <a:t>ie</a:t>
            </a:r>
            <a:r>
              <a:rPr lang="en-US" baseline="0" dirty="0"/>
              <a:t> lots of prophet activity</a:t>
            </a:r>
          </a:p>
          <a:p>
            <a:r>
              <a:rPr lang="en-US" baseline="0" dirty="0"/>
              <a:t>Between the Testament ok</a:t>
            </a:r>
          </a:p>
          <a:p>
            <a:r>
              <a:rPr lang="en-US" dirty="0"/>
              <a:t>400 years of </a:t>
            </a:r>
            <a:r>
              <a:rPr lang="en-US" dirty="0" err="1"/>
              <a:t>silince</a:t>
            </a:r>
            <a:r>
              <a:rPr lang="en-US" dirty="0"/>
              <a:t> not so much, Daniel roars</a:t>
            </a:r>
            <a:r>
              <a:rPr lang="en-US" baseline="0" dirty="0"/>
              <a:t> In Between the Testament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4F601-2A0F-4CF7-BD2D-F092125AE5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6202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Nahum – Nineveh you will fall</a:t>
            </a:r>
          </a:p>
          <a:p>
            <a:r>
              <a:rPr lang="en-US" dirty="0"/>
              <a:t>Zephaniah – Day of the Lord – Judgement</a:t>
            </a:r>
          </a:p>
          <a:p>
            <a:r>
              <a:rPr lang="en-US" dirty="0"/>
              <a:t>Habakkuk – ask question about wicked</a:t>
            </a:r>
            <a:r>
              <a:rPr lang="en-US" baseline="0" dirty="0"/>
              <a:t> – Babylon the answer – why wicked Babylon</a:t>
            </a:r>
          </a:p>
          <a:p>
            <a:r>
              <a:rPr lang="en-US" baseline="0" dirty="0"/>
              <a:t>Jeremiah – Sword Pestilence Famine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38CD8-03A6-4CCF-8BE7-DE85A4FB4B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5821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Omri</a:t>
            </a:r>
            <a:r>
              <a:rPr lang="en-US" dirty="0"/>
              <a:t> – Ahab’s dad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4F601-2A0F-4CF7-BD2D-F092125AE5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6664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8" name="Shape 4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673833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Manasseh worse king but repents – born in last 15 years of Hezekiah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4F601-2A0F-4CF7-BD2D-F092125AE5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7900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a:extLst>
              <a:ext uri="{FF2B5EF4-FFF2-40B4-BE49-F238E27FC236}">
                <a16:creationId xmlns:a16="http://schemas.microsoft.com/office/drawing/2014/main" id="{0366E7F1-F64F-4463-94C7-14A1B0BBED3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AC5F0C-FCE9-4348-87BF-A7EF39B2529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58723" name="Rectangle 2">
            <a:extLst>
              <a:ext uri="{FF2B5EF4-FFF2-40B4-BE49-F238E27FC236}">
                <a16:creationId xmlns:a16="http://schemas.microsoft.com/office/drawing/2014/main" id="{2FA32656-AB13-4922-8C05-6ED8E9D69D30}"/>
              </a:ext>
            </a:extLst>
          </p:cNvPr>
          <p:cNvSpPr>
            <a:spLocks noChangeArrowheads="1" noTextEdit="1"/>
          </p:cNvSpPr>
          <p:nvPr>
            <p:ph type="sldImg"/>
          </p:nvPr>
        </p:nvSpPr>
        <p:spPr>
          <a:solidFill>
            <a:srgbClr val="FFFFFF"/>
          </a:solidFill>
          <a:ln/>
        </p:spPr>
      </p:sp>
      <p:sp>
        <p:nvSpPr>
          <p:cNvPr id="158724" name="Rectangle 3">
            <a:extLst>
              <a:ext uri="{FF2B5EF4-FFF2-40B4-BE49-F238E27FC236}">
                <a16:creationId xmlns:a16="http://schemas.microsoft.com/office/drawing/2014/main" id="{25067C7A-B163-452C-9C16-2D4860D22C7D}"/>
              </a:ext>
            </a:extLst>
          </p:cNvPr>
          <p:cNvSpPr>
            <a:spLocks noChangeArrowheads="1"/>
          </p:cNvSpPr>
          <p:nvPr>
            <p:ph type="body" idx="1"/>
          </p:nvPr>
        </p:nvSpPr>
        <p:spPr>
          <a:solidFill>
            <a:srgbClr val="FFFFFF"/>
          </a:solidFill>
          <a:ln>
            <a:solidFill>
              <a:srgbClr val="000000"/>
            </a:solidFill>
            <a:miter lim="800000"/>
            <a:headEnd/>
            <a:tailEnd/>
          </a:ln>
        </p:spPr>
        <p:txBody>
          <a:bodyPr/>
          <a:lstStyle/>
          <a:p>
            <a:r>
              <a:rPr lang="en-US" altLang="en-US" b="1">
                <a:solidFill>
                  <a:srgbClr val="996633"/>
                </a:solidFill>
                <a:latin typeface="Georgia" panose="02040502050405020303" pitchFamily="18" charset="0"/>
              </a:rPr>
              <a:t>Locust Album </a:t>
            </a:r>
          </a:p>
          <a:p>
            <a:r>
              <a:rPr lang="en-US" altLang="en-US">
                <a:solidFill>
                  <a:srgbClr val="333300"/>
                </a:solidFill>
                <a:latin typeface="Verdana" panose="020B0604030504040204" pitchFamily="34" charset="0"/>
              </a:rPr>
              <a:t>The Colony created the "locust album" that documented the course of the plague of 1915 at the request of Djemal Pasha. On these pages, a fig tree photographed just before and after the locusts attacked is graphic proof of the destruction wrought by the insect invasion. In his account of the devastation in </a:t>
            </a:r>
            <a:r>
              <a:rPr lang="en-US" altLang="en-US" i="1">
                <a:solidFill>
                  <a:srgbClr val="333300"/>
                </a:solidFill>
                <a:latin typeface="Verdana" panose="020B0604030504040204" pitchFamily="34" charset="0"/>
              </a:rPr>
              <a:t>The National Geographic</a:t>
            </a:r>
            <a:r>
              <a:rPr lang="en-US" altLang="en-US">
                <a:solidFill>
                  <a:srgbClr val="333300"/>
                </a:solidFill>
                <a:latin typeface="Verdana" panose="020B0604030504040204" pitchFamily="34" charset="0"/>
              </a:rPr>
              <a:t>, Colony member John Whiting wrote that the locusts were so voracious and numerous that they could swarm over an unguarded infant and devour its eyes within a few minutes.</a:t>
            </a:r>
          </a:p>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8" name="Shape 4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EDC29964-9129-4969-9B8D-6ED3CCD210E4}"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16739" name="Rectangle 2"/>
          <p:cNvSpPr>
            <a:spLocks noGrp="1" noRot="1" noChangeAspect="1" noChangeArrowheads="1" noTextEdit="1"/>
          </p:cNvSpPr>
          <p:nvPr>
            <p:ph type="sldImg"/>
          </p:nvPr>
        </p:nvSpPr>
        <p:spPr>
          <a:solidFill>
            <a:srgbClr val="FFFFFF"/>
          </a:solidFill>
          <a:ln/>
        </p:spPr>
      </p:sp>
      <p:sp>
        <p:nvSpPr>
          <p:cNvPr id="1167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t>Nabopolassar's sway at first was confined to Babylon and Borsippa, but he strengthened himself by forming an offensive and defensive alliance with the Median king, whose daughter he had married to his son Nebuchadrezzar</a:t>
            </a:r>
          </a:p>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0.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0.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0.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jpeg"/><Relationship Id="rId1" Type="http://schemas.openxmlformats.org/officeDocument/2006/relationships/slideMaster" Target="../slideMasters/slideMaster1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jpeg"/><Relationship Id="rId1" Type="http://schemas.openxmlformats.org/officeDocument/2006/relationships/slideMaster" Target="../slideMasters/slideMaster1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jpeg"/><Relationship Id="rId1" Type="http://schemas.openxmlformats.org/officeDocument/2006/relationships/slideMaster" Target="../slideMasters/slideMaster1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Master" Target="../slideMasters/slideMaster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3.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Master" Target="../slideMasters/slideMaster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27.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3.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jpeg"/><Relationship Id="rId1" Type="http://schemas.openxmlformats.org/officeDocument/2006/relationships/slideMaster" Target="../slideMasters/slideMaster1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jpeg"/><Relationship Id="rId1" Type="http://schemas.openxmlformats.org/officeDocument/2006/relationships/slideMaster" Target="../slideMasters/slideMaster1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jpeg"/><Relationship Id="rId1" Type="http://schemas.openxmlformats.org/officeDocument/2006/relationships/slideMaster" Target="../slideMasters/slideMaster1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20.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jpeg"/><Relationship Id="rId1" Type="http://schemas.openxmlformats.org/officeDocument/2006/relationships/slideMaster" Target="../slideMasters/slideMaster7.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jpeg"/><Relationship Id="rId1" Type="http://schemas.openxmlformats.org/officeDocument/2006/relationships/slideMaster" Target="../slideMasters/slideMaster7.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jpeg"/><Relationship Id="rId1" Type="http://schemas.openxmlformats.org/officeDocument/2006/relationships/slideMaster" Target="../slideMasters/slideMaster7.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Master" Target="../slideMasters/slideMaster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alpha val="31000"/>
          </a:schemeClr>
        </a:solidFill>
        <a:effectLst/>
      </p:bgPr>
    </p:bg>
    <p:spTree>
      <p:nvGrpSpPr>
        <p:cNvPr id="1" name=""/>
        <p:cNvGrpSpPr/>
        <p:nvPr/>
      </p:nvGrpSpPr>
      <p:grpSpPr>
        <a:xfrm>
          <a:off x="0" y="0"/>
          <a:ext cx="0" cy="0"/>
          <a:chOff x="0" y="0"/>
          <a:chExt cx="0" cy="0"/>
        </a:xfrm>
      </p:grpSpPr>
      <p:pic>
        <p:nvPicPr>
          <p:cNvPr id="8" name="Picture 7" descr="A picture containing building, sitting&#10;&#10;Description automatically generated">
            <a:extLst>
              <a:ext uri="{FF2B5EF4-FFF2-40B4-BE49-F238E27FC236}">
                <a16:creationId xmlns:a16="http://schemas.microsoft.com/office/drawing/2014/main" id="{19E2CE98-5252-4C1D-B4A2-A23F42DB67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824"/>
            <a:ext cx="1850065" cy="6838351"/>
          </a:xfrm>
          <a:prstGeom prst="rect">
            <a:avLst/>
          </a:prstGeom>
        </p:spPr>
      </p:pic>
      <p:pic>
        <p:nvPicPr>
          <p:cNvPr id="10" name="Picture 9" descr="A brick wall&#10;&#10;Description automatically generated">
            <a:extLst>
              <a:ext uri="{FF2B5EF4-FFF2-40B4-BE49-F238E27FC236}">
                <a16:creationId xmlns:a16="http://schemas.microsoft.com/office/drawing/2014/main" id="{5FC8A986-AF8D-4F9E-8775-83E67634EF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67879" y="-9824"/>
            <a:ext cx="4776121" cy="6838351"/>
          </a:xfrm>
          <a:prstGeom prst="rect">
            <a:avLst/>
          </a:prstGeom>
        </p:spPr>
      </p:pic>
      <p:pic>
        <p:nvPicPr>
          <p:cNvPr id="11" name="Picture 10" descr="A picture containing building, sitting&#10;&#10;Description automatically generated">
            <a:extLst>
              <a:ext uri="{FF2B5EF4-FFF2-40B4-BE49-F238E27FC236}">
                <a16:creationId xmlns:a16="http://schemas.microsoft.com/office/drawing/2014/main" id="{7D458E73-0A78-4237-9AED-27B94ACEFE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0515" y="-9824"/>
            <a:ext cx="1850065" cy="6838351"/>
          </a:xfrm>
          <a:prstGeom prst="rect">
            <a:avLst/>
          </a:prstGeom>
        </p:spPr>
      </p:pic>
      <p:pic>
        <p:nvPicPr>
          <p:cNvPr id="12" name="Picture 11" descr="A picture containing building, sitting&#10;&#10;Description automatically generated">
            <a:extLst>
              <a:ext uri="{FF2B5EF4-FFF2-40B4-BE49-F238E27FC236}">
                <a16:creationId xmlns:a16="http://schemas.microsoft.com/office/drawing/2014/main" id="{C60F0D5F-6044-44E6-AC77-349129C73F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794027" y="-9824"/>
            <a:ext cx="1850065" cy="6838351"/>
          </a:xfrm>
          <a:prstGeom prst="rect">
            <a:avLst/>
          </a:prstGeom>
        </p:spPr>
      </p:pic>
      <p:sp>
        <p:nvSpPr>
          <p:cNvPr id="4" name="Date Placeholder 3"/>
          <p:cNvSpPr>
            <a:spLocks noGrp="1"/>
          </p:cNvSpPr>
          <p:nvPr>
            <p:ph type="dt" sz="half" idx="10"/>
          </p:nvPr>
        </p:nvSpPr>
        <p:spPr>
          <a:xfrm>
            <a:off x="628650" y="-9824"/>
            <a:ext cx="2057400" cy="365125"/>
          </a:xfrm>
        </p:spPr>
        <p:txBody>
          <a:bodyPr/>
          <a:lstStyle/>
          <a:p>
            <a:fld id="{C5C610DE-D887-4D8A-9DD5-D85CEEE34533}" type="datetimeFigureOut">
              <a:rPr lang="en-US" smtClean="0"/>
              <a:t>9/11/2019</a:t>
            </a:fld>
            <a:endParaRPr lang="en-US"/>
          </a:p>
        </p:txBody>
      </p:sp>
      <p:sp>
        <p:nvSpPr>
          <p:cNvPr id="5" name="Footer Placeholder 4"/>
          <p:cNvSpPr>
            <a:spLocks noGrp="1"/>
          </p:cNvSpPr>
          <p:nvPr>
            <p:ph type="ftr" sz="quarter" idx="11"/>
          </p:nvPr>
        </p:nvSpPr>
        <p:spPr>
          <a:xfrm>
            <a:off x="3028950" y="-9824"/>
            <a:ext cx="3086100" cy="365125"/>
          </a:xfrm>
        </p:spPr>
        <p:txBody>
          <a:bodyPr/>
          <a:lstStyle/>
          <a:p>
            <a:endParaRPr lang="en-US"/>
          </a:p>
        </p:txBody>
      </p:sp>
      <p:sp>
        <p:nvSpPr>
          <p:cNvPr id="6" name="Slide Number Placeholder 5"/>
          <p:cNvSpPr>
            <a:spLocks noGrp="1"/>
          </p:cNvSpPr>
          <p:nvPr>
            <p:ph type="sldNum" sz="quarter" idx="12"/>
          </p:nvPr>
        </p:nvSpPr>
        <p:spPr>
          <a:xfrm>
            <a:off x="6457950" y="-9824"/>
            <a:ext cx="2057400" cy="365125"/>
          </a:xfrm>
        </p:spPr>
        <p:txBody>
          <a:bodyPr/>
          <a:lstStyle/>
          <a:p>
            <a:fld id="{CE73EB34-2FA2-476B-AB1C-D26A75B1C2BF}" type="slidenum">
              <a:rPr lang="en-US" smtClean="0"/>
              <a:t>‹#›</a:t>
            </a:fld>
            <a:endParaRPr lang="en-US"/>
          </a:p>
        </p:txBody>
      </p:sp>
      <p:sp>
        <p:nvSpPr>
          <p:cNvPr id="13" name="Rectangle 12">
            <a:extLst>
              <a:ext uri="{FF2B5EF4-FFF2-40B4-BE49-F238E27FC236}">
                <a16:creationId xmlns:a16="http://schemas.microsoft.com/office/drawing/2014/main" id="{8033C387-CCCC-45AA-81AE-9A507792A29A}"/>
              </a:ext>
            </a:extLst>
          </p:cNvPr>
          <p:cNvSpPr/>
          <p:nvPr userDrawn="1"/>
        </p:nvSpPr>
        <p:spPr>
          <a:xfrm>
            <a:off x="-28576" y="-9825"/>
            <a:ext cx="9172575" cy="6838351"/>
          </a:xfrm>
          <a:prstGeom prst="rect">
            <a:avLst/>
          </a:prstGeom>
          <a:solidFill>
            <a:srgbClr val="002060">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508883"/>
            <a:ext cx="7772400" cy="2387600"/>
          </a:xfrm>
        </p:spPr>
        <p:txBody>
          <a:bodyPr anchor="b"/>
          <a:lstStyle>
            <a:lvl1pPr algn="ctr">
              <a:defRPr sz="6000" b="1">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3" name="Subtitle 2"/>
          <p:cNvSpPr>
            <a:spLocks noGrp="1"/>
          </p:cNvSpPr>
          <p:nvPr>
            <p:ph type="subTitle" idx="1"/>
          </p:nvPr>
        </p:nvSpPr>
        <p:spPr>
          <a:xfrm>
            <a:off x="1251766" y="3429000"/>
            <a:ext cx="6858000" cy="1655762"/>
          </a:xfrm>
        </p:spPr>
        <p:txBody>
          <a:bodyPr/>
          <a:lstStyle>
            <a:lvl1pPr marL="0" indent="0" algn="ctr">
              <a:buNone/>
              <a:defRPr sz="2400" b="1">
                <a:solidFill>
                  <a:srgbClr val="FFF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18235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C610DE-D887-4D8A-9DD5-D85CEEE34533}"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3EB34-2FA2-476B-AB1C-D26A75B1C2BF}" type="slidenum">
              <a:rPr lang="en-US" smtClean="0"/>
              <a:t>‹#›</a:t>
            </a:fld>
            <a:endParaRPr lang="en-US"/>
          </a:p>
        </p:txBody>
      </p:sp>
    </p:spTree>
    <p:extLst>
      <p:ext uri="{BB962C8B-B14F-4D97-AF65-F5344CB8AC3E}">
        <p14:creationId xmlns:p14="http://schemas.microsoft.com/office/powerpoint/2010/main" val="42492193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34198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7"/>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7"/>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20553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9D4A5F-9BE2-4EBD-9565-2EFBE86F60A8}" type="slidenum">
              <a:rPr lang="en-US"/>
              <a:pPr>
                <a:defRPr/>
              </a:pPr>
              <a:t>‹#›</a:t>
            </a:fld>
            <a:endParaRPr lang="en-US"/>
          </a:p>
        </p:txBody>
      </p:sp>
    </p:spTree>
    <p:extLst>
      <p:ext uri="{BB962C8B-B14F-4D97-AF65-F5344CB8AC3E}">
        <p14:creationId xmlns:p14="http://schemas.microsoft.com/office/powerpoint/2010/main" val="39721129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41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23858CC0-714E-4125-A20F-AD451F0DE112}" type="slidenum">
              <a:rPr lang="en-US" altLang="en-US" sz="1400">
                <a:solidFill>
                  <a:srgbClr val="898989"/>
                </a:solidFill>
                <a:latin typeface="Calibri" pitchFamily="34" charset="0"/>
              </a:rPr>
              <a:pPr algn="r" eaLnBrk="1" fontAlgn="base" hangingPunct="1">
                <a:spcBef>
                  <a:spcPct val="0"/>
                </a:spcBef>
                <a:spcAft>
                  <a:spcPct val="0"/>
                </a:spcAft>
              </a:pPr>
              <a:t>‹#›</a:t>
            </a:fld>
            <a:endParaRPr lang="en-US" alt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p:cNvSpPr txBox="1">
            <a:spLocks noChangeArrowheads="1"/>
          </p:cNvSpPr>
          <p:nvPr userDrawn="1"/>
        </p:nvSpPr>
        <p:spPr bwMode="auto">
          <a:xfrm>
            <a:off x="8271007" y="219154"/>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59432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20C821-BEEB-44D7-A14A-EEB9A610135F}" type="slidenum">
              <a:rPr lang="en-US"/>
              <a:pPr>
                <a:defRPr/>
              </a:pPr>
              <a:t>‹#›</a:t>
            </a:fld>
            <a:endParaRPr lang="en-US"/>
          </a:p>
        </p:txBody>
      </p:sp>
    </p:spTree>
    <p:extLst>
      <p:ext uri="{BB962C8B-B14F-4D97-AF65-F5344CB8AC3E}">
        <p14:creationId xmlns:p14="http://schemas.microsoft.com/office/powerpoint/2010/main" val="24900436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FF2947-4F3A-4274-9A3E-49178AC23CE7}" type="slidenum">
              <a:rPr lang="en-US"/>
              <a:pPr>
                <a:defRPr/>
              </a:pPr>
              <a:t>‹#›</a:t>
            </a:fld>
            <a:endParaRPr lang="en-US"/>
          </a:p>
        </p:txBody>
      </p:sp>
    </p:spTree>
    <p:extLst>
      <p:ext uri="{BB962C8B-B14F-4D97-AF65-F5344CB8AC3E}">
        <p14:creationId xmlns:p14="http://schemas.microsoft.com/office/powerpoint/2010/main" val="17026753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BF4A421-7447-4F5B-B6FE-FB72023433DD}" type="slidenum">
              <a:rPr lang="en-US"/>
              <a:pPr>
                <a:defRPr/>
              </a:pPr>
              <a:t>‹#›</a:t>
            </a:fld>
            <a:endParaRPr lang="en-US"/>
          </a:p>
        </p:txBody>
      </p:sp>
    </p:spTree>
    <p:extLst>
      <p:ext uri="{BB962C8B-B14F-4D97-AF65-F5344CB8AC3E}">
        <p14:creationId xmlns:p14="http://schemas.microsoft.com/office/powerpoint/2010/main" val="36131149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41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44B1C45D-777C-4C64-9C4E-7B408E699692}" type="slidenum">
              <a:rPr lang="en-US" altLang="en-US" sz="1400">
                <a:solidFill>
                  <a:srgbClr val="898989"/>
                </a:solidFill>
                <a:latin typeface="Calibri" pitchFamily="34" charset="0"/>
              </a:rPr>
              <a:pPr algn="r" eaLnBrk="1" fontAlgn="base" hangingPunct="1">
                <a:spcBef>
                  <a:spcPct val="0"/>
                </a:spcBef>
                <a:spcAft>
                  <a:spcPct val="0"/>
                </a:spcAft>
              </a:pPr>
              <a:t>‹#›</a:t>
            </a:fld>
            <a:endParaRPr lang="en-US" alt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userDrawn="1"/>
        </p:nvSpPr>
        <p:spPr bwMode="auto">
          <a:xfrm>
            <a:off x="8271007" y="219154"/>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30567014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8271007" y="219154"/>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418"/>
            <a:ext cx="590550" cy="365125"/>
          </a:xfrm>
        </p:spPr>
        <p:txBody>
          <a:bodyPr/>
          <a:lstStyle>
            <a:lvl1pPr>
              <a:defRPr sz="1400"/>
            </a:lvl1pPr>
          </a:lstStyle>
          <a:p>
            <a:pPr>
              <a:defRPr/>
            </a:pPr>
            <a:fld id="{187B3832-A076-41F6-87AC-7893F7C8B0A2}" type="slidenum">
              <a:rPr lang="en-US"/>
              <a:pPr>
                <a:defRPr/>
              </a:pPr>
              <a:t>‹#›</a:t>
            </a:fld>
            <a:endParaRPr lang="en-US"/>
          </a:p>
        </p:txBody>
      </p:sp>
    </p:spTree>
    <p:extLst>
      <p:ext uri="{BB962C8B-B14F-4D97-AF65-F5344CB8AC3E}">
        <p14:creationId xmlns:p14="http://schemas.microsoft.com/office/powerpoint/2010/main" val="25161284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28A306-3AE2-4F84-B9A4-757D31DCCB8B}" type="slidenum">
              <a:rPr lang="en-US"/>
              <a:pPr>
                <a:defRPr/>
              </a:pPr>
              <a:t>‹#›</a:t>
            </a:fld>
            <a:endParaRPr lang="en-US"/>
          </a:p>
        </p:txBody>
      </p:sp>
    </p:spTree>
    <p:extLst>
      <p:ext uri="{BB962C8B-B14F-4D97-AF65-F5344CB8AC3E}">
        <p14:creationId xmlns:p14="http://schemas.microsoft.com/office/powerpoint/2010/main" val="4025354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C610DE-D887-4D8A-9DD5-D85CEEE34533}"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3EB34-2FA2-476B-AB1C-D26A75B1C2BF}" type="slidenum">
              <a:rPr lang="en-US" smtClean="0"/>
              <a:t>‹#›</a:t>
            </a:fld>
            <a:endParaRPr lang="en-US"/>
          </a:p>
        </p:txBody>
      </p:sp>
    </p:spTree>
    <p:extLst>
      <p:ext uri="{BB962C8B-B14F-4D97-AF65-F5344CB8AC3E}">
        <p14:creationId xmlns:p14="http://schemas.microsoft.com/office/powerpoint/2010/main" val="15403960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1732334-466B-47AA-9B2F-8166EC3AA871}" type="slidenum">
              <a:rPr lang="en-US"/>
              <a:pPr>
                <a:defRPr/>
              </a:pPr>
              <a:t>‹#›</a:t>
            </a:fld>
            <a:endParaRPr lang="en-US"/>
          </a:p>
        </p:txBody>
      </p:sp>
    </p:spTree>
    <p:extLst>
      <p:ext uri="{BB962C8B-B14F-4D97-AF65-F5344CB8AC3E}">
        <p14:creationId xmlns:p14="http://schemas.microsoft.com/office/powerpoint/2010/main" val="41027859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4DED81-94F5-416D-8C8B-75D62668E15C}" type="slidenum">
              <a:rPr lang="en-US"/>
              <a:pPr>
                <a:defRPr/>
              </a:pPr>
              <a:t>‹#›</a:t>
            </a:fld>
            <a:endParaRPr lang="en-US"/>
          </a:p>
        </p:txBody>
      </p:sp>
    </p:spTree>
    <p:extLst>
      <p:ext uri="{BB962C8B-B14F-4D97-AF65-F5344CB8AC3E}">
        <p14:creationId xmlns:p14="http://schemas.microsoft.com/office/powerpoint/2010/main" val="33807394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7"/>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7"/>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5ED534-81BE-4027-89F8-A8E1E5E1FA59}" type="slidenum">
              <a:rPr lang="en-US"/>
              <a:pPr>
                <a:defRPr/>
              </a:pPr>
              <a:t>‹#›</a:t>
            </a:fld>
            <a:endParaRPr lang="en-US"/>
          </a:p>
        </p:txBody>
      </p:sp>
    </p:spTree>
    <p:extLst>
      <p:ext uri="{BB962C8B-B14F-4D97-AF65-F5344CB8AC3E}">
        <p14:creationId xmlns:p14="http://schemas.microsoft.com/office/powerpoint/2010/main" val="11641294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84B45C-E805-4399-91A9-037F74955295}" type="slidenum">
              <a:rPr lang="en-US"/>
              <a:pPr>
                <a:defRPr/>
              </a:pPr>
              <a:t>‹#›</a:t>
            </a:fld>
            <a:endParaRPr lang="en-US"/>
          </a:p>
        </p:txBody>
      </p:sp>
    </p:spTree>
    <p:extLst>
      <p:ext uri="{BB962C8B-B14F-4D97-AF65-F5344CB8AC3E}">
        <p14:creationId xmlns:p14="http://schemas.microsoft.com/office/powerpoint/2010/main" val="10017514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407556A7-2BFC-467A-8134-06D698D536FF}"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800">
                <a:solidFill>
                  <a:schemeClr val="bg1"/>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30387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F79272-E8EB-4B33-818A-52ED494D4F1C}" type="slidenum">
              <a:rPr lang="en-US"/>
              <a:pPr>
                <a:defRPr/>
              </a:pPr>
              <a:t>‹#›</a:t>
            </a:fld>
            <a:endParaRPr lang="en-US"/>
          </a:p>
        </p:txBody>
      </p:sp>
    </p:spTree>
    <p:extLst>
      <p:ext uri="{BB962C8B-B14F-4D97-AF65-F5344CB8AC3E}">
        <p14:creationId xmlns:p14="http://schemas.microsoft.com/office/powerpoint/2010/main" val="7773206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E1CE0B9-83E0-42FD-BCDA-655D7ACEFB10}" type="slidenum">
              <a:rPr lang="en-US"/>
              <a:pPr>
                <a:defRPr/>
              </a:pPr>
              <a:t>‹#›</a:t>
            </a:fld>
            <a:endParaRPr lang="en-US"/>
          </a:p>
        </p:txBody>
      </p:sp>
    </p:spTree>
    <p:extLst>
      <p:ext uri="{BB962C8B-B14F-4D97-AF65-F5344CB8AC3E}">
        <p14:creationId xmlns:p14="http://schemas.microsoft.com/office/powerpoint/2010/main" val="25023254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5DE9D0-2747-48D3-9C0E-4F617026001D}" type="slidenum">
              <a:rPr lang="en-US"/>
              <a:pPr>
                <a:defRPr/>
              </a:pPr>
              <a:t>‹#›</a:t>
            </a:fld>
            <a:endParaRPr lang="en-US"/>
          </a:p>
        </p:txBody>
      </p:sp>
    </p:spTree>
    <p:extLst>
      <p:ext uri="{BB962C8B-B14F-4D97-AF65-F5344CB8AC3E}">
        <p14:creationId xmlns:p14="http://schemas.microsoft.com/office/powerpoint/2010/main" val="30756196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223AAB64-2B82-415E-9E65-B3D413434D68}"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800">
                <a:solidFill>
                  <a:schemeClr val="bg1"/>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20216368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800">
                <a:solidFill>
                  <a:schemeClr val="bg1"/>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E38484A0-37BA-4A68-A550-584E265EBB23}" type="slidenum">
              <a:rPr lang="en-US"/>
              <a:pPr>
                <a:defRPr/>
              </a:pPr>
              <a:t>‹#›</a:t>
            </a:fld>
            <a:endParaRPr lang="en-US"/>
          </a:p>
        </p:txBody>
      </p:sp>
    </p:spTree>
    <p:extLst>
      <p:ext uri="{BB962C8B-B14F-4D97-AF65-F5344CB8AC3E}">
        <p14:creationId xmlns:p14="http://schemas.microsoft.com/office/powerpoint/2010/main" val="3895310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DA7FF55B-6011-4AFB-A2AA-ABA0681D764C}" type="slidenum">
              <a:rPr lang="en-US"/>
              <a:pPr>
                <a:defRPr/>
              </a:pPr>
              <a:t>‹#›</a:t>
            </a:fld>
            <a:endParaRPr lang="en-US"/>
          </a:p>
        </p:txBody>
      </p:sp>
    </p:spTree>
    <p:extLst>
      <p:ext uri="{BB962C8B-B14F-4D97-AF65-F5344CB8AC3E}">
        <p14:creationId xmlns:p14="http://schemas.microsoft.com/office/powerpoint/2010/main" val="23301188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1ECA512-619A-4D05-A00A-53525E1F447A}" type="slidenum">
              <a:rPr lang="en-US"/>
              <a:pPr>
                <a:defRPr/>
              </a:pPr>
              <a:t>‹#›</a:t>
            </a:fld>
            <a:endParaRPr lang="en-US"/>
          </a:p>
        </p:txBody>
      </p:sp>
    </p:spTree>
    <p:extLst>
      <p:ext uri="{BB962C8B-B14F-4D97-AF65-F5344CB8AC3E}">
        <p14:creationId xmlns:p14="http://schemas.microsoft.com/office/powerpoint/2010/main" val="30162625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6843F9-9175-45B0-B7FB-507A7EE4CC04}" type="slidenum">
              <a:rPr lang="en-US"/>
              <a:pPr>
                <a:defRPr/>
              </a:pPr>
              <a:t>‹#›</a:t>
            </a:fld>
            <a:endParaRPr lang="en-US"/>
          </a:p>
        </p:txBody>
      </p:sp>
    </p:spTree>
    <p:extLst>
      <p:ext uri="{BB962C8B-B14F-4D97-AF65-F5344CB8AC3E}">
        <p14:creationId xmlns:p14="http://schemas.microsoft.com/office/powerpoint/2010/main" val="12396096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D8D1F7-2ABC-4EAD-8FFB-BB8E1E841759}" type="slidenum">
              <a:rPr lang="en-US"/>
              <a:pPr>
                <a:defRPr/>
              </a:pPr>
              <a:t>‹#›</a:t>
            </a:fld>
            <a:endParaRPr lang="en-US"/>
          </a:p>
        </p:txBody>
      </p:sp>
    </p:spTree>
    <p:extLst>
      <p:ext uri="{BB962C8B-B14F-4D97-AF65-F5344CB8AC3E}">
        <p14:creationId xmlns:p14="http://schemas.microsoft.com/office/powerpoint/2010/main" val="305259899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E21E30-BBB2-4E7D-86A0-FEFC14CD6E1B}" type="slidenum">
              <a:rPr lang="en-US"/>
              <a:pPr>
                <a:defRPr/>
              </a:pPr>
              <a:t>‹#›</a:t>
            </a:fld>
            <a:endParaRPr lang="en-US"/>
          </a:p>
        </p:txBody>
      </p:sp>
    </p:spTree>
    <p:extLst>
      <p:ext uri="{BB962C8B-B14F-4D97-AF65-F5344CB8AC3E}">
        <p14:creationId xmlns:p14="http://schemas.microsoft.com/office/powerpoint/2010/main" val="42781449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4BD99E5F-7C28-4FEB-953A-8BCFD1926197}" type="slidenum">
              <a:rPr lang="en-US"/>
              <a:pPr>
                <a:defRPr/>
              </a:pPr>
              <a:t>‹#›</a:t>
            </a:fld>
            <a:endParaRPr lang="en-US"/>
          </a:p>
        </p:txBody>
      </p:sp>
    </p:spTree>
    <p:extLst>
      <p:ext uri="{BB962C8B-B14F-4D97-AF65-F5344CB8AC3E}">
        <p14:creationId xmlns:p14="http://schemas.microsoft.com/office/powerpoint/2010/main" val="118522600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85D820E2-F0FE-4A11-8244-6F797C1DD3D3}"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08466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30ACBE-F9A8-46E8-A2E7-FAF8F6A82198}" type="slidenum">
              <a:rPr lang="en-US"/>
              <a:pPr>
                <a:defRPr/>
              </a:pPr>
              <a:t>‹#›</a:t>
            </a:fld>
            <a:endParaRPr lang="en-US"/>
          </a:p>
        </p:txBody>
      </p:sp>
    </p:spTree>
    <p:extLst>
      <p:ext uri="{BB962C8B-B14F-4D97-AF65-F5344CB8AC3E}">
        <p14:creationId xmlns:p14="http://schemas.microsoft.com/office/powerpoint/2010/main" val="138779776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B933894-1DDE-472E-B8C2-A22C79498E0E}" type="slidenum">
              <a:rPr lang="en-US"/>
              <a:pPr>
                <a:defRPr/>
              </a:pPr>
              <a:t>‹#›</a:t>
            </a:fld>
            <a:endParaRPr lang="en-US"/>
          </a:p>
        </p:txBody>
      </p:sp>
    </p:spTree>
    <p:extLst>
      <p:ext uri="{BB962C8B-B14F-4D97-AF65-F5344CB8AC3E}">
        <p14:creationId xmlns:p14="http://schemas.microsoft.com/office/powerpoint/2010/main" val="228264891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9E8C1EE-5BCD-4BBF-8D9B-06FE4B702001}" type="slidenum">
              <a:rPr lang="en-US"/>
              <a:pPr>
                <a:defRPr/>
              </a:pPr>
              <a:t>‹#›</a:t>
            </a:fld>
            <a:endParaRPr lang="en-US"/>
          </a:p>
        </p:txBody>
      </p:sp>
    </p:spTree>
    <p:extLst>
      <p:ext uri="{BB962C8B-B14F-4D97-AF65-F5344CB8AC3E}">
        <p14:creationId xmlns:p14="http://schemas.microsoft.com/office/powerpoint/2010/main" val="180146828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F10CCE38-653F-4C7F-9535-55F4F8111CB0}"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351652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420879F6-0259-4C85-B5D5-5C546A398783}"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265961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929C4D88-07BC-4F3A-A10E-65124232E5A9}" type="slidenum">
              <a:rPr lang="en-US"/>
              <a:pPr>
                <a:defRPr/>
              </a:pPr>
              <a:t>‹#›</a:t>
            </a:fld>
            <a:endParaRPr lang="en-US"/>
          </a:p>
        </p:txBody>
      </p:sp>
    </p:spTree>
    <p:extLst>
      <p:ext uri="{BB962C8B-B14F-4D97-AF65-F5344CB8AC3E}">
        <p14:creationId xmlns:p14="http://schemas.microsoft.com/office/powerpoint/2010/main" val="26352148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404DF09-D1C0-487B-A135-8CFEA1BDA6E1}" type="slidenum">
              <a:rPr lang="en-US"/>
              <a:pPr>
                <a:defRPr/>
              </a:pPr>
              <a:t>‹#›</a:t>
            </a:fld>
            <a:endParaRPr lang="en-US"/>
          </a:p>
        </p:txBody>
      </p:sp>
    </p:spTree>
    <p:extLst>
      <p:ext uri="{BB962C8B-B14F-4D97-AF65-F5344CB8AC3E}">
        <p14:creationId xmlns:p14="http://schemas.microsoft.com/office/powerpoint/2010/main" val="33555803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BEA6427-0D62-4440-9D31-DF327909B34C}" type="slidenum">
              <a:rPr lang="en-US"/>
              <a:pPr>
                <a:defRPr/>
              </a:pPr>
              <a:t>‹#›</a:t>
            </a:fld>
            <a:endParaRPr lang="en-US"/>
          </a:p>
        </p:txBody>
      </p:sp>
    </p:spTree>
    <p:extLst>
      <p:ext uri="{BB962C8B-B14F-4D97-AF65-F5344CB8AC3E}">
        <p14:creationId xmlns:p14="http://schemas.microsoft.com/office/powerpoint/2010/main" val="5908992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B7ABAD-5DBA-4952-830E-0DAE5A2A554F}" type="slidenum">
              <a:rPr lang="en-US"/>
              <a:pPr>
                <a:defRPr/>
              </a:pPr>
              <a:t>‹#›</a:t>
            </a:fld>
            <a:endParaRPr lang="en-US"/>
          </a:p>
        </p:txBody>
      </p:sp>
    </p:spTree>
    <p:extLst>
      <p:ext uri="{BB962C8B-B14F-4D97-AF65-F5344CB8AC3E}">
        <p14:creationId xmlns:p14="http://schemas.microsoft.com/office/powerpoint/2010/main" val="27917471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A0EFB5-3480-4808-9884-C58EEA819921}" type="slidenum">
              <a:rPr lang="en-US"/>
              <a:pPr>
                <a:defRPr/>
              </a:pPr>
              <a:t>‹#›</a:t>
            </a:fld>
            <a:endParaRPr lang="en-US"/>
          </a:p>
        </p:txBody>
      </p:sp>
    </p:spTree>
    <p:extLst>
      <p:ext uri="{BB962C8B-B14F-4D97-AF65-F5344CB8AC3E}">
        <p14:creationId xmlns:p14="http://schemas.microsoft.com/office/powerpoint/2010/main" val="36911109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1545" y="5813426"/>
            <a:ext cx="2963863"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611440"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10375" y="4795840"/>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7" y="4914906"/>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3"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BCADEB61-CFEE-4F87-ACD6-F3F8A90A11C8}" type="slidenum">
              <a:rPr lang="en-US"/>
              <a:pPr>
                <a:defRPr/>
              </a:pPr>
              <a:t>‹#›</a:t>
            </a:fld>
            <a:endParaRPr lang="en-US"/>
          </a:p>
        </p:txBody>
      </p:sp>
    </p:spTree>
    <p:extLst>
      <p:ext uri="{BB962C8B-B14F-4D97-AF65-F5344CB8AC3E}">
        <p14:creationId xmlns:p14="http://schemas.microsoft.com/office/powerpoint/2010/main" val="320790157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33" y="637381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6" name="Slide Number Placeholder 5"/>
          <p:cNvSpPr txBox="1">
            <a:spLocks/>
          </p:cNvSpPr>
          <p:nvPr userDrawn="1"/>
        </p:nvSpPr>
        <p:spPr bwMode="auto">
          <a:xfrm>
            <a:off x="8553457" y="6383344"/>
            <a:ext cx="590551"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42208483-5CF2-4B61-911B-AA37C60F3DA1}" type="slidenum">
              <a:rPr lang="en-US" kern="1200" smtClean="0">
                <a:solidFill>
                  <a:srgbClr val="898989"/>
                </a:solidFill>
                <a:latin typeface="Calibri" pitchFamily="34" charset="0"/>
                <a:ea typeface="+mn-ea"/>
              </a:rPr>
              <a:pPr algn="r" eaLnBrk="1" fontAlgn="base" hangingPunct="1">
                <a:spcBef>
                  <a:spcPct val="0"/>
                </a:spcBef>
                <a:spcAft>
                  <a:spcPct val="0"/>
                </a:spcAft>
                <a:defRPr/>
              </a:pPr>
              <a:t>‹#›</a:t>
            </a:fld>
            <a:endParaRPr lang="en-US" kern="1200">
              <a:solidFill>
                <a:srgbClr val="898989"/>
              </a:solidFill>
              <a:latin typeface="Calibri" pitchFamily="34" charset="0"/>
              <a:ea typeface="+mn-ea"/>
            </a:endParaRPr>
          </a:p>
        </p:txBody>
      </p:sp>
      <p:pic>
        <p:nvPicPr>
          <p:cNvPr id="7"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 y="3413131"/>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 y="6"/>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sp>
        <p:nvSpPr>
          <p:cNvPr id="2" name="Title 1"/>
          <p:cNvSpPr>
            <a:spLocks noGrp="1"/>
          </p:cNvSpPr>
          <p:nvPr>
            <p:ph type="title"/>
          </p:nvPr>
        </p:nvSpPr>
        <p:spPr>
          <a:xfrm>
            <a:off x="1314451"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6"/>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92444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7E8C83-3F8D-4F73-AB21-CAFC81D591D2}" type="slidenum">
              <a:rPr lang="en-US"/>
              <a:pPr>
                <a:defRPr/>
              </a:pPr>
              <a:t>‹#›</a:t>
            </a:fld>
            <a:endParaRPr lang="en-US"/>
          </a:p>
        </p:txBody>
      </p:sp>
    </p:spTree>
    <p:extLst>
      <p:ext uri="{BB962C8B-B14F-4D97-AF65-F5344CB8AC3E}">
        <p14:creationId xmlns:p14="http://schemas.microsoft.com/office/powerpoint/2010/main" val="37636778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179479-E415-4A2D-8D54-F42FF31DF49F}" type="slidenum">
              <a:rPr lang="en-US"/>
              <a:pPr>
                <a:defRPr/>
              </a:pPr>
              <a:t>‹#›</a:t>
            </a:fld>
            <a:endParaRPr lang="en-US"/>
          </a:p>
        </p:txBody>
      </p:sp>
    </p:spTree>
    <p:extLst>
      <p:ext uri="{BB962C8B-B14F-4D97-AF65-F5344CB8AC3E}">
        <p14:creationId xmlns:p14="http://schemas.microsoft.com/office/powerpoint/2010/main" val="31574870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92E68E-AA35-4562-845D-0434BF4FB56C}" type="slidenum">
              <a:rPr lang="en-US"/>
              <a:pPr>
                <a:defRPr/>
              </a:pPr>
              <a:t>‹#›</a:t>
            </a:fld>
            <a:endParaRPr lang="en-US"/>
          </a:p>
        </p:txBody>
      </p:sp>
    </p:spTree>
    <p:extLst>
      <p:ext uri="{BB962C8B-B14F-4D97-AF65-F5344CB8AC3E}">
        <p14:creationId xmlns:p14="http://schemas.microsoft.com/office/powerpoint/2010/main" val="1738075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73614-B043-4A00-98A4-B52C1AC733BA}" type="slidenum">
              <a:rPr lang="en-US"/>
              <a:pPr>
                <a:defRPr/>
              </a:pPr>
              <a:t>‹#›</a:t>
            </a:fld>
            <a:endParaRPr lang="en-US"/>
          </a:p>
        </p:txBody>
      </p:sp>
    </p:spTree>
    <p:extLst>
      <p:ext uri="{BB962C8B-B14F-4D97-AF65-F5344CB8AC3E}">
        <p14:creationId xmlns:p14="http://schemas.microsoft.com/office/powerpoint/2010/main" val="379802978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33" y="637381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5" name="Slide Number Placeholder 5"/>
          <p:cNvSpPr txBox="1">
            <a:spLocks/>
          </p:cNvSpPr>
          <p:nvPr userDrawn="1"/>
        </p:nvSpPr>
        <p:spPr bwMode="auto">
          <a:xfrm>
            <a:off x="8553457" y="6383344"/>
            <a:ext cx="590551"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B7F16454-7187-46BF-B71A-5D4970A30634}" type="slidenum">
              <a:rPr lang="en-US" kern="1200" smtClean="0">
                <a:solidFill>
                  <a:srgbClr val="898989"/>
                </a:solidFill>
                <a:latin typeface="Calibri" pitchFamily="34" charset="0"/>
                <a:ea typeface="+mn-ea"/>
              </a:rPr>
              <a:pPr algn="r" eaLnBrk="1" fontAlgn="base" hangingPunct="1">
                <a:spcBef>
                  <a:spcPct val="0"/>
                </a:spcBef>
                <a:spcAft>
                  <a:spcPct val="0"/>
                </a:spcAft>
                <a:defRPr/>
              </a:pPr>
              <a:t>‹#›</a:t>
            </a:fld>
            <a:endParaRPr lang="en-US" kern="1200">
              <a:solidFill>
                <a:srgbClr val="898989"/>
              </a:solidFill>
              <a:latin typeface="Calibri" pitchFamily="34" charset="0"/>
              <a:ea typeface="+mn-ea"/>
            </a:endParaRPr>
          </a:p>
        </p:txBody>
      </p:sp>
      <p:pic>
        <p:nvPicPr>
          <p:cNvPr id="6"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07101" y="6373819"/>
            <a:ext cx="2700339"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313240" y="6373819"/>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495549" y="6365875"/>
            <a:ext cx="2076451"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76277"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26" y="1128719"/>
            <a:ext cx="896939"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11119"/>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1" y="274638"/>
            <a:ext cx="6477000" cy="1143000"/>
          </a:xfrm>
        </p:spPr>
        <p:txBody>
          <a:bodyPr/>
          <a:lstStyle/>
          <a:p>
            <a:r>
              <a:rPr lang="en-US" dirty="0"/>
              <a:t>Click to edit Master title style</a:t>
            </a:r>
          </a:p>
        </p:txBody>
      </p:sp>
      <p:grpSp>
        <p:nvGrpSpPr>
          <p:cNvPr id="15" name="Group 14"/>
          <p:cNvGrpSpPr/>
          <p:nvPr userDrawn="1"/>
        </p:nvGrpSpPr>
        <p:grpSpPr>
          <a:xfrm>
            <a:off x="8153385" y="378773"/>
            <a:ext cx="795410" cy="461665"/>
            <a:chOff x="8153406" y="378767"/>
            <a:chExt cx="795409" cy="461665"/>
          </a:xfrm>
        </p:grpSpPr>
        <p:pic>
          <p:nvPicPr>
            <p:cNvPr id="1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153406" y="378767"/>
              <a:ext cx="795409" cy="461665"/>
            </a:xfrm>
            <a:prstGeom prst="rect">
              <a:avLst/>
            </a:prstGeom>
            <a:noFill/>
          </p:spPr>
          <p:txBody>
            <a:bodyPr wrap="none" rtlCol="0">
              <a:spAutoFit/>
            </a:bodyPr>
            <a:lstStyle/>
            <a:p>
              <a:pPr algn="ctr"/>
              <a:r>
                <a:rPr lang="en-US" sz="1200" dirty="0">
                  <a:solidFill>
                    <a:schemeClr val="bg1"/>
                  </a:solidFill>
                  <a:latin typeface="Britannic Bold" panose="020B0903060703020204" pitchFamily="34" charset="0"/>
                </a:rPr>
                <a:t>Minor </a:t>
              </a:r>
            </a:p>
            <a:p>
              <a:pPr algn="ctr"/>
              <a:r>
                <a:rPr lang="en-US" sz="1200" dirty="0">
                  <a:solidFill>
                    <a:schemeClr val="bg1"/>
                  </a:solidFill>
                  <a:latin typeface="Britannic Bold" panose="020B0903060703020204" pitchFamily="34" charset="0"/>
                </a:rPr>
                <a:t>Prophets</a:t>
              </a:r>
            </a:p>
          </p:txBody>
        </p:sp>
      </p:grpSp>
    </p:spTree>
    <p:extLst>
      <p:ext uri="{BB962C8B-B14F-4D97-AF65-F5344CB8AC3E}">
        <p14:creationId xmlns:p14="http://schemas.microsoft.com/office/powerpoint/2010/main" val="308551101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33" y="637381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pic>
        <p:nvPicPr>
          <p:cNvPr id="4" name="Picture 8"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 y="3413131"/>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 y="6"/>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sp>
        <p:nvSpPr>
          <p:cNvPr id="8" name="Slide Number Placeholder 5"/>
          <p:cNvSpPr>
            <a:spLocks noGrp="1"/>
          </p:cNvSpPr>
          <p:nvPr userDrawn="1">
            <p:ph type="sldNum" sz="quarter" idx="10"/>
          </p:nvPr>
        </p:nvSpPr>
        <p:spPr>
          <a:xfrm>
            <a:off x="8553457" y="6383344"/>
            <a:ext cx="590551" cy="365125"/>
          </a:xfrm>
        </p:spPr>
        <p:txBody>
          <a:bodyPr/>
          <a:lstStyle>
            <a:lvl1pPr>
              <a:defRPr sz="1400" smtClean="0"/>
            </a:lvl1pPr>
          </a:lstStyle>
          <a:p>
            <a:pPr>
              <a:defRPr/>
            </a:pPr>
            <a:fld id="{F9A33782-5E77-4A45-9A3C-733E26E74894}" type="slidenum">
              <a:rPr lang="en-US"/>
              <a:pPr>
                <a:defRPr/>
              </a:pPr>
              <a:t>‹#›</a:t>
            </a:fld>
            <a:endParaRPr lang="en-US"/>
          </a:p>
        </p:txBody>
      </p:sp>
    </p:spTree>
    <p:extLst>
      <p:ext uri="{BB962C8B-B14F-4D97-AF65-F5344CB8AC3E}">
        <p14:creationId xmlns:p14="http://schemas.microsoft.com/office/powerpoint/2010/main" val="396833677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7" y="273056"/>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6"/>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200925-BC52-4849-BCE1-3F8F7839F9F1}" type="slidenum">
              <a:rPr lang="en-US"/>
              <a:pPr>
                <a:defRPr/>
              </a:pPr>
              <a:t>‹#›</a:t>
            </a:fld>
            <a:endParaRPr lang="en-US"/>
          </a:p>
        </p:txBody>
      </p:sp>
    </p:spTree>
    <p:extLst>
      <p:ext uri="{BB962C8B-B14F-4D97-AF65-F5344CB8AC3E}">
        <p14:creationId xmlns:p14="http://schemas.microsoft.com/office/powerpoint/2010/main" val="209608211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AE1516-DB7A-4253-BD8D-22BC98E3965B}" type="slidenum">
              <a:rPr lang="en-US"/>
              <a:pPr>
                <a:defRPr/>
              </a:pPr>
              <a:t>‹#›</a:t>
            </a:fld>
            <a:endParaRPr lang="en-US"/>
          </a:p>
        </p:txBody>
      </p:sp>
    </p:spTree>
    <p:extLst>
      <p:ext uri="{BB962C8B-B14F-4D97-AF65-F5344CB8AC3E}">
        <p14:creationId xmlns:p14="http://schemas.microsoft.com/office/powerpoint/2010/main" val="320001775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D6E603-990A-4899-B6C2-EF9E0BD4C506}" type="slidenum">
              <a:rPr lang="en-US"/>
              <a:pPr>
                <a:defRPr/>
              </a:pPr>
              <a:t>‹#›</a:t>
            </a:fld>
            <a:endParaRPr lang="en-US"/>
          </a:p>
        </p:txBody>
      </p:sp>
    </p:spTree>
    <p:extLst>
      <p:ext uri="{BB962C8B-B14F-4D97-AF65-F5344CB8AC3E}">
        <p14:creationId xmlns:p14="http://schemas.microsoft.com/office/powerpoint/2010/main" val="22389788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732331-0F2C-4757-AE68-9D2F0A9F03CC}" type="slidenum">
              <a:rPr lang="en-US"/>
              <a:pPr>
                <a:defRPr/>
              </a:pPr>
              <a:t>‹#›</a:t>
            </a:fld>
            <a:endParaRPr lang="en-US"/>
          </a:p>
        </p:txBody>
      </p:sp>
    </p:spTree>
    <p:extLst>
      <p:ext uri="{BB962C8B-B14F-4D97-AF65-F5344CB8AC3E}">
        <p14:creationId xmlns:p14="http://schemas.microsoft.com/office/powerpoint/2010/main" val="10410406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84B45C-E805-4399-91A9-037F74955295}" type="slidenum">
              <a:rPr lang="en-US"/>
              <a:pPr>
                <a:defRPr/>
              </a:pPr>
              <a:t>‹#›</a:t>
            </a:fld>
            <a:endParaRPr lang="en-US"/>
          </a:p>
        </p:txBody>
      </p:sp>
    </p:spTree>
    <p:extLst>
      <p:ext uri="{BB962C8B-B14F-4D97-AF65-F5344CB8AC3E}">
        <p14:creationId xmlns:p14="http://schemas.microsoft.com/office/powerpoint/2010/main" val="8910851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407556A7-2BFC-467A-8134-06D698D536FF}" type="slidenum">
              <a:rPr lang="en-US" altLang="en-US" kern="1200">
                <a:solidFill>
                  <a:srgbClr val="898989"/>
                </a:solidFill>
                <a:latin typeface="Calibri" pitchFamily="34" charset="0"/>
                <a:ea typeface="+mn-ea"/>
              </a:rPr>
              <a:pPr algn="r" eaLnBrk="1" fontAlgn="base" hangingPunct="1">
                <a:spcBef>
                  <a:spcPct val="0"/>
                </a:spcBef>
                <a:spcAft>
                  <a:spcPct val="0"/>
                </a:spcAft>
              </a:pPr>
              <a:t>‹#›</a:t>
            </a:fld>
            <a:endParaRPr lang="en-US" altLang="en-US" kern="1200">
              <a:solidFill>
                <a:srgbClr val="898989"/>
              </a:solidFill>
              <a:latin typeface="Calibri" pitchFamily="34" charset="0"/>
              <a:ea typeface="+mn-ea"/>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kern="1200">
                <a:solidFill>
                  <a:prstClr val="white"/>
                </a:solidFill>
                <a:latin typeface="David" pitchFamily="34" charset="-79"/>
                <a:ea typeface="+mn-ea"/>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567456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F79272-E8EB-4B33-818A-52ED494D4F1C}" type="slidenum">
              <a:rPr lang="en-US"/>
              <a:pPr>
                <a:defRPr/>
              </a:pPr>
              <a:t>‹#›</a:t>
            </a:fld>
            <a:endParaRPr lang="en-US"/>
          </a:p>
        </p:txBody>
      </p:sp>
    </p:spTree>
    <p:extLst>
      <p:ext uri="{BB962C8B-B14F-4D97-AF65-F5344CB8AC3E}">
        <p14:creationId xmlns:p14="http://schemas.microsoft.com/office/powerpoint/2010/main" val="415185373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E1CE0B9-83E0-42FD-BCDA-655D7ACEFB10}" type="slidenum">
              <a:rPr lang="en-US"/>
              <a:pPr>
                <a:defRPr/>
              </a:pPr>
              <a:t>‹#›</a:t>
            </a:fld>
            <a:endParaRPr lang="en-US"/>
          </a:p>
        </p:txBody>
      </p:sp>
    </p:spTree>
    <p:extLst>
      <p:ext uri="{BB962C8B-B14F-4D97-AF65-F5344CB8AC3E}">
        <p14:creationId xmlns:p14="http://schemas.microsoft.com/office/powerpoint/2010/main" val="3654246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9290A9-E908-45C4-8408-BB399C9BFEA4}" type="slidenum">
              <a:rPr lang="en-US"/>
              <a:pPr>
                <a:defRPr/>
              </a:pPr>
              <a:t>‹#›</a:t>
            </a:fld>
            <a:endParaRPr lang="en-US"/>
          </a:p>
        </p:txBody>
      </p:sp>
    </p:spTree>
    <p:extLst>
      <p:ext uri="{BB962C8B-B14F-4D97-AF65-F5344CB8AC3E}">
        <p14:creationId xmlns:p14="http://schemas.microsoft.com/office/powerpoint/2010/main" val="32781864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5DE9D0-2747-48D3-9C0E-4F617026001D}" type="slidenum">
              <a:rPr lang="en-US"/>
              <a:pPr>
                <a:defRPr/>
              </a:pPr>
              <a:t>‹#›</a:t>
            </a:fld>
            <a:endParaRPr lang="en-US"/>
          </a:p>
        </p:txBody>
      </p:sp>
    </p:spTree>
    <p:extLst>
      <p:ext uri="{BB962C8B-B14F-4D97-AF65-F5344CB8AC3E}">
        <p14:creationId xmlns:p14="http://schemas.microsoft.com/office/powerpoint/2010/main" val="34810312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223AAB64-2B82-415E-9E65-B3D413434D68}" type="slidenum">
              <a:rPr lang="en-US" altLang="en-US" kern="1200">
                <a:solidFill>
                  <a:srgbClr val="898989"/>
                </a:solidFill>
                <a:latin typeface="Calibri" pitchFamily="34" charset="0"/>
                <a:ea typeface="+mn-ea"/>
              </a:rPr>
              <a:pPr algn="r" eaLnBrk="1" fontAlgn="base" hangingPunct="1">
                <a:spcBef>
                  <a:spcPct val="0"/>
                </a:spcBef>
                <a:spcAft>
                  <a:spcPct val="0"/>
                </a:spcAft>
              </a:pPr>
              <a:t>‹#›</a:t>
            </a:fld>
            <a:endParaRPr lang="en-US" altLang="en-US" kern="1200">
              <a:solidFill>
                <a:srgbClr val="898989"/>
              </a:solidFill>
              <a:latin typeface="Calibri" pitchFamily="34" charset="0"/>
              <a:ea typeface="+mn-ea"/>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kern="1200">
                <a:solidFill>
                  <a:prstClr val="white"/>
                </a:solidFill>
                <a:latin typeface="David" pitchFamily="34" charset="-79"/>
                <a:ea typeface="+mn-ea"/>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36452589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kern="1200">
                <a:solidFill>
                  <a:prstClr val="white"/>
                </a:solidFill>
                <a:latin typeface="David" pitchFamily="34" charset="-79"/>
                <a:ea typeface="+mn-ea"/>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E38484A0-37BA-4A68-A550-584E265EBB23}" type="slidenum">
              <a:rPr lang="en-US"/>
              <a:pPr>
                <a:defRPr/>
              </a:pPr>
              <a:t>‹#›</a:t>
            </a:fld>
            <a:endParaRPr lang="en-US"/>
          </a:p>
        </p:txBody>
      </p:sp>
    </p:spTree>
    <p:extLst>
      <p:ext uri="{BB962C8B-B14F-4D97-AF65-F5344CB8AC3E}">
        <p14:creationId xmlns:p14="http://schemas.microsoft.com/office/powerpoint/2010/main" val="182857625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1ECA512-619A-4D05-A00A-53525E1F447A}" type="slidenum">
              <a:rPr lang="en-US"/>
              <a:pPr>
                <a:defRPr/>
              </a:pPr>
              <a:t>‹#›</a:t>
            </a:fld>
            <a:endParaRPr lang="en-US"/>
          </a:p>
        </p:txBody>
      </p:sp>
    </p:spTree>
    <p:extLst>
      <p:ext uri="{BB962C8B-B14F-4D97-AF65-F5344CB8AC3E}">
        <p14:creationId xmlns:p14="http://schemas.microsoft.com/office/powerpoint/2010/main" val="63607721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6843F9-9175-45B0-B7FB-507A7EE4CC04}" type="slidenum">
              <a:rPr lang="en-US"/>
              <a:pPr>
                <a:defRPr/>
              </a:pPr>
              <a:t>‹#›</a:t>
            </a:fld>
            <a:endParaRPr lang="en-US"/>
          </a:p>
        </p:txBody>
      </p:sp>
    </p:spTree>
    <p:extLst>
      <p:ext uri="{BB962C8B-B14F-4D97-AF65-F5344CB8AC3E}">
        <p14:creationId xmlns:p14="http://schemas.microsoft.com/office/powerpoint/2010/main" val="389042877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D8D1F7-2ABC-4EAD-8FFB-BB8E1E841759}" type="slidenum">
              <a:rPr lang="en-US"/>
              <a:pPr>
                <a:defRPr/>
              </a:pPr>
              <a:t>‹#›</a:t>
            </a:fld>
            <a:endParaRPr lang="en-US"/>
          </a:p>
        </p:txBody>
      </p:sp>
    </p:spTree>
    <p:extLst>
      <p:ext uri="{BB962C8B-B14F-4D97-AF65-F5344CB8AC3E}">
        <p14:creationId xmlns:p14="http://schemas.microsoft.com/office/powerpoint/2010/main" val="206643240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E21E30-BBB2-4E7D-86A0-FEFC14CD6E1B}" type="slidenum">
              <a:rPr lang="en-US"/>
              <a:pPr>
                <a:defRPr/>
              </a:pPr>
              <a:t>‹#›</a:t>
            </a:fld>
            <a:endParaRPr lang="en-US"/>
          </a:p>
        </p:txBody>
      </p:sp>
    </p:spTree>
    <p:extLst>
      <p:ext uri="{BB962C8B-B14F-4D97-AF65-F5344CB8AC3E}">
        <p14:creationId xmlns:p14="http://schemas.microsoft.com/office/powerpoint/2010/main" val="12771140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620F172-1258-48AD-8EC8-10B9C766090E}" type="datetimeFigureOut">
              <a:rPr lang="en-US" smtClean="0">
                <a:solidFill>
                  <a:prstClr val="black">
                    <a:tint val="75000"/>
                  </a:prstClr>
                </a:solidFill>
              </a:rPr>
              <a:pPr/>
              <a:t>9/11/2019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2A8345F-E820-4DFC-88DA-F5EC0B3D29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31334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20F172-1258-48AD-8EC8-10B9C766090E}" type="datetimeFigureOut">
              <a:rPr lang="en-US" smtClean="0">
                <a:solidFill>
                  <a:prstClr val="black">
                    <a:tint val="75000"/>
                  </a:prstClr>
                </a:solidFill>
              </a:rPr>
              <a:pPr/>
              <a:t>9/11/2019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2A8345F-E820-4DFC-88DA-F5EC0B3D29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632892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20F172-1258-48AD-8EC8-10B9C766090E}" type="datetimeFigureOut">
              <a:rPr lang="en-US" smtClean="0">
                <a:solidFill>
                  <a:prstClr val="black">
                    <a:tint val="75000"/>
                  </a:prstClr>
                </a:solidFill>
              </a:rPr>
              <a:pPr/>
              <a:t>9/11/2019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2A8345F-E820-4DFC-88DA-F5EC0B3D29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90529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E86EEEC-00CC-4742-A883-71A58032F2D8}" type="slidenum">
              <a:rPr lang="en-US"/>
              <a:pPr>
                <a:defRPr/>
              </a:pPr>
              <a:t>‹#›</a:t>
            </a:fld>
            <a:endParaRPr lang="en-US"/>
          </a:p>
        </p:txBody>
      </p:sp>
    </p:spTree>
    <p:extLst>
      <p:ext uri="{BB962C8B-B14F-4D97-AF65-F5344CB8AC3E}">
        <p14:creationId xmlns:p14="http://schemas.microsoft.com/office/powerpoint/2010/main" val="293553315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20F172-1258-48AD-8EC8-10B9C766090E}" type="datetimeFigureOut">
              <a:rPr lang="en-US" smtClean="0">
                <a:solidFill>
                  <a:prstClr val="black">
                    <a:tint val="75000"/>
                  </a:prstClr>
                </a:solidFill>
              </a:rPr>
              <a:pPr/>
              <a:t>9/11/2019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2A8345F-E820-4DFC-88DA-F5EC0B3D29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121778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20F172-1258-48AD-8EC8-10B9C766090E}" type="datetimeFigureOut">
              <a:rPr lang="en-US" smtClean="0">
                <a:solidFill>
                  <a:prstClr val="black">
                    <a:tint val="75000"/>
                  </a:prstClr>
                </a:solidFill>
              </a:rPr>
              <a:pPr/>
              <a:t>9/11/2019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2A8345F-E820-4DFC-88DA-F5EC0B3D29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3765040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20F172-1258-48AD-8EC8-10B9C766090E}" type="datetimeFigureOut">
              <a:rPr lang="en-US" smtClean="0">
                <a:solidFill>
                  <a:prstClr val="black">
                    <a:tint val="75000"/>
                  </a:prstClr>
                </a:solidFill>
              </a:rPr>
              <a:pPr/>
              <a:t>9/11/2019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2A8345F-E820-4DFC-88DA-F5EC0B3D29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408120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20F172-1258-48AD-8EC8-10B9C766090E}" type="datetimeFigureOut">
              <a:rPr lang="en-US" smtClean="0">
                <a:solidFill>
                  <a:prstClr val="black">
                    <a:tint val="75000"/>
                  </a:prstClr>
                </a:solidFill>
              </a:rPr>
              <a:pPr/>
              <a:t>9/11/2019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2A8345F-E820-4DFC-88DA-F5EC0B3D29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9917566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20F172-1258-48AD-8EC8-10B9C766090E}" type="datetimeFigureOut">
              <a:rPr lang="en-US" smtClean="0">
                <a:solidFill>
                  <a:prstClr val="black">
                    <a:tint val="75000"/>
                  </a:prstClr>
                </a:solidFill>
              </a:rPr>
              <a:pPr/>
              <a:t>9/11/2019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2A8345F-E820-4DFC-88DA-F5EC0B3D29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0615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20F172-1258-48AD-8EC8-10B9C766090E}" type="datetimeFigureOut">
              <a:rPr lang="en-US" smtClean="0">
                <a:solidFill>
                  <a:prstClr val="black">
                    <a:tint val="75000"/>
                  </a:prstClr>
                </a:solidFill>
              </a:rPr>
              <a:pPr/>
              <a:t>9/11/2019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2A8345F-E820-4DFC-88DA-F5EC0B3D29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6998880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20F172-1258-48AD-8EC8-10B9C766090E}" type="datetimeFigureOut">
              <a:rPr lang="en-US" smtClean="0">
                <a:solidFill>
                  <a:prstClr val="black">
                    <a:tint val="75000"/>
                  </a:prstClr>
                </a:solidFill>
              </a:rPr>
              <a:pPr/>
              <a:t>9/11/2019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2A8345F-E820-4DFC-88DA-F5EC0B3D29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2169653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20F172-1258-48AD-8EC8-10B9C766090E}" type="datetimeFigureOut">
              <a:rPr lang="en-US" smtClean="0">
                <a:solidFill>
                  <a:prstClr val="black">
                    <a:tint val="75000"/>
                  </a:prstClr>
                </a:solidFill>
              </a:rPr>
              <a:pPr/>
              <a:t>9/11/2019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2A8345F-E820-4DFC-88DA-F5EC0B3D29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043073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42FF5F9-2F36-4094-AA36-258BB692B4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75D795-6156-4BE3-8B45-2555B9662D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4C6D0E-7CF0-4DBA-8CD5-4E595DF57C6E}"/>
              </a:ext>
            </a:extLst>
          </p:cNvPr>
          <p:cNvSpPr>
            <a:spLocks noGrp="1" noChangeArrowheads="1"/>
          </p:cNvSpPr>
          <p:nvPr>
            <p:ph type="sldNum" sz="quarter" idx="12"/>
          </p:nvPr>
        </p:nvSpPr>
        <p:spPr>
          <a:ln/>
        </p:spPr>
        <p:txBody>
          <a:bodyPr/>
          <a:lstStyle>
            <a:lvl1pPr>
              <a:defRPr/>
            </a:lvl1pPr>
          </a:lstStyle>
          <a:p>
            <a:fld id="{CE0CF7AF-FC3E-4CE5-A431-DAD3A4E04FA9}" type="slidenum">
              <a:rPr lang="en-US" altLang="en-US"/>
              <a:pPr/>
              <a:t>‹#›</a:t>
            </a:fld>
            <a:endParaRPr lang="en-US" altLang="en-US"/>
          </a:p>
        </p:txBody>
      </p:sp>
    </p:spTree>
    <p:extLst>
      <p:ext uri="{BB962C8B-B14F-4D97-AF65-F5344CB8AC3E}">
        <p14:creationId xmlns:p14="http://schemas.microsoft.com/office/powerpoint/2010/main" val="223223160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8D9D7E-71D1-4C0F-B657-732C15145AF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376434E-734C-4DA4-A765-79B934BFAA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DAF4DD-853E-4C5F-B4BC-8097DFFAD34A}"/>
              </a:ext>
            </a:extLst>
          </p:cNvPr>
          <p:cNvSpPr>
            <a:spLocks noGrp="1" noChangeArrowheads="1"/>
          </p:cNvSpPr>
          <p:nvPr>
            <p:ph type="sldNum" sz="quarter" idx="12"/>
          </p:nvPr>
        </p:nvSpPr>
        <p:spPr>
          <a:ln/>
        </p:spPr>
        <p:txBody>
          <a:bodyPr/>
          <a:lstStyle>
            <a:lvl1pPr>
              <a:defRPr/>
            </a:lvl1pPr>
          </a:lstStyle>
          <a:p>
            <a:fld id="{3534EA77-C756-4786-89AA-CA4B86704086}" type="slidenum">
              <a:rPr lang="en-US" altLang="en-US"/>
              <a:pPr/>
              <a:t>‹#›</a:t>
            </a:fld>
            <a:endParaRPr lang="en-US" altLang="en-US"/>
          </a:p>
        </p:txBody>
      </p:sp>
    </p:spTree>
    <p:extLst>
      <p:ext uri="{BB962C8B-B14F-4D97-AF65-F5344CB8AC3E}">
        <p14:creationId xmlns:p14="http://schemas.microsoft.com/office/powerpoint/2010/main" val="2577315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E2399097-F59F-454E-AB71-4646253FDD90}"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39677129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A3AB6FE-86B6-484C-9C9E-2264C25F852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4EAF084-B557-423D-8CD3-5178B723DA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A903156-7C11-46F9-B3FA-E310FCD79101}"/>
              </a:ext>
            </a:extLst>
          </p:cNvPr>
          <p:cNvSpPr>
            <a:spLocks noGrp="1" noChangeArrowheads="1"/>
          </p:cNvSpPr>
          <p:nvPr>
            <p:ph type="sldNum" sz="quarter" idx="12"/>
          </p:nvPr>
        </p:nvSpPr>
        <p:spPr>
          <a:ln/>
        </p:spPr>
        <p:txBody>
          <a:bodyPr/>
          <a:lstStyle>
            <a:lvl1pPr>
              <a:defRPr/>
            </a:lvl1pPr>
          </a:lstStyle>
          <a:p>
            <a:fld id="{058D6D9D-2F37-4D20-825D-381F47D4876B}" type="slidenum">
              <a:rPr lang="en-US" altLang="en-US"/>
              <a:pPr/>
              <a:t>‹#›</a:t>
            </a:fld>
            <a:endParaRPr lang="en-US" altLang="en-US"/>
          </a:p>
        </p:txBody>
      </p:sp>
    </p:spTree>
    <p:extLst>
      <p:ext uri="{BB962C8B-B14F-4D97-AF65-F5344CB8AC3E}">
        <p14:creationId xmlns:p14="http://schemas.microsoft.com/office/powerpoint/2010/main" val="899669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6252873-9CBE-4E5D-A461-0CEF692C55D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9FC7B2E-20C6-473F-B1E5-C0334D934D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43BDE57-2801-4C32-A124-282FDF1EE504}"/>
              </a:ext>
            </a:extLst>
          </p:cNvPr>
          <p:cNvSpPr>
            <a:spLocks noGrp="1" noChangeArrowheads="1"/>
          </p:cNvSpPr>
          <p:nvPr>
            <p:ph type="sldNum" sz="quarter" idx="12"/>
          </p:nvPr>
        </p:nvSpPr>
        <p:spPr>
          <a:ln/>
        </p:spPr>
        <p:txBody>
          <a:bodyPr/>
          <a:lstStyle>
            <a:lvl1pPr>
              <a:defRPr/>
            </a:lvl1pPr>
          </a:lstStyle>
          <a:p>
            <a:fld id="{7C6081F7-47FF-4DDD-A945-BDC57A7225F8}" type="slidenum">
              <a:rPr lang="en-US" altLang="en-US"/>
              <a:pPr/>
              <a:t>‹#›</a:t>
            </a:fld>
            <a:endParaRPr lang="en-US" altLang="en-US"/>
          </a:p>
        </p:txBody>
      </p:sp>
    </p:spTree>
    <p:extLst>
      <p:ext uri="{BB962C8B-B14F-4D97-AF65-F5344CB8AC3E}">
        <p14:creationId xmlns:p14="http://schemas.microsoft.com/office/powerpoint/2010/main" val="426974592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55A5718-CB60-4B1F-879D-6608F942FDD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1BC07FD-230D-42E3-8E07-FF6A63F1DF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CEB4A86-80BF-40AD-83D3-B53E5F4BA888}"/>
              </a:ext>
            </a:extLst>
          </p:cNvPr>
          <p:cNvSpPr>
            <a:spLocks noGrp="1" noChangeArrowheads="1"/>
          </p:cNvSpPr>
          <p:nvPr>
            <p:ph type="sldNum" sz="quarter" idx="12"/>
          </p:nvPr>
        </p:nvSpPr>
        <p:spPr>
          <a:ln/>
        </p:spPr>
        <p:txBody>
          <a:bodyPr/>
          <a:lstStyle>
            <a:lvl1pPr>
              <a:defRPr/>
            </a:lvl1pPr>
          </a:lstStyle>
          <a:p>
            <a:fld id="{F45469F8-D7BF-410C-B1E9-1BFED876BA3D}" type="slidenum">
              <a:rPr lang="en-US" altLang="en-US"/>
              <a:pPr/>
              <a:t>‹#›</a:t>
            </a:fld>
            <a:endParaRPr lang="en-US" altLang="en-US"/>
          </a:p>
        </p:txBody>
      </p:sp>
    </p:spTree>
    <p:extLst>
      <p:ext uri="{BB962C8B-B14F-4D97-AF65-F5344CB8AC3E}">
        <p14:creationId xmlns:p14="http://schemas.microsoft.com/office/powerpoint/2010/main" val="257663704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EA85A4B-69D8-4A03-9CF3-5AA73F81A97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31FA555-5908-42FE-BCC5-D21D2E5B95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523336B-D99A-4993-A666-DD9906D4A51D}"/>
              </a:ext>
            </a:extLst>
          </p:cNvPr>
          <p:cNvSpPr>
            <a:spLocks noGrp="1" noChangeArrowheads="1"/>
          </p:cNvSpPr>
          <p:nvPr>
            <p:ph type="sldNum" sz="quarter" idx="12"/>
          </p:nvPr>
        </p:nvSpPr>
        <p:spPr>
          <a:ln/>
        </p:spPr>
        <p:txBody>
          <a:bodyPr/>
          <a:lstStyle>
            <a:lvl1pPr>
              <a:defRPr/>
            </a:lvl1pPr>
          </a:lstStyle>
          <a:p>
            <a:fld id="{B42163F1-238D-4198-B8FD-87034D162214}" type="slidenum">
              <a:rPr lang="en-US" altLang="en-US"/>
              <a:pPr/>
              <a:t>‹#›</a:t>
            </a:fld>
            <a:endParaRPr lang="en-US" altLang="en-US"/>
          </a:p>
        </p:txBody>
      </p:sp>
    </p:spTree>
    <p:extLst>
      <p:ext uri="{BB962C8B-B14F-4D97-AF65-F5344CB8AC3E}">
        <p14:creationId xmlns:p14="http://schemas.microsoft.com/office/powerpoint/2010/main" val="104298050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6C53503-1405-4FB9-BA35-E92AC6FD300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D006344-A796-4567-B93E-979FB1247F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870225B-1CE2-46A5-9771-DB4ECBFDED86}"/>
              </a:ext>
            </a:extLst>
          </p:cNvPr>
          <p:cNvSpPr>
            <a:spLocks noGrp="1" noChangeArrowheads="1"/>
          </p:cNvSpPr>
          <p:nvPr>
            <p:ph type="sldNum" sz="quarter" idx="12"/>
          </p:nvPr>
        </p:nvSpPr>
        <p:spPr>
          <a:ln/>
        </p:spPr>
        <p:txBody>
          <a:bodyPr/>
          <a:lstStyle>
            <a:lvl1pPr>
              <a:defRPr/>
            </a:lvl1pPr>
          </a:lstStyle>
          <a:p>
            <a:fld id="{20E1EF7D-6FC6-4697-A1D5-B3E0583D0500}" type="slidenum">
              <a:rPr lang="en-US" altLang="en-US"/>
              <a:pPr/>
              <a:t>‹#›</a:t>
            </a:fld>
            <a:endParaRPr lang="en-US" altLang="en-US"/>
          </a:p>
        </p:txBody>
      </p:sp>
    </p:spTree>
    <p:extLst>
      <p:ext uri="{BB962C8B-B14F-4D97-AF65-F5344CB8AC3E}">
        <p14:creationId xmlns:p14="http://schemas.microsoft.com/office/powerpoint/2010/main" val="162184117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CB72AD4-DE37-49D9-97BD-324AC877A2F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650A389-08ED-44E1-A357-41421B48EC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993461E-712E-408A-B9B5-9B8FA4897448}"/>
              </a:ext>
            </a:extLst>
          </p:cNvPr>
          <p:cNvSpPr>
            <a:spLocks noGrp="1" noChangeArrowheads="1"/>
          </p:cNvSpPr>
          <p:nvPr>
            <p:ph type="sldNum" sz="quarter" idx="12"/>
          </p:nvPr>
        </p:nvSpPr>
        <p:spPr>
          <a:ln/>
        </p:spPr>
        <p:txBody>
          <a:bodyPr/>
          <a:lstStyle>
            <a:lvl1pPr>
              <a:defRPr/>
            </a:lvl1pPr>
          </a:lstStyle>
          <a:p>
            <a:fld id="{B21133AF-F837-43B5-8A72-EFAC3C1DCAAE}" type="slidenum">
              <a:rPr lang="en-US" altLang="en-US"/>
              <a:pPr/>
              <a:t>‹#›</a:t>
            </a:fld>
            <a:endParaRPr lang="en-US" altLang="en-US"/>
          </a:p>
        </p:txBody>
      </p:sp>
    </p:spTree>
    <p:extLst>
      <p:ext uri="{BB962C8B-B14F-4D97-AF65-F5344CB8AC3E}">
        <p14:creationId xmlns:p14="http://schemas.microsoft.com/office/powerpoint/2010/main" val="314759725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7BADEA4-60AB-43A9-9C6A-653C6F278B2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8DA67D5-8B08-42CE-B46D-92EEB45F48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98C585A-D3D0-41F1-9718-45134AC31887}"/>
              </a:ext>
            </a:extLst>
          </p:cNvPr>
          <p:cNvSpPr>
            <a:spLocks noGrp="1" noChangeArrowheads="1"/>
          </p:cNvSpPr>
          <p:nvPr>
            <p:ph type="sldNum" sz="quarter" idx="12"/>
          </p:nvPr>
        </p:nvSpPr>
        <p:spPr>
          <a:ln/>
        </p:spPr>
        <p:txBody>
          <a:bodyPr/>
          <a:lstStyle>
            <a:lvl1pPr>
              <a:defRPr/>
            </a:lvl1pPr>
          </a:lstStyle>
          <a:p>
            <a:fld id="{2A704455-33EF-4A8E-920B-5C77EE64F678}" type="slidenum">
              <a:rPr lang="en-US" altLang="en-US"/>
              <a:pPr/>
              <a:t>‹#›</a:t>
            </a:fld>
            <a:endParaRPr lang="en-US" altLang="en-US"/>
          </a:p>
        </p:txBody>
      </p:sp>
    </p:spTree>
    <p:extLst>
      <p:ext uri="{BB962C8B-B14F-4D97-AF65-F5344CB8AC3E}">
        <p14:creationId xmlns:p14="http://schemas.microsoft.com/office/powerpoint/2010/main" val="27353384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5FECEEA-63A3-4456-AA8E-09EF493DDF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0465D82-F381-44E0-BE23-1B9E6B5BC2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731696-AF86-45BA-B914-DA8AE481F69B}"/>
              </a:ext>
            </a:extLst>
          </p:cNvPr>
          <p:cNvSpPr>
            <a:spLocks noGrp="1" noChangeArrowheads="1"/>
          </p:cNvSpPr>
          <p:nvPr>
            <p:ph type="sldNum" sz="quarter" idx="12"/>
          </p:nvPr>
        </p:nvSpPr>
        <p:spPr>
          <a:ln/>
        </p:spPr>
        <p:txBody>
          <a:bodyPr/>
          <a:lstStyle>
            <a:lvl1pPr>
              <a:defRPr/>
            </a:lvl1pPr>
          </a:lstStyle>
          <a:p>
            <a:fld id="{03CAA56F-6236-4692-9F69-7D2552B23CEF}" type="slidenum">
              <a:rPr lang="en-US" altLang="en-US"/>
              <a:pPr/>
              <a:t>‹#›</a:t>
            </a:fld>
            <a:endParaRPr lang="en-US" altLang="en-US"/>
          </a:p>
        </p:txBody>
      </p:sp>
    </p:spTree>
    <p:extLst>
      <p:ext uri="{BB962C8B-B14F-4D97-AF65-F5344CB8AC3E}">
        <p14:creationId xmlns:p14="http://schemas.microsoft.com/office/powerpoint/2010/main" val="88639883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85A1390-508D-4721-BFAB-7D08DEAAFBE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01EDF1-6B61-4328-A330-0823D63A0C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9C4DCAA-D073-4C4E-8B60-D8F6766E71AD}"/>
              </a:ext>
            </a:extLst>
          </p:cNvPr>
          <p:cNvSpPr>
            <a:spLocks noGrp="1" noChangeArrowheads="1"/>
          </p:cNvSpPr>
          <p:nvPr>
            <p:ph type="sldNum" sz="quarter" idx="12"/>
          </p:nvPr>
        </p:nvSpPr>
        <p:spPr>
          <a:ln/>
        </p:spPr>
        <p:txBody>
          <a:bodyPr/>
          <a:lstStyle>
            <a:lvl1pPr>
              <a:defRPr/>
            </a:lvl1pPr>
          </a:lstStyle>
          <a:p>
            <a:fld id="{80690968-7685-4A29-A623-FF4E293A30B2}" type="slidenum">
              <a:rPr lang="en-US" altLang="en-US"/>
              <a:pPr/>
              <a:t>‹#›</a:t>
            </a:fld>
            <a:endParaRPr lang="en-US" altLang="en-US"/>
          </a:p>
        </p:txBody>
      </p:sp>
    </p:spTree>
    <p:extLst>
      <p:ext uri="{BB962C8B-B14F-4D97-AF65-F5344CB8AC3E}">
        <p14:creationId xmlns:p14="http://schemas.microsoft.com/office/powerpoint/2010/main" val="418675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C83815B1-8A2B-4D75-8CF1-8515AB2B4786}"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E34CFCB9-E435-4034-AB29-0A29DB374D0C}" type="slidenum">
              <a:rPr lang="en-US"/>
              <a:pPr>
                <a:defRPr/>
              </a:pPr>
              <a:t>‹#›</a:t>
            </a:fld>
            <a:endParaRPr lang="en-US"/>
          </a:p>
        </p:txBody>
      </p:sp>
    </p:spTree>
    <p:extLst>
      <p:ext uri="{BB962C8B-B14F-4D97-AF65-F5344CB8AC3E}">
        <p14:creationId xmlns:p14="http://schemas.microsoft.com/office/powerpoint/2010/main" val="938866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C55D9858-DE9A-4024-8293-AC664072F36F}" type="slidenum">
              <a:rPr lang="en-US"/>
              <a:pPr>
                <a:defRPr/>
              </a:pPr>
              <a:t>‹#›</a:t>
            </a:fld>
            <a:endParaRPr lang="en-US"/>
          </a:p>
        </p:txBody>
      </p:sp>
    </p:spTree>
    <p:extLst>
      <p:ext uri="{BB962C8B-B14F-4D97-AF65-F5344CB8AC3E}">
        <p14:creationId xmlns:p14="http://schemas.microsoft.com/office/powerpoint/2010/main" val="206749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A picture containing building, sitting&#10;&#10;Description automatically generated">
            <a:extLst>
              <a:ext uri="{FF2B5EF4-FFF2-40B4-BE49-F238E27FC236}">
                <a16:creationId xmlns:a16="http://schemas.microsoft.com/office/drawing/2014/main" id="{50ECCD58-1DC0-4E6C-8276-06BE8B193F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824"/>
            <a:ext cx="1850065" cy="6838351"/>
          </a:xfrm>
          <a:prstGeom prst="rect">
            <a:avLst/>
          </a:prstGeom>
        </p:spPr>
      </p:pic>
      <p:pic>
        <p:nvPicPr>
          <p:cNvPr id="7" name="Picture 6" descr="A brick wall&#10;&#10;Description automatically generated">
            <a:extLst>
              <a:ext uri="{FF2B5EF4-FFF2-40B4-BE49-F238E27FC236}">
                <a16:creationId xmlns:a16="http://schemas.microsoft.com/office/drawing/2014/main" id="{5EAEB771-D6CE-4EF9-9084-B73AB248E7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67879" y="-9824"/>
            <a:ext cx="4776121" cy="6838351"/>
          </a:xfrm>
          <a:prstGeom prst="rect">
            <a:avLst/>
          </a:prstGeom>
        </p:spPr>
      </p:pic>
      <p:pic>
        <p:nvPicPr>
          <p:cNvPr id="8" name="Picture 7" descr="A picture containing building, sitting&#10;&#10;Description automatically generated">
            <a:extLst>
              <a:ext uri="{FF2B5EF4-FFF2-40B4-BE49-F238E27FC236}">
                <a16:creationId xmlns:a16="http://schemas.microsoft.com/office/drawing/2014/main" id="{DC018627-CC93-4758-9508-3381EF7517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0515" y="-9824"/>
            <a:ext cx="1850065" cy="6838351"/>
          </a:xfrm>
          <a:prstGeom prst="rect">
            <a:avLst/>
          </a:prstGeom>
        </p:spPr>
      </p:pic>
      <p:pic>
        <p:nvPicPr>
          <p:cNvPr id="9" name="Picture 8" descr="A picture containing building, sitting&#10;&#10;Description automatically generated">
            <a:extLst>
              <a:ext uri="{FF2B5EF4-FFF2-40B4-BE49-F238E27FC236}">
                <a16:creationId xmlns:a16="http://schemas.microsoft.com/office/drawing/2014/main" id="{DB41BF33-E05E-4651-AB67-B4F76FF799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794027" y="-9824"/>
            <a:ext cx="1850065" cy="6838351"/>
          </a:xfrm>
          <a:prstGeom prst="rect">
            <a:avLst/>
          </a:prstGeom>
        </p:spPr>
      </p:pic>
      <p:sp>
        <p:nvSpPr>
          <p:cNvPr id="10" name="Date Placeholder 3">
            <a:extLst>
              <a:ext uri="{FF2B5EF4-FFF2-40B4-BE49-F238E27FC236}">
                <a16:creationId xmlns:a16="http://schemas.microsoft.com/office/drawing/2014/main" id="{95AAD810-7C63-42E7-9608-AE1DBE7471E5}"/>
              </a:ext>
            </a:extLst>
          </p:cNvPr>
          <p:cNvSpPr txBox="1">
            <a:spLocks/>
          </p:cNvSpPr>
          <p:nvPr userDrawn="1"/>
        </p:nvSpPr>
        <p:spPr>
          <a:xfrm>
            <a:off x="628650" y="-9824"/>
            <a:ext cx="2057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5C610DE-D887-4D8A-9DD5-D85CEEE34533}" type="datetimeFigureOut">
              <a:rPr lang="en-US" smtClean="0"/>
              <a:pPr/>
              <a:t>9/11/2019</a:t>
            </a:fld>
            <a:endParaRPr lang="en-US"/>
          </a:p>
        </p:txBody>
      </p:sp>
      <p:sp>
        <p:nvSpPr>
          <p:cNvPr id="11" name="Slide Number Placeholder 5">
            <a:extLst>
              <a:ext uri="{FF2B5EF4-FFF2-40B4-BE49-F238E27FC236}">
                <a16:creationId xmlns:a16="http://schemas.microsoft.com/office/drawing/2014/main" id="{98309A0F-1D42-4EA3-BBF5-5650A7C04E0B}"/>
              </a:ext>
            </a:extLst>
          </p:cNvPr>
          <p:cNvSpPr txBox="1">
            <a:spLocks/>
          </p:cNvSpPr>
          <p:nvPr userDrawn="1"/>
        </p:nvSpPr>
        <p:spPr>
          <a:xfrm>
            <a:off x="6457950" y="-9824"/>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E73EB34-2FA2-476B-AB1C-D26A75B1C2BF}" type="slidenum">
              <a:rPr lang="en-US" smtClean="0"/>
              <a:pPr/>
              <a:t>‹#›</a:t>
            </a:fld>
            <a:endParaRPr lang="en-US"/>
          </a:p>
        </p:txBody>
      </p:sp>
      <p:sp>
        <p:nvSpPr>
          <p:cNvPr id="12" name="Rectangle 11">
            <a:extLst>
              <a:ext uri="{FF2B5EF4-FFF2-40B4-BE49-F238E27FC236}">
                <a16:creationId xmlns:a16="http://schemas.microsoft.com/office/drawing/2014/main" id="{DE8376DA-E4BD-4187-BAF9-6E27B877712F}"/>
              </a:ext>
            </a:extLst>
          </p:cNvPr>
          <p:cNvSpPr/>
          <p:nvPr userDrawn="1"/>
        </p:nvSpPr>
        <p:spPr>
          <a:xfrm>
            <a:off x="-28576" y="-9825"/>
            <a:ext cx="9172575" cy="6838351"/>
          </a:xfrm>
          <a:prstGeom prst="rect">
            <a:avLst/>
          </a:prstGeom>
          <a:solidFill>
            <a:srgbClr val="002060">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596067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8803C2-D3BC-4B49-BCBB-27A1C16594C3}" type="slidenum">
              <a:rPr lang="en-US"/>
              <a:pPr>
                <a:defRPr/>
              </a:pPr>
              <a:t>‹#›</a:t>
            </a:fld>
            <a:endParaRPr lang="en-US"/>
          </a:p>
        </p:txBody>
      </p:sp>
    </p:spTree>
    <p:extLst>
      <p:ext uri="{BB962C8B-B14F-4D97-AF65-F5344CB8AC3E}">
        <p14:creationId xmlns:p14="http://schemas.microsoft.com/office/powerpoint/2010/main" val="969723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9930400-42FD-45ED-BD3C-E412B39E8A70}" type="slidenum">
              <a:rPr lang="en-US"/>
              <a:pPr>
                <a:defRPr/>
              </a:pPr>
              <a:t>‹#›</a:t>
            </a:fld>
            <a:endParaRPr lang="en-US"/>
          </a:p>
        </p:txBody>
      </p:sp>
    </p:spTree>
    <p:extLst>
      <p:ext uri="{BB962C8B-B14F-4D97-AF65-F5344CB8AC3E}">
        <p14:creationId xmlns:p14="http://schemas.microsoft.com/office/powerpoint/2010/main" val="828530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42CCA5-8E43-46A4-B884-04B94DA1D944}" type="slidenum">
              <a:rPr lang="en-US"/>
              <a:pPr>
                <a:defRPr/>
              </a:pPr>
              <a:t>‹#›</a:t>
            </a:fld>
            <a:endParaRPr lang="en-US"/>
          </a:p>
        </p:txBody>
      </p:sp>
    </p:spTree>
    <p:extLst>
      <p:ext uri="{BB962C8B-B14F-4D97-AF65-F5344CB8AC3E}">
        <p14:creationId xmlns:p14="http://schemas.microsoft.com/office/powerpoint/2010/main" val="3584877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4E8EBE-902E-4B8F-AC95-9048D56749BD}" type="slidenum">
              <a:rPr lang="en-US"/>
              <a:pPr>
                <a:defRPr/>
              </a:pPr>
              <a:t>‹#›</a:t>
            </a:fld>
            <a:endParaRPr lang="en-US"/>
          </a:p>
        </p:txBody>
      </p:sp>
    </p:spTree>
    <p:extLst>
      <p:ext uri="{BB962C8B-B14F-4D97-AF65-F5344CB8AC3E}">
        <p14:creationId xmlns:p14="http://schemas.microsoft.com/office/powerpoint/2010/main" val="21368508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5F914843-2555-48BD-B8E1-CA83B5DE782F}" type="slidenum">
              <a:rPr lang="en-US"/>
              <a:pPr>
                <a:defRPr/>
              </a:pPr>
              <a:t>‹#›</a:t>
            </a:fld>
            <a:endParaRPr lang="en-US"/>
          </a:p>
        </p:txBody>
      </p:sp>
    </p:spTree>
    <p:extLst>
      <p:ext uri="{BB962C8B-B14F-4D97-AF65-F5344CB8AC3E}">
        <p14:creationId xmlns:p14="http://schemas.microsoft.com/office/powerpoint/2010/main" val="2772338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D0BB29C1-4730-431B-BCD7-A740CA1324B0}" type="slidenum">
              <a:rPr lang="en-US" sz="1400" smtClean="0">
                <a:solidFill>
                  <a:srgbClr val="898989"/>
                </a:solidFill>
                <a:latin typeface="Calibri" pitchFamily="34" charset="0"/>
                <a:sym typeface="Arial"/>
                <a:rtl val="0"/>
              </a:rPr>
              <a:pPr algn="r" eaLnBrk="1" hangingPunct="1">
                <a:defRPr/>
              </a:pPr>
              <a:t>‹#›</a:t>
            </a:fld>
            <a:endParaRPr lang="en-US" sz="1400">
              <a:solidFill>
                <a:srgbClr val="898989"/>
              </a:solidFill>
              <a:latin typeface="Calibri" pitchFamily="34" charset="0"/>
              <a:sym typeface="Arial"/>
              <a:rtl val="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96326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5EED67-EE32-436A-AB13-9CD8D4CD164C}" type="slidenum">
              <a:rPr lang="en-US"/>
              <a:pPr>
                <a:defRPr/>
              </a:pPr>
              <a:t>‹#›</a:t>
            </a:fld>
            <a:endParaRPr lang="en-US"/>
          </a:p>
        </p:txBody>
      </p:sp>
    </p:spTree>
    <p:extLst>
      <p:ext uri="{BB962C8B-B14F-4D97-AF65-F5344CB8AC3E}">
        <p14:creationId xmlns:p14="http://schemas.microsoft.com/office/powerpoint/2010/main" val="37491367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4B08652-6870-429B-AC98-BD9316E4D24F}" type="slidenum">
              <a:rPr lang="en-US"/>
              <a:pPr>
                <a:defRPr/>
              </a:pPr>
              <a:t>‹#›</a:t>
            </a:fld>
            <a:endParaRPr lang="en-US"/>
          </a:p>
        </p:txBody>
      </p:sp>
    </p:spTree>
    <p:extLst>
      <p:ext uri="{BB962C8B-B14F-4D97-AF65-F5344CB8AC3E}">
        <p14:creationId xmlns:p14="http://schemas.microsoft.com/office/powerpoint/2010/main" val="1463327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A0C1DD-42DC-4776-A5D7-18AF98E51B85}" type="slidenum">
              <a:rPr lang="en-US"/>
              <a:pPr>
                <a:defRPr/>
              </a:pPr>
              <a:t>‹#›</a:t>
            </a:fld>
            <a:endParaRPr lang="en-US"/>
          </a:p>
        </p:txBody>
      </p:sp>
    </p:spTree>
    <p:extLst>
      <p:ext uri="{BB962C8B-B14F-4D97-AF65-F5344CB8AC3E}">
        <p14:creationId xmlns:p14="http://schemas.microsoft.com/office/powerpoint/2010/main" val="15085764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6835AE97-58F7-4E56-9BEB-E97C298F5C1A}" type="slidenum">
              <a:rPr lang="en-US" sz="1400" smtClean="0">
                <a:solidFill>
                  <a:srgbClr val="898989"/>
                </a:solidFill>
                <a:latin typeface="Calibri" pitchFamily="34" charset="0"/>
                <a:sym typeface="Arial"/>
                <a:rtl val="0"/>
              </a:rPr>
              <a:pPr algn="r" eaLnBrk="1" hangingPunct="1">
                <a:defRPr/>
              </a:pPr>
              <a:t>‹#›</a:t>
            </a:fld>
            <a:endParaRPr lang="en-US" sz="1400">
              <a:solidFill>
                <a:srgbClr val="898989"/>
              </a:solidFill>
              <a:latin typeface="Calibri" pitchFamily="34" charset="0"/>
              <a:sym typeface="Arial"/>
              <a:rtl val="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3899841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C610DE-D887-4D8A-9DD5-D85CEEE34533}"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3EB34-2FA2-476B-AB1C-D26A75B1C2BF}" type="slidenum">
              <a:rPr lang="en-US" smtClean="0"/>
              <a:t>‹#›</a:t>
            </a:fld>
            <a:endParaRPr lang="en-US"/>
          </a:p>
        </p:txBody>
      </p:sp>
    </p:spTree>
    <p:extLst>
      <p:ext uri="{BB962C8B-B14F-4D97-AF65-F5344CB8AC3E}">
        <p14:creationId xmlns:p14="http://schemas.microsoft.com/office/powerpoint/2010/main" val="3765726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786B1925-FA51-4846-B845-4D6C7492CF10}" type="slidenum">
              <a:rPr lang="en-US"/>
              <a:pPr>
                <a:defRPr/>
              </a:pPr>
              <a:t>‹#›</a:t>
            </a:fld>
            <a:endParaRPr lang="en-US"/>
          </a:p>
        </p:txBody>
      </p:sp>
    </p:spTree>
    <p:extLst>
      <p:ext uri="{BB962C8B-B14F-4D97-AF65-F5344CB8AC3E}">
        <p14:creationId xmlns:p14="http://schemas.microsoft.com/office/powerpoint/2010/main" val="3369394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C1D645-B36E-4425-AE39-80E91923344B}" type="slidenum">
              <a:rPr lang="en-US"/>
              <a:pPr>
                <a:defRPr/>
              </a:pPr>
              <a:t>‹#›</a:t>
            </a:fld>
            <a:endParaRPr lang="en-US"/>
          </a:p>
        </p:txBody>
      </p:sp>
    </p:spTree>
    <p:extLst>
      <p:ext uri="{BB962C8B-B14F-4D97-AF65-F5344CB8AC3E}">
        <p14:creationId xmlns:p14="http://schemas.microsoft.com/office/powerpoint/2010/main" val="38374488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DF40C40-8842-4666-B847-982F2FCC0E1B}" type="slidenum">
              <a:rPr lang="en-US"/>
              <a:pPr>
                <a:defRPr/>
              </a:pPr>
              <a:t>‹#›</a:t>
            </a:fld>
            <a:endParaRPr lang="en-US"/>
          </a:p>
        </p:txBody>
      </p:sp>
    </p:spTree>
    <p:extLst>
      <p:ext uri="{BB962C8B-B14F-4D97-AF65-F5344CB8AC3E}">
        <p14:creationId xmlns:p14="http://schemas.microsoft.com/office/powerpoint/2010/main" val="28173768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558A45-2804-4D54-BC68-27A506C07ABB}" type="slidenum">
              <a:rPr lang="en-US"/>
              <a:pPr>
                <a:defRPr/>
              </a:pPr>
              <a:t>‹#›</a:t>
            </a:fld>
            <a:endParaRPr lang="en-US"/>
          </a:p>
        </p:txBody>
      </p:sp>
    </p:spTree>
    <p:extLst>
      <p:ext uri="{BB962C8B-B14F-4D97-AF65-F5344CB8AC3E}">
        <p14:creationId xmlns:p14="http://schemas.microsoft.com/office/powerpoint/2010/main" val="1776840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E5E1C2-6BC7-46AA-BE8F-E6E4E06E8305}" type="slidenum">
              <a:rPr lang="en-US"/>
              <a:pPr>
                <a:defRPr/>
              </a:pPr>
              <a:t>‹#›</a:t>
            </a:fld>
            <a:endParaRPr lang="en-US"/>
          </a:p>
        </p:txBody>
      </p:sp>
    </p:spTree>
    <p:extLst>
      <p:ext uri="{BB962C8B-B14F-4D97-AF65-F5344CB8AC3E}">
        <p14:creationId xmlns:p14="http://schemas.microsoft.com/office/powerpoint/2010/main" val="21464811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620F172-1258-48AD-8EC8-10B9C766090E}"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A8345F-E820-4DFC-88DA-F5EC0B3D2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90449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20F172-1258-48AD-8EC8-10B9C766090E}"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A8345F-E820-4DFC-88DA-F5EC0B3D2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29838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20F172-1258-48AD-8EC8-10B9C766090E}"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A8345F-E820-4DFC-88DA-F5EC0B3D2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5419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20F172-1258-48AD-8EC8-10B9C766090E}" type="datetimeFigureOut">
              <a:rPr lang="en-US" smtClean="0">
                <a:solidFill>
                  <a:prstClr val="black">
                    <a:tint val="75000"/>
                  </a:prstClr>
                </a:solidFill>
              </a:rPr>
              <a:pPr/>
              <a:t>9/11/2019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A8345F-E820-4DFC-88DA-F5EC0B3D2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34469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20F172-1258-48AD-8EC8-10B9C766090E}" type="datetimeFigureOut">
              <a:rPr lang="en-US" smtClean="0">
                <a:solidFill>
                  <a:prstClr val="black">
                    <a:tint val="75000"/>
                  </a:prstClr>
                </a:solidFill>
              </a:rPr>
              <a:pPr/>
              <a:t>9/11/2019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2A8345F-E820-4DFC-88DA-F5EC0B3D2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2455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C610DE-D887-4D8A-9DD5-D85CEEE34533}"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3EB34-2FA2-476B-AB1C-D26A75B1C2BF}" type="slidenum">
              <a:rPr lang="en-US" smtClean="0"/>
              <a:t>‹#›</a:t>
            </a:fld>
            <a:endParaRPr lang="en-US"/>
          </a:p>
        </p:txBody>
      </p:sp>
    </p:spTree>
    <p:extLst>
      <p:ext uri="{BB962C8B-B14F-4D97-AF65-F5344CB8AC3E}">
        <p14:creationId xmlns:p14="http://schemas.microsoft.com/office/powerpoint/2010/main" val="5093787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20F172-1258-48AD-8EC8-10B9C766090E}" type="datetimeFigureOut">
              <a:rPr lang="en-US" smtClean="0">
                <a:solidFill>
                  <a:prstClr val="black">
                    <a:tint val="75000"/>
                  </a:prstClr>
                </a:solidFill>
              </a:rPr>
              <a:pPr/>
              <a:t>9/11/2019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2A8345F-E820-4DFC-88DA-F5EC0B3D2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46827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20F172-1258-48AD-8EC8-10B9C766090E}" type="datetimeFigureOut">
              <a:rPr lang="en-US" smtClean="0">
                <a:solidFill>
                  <a:prstClr val="black">
                    <a:tint val="75000"/>
                  </a:prstClr>
                </a:solidFill>
              </a:rPr>
              <a:pPr/>
              <a:t>9/11/2019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2A8345F-E820-4DFC-88DA-F5EC0B3D2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1617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20F172-1258-48AD-8EC8-10B9C766090E}" type="datetimeFigureOut">
              <a:rPr lang="en-US" smtClean="0">
                <a:solidFill>
                  <a:prstClr val="black">
                    <a:tint val="75000"/>
                  </a:prstClr>
                </a:solidFill>
              </a:rPr>
              <a:pPr/>
              <a:t>9/11/2019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A8345F-E820-4DFC-88DA-F5EC0B3D2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66701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20F172-1258-48AD-8EC8-10B9C766090E}" type="datetimeFigureOut">
              <a:rPr lang="en-US" smtClean="0">
                <a:solidFill>
                  <a:prstClr val="black">
                    <a:tint val="75000"/>
                  </a:prstClr>
                </a:solidFill>
              </a:rPr>
              <a:pPr/>
              <a:t>9/11/2019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A8345F-E820-4DFC-88DA-F5EC0B3D2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54623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20F172-1258-48AD-8EC8-10B9C766090E}"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A8345F-E820-4DFC-88DA-F5EC0B3D2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44340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20F172-1258-48AD-8EC8-10B9C766090E}"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A8345F-E820-4DFC-88DA-F5EC0B3D2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147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ABE02518-8A1E-44B5-B44E-BC0F53138F02}" type="slidenum">
              <a:rPr lang="en-US"/>
              <a:pPr>
                <a:defRPr/>
              </a:pPr>
              <a:t>‹#›</a:t>
            </a:fld>
            <a:endParaRPr lang="en-US"/>
          </a:p>
        </p:txBody>
      </p:sp>
    </p:spTree>
    <p:extLst>
      <p:ext uri="{BB962C8B-B14F-4D97-AF65-F5344CB8AC3E}">
        <p14:creationId xmlns:p14="http://schemas.microsoft.com/office/powerpoint/2010/main" val="3892738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2FAA76-DE67-49F3-A13C-0F2380AB5D68}" type="slidenum">
              <a:rPr lang="en-US"/>
              <a:pPr>
                <a:defRPr/>
              </a:pPr>
              <a:t>‹#›</a:t>
            </a:fld>
            <a:endParaRPr lang="en-US"/>
          </a:p>
        </p:txBody>
      </p:sp>
    </p:spTree>
    <p:extLst>
      <p:ext uri="{BB962C8B-B14F-4D97-AF65-F5344CB8AC3E}">
        <p14:creationId xmlns:p14="http://schemas.microsoft.com/office/powerpoint/2010/main" val="8654037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62CF88-C909-4DBB-B6D8-E4F77E6F3D92}" type="slidenum">
              <a:rPr lang="en-US"/>
              <a:pPr>
                <a:defRPr/>
              </a:pPr>
              <a:t>‹#›</a:t>
            </a:fld>
            <a:endParaRPr lang="en-US"/>
          </a:p>
        </p:txBody>
      </p:sp>
    </p:spTree>
    <p:extLst>
      <p:ext uri="{BB962C8B-B14F-4D97-AF65-F5344CB8AC3E}">
        <p14:creationId xmlns:p14="http://schemas.microsoft.com/office/powerpoint/2010/main" val="56085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B50E7-95D0-4EDC-BA9E-1ECC4BB7E4F1}" type="slidenum">
              <a:rPr lang="en-US"/>
              <a:pPr>
                <a:defRPr/>
              </a:pPr>
              <a:t>‹#›</a:t>
            </a:fld>
            <a:endParaRPr lang="en-US"/>
          </a:p>
        </p:txBody>
      </p:sp>
    </p:spTree>
    <p:extLst>
      <p:ext uri="{BB962C8B-B14F-4D97-AF65-F5344CB8AC3E}">
        <p14:creationId xmlns:p14="http://schemas.microsoft.com/office/powerpoint/2010/main" val="587078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5C610DE-D887-4D8A-9DD5-D85CEEE34533}" type="datetimeFigureOut">
              <a:rPr lang="en-US" smtClean="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3EB34-2FA2-476B-AB1C-D26A75B1C2BF}" type="slidenum">
              <a:rPr lang="en-US" smtClean="0"/>
              <a:t>‹#›</a:t>
            </a:fld>
            <a:endParaRPr lang="en-US"/>
          </a:p>
        </p:txBody>
      </p:sp>
    </p:spTree>
    <p:extLst>
      <p:ext uri="{BB962C8B-B14F-4D97-AF65-F5344CB8AC3E}">
        <p14:creationId xmlns:p14="http://schemas.microsoft.com/office/powerpoint/2010/main" val="27017327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DA607CB-27B0-4FBB-BDA7-EB4CDE01DCB8}" type="slidenum">
              <a:rPr lang="en-US"/>
              <a:pPr>
                <a:defRPr/>
              </a:pPr>
              <a:t>‹#›</a:t>
            </a:fld>
            <a:endParaRPr lang="en-US"/>
          </a:p>
        </p:txBody>
      </p:sp>
    </p:spTree>
    <p:extLst>
      <p:ext uri="{BB962C8B-B14F-4D97-AF65-F5344CB8AC3E}">
        <p14:creationId xmlns:p14="http://schemas.microsoft.com/office/powerpoint/2010/main" val="3628167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9397438-FCB3-4121-8997-61242134D93E}" type="slidenum">
              <a:rPr lang="en-US"/>
              <a:pPr>
                <a:defRPr/>
              </a:pPr>
              <a:t>‹#›</a:t>
            </a:fld>
            <a:endParaRPr lang="en-US"/>
          </a:p>
        </p:txBody>
      </p:sp>
    </p:spTree>
    <p:extLst>
      <p:ext uri="{BB962C8B-B14F-4D97-AF65-F5344CB8AC3E}">
        <p14:creationId xmlns:p14="http://schemas.microsoft.com/office/powerpoint/2010/main" val="31299848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46C7C8E-2588-4806-9C7D-369CE59DFDF9}" type="slidenum">
              <a:rPr lang="en-US"/>
              <a:pPr>
                <a:defRPr/>
              </a:pPr>
              <a:t>‹#›</a:t>
            </a:fld>
            <a:endParaRPr lang="en-US"/>
          </a:p>
        </p:txBody>
      </p:sp>
    </p:spTree>
    <p:extLst>
      <p:ext uri="{BB962C8B-B14F-4D97-AF65-F5344CB8AC3E}">
        <p14:creationId xmlns:p14="http://schemas.microsoft.com/office/powerpoint/2010/main" val="36232923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63CC01-CD08-471B-979B-318F64E13A4B}" type="slidenum">
              <a:rPr lang="en-US"/>
              <a:pPr>
                <a:defRPr/>
              </a:pPr>
              <a:t>‹#›</a:t>
            </a:fld>
            <a:endParaRPr lang="en-US"/>
          </a:p>
        </p:txBody>
      </p:sp>
    </p:spTree>
    <p:extLst>
      <p:ext uri="{BB962C8B-B14F-4D97-AF65-F5344CB8AC3E}">
        <p14:creationId xmlns:p14="http://schemas.microsoft.com/office/powerpoint/2010/main" val="33290739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9E845EA-0046-431B-8E09-AD43430E240D}" type="slidenum">
              <a:rPr lang="en-US"/>
              <a:pPr>
                <a:defRPr/>
              </a:pPr>
              <a:t>‹#›</a:t>
            </a:fld>
            <a:endParaRPr lang="en-US"/>
          </a:p>
        </p:txBody>
      </p:sp>
    </p:spTree>
    <p:extLst>
      <p:ext uri="{BB962C8B-B14F-4D97-AF65-F5344CB8AC3E}">
        <p14:creationId xmlns:p14="http://schemas.microsoft.com/office/powerpoint/2010/main" val="31219146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557BFB-BB4F-45A0-954A-1F4FF1EB7B1F}" type="slidenum">
              <a:rPr lang="en-US"/>
              <a:pPr>
                <a:defRPr/>
              </a:pPr>
              <a:t>‹#›</a:t>
            </a:fld>
            <a:endParaRPr lang="en-US"/>
          </a:p>
        </p:txBody>
      </p:sp>
    </p:spTree>
    <p:extLst>
      <p:ext uri="{BB962C8B-B14F-4D97-AF65-F5344CB8AC3E}">
        <p14:creationId xmlns:p14="http://schemas.microsoft.com/office/powerpoint/2010/main" val="1140602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90ACDA-0B8C-438D-9DB6-103919F0E339}" type="slidenum">
              <a:rPr lang="en-US"/>
              <a:pPr>
                <a:defRPr/>
              </a:pPr>
              <a:t>‹#›</a:t>
            </a:fld>
            <a:endParaRPr lang="en-US"/>
          </a:p>
        </p:txBody>
      </p:sp>
    </p:spTree>
    <p:extLst>
      <p:ext uri="{BB962C8B-B14F-4D97-AF65-F5344CB8AC3E}">
        <p14:creationId xmlns:p14="http://schemas.microsoft.com/office/powerpoint/2010/main" val="4908512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0418DF-AB1C-4948-A5AC-D0C7E815C559}"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BE9C0D-ECD9-45ED-96E1-F8031689B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89942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0418DF-AB1C-4948-A5AC-D0C7E815C559}"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BE9C0D-ECD9-45ED-96E1-F8031689B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8270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0418DF-AB1C-4948-A5AC-D0C7E815C559}"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BE9C0D-ECD9-45ED-96E1-F8031689B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5638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C610DE-D887-4D8A-9DD5-D85CEEE34533}" type="datetimeFigureOut">
              <a:rPr lang="en-US" smtClean="0"/>
              <a:t>9/11/2019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73EB34-2FA2-476B-AB1C-D26A75B1C2BF}" type="slidenum">
              <a:rPr lang="en-US" smtClean="0"/>
              <a:t>‹#›</a:t>
            </a:fld>
            <a:endParaRPr lang="en-US"/>
          </a:p>
        </p:txBody>
      </p:sp>
    </p:spTree>
    <p:extLst>
      <p:ext uri="{BB962C8B-B14F-4D97-AF65-F5344CB8AC3E}">
        <p14:creationId xmlns:p14="http://schemas.microsoft.com/office/powerpoint/2010/main" val="14017961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0418DF-AB1C-4948-A5AC-D0C7E815C559}" type="datetimeFigureOut">
              <a:rPr lang="en-US" smtClean="0">
                <a:solidFill>
                  <a:prstClr val="black">
                    <a:tint val="75000"/>
                  </a:prstClr>
                </a:solidFill>
              </a:rPr>
              <a:pPr/>
              <a:t>9/11/2019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BE9C0D-ECD9-45ED-96E1-F8031689B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74599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0418DF-AB1C-4948-A5AC-D0C7E815C559}" type="datetimeFigureOut">
              <a:rPr lang="en-US" smtClean="0">
                <a:solidFill>
                  <a:prstClr val="black">
                    <a:tint val="75000"/>
                  </a:prstClr>
                </a:solidFill>
              </a:rPr>
              <a:pPr/>
              <a:t>9/11/2019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1BE9C0D-ECD9-45ED-96E1-F8031689B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9721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0418DF-AB1C-4948-A5AC-D0C7E815C559}" type="datetimeFigureOut">
              <a:rPr lang="en-US" smtClean="0">
                <a:solidFill>
                  <a:prstClr val="black">
                    <a:tint val="75000"/>
                  </a:prstClr>
                </a:solidFill>
              </a:rPr>
              <a:pPr/>
              <a:t>9/11/2019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1BE9C0D-ECD9-45ED-96E1-F8031689B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9895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0418DF-AB1C-4948-A5AC-D0C7E815C559}" type="datetimeFigureOut">
              <a:rPr lang="en-US" smtClean="0">
                <a:solidFill>
                  <a:prstClr val="black">
                    <a:tint val="75000"/>
                  </a:prstClr>
                </a:solidFill>
              </a:rPr>
              <a:pPr/>
              <a:t>9/11/2019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1BE9C0D-ECD9-45ED-96E1-F8031689B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45948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0418DF-AB1C-4948-A5AC-D0C7E815C559}" type="datetimeFigureOut">
              <a:rPr lang="en-US" smtClean="0">
                <a:solidFill>
                  <a:prstClr val="black">
                    <a:tint val="75000"/>
                  </a:prstClr>
                </a:solidFill>
              </a:rPr>
              <a:pPr/>
              <a:t>9/11/2019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BE9C0D-ECD9-45ED-96E1-F8031689B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3983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0418DF-AB1C-4948-A5AC-D0C7E815C559}" type="datetimeFigureOut">
              <a:rPr lang="en-US" smtClean="0">
                <a:solidFill>
                  <a:prstClr val="black">
                    <a:tint val="75000"/>
                  </a:prstClr>
                </a:solidFill>
              </a:rPr>
              <a:pPr/>
              <a:t>9/11/2019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BE9C0D-ECD9-45ED-96E1-F8031689B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19599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0418DF-AB1C-4948-A5AC-D0C7E815C559}"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BE9C0D-ECD9-45ED-96E1-F8031689B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13234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0418DF-AB1C-4948-A5AC-D0C7E815C559}"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BE9C0D-ECD9-45ED-96E1-F8031689B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12004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cs typeface="+mn-cs"/>
              </a:defRPr>
            </a:lvl1pPr>
          </a:lstStyle>
          <a:p>
            <a:pPr>
              <a:defRPr/>
            </a:pPr>
            <a:fld id="{8FE70C3F-DDCC-4C08-9A6D-579228898D57}" type="slidenum">
              <a:rPr lang="en-US"/>
              <a:pPr>
                <a:defRPr/>
              </a:pPr>
              <a:t>‹#›</a:t>
            </a:fld>
            <a:endParaRPr lang="en-US"/>
          </a:p>
        </p:txBody>
      </p:sp>
    </p:spTree>
    <p:extLst>
      <p:ext uri="{BB962C8B-B14F-4D97-AF65-F5344CB8AC3E}">
        <p14:creationId xmlns:p14="http://schemas.microsoft.com/office/powerpoint/2010/main" val="36329309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41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r" eaLnBrk="1" fontAlgn="base" hangingPunct="1">
              <a:spcBef>
                <a:spcPct val="0"/>
              </a:spcBef>
              <a:spcAft>
                <a:spcPct val="0"/>
              </a:spcAft>
              <a:defRPr/>
            </a:pPr>
            <a:fld id="{2F85C726-791A-45BD-8933-F581F4688AC3}" type="slidenum">
              <a:rPr lang="en-US" altLang="en-US" sz="1400" smtClean="0">
                <a:solidFill>
                  <a:srgbClr val="898989"/>
                </a:solidFill>
                <a:latin typeface="Calibri" pitchFamily="34" charset="0"/>
                <a:cs typeface="Arial" pitchFamily="34" charset="0"/>
              </a:rPr>
              <a:pPr algn="r" eaLnBrk="1" fontAlgn="base" hangingPunct="1">
                <a:spcBef>
                  <a:spcPct val="0"/>
                </a:spcBef>
                <a:spcAft>
                  <a:spcPct val="0"/>
                </a:spcAft>
                <a:defRPr/>
              </a:pPr>
              <a:t>‹#›</a:t>
            </a:fld>
            <a:endParaRPr lang="en-US" altLang="en-US" sz="1400">
              <a:solidFill>
                <a:srgbClr val="898989"/>
              </a:solidFill>
              <a:latin typeface="Calibri" pitchFamily="34" charset="0"/>
              <a:cs typeface="Arial"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8271007" y="219154"/>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r>
              <a:rPr lang="en-US" altLang="en-US" sz="4800">
                <a:solidFill>
                  <a:srgbClr val="FFFFFF"/>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9764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C610DE-D887-4D8A-9DD5-D85CEEE34533}" type="datetimeFigureOut">
              <a:rPr lang="en-US" smtClean="0"/>
              <a:t>9/11/2019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73EB34-2FA2-476B-AB1C-D26A75B1C2BF}" type="slidenum">
              <a:rPr lang="en-US" smtClean="0"/>
              <a:t>‹#›</a:t>
            </a:fld>
            <a:endParaRPr lang="en-US"/>
          </a:p>
        </p:txBody>
      </p:sp>
    </p:spTree>
    <p:extLst>
      <p:ext uri="{BB962C8B-B14F-4D97-AF65-F5344CB8AC3E}">
        <p14:creationId xmlns:p14="http://schemas.microsoft.com/office/powerpoint/2010/main" val="38119290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cs typeface="+mn-cs"/>
              </a:defRPr>
            </a:lvl1pPr>
          </a:lstStyle>
          <a:p>
            <a:pPr>
              <a:defRPr/>
            </a:pPr>
            <a:fld id="{84DC3443-C47A-4FC8-AA9C-F04D9B9823FB}" type="slidenum">
              <a:rPr lang="en-US"/>
              <a:pPr>
                <a:defRPr/>
              </a:pPr>
              <a:t>‹#›</a:t>
            </a:fld>
            <a:endParaRPr lang="en-US"/>
          </a:p>
        </p:txBody>
      </p:sp>
    </p:spTree>
    <p:extLst>
      <p:ext uri="{BB962C8B-B14F-4D97-AF65-F5344CB8AC3E}">
        <p14:creationId xmlns:p14="http://schemas.microsoft.com/office/powerpoint/2010/main" val="14884699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6"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spcBef>
                <a:spcPct val="20000"/>
              </a:spcBef>
              <a:defRPr>
                <a:cs typeface="+mn-cs"/>
              </a:defRPr>
            </a:lvl1pPr>
          </a:lstStyle>
          <a:p>
            <a:pPr>
              <a:defRPr/>
            </a:pPr>
            <a:fld id="{C1DBF7EF-453E-4412-B533-135435139131}" type="slidenum">
              <a:rPr lang="en-US"/>
              <a:pPr>
                <a:defRPr/>
              </a:pPr>
              <a:t>‹#›</a:t>
            </a:fld>
            <a:endParaRPr lang="en-US"/>
          </a:p>
        </p:txBody>
      </p:sp>
    </p:spTree>
    <p:extLst>
      <p:ext uri="{BB962C8B-B14F-4D97-AF65-F5344CB8AC3E}">
        <p14:creationId xmlns:p14="http://schemas.microsoft.com/office/powerpoint/2010/main" val="28953262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8"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9" name="Slide Number Placeholder 5"/>
          <p:cNvSpPr>
            <a:spLocks noGrp="1"/>
          </p:cNvSpPr>
          <p:nvPr>
            <p:ph type="sldNum" sz="quarter" idx="12"/>
          </p:nvPr>
        </p:nvSpPr>
        <p:spPr/>
        <p:txBody>
          <a:bodyPr/>
          <a:lstStyle>
            <a:lvl1pPr>
              <a:spcBef>
                <a:spcPct val="20000"/>
              </a:spcBef>
              <a:defRPr>
                <a:cs typeface="+mn-cs"/>
              </a:defRPr>
            </a:lvl1pPr>
          </a:lstStyle>
          <a:p>
            <a:pPr>
              <a:defRPr/>
            </a:pPr>
            <a:fld id="{85FCDF83-B19A-4E3A-8AD3-0DFCDD83EF20}" type="slidenum">
              <a:rPr lang="en-US"/>
              <a:pPr>
                <a:defRPr/>
              </a:pPr>
              <a:t>‹#›</a:t>
            </a:fld>
            <a:endParaRPr lang="en-US"/>
          </a:p>
        </p:txBody>
      </p:sp>
    </p:spTree>
    <p:extLst>
      <p:ext uri="{BB962C8B-B14F-4D97-AF65-F5344CB8AC3E}">
        <p14:creationId xmlns:p14="http://schemas.microsoft.com/office/powerpoint/2010/main" val="24255535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41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r" eaLnBrk="1" fontAlgn="base" hangingPunct="1">
              <a:spcBef>
                <a:spcPct val="0"/>
              </a:spcBef>
              <a:spcAft>
                <a:spcPct val="0"/>
              </a:spcAft>
              <a:defRPr/>
            </a:pPr>
            <a:fld id="{DB97A5C6-442E-49B0-ADE2-21768BB9F022}" type="slidenum">
              <a:rPr lang="en-US" altLang="en-US" sz="1400" smtClean="0">
                <a:solidFill>
                  <a:srgbClr val="898989"/>
                </a:solidFill>
                <a:latin typeface="Calibri" pitchFamily="34" charset="0"/>
                <a:cs typeface="Arial" pitchFamily="34" charset="0"/>
              </a:rPr>
              <a:pPr algn="r" eaLnBrk="1" fontAlgn="base" hangingPunct="1">
                <a:spcBef>
                  <a:spcPct val="0"/>
                </a:spcBef>
                <a:spcAft>
                  <a:spcPct val="0"/>
                </a:spcAft>
                <a:defRPr/>
              </a:pPr>
              <a:t>‹#›</a:t>
            </a:fld>
            <a:endParaRPr lang="en-US" altLang="en-US" sz="1400">
              <a:solidFill>
                <a:srgbClr val="898989"/>
              </a:solidFill>
              <a:latin typeface="Calibri" pitchFamily="34" charset="0"/>
              <a:cs typeface="Arial"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71007" y="219154"/>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r>
              <a:rPr lang="en-US" altLang="en-US" sz="4800">
                <a:solidFill>
                  <a:srgbClr val="FFFFFF"/>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11555650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a:off x="8271007" y="219154"/>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r>
              <a:rPr lang="en-US" altLang="en-US" sz="4800">
                <a:solidFill>
                  <a:srgbClr val="FFFFFF"/>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418"/>
            <a:ext cx="590550" cy="365125"/>
          </a:xfrm>
        </p:spPr>
        <p:txBody>
          <a:bodyPr/>
          <a:lstStyle>
            <a:lvl1pPr>
              <a:spcBef>
                <a:spcPct val="20000"/>
              </a:spcBef>
              <a:defRPr sz="1400">
                <a:cs typeface="+mn-cs"/>
              </a:defRPr>
            </a:lvl1pPr>
          </a:lstStyle>
          <a:p>
            <a:pPr>
              <a:defRPr/>
            </a:pPr>
            <a:fld id="{6603C51B-F1CE-46F9-B586-21CD1BA411AF}" type="slidenum">
              <a:rPr lang="en-US"/>
              <a:pPr>
                <a:defRPr/>
              </a:pPr>
              <a:t>‹#›</a:t>
            </a:fld>
            <a:endParaRPr lang="en-US"/>
          </a:p>
        </p:txBody>
      </p:sp>
    </p:spTree>
    <p:extLst>
      <p:ext uri="{BB962C8B-B14F-4D97-AF65-F5344CB8AC3E}">
        <p14:creationId xmlns:p14="http://schemas.microsoft.com/office/powerpoint/2010/main" val="34395749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6"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spcBef>
                <a:spcPct val="20000"/>
              </a:spcBef>
              <a:defRPr>
                <a:cs typeface="+mn-cs"/>
              </a:defRPr>
            </a:lvl1pPr>
          </a:lstStyle>
          <a:p>
            <a:pPr>
              <a:defRPr/>
            </a:pPr>
            <a:fld id="{DB42120B-950B-464D-96B3-BEB623734907}" type="slidenum">
              <a:rPr lang="en-US"/>
              <a:pPr>
                <a:defRPr/>
              </a:pPr>
              <a:t>‹#›</a:t>
            </a:fld>
            <a:endParaRPr lang="en-US"/>
          </a:p>
        </p:txBody>
      </p:sp>
    </p:spTree>
    <p:extLst>
      <p:ext uri="{BB962C8B-B14F-4D97-AF65-F5344CB8AC3E}">
        <p14:creationId xmlns:p14="http://schemas.microsoft.com/office/powerpoint/2010/main" val="11372730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6"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spcBef>
                <a:spcPct val="20000"/>
              </a:spcBef>
              <a:defRPr>
                <a:cs typeface="+mn-cs"/>
              </a:defRPr>
            </a:lvl1pPr>
          </a:lstStyle>
          <a:p>
            <a:pPr>
              <a:defRPr/>
            </a:pPr>
            <a:fld id="{20DAD77F-6D8B-4FC0-86D6-53D4774A6219}" type="slidenum">
              <a:rPr lang="en-US"/>
              <a:pPr>
                <a:defRPr/>
              </a:pPr>
              <a:t>‹#›</a:t>
            </a:fld>
            <a:endParaRPr lang="en-US"/>
          </a:p>
        </p:txBody>
      </p:sp>
    </p:spTree>
    <p:extLst>
      <p:ext uri="{BB962C8B-B14F-4D97-AF65-F5344CB8AC3E}">
        <p14:creationId xmlns:p14="http://schemas.microsoft.com/office/powerpoint/2010/main" val="28104012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cs typeface="+mn-cs"/>
              </a:defRPr>
            </a:lvl1pPr>
          </a:lstStyle>
          <a:p>
            <a:pPr>
              <a:defRPr/>
            </a:pPr>
            <a:fld id="{30ECA52D-C44F-48B6-A7E7-2924B0EDF6D6}" type="slidenum">
              <a:rPr lang="en-US"/>
              <a:pPr>
                <a:defRPr/>
              </a:pPr>
              <a:t>‹#›</a:t>
            </a:fld>
            <a:endParaRPr lang="en-US"/>
          </a:p>
        </p:txBody>
      </p:sp>
    </p:spTree>
    <p:extLst>
      <p:ext uri="{BB962C8B-B14F-4D97-AF65-F5344CB8AC3E}">
        <p14:creationId xmlns:p14="http://schemas.microsoft.com/office/powerpoint/2010/main" val="24300950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7"/>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7"/>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cs typeface="+mn-cs"/>
              </a:defRPr>
            </a:lvl1pPr>
          </a:lstStyle>
          <a:p>
            <a:pPr>
              <a:defRPr/>
            </a:pPr>
            <a:fld id="{FC5880B2-5E0B-48A3-90EF-763E65144FA3}" type="slidenum">
              <a:rPr lang="en-US"/>
              <a:pPr>
                <a:defRPr/>
              </a:pPr>
              <a:t>‹#›</a:t>
            </a:fld>
            <a:endParaRPr lang="en-US"/>
          </a:p>
        </p:txBody>
      </p:sp>
    </p:spTree>
    <p:extLst>
      <p:ext uri="{BB962C8B-B14F-4D97-AF65-F5344CB8AC3E}">
        <p14:creationId xmlns:p14="http://schemas.microsoft.com/office/powerpoint/2010/main" val="25116380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26710EBA-0FA9-4DC1-BE41-09FEA9929EA5}" type="slidenum">
              <a:rPr lang="en-US"/>
              <a:pPr>
                <a:defRPr/>
              </a:pPr>
              <a:t>‹#›</a:t>
            </a:fld>
            <a:endParaRPr lang="en-US"/>
          </a:p>
        </p:txBody>
      </p:sp>
    </p:spTree>
    <p:extLst>
      <p:ext uri="{BB962C8B-B14F-4D97-AF65-F5344CB8AC3E}">
        <p14:creationId xmlns:p14="http://schemas.microsoft.com/office/powerpoint/2010/main" val="2458215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C610DE-D887-4D8A-9DD5-D85CEEE34533}" type="datetimeFigureOut">
              <a:rPr lang="en-US" smtClean="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3EB34-2FA2-476B-AB1C-D26A75B1C2BF}" type="slidenum">
              <a:rPr lang="en-US" smtClean="0"/>
              <a:t>‹#›</a:t>
            </a:fld>
            <a:endParaRPr lang="en-US"/>
          </a:p>
        </p:txBody>
      </p:sp>
    </p:spTree>
    <p:extLst>
      <p:ext uri="{BB962C8B-B14F-4D97-AF65-F5344CB8AC3E}">
        <p14:creationId xmlns:p14="http://schemas.microsoft.com/office/powerpoint/2010/main" val="38587549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418BC274-705B-4946-A595-040608995212}"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16032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D8EEBA-896A-4936-A4BB-D0260BA326E9}" type="slidenum">
              <a:rPr lang="en-US"/>
              <a:pPr>
                <a:defRPr/>
              </a:pPr>
              <a:t>‹#›</a:t>
            </a:fld>
            <a:endParaRPr lang="en-US"/>
          </a:p>
        </p:txBody>
      </p:sp>
    </p:spTree>
    <p:extLst>
      <p:ext uri="{BB962C8B-B14F-4D97-AF65-F5344CB8AC3E}">
        <p14:creationId xmlns:p14="http://schemas.microsoft.com/office/powerpoint/2010/main" val="39593069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2CE3131-FB78-46BF-8B08-119DEAC29301}" type="slidenum">
              <a:rPr lang="en-US"/>
              <a:pPr>
                <a:defRPr/>
              </a:pPr>
              <a:t>‹#›</a:t>
            </a:fld>
            <a:endParaRPr lang="en-US"/>
          </a:p>
        </p:txBody>
      </p:sp>
    </p:spTree>
    <p:extLst>
      <p:ext uri="{BB962C8B-B14F-4D97-AF65-F5344CB8AC3E}">
        <p14:creationId xmlns:p14="http://schemas.microsoft.com/office/powerpoint/2010/main" val="41508292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2C664A6-DF61-401C-AE9F-93C1C39C0510}" type="slidenum">
              <a:rPr lang="en-US"/>
              <a:pPr>
                <a:defRPr/>
              </a:pPr>
              <a:t>‹#›</a:t>
            </a:fld>
            <a:endParaRPr lang="en-US"/>
          </a:p>
        </p:txBody>
      </p:sp>
    </p:spTree>
    <p:extLst>
      <p:ext uri="{BB962C8B-B14F-4D97-AF65-F5344CB8AC3E}">
        <p14:creationId xmlns:p14="http://schemas.microsoft.com/office/powerpoint/2010/main" val="22239243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6E0A4944-3D68-4D72-934C-CD8C5AA82C09}"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9092777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9F61275F-EABD-403D-969B-DDF28BF70E1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BD0652AF-2E13-4EC6-A3DA-E1754CA459FE}" type="slidenum">
              <a:rPr lang="en-US"/>
              <a:pPr>
                <a:defRPr/>
              </a:pPr>
              <a:t>‹#›</a:t>
            </a:fld>
            <a:endParaRPr lang="en-US"/>
          </a:p>
        </p:txBody>
      </p:sp>
    </p:spTree>
    <p:extLst>
      <p:ext uri="{BB962C8B-B14F-4D97-AF65-F5344CB8AC3E}">
        <p14:creationId xmlns:p14="http://schemas.microsoft.com/office/powerpoint/2010/main" val="12354311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F513E416-5C90-4BF7-8DA9-39FB9F08A569}" type="slidenum">
              <a:rPr lang="en-US"/>
              <a:pPr>
                <a:defRPr/>
              </a:pPr>
              <a:t>‹#›</a:t>
            </a:fld>
            <a:endParaRPr lang="en-US"/>
          </a:p>
        </p:txBody>
      </p:sp>
    </p:spTree>
    <p:extLst>
      <p:ext uri="{BB962C8B-B14F-4D97-AF65-F5344CB8AC3E}">
        <p14:creationId xmlns:p14="http://schemas.microsoft.com/office/powerpoint/2010/main" val="22396899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1CEA725-3BAB-4B64-AC2D-95DCE05E84E1}" type="slidenum">
              <a:rPr lang="en-US"/>
              <a:pPr>
                <a:defRPr/>
              </a:pPr>
              <a:t>‹#›</a:t>
            </a:fld>
            <a:endParaRPr lang="en-US"/>
          </a:p>
        </p:txBody>
      </p:sp>
    </p:spTree>
    <p:extLst>
      <p:ext uri="{BB962C8B-B14F-4D97-AF65-F5344CB8AC3E}">
        <p14:creationId xmlns:p14="http://schemas.microsoft.com/office/powerpoint/2010/main" val="6663920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98C19A-4001-4DF1-9373-1729C83B7262}" type="slidenum">
              <a:rPr lang="en-US"/>
              <a:pPr>
                <a:defRPr/>
              </a:pPr>
              <a:t>‹#›</a:t>
            </a:fld>
            <a:endParaRPr lang="en-US"/>
          </a:p>
        </p:txBody>
      </p:sp>
    </p:spTree>
    <p:extLst>
      <p:ext uri="{BB962C8B-B14F-4D97-AF65-F5344CB8AC3E}">
        <p14:creationId xmlns:p14="http://schemas.microsoft.com/office/powerpoint/2010/main" val="2503233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D80680-3964-4C49-992B-0A3678D397E7}" type="slidenum">
              <a:rPr lang="en-US"/>
              <a:pPr>
                <a:defRPr/>
              </a:pPr>
              <a:t>‹#›</a:t>
            </a:fld>
            <a:endParaRPr lang="en-US"/>
          </a:p>
        </p:txBody>
      </p:sp>
    </p:spTree>
    <p:extLst>
      <p:ext uri="{BB962C8B-B14F-4D97-AF65-F5344CB8AC3E}">
        <p14:creationId xmlns:p14="http://schemas.microsoft.com/office/powerpoint/2010/main" val="2195853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C610DE-D887-4D8A-9DD5-D85CEEE34533}" type="datetimeFigureOut">
              <a:rPr lang="en-US" smtClean="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3EB34-2FA2-476B-AB1C-D26A75B1C2BF}" type="slidenum">
              <a:rPr lang="en-US" smtClean="0"/>
              <a:t>‹#›</a:t>
            </a:fld>
            <a:endParaRPr lang="en-US"/>
          </a:p>
        </p:txBody>
      </p:sp>
    </p:spTree>
    <p:extLst>
      <p:ext uri="{BB962C8B-B14F-4D97-AF65-F5344CB8AC3E}">
        <p14:creationId xmlns:p14="http://schemas.microsoft.com/office/powerpoint/2010/main" val="22600328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C30964-B456-4881-A147-5EF328A7CA8B}" type="slidenum">
              <a:rPr lang="en-US"/>
              <a:pPr>
                <a:defRPr/>
              </a:pPr>
              <a:t>‹#›</a:t>
            </a:fld>
            <a:endParaRPr lang="en-US"/>
          </a:p>
        </p:txBody>
      </p:sp>
    </p:spTree>
    <p:extLst>
      <p:ext uri="{BB962C8B-B14F-4D97-AF65-F5344CB8AC3E}">
        <p14:creationId xmlns:p14="http://schemas.microsoft.com/office/powerpoint/2010/main" val="37819775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0671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1907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4740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9/11/2019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50497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7D33B1-D434-46F4-9DA7-97619A562FC9}" type="datetimeFigureOut">
              <a:rPr lang="en-US" smtClean="0">
                <a:solidFill>
                  <a:prstClr val="black">
                    <a:tint val="75000"/>
                  </a:prstClr>
                </a:solidFill>
              </a:rPr>
              <a:pPr/>
              <a:t>9/11/2019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29723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3" y="0"/>
            <a:ext cx="9135879" cy="6858000"/>
          </a:xfrm>
          <a:prstGeom prst="rect">
            <a:avLst/>
          </a:prstGeom>
        </p:spPr>
      </p:pic>
      <p:sp>
        <p:nvSpPr>
          <p:cNvPr id="8" name="Rectangle 7"/>
          <p:cNvSpPr/>
          <p:nvPr userDrawn="1"/>
        </p:nvSpPr>
        <p:spPr>
          <a:xfrm>
            <a:off x="4073" y="0"/>
            <a:ext cx="9135879" cy="6019800"/>
          </a:xfrm>
          <a:prstGeom prst="rect">
            <a:avLst/>
          </a:prstGeom>
          <a:solidFill>
            <a:srgbClr val="FFFFCC">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19800"/>
            <a:ext cx="9144000" cy="8382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6858000" y="6324679"/>
            <a:ext cx="2133600" cy="365125"/>
          </a:xfrm>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82934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D33B1-D434-46F4-9DA7-97619A562FC9}" type="datetimeFigureOut">
              <a:rPr lang="en-US" smtClean="0">
                <a:solidFill>
                  <a:prstClr val="black">
                    <a:tint val="75000"/>
                  </a:prstClr>
                </a:solidFill>
              </a:rPr>
              <a:pPr/>
              <a:t>9/11/2019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05425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9/11/2019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8488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9/11/2019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101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9.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6" Type="http://schemas.openxmlformats.org/officeDocument/2006/relationships/image" Target="../media/image22.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21.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C610DE-D887-4D8A-9DD5-D85CEEE34533}" type="datetimeFigureOut">
              <a:rPr lang="en-US" smtClean="0"/>
              <a:t>9/11/2019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73EB34-2FA2-476B-AB1C-D26A75B1C2BF}" type="slidenum">
              <a:rPr lang="en-US" smtClean="0"/>
              <a:t>‹#›</a:t>
            </a:fld>
            <a:endParaRPr lang="en-US"/>
          </a:p>
        </p:txBody>
      </p:sp>
    </p:spTree>
    <p:extLst>
      <p:ext uri="{BB962C8B-B14F-4D97-AF65-F5344CB8AC3E}">
        <p14:creationId xmlns:p14="http://schemas.microsoft.com/office/powerpoint/2010/main" val="2182051174"/>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2" r:id="rId3"/>
    <p:sldLayoutId id="2147483663" r:id="rId4"/>
    <p:sldLayoutId id="2147483664" r:id="rId5"/>
    <p:sldLayoutId id="2147483665"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3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43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43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fontAlgn="base">
              <a:spcBef>
                <a:spcPct val="0"/>
              </a:spcBef>
              <a:spcAft>
                <a:spcPct val="0"/>
              </a:spcAft>
              <a:defRPr/>
            </a:pPr>
            <a:fld id="{3DE61F54-4594-4BF8-97C0-7D10E931E16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490772260"/>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FC142435-22EA-4032-9CC2-676008C48537}" type="slidenum">
              <a:rPr lang="en-US"/>
              <a:pPr>
                <a:defRPr/>
              </a:pPr>
              <a:t>‹#›</a:t>
            </a:fld>
            <a:endParaRPr lang="en-US"/>
          </a:p>
        </p:txBody>
      </p:sp>
    </p:spTree>
    <p:extLst>
      <p:ext uri="{BB962C8B-B14F-4D97-AF65-F5344CB8AC3E}">
        <p14:creationId xmlns:p14="http://schemas.microsoft.com/office/powerpoint/2010/main" val="4035985643"/>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B3D06789-55DB-49F7-801F-6A23EF7169E6}" type="slidenum">
              <a:rPr lang="en-US"/>
              <a:pPr>
                <a:defRPr/>
              </a:pPr>
              <a:t>‹#›</a:t>
            </a:fld>
            <a:endParaRPr lang="en-US"/>
          </a:p>
        </p:txBody>
      </p:sp>
    </p:spTree>
    <p:extLst>
      <p:ext uri="{BB962C8B-B14F-4D97-AF65-F5344CB8AC3E}">
        <p14:creationId xmlns:p14="http://schemas.microsoft.com/office/powerpoint/2010/main" val="1688005020"/>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fontAlgn="base">
              <a:spcBef>
                <a:spcPct val="0"/>
              </a:spcBef>
              <a:spcAft>
                <a:spcPct val="0"/>
              </a:spcAft>
              <a:defRPr/>
            </a:pPr>
            <a:endParaRPr lang="en-US" kern="1200">
              <a:ea typeface="+mn-ea"/>
              <a:cs typeface="Arial" pitchFamily="34" charset="0"/>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fontAlgn="base">
              <a:spcBef>
                <a:spcPct val="0"/>
              </a:spcBef>
              <a:spcAft>
                <a:spcPct val="0"/>
              </a:spcAft>
              <a:defRPr/>
            </a:pPr>
            <a:endParaRPr lang="en-US" kern="1200">
              <a:ea typeface="+mn-ea"/>
              <a:cs typeface="Arial" pitchFamily="34" charset="0"/>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fontAlgn="base">
              <a:spcBef>
                <a:spcPct val="0"/>
              </a:spcBef>
              <a:spcAft>
                <a:spcPct val="0"/>
              </a:spcAft>
              <a:defRPr/>
            </a:pPr>
            <a:fld id="{9F0E8F9A-AEBF-436B-990B-526F6E5BD9E3}" type="slidenum">
              <a:rPr lang="en-US" kern="1200">
                <a:ea typeface="+mn-ea"/>
                <a:cs typeface="Arial" pitchFamily="34" charset="0"/>
              </a:rPr>
              <a:pPr fontAlgn="base">
                <a:spcBef>
                  <a:spcPct val="0"/>
                </a:spcBef>
                <a:spcAft>
                  <a:spcPct val="0"/>
                </a:spcAft>
                <a:defRPr/>
              </a:pPr>
              <a:t>‹#›</a:t>
            </a:fld>
            <a:endParaRPr lang="en-US" kern="1200">
              <a:ea typeface="+mn-ea"/>
              <a:cs typeface="Arial" pitchFamily="34" charset="0"/>
            </a:endParaRPr>
          </a:p>
        </p:txBody>
      </p:sp>
    </p:spTree>
    <p:extLst>
      <p:ext uri="{BB962C8B-B14F-4D97-AF65-F5344CB8AC3E}">
        <p14:creationId xmlns:p14="http://schemas.microsoft.com/office/powerpoint/2010/main" val="404092385"/>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fontAlgn="base">
              <a:spcBef>
                <a:spcPct val="0"/>
              </a:spcBef>
              <a:spcAft>
                <a:spcPct val="0"/>
              </a:spcAft>
              <a:defRPr/>
            </a:pPr>
            <a:endParaRPr lang="en-US" kern="1200">
              <a:ea typeface="+mn-ea"/>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a:spcBef>
                <a:spcPct val="0"/>
              </a:spcBef>
              <a:spcAft>
                <a:spcPct val="0"/>
              </a:spcAft>
              <a:defRPr/>
            </a:pPr>
            <a:endParaRPr lang="en-US" kern="1200">
              <a:ea typeface="+mn-ea"/>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fontAlgn="base">
              <a:spcBef>
                <a:spcPct val="0"/>
              </a:spcBef>
              <a:spcAft>
                <a:spcPct val="0"/>
              </a:spcAft>
              <a:defRPr/>
            </a:pPr>
            <a:fld id="{FC142435-22EA-4032-9CC2-676008C48537}" type="slidenum">
              <a:rPr lang="en-US" kern="1200">
                <a:ea typeface="+mn-ea"/>
                <a:cs typeface="Arial" pitchFamily="34" charset="0"/>
              </a:rPr>
              <a:pPr fontAlgn="base">
                <a:spcBef>
                  <a:spcPct val="0"/>
                </a:spcBef>
                <a:spcAft>
                  <a:spcPct val="0"/>
                </a:spcAft>
                <a:defRPr/>
              </a:pPr>
              <a:t>‹#›</a:t>
            </a:fld>
            <a:endParaRPr lang="en-US" kern="1200">
              <a:ea typeface="+mn-ea"/>
              <a:cs typeface="Arial" pitchFamily="34" charset="0"/>
            </a:endParaRPr>
          </a:p>
        </p:txBody>
      </p:sp>
    </p:spTree>
    <p:extLst>
      <p:ext uri="{BB962C8B-B14F-4D97-AF65-F5344CB8AC3E}">
        <p14:creationId xmlns:p14="http://schemas.microsoft.com/office/powerpoint/2010/main" val="381082571"/>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20F172-1258-48AD-8EC8-10B9C766090E}" type="datetimeFigureOut">
              <a:rPr lang="en-US" smtClean="0">
                <a:solidFill>
                  <a:prstClr val="black">
                    <a:tint val="75000"/>
                  </a:prstClr>
                </a:solidFill>
              </a:rPr>
              <a:pPr/>
              <a:t>9/11/2019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A8345F-E820-4DFC-88DA-F5EC0B3D29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60448288"/>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475F5972-FAE0-41EA-950D-497267EACCA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1ADB8911-32A1-4F40-B6E7-91A131158C4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4804" name="Rectangle 4">
            <a:extLst>
              <a:ext uri="{FF2B5EF4-FFF2-40B4-BE49-F238E27FC236}">
                <a16:creationId xmlns:a16="http://schemas.microsoft.com/office/drawing/2014/main" id="{2B18D078-EF76-4CF9-B69F-9C3302EE785E}"/>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en-US"/>
          </a:p>
        </p:txBody>
      </p:sp>
      <p:sp>
        <p:nvSpPr>
          <p:cNvPr id="204805" name="Rectangle 5">
            <a:extLst>
              <a:ext uri="{FF2B5EF4-FFF2-40B4-BE49-F238E27FC236}">
                <a16:creationId xmlns:a16="http://schemas.microsoft.com/office/drawing/2014/main" id="{C9EFF9C7-BCDD-4CC8-9FE1-0673A442F670}"/>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204806" name="Rectangle 6">
            <a:extLst>
              <a:ext uri="{FF2B5EF4-FFF2-40B4-BE49-F238E27FC236}">
                <a16:creationId xmlns:a16="http://schemas.microsoft.com/office/drawing/2014/main" id="{8DA321BB-4BC4-4112-AD44-6EA1CF9A00DA}"/>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fld id="{B19E9380-10D9-4803-BE4E-BEEF77D134D3}" type="slidenum">
              <a:rPr lang="en-US" altLang="en-US"/>
              <a:pPr/>
              <a:t>‹#›</a:t>
            </a:fld>
            <a:endParaRPr lang="en-US" altLang="en-US"/>
          </a:p>
        </p:txBody>
      </p:sp>
    </p:spTree>
    <p:extLst>
      <p:ext uri="{BB962C8B-B14F-4D97-AF65-F5344CB8AC3E}">
        <p14:creationId xmlns:p14="http://schemas.microsoft.com/office/powerpoint/2010/main" val="2146119896"/>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a:defRPr/>
            </a:pPr>
            <a:fld id="{73EC9568-8A45-4D9D-BC4E-C70BF32EFB13}" type="slidenum">
              <a:rPr lang="en-US"/>
              <a:pPr>
                <a:defRPr/>
              </a:pPr>
              <a:t>‹#›</a:t>
            </a:fld>
            <a:endParaRPr lang="en-US"/>
          </a:p>
        </p:txBody>
      </p:sp>
    </p:spTree>
    <p:extLst>
      <p:ext uri="{BB962C8B-B14F-4D97-AF65-F5344CB8AC3E}">
        <p14:creationId xmlns:p14="http://schemas.microsoft.com/office/powerpoint/2010/main" val="41829003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a:defRPr/>
            </a:pPr>
            <a:endParaRPr lang="en-US">
              <a:sym typeface="Arial"/>
              <a:rtl val="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pitchFamily="34" charset="0"/>
              </a:defRPr>
            </a:lvl1pPr>
          </a:lstStyle>
          <a:p>
            <a:pPr>
              <a:defRPr/>
            </a:pPr>
            <a:endParaRPr lang="en-US">
              <a:sym typeface="Arial"/>
              <a:rtl val="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a:defRPr/>
            </a:pPr>
            <a:fld id="{23554D67-AB65-4EF5-9579-01791DF44433}" type="slidenum">
              <a:rPr lang="en-US">
                <a:sym typeface="Arial"/>
                <a:rtl val="0"/>
              </a:rPr>
              <a:pPr>
                <a:defRPr/>
              </a:pPr>
              <a:t>‹#›</a:t>
            </a:fld>
            <a:endParaRPr lang="en-US">
              <a:sym typeface="Arial"/>
              <a:rtl val="0"/>
            </a:endParaRPr>
          </a:p>
        </p:txBody>
      </p:sp>
    </p:spTree>
    <p:extLst>
      <p:ext uri="{BB962C8B-B14F-4D97-AF65-F5344CB8AC3E}">
        <p14:creationId xmlns:p14="http://schemas.microsoft.com/office/powerpoint/2010/main" val="320837506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A620F172-1258-48AD-8EC8-10B9C766090E}" type="datetimeFigureOut">
              <a:rPr lang="en-US" smtClean="0">
                <a:solidFill>
                  <a:prstClr val="black">
                    <a:tint val="75000"/>
                  </a:prstClr>
                </a:solidFill>
                <a:latin typeface="Calibri"/>
                <a:cs typeface="Arial"/>
                <a:sym typeface="Arial"/>
                <a:rtl val="0"/>
              </a:rPr>
              <a:pPr fontAlgn="auto">
                <a:spcBef>
                  <a:spcPts val="0"/>
                </a:spcBef>
                <a:spcAft>
                  <a:spcPts val="0"/>
                </a:spcAft>
              </a:pPr>
              <a:t>9/11/2019</a:t>
            </a:fld>
            <a:endParaRPr lang="en-US">
              <a:solidFill>
                <a:prstClr val="black">
                  <a:tint val="75000"/>
                </a:prstClr>
              </a:solidFill>
              <a:latin typeface="Calibri"/>
              <a:cs typeface="Arial"/>
              <a:sym typeface="Arial"/>
              <a:rtl val="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Arial"/>
              <a:sym typeface="Arial"/>
              <a:rtl val="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2A8345F-E820-4DFC-88DA-F5EC0B3D2922}" type="slidenum">
              <a:rPr lang="en-US" smtClean="0">
                <a:solidFill>
                  <a:prstClr val="black">
                    <a:tint val="75000"/>
                  </a:prstClr>
                </a:solidFill>
                <a:latin typeface="Calibri"/>
                <a:cs typeface="Arial"/>
                <a:sym typeface="Arial"/>
                <a:rtl val="0"/>
              </a:rPr>
              <a:pPr fontAlgn="auto">
                <a:spcBef>
                  <a:spcPts val="0"/>
                </a:spcBef>
                <a:spcAft>
                  <a:spcPts val="0"/>
                </a:spcAft>
              </a:pPr>
              <a:t>‹#›</a:t>
            </a:fld>
            <a:endParaRPr lang="en-US">
              <a:solidFill>
                <a:prstClr val="black">
                  <a:tint val="75000"/>
                </a:prstClr>
              </a:solidFill>
              <a:latin typeface="Calibri"/>
              <a:cs typeface="Arial"/>
              <a:sym typeface="Arial"/>
              <a:rtl val="0"/>
            </a:endParaRPr>
          </a:p>
        </p:txBody>
      </p:sp>
    </p:spTree>
    <p:extLst>
      <p:ext uri="{BB962C8B-B14F-4D97-AF65-F5344CB8AC3E}">
        <p14:creationId xmlns:p14="http://schemas.microsoft.com/office/powerpoint/2010/main" val="197966945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2050"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0">
                <a:solidFill>
                  <a:schemeClr val="tx2"/>
                </a:solidFill>
                <a:latin typeface="Arial" pitchFamily="34" charset="0"/>
              </a:defRPr>
            </a:lvl1pPr>
          </a:lstStyle>
          <a:p>
            <a:pPr>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0">
                <a:solidFill>
                  <a:schemeClr val="tx2"/>
                </a:solidFill>
                <a:latin typeface="Arial" pitchFamily="34" charset="0"/>
              </a:defRPr>
            </a:lvl1pPr>
          </a:lstStyle>
          <a:p>
            <a:pPr>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0">
                <a:solidFill>
                  <a:schemeClr val="tx2"/>
                </a:solidFill>
                <a:latin typeface="Arial" pitchFamily="34" charset="0"/>
              </a:defRPr>
            </a:lvl1pPr>
          </a:lstStyle>
          <a:p>
            <a:pPr>
              <a:defRPr/>
            </a:pPr>
            <a:fld id="{F17B7625-0C29-421B-BBF2-570A65CEED93}" type="slidenum">
              <a:rPr lang="en-US"/>
              <a:pPr>
                <a:defRPr/>
              </a:pPr>
              <a:t>‹#›</a:t>
            </a:fld>
            <a:endParaRPr lang="en-US"/>
          </a:p>
        </p:txBody>
      </p:sp>
      <p:pic>
        <p:nvPicPr>
          <p:cNvPr id="2055"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55962881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B0418DF-AB1C-4948-A5AC-D0C7E815C559}" type="datetimeFigureOut">
              <a:rPr lang="en-US" smtClean="0">
                <a:solidFill>
                  <a:prstClr val="black">
                    <a:tint val="75000"/>
                  </a:prstClr>
                </a:solidFill>
                <a:latin typeface="Calibri"/>
              </a:rPr>
              <a:pPr fontAlgn="auto">
                <a:spcBef>
                  <a:spcPts val="0"/>
                </a:spcBef>
                <a:spcAft>
                  <a:spcPts val="0"/>
                </a:spcAft>
              </a:pPr>
              <a:t>9/11/2019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1BE9C0D-ECD9-45ED-96E1-F8031689BB62}"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2914993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30"/>
            <a:ext cx="2133600" cy="365125"/>
          </a:xfrm>
          <a:prstGeom prst="rect">
            <a:avLst/>
          </a:prstGeom>
        </p:spPr>
        <p:txBody>
          <a:bodyPr vert="horz" wrap="square" lIns="91440" tIns="45720" rIns="91440" bIns="45720" numCol="1" anchor="ctr" anchorCtr="0" compatLnSpc="1">
            <a:prstTxWarp prst="textNoShape">
              <a:avLst/>
            </a:prstTxWarp>
          </a:bodyPr>
          <a:lstStyle>
            <a:lvl1pPr algn="l">
              <a:spcBef>
                <a:spcPct val="0"/>
              </a:spcBef>
              <a:defRPr sz="1200">
                <a:solidFill>
                  <a:srgbClr val="898989"/>
                </a:solidFill>
                <a:latin typeface="Calibri" pitchFamily="34" charset="0"/>
                <a:cs typeface="Arial" pitchFamily="34" charset="0"/>
              </a:defRPr>
            </a:lvl1pPr>
          </a:lstStyle>
          <a:p>
            <a:pPr fontAlgn="base">
              <a:spcAft>
                <a:spcPct val="0"/>
              </a:spcAft>
              <a:defRPr/>
            </a:pPr>
            <a:endParaRPr lang="en-US"/>
          </a:p>
        </p:txBody>
      </p:sp>
      <p:sp>
        <p:nvSpPr>
          <p:cNvPr id="5" name="Footer Placeholder 4"/>
          <p:cNvSpPr>
            <a:spLocks noGrp="1"/>
          </p:cNvSpPr>
          <p:nvPr>
            <p:ph type="ftr" sz="quarter" idx="3"/>
          </p:nvPr>
        </p:nvSpPr>
        <p:spPr>
          <a:xfrm>
            <a:off x="3124200" y="6356430"/>
            <a:ext cx="2895600" cy="365125"/>
          </a:xfrm>
          <a:prstGeom prst="rect">
            <a:avLst/>
          </a:prstGeom>
        </p:spPr>
        <p:txBody>
          <a:bodyPr vert="horz" wrap="square" lIns="91440" tIns="45720" rIns="91440" bIns="45720" numCol="1" anchor="ctr" anchorCtr="0" compatLnSpc="1">
            <a:prstTxWarp prst="textNoShape">
              <a:avLst/>
            </a:prstTxWarp>
          </a:bodyPr>
          <a:lstStyle>
            <a:lvl1pPr algn="ctr">
              <a:spcBef>
                <a:spcPct val="0"/>
              </a:spcBef>
              <a:defRPr sz="1200">
                <a:solidFill>
                  <a:srgbClr val="898989"/>
                </a:solidFill>
                <a:latin typeface="Calibri" pitchFamily="34" charset="0"/>
                <a:cs typeface="Arial" pitchFamily="34" charset="0"/>
              </a:defRPr>
            </a:lvl1pPr>
          </a:lstStyle>
          <a:p>
            <a:pPr fontAlgn="base">
              <a:spcAft>
                <a:spcPct val="0"/>
              </a:spcAft>
              <a:defRPr/>
            </a:pPr>
            <a:endParaRPr lang="en-US"/>
          </a:p>
        </p:txBody>
      </p:sp>
      <p:sp>
        <p:nvSpPr>
          <p:cNvPr id="6" name="Slide Number Placeholder 5"/>
          <p:cNvSpPr>
            <a:spLocks noGrp="1"/>
          </p:cNvSpPr>
          <p:nvPr>
            <p:ph type="sldNum" sz="quarter" idx="4"/>
          </p:nvPr>
        </p:nvSpPr>
        <p:spPr>
          <a:xfrm>
            <a:off x="6553200" y="6356430"/>
            <a:ext cx="2133600" cy="365125"/>
          </a:xfrm>
          <a:prstGeom prst="rect">
            <a:avLst/>
          </a:prstGeom>
        </p:spPr>
        <p:txBody>
          <a:bodyPr vert="horz" wrap="square" lIns="91440" tIns="45720" rIns="91440" bIns="45720" numCol="1" anchor="ctr" anchorCtr="0" compatLnSpc="1">
            <a:prstTxWarp prst="textNoShape">
              <a:avLst/>
            </a:prstTxWarp>
          </a:bodyPr>
          <a:lstStyle>
            <a:lvl1pPr algn="r">
              <a:spcBef>
                <a:spcPct val="0"/>
              </a:spcBef>
              <a:defRPr sz="1200">
                <a:solidFill>
                  <a:srgbClr val="898989"/>
                </a:solidFill>
                <a:latin typeface="Calibri" pitchFamily="34" charset="0"/>
                <a:cs typeface="Arial" pitchFamily="34" charset="0"/>
              </a:defRPr>
            </a:lvl1pPr>
          </a:lstStyle>
          <a:p>
            <a:pPr fontAlgn="base">
              <a:spcAft>
                <a:spcPct val="0"/>
              </a:spcAft>
              <a:defRPr/>
            </a:pPr>
            <a:fld id="{DF34CB82-1761-4C2E-A328-F108DF6667F3}" type="slidenum">
              <a:rPr lang="en-US"/>
              <a:pPr fontAlgn="base">
                <a:spcAft>
                  <a:spcPct val="0"/>
                </a:spcAft>
                <a:defRPr/>
              </a:pPr>
              <a:t>‹#›</a:t>
            </a:fld>
            <a:endParaRPr lang="en-US"/>
          </a:p>
        </p:txBody>
      </p:sp>
    </p:spTree>
    <p:extLst>
      <p:ext uri="{BB962C8B-B14F-4D97-AF65-F5344CB8AC3E}">
        <p14:creationId xmlns:p14="http://schemas.microsoft.com/office/powerpoint/2010/main" val="389748012"/>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fontAlgn="base">
              <a:spcBef>
                <a:spcPct val="0"/>
              </a:spcBef>
              <a:spcAft>
                <a:spcPct val="0"/>
              </a:spcAft>
              <a:defRPr/>
            </a:pPr>
            <a:fld id="{B37804D8-AE3C-4301-BCFF-CD8F9883437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240740810"/>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3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D33B1-D434-46F4-9DA7-97619A562FC9}"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3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3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54615"/>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9.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hyperlink" Target="http://www.esvstudybible.org/search?q=Isa+13:1-14:23,21:1-10,46:1-47:15" TargetMode="External"/><Relationship Id="rId13" Type="http://schemas.openxmlformats.org/officeDocument/2006/relationships/hyperlink" Target="http://www.esvstudybible.org/search?q=Amos+1:3-5" TargetMode="External"/><Relationship Id="rId18" Type="http://schemas.openxmlformats.org/officeDocument/2006/relationships/hyperlink" Target="http://www.esvstudybible.org/search?q=Amos+1:11-12" TargetMode="External"/><Relationship Id="rId26" Type="http://schemas.openxmlformats.org/officeDocument/2006/relationships/hyperlink" Target="http://www.esvstudybible.org/search?q=Zech+9:5" TargetMode="External"/><Relationship Id="rId39" Type="http://schemas.openxmlformats.org/officeDocument/2006/relationships/hyperlink" Target="http://www.esvstudybible.org/search?q=Zech+9:6" TargetMode="External"/><Relationship Id="rId3" Type="http://schemas.openxmlformats.org/officeDocument/2006/relationships/hyperlink" Target="http://www.esvstudybible.org/search?q=Jer+49:1-6" TargetMode="External"/><Relationship Id="rId21" Type="http://schemas.openxmlformats.org/officeDocument/2006/relationships/hyperlink" Target="http://www.esvstudybible.org/search?q=Jer+46:2-26" TargetMode="External"/><Relationship Id="rId34" Type="http://schemas.openxmlformats.org/officeDocument/2006/relationships/hyperlink" Target="http://www.esvstudybible.org/search?q=Isa+14:28-32" TargetMode="External"/><Relationship Id="rId42" Type="http://schemas.openxmlformats.org/officeDocument/2006/relationships/hyperlink" Target="http://www.esvstudybible.org/search?q=Amos+1:9-10" TargetMode="External"/><Relationship Id="rId7" Type="http://schemas.openxmlformats.org/officeDocument/2006/relationships/hyperlink" Target="http://www.esvstudybible.org/search?q=Isa+10:5-19,14:24-27" TargetMode="External"/><Relationship Id="rId12" Type="http://schemas.openxmlformats.org/officeDocument/2006/relationships/hyperlink" Target="http://www.esvstudybible.org/search?q=Jer+49:23-27" TargetMode="External"/><Relationship Id="rId17" Type="http://schemas.openxmlformats.org/officeDocument/2006/relationships/hyperlink" Target="http://www.esvstudybible.org/search?q=Ezek+25:12-14" TargetMode="External"/><Relationship Id="rId25" Type="http://schemas.openxmlformats.org/officeDocument/2006/relationships/hyperlink" Target="http://www.esvstudybible.org/search?q=Amos+1:6-8" TargetMode="External"/><Relationship Id="rId33" Type="http://schemas.openxmlformats.org/officeDocument/2006/relationships/hyperlink" Target="http://www.esvstudybible.org/search?q=Zeph+2:8-11" TargetMode="External"/><Relationship Id="rId38" Type="http://schemas.openxmlformats.org/officeDocument/2006/relationships/hyperlink" Target="http://www.esvstudybible.org/search?q=Zeph+2:5-7" TargetMode="External"/><Relationship Id="rId2" Type="http://schemas.openxmlformats.org/officeDocument/2006/relationships/hyperlink" Target="http://www.esvstudybible.org/sb/objects/chart-23-03.html#chart-23-03-star-1" TargetMode="External"/><Relationship Id="rId16" Type="http://schemas.openxmlformats.org/officeDocument/2006/relationships/hyperlink" Target="http://www.esvstudybible.org/search?q=Jer+49:7-22" TargetMode="External"/><Relationship Id="rId20" Type="http://schemas.openxmlformats.org/officeDocument/2006/relationships/hyperlink" Target="http://www.esvstudybible.org/search?q=Isa+18:1-20:6" TargetMode="External"/><Relationship Id="rId29" Type="http://schemas.openxmlformats.org/officeDocument/2006/relationships/hyperlink" Target="http://www.esvstudybible.org/search?q=Isa+15:1-16:14" TargetMode="External"/><Relationship Id="rId41" Type="http://schemas.openxmlformats.org/officeDocument/2006/relationships/hyperlink" Target="http://www.esvstudybible.org/search?q=Ezek+26:1-28:19,28:20-23" TargetMode="External"/><Relationship Id="rId1" Type="http://schemas.openxmlformats.org/officeDocument/2006/relationships/slideLayout" Target="../slideLayouts/slideLayout129.xml"/><Relationship Id="rId6" Type="http://schemas.openxmlformats.org/officeDocument/2006/relationships/hyperlink" Target="http://www.esvstudybible.org/search?q=Isa+21:13-17" TargetMode="External"/><Relationship Id="rId11" Type="http://schemas.openxmlformats.org/officeDocument/2006/relationships/hyperlink" Target="http://www.esvstudybible.org/search?q=Isa+17:1-6" TargetMode="External"/><Relationship Id="rId24" Type="http://schemas.openxmlformats.org/officeDocument/2006/relationships/hyperlink" Target="http://www.esvstudybible.org/search?q=Zeph+2:12-15" TargetMode="External"/><Relationship Id="rId32" Type="http://schemas.openxmlformats.org/officeDocument/2006/relationships/hyperlink" Target="http://www.esvstudybible.org/search?q=Amos+2:1-3" TargetMode="External"/><Relationship Id="rId37" Type="http://schemas.openxmlformats.org/officeDocument/2006/relationships/hyperlink" Target="http://www.esvstudybible.org/search?q=Joel+3:4-8" TargetMode="External"/><Relationship Id="rId40" Type="http://schemas.openxmlformats.org/officeDocument/2006/relationships/hyperlink" Target="http://www.esvstudybible.org/search?q=Isa+23:1-18" TargetMode="External"/><Relationship Id="rId5" Type="http://schemas.openxmlformats.org/officeDocument/2006/relationships/hyperlink" Target="http://www.esvstudybible.org/search?q=Amos+1:13-15" TargetMode="External"/><Relationship Id="rId15" Type="http://schemas.openxmlformats.org/officeDocument/2006/relationships/hyperlink" Target="http://www.esvstudybible.org/search?q=Isa+21:11-12" TargetMode="External"/><Relationship Id="rId23" Type="http://schemas.openxmlformats.org/officeDocument/2006/relationships/hyperlink" Target="http://www.esvstudybible.org/search?q=Jer+49:34-39" TargetMode="External"/><Relationship Id="rId28" Type="http://schemas.openxmlformats.org/officeDocument/2006/relationships/hyperlink" Target="http://www.esvstudybible.org/search?q=Zech+11:1-3" TargetMode="External"/><Relationship Id="rId36" Type="http://schemas.openxmlformats.org/officeDocument/2006/relationships/hyperlink" Target="http://www.esvstudybible.org/search?q=Ezek+25:15-17" TargetMode="External"/><Relationship Id="rId10" Type="http://schemas.openxmlformats.org/officeDocument/2006/relationships/hyperlink" Target="http://www.esvstudybible.org/search?q=Zech+2:9-12" TargetMode="External"/><Relationship Id="rId19" Type="http://schemas.openxmlformats.org/officeDocument/2006/relationships/hyperlink" Target="http://www.esvstudybible.org/search?q=Obad+1:1-14" TargetMode="External"/><Relationship Id="rId31" Type="http://schemas.openxmlformats.org/officeDocument/2006/relationships/hyperlink" Target="http://www.esvstudybible.org/search?q=Ezek+25:8-11" TargetMode="External"/><Relationship Id="rId4" Type="http://schemas.openxmlformats.org/officeDocument/2006/relationships/hyperlink" Target="http://www.esvstudybible.org/search?q=Ezek+25:1-7" TargetMode="External"/><Relationship Id="rId9" Type="http://schemas.openxmlformats.org/officeDocument/2006/relationships/hyperlink" Target="http://www.esvstudybible.org/search?q=Jer+50:1-51:64" TargetMode="External"/><Relationship Id="rId14" Type="http://schemas.openxmlformats.org/officeDocument/2006/relationships/hyperlink" Target="http://www.esvstudybible.org/search?q=Zech+9:1" TargetMode="External"/><Relationship Id="rId22" Type="http://schemas.openxmlformats.org/officeDocument/2006/relationships/hyperlink" Target="http://www.esvstudybible.org/search?q=Ezek+29:1-32:32" TargetMode="External"/><Relationship Id="rId27" Type="http://schemas.openxmlformats.org/officeDocument/2006/relationships/hyperlink" Target="http://www.esvstudybible.org/search?q=Jer+49:28-33" TargetMode="External"/><Relationship Id="rId30" Type="http://schemas.openxmlformats.org/officeDocument/2006/relationships/hyperlink" Target="http://www.esvstudybible.org/search?q=Jer+48:1-47" TargetMode="External"/><Relationship Id="rId35" Type="http://schemas.openxmlformats.org/officeDocument/2006/relationships/hyperlink" Target="http://www.esvstudybible.org/search?q=Jer+47:1-7" TargetMode="External"/><Relationship Id="rId43" Type="http://schemas.openxmlformats.org/officeDocument/2006/relationships/hyperlink" Target="http://www.esvstudybible.org/search?q=Zech+9:2-3"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9.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9.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xml"/><Relationship Id="rId1" Type="http://schemas.openxmlformats.org/officeDocument/2006/relationships/slideLayout" Target="../slideLayouts/slideLayout140.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7.png"/><Relationship Id="rId21" Type="http://schemas.openxmlformats.org/officeDocument/2006/relationships/image" Target="../media/image65.png"/><Relationship Id="rId7" Type="http://schemas.openxmlformats.org/officeDocument/2006/relationships/image" Target="../media/image51.png"/><Relationship Id="rId12" Type="http://schemas.openxmlformats.org/officeDocument/2006/relationships/image" Target="../media/image56.jpeg"/><Relationship Id="rId17" Type="http://schemas.openxmlformats.org/officeDocument/2006/relationships/image" Target="../media/image61.png"/><Relationship Id="rId2" Type="http://schemas.openxmlformats.org/officeDocument/2006/relationships/notesSlide" Target="../notesSlides/notesSlide6.xml"/><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slideLayout" Target="../slideLayouts/slideLayout10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jpeg"/><Relationship Id="rId19"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72.png"/><Relationship Id="rId3" Type="http://schemas.openxmlformats.org/officeDocument/2006/relationships/image" Target="../media/image56.jpeg"/><Relationship Id="rId7" Type="http://schemas.openxmlformats.org/officeDocument/2006/relationships/image" Target="../media/image68.png"/><Relationship Id="rId12"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107.xml"/><Relationship Id="rId6" Type="http://schemas.openxmlformats.org/officeDocument/2006/relationships/image" Target="../media/image67.png"/><Relationship Id="rId11" Type="http://schemas.openxmlformats.org/officeDocument/2006/relationships/image" Target="../media/image70.png"/><Relationship Id="rId5" Type="http://schemas.openxmlformats.org/officeDocument/2006/relationships/image" Target="../media/image62.png"/><Relationship Id="rId10" Type="http://schemas.openxmlformats.org/officeDocument/2006/relationships/image" Target="../media/image63.png"/><Relationship Id="rId4" Type="http://schemas.openxmlformats.org/officeDocument/2006/relationships/image" Target="../media/image61.png"/><Relationship Id="rId9" Type="http://schemas.openxmlformats.org/officeDocument/2006/relationships/image" Target="../media/image69.png"/><Relationship Id="rId14" Type="http://schemas.openxmlformats.org/officeDocument/2006/relationships/image" Target="../media/image73.png"/></Relationships>
</file>

<file path=ppt/slides/_rels/slide2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gif"/><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62.xml"/></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2ahUKEwjT8euK48TaAhVqjK0KHeLrCYEQjRx6BAgAEAU&amp;url=http://bible-lists.pw/Jealousy/Psalms-37-1.shtml&amp;psig=AOvVaw3E_gCYyUu-IDm0MA6AJgNK&amp;ust=1524173463656926" TargetMode="External"/><Relationship Id="rId2" Type="http://schemas.openxmlformats.org/officeDocument/2006/relationships/image" Target="../media/image78.png"/><Relationship Id="rId1" Type="http://schemas.openxmlformats.org/officeDocument/2006/relationships/slideLayout" Target="../slideLayouts/slideLayout140.xml"/><Relationship Id="rId4" Type="http://schemas.openxmlformats.org/officeDocument/2006/relationships/image" Target="../media/image79.jpeg"/></Relationships>
</file>

<file path=ppt/slides/_rels/slide2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0.xml"/></Relationships>
</file>

<file path=ppt/slides/_rels/slide2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73.xml"/><Relationship Id="rId5" Type="http://schemas.openxmlformats.org/officeDocument/2006/relationships/image" Target="../media/image83.jpeg"/><Relationship Id="rId4" Type="http://schemas.openxmlformats.org/officeDocument/2006/relationships/image" Target="../media/image82.jpeg"/></Relationships>
</file>

<file path=ppt/slides/_rels/slide2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xml"/><Relationship Id="rId1" Type="http://schemas.openxmlformats.org/officeDocument/2006/relationships/slideLayout" Target="../slideLayouts/slideLayout173.xml"/><Relationship Id="rId5" Type="http://schemas.openxmlformats.org/officeDocument/2006/relationships/image" Target="../media/image86.jpeg"/><Relationship Id="rId4" Type="http://schemas.openxmlformats.org/officeDocument/2006/relationships/image" Target="../media/image85.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xml"/><Relationship Id="rId1" Type="http://schemas.openxmlformats.org/officeDocument/2006/relationships/slideLayout" Target="../slideLayouts/slideLayout140.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147.xml"/><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3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51.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2.jpeg"/><Relationship Id="rId1" Type="http://schemas.openxmlformats.org/officeDocument/2006/relationships/slideLayout" Target="../slideLayouts/slideLayout51.xml"/><Relationship Id="rId5" Type="http://schemas.openxmlformats.org/officeDocument/2006/relationships/image" Target="../media/image55.png"/><Relationship Id="rId4" Type="http://schemas.openxmlformats.org/officeDocument/2006/relationships/image" Target="../media/image95.jpg"/></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2.jpeg"/><Relationship Id="rId1" Type="http://schemas.openxmlformats.org/officeDocument/2006/relationships/slideLayout" Target="../slideLayouts/slideLayout51.xml"/><Relationship Id="rId5" Type="http://schemas.openxmlformats.org/officeDocument/2006/relationships/image" Target="../media/image55.png"/><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2.jpeg"/><Relationship Id="rId1" Type="http://schemas.openxmlformats.org/officeDocument/2006/relationships/slideLayout" Target="../slideLayouts/slideLayout51.xml"/><Relationship Id="rId5" Type="http://schemas.openxmlformats.org/officeDocument/2006/relationships/image" Target="../media/image97.jp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2.jpeg"/><Relationship Id="rId1" Type="http://schemas.openxmlformats.org/officeDocument/2006/relationships/slideLayout" Target="../slideLayouts/slideLayout51.xml"/><Relationship Id="rId4" Type="http://schemas.openxmlformats.org/officeDocument/2006/relationships/image" Target="../media/image99.jpeg"/></Relationships>
</file>

<file path=ppt/slides/_rels/slide42.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102.jpeg"/><Relationship Id="rId2" Type="http://schemas.openxmlformats.org/officeDocument/2006/relationships/notesSlide" Target="../notesSlides/notesSlide9.xml"/><Relationship Id="rId1" Type="http://schemas.openxmlformats.org/officeDocument/2006/relationships/slideLayout" Target="../slideLayouts/slideLayout51.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43.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2.jpeg"/><Relationship Id="rId7" Type="http://schemas.openxmlformats.org/officeDocument/2006/relationships/image" Target="../media/image101.jpeg"/><Relationship Id="rId2" Type="http://schemas.openxmlformats.org/officeDocument/2006/relationships/notesSlide" Target="../notesSlides/notesSlide10.xml"/><Relationship Id="rId1" Type="http://schemas.openxmlformats.org/officeDocument/2006/relationships/slideLayout" Target="../slideLayouts/slideLayout51.xml"/><Relationship Id="rId6" Type="http://schemas.openxmlformats.org/officeDocument/2006/relationships/image" Target="../media/image103.jpeg"/><Relationship Id="rId5" Type="http://schemas.openxmlformats.org/officeDocument/2006/relationships/image" Target="../media/image100.jpeg"/><Relationship Id="rId4" Type="http://schemas.openxmlformats.org/officeDocument/2006/relationships/image" Target="../media/image99.jpeg"/></Relationships>
</file>

<file path=ppt/slides/_rels/slide4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3" Type="http://schemas.openxmlformats.org/officeDocument/2006/relationships/hyperlink" Target="http://en.wikipedia.org/wiki/Image:Necho.jpg" TargetMode="External"/><Relationship Id="rId2" Type="http://schemas.openxmlformats.org/officeDocument/2006/relationships/notesSlide" Target="../notesSlides/notesSlide12.xml"/><Relationship Id="rId1" Type="http://schemas.openxmlformats.org/officeDocument/2006/relationships/slideLayout" Target="../slideLayouts/slideLayout47.xml"/><Relationship Id="rId4" Type="http://schemas.openxmlformats.org/officeDocument/2006/relationships/image" Target="../media/image107.jpeg"/></Relationships>
</file>

<file path=ppt/slides/_rels/slide48.xml.rels><?xml version="1.0" encoding="UTF-8" standalone="yes"?>
<Relationships xmlns="http://schemas.openxmlformats.org/package/2006/relationships"><Relationship Id="rId3" Type="http://schemas.openxmlformats.org/officeDocument/2006/relationships/hyperlink" Target="http://en.wikipedia.org/wiki/Image:Necho.jpg" TargetMode="External"/><Relationship Id="rId2" Type="http://schemas.openxmlformats.org/officeDocument/2006/relationships/image" Target="../media/image108.jpeg"/><Relationship Id="rId1" Type="http://schemas.openxmlformats.org/officeDocument/2006/relationships/slideLayout" Target="../slideLayouts/slideLayout51.xml"/><Relationship Id="rId5" Type="http://schemas.openxmlformats.org/officeDocument/2006/relationships/image" Target="../media/image109.jpeg"/><Relationship Id="rId4" Type="http://schemas.openxmlformats.org/officeDocument/2006/relationships/image" Target="../media/image107.jpeg"/></Relationships>
</file>

<file path=ppt/slides/_rels/slide49.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10.png"/><Relationship Id="rId2" Type="http://schemas.openxmlformats.org/officeDocument/2006/relationships/notesSlide" Target="../notesSlides/notesSlide13.xml"/><Relationship Id="rId1" Type="http://schemas.openxmlformats.org/officeDocument/2006/relationships/slideLayout" Target="../slideLayouts/slideLayout51.xml"/><Relationship Id="rId6" Type="http://schemas.openxmlformats.org/officeDocument/2006/relationships/image" Target="../media/image109.jpeg"/><Relationship Id="rId5" Type="http://schemas.openxmlformats.org/officeDocument/2006/relationships/image" Target="../media/image107.jpeg"/><Relationship Id="rId4" Type="http://schemas.openxmlformats.org/officeDocument/2006/relationships/hyperlink" Target="http://en.wikipedia.org/wiki/Image:Necho.jp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4.xml"/></Relationships>
</file>

<file path=ppt/slides/_rels/slide50.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10.png"/><Relationship Id="rId2" Type="http://schemas.openxmlformats.org/officeDocument/2006/relationships/notesSlide" Target="../notesSlides/notesSlide14.xml"/><Relationship Id="rId1" Type="http://schemas.openxmlformats.org/officeDocument/2006/relationships/slideLayout" Target="../slideLayouts/slideLayout51.xml"/><Relationship Id="rId6" Type="http://schemas.openxmlformats.org/officeDocument/2006/relationships/image" Target="../media/image109.jpeg"/><Relationship Id="rId5" Type="http://schemas.openxmlformats.org/officeDocument/2006/relationships/image" Target="../media/image107.jpeg"/><Relationship Id="rId4" Type="http://schemas.openxmlformats.org/officeDocument/2006/relationships/hyperlink" Target="http://en.wikipedia.org/wiki/Image:Necho.jp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5.xml"/><Relationship Id="rId1" Type="http://schemas.openxmlformats.org/officeDocument/2006/relationships/slideLayout" Target="../slideLayouts/slideLayout51.xml"/><Relationship Id="rId6" Type="http://schemas.openxmlformats.org/officeDocument/2006/relationships/image" Target="../media/image109.jpeg"/><Relationship Id="rId5" Type="http://schemas.openxmlformats.org/officeDocument/2006/relationships/image" Target="../media/image107.jpeg"/><Relationship Id="rId4" Type="http://schemas.openxmlformats.org/officeDocument/2006/relationships/hyperlink" Target="http://en.wikipedia.org/wiki/Image:Necho.jp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84.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96.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89A67-7B65-4FE9-B0E0-C2CA47663E3B}"/>
              </a:ext>
            </a:extLst>
          </p:cNvPr>
          <p:cNvSpPr>
            <a:spLocks noGrp="1"/>
          </p:cNvSpPr>
          <p:nvPr>
            <p:ph type="ctrTitle"/>
          </p:nvPr>
        </p:nvSpPr>
        <p:spPr/>
        <p:txBody>
          <a:bodyPr/>
          <a:lstStyle/>
          <a:p>
            <a:r>
              <a:rPr lang="en-US" dirty="0">
                <a:latin typeface="Papyrus" panose="03070502060502030205" pitchFamily="66" charset="0"/>
              </a:rPr>
              <a:t>Nahum, Zephaniah &amp; Habakkuk</a:t>
            </a:r>
          </a:p>
        </p:txBody>
      </p:sp>
      <p:sp>
        <p:nvSpPr>
          <p:cNvPr id="3" name="Subtitle 2">
            <a:extLst>
              <a:ext uri="{FF2B5EF4-FFF2-40B4-BE49-F238E27FC236}">
                <a16:creationId xmlns:a16="http://schemas.microsoft.com/office/drawing/2014/main" id="{1B5989BF-F96F-4C90-80B2-B8A8E7F1C945}"/>
              </a:ext>
            </a:extLst>
          </p:cNvPr>
          <p:cNvSpPr>
            <a:spLocks noGrp="1"/>
          </p:cNvSpPr>
          <p:nvPr>
            <p:ph type="subTitle" idx="1"/>
          </p:nvPr>
        </p:nvSpPr>
        <p:spPr/>
        <p:txBody>
          <a:bodyPr/>
          <a:lstStyle/>
          <a:p>
            <a:r>
              <a:rPr lang="en-US" dirty="0"/>
              <a:t>Lesson 2 – Overview of Nahum</a:t>
            </a:r>
          </a:p>
        </p:txBody>
      </p:sp>
      <p:pic>
        <p:nvPicPr>
          <p:cNvPr id="5" name="Picture 4" descr="A person standing in front of it&#10;&#10;Description automatically generated">
            <a:extLst>
              <a:ext uri="{FF2B5EF4-FFF2-40B4-BE49-F238E27FC236}">
                <a16:creationId xmlns:a16="http://schemas.microsoft.com/office/drawing/2014/main" id="{3765CD65-0CA5-41D7-A17D-DADC1D338B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535" y="2538343"/>
            <a:ext cx="1625397" cy="3644444"/>
          </a:xfrm>
          <a:prstGeom prst="rect">
            <a:avLst/>
          </a:prstGeom>
        </p:spPr>
      </p:pic>
    </p:spTree>
    <p:extLst>
      <p:ext uri="{BB962C8B-B14F-4D97-AF65-F5344CB8AC3E}">
        <p14:creationId xmlns:p14="http://schemas.microsoft.com/office/powerpoint/2010/main" val="3672132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028" name="Picture 4" descr="C:\ProgramData\WORDsearch\Library\StandardAtlas\Linked\images\StandardAtlas-10-lar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
            <a:ext cx="9109364" cy="68629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957020" y="1073733"/>
            <a:ext cx="81304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F81BD">
                    <a:lumMod val="75000"/>
                  </a:srgbClr>
                </a:solidFill>
                <a:effectLst/>
                <a:uLnTx/>
                <a:uFillTx/>
                <a:latin typeface="Times New Roman" pitchFamily="18" charset="0"/>
                <a:ea typeface="+mn-ea"/>
                <a:cs typeface="Times New Roman" pitchFamily="18" charset="0"/>
              </a:rPr>
              <a:t>Man of God</a:t>
            </a:r>
          </a:p>
        </p:txBody>
      </p:sp>
      <p:grpSp>
        <p:nvGrpSpPr>
          <p:cNvPr id="9" name="Group 8"/>
          <p:cNvGrpSpPr/>
          <p:nvPr/>
        </p:nvGrpSpPr>
        <p:grpSpPr>
          <a:xfrm flipH="1" flipV="1">
            <a:off x="2956307" y="942694"/>
            <a:ext cx="45719" cy="296217"/>
            <a:chOff x="4032250" y="731281"/>
            <a:chExt cx="45720" cy="316469"/>
          </a:xfrm>
        </p:grpSpPr>
        <p:sp>
          <p:nvSpPr>
            <p:cNvPr id="5" name="Oval 4"/>
            <p:cNvSpPr/>
            <p:nvPr/>
          </p:nvSpPr>
          <p:spPr>
            <a:xfrm>
              <a:off x="4032250" y="731281"/>
              <a:ext cx="45720" cy="457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 name="Straight Arrow Connector 7"/>
            <p:cNvCxnSpPr/>
            <p:nvPr/>
          </p:nvCxnSpPr>
          <p:spPr>
            <a:xfrm>
              <a:off x="4051300" y="756681"/>
              <a:ext cx="6350" cy="291069"/>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2884118" y="414340"/>
            <a:ext cx="951282" cy="2121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Ahijah</a:t>
            </a:r>
            <a:endParaRPr kumimoji="0" lang="en-US" sz="1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5" name="TextBox 14"/>
          <p:cNvSpPr txBox="1"/>
          <p:nvPr/>
        </p:nvSpPr>
        <p:spPr>
          <a:xfrm>
            <a:off x="4004770" y="502233"/>
            <a:ext cx="4203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F81BD">
                    <a:lumMod val="75000"/>
                  </a:srgbClr>
                </a:solidFill>
                <a:effectLst/>
                <a:uLnTx/>
                <a:uFillTx/>
                <a:latin typeface="Times New Roman" pitchFamily="18" charset="0"/>
                <a:ea typeface="+mn-ea"/>
                <a:cs typeface="Times New Roman" pitchFamily="18" charset="0"/>
              </a:rPr>
              <a:t>Jehu</a:t>
            </a:r>
          </a:p>
        </p:txBody>
      </p:sp>
      <p:grpSp>
        <p:nvGrpSpPr>
          <p:cNvPr id="16" name="Group 15"/>
          <p:cNvGrpSpPr/>
          <p:nvPr/>
        </p:nvGrpSpPr>
        <p:grpSpPr>
          <a:xfrm flipH="1">
            <a:off x="4169157" y="695044"/>
            <a:ext cx="45719" cy="296217"/>
            <a:chOff x="4032250" y="731281"/>
            <a:chExt cx="45720" cy="316469"/>
          </a:xfrm>
        </p:grpSpPr>
        <p:sp>
          <p:nvSpPr>
            <p:cNvPr id="17" name="Oval 16"/>
            <p:cNvSpPr/>
            <p:nvPr/>
          </p:nvSpPr>
          <p:spPr>
            <a:xfrm>
              <a:off x="4032250" y="731281"/>
              <a:ext cx="45720" cy="457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8" name="Straight Arrow Connector 17"/>
            <p:cNvCxnSpPr/>
            <p:nvPr/>
          </p:nvCxnSpPr>
          <p:spPr>
            <a:xfrm>
              <a:off x="4051300" y="756681"/>
              <a:ext cx="6350" cy="291069"/>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5357076" y="494346"/>
            <a:ext cx="81304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F81BD">
                    <a:lumMod val="75000"/>
                  </a:srgbClr>
                </a:solidFill>
                <a:effectLst/>
                <a:uLnTx/>
                <a:uFillTx/>
                <a:latin typeface="Times New Roman" pitchFamily="18" charset="0"/>
                <a:ea typeface="+mn-ea"/>
                <a:cs typeface="Times New Roman" pitchFamily="18" charset="0"/>
              </a:rPr>
              <a:t>Man of God</a:t>
            </a:r>
          </a:p>
        </p:txBody>
      </p:sp>
      <p:grpSp>
        <p:nvGrpSpPr>
          <p:cNvPr id="24" name="Group 23"/>
          <p:cNvGrpSpPr/>
          <p:nvPr/>
        </p:nvGrpSpPr>
        <p:grpSpPr>
          <a:xfrm flipH="1">
            <a:off x="5928107" y="695044"/>
            <a:ext cx="45719" cy="296217"/>
            <a:chOff x="4032250" y="731281"/>
            <a:chExt cx="45720" cy="316469"/>
          </a:xfrm>
        </p:grpSpPr>
        <p:sp>
          <p:nvSpPr>
            <p:cNvPr id="25" name="Oval 24"/>
            <p:cNvSpPr/>
            <p:nvPr/>
          </p:nvSpPr>
          <p:spPr>
            <a:xfrm>
              <a:off x="4032250" y="731281"/>
              <a:ext cx="45720" cy="457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6" name="Straight Arrow Connector 25"/>
            <p:cNvCxnSpPr/>
            <p:nvPr/>
          </p:nvCxnSpPr>
          <p:spPr>
            <a:xfrm>
              <a:off x="4051300" y="756681"/>
              <a:ext cx="6350" cy="291069"/>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flipH="1">
            <a:off x="6720587" y="855040"/>
            <a:ext cx="45719" cy="199713"/>
            <a:chOff x="4032250" y="731281"/>
            <a:chExt cx="45720" cy="316469"/>
          </a:xfrm>
        </p:grpSpPr>
        <p:sp>
          <p:nvSpPr>
            <p:cNvPr id="28" name="Oval 27"/>
            <p:cNvSpPr/>
            <p:nvPr/>
          </p:nvSpPr>
          <p:spPr>
            <a:xfrm>
              <a:off x="4032250" y="731281"/>
              <a:ext cx="45720" cy="457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9" name="Straight Arrow Connector 28"/>
            <p:cNvCxnSpPr/>
            <p:nvPr/>
          </p:nvCxnSpPr>
          <p:spPr>
            <a:xfrm>
              <a:off x="4051300" y="756681"/>
              <a:ext cx="6350" cy="291069"/>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6430470" y="661566"/>
            <a:ext cx="60625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Times New Roman" pitchFamily="18" charset="0"/>
              </a:rPr>
              <a:t>Micaiah</a:t>
            </a:r>
            <a:endParaRPr kumimoji="0" lang="en-US" sz="1000" b="0" i="0" u="none" strike="noStrike" kern="1200" cap="none" spc="0" normalizeH="0" baseline="0" noProof="0" dirty="0">
              <a:ln>
                <a:noFill/>
              </a:ln>
              <a:solidFill>
                <a:srgbClr val="4F81BD">
                  <a:lumMod val="75000"/>
                </a:srgbClr>
              </a:solidFill>
              <a:effectLst/>
              <a:uLnTx/>
              <a:uFillTx/>
              <a:latin typeface="Times New Roman" pitchFamily="18" charset="0"/>
              <a:ea typeface="+mn-ea"/>
              <a:cs typeface="Times New Roman" pitchFamily="18" charset="0"/>
            </a:endParaRPr>
          </a:p>
        </p:txBody>
      </p:sp>
      <p:sp>
        <p:nvSpPr>
          <p:cNvPr id="31" name="Rectangle 30"/>
          <p:cNvSpPr/>
          <p:nvPr/>
        </p:nvSpPr>
        <p:spPr>
          <a:xfrm>
            <a:off x="2926488" y="1818417"/>
            <a:ext cx="718412" cy="2121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Shemaiah</a:t>
            </a:r>
            <a:endParaRPr kumimoji="0" lang="en-US" sz="1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34" name="TextBox 33"/>
          <p:cNvSpPr txBox="1"/>
          <p:nvPr/>
        </p:nvSpPr>
        <p:spPr>
          <a:xfrm>
            <a:off x="4070470" y="1737373"/>
            <a:ext cx="59343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Times New Roman" pitchFamily="18" charset="0"/>
              </a:rPr>
              <a:t>Azariah</a:t>
            </a:r>
            <a:endParaRPr kumimoji="0" lang="en-US" sz="1000" b="0" i="0" u="none" strike="noStrike" kern="1200" cap="none" spc="0" normalizeH="0" baseline="0" noProof="0" dirty="0">
              <a:ln>
                <a:noFill/>
              </a:ln>
              <a:solidFill>
                <a:srgbClr val="4F81BD">
                  <a:lumMod val="75000"/>
                </a:srgbClr>
              </a:solidFill>
              <a:effectLst/>
              <a:uLnTx/>
              <a:uFillTx/>
              <a:latin typeface="Times New Roman" pitchFamily="18" charset="0"/>
              <a:ea typeface="+mn-ea"/>
              <a:cs typeface="Times New Roman" pitchFamily="18" charset="0"/>
            </a:endParaRPr>
          </a:p>
        </p:txBody>
      </p:sp>
      <p:grpSp>
        <p:nvGrpSpPr>
          <p:cNvPr id="35" name="Group 34"/>
          <p:cNvGrpSpPr/>
          <p:nvPr/>
        </p:nvGrpSpPr>
        <p:grpSpPr>
          <a:xfrm flipH="1" flipV="1">
            <a:off x="4580083" y="1564267"/>
            <a:ext cx="45719" cy="296217"/>
            <a:chOff x="4032250" y="731281"/>
            <a:chExt cx="45720" cy="316469"/>
          </a:xfrm>
        </p:grpSpPr>
        <p:sp>
          <p:nvSpPr>
            <p:cNvPr id="36" name="Oval 35"/>
            <p:cNvSpPr/>
            <p:nvPr/>
          </p:nvSpPr>
          <p:spPr>
            <a:xfrm>
              <a:off x="4032250" y="731281"/>
              <a:ext cx="45720" cy="457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7" name="Straight Arrow Connector 36"/>
            <p:cNvCxnSpPr/>
            <p:nvPr/>
          </p:nvCxnSpPr>
          <p:spPr>
            <a:xfrm>
              <a:off x="4051300" y="756681"/>
              <a:ext cx="6350" cy="291069"/>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5213384" y="1724671"/>
            <a:ext cx="55656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4F81BD">
                    <a:lumMod val="75000"/>
                  </a:srgbClr>
                </a:solidFill>
                <a:effectLst/>
                <a:uLnTx/>
                <a:uFillTx/>
                <a:latin typeface="Times New Roman" pitchFamily="18" charset="0"/>
                <a:ea typeface="+mn-ea"/>
                <a:cs typeface="Times New Roman" pitchFamily="18" charset="0"/>
              </a:rPr>
              <a:t>Hanani</a:t>
            </a:r>
            <a:endParaRPr kumimoji="0" lang="en-US" sz="1000" b="0" i="0" u="none" strike="noStrike" kern="1200" cap="none" spc="0" normalizeH="0" baseline="0" noProof="0" dirty="0">
              <a:ln>
                <a:noFill/>
              </a:ln>
              <a:solidFill>
                <a:srgbClr val="4F81BD">
                  <a:lumMod val="75000"/>
                </a:srgbClr>
              </a:solidFill>
              <a:effectLst/>
              <a:uLnTx/>
              <a:uFillTx/>
              <a:latin typeface="Times New Roman" pitchFamily="18" charset="0"/>
              <a:ea typeface="+mn-ea"/>
              <a:cs typeface="Times New Roman" pitchFamily="18" charset="0"/>
            </a:endParaRPr>
          </a:p>
        </p:txBody>
      </p:sp>
      <p:grpSp>
        <p:nvGrpSpPr>
          <p:cNvPr id="39" name="Group 38"/>
          <p:cNvGrpSpPr/>
          <p:nvPr/>
        </p:nvGrpSpPr>
        <p:grpSpPr>
          <a:xfrm flipH="1" flipV="1">
            <a:off x="5680457" y="1564850"/>
            <a:ext cx="45719" cy="296217"/>
            <a:chOff x="4032250" y="731281"/>
            <a:chExt cx="45720" cy="316469"/>
          </a:xfrm>
        </p:grpSpPr>
        <p:sp>
          <p:nvSpPr>
            <p:cNvPr id="40" name="Oval 39"/>
            <p:cNvSpPr/>
            <p:nvPr/>
          </p:nvSpPr>
          <p:spPr>
            <a:xfrm>
              <a:off x="4032250" y="731281"/>
              <a:ext cx="45720" cy="457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1" name="Straight Arrow Connector 40"/>
            <p:cNvCxnSpPr/>
            <p:nvPr/>
          </p:nvCxnSpPr>
          <p:spPr>
            <a:xfrm>
              <a:off x="4051300" y="756681"/>
              <a:ext cx="6350" cy="291069"/>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rot="16200000">
            <a:off x="8441972" y="1575483"/>
            <a:ext cx="880391" cy="369332"/>
          </a:xfrm>
          <a:prstGeom prst="rect">
            <a:avLst/>
          </a:prstGeom>
          <a:solidFill>
            <a:srgbClr val="9966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Syria</a:t>
            </a:r>
          </a:p>
        </p:txBody>
      </p:sp>
      <p:sp>
        <p:nvSpPr>
          <p:cNvPr id="33" name="TextBox 32"/>
          <p:cNvSpPr txBox="1"/>
          <p:nvPr/>
        </p:nvSpPr>
        <p:spPr>
          <a:xfrm rot="16200000">
            <a:off x="7962306" y="5219629"/>
            <a:ext cx="1834713" cy="369332"/>
          </a:xfrm>
          <a:prstGeom prst="rect">
            <a:avLst/>
          </a:prstGeom>
          <a:solidFill>
            <a:srgbClr val="996633"/>
          </a:solidFill>
          <a:ln>
            <a:solidFill>
              <a:schemeClr val="tx1"/>
            </a:solidFill>
          </a:ln>
        </p:spPr>
        <p:txBody>
          <a:bodyPr wrap="square" rtlCol="0">
            <a:spAutoFit/>
          </a:bodyPr>
          <a:lstStyle>
            <a:defPPr>
              <a:defRPr lang="en-US"/>
            </a:defPPr>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Babylon/Persia</a:t>
            </a:r>
          </a:p>
        </p:txBody>
      </p:sp>
      <p:sp>
        <p:nvSpPr>
          <p:cNvPr id="42" name="TextBox 41"/>
          <p:cNvSpPr txBox="1"/>
          <p:nvPr/>
        </p:nvSpPr>
        <p:spPr>
          <a:xfrm rot="16200000">
            <a:off x="7884270" y="3296851"/>
            <a:ext cx="2010846" cy="369332"/>
          </a:xfrm>
          <a:prstGeom prst="rect">
            <a:avLst/>
          </a:prstGeom>
          <a:solidFill>
            <a:srgbClr val="996633"/>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Assyria</a:t>
            </a:r>
          </a:p>
        </p:txBody>
      </p:sp>
      <p:sp>
        <p:nvSpPr>
          <p:cNvPr id="7" name="Down Arrow 6"/>
          <p:cNvSpPr/>
          <p:nvPr/>
        </p:nvSpPr>
        <p:spPr>
          <a:xfrm>
            <a:off x="4910388" y="3172758"/>
            <a:ext cx="201997" cy="42751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74580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pitchFamily="34" charset="0"/>
            </a:endParaRPr>
          </a:p>
        </p:txBody>
      </p:sp>
      <p:sp>
        <p:nvSpPr>
          <p:cNvPr id="72707" name="Title 1"/>
          <p:cNvSpPr>
            <a:spLocks noGrp="1"/>
          </p:cNvSpPr>
          <p:nvPr>
            <p:ph type="ctrTitle"/>
          </p:nvPr>
        </p:nvSpPr>
        <p:spPr>
          <a:xfrm>
            <a:off x="-100013" y="94392"/>
            <a:ext cx="9144001" cy="838200"/>
          </a:xfrm>
        </p:spPr>
        <p:txBody>
          <a:bodyPr/>
          <a:lstStyle/>
          <a:p>
            <a:pPr eaLnBrk="1" hangingPunct="1"/>
            <a:r>
              <a:rPr lang="en-US" altLang="en-US" sz="2400"/>
              <a:t>Kings of United &amp; Divided Kingdom</a:t>
            </a:r>
          </a:p>
        </p:txBody>
      </p:sp>
      <p:sp>
        <p:nvSpPr>
          <p:cNvPr id="72708" name="TextBox 3"/>
          <p:cNvSpPr txBox="1">
            <a:spLocks noChangeArrowheads="1"/>
          </p:cNvSpPr>
          <p:nvPr/>
        </p:nvSpPr>
        <p:spPr bwMode="auto">
          <a:xfrm>
            <a:off x="52520" y="715200"/>
            <a:ext cx="103169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17375E"/>
                </a:solidFill>
                <a:effectLst/>
                <a:uLnTx/>
                <a:uFillTx/>
                <a:latin typeface="Calibri" pitchFamily="34" charset="0"/>
                <a:ea typeface="+mn-ea"/>
                <a:cs typeface="Arial" pitchFamily="34" charset="0"/>
              </a:rPr>
              <a:t>United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17375E"/>
                </a:solidFill>
                <a:effectLst/>
                <a:uLnTx/>
                <a:uFillTx/>
                <a:latin typeface="Calibri" pitchFamily="34" charset="0"/>
                <a:ea typeface="+mn-ea"/>
                <a:cs typeface="Arial" pitchFamily="34" charset="0"/>
              </a:rPr>
              <a:t>Kingdom</a:t>
            </a:r>
          </a:p>
        </p:txBody>
      </p:sp>
      <p:sp>
        <p:nvSpPr>
          <p:cNvPr id="72709" name="TextBox 4"/>
          <p:cNvSpPr txBox="1">
            <a:spLocks noChangeArrowheads="1"/>
          </p:cNvSpPr>
          <p:nvPr/>
        </p:nvSpPr>
        <p:spPr bwMode="auto">
          <a:xfrm>
            <a:off x="77788" y="2228072"/>
            <a:ext cx="1408112"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Saul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(1050-1010)</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   David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   (1010-970)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   Solomon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   (970-930)</a:t>
            </a:r>
          </a:p>
        </p:txBody>
      </p:sp>
      <p:sp>
        <p:nvSpPr>
          <p:cNvPr id="72710" name="TextBox 6"/>
          <p:cNvSpPr txBox="1">
            <a:spLocks noChangeArrowheads="1"/>
          </p:cNvSpPr>
          <p:nvPr/>
        </p:nvSpPr>
        <p:spPr bwMode="auto">
          <a:xfrm>
            <a:off x="1652588" y="715105"/>
            <a:ext cx="18139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17375E"/>
                </a:solidFill>
                <a:effectLst/>
                <a:uLnTx/>
                <a:uFillTx/>
                <a:latin typeface="Calibri" pitchFamily="34" charset="0"/>
                <a:ea typeface="+mn-ea"/>
                <a:cs typeface="Arial" pitchFamily="34" charset="0"/>
              </a:rPr>
              <a:t>Divided Kingdom</a:t>
            </a:r>
          </a:p>
        </p:txBody>
      </p:sp>
      <p:cxnSp>
        <p:nvCxnSpPr>
          <p:cNvPr id="9" name="Straight Connector 8"/>
          <p:cNvCxnSpPr/>
          <p:nvPr/>
        </p:nvCxnSpPr>
        <p:spPr>
          <a:xfrm rot="5400000">
            <a:off x="-1357312" y="35614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12" name="TextBox 9"/>
          <p:cNvSpPr txBox="1">
            <a:spLocks noChangeArrowheads="1"/>
          </p:cNvSpPr>
          <p:nvPr/>
        </p:nvSpPr>
        <p:spPr bwMode="auto">
          <a:xfrm>
            <a:off x="7837489" y="715105"/>
            <a:ext cx="1356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17375E"/>
                </a:solidFill>
                <a:effectLst/>
                <a:uLnTx/>
                <a:uFillTx/>
                <a:latin typeface="Calibri" pitchFamily="34" charset="0"/>
                <a:ea typeface="+mn-ea"/>
                <a:cs typeface="Arial" pitchFamily="34" charset="0"/>
              </a:rPr>
              <a:t>Judah Alone</a:t>
            </a:r>
          </a:p>
        </p:txBody>
      </p:sp>
      <p:sp>
        <p:nvSpPr>
          <p:cNvPr id="72713" name="TextBox 10"/>
          <p:cNvSpPr txBox="1">
            <a:spLocks noChangeArrowheads="1"/>
          </p:cNvSpPr>
          <p:nvPr/>
        </p:nvSpPr>
        <p:spPr bwMode="auto">
          <a:xfrm>
            <a:off x="1500222" y="1085090"/>
            <a:ext cx="1910523"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Early Kings – Israel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Dynasty 1&amp;2</a:t>
            </a:r>
          </a:p>
        </p:txBody>
      </p:sp>
      <p:sp>
        <p:nvSpPr>
          <p:cNvPr id="72714" name="TextBox 12"/>
          <p:cNvSpPr txBox="1">
            <a:spLocks noChangeArrowheads="1"/>
          </p:cNvSpPr>
          <p:nvPr/>
        </p:nvSpPr>
        <p:spPr bwMode="auto">
          <a:xfrm>
            <a:off x="1804988" y="1734374"/>
            <a:ext cx="14081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Jereboam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Nadab</a:t>
            </a:r>
          </a:p>
        </p:txBody>
      </p:sp>
      <p:sp>
        <p:nvSpPr>
          <p:cNvPr id="72715" name="TextBox 13"/>
          <p:cNvSpPr txBox="1">
            <a:spLocks noChangeArrowheads="1"/>
          </p:cNvSpPr>
          <p:nvPr/>
        </p:nvSpPr>
        <p:spPr bwMode="auto">
          <a:xfrm>
            <a:off x="1500189" y="1734281"/>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1</a:t>
            </a:r>
          </a:p>
        </p:txBody>
      </p:sp>
      <p:sp>
        <p:nvSpPr>
          <p:cNvPr id="72716" name="TextBox 14"/>
          <p:cNvSpPr txBox="1">
            <a:spLocks noChangeArrowheads="1"/>
          </p:cNvSpPr>
          <p:nvPr/>
        </p:nvSpPr>
        <p:spPr bwMode="auto">
          <a:xfrm>
            <a:off x="2185988" y="2383665"/>
            <a:ext cx="14081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Baasha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Elah</a:t>
            </a:r>
          </a:p>
        </p:txBody>
      </p:sp>
      <p:sp>
        <p:nvSpPr>
          <p:cNvPr id="72717" name="TextBox 15"/>
          <p:cNvSpPr txBox="1">
            <a:spLocks noChangeArrowheads="1"/>
          </p:cNvSpPr>
          <p:nvPr/>
        </p:nvSpPr>
        <p:spPr bwMode="auto">
          <a:xfrm>
            <a:off x="1881189" y="2383567"/>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2</a:t>
            </a:r>
          </a:p>
        </p:txBody>
      </p:sp>
      <p:sp>
        <p:nvSpPr>
          <p:cNvPr id="72718" name="TextBox 16"/>
          <p:cNvSpPr txBox="1">
            <a:spLocks noChangeArrowheads="1"/>
          </p:cNvSpPr>
          <p:nvPr/>
        </p:nvSpPr>
        <p:spPr bwMode="auto">
          <a:xfrm>
            <a:off x="2454303" y="2953578"/>
            <a:ext cx="14081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Zimri ~ 885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Tibni</a:t>
            </a:r>
          </a:p>
        </p:txBody>
      </p:sp>
      <p:sp>
        <p:nvSpPr>
          <p:cNvPr id="72719" name="TextBox 18"/>
          <p:cNvSpPr txBox="1">
            <a:spLocks noChangeArrowheads="1"/>
          </p:cNvSpPr>
          <p:nvPr/>
        </p:nvSpPr>
        <p:spPr bwMode="auto">
          <a:xfrm>
            <a:off x="1500191" y="3658420"/>
            <a:ext cx="1958549"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Early Kings – Judah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Dynasty 1&amp;2</a:t>
            </a:r>
          </a:p>
        </p:txBody>
      </p:sp>
      <p:sp>
        <p:nvSpPr>
          <p:cNvPr id="72720" name="TextBox 19"/>
          <p:cNvSpPr txBox="1">
            <a:spLocks noChangeArrowheads="1"/>
          </p:cNvSpPr>
          <p:nvPr/>
        </p:nvSpPr>
        <p:spPr bwMode="auto">
          <a:xfrm>
            <a:off x="1804988" y="4304521"/>
            <a:ext cx="14081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Rehoboam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Abijam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Asa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(930-870)</a:t>
            </a:r>
          </a:p>
        </p:txBody>
      </p:sp>
      <p:cxnSp>
        <p:nvCxnSpPr>
          <p:cNvPr id="21" name="Straight Connector 20"/>
          <p:cNvCxnSpPr/>
          <p:nvPr/>
        </p:nvCxnSpPr>
        <p:spPr>
          <a:xfrm rot="5400000">
            <a:off x="852488" y="35614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22" name="TextBox 21"/>
          <p:cNvSpPr txBox="1">
            <a:spLocks noChangeArrowheads="1"/>
          </p:cNvSpPr>
          <p:nvPr/>
        </p:nvSpPr>
        <p:spPr bwMode="auto">
          <a:xfrm>
            <a:off x="3757745" y="1085090"/>
            <a:ext cx="1102225"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Omri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Dynasty 3</a:t>
            </a:r>
          </a:p>
        </p:txBody>
      </p:sp>
      <p:sp>
        <p:nvSpPr>
          <p:cNvPr id="72723" name="TextBox 22"/>
          <p:cNvSpPr txBox="1">
            <a:spLocks noChangeArrowheads="1"/>
          </p:cNvSpPr>
          <p:nvPr/>
        </p:nvSpPr>
        <p:spPr bwMode="auto">
          <a:xfrm>
            <a:off x="4014788" y="1770792"/>
            <a:ext cx="10668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Omri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Ahab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(874-853)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Ahaziah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Jehoram</a:t>
            </a:r>
          </a:p>
        </p:txBody>
      </p:sp>
      <p:sp>
        <p:nvSpPr>
          <p:cNvPr id="72724" name="TextBox 23"/>
          <p:cNvSpPr txBox="1">
            <a:spLocks noChangeArrowheads="1"/>
          </p:cNvSpPr>
          <p:nvPr/>
        </p:nvSpPr>
        <p:spPr bwMode="auto">
          <a:xfrm>
            <a:off x="3709989" y="1770792"/>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3</a:t>
            </a:r>
          </a:p>
        </p:txBody>
      </p:sp>
      <p:sp>
        <p:nvSpPr>
          <p:cNvPr id="72725" name="TextBox 24"/>
          <p:cNvSpPr txBox="1">
            <a:spLocks noChangeArrowheads="1"/>
          </p:cNvSpPr>
          <p:nvPr/>
        </p:nvSpPr>
        <p:spPr bwMode="auto">
          <a:xfrm>
            <a:off x="3800607" y="4304442"/>
            <a:ext cx="140811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Jehosphat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(873-848)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Jehoram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Ahaziah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Athaliah</a:t>
            </a:r>
          </a:p>
        </p:txBody>
      </p:sp>
      <p:cxnSp>
        <p:nvCxnSpPr>
          <p:cNvPr id="26" name="Straight Connector 25"/>
          <p:cNvCxnSpPr/>
          <p:nvPr/>
        </p:nvCxnSpPr>
        <p:spPr>
          <a:xfrm rot="5400000">
            <a:off x="2198688" y="36376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27" name="TextBox 26"/>
          <p:cNvSpPr txBox="1">
            <a:spLocks noChangeArrowheads="1"/>
          </p:cNvSpPr>
          <p:nvPr/>
        </p:nvSpPr>
        <p:spPr bwMode="auto">
          <a:xfrm>
            <a:off x="5129219" y="1085090"/>
            <a:ext cx="1102225"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Jehu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Dynasty 4</a:t>
            </a:r>
          </a:p>
        </p:txBody>
      </p:sp>
      <p:sp>
        <p:nvSpPr>
          <p:cNvPr id="72728" name="TextBox 27"/>
          <p:cNvSpPr txBox="1">
            <a:spLocks noChangeArrowheads="1"/>
          </p:cNvSpPr>
          <p:nvPr/>
        </p:nvSpPr>
        <p:spPr bwMode="auto">
          <a:xfrm>
            <a:off x="4979989" y="1672367"/>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4</a:t>
            </a:r>
          </a:p>
        </p:txBody>
      </p:sp>
      <p:sp>
        <p:nvSpPr>
          <p:cNvPr id="72729" name="TextBox 28"/>
          <p:cNvSpPr txBox="1">
            <a:spLocks noChangeArrowheads="1"/>
          </p:cNvSpPr>
          <p:nvPr/>
        </p:nvSpPr>
        <p:spPr bwMode="auto">
          <a:xfrm>
            <a:off x="5157788" y="1672368"/>
            <a:ext cx="12954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Jehu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(841-814)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Jehoahaz</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Jehoash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Jereboam II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(793-753)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Zechariah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72730" name="TextBox 30"/>
          <p:cNvSpPr txBox="1">
            <a:spLocks noChangeArrowheads="1"/>
          </p:cNvSpPr>
          <p:nvPr/>
        </p:nvSpPr>
        <p:spPr bwMode="auto">
          <a:xfrm>
            <a:off x="3760920" y="3658420"/>
            <a:ext cx="1102225"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Omri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Dynasty 3</a:t>
            </a:r>
          </a:p>
        </p:txBody>
      </p:sp>
      <p:sp>
        <p:nvSpPr>
          <p:cNvPr id="72731" name="TextBox 31"/>
          <p:cNvSpPr txBox="1">
            <a:spLocks noChangeArrowheads="1"/>
          </p:cNvSpPr>
          <p:nvPr/>
        </p:nvSpPr>
        <p:spPr bwMode="auto">
          <a:xfrm>
            <a:off x="5056204" y="3675882"/>
            <a:ext cx="1102225"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Jehu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Dynasty 4</a:t>
            </a:r>
          </a:p>
        </p:txBody>
      </p:sp>
      <p:sp>
        <p:nvSpPr>
          <p:cNvPr id="72732" name="TextBox 33"/>
          <p:cNvSpPr txBox="1">
            <a:spLocks noChangeArrowheads="1"/>
          </p:cNvSpPr>
          <p:nvPr/>
        </p:nvSpPr>
        <p:spPr bwMode="auto">
          <a:xfrm>
            <a:off x="4980015" y="4304521"/>
            <a:ext cx="16732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Joash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Amaziah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Azariah/Uzziah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(790-739)</a:t>
            </a:r>
          </a:p>
        </p:txBody>
      </p:sp>
      <p:cxnSp>
        <p:nvCxnSpPr>
          <p:cNvPr id="35" name="Straight Connector 34"/>
          <p:cNvCxnSpPr/>
          <p:nvPr/>
        </p:nvCxnSpPr>
        <p:spPr>
          <a:xfrm rot="5400000">
            <a:off x="3797300" y="36376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34" name="TextBox 35"/>
          <p:cNvSpPr txBox="1">
            <a:spLocks noChangeArrowheads="1"/>
          </p:cNvSpPr>
          <p:nvPr/>
        </p:nvSpPr>
        <p:spPr bwMode="auto">
          <a:xfrm>
            <a:off x="6605588" y="1085090"/>
            <a:ext cx="1116268"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Confusing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Dynasties</a:t>
            </a:r>
          </a:p>
        </p:txBody>
      </p:sp>
      <p:cxnSp>
        <p:nvCxnSpPr>
          <p:cNvPr id="37" name="Straight Connector 36"/>
          <p:cNvCxnSpPr/>
          <p:nvPr/>
        </p:nvCxnSpPr>
        <p:spPr>
          <a:xfrm rot="5400000">
            <a:off x="4989204" y="36376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36" name="TextBox 37"/>
          <p:cNvSpPr txBox="1">
            <a:spLocks noChangeArrowheads="1"/>
          </p:cNvSpPr>
          <p:nvPr/>
        </p:nvSpPr>
        <p:spPr bwMode="auto">
          <a:xfrm>
            <a:off x="6618288" y="1770792"/>
            <a:ext cx="140811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Shallum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 </a:t>
            </a:r>
            <a:r>
              <a:rPr kumimoji="0" lang="en-US" altLang="en-US" sz="1800" b="1" i="0" u="none" strike="noStrike" kern="1200" cap="none" spc="0" normalizeH="0" baseline="0" noProof="0" dirty="0" err="1">
                <a:ln>
                  <a:noFill/>
                </a:ln>
                <a:solidFill>
                  <a:srgbClr val="000000"/>
                </a:solidFill>
                <a:effectLst/>
                <a:uLnTx/>
                <a:uFillTx/>
                <a:latin typeface="Calibri" pitchFamily="34" charset="0"/>
                <a:ea typeface="+mn-ea"/>
                <a:cs typeface="Arial" pitchFamily="34" charset="0"/>
              </a:rPr>
              <a:t>Menahem</a:t>
            </a:r>
            <a:endPar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 </a:t>
            </a:r>
            <a:r>
              <a:rPr kumimoji="0" lang="en-US" altLang="en-US" sz="1800" b="1" i="0" u="none" strike="noStrike" kern="1200" cap="none" spc="0" normalizeH="0" baseline="0" noProof="0" dirty="0" err="1">
                <a:ln>
                  <a:noFill/>
                </a:ln>
                <a:solidFill>
                  <a:srgbClr val="000000"/>
                </a:solidFill>
                <a:effectLst/>
                <a:uLnTx/>
                <a:uFillTx/>
                <a:latin typeface="Calibri" pitchFamily="34" charset="0"/>
                <a:ea typeface="+mn-ea"/>
                <a:cs typeface="Arial" pitchFamily="34" charset="0"/>
              </a:rPr>
              <a:t>Pekaiah</a:t>
            </a:r>
            <a:endPar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    </a:t>
            </a:r>
            <a:r>
              <a:rPr kumimoji="0" lang="en-US" altLang="en-US" sz="1800" b="1" i="0" u="none" strike="noStrike" kern="1200" cap="none" spc="0" normalizeH="0" baseline="0" noProof="0" dirty="0" err="1">
                <a:ln>
                  <a:noFill/>
                </a:ln>
                <a:solidFill>
                  <a:srgbClr val="000000"/>
                </a:solidFill>
                <a:effectLst/>
                <a:uLnTx/>
                <a:uFillTx/>
                <a:latin typeface="Calibri" pitchFamily="34" charset="0"/>
                <a:ea typeface="+mn-ea"/>
                <a:cs typeface="Arial" pitchFamily="34" charset="0"/>
              </a:rPr>
              <a:t>Pekah</a:t>
            </a:r>
            <a:endPar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        Hosea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(732-722)</a:t>
            </a:r>
          </a:p>
        </p:txBody>
      </p:sp>
      <p:sp>
        <p:nvSpPr>
          <p:cNvPr id="72737" name="TextBox 38"/>
          <p:cNvSpPr txBox="1">
            <a:spLocks noChangeArrowheads="1"/>
          </p:cNvSpPr>
          <p:nvPr/>
        </p:nvSpPr>
        <p:spPr bwMode="auto">
          <a:xfrm>
            <a:off x="6588142" y="4482242"/>
            <a:ext cx="11795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err="1">
                <a:ln>
                  <a:noFill/>
                </a:ln>
                <a:solidFill>
                  <a:srgbClr val="000000"/>
                </a:solidFill>
                <a:effectLst/>
                <a:uLnTx/>
                <a:uFillTx/>
                <a:latin typeface="Calibri" pitchFamily="34" charset="0"/>
                <a:ea typeface="+mn-ea"/>
                <a:cs typeface="Arial" pitchFamily="34" charset="0"/>
              </a:rPr>
              <a:t>Jotham</a:t>
            </a:r>
            <a:endPar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Ahaz</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Hezekiah</a:t>
            </a:r>
            <a:endParaRPr kumimoji="0" lang="en-US" altLang="en-US"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p:txBody>
      </p:sp>
      <p:sp>
        <p:nvSpPr>
          <p:cNvPr id="72738" name="TextBox 39"/>
          <p:cNvSpPr txBox="1">
            <a:spLocks noChangeArrowheads="1"/>
          </p:cNvSpPr>
          <p:nvPr/>
        </p:nvSpPr>
        <p:spPr bwMode="auto">
          <a:xfrm>
            <a:off x="7837488" y="1487501"/>
            <a:ext cx="11795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Hezekiah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(728-686)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Manasseh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itchFamily="34" charset="0"/>
                <a:ea typeface="+mn-ea"/>
                <a:cs typeface="Arial" pitchFamily="34" charset="0"/>
              </a:rPr>
              <a:t>Amon</a:t>
            </a:r>
            <a:endPar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
        <p:nvSpPr>
          <p:cNvPr id="72739" name="TextBox 40"/>
          <p:cNvSpPr txBox="1">
            <a:spLocks noChangeArrowheads="1"/>
          </p:cNvSpPr>
          <p:nvPr/>
        </p:nvSpPr>
        <p:spPr bwMode="auto">
          <a:xfrm>
            <a:off x="7874001" y="1119123"/>
            <a:ext cx="1033232"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Hezekiah</a:t>
            </a:r>
          </a:p>
        </p:txBody>
      </p:sp>
      <p:sp>
        <p:nvSpPr>
          <p:cNvPr id="72740" name="TextBox 41"/>
          <p:cNvSpPr txBox="1">
            <a:spLocks noChangeArrowheads="1"/>
          </p:cNvSpPr>
          <p:nvPr/>
        </p:nvSpPr>
        <p:spPr bwMode="auto">
          <a:xfrm>
            <a:off x="7950331" y="2687672"/>
            <a:ext cx="1018227"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Josiah &amp;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Sons</a:t>
            </a:r>
          </a:p>
        </p:txBody>
      </p:sp>
      <p:sp>
        <p:nvSpPr>
          <p:cNvPr id="72741" name="TextBox 42"/>
          <p:cNvSpPr txBox="1">
            <a:spLocks noChangeArrowheads="1"/>
          </p:cNvSpPr>
          <p:nvPr/>
        </p:nvSpPr>
        <p:spPr bwMode="auto">
          <a:xfrm>
            <a:off x="7874000" y="3373403"/>
            <a:ext cx="12954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Josiah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(640-609)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Jehoahaz</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Jehoiakim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Jehoiachin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Zedekiah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(597-586)</a:t>
            </a:r>
          </a:p>
        </p:txBody>
      </p:sp>
      <p:cxnSp>
        <p:nvCxnSpPr>
          <p:cNvPr id="44" name="Straight Connector 43"/>
          <p:cNvCxnSpPr/>
          <p:nvPr/>
        </p:nvCxnSpPr>
        <p:spPr>
          <a:xfrm rot="10800000" flipV="1">
            <a:off x="1371600" y="1694592"/>
            <a:ext cx="6324600" cy="762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43" name="TextBox 44"/>
          <p:cNvSpPr txBox="1">
            <a:spLocks noChangeArrowheads="1"/>
          </p:cNvSpPr>
          <p:nvPr/>
        </p:nvSpPr>
        <p:spPr bwMode="auto">
          <a:xfrm>
            <a:off x="6535739" y="2045431"/>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5</a:t>
            </a:r>
          </a:p>
        </p:txBody>
      </p:sp>
      <p:sp>
        <p:nvSpPr>
          <p:cNvPr id="72744" name="TextBox 45"/>
          <p:cNvSpPr txBox="1">
            <a:spLocks noChangeArrowheads="1"/>
          </p:cNvSpPr>
          <p:nvPr/>
        </p:nvSpPr>
        <p:spPr bwMode="auto">
          <a:xfrm>
            <a:off x="6616701" y="3680646"/>
            <a:ext cx="1116268"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Confusing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itchFamily="34" charset="0"/>
                <a:ea typeface="+mn-ea"/>
                <a:cs typeface="Arial" pitchFamily="34" charset="0"/>
              </a:rPr>
              <a:t>Dynasties</a:t>
            </a:r>
          </a:p>
        </p:txBody>
      </p:sp>
      <p:sp>
        <p:nvSpPr>
          <p:cNvPr id="42" name="TextBox 9"/>
          <p:cNvSpPr txBox="1">
            <a:spLocks noChangeArrowheads="1"/>
          </p:cNvSpPr>
          <p:nvPr/>
        </p:nvSpPr>
        <p:spPr bwMode="auto">
          <a:xfrm>
            <a:off x="7704491" y="5354419"/>
            <a:ext cx="14476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17375E"/>
                </a:solidFill>
                <a:effectLst/>
                <a:uLnTx/>
                <a:uFillTx/>
                <a:latin typeface="Calibri" pitchFamily="34" charset="0"/>
                <a:ea typeface="+mn-ea"/>
                <a:cs typeface="Arial" pitchFamily="34" charset="0"/>
              </a:rPr>
              <a:t>Judah Return</a:t>
            </a:r>
          </a:p>
        </p:txBody>
      </p:sp>
      <p:sp>
        <p:nvSpPr>
          <p:cNvPr id="46" name="TextBox 38"/>
          <p:cNvSpPr txBox="1">
            <a:spLocks noChangeArrowheads="1"/>
          </p:cNvSpPr>
          <p:nvPr/>
        </p:nvSpPr>
        <p:spPr bwMode="auto">
          <a:xfrm>
            <a:off x="6535739" y="5723750"/>
            <a:ext cx="2513012" cy="923330"/>
          </a:xfrm>
          <a:prstGeom prst="rect">
            <a:avLst/>
          </a:prstGeom>
          <a:solidFill>
            <a:schemeClr val="bg1"/>
          </a:solidFill>
          <a:ln w="9525">
            <a:solidFill>
              <a:srgbClr val="000000"/>
            </a:solidFill>
            <a:miter lim="800000"/>
            <a:headEnd/>
            <a:tailEnd/>
          </a:ln>
        </p:spPr>
        <p:txBody>
          <a:bodyPr wrap="squar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Zerubbabel </a:t>
            </a:r>
            <a:r>
              <a:rPr kumimoji="0" lang="en-US" altLang="en-US"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(538-515)</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Ezra </a:t>
            </a:r>
            <a:r>
              <a:rPr kumimoji="0" lang="en-US" altLang="en-US"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(458-456)</a:t>
            </a:r>
            <a:endPar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en-US"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Nehemiah </a:t>
            </a:r>
            <a:r>
              <a:rPr kumimoji="0" lang="en-US" altLang="en-US"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(444-432)</a:t>
            </a:r>
          </a:p>
        </p:txBody>
      </p:sp>
      <p:sp>
        <p:nvSpPr>
          <p:cNvPr id="2" name="Down Arrow 1"/>
          <p:cNvSpPr/>
          <p:nvPr/>
        </p:nvSpPr>
        <p:spPr>
          <a:xfrm rot="10800000" flipV="1">
            <a:off x="8058520" y="19113"/>
            <a:ext cx="457200" cy="6272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22091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938DA-0321-410D-9D54-4AD0486E691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60F91395-E0CD-4D08-BE58-18D2C6F53A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4139"/>
            <a:ext cx="9144000" cy="4089722"/>
          </a:xfrm>
          <a:prstGeom prst="rect">
            <a:avLst/>
          </a:prstGeom>
        </p:spPr>
      </p:pic>
    </p:spTree>
    <p:extLst>
      <p:ext uri="{BB962C8B-B14F-4D97-AF65-F5344CB8AC3E}">
        <p14:creationId xmlns:p14="http://schemas.microsoft.com/office/powerpoint/2010/main" val="3364848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9" y="215262"/>
            <a:ext cx="3418499" cy="1143000"/>
          </a:xfrm>
        </p:spPr>
        <p:txBody>
          <a:bodyPr/>
          <a:lstStyle/>
          <a:p>
            <a:r>
              <a:rPr lang="en-US" dirty="0"/>
              <a:t>When</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3502" y="0"/>
            <a:ext cx="3532233" cy="242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3499" y="2527815"/>
            <a:ext cx="3813265" cy="372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0300" y="4435220"/>
            <a:ext cx="3839321" cy="1821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reeform 7"/>
          <p:cNvSpPr/>
          <p:nvPr/>
        </p:nvSpPr>
        <p:spPr>
          <a:xfrm>
            <a:off x="3169260" y="4418974"/>
            <a:ext cx="628359" cy="222289"/>
          </a:xfrm>
          <a:custGeom>
            <a:avLst/>
            <a:gdLst>
              <a:gd name="connsiteX0" fmla="*/ 79283 w 486892"/>
              <a:gd name="connsiteY0" fmla="*/ 10640 h 164201"/>
              <a:gd name="connsiteX1" fmla="*/ 21142 w 486892"/>
              <a:gd name="connsiteY1" fmla="*/ 26497 h 164201"/>
              <a:gd name="connsiteX2" fmla="*/ 5286 w 486892"/>
              <a:gd name="connsiteY2" fmla="*/ 31783 h 164201"/>
              <a:gd name="connsiteX3" fmla="*/ 0 w 486892"/>
              <a:gd name="connsiteY3" fmla="*/ 52925 h 164201"/>
              <a:gd name="connsiteX4" fmla="*/ 15857 w 486892"/>
              <a:gd name="connsiteY4" fmla="*/ 100495 h 164201"/>
              <a:gd name="connsiteX5" fmla="*/ 31713 w 486892"/>
              <a:gd name="connsiteY5" fmla="*/ 105780 h 164201"/>
              <a:gd name="connsiteX6" fmla="*/ 47570 w 486892"/>
              <a:gd name="connsiteY6" fmla="*/ 116351 h 164201"/>
              <a:gd name="connsiteX7" fmla="*/ 58141 w 486892"/>
              <a:gd name="connsiteY7" fmla="*/ 126923 h 164201"/>
              <a:gd name="connsiteX8" fmla="*/ 79283 w 486892"/>
              <a:gd name="connsiteY8" fmla="*/ 132208 h 164201"/>
              <a:gd name="connsiteX9" fmla="*/ 116282 w 486892"/>
              <a:gd name="connsiteY9" fmla="*/ 142779 h 164201"/>
              <a:gd name="connsiteX10" fmla="*/ 184994 w 486892"/>
              <a:gd name="connsiteY10" fmla="*/ 148065 h 164201"/>
              <a:gd name="connsiteX11" fmla="*/ 221993 w 486892"/>
              <a:gd name="connsiteY11" fmla="*/ 153350 h 164201"/>
              <a:gd name="connsiteX12" fmla="*/ 285420 w 486892"/>
              <a:gd name="connsiteY12" fmla="*/ 158636 h 164201"/>
              <a:gd name="connsiteX13" fmla="*/ 306562 w 486892"/>
              <a:gd name="connsiteY13" fmla="*/ 163921 h 164201"/>
              <a:gd name="connsiteX14" fmla="*/ 475700 w 486892"/>
              <a:gd name="connsiteY14" fmla="*/ 153350 h 164201"/>
              <a:gd name="connsiteX15" fmla="*/ 486271 w 486892"/>
              <a:gd name="connsiteY15" fmla="*/ 137494 h 164201"/>
              <a:gd name="connsiteX16" fmla="*/ 480985 w 486892"/>
              <a:gd name="connsiteY16" fmla="*/ 52925 h 164201"/>
              <a:gd name="connsiteX17" fmla="*/ 433415 w 486892"/>
              <a:gd name="connsiteY17" fmla="*/ 26497 h 164201"/>
              <a:gd name="connsiteX18" fmla="*/ 417559 w 486892"/>
              <a:gd name="connsiteY18" fmla="*/ 21212 h 164201"/>
              <a:gd name="connsiteX19" fmla="*/ 401702 w 486892"/>
              <a:gd name="connsiteY19" fmla="*/ 15926 h 164201"/>
              <a:gd name="connsiteX20" fmla="*/ 306562 w 486892"/>
              <a:gd name="connsiteY20" fmla="*/ 5355 h 164201"/>
              <a:gd name="connsiteX21" fmla="*/ 179709 w 486892"/>
              <a:gd name="connsiteY21" fmla="*/ 69 h 164201"/>
              <a:gd name="connsiteX22" fmla="*/ 79283 w 486892"/>
              <a:gd name="connsiteY22" fmla="*/ 10640 h 16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6892" h="164201">
                <a:moveTo>
                  <a:pt x="79283" y="10640"/>
                </a:moveTo>
                <a:cubicBezTo>
                  <a:pt x="52855" y="15045"/>
                  <a:pt x="40457" y="20978"/>
                  <a:pt x="21142" y="26497"/>
                </a:cubicBezTo>
                <a:cubicBezTo>
                  <a:pt x="15785" y="28028"/>
                  <a:pt x="8766" y="27433"/>
                  <a:pt x="5286" y="31783"/>
                </a:cubicBezTo>
                <a:cubicBezTo>
                  <a:pt x="748" y="37455"/>
                  <a:pt x="1762" y="45878"/>
                  <a:pt x="0" y="52925"/>
                </a:cubicBezTo>
                <a:cubicBezTo>
                  <a:pt x="2579" y="68399"/>
                  <a:pt x="1565" y="89061"/>
                  <a:pt x="15857" y="100495"/>
                </a:cubicBezTo>
                <a:cubicBezTo>
                  <a:pt x="20207" y="103975"/>
                  <a:pt x="26428" y="104018"/>
                  <a:pt x="31713" y="105780"/>
                </a:cubicBezTo>
                <a:cubicBezTo>
                  <a:pt x="36999" y="109304"/>
                  <a:pt x="42610" y="112383"/>
                  <a:pt x="47570" y="116351"/>
                </a:cubicBezTo>
                <a:cubicBezTo>
                  <a:pt x="51461" y="119464"/>
                  <a:pt x="53684" y="124694"/>
                  <a:pt x="58141" y="126923"/>
                </a:cubicBezTo>
                <a:cubicBezTo>
                  <a:pt x="64638" y="130172"/>
                  <a:pt x="72298" y="130212"/>
                  <a:pt x="79283" y="132208"/>
                </a:cubicBezTo>
                <a:cubicBezTo>
                  <a:pt x="92448" y="135969"/>
                  <a:pt x="102230" y="141126"/>
                  <a:pt x="116282" y="142779"/>
                </a:cubicBezTo>
                <a:cubicBezTo>
                  <a:pt x="139096" y="145463"/>
                  <a:pt x="162136" y="145779"/>
                  <a:pt x="184994" y="148065"/>
                </a:cubicBezTo>
                <a:cubicBezTo>
                  <a:pt x="197390" y="149305"/>
                  <a:pt x="209603" y="152046"/>
                  <a:pt x="221993" y="153350"/>
                </a:cubicBezTo>
                <a:cubicBezTo>
                  <a:pt x="243092" y="155571"/>
                  <a:pt x="264278" y="156874"/>
                  <a:pt x="285420" y="158636"/>
                </a:cubicBezTo>
                <a:cubicBezTo>
                  <a:pt x="292467" y="160398"/>
                  <a:pt x="299298" y="163921"/>
                  <a:pt x="306562" y="163921"/>
                </a:cubicBezTo>
                <a:cubicBezTo>
                  <a:pt x="430164" y="163921"/>
                  <a:pt x="407894" y="166912"/>
                  <a:pt x="475700" y="153350"/>
                </a:cubicBezTo>
                <a:cubicBezTo>
                  <a:pt x="479224" y="148065"/>
                  <a:pt x="485937" y="143837"/>
                  <a:pt x="486271" y="137494"/>
                </a:cubicBezTo>
                <a:cubicBezTo>
                  <a:pt x="487755" y="109288"/>
                  <a:pt x="486804" y="80564"/>
                  <a:pt x="480985" y="52925"/>
                </a:cubicBezTo>
                <a:cubicBezTo>
                  <a:pt x="477402" y="35907"/>
                  <a:pt x="442178" y="29418"/>
                  <a:pt x="433415" y="26497"/>
                </a:cubicBezTo>
                <a:lnTo>
                  <a:pt x="417559" y="21212"/>
                </a:lnTo>
                <a:cubicBezTo>
                  <a:pt x="412273" y="19450"/>
                  <a:pt x="407198" y="16842"/>
                  <a:pt x="401702" y="15926"/>
                </a:cubicBezTo>
                <a:cubicBezTo>
                  <a:pt x="358416" y="8711"/>
                  <a:pt x="362151" y="8443"/>
                  <a:pt x="306562" y="5355"/>
                </a:cubicBezTo>
                <a:cubicBezTo>
                  <a:pt x="264306" y="3007"/>
                  <a:pt x="222020" y="989"/>
                  <a:pt x="179709" y="69"/>
                </a:cubicBezTo>
                <a:cubicBezTo>
                  <a:pt x="140957" y="-773"/>
                  <a:pt x="105711" y="6235"/>
                  <a:pt x="79283" y="10640"/>
                </a:cubicBezTo>
                <a:close/>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9" name="Freeform 8"/>
          <p:cNvSpPr/>
          <p:nvPr/>
        </p:nvSpPr>
        <p:spPr>
          <a:xfrm>
            <a:off x="3120060" y="4293162"/>
            <a:ext cx="628359" cy="222289"/>
          </a:xfrm>
          <a:custGeom>
            <a:avLst/>
            <a:gdLst>
              <a:gd name="connsiteX0" fmla="*/ 79283 w 486892"/>
              <a:gd name="connsiteY0" fmla="*/ 10640 h 164201"/>
              <a:gd name="connsiteX1" fmla="*/ 21142 w 486892"/>
              <a:gd name="connsiteY1" fmla="*/ 26497 h 164201"/>
              <a:gd name="connsiteX2" fmla="*/ 5286 w 486892"/>
              <a:gd name="connsiteY2" fmla="*/ 31783 h 164201"/>
              <a:gd name="connsiteX3" fmla="*/ 0 w 486892"/>
              <a:gd name="connsiteY3" fmla="*/ 52925 h 164201"/>
              <a:gd name="connsiteX4" fmla="*/ 15857 w 486892"/>
              <a:gd name="connsiteY4" fmla="*/ 100495 h 164201"/>
              <a:gd name="connsiteX5" fmla="*/ 31713 w 486892"/>
              <a:gd name="connsiteY5" fmla="*/ 105780 h 164201"/>
              <a:gd name="connsiteX6" fmla="*/ 47570 w 486892"/>
              <a:gd name="connsiteY6" fmla="*/ 116351 h 164201"/>
              <a:gd name="connsiteX7" fmla="*/ 58141 w 486892"/>
              <a:gd name="connsiteY7" fmla="*/ 126923 h 164201"/>
              <a:gd name="connsiteX8" fmla="*/ 79283 w 486892"/>
              <a:gd name="connsiteY8" fmla="*/ 132208 h 164201"/>
              <a:gd name="connsiteX9" fmla="*/ 116282 w 486892"/>
              <a:gd name="connsiteY9" fmla="*/ 142779 h 164201"/>
              <a:gd name="connsiteX10" fmla="*/ 184994 w 486892"/>
              <a:gd name="connsiteY10" fmla="*/ 148065 h 164201"/>
              <a:gd name="connsiteX11" fmla="*/ 221993 w 486892"/>
              <a:gd name="connsiteY11" fmla="*/ 153350 h 164201"/>
              <a:gd name="connsiteX12" fmla="*/ 285420 w 486892"/>
              <a:gd name="connsiteY12" fmla="*/ 158636 h 164201"/>
              <a:gd name="connsiteX13" fmla="*/ 306562 w 486892"/>
              <a:gd name="connsiteY13" fmla="*/ 163921 h 164201"/>
              <a:gd name="connsiteX14" fmla="*/ 475700 w 486892"/>
              <a:gd name="connsiteY14" fmla="*/ 153350 h 164201"/>
              <a:gd name="connsiteX15" fmla="*/ 486271 w 486892"/>
              <a:gd name="connsiteY15" fmla="*/ 137494 h 164201"/>
              <a:gd name="connsiteX16" fmla="*/ 480985 w 486892"/>
              <a:gd name="connsiteY16" fmla="*/ 52925 h 164201"/>
              <a:gd name="connsiteX17" fmla="*/ 433415 w 486892"/>
              <a:gd name="connsiteY17" fmla="*/ 26497 h 164201"/>
              <a:gd name="connsiteX18" fmla="*/ 417559 w 486892"/>
              <a:gd name="connsiteY18" fmla="*/ 21212 h 164201"/>
              <a:gd name="connsiteX19" fmla="*/ 401702 w 486892"/>
              <a:gd name="connsiteY19" fmla="*/ 15926 h 164201"/>
              <a:gd name="connsiteX20" fmla="*/ 306562 w 486892"/>
              <a:gd name="connsiteY20" fmla="*/ 5355 h 164201"/>
              <a:gd name="connsiteX21" fmla="*/ 179709 w 486892"/>
              <a:gd name="connsiteY21" fmla="*/ 69 h 164201"/>
              <a:gd name="connsiteX22" fmla="*/ 79283 w 486892"/>
              <a:gd name="connsiteY22" fmla="*/ 10640 h 16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6892" h="164201">
                <a:moveTo>
                  <a:pt x="79283" y="10640"/>
                </a:moveTo>
                <a:cubicBezTo>
                  <a:pt x="52855" y="15045"/>
                  <a:pt x="40457" y="20978"/>
                  <a:pt x="21142" y="26497"/>
                </a:cubicBezTo>
                <a:cubicBezTo>
                  <a:pt x="15785" y="28028"/>
                  <a:pt x="8766" y="27433"/>
                  <a:pt x="5286" y="31783"/>
                </a:cubicBezTo>
                <a:cubicBezTo>
                  <a:pt x="748" y="37455"/>
                  <a:pt x="1762" y="45878"/>
                  <a:pt x="0" y="52925"/>
                </a:cubicBezTo>
                <a:cubicBezTo>
                  <a:pt x="2579" y="68399"/>
                  <a:pt x="1565" y="89061"/>
                  <a:pt x="15857" y="100495"/>
                </a:cubicBezTo>
                <a:cubicBezTo>
                  <a:pt x="20207" y="103975"/>
                  <a:pt x="26428" y="104018"/>
                  <a:pt x="31713" y="105780"/>
                </a:cubicBezTo>
                <a:cubicBezTo>
                  <a:pt x="36999" y="109304"/>
                  <a:pt x="42610" y="112383"/>
                  <a:pt x="47570" y="116351"/>
                </a:cubicBezTo>
                <a:cubicBezTo>
                  <a:pt x="51461" y="119464"/>
                  <a:pt x="53684" y="124694"/>
                  <a:pt x="58141" y="126923"/>
                </a:cubicBezTo>
                <a:cubicBezTo>
                  <a:pt x="64638" y="130172"/>
                  <a:pt x="72298" y="130212"/>
                  <a:pt x="79283" y="132208"/>
                </a:cubicBezTo>
                <a:cubicBezTo>
                  <a:pt x="92448" y="135969"/>
                  <a:pt x="102230" y="141126"/>
                  <a:pt x="116282" y="142779"/>
                </a:cubicBezTo>
                <a:cubicBezTo>
                  <a:pt x="139096" y="145463"/>
                  <a:pt x="162136" y="145779"/>
                  <a:pt x="184994" y="148065"/>
                </a:cubicBezTo>
                <a:cubicBezTo>
                  <a:pt x="197390" y="149305"/>
                  <a:pt x="209603" y="152046"/>
                  <a:pt x="221993" y="153350"/>
                </a:cubicBezTo>
                <a:cubicBezTo>
                  <a:pt x="243092" y="155571"/>
                  <a:pt x="264278" y="156874"/>
                  <a:pt x="285420" y="158636"/>
                </a:cubicBezTo>
                <a:cubicBezTo>
                  <a:pt x="292467" y="160398"/>
                  <a:pt x="299298" y="163921"/>
                  <a:pt x="306562" y="163921"/>
                </a:cubicBezTo>
                <a:cubicBezTo>
                  <a:pt x="430164" y="163921"/>
                  <a:pt x="407894" y="166912"/>
                  <a:pt x="475700" y="153350"/>
                </a:cubicBezTo>
                <a:cubicBezTo>
                  <a:pt x="479224" y="148065"/>
                  <a:pt x="485937" y="143837"/>
                  <a:pt x="486271" y="137494"/>
                </a:cubicBezTo>
                <a:cubicBezTo>
                  <a:pt x="487755" y="109288"/>
                  <a:pt x="486804" y="80564"/>
                  <a:pt x="480985" y="52925"/>
                </a:cubicBezTo>
                <a:cubicBezTo>
                  <a:pt x="477402" y="35907"/>
                  <a:pt x="442178" y="29418"/>
                  <a:pt x="433415" y="26497"/>
                </a:cubicBezTo>
                <a:lnTo>
                  <a:pt x="417559" y="21212"/>
                </a:lnTo>
                <a:cubicBezTo>
                  <a:pt x="412273" y="19450"/>
                  <a:pt x="407198" y="16842"/>
                  <a:pt x="401702" y="15926"/>
                </a:cubicBezTo>
                <a:cubicBezTo>
                  <a:pt x="358416" y="8711"/>
                  <a:pt x="362151" y="8443"/>
                  <a:pt x="306562" y="5355"/>
                </a:cubicBezTo>
                <a:cubicBezTo>
                  <a:pt x="264306" y="3007"/>
                  <a:pt x="222020" y="989"/>
                  <a:pt x="179709" y="69"/>
                </a:cubicBezTo>
                <a:cubicBezTo>
                  <a:pt x="140957" y="-773"/>
                  <a:pt x="105711" y="6235"/>
                  <a:pt x="79283" y="10640"/>
                </a:cubicBezTo>
                <a:close/>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10" name="Freeform 9"/>
          <p:cNvSpPr/>
          <p:nvPr/>
        </p:nvSpPr>
        <p:spPr>
          <a:xfrm>
            <a:off x="3120060" y="4186285"/>
            <a:ext cx="750900" cy="222289"/>
          </a:xfrm>
          <a:custGeom>
            <a:avLst/>
            <a:gdLst>
              <a:gd name="connsiteX0" fmla="*/ 79283 w 486892"/>
              <a:gd name="connsiteY0" fmla="*/ 10640 h 164201"/>
              <a:gd name="connsiteX1" fmla="*/ 21142 w 486892"/>
              <a:gd name="connsiteY1" fmla="*/ 26497 h 164201"/>
              <a:gd name="connsiteX2" fmla="*/ 5286 w 486892"/>
              <a:gd name="connsiteY2" fmla="*/ 31783 h 164201"/>
              <a:gd name="connsiteX3" fmla="*/ 0 w 486892"/>
              <a:gd name="connsiteY3" fmla="*/ 52925 h 164201"/>
              <a:gd name="connsiteX4" fmla="*/ 15857 w 486892"/>
              <a:gd name="connsiteY4" fmla="*/ 100495 h 164201"/>
              <a:gd name="connsiteX5" fmla="*/ 31713 w 486892"/>
              <a:gd name="connsiteY5" fmla="*/ 105780 h 164201"/>
              <a:gd name="connsiteX6" fmla="*/ 47570 w 486892"/>
              <a:gd name="connsiteY6" fmla="*/ 116351 h 164201"/>
              <a:gd name="connsiteX7" fmla="*/ 58141 w 486892"/>
              <a:gd name="connsiteY7" fmla="*/ 126923 h 164201"/>
              <a:gd name="connsiteX8" fmla="*/ 79283 w 486892"/>
              <a:gd name="connsiteY8" fmla="*/ 132208 h 164201"/>
              <a:gd name="connsiteX9" fmla="*/ 116282 w 486892"/>
              <a:gd name="connsiteY9" fmla="*/ 142779 h 164201"/>
              <a:gd name="connsiteX10" fmla="*/ 184994 w 486892"/>
              <a:gd name="connsiteY10" fmla="*/ 148065 h 164201"/>
              <a:gd name="connsiteX11" fmla="*/ 221993 w 486892"/>
              <a:gd name="connsiteY11" fmla="*/ 153350 h 164201"/>
              <a:gd name="connsiteX12" fmla="*/ 285420 w 486892"/>
              <a:gd name="connsiteY12" fmla="*/ 158636 h 164201"/>
              <a:gd name="connsiteX13" fmla="*/ 306562 w 486892"/>
              <a:gd name="connsiteY13" fmla="*/ 163921 h 164201"/>
              <a:gd name="connsiteX14" fmla="*/ 475700 w 486892"/>
              <a:gd name="connsiteY14" fmla="*/ 153350 h 164201"/>
              <a:gd name="connsiteX15" fmla="*/ 486271 w 486892"/>
              <a:gd name="connsiteY15" fmla="*/ 137494 h 164201"/>
              <a:gd name="connsiteX16" fmla="*/ 480985 w 486892"/>
              <a:gd name="connsiteY16" fmla="*/ 52925 h 164201"/>
              <a:gd name="connsiteX17" fmla="*/ 433415 w 486892"/>
              <a:gd name="connsiteY17" fmla="*/ 26497 h 164201"/>
              <a:gd name="connsiteX18" fmla="*/ 417559 w 486892"/>
              <a:gd name="connsiteY18" fmla="*/ 21212 h 164201"/>
              <a:gd name="connsiteX19" fmla="*/ 401702 w 486892"/>
              <a:gd name="connsiteY19" fmla="*/ 15926 h 164201"/>
              <a:gd name="connsiteX20" fmla="*/ 306562 w 486892"/>
              <a:gd name="connsiteY20" fmla="*/ 5355 h 164201"/>
              <a:gd name="connsiteX21" fmla="*/ 179709 w 486892"/>
              <a:gd name="connsiteY21" fmla="*/ 69 h 164201"/>
              <a:gd name="connsiteX22" fmla="*/ 79283 w 486892"/>
              <a:gd name="connsiteY22" fmla="*/ 10640 h 16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6892" h="164201">
                <a:moveTo>
                  <a:pt x="79283" y="10640"/>
                </a:moveTo>
                <a:cubicBezTo>
                  <a:pt x="52855" y="15045"/>
                  <a:pt x="40457" y="20978"/>
                  <a:pt x="21142" y="26497"/>
                </a:cubicBezTo>
                <a:cubicBezTo>
                  <a:pt x="15785" y="28028"/>
                  <a:pt x="8766" y="27433"/>
                  <a:pt x="5286" y="31783"/>
                </a:cubicBezTo>
                <a:cubicBezTo>
                  <a:pt x="748" y="37455"/>
                  <a:pt x="1762" y="45878"/>
                  <a:pt x="0" y="52925"/>
                </a:cubicBezTo>
                <a:cubicBezTo>
                  <a:pt x="2579" y="68399"/>
                  <a:pt x="1565" y="89061"/>
                  <a:pt x="15857" y="100495"/>
                </a:cubicBezTo>
                <a:cubicBezTo>
                  <a:pt x="20207" y="103975"/>
                  <a:pt x="26428" y="104018"/>
                  <a:pt x="31713" y="105780"/>
                </a:cubicBezTo>
                <a:cubicBezTo>
                  <a:pt x="36999" y="109304"/>
                  <a:pt x="42610" y="112383"/>
                  <a:pt x="47570" y="116351"/>
                </a:cubicBezTo>
                <a:cubicBezTo>
                  <a:pt x="51461" y="119464"/>
                  <a:pt x="53684" y="124694"/>
                  <a:pt x="58141" y="126923"/>
                </a:cubicBezTo>
                <a:cubicBezTo>
                  <a:pt x="64638" y="130172"/>
                  <a:pt x="72298" y="130212"/>
                  <a:pt x="79283" y="132208"/>
                </a:cubicBezTo>
                <a:cubicBezTo>
                  <a:pt x="92448" y="135969"/>
                  <a:pt x="102230" y="141126"/>
                  <a:pt x="116282" y="142779"/>
                </a:cubicBezTo>
                <a:cubicBezTo>
                  <a:pt x="139096" y="145463"/>
                  <a:pt x="162136" y="145779"/>
                  <a:pt x="184994" y="148065"/>
                </a:cubicBezTo>
                <a:cubicBezTo>
                  <a:pt x="197390" y="149305"/>
                  <a:pt x="209603" y="152046"/>
                  <a:pt x="221993" y="153350"/>
                </a:cubicBezTo>
                <a:cubicBezTo>
                  <a:pt x="243092" y="155571"/>
                  <a:pt x="264278" y="156874"/>
                  <a:pt x="285420" y="158636"/>
                </a:cubicBezTo>
                <a:cubicBezTo>
                  <a:pt x="292467" y="160398"/>
                  <a:pt x="299298" y="163921"/>
                  <a:pt x="306562" y="163921"/>
                </a:cubicBezTo>
                <a:cubicBezTo>
                  <a:pt x="430164" y="163921"/>
                  <a:pt x="407894" y="166912"/>
                  <a:pt x="475700" y="153350"/>
                </a:cubicBezTo>
                <a:cubicBezTo>
                  <a:pt x="479224" y="148065"/>
                  <a:pt x="485937" y="143837"/>
                  <a:pt x="486271" y="137494"/>
                </a:cubicBezTo>
                <a:cubicBezTo>
                  <a:pt x="487755" y="109288"/>
                  <a:pt x="486804" y="80564"/>
                  <a:pt x="480985" y="52925"/>
                </a:cubicBezTo>
                <a:cubicBezTo>
                  <a:pt x="477402" y="35907"/>
                  <a:pt x="442178" y="29418"/>
                  <a:pt x="433415" y="26497"/>
                </a:cubicBezTo>
                <a:lnTo>
                  <a:pt x="417559" y="21212"/>
                </a:lnTo>
                <a:cubicBezTo>
                  <a:pt x="412273" y="19450"/>
                  <a:pt x="407198" y="16842"/>
                  <a:pt x="401702" y="15926"/>
                </a:cubicBezTo>
                <a:cubicBezTo>
                  <a:pt x="358416" y="8711"/>
                  <a:pt x="362151" y="8443"/>
                  <a:pt x="306562" y="5355"/>
                </a:cubicBezTo>
                <a:cubicBezTo>
                  <a:pt x="264306" y="3007"/>
                  <a:pt x="222020" y="989"/>
                  <a:pt x="179709" y="69"/>
                </a:cubicBezTo>
                <a:cubicBezTo>
                  <a:pt x="140957" y="-773"/>
                  <a:pt x="105711" y="6235"/>
                  <a:pt x="79283" y="10640"/>
                </a:cubicBezTo>
                <a:close/>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 name="Freeform: Shape 4">
            <a:extLst>
              <a:ext uri="{FF2B5EF4-FFF2-40B4-BE49-F238E27FC236}">
                <a16:creationId xmlns:a16="http://schemas.microsoft.com/office/drawing/2014/main" id="{454F76EF-5CD4-4A35-AA57-39D9EE9AF5E2}"/>
              </a:ext>
            </a:extLst>
          </p:cNvPr>
          <p:cNvSpPr/>
          <p:nvPr/>
        </p:nvSpPr>
        <p:spPr>
          <a:xfrm>
            <a:off x="2948940" y="4930140"/>
            <a:ext cx="693420" cy="7620"/>
          </a:xfrm>
          <a:custGeom>
            <a:avLst/>
            <a:gdLst>
              <a:gd name="connsiteX0" fmla="*/ 0 w 693420"/>
              <a:gd name="connsiteY0" fmla="*/ 7620 h 7620"/>
              <a:gd name="connsiteX1" fmla="*/ 83820 w 693420"/>
              <a:gd name="connsiteY1" fmla="*/ 0 h 7620"/>
              <a:gd name="connsiteX2" fmla="*/ 693420 w 693420"/>
              <a:gd name="connsiteY2" fmla="*/ 7620 h 7620"/>
            </a:gdLst>
            <a:ahLst/>
            <a:cxnLst>
              <a:cxn ang="0">
                <a:pos x="connsiteX0" y="connsiteY0"/>
              </a:cxn>
              <a:cxn ang="0">
                <a:pos x="connsiteX1" y="connsiteY1"/>
              </a:cxn>
              <a:cxn ang="0">
                <a:pos x="connsiteX2" y="connsiteY2"/>
              </a:cxn>
            </a:cxnLst>
            <a:rect l="l" t="t" r="r" b="b"/>
            <a:pathLst>
              <a:path w="693420" h="7620">
                <a:moveTo>
                  <a:pt x="0" y="7620"/>
                </a:moveTo>
                <a:cubicBezTo>
                  <a:pt x="27940" y="5080"/>
                  <a:pt x="55765" y="0"/>
                  <a:pt x="83820" y="0"/>
                </a:cubicBezTo>
                <a:cubicBezTo>
                  <a:pt x="287036" y="0"/>
                  <a:pt x="693420" y="7620"/>
                  <a:pt x="693420" y="762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53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itle 1"/>
          <p:cNvSpPr>
            <a:spLocks noGrp="1"/>
          </p:cNvSpPr>
          <p:nvPr>
            <p:ph type="title"/>
          </p:nvPr>
        </p:nvSpPr>
        <p:spPr>
          <a:xfrm>
            <a:off x="1333500" y="411163"/>
            <a:ext cx="6477000" cy="1143000"/>
          </a:xfrm>
        </p:spPr>
        <p:txBody>
          <a:bodyPr/>
          <a:lstStyle/>
          <a:p>
            <a:r>
              <a:rPr lang="en-US" altLang="en-US" b="1">
                <a:latin typeface="Arial" pitchFamily="34" charset="0"/>
                <a:ea typeface="Times New Roman" pitchFamily="18" charset="0"/>
                <a:cs typeface="Arial" pitchFamily="34" charset="0"/>
              </a:rPr>
              <a:t>Oracles against the Nations in the Prophets</a:t>
            </a:r>
            <a:br>
              <a:rPr lang="en-US" altLang="en-US" sz="6600">
                <a:latin typeface="Arial" pitchFamily="34" charset="0"/>
                <a:ea typeface="Times New Roman" pitchFamily="18" charset="0"/>
                <a:cs typeface="Arial" pitchFamily="34" charset="0"/>
              </a:rPr>
            </a:br>
            <a:endParaRPr lang="en-US" altLang="en-US">
              <a:ea typeface="Times New Roman" pitchFamily="18" charset="0"/>
              <a:cs typeface="Arial" pitchFamily="34" charset="0"/>
            </a:endParaRPr>
          </a:p>
        </p:txBody>
      </p:sp>
      <p:graphicFrame>
        <p:nvGraphicFramePr>
          <p:cNvPr id="2" name="Table 1"/>
          <p:cNvGraphicFramePr>
            <a:graphicFrameLocks noGrp="1"/>
          </p:cNvGraphicFramePr>
          <p:nvPr/>
        </p:nvGraphicFramePr>
        <p:xfrm>
          <a:off x="1276350" y="1641475"/>
          <a:ext cx="7629523" cy="4525961"/>
        </p:xfrm>
        <a:graphic>
          <a:graphicData uri="http://schemas.openxmlformats.org/drawingml/2006/table">
            <a:tbl>
              <a:tblPr firstRow="1" firstCol="1" bandRow="1"/>
              <a:tblGrid>
                <a:gridCol w="693593">
                  <a:extLst>
                    <a:ext uri="{9D8B030D-6E8A-4147-A177-3AD203B41FA5}">
                      <a16:colId xmlns:a16="http://schemas.microsoft.com/office/drawing/2014/main" val="20000"/>
                    </a:ext>
                  </a:extLst>
                </a:gridCol>
                <a:gridCol w="693593">
                  <a:extLst>
                    <a:ext uri="{9D8B030D-6E8A-4147-A177-3AD203B41FA5}">
                      <a16:colId xmlns:a16="http://schemas.microsoft.com/office/drawing/2014/main" val="20001"/>
                    </a:ext>
                  </a:extLst>
                </a:gridCol>
                <a:gridCol w="693593">
                  <a:extLst>
                    <a:ext uri="{9D8B030D-6E8A-4147-A177-3AD203B41FA5}">
                      <a16:colId xmlns:a16="http://schemas.microsoft.com/office/drawing/2014/main" val="20002"/>
                    </a:ext>
                  </a:extLst>
                </a:gridCol>
                <a:gridCol w="693593">
                  <a:extLst>
                    <a:ext uri="{9D8B030D-6E8A-4147-A177-3AD203B41FA5}">
                      <a16:colId xmlns:a16="http://schemas.microsoft.com/office/drawing/2014/main" val="20003"/>
                    </a:ext>
                  </a:extLst>
                </a:gridCol>
                <a:gridCol w="693593">
                  <a:extLst>
                    <a:ext uri="{9D8B030D-6E8A-4147-A177-3AD203B41FA5}">
                      <a16:colId xmlns:a16="http://schemas.microsoft.com/office/drawing/2014/main" val="20004"/>
                    </a:ext>
                  </a:extLst>
                </a:gridCol>
                <a:gridCol w="693593">
                  <a:extLst>
                    <a:ext uri="{9D8B030D-6E8A-4147-A177-3AD203B41FA5}">
                      <a16:colId xmlns:a16="http://schemas.microsoft.com/office/drawing/2014/main" val="20005"/>
                    </a:ext>
                  </a:extLst>
                </a:gridCol>
                <a:gridCol w="693593">
                  <a:extLst>
                    <a:ext uri="{9D8B030D-6E8A-4147-A177-3AD203B41FA5}">
                      <a16:colId xmlns:a16="http://schemas.microsoft.com/office/drawing/2014/main" val="20006"/>
                    </a:ext>
                  </a:extLst>
                </a:gridCol>
                <a:gridCol w="693593">
                  <a:extLst>
                    <a:ext uri="{9D8B030D-6E8A-4147-A177-3AD203B41FA5}">
                      <a16:colId xmlns:a16="http://schemas.microsoft.com/office/drawing/2014/main" val="20007"/>
                    </a:ext>
                  </a:extLst>
                </a:gridCol>
                <a:gridCol w="693593">
                  <a:extLst>
                    <a:ext uri="{9D8B030D-6E8A-4147-A177-3AD203B41FA5}">
                      <a16:colId xmlns:a16="http://schemas.microsoft.com/office/drawing/2014/main" val="20008"/>
                    </a:ext>
                  </a:extLst>
                </a:gridCol>
                <a:gridCol w="693593">
                  <a:extLst>
                    <a:ext uri="{9D8B030D-6E8A-4147-A177-3AD203B41FA5}">
                      <a16:colId xmlns:a16="http://schemas.microsoft.com/office/drawing/2014/main" val="20009"/>
                    </a:ext>
                  </a:extLst>
                </a:gridCol>
                <a:gridCol w="693593">
                  <a:extLst>
                    <a:ext uri="{9D8B030D-6E8A-4147-A177-3AD203B41FA5}">
                      <a16:colId xmlns:a16="http://schemas.microsoft.com/office/drawing/2014/main" val="20010"/>
                    </a:ext>
                  </a:extLst>
                </a:gridCol>
              </a:tblGrid>
              <a:tr h="227016">
                <a:tc>
                  <a:txBody>
                    <a:bodyPr/>
                    <a:lstStyle/>
                    <a:p>
                      <a:pPr marL="0" marR="0">
                        <a:lnSpc>
                          <a:spcPct val="115000"/>
                        </a:lnSpc>
                        <a:spcBef>
                          <a:spcPts val="0"/>
                        </a:spcBef>
                        <a:spcAft>
                          <a:spcPts val="0"/>
                        </a:spcAft>
                      </a:pPr>
                      <a:r>
                        <a:rPr lang="en-US" sz="1000" b="1" dirty="0">
                          <a:effectLst/>
                          <a:latin typeface="Calibri"/>
                          <a:ea typeface="Times New Roman"/>
                          <a:cs typeface="Times New Roman"/>
                        </a:rPr>
                        <a:t> </a:t>
                      </a:r>
                      <a:endParaRPr lang="en-US" sz="1000" dirty="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a:effectLst/>
                          <a:latin typeface="Calibri"/>
                          <a:ea typeface="Times New Roman"/>
                          <a:cs typeface="Times New Roman"/>
                        </a:rPr>
                        <a:t>Isaiah</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a:effectLst/>
                          <a:latin typeface="Calibri"/>
                          <a:ea typeface="Times New Roman"/>
                          <a:cs typeface="Times New Roman"/>
                        </a:rPr>
                        <a:t>Jeremiah</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a:effectLst/>
                          <a:latin typeface="Calibri"/>
                          <a:ea typeface="Times New Roman"/>
                          <a:cs typeface="Times New Roman"/>
                        </a:rPr>
                        <a:t>Ezekiel</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dirty="0">
                          <a:effectLst/>
                          <a:latin typeface="Calibri"/>
                          <a:ea typeface="Times New Roman"/>
                          <a:cs typeface="Times New Roman"/>
                        </a:rPr>
                        <a:t>Joel</a:t>
                      </a:r>
                      <a:endParaRPr lang="en-US" sz="1000" dirty="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a:effectLst/>
                          <a:latin typeface="Calibri"/>
                          <a:ea typeface="Times New Roman"/>
                          <a:cs typeface="Times New Roman"/>
                        </a:rPr>
                        <a:t>Amos</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a:effectLst/>
                          <a:latin typeface="Calibri"/>
                          <a:ea typeface="Times New Roman"/>
                          <a:cs typeface="Times New Roman"/>
                        </a:rPr>
                        <a:t>Obadiah</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a:effectLst/>
                          <a:latin typeface="Calibri"/>
                          <a:ea typeface="Times New Roman"/>
                          <a:cs typeface="Times New Roman"/>
                        </a:rPr>
                        <a:t>Jonah</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a:effectLst/>
                          <a:latin typeface="Calibri"/>
                          <a:ea typeface="Times New Roman"/>
                          <a:cs typeface="Times New Roman"/>
                        </a:rPr>
                        <a:t>Nahum</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a:effectLst/>
                          <a:latin typeface="Calibri"/>
                          <a:ea typeface="Times New Roman"/>
                          <a:cs typeface="Times New Roman"/>
                        </a:rPr>
                        <a:t>Zephaniah</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dirty="0">
                          <a:effectLst/>
                          <a:latin typeface="Calibri"/>
                          <a:ea typeface="Times New Roman"/>
                          <a:cs typeface="Times New Roman"/>
                        </a:rPr>
                        <a:t>Zechariah</a:t>
                      </a:r>
                      <a:r>
                        <a:rPr lang="en-US" sz="1000" b="1" u="none" strike="noStrike" dirty="0">
                          <a:solidFill>
                            <a:srgbClr val="F06336"/>
                          </a:solidFill>
                          <a:effectLst/>
                          <a:latin typeface="Calibri"/>
                          <a:ea typeface="Times New Roman"/>
                          <a:cs typeface="Times New Roman"/>
                          <a:hlinkClick r:id="rId2"/>
                        </a:rPr>
                        <a:t>*</a:t>
                      </a:r>
                      <a:endParaRPr lang="en-US" sz="1000" dirty="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27016">
                <a:tc>
                  <a:txBody>
                    <a:bodyPr/>
                    <a:lstStyle/>
                    <a:p>
                      <a:pPr marL="0" marR="0">
                        <a:lnSpc>
                          <a:spcPct val="115000"/>
                        </a:lnSpc>
                        <a:spcBef>
                          <a:spcPts val="0"/>
                        </a:spcBef>
                        <a:spcAft>
                          <a:spcPts val="0"/>
                        </a:spcAft>
                      </a:pPr>
                      <a:r>
                        <a:rPr lang="en-US" sz="1000" b="1">
                          <a:effectLst/>
                          <a:latin typeface="Calibri"/>
                          <a:ea typeface="Times New Roman"/>
                          <a:cs typeface="Times New Roman"/>
                        </a:rPr>
                        <a:t>Ammon</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3"/>
                        </a:rPr>
                        <a:t>49:1–6</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4"/>
                        </a:rPr>
                        <a:t>25:1–7</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5"/>
                        </a:rPr>
                        <a:t>1:13–15</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27016">
                <a:tc>
                  <a:txBody>
                    <a:bodyPr/>
                    <a:lstStyle/>
                    <a:p>
                      <a:pPr marL="0" marR="0">
                        <a:lnSpc>
                          <a:spcPct val="115000"/>
                        </a:lnSpc>
                        <a:spcBef>
                          <a:spcPts val="0"/>
                        </a:spcBef>
                        <a:spcAft>
                          <a:spcPts val="0"/>
                        </a:spcAft>
                      </a:pPr>
                      <a:r>
                        <a:rPr lang="en-US" sz="1000" b="1">
                          <a:effectLst/>
                          <a:latin typeface="Calibri"/>
                          <a:ea typeface="Times New Roman"/>
                          <a:cs typeface="Times New Roman"/>
                        </a:rPr>
                        <a:t>Arabia</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6"/>
                        </a:rPr>
                        <a:t>21:13–17</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05757">
                <a:tc>
                  <a:txBody>
                    <a:bodyPr/>
                    <a:lstStyle/>
                    <a:p>
                      <a:pPr marL="0" marR="0">
                        <a:lnSpc>
                          <a:spcPct val="115000"/>
                        </a:lnSpc>
                        <a:spcBef>
                          <a:spcPts val="0"/>
                        </a:spcBef>
                        <a:spcAft>
                          <a:spcPts val="0"/>
                        </a:spcAft>
                      </a:pPr>
                      <a:r>
                        <a:rPr lang="en-US" sz="1000" b="1">
                          <a:effectLst/>
                          <a:latin typeface="Calibri"/>
                          <a:ea typeface="Times New Roman"/>
                          <a:cs typeface="Times New Roman"/>
                        </a:rPr>
                        <a:t>Assyria (Nineveh)</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7"/>
                        </a:rPr>
                        <a:t>10:5–19; 14:24–27</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(Nineveh)</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(Nineveh)</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84498">
                <a:tc>
                  <a:txBody>
                    <a:bodyPr/>
                    <a:lstStyle/>
                    <a:p>
                      <a:pPr marL="0" marR="0">
                        <a:lnSpc>
                          <a:spcPct val="115000"/>
                        </a:lnSpc>
                        <a:spcBef>
                          <a:spcPts val="0"/>
                        </a:spcBef>
                        <a:spcAft>
                          <a:spcPts val="0"/>
                        </a:spcAft>
                      </a:pPr>
                      <a:r>
                        <a:rPr lang="en-US" sz="1000" b="1">
                          <a:effectLst/>
                          <a:latin typeface="Calibri"/>
                          <a:ea typeface="Times New Roman"/>
                          <a:cs typeface="Times New Roman"/>
                        </a:rPr>
                        <a:t>Babylon</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8"/>
                        </a:rPr>
                        <a:t>13:1–14:23; 21:1–10; 46:1–47:15</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9"/>
                        </a:rPr>
                        <a:t>50:1–51:64</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10"/>
                        </a:rPr>
                        <a:t>2:9–12?</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27016">
                <a:tc>
                  <a:txBody>
                    <a:bodyPr/>
                    <a:lstStyle/>
                    <a:p>
                      <a:pPr marL="0" marR="0">
                        <a:lnSpc>
                          <a:spcPct val="115000"/>
                        </a:lnSpc>
                        <a:spcBef>
                          <a:spcPts val="0"/>
                        </a:spcBef>
                        <a:spcAft>
                          <a:spcPts val="0"/>
                        </a:spcAft>
                      </a:pPr>
                      <a:r>
                        <a:rPr lang="en-US" sz="1000" b="1">
                          <a:effectLst/>
                          <a:latin typeface="Calibri"/>
                          <a:ea typeface="Times New Roman"/>
                          <a:cs typeface="Times New Roman"/>
                        </a:rPr>
                        <a:t>Damascus</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11"/>
                        </a:rPr>
                        <a:t>17:1–6?</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12"/>
                        </a:rPr>
                        <a:t>49:23–27</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13"/>
                        </a:rPr>
                        <a:t>1:3–5</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14"/>
                        </a:rPr>
                        <a:t>9:1</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27016">
                <a:tc>
                  <a:txBody>
                    <a:bodyPr/>
                    <a:lstStyle/>
                    <a:p>
                      <a:pPr marL="0" marR="0">
                        <a:lnSpc>
                          <a:spcPct val="115000"/>
                        </a:lnSpc>
                        <a:spcBef>
                          <a:spcPts val="0"/>
                        </a:spcBef>
                        <a:spcAft>
                          <a:spcPts val="0"/>
                        </a:spcAft>
                      </a:pPr>
                      <a:r>
                        <a:rPr lang="en-US" sz="1000" b="1">
                          <a:effectLst/>
                          <a:latin typeface="Calibri"/>
                          <a:ea typeface="Times New Roman"/>
                          <a:cs typeface="Times New Roman"/>
                        </a:rPr>
                        <a:t>Edom</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15"/>
                        </a:rPr>
                        <a:t>21:11–12</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16"/>
                        </a:rPr>
                        <a:t>49:7–22</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17"/>
                        </a:rPr>
                        <a:t>25:12–14</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18"/>
                        </a:rPr>
                        <a:t>1:11–12</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19"/>
                        </a:rPr>
                        <a:t>1–14?</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27016">
                <a:tc>
                  <a:txBody>
                    <a:bodyPr/>
                    <a:lstStyle/>
                    <a:p>
                      <a:pPr marL="0" marR="0">
                        <a:lnSpc>
                          <a:spcPct val="115000"/>
                        </a:lnSpc>
                        <a:spcBef>
                          <a:spcPts val="0"/>
                        </a:spcBef>
                        <a:spcAft>
                          <a:spcPts val="0"/>
                        </a:spcAft>
                      </a:pPr>
                      <a:r>
                        <a:rPr lang="en-US" sz="1000" b="1">
                          <a:effectLst/>
                          <a:latin typeface="Calibri"/>
                          <a:ea typeface="Times New Roman"/>
                          <a:cs typeface="Times New Roman"/>
                        </a:rPr>
                        <a:t>Egypt</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20"/>
                        </a:rPr>
                        <a:t>18:1–20:6</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21"/>
                        </a:rPr>
                        <a:t>46:2–26</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22"/>
                        </a:rPr>
                        <a:t>29:1–32:32</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27016">
                <a:tc>
                  <a:txBody>
                    <a:bodyPr/>
                    <a:lstStyle/>
                    <a:p>
                      <a:pPr marL="0" marR="0">
                        <a:lnSpc>
                          <a:spcPct val="115000"/>
                        </a:lnSpc>
                        <a:spcBef>
                          <a:spcPts val="0"/>
                        </a:spcBef>
                        <a:spcAft>
                          <a:spcPts val="0"/>
                        </a:spcAft>
                      </a:pPr>
                      <a:r>
                        <a:rPr lang="en-US" sz="1000" b="1">
                          <a:effectLst/>
                          <a:latin typeface="Calibri"/>
                          <a:ea typeface="Times New Roman"/>
                          <a:cs typeface="Times New Roman"/>
                        </a:rPr>
                        <a:t>Elam</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23"/>
                        </a:rPr>
                        <a:t>49:34–39</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27016">
                <a:tc>
                  <a:txBody>
                    <a:bodyPr/>
                    <a:lstStyle/>
                    <a:p>
                      <a:pPr marL="0" marR="0">
                        <a:lnSpc>
                          <a:spcPct val="115000"/>
                        </a:lnSpc>
                        <a:spcBef>
                          <a:spcPts val="0"/>
                        </a:spcBef>
                        <a:spcAft>
                          <a:spcPts val="0"/>
                        </a:spcAft>
                      </a:pPr>
                      <a:r>
                        <a:rPr lang="en-US" sz="1000" b="1">
                          <a:effectLst/>
                          <a:latin typeface="Calibri"/>
                          <a:ea typeface="Times New Roman"/>
                          <a:cs typeface="Times New Roman"/>
                        </a:rPr>
                        <a:t>Ethiopia</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24"/>
                        </a:rPr>
                        <a:t>2:12–15</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27016">
                <a:tc>
                  <a:txBody>
                    <a:bodyPr/>
                    <a:lstStyle/>
                    <a:p>
                      <a:pPr marL="0" marR="0">
                        <a:lnSpc>
                          <a:spcPct val="115000"/>
                        </a:lnSpc>
                        <a:spcBef>
                          <a:spcPts val="0"/>
                        </a:spcBef>
                        <a:spcAft>
                          <a:spcPts val="0"/>
                        </a:spcAft>
                      </a:pPr>
                      <a:r>
                        <a:rPr lang="en-US" sz="1000" b="1">
                          <a:effectLst/>
                          <a:latin typeface="Calibri"/>
                          <a:ea typeface="Times New Roman"/>
                          <a:cs typeface="Times New Roman"/>
                        </a:rPr>
                        <a:t>Gaza</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25"/>
                        </a:rPr>
                        <a:t>1:6–8</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26"/>
                        </a:rPr>
                        <a:t>9:5</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405757">
                <a:tc>
                  <a:txBody>
                    <a:bodyPr/>
                    <a:lstStyle/>
                    <a:p>
                      <a:pPr marL="0" marR="0">
                        <a:lnSpc>
                          <a:spcPct val="115000"/>
                        </a:lnSpc>
                        <a:spcBef>
                          <a:spcPts val="0"/>
                        </a:spcBef>
                        <a:spcAft>
                          <a:spcPts val="0"/>
                        </a:spcAft>
                      </a:pPr>
                      <a:r>
                        <a:rPr lang="en-US" sz="1000" b="1">
                          <a:effectLst/>
                          <a:latin typeface="Calibri"/>
                          <a:ea typeface="Times New Roman"/>
                          <a:cs typeface="Times New Roman"/>
                        </a:rPr>
                        <a:t>Kedar and Hazor</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27"/>
                        </a:rPr>
                        <a:t>49:28–33</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27016">
                <a:tc>
                  <a:txBody>
                    <a:bodyPr/>
                    <a:lstStyle/>
                    <a:p>
                      <a:pPr marL="0" marR="0">
                        <a:lnSpc>
                          <a:spcPct val="115000"/>
                        </a:lnSpc>
                        <a:spcBef>
                          <a:spcPts val="0"/>
                        </a:spcBef>
                        <a:spcAft>
                          <a:spcPts val="0"/>
                        </a:spcAft>
                      </a:pPr>
                      <a:r>
                        <a:rPr lang="en-US" sz="1000" b="1">
                          <a:effectLst/>
                          <a:latin typeface="Calibri"/>
                          <a:ea typeface="Times New Roman"/>
                          <a:cs typeface="Times New Roman"/>
                        </a:rPr>
                        <a:t>Lebanon</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28"/>
                        </a:rPr>
                        <a:t>11:1–3?</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27016">
                <a:tc>
                  <a:txBody>
                    <a:bodyPr/>
                    <a:lstStyle/>
                    <a:p>
                      <a:pPr marL="0" marR="0">
                        <a:lnSpc>
                          <a:spcPct val="115000"/>
                        </a:lnSpc>
                        <a:spcBef>
                          <a:spcPts val="0"/>
                        </a:spcBef>
                        <a:spcAft>
                          <a:spcPts val="0"/>
                        </a:spcAft>
                      </a:pPr>
                      <a:r>
                        <a:rPr lang="en-US" sz="1000" b="1">
                          <a:effectLst/>
                          <a:latin typeface="Calibri"/>
                          <a:ea typeface="Times New Roman"/>
                          <a:cs typeface="Times New Roman"/>
                        </a:rPr>
                        <a:t>Moab</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29"/>
                        </a:rPr>
                        <a:t>15:1–16:14</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30"/>
                        </a:rPr>
                        <a:t>48:1–47</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31"/>
                        </a:rPr>
                        <a:t>25:8–11</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32"/>
                        </a:rPr>
                        <a:t>2:1–3</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dirty="0">
                          <a:solidFill>
                            <a:srgbClr val="F06336"/>
                          </a:solidFill>
                          <a:effectLst/>
                          <a:latin typeface="Calibri"/>
                          <a:ea typeface="Times New Roman"/>
                          <a:cs typeface="Times New Roman"/>
                          <a:hlinkClick r:id="rId33"/>
                        </a:rPr>
                        <a:t>2:8–11</a:t>
                      </a:r>
                      <a:endParaRPr lang="en-US" sz="1000" dirty="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227016">
                <a:tc>
                  <a:txBody>
                    <a:bodyPr/>
                    <a:lstStyle/>
                    <a:p>
                      <a:pPr marL="0" marR="0">
                        <a:lnSpc>
                          <a:spcPct val="115000"/>
                        </a:lnSpc>
                        <a:spcBef>
                          <a:spcPts val="0"/>
                        </a:spcBef>
                        <a:spcAft>
                          <a:spcPts val="0"/>
                        </a:spcAft>
                      </a:pPr>
                      <a:r>
                        <a:rPr lang="en-US" sz="1000" b="1">
                          <a:effectLst/>
                          <a:latin typeface="Calibri"/>
                          <a:ea typeface="Times New Roman"/>
                          <a:cs typeface="Times New Roman"/>
                        </a:rPr>
                        <a:t>Philistia</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34"/>
                        </a:rPr>
                        <a:t>14:28–32</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35"/>
                        </a:rPr>
                        <a:t>47:1–7</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36"/>
                        </a:rPr>
                        <a:t>25:15–17</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37"/>
                        </a:rPr>
                        <a:t>3:4–8</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38"/>
                        </a:rPr>
                        <a:t>2:5–7</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39"/>
                        </a:rPr>
                        <a:t>9:6</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405757">
                <a:tc>
                  <a:txBody>
                    <a:bodyPr/>
                    <a:lstStyle/>
                    <a:p>
                      <a:pPr marL="0" marR="0">
                        <a:lnSpc>
                          <a:spcPct val="115000"/>
                        </a:lnSpc>
                        <a:spcBef>
                          <a:spcPts val="0"/>
                        </a:spcBef>
                        <a:spcAft>
                          <a:spcPts val="0"/>
                        </a:spcAft>
                      </a:pPr>
                      <a:r>
                        <a:rPr lang="en-US" sz="1000" b="1">
                          <a:effectLst/>
                          <a:latin typeface="Calibri"/>
                          <a:ea typeface="Times New Roman"/>
                          <a:cs typeface="Times New Roman"/>
                        </a:rPr>
                        <a:t>Tyre</a:t>
                      </a:r>
                      <a:br>
                        <a:rPr lang="en-US" sz="1000" b="1">
                          <a:effectLst/>
                          <a:latin typeface="Calibri"/>
                          <a:ea typeface="Times New Roman"/>
                          <a:cs typeface="Times New Roman"/>
                        </a:rPr>
                      </a:br>
                      <a:r>
                        <a:rPr lang="en-US" sz="1000" b="1" i="1">
                          <a:effectLst/>
                          <a:latin typeface="Calibri"/>
                          <a:ea typeface="Times New Roman"/>
                          <a:cs typeface="Times New Roman"/>
                        </a:rPr>
                        <a:t>Sidon</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40"/>
                        </a:rPr>
                        <a:t>23:1–18</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41"/>
                        </a:rPr>
                        <a:t>26:1–28:19; 28:20–23</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37"/>
                        </a:rPr>
                        <a:t>3:4–8</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42"/>
                        </a:rPr>
                        <a:t>1:9–10</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dirty="0">
                          <a:solidFill>
                            <a:srgbClr val="F06336"/>
                          </a:solidFill>
                          <a:effectLst/>
                          <a:latin typeface="Calibri"/>
                          <a:ea typeface="Times New Roman"/>
                          <a:cs typeface="Times New Roman"/>
                          <a:hlinkClick r:id="rId43"/>
                        </a:rPr>
                        <a:t>9:2–3</a:t>
                      </a:r>
                      <a:endParaRPr lang="en-US" sz="1000" dirty="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bl>
          </a:graphicData>
        </a:graphic>
      </p:graphicFrame>
      <p:sp>
        <p:nvSpPr>
          <p:cNvPr id="243921" name="Rectangle 4"/>
          <p:cNvSpPr>
            <a:spLocks noChangeArrowheads="1"/>
          </p:cNvSpPr>
          <p:nvPr/>
        </p:nvSpPr>
        <p:spPr bwMode="auto">
          <a:xfrm>
            <a:off x="82550" y="-604838"/>
            <a:ext cx="1841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 name="Rectangle 4">
            <a:extLst>
              <a:ext uri="{FF2B5EF4-FFF2-40B4-BE49-F238E27FC236}">
                <a16:creationId xmlns:a16="http://schemas.microsoft.com/office/drawing/2014/main" id="{0898A22E-FE49-4DB1-810F-0CCD37F568E6}"/>
              </a:ext>
            </a:extLst>
          </p:cNvPr>
          <p:cNvSpPr/>
          <p:nvPr/>
        </p:nvSpPr>
        <p:spPr>
          <a:xfrm>
            <a:off x="7476067" y="1851742"/>
            <a:ext cx="546945" cy="258917"/>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70C0"/>
                </a:solidFill>
                <a:effectLst/>
                <a:uLnTx/>
                <a:uFillTx/>
                <a:latin typeface="Calibri"/>
                <a:ea typeface="Times New Roman"/>
                <a:cs typeface="Times New Roman"/>
                <a:hlinkClick r:id="rId33">
                  <a:extLst>
                    <a:ext uri="{A12FA001-AC4F-418D-AE19-62706E023703}">
                      <ahyp:hlinkClr xmlns:ahyp="http://schemas.microsoft.com/office/drawing/2018/hyperlinkcolor" val="tx"/>
                    </a:ext>
                  </a:extLst>
                </a:hlinkClick>
              </a:rPr>
              <a:t>2:8–11</a:t>
            </a:r>
            <a:endParaRPr kumimoji="0" lang="en-US" sz="1000" b="0" i="0" u="none" strike="noStrike" kern="1200" cap="none" spc="0" normalizeH="0" baseline="0" noProof="0" dirty="0">
              <a:ln>
                <a:noFill/>
              </a:ln>
              <a:solidFill>
                <a:srgbClr val="0070C0"/>
              </a:solidFill>
              <a:effectLst/>
              <a:uLnTx/>
              <a:uFillTx/>
              <a:latin typeface="Calibri"/>
              <a:ea typeface="Calibri"/>
              <a:cs typeface="Times New Roman"/>
            </a:endParaRPr>
          </a:p>
        </p:txBody>
      </p:sp>
    </p:spTree>
    <p:extLst>
      <p:ext uri="{BB962C8B-B14F-4D97-AF65-F5344CB8AC3E}">
        <p14:creationId xmlns:p14="http://schemas.microsoft.com/office/powerpoint/2010/main" val="2150688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32105-3656-4967-BFF5-ECC4AC31FEEB}"/>
              </a:ext>
            </a:extLst>
          </p:cNvPr>
          <p:cNvSpPr>
            <a:spLocks noGrp="1"/>
          </p:cNvSpPr>
          <p:nvPr>
            <p:ph type="title"/>
          </p:nvPr>
        </p:nvSpPr>
        <p:spPr/>
        <p:txBody>
          <a:bodyPr/>
          <a:lstStyle/>
          <a:p>
            <a:r>
              <a:rPr lang="en-US" dirty="0"/>
              <a:t>Isaiah – 740-680s</a:t>
            </a:r>
          </a:p>
        </p:txBody>
      </p:sp>
      <p:pic>
        <p:nvPicPr>
          <p:cNvPr id="3" name="Picture 2">
            <a:extLst>
              <a:ext uri="{FF2B5EF4-FFF2-40B4-BE49-F238E27FC236}">
                <a16:creationId xmlns:a16="http://schemas.microsoft.com/office/drawing/2014/main" id="{90616C97-9FEE-40A5-8C7C-A860571B7B7F}"/>
              </a:ext>
            </a:extLst>
          </p:cNvPr>
          <p:cNvPicPr>
            <a:picLocks noChangeAspect="1"/>
          </p:cNvPicPr>
          <p:nvPr/>
        </p:nvPicPr>
        <p:blipFill>
          <a:blip r:embed="rId2"/>
          <a:stretch>
            <a:fillRect/>
          </a:stretch>
        </p:blipFill>
        <p:spPr>
          <a:xfrm>
            <a:off x="891540" y="1773299"/>
            <a:ext cx="4242908" cy="3553081"/>
          </a:xfrm>
          <a:prstGeom prst="rect">
            <a:avLst/>
          </a:prstGeom>
        </p:spPr>
      </p:pic>
      <p:sp>
        <p:nvSpPr>
          <p:cNvPr id="4" name="TextBox 3">
            <a:extLst>
              <a:ext uri="{FF2B5EF4-FFF2-40B4-BE49-F238E27FC236}">
                <a16:creationId xmlns:a16="http://schemas.microsoft.com/office/drawing/2014/main" id="{D5FE940B-FD81-41C5-8B6B-9EB269003317}"/>
              </a:ext>
            </a:extLst>
          </p:cNvPr>
          <p:cNvSpPr txBox="1"/>
          <p:nvPr/>
        </p:nvSpPr>
        <p:spPr>
          <a:xfrm>
            <a:off x="1043940" y="1157557"/>
            <a:ext cx="1015021" cy="369332"/>
          </a:xfrm>
          <a:prstGeom prst="rect">
            <a:avLst/>
          </a:prstGeom>
          <a:noFill/>
        </p:spPr>
        <p:txBody>
          <a:bodyPr wrap="none" rtlCol="0">
            <a:spAutoFit/>
          </a:bodyPr>
          <a:lstStyle/>
          <a:p>
            <a:r>
              <a:rPr lang="en-US" dirty="0"/>
              <a:t>Isaiah 10</a:t>
            </a:r>
          </a:p>
        </p:txBody>
      </p:sp>
      <p:sp>
        <p:nvSpPr>
          <p:cNvPr id="5" name="TextBox 4">
            <a:extLst>
              <a:ext uri="{FF2B5EF4-FFF2-40B4-BE49-F238E27FC236}">
                <a16:creationId xmlns:a16="http://schemas.microsoft.com/office/drawing/2014/main" id="{C3A580DA-0AE2-400A-AFC0-258C69912356}"/>
              </a:ext>
            </a:extLst>
          </p:cNvPr>
          <p:cNvSpPr txBox="1"/>
          <p:nvPr/>
        </p:nvSpPr>
        <p:spPr>
          <a:xfrm>
            <a:off x="3734911" y="4579620"/>
            <a:ext cx="837089" cy="369332"/>
          </a:xfrm>
          <a:prstGeom prst="rect">
            <a:avLst/>
          </a:prstGeom>
          <a:noFill/>
        </p:spPr>
        <p:txBody>
          <a:bodyPr wrap="none" rtlCol="0">
            <a:spAutoFit/>
          </a:bodyPr>
          <a:lstStyle/>
          <a:p>
            <a:r>
              <a:rPr lang="en-US" dirty="0"/>
              <a:t>605 BC</a:t>
            </a:r>
          </a:p>
        </p:txBody>
      </p:sp>
      <p:pic>
        <p:nvPicPr>
          <p:cNvPr id="6" name="Picture 5">
            <a:extLst>
              <a:ext uri="{FF2B5EF4-FFF2-40B4-BE49-F238E27FC236}">
                <a16:creationId xmlns:a16="http://schemas.microsoft.com/office/drawing/2014/main" id="{282DCD56-954B-4D0E-AE80-4A1BF907CBC2}"/>
              </a:ext>
            </a:extLst>
          </p:cNvPr>
          <p:cNvPicPr>
            <a:picLocks noChangeAspect="1"/>
          </p:cNvPicPr>
          <p:nvPr/>
        </p:nvPicPr>
        <p:blipFill>
          <a:blip r:embed="rId3"/>
          <a:stretch>
            <a:fillRect/>
          </a:stretch>
        </p:blipFill>
        <p:spPr>
          <a:xfrm>
            <a:off x="891540" y="5391985"/>
            <a:ext cx="5107025" cy="673535"/>
          </a:xfrm>
          <a:prstGeom prst="rect">
            <a:avLst/>
          </a:prstGeom>
        </p:spPr>
      </p:pic>
      <p:pic>
        <p:nvPicPr>
          <p:cNvPr id="7" name="Picture 6">
            <a:extLst>
              <a:ext uri="{FF2B5EF4-FFF2-40B4-BE49-F238E27FC236}">
                <a16:creationId xmlns:a16="http://schemas.microsoft.com/office/drawing/2014/main" id="{D9B600A0-762C-48A2-B6E8-5F9C4A3E9DF2}"/>
              </a:ext>
            </a:extLst>
          </p:cNvPr>
          <p:cNvPicPr>
            <a:picLocks noChangeAspect="1"/>
          </p:cNvPicPr>
          <p:nvPr/>
        </p:nvPicPr>
        <p:blipFill>
          <a:blip r:embed="rId4"/>
          <a:stretch>
            <a:fillRect/>
          </a:stretch>
        </p:blipFill>
        <p:spPr>
          <a:xfrm>
            <a:off x="5204460" y="1773299"/>
            <a:ext cx="3939540" cy="1728314"/>
          </a:xfrm>
          <a:prstGeom prst="rect">
            <a:avLst/>
          </a:prstGeom>
        </p:spPr>
      </p:pic>
    </p:spTree>
    <p:extLst>
      <p:ext uri="{BB962C8B-B14F-4D97-AF65-F5344CB8AC3E}">
        <p14:creationId xmlns:p14="http://schemas.microsoft.com/office/powerpoint/2010/main" val="2100315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32105-3656-4967-BFF5-ECC4AC31FEEB}"/>
              </a:ext>
            </a:extLst>
          </p:cNvPr>
          <p:cNvSpPr>
            <a:spLocks noGrp="1"/>
          </p:cNvSpPr>
          <p:nvPr>
            <p:ph type="title"/>
          </p:nvPr>
        </p:nvSpPr>
        <p:spPr/>
        <p:txBody>
          <a:bodyPr/>
          <a:lstStyle/>
          <a:p>
            <a:r>
              <a:rPr lang="en-US" dirty="0"/>
              <a:t>Isaiah – 740-680s</a:t>
            </a:r>
          </a:p>
        </p:txBody>
      </p:sp>
      <p:sp>
        <p:nvSpPr>
          <p:cNvPr id="4" name="TextBox 3">
            <a:extLst>
              <a:ext uri="{FF2B5EF4-FFF2-40B4-BE49-F238E27FC236}">
                <a16:creationId xmlns:a16="http://schemas.microsoft.com/office/drawing/2014/main" id="{D5FE940B-FD81-41C5-8B6B-9EB269003317}"/>
              </a:ext>
            </a:extLst>
          </p:cNvPr>
          <p:cNvSpPr txBox="1"/>
          <p:nvPr/>
        </p:nvSpPr>
        <p:spPr>
          <a:xfrm>
            <a:off x="1043940" y="1157557"/>
            <a:ext cx="101502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Isaiah 14</a:t>
            </a:r>
          </a:p>
        </p:txBody>
      </p:sp>
      <p:pic>
        <p:nvPicPr>
          <p:cNvPr id="8" name="Picture 7">
            <a:extLst>
              <a:ext uri="{FF2B5EF4-FFF2-40B4-BE49-F238E27FC236}">
                <a16:creationId xmlns:a16="http://schemas.microsoft.com/office/drawing/2014/main" id="{61F64E92-E84D-4994-BFF8-3DA61F6562BB}"/>
              </a:ext>
            </a:extLst>
          </p:cNvPr>
          <p:cNvPicPr>
            <a:picLocks noChangeAspect="1"/>
          </p:cNvPicPr>
          <p:nvPr/>
        </p:nvPicPr>
        <p:blipFill>
          <a:blip r:embed="rId2"/>
          <a:stretch>
            <a:fillRect/>
          </a:stretch>
        </p:blipFill>
        <p:spPr>
          <a:xfrm>
            <a:off x="1968817" y="1526889"/>
            <a:ext cx="4048125" cy="4229100"/>
          </a:xfrm>
          <a:prstGeom prst="rect">
            <a:avLst/>
          </a:prstGeom>
        </p:spPr>
      </p:pic>
    </p:spTree>
    <p:extLst>
      <p:ext uri="{BB962C8B-B14F-4D97-AF65-F5344CB8AC3E}">
        <p14:creationId xmlns:p14="http://schemas.microsoft.com/office/powerpoint/2010/main" val="3990174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449"/>
        <p:cNvGrpSpPr/>
        <p:nvPr/>
      </p:nvGrpSpPr>
      <p:grpSpPr>
        <a:xfrm>
          <a:off x="0" y="0"/>
          <a:ext cx="0" cy="0"/>
          <a:chOff x="0" y="0"/>
          <a:chExt cx="0" cy="0"/>
        </a:xfrm>
      </p:grpSpPr>
      <p:sp>
        <p:nvSpPr>
          <p:cNvPr id="459" name="Shape 459"/>
          <p:cNvSpPr txBox="1"/>
          <p:nvPr/>
        </p:nvSpPr>
        <p:spPr>
          <a:xfrm>
            <a:off x="990600" y="0"/>
            <a:ext cx="7790699" cy="674999"/>
          </a:xfrm>
          <a:prstGeom prst="rect">
            <a:avLst/>
          </a:prstGeom>
          <a:noFill/>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libri"/>
                <a:ea typeface="Calibri"/>
                <a:cs typeface="Calibri"/>
                <a:sym typeface="Calibri"/>
                <a:rtl val="0"/>
              </a:rPr>
              <a:t>Nahum</a:t>
            </a:r>
            <a:r>
              <a:rPr kumimoji="0" lang="en" sz="3600" b="1" i="0" u="none" strike="noStrike" kern="0" cap="none" spc="0" normalizeH="0" baseline="0" noProof="0" dirty="0">
                <a:ln>
                  <a:noFill/>
                </a:ln>
                <a:solidFill>
                  <a:prstClr val="black"/>
                </a:solidFill>
                <a:effectLst/>
                <a:uLnTx/>
                <a:uFillTx/>
                <a:latin typeface="Calibri"/>
                <a:ea typeface="Calibri"/>
                <a:cs typeface="Calibri"/>
                <a:sym typeface="Calibri"/>
                <a:rtl val="0"/>
              </a:rPr>
              <a:t>'s Prophecies</a:t>
            </a:r>
          </a:p>
        </p:txBody>
      </p:sp>
      <p:sp>
        <p:nvSpPr>
          <p:cNvPr id="460" name="Shape 460"/>
          <p:cNvSpPr/>
          <p:nvPr/>
        </p:nvSpPr>
        <p:spPr>
          <a:xfrm>
            <a:off x="990600" y="606176"/>
            <a:ext cx="6296232" cy="6182999"/>
          </a:xfrm>
          <a:prstGeom prst="rect">
            <a:avLst/>
          </a:prstGeom>
          <a:blipFill>
            <a:blip r:embed="rId4"/>
            <a:stretch>
              <a:fillRect/>
            </a:stretch>
          </a:blipFill>
          <a:ln>
            <a:noFill/>
          </a:ln>
        </p:spPr>
      </p:sp>
      <p:sp>
        <p:nvSpPr>
          <p:cNvPr id="19" name="TextBox 18"/>
          <p:cNvSpPr txBox="1"/>
          <p:nvPr/>
        </p:nvSpPr>
        <p:spPr>
          <a:xfrm>
            <a:off x="7552719" y="1654314"/>
            <a:ext cx="155045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rial"/>
                <a:ea typeface="+mn-ea"/>
                <a:cs typeface="Arial"/>
                <a:sym typeface="Arial"/>
                <a:rtl val="0"/>
              </a:rPr>
              <a:t>What is the prophecy range?</a:t>
            </a:r>
          </a:p>
        </p:txBody>
      </p:sp>
      <p:sp>
        <p:nvSpPr>
          <p:cNvPr id="2" name="TextBox 1">
            <a:extLst>
              <a:ext uri="{FF2B5EF4-FFF2-40B4-BE49-F238E27FC236}">
                <a16:creationId xmlns:a16="http://schemas.microsoft.com/office/drawing/2014/main" id="{E32A2B50-9316-4F4A-95D0-D51FA1D68FA2}"/>
              </a:ext>
            </a:extLst>
          </p:cNvPr>
          <p:cNvSpPr txBox="1"/>
          <p:nvPr/>
        </p:nvSpPr>
        <p:spPr>
          <a:xfrm>
            <a:off x="1020079" y="4191000"/>
            <a:ext cx="837089"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650 BC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630 BC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612 BC</a:t>
            </a:r>
          </a:p>
        </p:txBody>
      </p:sp>
    </p:spTree>
    <p:extLst>
      <p:ext uri="{BB962C8B-B14F-4D97-AF65-F5344CB8AC3E}">
        <p14:creationId xmlns:p14="http://schemas.microsoft.com/office/powerpoint/2010/main" val="3841127073"/>
      </p:ext>
    </p:extLst>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902" y="5237"/>
            <a:ext cx="8540532" cy="8074238"/>
          </a:xfrm>
          <a:prstGeom prst="rect">
            <a:avLst/>
          </a:prstGeom>
        </p:spPr>
      </p:pic>
      <p:sp>
        <p:nvSpPr>
          <p:cNvPr id="4" name="Rectangle 3"/>
          <p:cNvSpPr/>
          <p:nvPr/>
        </p:nvSpPr>
        <p:spPr>
          <a:xfrm>
            <a:off x="4995705" y="5464175"/>
            <a:ext cx="452595" cy="603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7030400" y="2004060"/>
            <a:ext cx="542925" cy="603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4543110" y="5311775"/>
            <a:ext cx="452595" cy="603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60791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3FF99-899E-450D-973E-A6B5232667CA}"/>
              </a:ext>
            </a:extLst>
          </p:cNvPr>
          <p:cNvSpPr>
            <a:spLocks noGrp="1"/>
          </p:cNvSpPr>
          <p:nvPr>
            <p:ph type="title"/>
          </p:nvPr>
        </p:nvSpPr>
        <p:spPr/>
        <p:txBody>
          <a:bodyPr/>
          <a:lstStyle/>
          <a:p>
            <a:endParaRPr lang="en-US"/>
          </a:p>
        </p:txBody>
      </p:sp>
      <p:pic>
        <p:nvPicPr>
          <p:cNvPr id="4" name="Picture 3" descr="A close up of text on a white background&#10;&#10;Description automatically generated">
            <a:extLst>
              <a:ext uri="{FF2B5EF4-FFF2-40B4-BE49-F238E27FC236}">
                <a16:creationId xmlns:a16="http://schemas.microsoft.com/office/drawing/2014/main" id="{AAD81EBA-7160-4511-96F9-02FBCF292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96" y="0"/>
            <a:ext cx="8972407" cy="6858000"/>
          </a:xfrm>
          <a:prstGeom prst="rect">
            <a:avLst/>
          </a:prstGeom>
        </p:spPr>
      </p:pic>
    </p:spTree>
    <p:extLst>
      <p:ext uri="{BB962C8B-B14F-4D97-AF65-F5344CB8AC3E}">
        <p14:creationId xmlns:p14="http://schemas.microsoft.com/office/powerpoint/2010/main" val="1702218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God’s Test for a Prophet</a:t>
            </a:r>
          </a:p>
        </p:txBody>
      </p:sp>
      <p:sp>
        <p:nvSpPr>
          <p:cNvPr id="3" name="TextBox 2"/>
          <p:cNvSpPr txBox="1"/>
          <p:nvPr/>
        </p:nvSpPr>
        <p:spPr>
          <a:xfrm>
            <a:off x="983411" y="1457864"/>
            <a:ext cx="7703389" cy="507831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Deuteronomy 18:18-22(ESV) </a:t>
            </a:r>
            <a:b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8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18</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I will raise up for them a prophet like you from among their brothers.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And I will put my words in his mouth, and he shall speak to them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all that I command him.  </a:t>
            </a: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8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19</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And whoever will not listen to my words that he shall speak in my name,  I myself will require it of him.  </a:t>
            </a:r>
            <a:b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20</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But the prophet who presumes to speak a word in my name that I have not commanded him to speak, or who speaks in the name of other gods, that same prophet shall die.’  </a:t>
            </a: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8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21</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And if you say in your heart, ‘How may we know the word that the Lord has not spoken?’—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0" u="sng" strike="noStrike" kern="1200" cap="none" spc="0" normalizeH="0" baseline="30000" noProof="0" dirty="0">
                <a:ln>
                  <a:noFill/>
                </a:ln>
                <a:solidFill>
                  <a:prstClr val="black"/>
                </a:solidFill>
                <a:effectLst/>
                <a:uLnTx/>
                <a:uFillTx/>
                <a:latin typeface="Arial" pitchFamily="34" charset="0"/>
                <a:ea typeface="+mn-ea"/>
                <a:cs typeface="Arial" pitchFamily="34" charset="0"/>
              </a:rPr>
              <a:t>22 </a:t>
            </a:r>
            <a:r>
              <a:rPr kumimoji="0" lang="en-US" sz="18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when a prophet speaks in the name of the Lord, if the word does not come to pass or come true, that is a word that the Lord has not spoken</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the prophet has spoken it presumptuously. You need not be afraid of him.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835438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p:cNvCxnSpPr/>
          <p:nvPr/>
        </p:nvCxnSpPr>
        <p:spPr>
          <a:xfrm flipV="1">
            <a:off x="2165066"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1429369" y="675805"/>
            <a:ext cx="11162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Confusing</a:t>
            </a:r>
          </a:p>
        </p:txBody>
      </p:sp>
      <p:pic>
        <p:nvPicPr>
          <p:cNvPr id="54" name="Picture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0092" y="90485"/>
            <a:ext cx="1241287" cy="769986"/>
          </a:xfrm>
          <a:prstGeom prst="rect">
            <a:avLst/>
          </a:prstGeom>
        </p:spPr>
      </p:pic>
      <p:sp>
        <p:nvSpPr>
          <p:cNvPr id="55" name="Rectangle 54"/>
          <p:cNvSpPr/>
          <p:nvPr/>
        </p:nvSpPr>
        <p:spPr>
          <a:xfrm>
            <a:off x="3076765" y="820085"/>
            <a:ext cx="125726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a:ea typeface="+mn-ea"/>
                <a:cs typeface="+mn-cs"/>
              </a:rPr>
              <a:t>Tiglath-pileser</a:t>
            </a:r>
            <a:r>
              <a:rPr kumimoji="0" lang="en-US" sz="1200" b="0" i="0" u="none" strike="noStrike" kern="1200" cap="none" spc="0" normalizeH="0" baseline="0" noProof="0" dirty="0">
                <a:ln>
                  <a:noFill/>
                </a:ln>
                <a:solidFill>
                  <a:prstClr val="black"/>
                </a:solidFill>
                <a:effectLst/>
                <a:uLnTx/>
                <a:uFillTx/>
                <a:latin typeface="Calibri"/>
                <a:ea typeface="+mn-ea"/>
                <a:cs typeface="+mn-cs"/>
              </a:rPr>
              <a:t> III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(745–727 </a:t>
            </a:r>
            <a:r>
              <a:rPr kumimoji="0" lang="en-US" sz="1200" b="0" i="0" u="none" strike="noStrike" kern="1200" cap="small" spc="0" normalizeH="0" baseline="0" noProof="0" dirty="0" err="1">
                <a:ln>
                  <a:noFill/>
                </a:ln>
                <a:solidFill>
                  <a:prstClr val="black"/>
                </a:solidFill>
                <a:effectLst/>
                <a:uLnTx/>
                <a:uFillTx/>
                <a:latin typeface="Calibri"/>
                <a:ea typeface="+mn-ea"/>
                <a:cs typeface="+mn-cs"/>
              </a:rPr>
              <a:t>b.c.</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3590" y="4568861"/>
            <a:ext cx="1029486" cy="154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Rectangle 65"/>
          <p:cNvSpPr/>
          <p:nvPr/>
        </p:nvSpPr>
        <p:spPr>
          <a:xfrm>
            <a:off x="1437536" y="5956622"/>
            <a:ext cx="5261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Uzziah</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2495" y="4554947"/>
            <a:ext cx="1061702" cy="15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Rectangle 67"/>
          <p:cNvSpPr/>
          <p:nvPr/>
        </p:nvSpPr>
        <p:spPr>
          <a:xfrm>
            <a:off x="2559454" y="5974905"/>
            <a:ext cx="56778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Jotham</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74210" y="4538992"/>
            <a:ext cx="1032261" cy="1609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ectangle 69"/>
          <p:cNvSpPr/>
          <p:nvPr/>
        </p:nvSpPr>
        <p:spPr>
          <a:xfrm>
            <a:off x="3671357" y="5956622"/>
            <a:ext cx="43794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Ahaz</a:t>
            </a:r>
          </a:p>
        </p:txBody>
      </p:sp>
      <p:pic>
        <p:nvPicPr>
          <p:cNvPr id="3080"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81170" y="1360596"/>
            <a:ext cx="1488657" cy="41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8153" y="6188919"/>
            <a:ext cx="1504530" cy="63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32683" y="6202746"/>
            <a:ext cx="1679575" cy="48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4" name="Straight Connector 43"/>
          <p:cNvCxnSpPr/>
          <p:nvPr/>
        </p:nvCxnSpPr>
        <p:spPr>
          <a:xfrm flipV="1">
            <a:off x="4559079"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pic>
        <p:nvPicPr>
          <p:cNvPr id="56" name="Picture 2" descr="C:\Users\Danny\Documents\Danny's Bible Classes\Kings\Kings\Images\Cards\Hezekiah.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78079" y="3198816"/>
            <a:ext cx="838200" cy="132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46"/>
          <p:cNvSpPr txBox="1"/>
          <p:nvPr/>
        </p:nvSpPr>
        <p:spPr>
          <a:xfrm rot="16200000">
            <a:off x="4165427" y="656610"/>
            <a:ext cx="13324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Judah Alone</a:t>
            </a:r>
          </a:p>
        </p:txBody>
      </p:sp>
      <p:sp>
        <p:nvSpPr>
          <p:cNvPr id="3" name="TextBox 2"/>
          <p:cNvSpPr txBox="1"/>
          <p:nvPr/>
        </p:nvSpPr>
        <p:spPr>
          <a:xfrm>
            <a:off x="2432684" y="1721484"/>
            <a:ext cx="2137124"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Shallum        752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Menahem</a:t>
            </a:r>
            <a:r>
              <a:rPr kumimoji="0" lang="en-US" sz="1800" b="0" i="0" u="none" strike="noStrike" kern="1200" cap="none" spc="0" normalizeH="0" baseline="0" noProof="0" dirty="0">
                <a:ln>
                  <a:noFill/>
                </a:ln>
                <a:solidFill>
                  <a:prstClr val="black"/>
                </a:solidFill>
                <a:effectLst/>
                <a:uLnTx/>
                <a:uFillTx/>
                <a:latin typeface="Calibri"/>
                <a:ea typeface="+mn-ea"/>
                <a:cs typeface="+mn-cs"/>
              </a:rPr>
              <a:t>    752-742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Pekahiah</a:t>
            </a:r>
            <a:r>
              <a:rPr kumimoji="0" lang="en-US" sz="1800" b="0" i="0" u="none" strike="noStrike" kern="1200" cap="none" spc="0" normalizeH="0" baseline="0" noProof="0" dirty="0">
                <a:ln>
                  <a:noFill/>
                </a:ln>
                <a:solidFill>
                  <a:prstClr val="black"/>
                </a:solidFill>
                <a:effectLst/>
                <a:uLnTx/>
                <a:uFillTx/>
                <a:latin typeface="Calibri"/>
                <a:ea typeface="+mn-ea"/>
                <a:cs typeface="+mn-cs"/>
              </a:rPr>
              <a:t>      742-740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Pekah</a:t>
            </a:r>
            <a:r>
              <a:rPr kumimoji="0" lang="en-US" sz="1800" b="0" i="0" u="none" strike="noStrike" kern="1200" cap="none" spc="0" normalizeH="0" baseline="0" noProof="0" dirty="0">
                <a:ln>
                  <a:noFill/>
                </a:ln>
                <a:solidFill>
                  <a:prstClr val="black"/>
                </a:solidFill>
                <a:effectLst/>
                <a:uLnTx/>
                <a:uFillTx/>
                <a:latin typeface="Calibri"/>
                <a:ea typeface="+mn-ea"/>
                <a:cs typeface="+mn-cs"/>
              </a:rPr>
              <a:t>(752)  740-732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Hoshea</a:t>
            </a:r>
            <a:r>
              <a:rPr kumimoji="0" lang="en-US" sz="1800" b="0" i="0" u="none" strike="noStrike" kern="1200" cap="none" spc="0" normalizeH="0" baseline="0" noProof="0" dirty="0">
                <a:ln>
                  <a:noFill/>
                </a:ln>
                <a:solidFill>
                  <a:prstClr val="black"/>
                </a:solidFill>
                <a:effectLst/>
                <a:uLnTx/>
                <a:uFillTx/>
                <a:latin typeface="Calibri"/>
                <a:ea typeface="+mn-ea"/>
                <a:cs typeface="+mn-cs"/>
              </a:rPr>
              <a:t>         732-722</a:t>
            </a:r>
          </a:p>
        </p:txBody>
      </p:sp>
      <p:cxnSp>
        <p:nvCxnSpPr>
          <p:cNvPr id="6" name="Straight Connector 5"/>
          <p:cNvCxnSpPr/>
          <p:nvPr/>
        </p:nvCxnSpPr>
        <p:spPr>
          <a:xfrm>
            <a:off x="2432691" y="2576223"/>
            <a:ext cx="2031325" cy="23854"/>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16924" y="1691229"/>
            <a:ext cx="1097280" cy="169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2" descr="Josiah.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37468" y="1654983"/>
            <a:ext cx="1046638" cy="168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5"/>
          <p:cNvSpPr txBox="1">
            <a:spLocks noChangeArrowheads="1"/>
          </p:cNvSpPr>
          <p:nvPr/>
        </p:nvSpPr>
        <p:spPr bwMode="auto">
          <a:xfrm>
            <a:off x="7771694" y="3340000"/>
            <a:ext cx="11124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haroni" pitchFamily="2" charset="-79"/>
                <a:ea typeface="+mn-ea"/>
                <a:cs typeface="Aharoni" pitchFamily="2" charset="-79"/>
              </a:rPr>
              <a:t>Made covenant</a:t>
            </a:r>
          </a:p>
        </p:txBody>
      </p:sp>
      <p:pic>
        <p:nvPicPr>
          <p:cNvPr id="1028"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35976" y="1669988"/>
            <a:ext cx="1103158" cy="169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989407" y="3680123"/>
            <a:ext cx="1916919" cy="542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85670" y="115205"/>
            <a:ext cx="1654455" cy="469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771700" y="1285650"/>
            <a:ext cx="9573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640-609</a:t>
            </a:r>
          </a:p>
        </p:txBody>
      </p:sp>
      <p:sp>
        <p:nvSpPr>
          <p:cNvPr id="4" name="Right Arrow 3"/>
          <p:cNvSpPr/>
          <p:nvPr/>
        </p:nvSpPr>
        <p:spPr>
          <a:xfrm>
            <a:off x="2283076" y="6684552"/>
            <a:ext cx="2925028" cy="143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5199117" y="1321894"/>
            <a:ext cx="9573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697-642</a:t>
            </a:r>
          </a:p>
        </p:txBody>
      </p:sp>
      <p:pic>
        <p:nvPicPr>
          <p:cNvPr id="1032" name="Picture 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419989" y="881499"/>
            <a:ext cx="1726874" cy="4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99095" y="4181590"/>
            <a:ext cx="863082" cy="134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32"/>
          <p:cNvSpPr/>
          <p:nvPr/>
        </p:nvSpPr>
        <p:spPr>
          <a:xfrm>
            <a:off x="5389521" y="3862937"/>
            <a:ext cx="53572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609</a:t>
            </a:r>
          </a:p>
        </p:txBody>
      </p:sp>
      <p:pic>
        <p:nvPicPr>
          <p:cNvPr id="7" name="Picture 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110829" y="4172819"/>
            <a:ext cx="868712" cy="135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ectangle 34"/>
          <p:cNvSpPr/>
          <p:nvPr/>
        </p:nvSpPr>
        <p:spPr>
          <a:xfrm>
            <a:off x="5276725" y="5467375"/>
            <a:ext cx="70782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Egypt</a:t>
            </a:r>
          </a:p>
        </p:txBody>
      </p:sp>
      <p:pic>
        <p:nvPicPr>
          <p:cNvPr id="8" name="Picture 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539134" y="4181670"/>
            <a:ext cx="863082" cy="134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156408" y="5500691"/>
            <a:ext cx="766742" cy="119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Rectangle 38"/>
          <p:cNvSpPr/>
          <p:nvPr/>
        </p:nvSpPr>
        <p:spPr>
          <a:xfrm>
            <a:off x="6110835" y="6561430"/>
            <a:ext cx="94173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Babylon</a:t>
            </a:r>
          </a:p>
        </p:txBody>
      </p:sp>
      <p:sp>
        <p:nvSpPr>
          <p:cNvPr id="40" name="Rectangle 39"/>
          <p:cNvSpPr/>
          <p:nvPr/>
        </p:nvSpPr>
        <p:spPr>
          <a:xfrm>
            <a:off x="7542032" y="5720633"/>
            <a:ext cx="94173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Babylon</a:t>
            </a:r>
          </a:p>
        </p:txBody>
      </p:sp>
      <p:sp>
        <p:nvSpPr>
          <p:cNvPr id="41" name="Rectangle 40"/>
          <p:cNvSpPr/>
          <p:nvPr/>
        </p:nvSpPr>
        <p:spPr>
          <a:xfrm>
            <a:off x="6095272" y="3890560"/>
            <a:ext cx="9573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609-597</a:t>
            </a:r>
          </a:p>
        </p:txBody>
      </p:sp>
      <p:sp>
        <p:nvSpPr>
          <p:cNvPr id="42" name="Rectangle 41"/>
          <p:cNvSpPr/>
          <p:nvPr/>
        </p:nvSpPr>
        <p:spPr>
          <a:xfrm>
            <a:off x="5620684" y="6221027"/>
            <a:ext cx="53572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597</a:t>
            </a:r>
          </a:p>
        </p:txBody>
      </p:sp>
      <p:sp>
        <p:nvSpPr>
          <p:cNvPr id="43" name="Rectangle 42"/>
          <p:cNvSpPr/>
          <p:nvPr/>
        </p:nvSpPr>
        <p:spPr>
          <a:xfrm>
            <a:off x="7509007" y="5467375"/>
            <a:ext cx="9573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597-586</a:t>
            </a:r>
          </a:p>
        </p:txBody>
      </p:sp>
      <p:pic>
        <p:nvPicPr>
          <p:cNvPr id="5" name="Picture 4">
            <a:extLst>
              <a:ext uri="{FF2B5EF4-FFF2-40B4-BE49-F238E27FC236}">
                <a16:creationId xmlns:a16="http://schemas.microsoft.com/office/drawing/2014/main" id="{B7C4A804-7381-42A5-AA9D-CE899B7CF6F8}"/>
              </a:ext>
            </a:extLst>
          </p:cNvPr>
          <p:cNvPicPr>
            <a:picLocks noChangeAspect="1"/>
          </p:cNvPicPr>
          <p:nvPr/>
        </p:nvPicPr>
        <p:blipFill>
          <a:blip r:embed="rId21"/>
          <a:stretch>
            <a:fillRect/>
          </a:stretch>
        </p:blipFill>
        <p:spPr>
          <a:xfrm>
            <a:off x="5491791" y="284363"/>
            <a:ext cx="1928198" cy="510507"/>
          </a:xfrm>
          <a:prstGeom prst="rect">
            <a:avLst/>
          </a:prstGeom>
        </p:spPr>
      </p:pic>
      <p:sp>
        <p:nvSpPr>
          <p:cNvPr id="49" name="TextBox 48">
            <a:extLst>
              <a:ext uri="{FF2B5EF4-FFF2-40B4-BE49-F238E27FC236}">
                <a16:creationId xmlns:a16="http://schemas.microsoft.com/office/drawing/2014/main" id="{2C3BAA2E-EE8C-4D49-B955-43632942AB8B}"/>
              </a:ext>
            </a:extLst>
          </p:cNvPr>
          <p:cNvSpPr txBox="1"/>
          <p:nvPr/>
        </p:nvSpPr>
        <p:spPr>
          <a:xfrm>
            <a:off x="5766494" y="689944"/>
            <a:ext cx="2335896" cy="738664"/>
          </a:xfrm>
          <a:prstGeom prst="rect">
            <a:avLst/>
          </a:prstGeom>
          <a:noFill/>
        </p:spPr>
        <p:txBody>
          <a:bodyPr wrap="none" rtlCol="0">
            <a:spAutoFit/>
          </a:bodyPr>
          <a:lstStyle/>
          <a:p>
            <a:r>
              <a:rPr lang="en-US" sz="1400" i="1" dirty="0">
                <a:effectLst>
                  <a:outerShdw blurRad="38100" dist="38100" dir="2700000" algn="tl">
                    <a:srgbClr val="000000">
                      <a:alpha val="43137"/>
                    </a:srgbClr>
                  </a:outerShdw>
                </a:effectLst>
              </a:rPr>
              <a:t>Revolt of 652 BC</a:t>
            </a:r>
          </a:p>
          <a:p>
            <a:r>
              <a:rPr lang="en-US" sz="1400" i="1" dirty="0">
                <a:effectLst>
                  <a:outerShdw blurRad="38100" dist="38100" dir="2700000" algn="tl">
                    <a:srgbClr val="000000">
                      <a:alpha val="43137"/>
                    </a:srgbClr>
                  </a:outerShdw>
                </a:effectLst>
              </a:rPr>
              <a:t>Maybe occasion of Manasseh</a:t>
            </a:r>
          </a:p>
          <a:p>
            <a:r>
              <a:rPr lang="en-US" sz="1400" i="1" dirty="0">
                <a:effectLst>
                  <a:outerShdw blurRad="38100" dist="38100" dir="2700000" algn="tl">
                    <a:srgbClr val="000000">
                      <a:alpha val="43137"/>
                    </a:srgbClr>
                  </a:outerShdw>
                </a:effectLst>
              </a:rPr>
              <a:t>Being taken captive</a:t>
            </a:r>
          </a:p>
        </p:txBody>
      </p:sp>
      <p:sp>
        <p:nvSpPr>
          <p:cNvPr id="50" name="Lightning Bolt 49">
            <a:extLst>
              <a:ext uri="{FF2B5EF4-FFF2-40B4-BE49-F238E27FC236}">
                <a16:creationId xmlns:a16="http://schemas.microsoft.com/office/drawing/2014/main" id="{F0F90774-D112-45F4-9FD0-CE602E75604D}"/>
              </a:ext>
            </a:extLst>
          </p:cNvPr>
          <p:cNvSpPr/>
          <p:nvPr/>
        </p:nvSpPr>
        <p:spPr>
          <a:xfrm>
            <a:off x="5395568" y="721437"/>
            <a:ext cx="383134" cy="457109"/>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1094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p:cNvCxnSpPr/>
          <p:nvPr/>
        </p:nvCxnSpPr>
        <p:spPr>
          <a:xfrm flipV="1">
            <a:off x="2476608"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1153461" y="1207860"/>
            <a:ext cx="22911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Babylonian Captivity</a:t>
            </a:r>
          </a:p>
        </p:txBody>
      </p:sp>
      <p:cxnSp>
        <p:nvCxnSpPr>
          <p:cNvPr id="44" name="Straight Connector 43"/>
          <p:cNvCxnSpPr/>
          <p:nvPr/>
        </p:nvCxnSpPr>
        <p:spPr>
          <a:xfrm flipV="1">
            <a:off x="7543800" y="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rot="16200000">
            <a:off x="6897727" y="759024"/>
            <a:ext cx="18372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Return From Exile</a:t>
            </a:r>
          </a:p>
        </p:txBody>
      </p:sp>
      <p:sp>
        <p:nvSpPr>
          <p:cNvPr id="2" name="Rectangle 1"/>
          <p:cNvSpPr/>
          <p:nvPr/>
        </p:nvSpPr>
        <p:spPr>
          <a:xfrm>
            <a:off x="10756424" y="1048819"/>
            <a:ext cx="9573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640-609</a:t>
            </a:r>
          </a:p>
        </p:txBody>
      </p:sp>
      <p:sp>
        <p:nvSpPr>
          <p:cNvPr id="38" name="Rectangle 37"/>
          <p:cNvSpPr/>
          <p:nvPr/>
        </p:nvSpPr>
        <p:spPr>
          <a:xfrm>
            <a:off x="7715130" y="1862315"/>
            <a:ext cx="106471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538-425?</a:t>
            </a:r>
          </a:p>
        </p:txBody>
      </p:sp>
      <p:sp>
        <p:nvSpPr>
          <p:cNvPr id="45" name="TextBox 44"/>
          <p:cNvSpPr txBox="1"/>
          <p:nvPr/>
        </p:nvSpPr>
        <p:spPr>
          <a:xfrm>
            <a:off x="2552808" y="174369"/>
            <a:ext cx="1258678" cy="369332"/>
          </a:xfrm>
          <a:prstGeom prst="rect">
            <a:avLst/>
          </a:prstGeom>
        </p:spPr>
        <p:txBody>
          <a:bodyPr wrap="none">
            <a:spAutoFit/>
          </a:bodyPr>
          <a:lstStyle>
            <a:defPPr>
              <a:defRPr lang="en-US"/>
            </a:defPPr>
            <a:lvl1pPr>
              <a:defRPr>
                <a:solidFill>
                  <a:prstClr val="black"/>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a:rPr>
              <a:t>605-538 BC</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64901"/>
            <a:ext cx="1294800" cy="1973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2" descr="Josiah.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270" y="2667000"/>
            <a:ext cx="1046638" cy="168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173" y="4367258"/>
            <a:ext cx="863082" cy="134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0335" y="4372126"/>
            <a:ext cx="868712" cy="135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549345"/>
            <a:ext cx="1322546" cy="2004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505394"/>
            <a:ext cx="1290753" cy="2009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26484" y="4326176"/>
            <a:ext cx="952549" cy="1483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1341" y="503778"/>
            <a:ext cx="1231372" cy="2009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96732" y="4375929"/>
            <a:ext cx="863082" cy="134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5259" y="5686397"/>
            <a:ext cx="763985" cy="1190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70291" y="2592579"/>
            <a:ext cx="1125255" cy="1733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05070" y="2592579"/>
            <a:ext cx="1121414" cy="1713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4826484" y="3048000"/>
            <a:ext cx="2717316"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Daniel</a:t>
            </a:r>
          </a:p>
        </p:txBody>
      </p:sp>
      <p:sp>
        <p:nvSpPr>
          <p:cNvPr id="7" name="Down Arrow 6"/>
          <p:cNvSpPr/>
          <p:nvPr/>
        </p:nvSpPr>
        <p:spPr>
          <a:xfrm>
            <a:off x="2997642" y="5686397"/>
            <a:ext cx="330631" cy="380448"/>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p:cNvSpPr txBox="1"/>
          <p:nvPr/>
        </p:nvSpPr>
        <p:spPr>
          <a:xfrm>
            <a:off x="1618706" y="3625334"/>
            <a:ext cx="837089" cy="369332"/>
          </a:xfrm>
          <a:prstGeom prst="rect">
            <a:avLst/>
          </a:prstGeom>
        </p:spPr>
        <p:txBody>
          <a:bodyPr wrap="none">
            <a:spAutoFit/>
          </a:bodyPr>
          <a:lstStyle>
            <a:defPPr>
              <a:defRPr lang="en-US"/>
            </a:defPPr>
            <a:lvl1pPr>
              <a:defRPr>
                <a:solidFill>
                  <a:prstClr val="black"/>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a:rPr>
              <a:t>605 BC</a:t>
            </a:r>
          </a:p>
        </p:txBody>
      </p:sp>
      <p:sp>
        <p:nvSpPr>
          <p:cNvPr id="31" name="TextBox 30"/>
          <p:cNvSpPr txBox="1"/>
          <p:nvPr/>
        </p:nvSpPr>
        <p:spPr>
          <a:xfrm>
            <a:off x="947713" y="6139934"/>
            <a:ext cx="837089" cy="369332"/>
          </a:xfrm>
          <a:prstGeom prst="rect">
            <a:avLst/>
          </a:prstGeom>
        </p:spPr>
        <p:txBody>
          <a:bodyPr wrap="none">
            <a:spAutoFit/>
          </a:bodyPr>
          <a:lstStyle>
            <a:defPPr>
              <a:defRPr lang="en-US"/>
            </a:defPPr>
            <a:lvl1pPr>
              <a:defRPr>
                <a:solidFill>
                  <a:prstClr val="black"/>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a:rPr>
              <a:t>597 BC</a:t>
            </a:r>
          </a:p>
        </p:txBody>
      </p:sp>
      <p:sp>
        <p:nvSpPr>
          <p:cNvPr id="32" name="Down Arrow 31"/>
          <p:cNvSpPr/>
          <p:nvPr/>
        </p:nvSpPr>
        <p:spPr>
          <a:xfrm>
            <a:off x="1381592" y="6469859"/>
            <a:ext cx="330631" cy="380448"/>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Down Arrow 32"/>
          <p:cNvSpPr/>
          <p:nvPr/>
        </p:nvSpPr>
        <p:spPr>
          <a:xfrm>
            <a:off x="1780426" y="3995481"/>
            <a:ext cx="330631" cy="380448"/>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Box 33"/>
          <p:cNvSpPr txBox="1"/>
          <p:nvPr/>
        </p:nvSpPr>
        <p:spPr>
          <a:xfrm>
            <a:off x="2763602" y="6093901"/>
            <a:ext cx="837089" cy="369332"/>
          </a:xfrm>
          <a:prstGeom prst="rect">
            <a:avLst/>
          </a:prstGeom>
        </p:spPr>
        <p:txBody>
          <a:bodyPr wrap="none">
            <a:spAutoFit/>
          </a:bodyPr>
          <a:lstStyle>
            <a:defPPr>
              <a:defRPr lang="en-US"/>
            </a:defPPr>
            <a:lvl1pPr>
              <a:defRPr>
                <a:solidFill>
                  <a:prstClr val="black"/>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a:rPr>
              <a:t>586 BC</a:t>
            </a:r>
          </a:p>
        </p:txBody>
      </p:sp>
      <p:sp>
        <p:nvSpPr>
          <p:cNvPr id="35" name="TextBox 34"/>
          <p:cNvSpPr txBox="1"/>
          <p:nvPr/>
        </p:nvSpPr>
        <p:spPr>
          <a:xfrm>
            <a:off x="503980" y="220535"/>
            <a:ext cx="1412341" cy="369332"/>
          </a:xfrm>
          <a:prstGeom prst="rect">
            <a:avLst/>
          </a:prstGeom>
          <a:solidFill>
            <a:schemeClr val="tx1"/>
          </a:solidFill>
        </p:spPr>
        <p:txBody>
          <a:bodyPr wrap="square">
            <a:spAutoFit/>
          </a:bodyPr>
          <a:lstStyle>
            <a:defPPr>
              <a:defRPr lang="en-US"/>
            </a:defPPr>
            <a:lvl1pPr>
              <a:defRPr>
                <a:solidFill>
                  <a:prstClr val="black"/>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sym typeface="Arial"/>
              </a:rPr>
              <a:t>Judah Alone</a:t>
            </a:r>
          </a:p>
        </p:txBody>
      </p:sp>
      <p:pic>
        <p:nvPicPr>
          <p:cNvPr id="1033" name="Picture 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00781" y="3636397"/>
            <a:ext cx="2094413" cy="560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50583" y="5720458"/>
            <a:ext cx="2103276" cy="57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813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E4335-CD05-4A4E-9E9F-B4CB501045CC}"/>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8B9F4D7-0F92-4306-8C46-43086D73E4D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16660" y="68898"/>
            <a:ext cx="7058660" cy="3939222"/>
          </a:xfrm>
          <a:prstGeom prst="rect">
            <a:avLst/>
          </a:prstGeom>
          <a:noFill/>
          <a:ln>
            <a:noFill/>
          </a:ln>
        </p:spPr>
      </p:pic>
      <p:sp>
        <p:nvSpPr>
          <p:cNvPr id="4" name="Rectangle 3">
            <a:extLst>
              <a:ext uri="{FF2B5EF4-FFF2-40B4-BE49-F238E27FC236}">
                <a16:creationId xmlns:a16="http://schemas.microsoft.com/office/drawing/2014/main" id="{514BF600-7877-46BB-A96F-C216829EF105}"/>
              </a:ext>
            </a:extLst>
          </p:cNvPr>
          <p:cNvSpPr/>
          <p:nvPr/>
        </p:nvSpPr>
        <p:spPr>
          <a:xfrm>
            <a:off x="967740" y="4000500"/>
            <a:ext cx="3832860" cy="2462213"/>
          </a:xfrm>
          <a:prstGeom prst="rect">
            <a:avLst/>
          </a:prstGeom>
        </p:spPr>
        <p:txBody>
          <a:bodyPr wrap="square">
            <a:spAutoFit/>
          </a:bodyPr>
          <a:lstStyle/>
          <a:p>
            <a:r>
              <a:rPr lang="en-US" sz="1400" dirty="0"/>
              <a:t>Nahum 1:2-3 (ESV) </a:t>
            </a:r>
          </a:p>
          <a:p>
            <a:r>
              <a:rPr lang="en-US" sz="1400" b="1" dirty="0"/>
              <a:t>God’s Wrath Against Nineveh </a:t>
            </a:r>
          </a:p>
          <a:p>
            <a:r>
              <a:rPr lang="en-US" sz="1400" b="1" baseline="30000" dirty="0"/>
              <a:t>2 </a:t>
            </a:r>
            <a:r>
              <a:rPr lang="en-US" sz="1400" dirty="0"/>
              <a:t> The </a:t>
            </a:r>
            <a:r>
              <a:rPr lang="en-US" sz="1400" cap="small" dirty="0"/>
              <a:t>Lord</a:t>
            </a:r>
            <a:r>
              <a:rPr lang="en-US" sz="1400" dirty="0"/>
              <a:t> is a jealous and avenging God; </a:t>
            </a:r>
          </a:p>
          <a:p>
            <a:r>
              <a:rPr lang="en-US" sz="1400" dirty="0"/>
              <a:t>	the </a:t>
            </a:r>
            <a:r>
              <a:rPr lang="en-US" sz="1400" cap="small" dirty="0"/>
              <a:t>Lord</a:t>
            </a:r>
            <a:r>
              <a:rPr lang="en-US" sz="1400" dirty="0"/>
              <a:t> is avenging and wrathful; </a:t>
            </a:r>
          </a:p>
          <a:p>
            <a:r>
              <a:rPr lang="en-US" sz="1400" dirty="0"/>
              <a:t>	the </a:t>
            </a:r>
            <a:r>
              <a:rPr lang="en-US" sz="1400" cap="small" dirty="0"/>
              <a:t>Lord</a:t>
            </a:r>
            <a:r>
              <a:rPr lang="en-US" sz="1400" dirty="0"/>
              <a:t> takes vengeance on his adversaries </a:t>
            </a:r>
          </a:p>
          <a:p>
            <a:r>
              <a:rPr lang="en-US" sz="1400" dirty="0"/>
              <a:t>	and keeps wrath for his enemies. </a:t>
            </a:r>
          </a:p>
          <a:p>
            <a:pPr marL="609600" indent="-609600"/>
            <a:r>
              <a:rPr lang="en-US" sz="1400" b="1" baseline="30000" dirty="0"/>
              <a:t>3 </a:t>
            </a:r>
            <a:r>
              <a:rPr lang="en-US" sz="1400" dirty="0"/>
              <a:t> The </a:t>
            </a:r>
            <a:r>
              <a:rPr lang="en-US" sz="1400" cap="small" dirty="0"/>
              <a:t>Lord</a:t>
            </a:r>
            <a:r>
              <a:rPr lang="en-US" sz="1400" dirty="0"/>
              <a:t> is slow to anger and great in power, </a:t>
            </a:r>
          </a:p>
          <a:p>
            <a:pPr marL="609600" indent="-203200"/>
            <a:r>
              <a:rPr lang="en-US" sz="1400" dirty="0"/>
              <a:t>and the </a:t>
            </a:r>
            <a:r>
              <a:rPr lang="en-US" sz="1400" cap="small" dirty="0"/>
              <a:t>Lord</a:t>
            </a:r>
            <a:r>
              <a:rPr lang="en-US" sz="1400" dirty="0"/>
              <a:t> will by no means clear the guilty. </a:t>
            </a:r>
          </a:p>
          <a:p>
            <a:pPr marL="609600" indent="-609600"/>
            <a:r>
              <a:rPr lang="en-US" sz="1400" dirty="0"/>
              <a:t>His way is in whirlwind and storm, </a:t>
            </a:r>
          </a:p>
          <a:p>
            <a:pPr marL="609600" indent="-203200"/>
            <a:r>
              <a:rPr lang="en-US" sz="1400" dirty="0"/>
              <a:t>and the clouds are the dust of his feet. </a:t>
            </a:r>
          </a:p>
        </p:txBody>
      </p:sp>
      <p:sp>
        <p:nvSpPr>
          <p:cNvPr id="5" name="Rectangle 4">
            <a:extLst>
              <a:ext uri="{FF2B5EF4-FFF2-40B4-BE49-F238E27FC236}">
                <a16:creationId xmlns:a16="http://schemas.microsoft.com/office/drawing/2014/main" id="{155CD435-ABA1-4A71-A077-D2F8E373F128}"/>
              </a:ext>
            </a:extLst>
          </p:cNvPr>
          <p:cNvSpPr/>
          <p:nvPr/>
        </p:nvSpPr>
        <p:spPr>
          <a:xfrm>
            <a:off x="4800600" y="4008120"/>
            <a:ext cx="4572000" cy="1600438"/>
          </a:xfrm>
          <a:prstGeom prst="rect">
            <a:avLst/>
          </a:prstGeom>
        </p:spPr>
        <p:txBody>
          <a:bodyPr>
            <a:spAutoFit/>
          </a:bodyPr>
          <a:lstStyle/>
          <a:p>
            <a:r>
              <a:rPr lang="en-US" sz="1400" dirty="0"/>
              <a:t>Nahum 1:7–8 (ESV) </a:t>
            </a:r>
          </a:p>
          <a:p>
            <a:pPr marL="609600" indent="-609600"/>
            <a:r>
              <a:rPr lang="en-US" sz="1400" b="1" baseline="30000" dirty="0"/>
              <a:t>7 </a:t>
            </a:r>
            <a:r>
              <a:rPr lang="en-US" sz="1400" dirty="0"/>
              <a:t> The </a:t>
            </a:r>
            <a:r>
              <a:rPr lang="en-US" sz="1400" cap="small" dirty="0"/>
              <a:t>Lord</a:t>
            </a:r>
            <a:r>
              <a:rPr lang="en-US" sz="1400" dirty="0"/>
              <a:t> is good, </a:t>
            </a:r>
          </a:p>
          <a:p>
            <a:pPr marL="609600" indent="-203200"/>
            <a:r>
              <a:rPr lang="en-US" sz="1400" dirty="0"/>
              <a:t>a stronghold in the day of trouble; </a:t>
            </a:r>
          </a:p>
          <a:p>
            <a:pPr marL="609600" indent="-609600"/>
            <a:r>
              <a:rPr lang="en-US" sz="1400" dirty="0"/>
              <a:t>he knows those who take refuge in him. </a:t>
            </a:r>
          </a:p>
          <a:p>
            <a:pPr marL="609600" indent="-609600"/>
            <a:r>
              <a:rPr lang="en-US" sz="1400" b="1" baseline="30000" dirty="0"/>
              <a:t>8 </a:t>
            </a:r>
            <a:r>
              <a:rPr lang="en-US" sz="1400" dirty="0"/>
              <a:t> But with an overflowing flood </a:t>
            </a:r>
          </a:p>
          <a:p>
            <a:pPr marL="609600" indent="-609600"/>
            <a:r>
              <a:rPr lang="en-US" sz="1400" dirty="0"/>
              <a:t>he will make a complete end of the adversaries, </a:t>
            </a:r>
          </a:p>
          <a:p>
            <a:pPr marL="609600" indent="-203200"/>
            <a:r>
              <a:rPr lang="en-US" sz="1400" dirty="0"/>
              <a:t>and will pursue his enemies into darkness. </a:t>
            </a:r>
          </a:p>
        </p:txBody>
      </p:sp>
    </p:spTree>
    <p:extLst>
      <p:ext uri="{BB962C8B-B14F-4D97-AF65-F5344CB8AC3E}">
        <p14:creationId xmlns:p14="http://schemas.microsoft.com/office/powerpoint/2010/main" val="2340707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BA4D-B47D-4995-A0D7-0FB57DDFDDCA}"/>
              </a:ext>
            </a:extLst>
          </p:cNvPr>
          <p:cNvSpPr>
            <a:spLocks noGrp="1"/>
          </p:cNvSpPr>
          <p:nvPr>
            <p:ph type="title"/>
          </p:nvPr>
        </p:nvSpPr>
        <p:spPr/>
        <p:txBody>
          <a:bodyPr/>
          <a:lstStyle/>
          <a:p>
            <a:endParaRPr lang="en-US"/>
          </a:p>
        </p:txBody>
      </p:sp>
      <p:pic>
        <p:nvPicPr>
          <p:cNvPr id="4" name="Picture 3" descr="A screenshot of a cell phone&#10;&#10;Description automatically generated">
            <a:extLst>
              <a:ext uri="{FF2B5EF4-FFF2-40B4-BE49-F238E27FC236}">
                <a16:creationId xmlns:a16="http://schemas.microsoft.com/office/drawing/2014/main" id="{E00CB5C0-4E08-4387-BD19-B5F0C34A7E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1520" y="2166937"/>
            <a:ext cx="5641939" cy="3956685"/>
          </a:xfrm>
          <a:prstGeom prst="rect">
            <a:avLst/>
          </a:prstGeom>
        </p:spPr>
      </p:pic>
      <p:pic>
        <p:nvPicPr>
          <p:cNvPr id="5" name="Picture 4">
            <a:extLst>
              <a:ext uri="{FF2B5EF4-FFF2-40B4-BE49-F238E27FC236}">
                <a16:creationId xmlns:a16="http://schemas.microsoft.com/office/drawing/2014/main" id="{7BAE0923-CD6D-443F-A6C6-30E29263A36F}"/>
              </a:ext>
            </a:extLst>
          </p:cNvPr>
          <p:cNvPicPr>
            <a:picLocks noChangeAspect="1"/>
          </p:cNvPicPr>
          <p:nvPr/>
        </p:nvPicPr>
        <p:blipFill>
          <a:blip r:embed="rId3"/>
          <a:stretch>
            <a:fillRect/>
          </a:stretch>
        </p:blipFill>
        <p:spPr>
          <a:xfrm>
            <a:off x="1861520" y="1543559"/>
            <a:ext cx="5770245" cy="623378"/>
          </a:xfrm>
          <a:prstGeom prst="rect">
            <a:avLst/>
          </a:prstGeom>
        </p:spPr>
      </p:pic>
    </p:spTree>
    <p:extLst>
      <p:ext uri="{BB962C8B-B14F-4D97-AF65-F5344CB8AC3E}">
        <p14:creationId xmlns:p14="http://schemas.microsoft.com/office/powerpoint/2010/main" val="1058554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Nahum</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206" y="320675"/>
            <a:ext cx="8508570" cy="6574670"/>
          </a:xfrm>
          <a:prstGeom prst="rect">
            <a:avLst/>
          </a:prstGeom>
        </p:spPr>
      </p:pic>
      <p:sp>
        <p:nvSpPr>
          <p:cNvPr id="4" name="TextBox 3"/>
          <p:cNvSpPr txBox="1"/>
          <p:nvPr/>
        </p:nvSpPr>
        <p:spPr>
          <a:xfrm>
            <a:off x="6664271" y="829160"/>
            <a:ext cx="237124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The </a:t>
            </a:r>
            <a:r>
              <a:rPr kumimoji="0" lang="en-US" sz="800" b="0" i="0" u="none" strike="noStrike" kern="1200" cap="small" spc="0" normalizeH="0" baseline="0" noProof="0" dirty="0">
                <a:ln>
                  <a:noFill/>
                </a:ln>
                <a:solidFill>
                  <a:prstClr val="black"/>
                </a:solidFill>
                <a:effectLst/>
                <a:uLnTx/>
                <a:uFillTx/>
                <a:latin typeface="Arial" pitchFamily="34" charset="0"/>
                <a:ea typeface="+mn-ea"/>
                <a:cs typeface="Arial" pitchFamily="34" charset="0"/>
              </a:rPr>
              <a:t>LORD</a:t>
            </a:r>
            <a:r>
              <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is a jealous and avenging God;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the </a:t>
            </a:r>
            <a:r>
              <a:rPr kumimoji="0" lang="en-US" sz="800" b="0" i="0" u="none" strike="noStrike" kern="1200" cap="small" spc="0" normalizeH="0" baseline="0" noProof="0" dirty="0">
                <a:ln>
                  <a:noFill/>
                </a:ln>
                <a:solidFill>
                  <a:prstClr val="black"/>
                </a:solidFill>
                <a:effectLst/>
                <a:uLnTx/>
                <a:uFillTx/>
                <a:latin typeface="Arial" pitchFamily="34" charset="0"/>
                <a:ea typeface="+mn-ea"/>
                <a:cs typeface="Arial" pitchFamily="34" charset="0"/>
              </a:rPr>
              <a:t>LORD</a:t>
            </a:r>
            <a:r>
              <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is avenging and wrathful;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the </a:t>
            </a:r>
            <a:r>
              <a:rPr kumimoji="0" lang="en-US" sz="800" b="0" i="0" u="none" strike="noStrike" kern="1200" cap="small" spc="0" normalizeH="0" baseline="0" noProof="0" dirty="0">
                <a:ln>
                  <a:noFill/>
                </a:ln>
                <a:solidFill>
                  <a:prstClr val="black"/>
                </a:solidFill>
                <a:effectLst/>
                <a:uLnTx/>
                <a:uFillTx/>
                <a:latin typeface="Arial" pitchFamily="34" charset="0"/>
                <a:ea typeface="+mn-ea"/>
                <a:cs typeface="Arial" pitchFamily="34" charset="0"/>
              </a:rPr>
              <a:t>LORD</a:t>
            </a:r>
            <a:r>
              <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takes vengeance on his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adversaries and keeps wrath for his enemies.</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4008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rPr>
              <a:t>Obadiah</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200" y="191385"/>
            <a:ext cx="1600200" cy="1152687"/>
          </a:xfrm>
          <a:prstGeom prst="rect">
            <a:avLst/>
          </a:prstGeom>
        </p:spPr>
      </p:pic>
      <p:pic>
        <p:nvPicPr>
          <p:cNvPr id="3074" name="Picture 2" descr="Related 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726" y="1447800"/>
            <a:ext cx="8293274"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559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rPr>
              <a:t>Prophet’s Visual Aids</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228599"/>
            <a:ext cx="1600200" cy="1152687"/>
          </a:xfrm>
          <a:prstGeom prst="rect">
            <a:avLst/>
          </a:prstGeom>
        </p:spPr>
      </p:pic>
      <p:sp>
        <p:nvSpPr>
          <p:cNvPr id="5" name="TextBox 4"/>
          <p:cNvSpPr txBox="1"/>
          <p:nvPr/>
        </p:nvSpPr>
        <p:spPr>
          <a:xfrm>
            <a:off x="1189074" y="2133600"/>
            <a:ext cx="8683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tl val="0"/>
              </a:rPr>
              <a:t>Vs 1:6</a:t>
            </a:r>
          </a:p>
        </p:txBody>
      </p:sp>
      <p:sp>
        <p:nvSpPr>
          <p:cNvPr id="6" name="TextBox 5"/>
          <p:cNvSpPr txBox="1"/>
          <p:nvPr/>
        </p:nvSpPr>
        <p:spPr>
          <a:xfrm>
            <a:off x="1189074" y="3059668"/>
            <a:ext cx="8683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tl val="0"/>
              </a:rPr>
              <a:t>Vs 2:4</a:t>
            </a:r>
          </a:p>
        </p:txBody>
      </p:sp>
      <p:sp>
        <p:nvSpPr>
          <p:cNvPr id="7" name="TextBox 6"/>
          <p:cNvSpPr txBox="1"/>
          <p:nvPr/>
        </p:nvSpPr>
        <p:spPr>
          <a:xfrm>
            <a:off x="1203251" y="4343400"/>
            <a:ext cx="10207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tl val="0"/>
              </a:rPr>
              <a:t>Vs 3:12</a:t>
            </a:r>
          </a:p>
        </p:txBody>
      </p:sp>
      <p:sp>
        <p:nvSpPr>
          <p:cNvPr id="8" name="TextBox 7"/>
          <p:cNvSpPr txBox="1"/>
          <p:nvPr/>
        </p:nvSpPr>
        <p:spPr>
          <a:xfrm>
            <a:off x="5608675" y="2179766"/>
            <a:ext cx="10207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tl val="0"/>
              </a:rPr>
              <a:t>Vs 3:15-17</a:t>
            </a:r>
          </a:p>
        </p:txBody>
      </p:sp>
      <p:sp>
        <p:nvSpPr>
          <p:cNvPr id="17" name="Rectangle 16">
            <a:extLst>
              <a:ext uri="{FF2B5EF4-FFF2-40B4-BE49-F238E27FC236}">
                <a16:creationId xmlns:a16="http://schemas.microsoft.com/office/drawing/2014/main" id="{15443D7F-6A5D-4ED7-9E5B-06D2FA4FC17E}"/>
              </a:ext>
            </a:extLst>
          </p:cNvPr>
          <p:cNvSpPr/>
          <p:nvPr/>
        </p:nvSpPr>
        <p:spPr>
          <a:xfrm>
            <a:off x="2057400" y="1733371"/>
            <a:ext cx="4572000" cy="1015663"/>
          </a:xfrm>
          <a:prstGeom prst="rect">
            <a:avLst/>
          </a:prstGeom>
        </p:spPr>
        <p:txBody>
          <a:bodyPr>
            <a:spAutoFit/>
          </a:bodyPr>
          <a:lstStyle/>
          <a:p>
            <a:r>
              <a:rPr lang="en-US" sz="1200" dirty="0"/>
              <a:t>Nahum 1:6 (ESV) </a:t>
            </a:r>
          </a:p>
          <a:p>
            <a:pPr marL="609600" indent="-609600"/>
            <a:r>
              <a:rPr lang="en-US" sz="1200" b="1" baseline="30000" dirty="0"/>
              <a:t>6 </a:t>
            </a:r>
            <a:r>
              <a:rPr lang="en-US" sz="1200" dirty="0"/>
              <a:t> Who can stand before his indignation? </a:t>
            </a:r>
          </a:p>
          <a:p>
            <a:pPr marL="609600" indent="-203200"/>
            <a:r>
              <a:rPr lang="en-US" sz="1200" u="sng" dirty="0"/>
              <a:t>Who can endure the heat of his anger? </a:t>
            </a:r>
          </a:p>
          <a:p>
            <a:pPr marL="609600" indent="-609600"/>
            <a:r>
              <a:rPr lang="en-US" sz="1200" u="sng" dirty="0"/>
              <a:t>His wrath is poured out like fire</a:t>
            </a:r>
            <a:r>
              <a:rPr lang="en-US" sz="1200" dirty="0"/>
              <a:t>, </a:t>
            </a:r>
          </a:p>
          <a:p>
            <a:pPr marL="609600" indent="-203200"/>
            <a:r>
              <a:rPr lang="en-US" sz="1200" dirty="0"/>
              <a:t>and the rocks are broken into pieces by him. </a:t>
            </a:r>
          </a:p>
        </p:txBody>
      </p:sp>
      <p:sp>
        <p:nvSpPr>
          <p:cNvPr id="18" name="Rectangle 17">
            <a:extLst>
              <a:ext uri="{FF2B5EF4-FFF2-40B4-BE49-F238E27FC236}">
                <a16:creationId xmlns:a16="http://schemas.microsoft.com/office/drawing/2014/main" id="{A8833B6D-1F49-4565-8EE7-68B086A87BE3}"/>
              </a:ext>
            </a:extLst>
          </p:cNvPr>
          <p:cNvSpPr/>
          <p:nvPr/>
        </p:nvSpPr>
        <p:spPr>
          <a:xfrm>
            <a:off x="2057400" y="3025853"/>
            <a:ext cx="4572000" cy="1015663"/>
          </a:xfrm>
          <a:prstGeom prst="rect">
            <a:avLst/>
          </a:prstGeom>
        </p:spPr>
        <p:txBody>
          <a:bodyPr>
            <a:spAutoFit/>
          </a:bodyPr>
          <a:lstStyle/>
          <a:p>
            <a:r>
              <a:rPr lang="en-US" sz="1200" dirty="0"/>
              <a:t>Nahum 2:4 (ESV) </a:t>
            </a:r>
          </a:p>
          <a:p>
            <a:pPr marL="609600" indent="-609600"/>
            <a:r>
              <a:rPr lang="en-US" sz="1200" b="1" baseline="30000" dirty="0"/>
              <a:t>4 </a:t>
            </a:r>
            <a:r>
              <a:rPr lang="en-US" sz="1200" dirty="0"/>
              <a:t> The chariots race madly through the streets; </a:t>
            </a:r>
          </a:p>
          <a:p>
            <a:pPr marL="609600" indent="-203200"/>
            <a:r>
              <a:rPr lang="en-US" sz="1200" dirty="0"/>
              <a:t>they rush to and </a:t>
            </a:r>
            <a:r>
              <a:rPr lang="en-US" sz="1200" dirty="0" err="1"/>
              <a:t>fro</a:t>
            </a:r>
            <a:r>
              <a:rPr lang="en-US" sz="1200" dirty="0"/>
              <a:t> through the squares; </a:t>
            </a:r>
          </a:p>
          <a:p>
            <a:pPr marL="609600" indent="-609600"/>
            <a:r>
              <a:rPr lang="en-US" sz="1200" dirty="0"/>
              <a:t>they gleam like torches; </a:t>
            </a:r>
          </a:p>
          <a:p>
            <a:pPr marL="609600" indent="-203200"/>
            <a:r>
              <a:rPr lang="en-US" sz="1200" dirty="0"/>
              <a:t>they dart like lightning. </a:t>
            </a:r>
          </a:p>
        </p:txBody>
      </p:sp>
      <p:sp>
        <p:nvSpPr>
          <p:cNvPr id="19" name="Rectangle 18">
            <a:extLst>
              <a:ext uri="{FF2B5EF4-FFF2-40B4-BE49-F238E27FC236}">
                <a16:creationId xmlns:a16="http://schemas.microsoft.com/office/drawing/2014/main" id="{F5872041-D54D-4FB8-BB55-22F3CF781C90}"/>
              </a:ext>
            </a:extLst>
          </p:cNvPr>
          <p:cNvSpPr/>
          <p:nvPr/>
        </p:nvSpPr>
        <p:spPr>
          <a:xfrm>
            <a:off x="2057400" y="4393672"/>
            <a:ext cx="4572000" cy="1015663"/>
          </a:xfrm>
          <a:prstGeom prst="rect">
            <a:avLst/>
          </a:prstGeom>
        </p:spPr>
        <p:txBody>
          <a:bodyPr>
            <a:spAutoFit/>
          </a:bodyPr>
          <a:lstStyle/>
          <a:p>
            <a:r>
              <a:rPr lang="en-US" sz="1200" dirty="0"/>
              <a:t>Nahum 3:12 (ESV) </a:t>
            </a:r>
          </a:p>
          <a:p>
            <a:pPr marL="609600" indent="-609600"/>
            <a:r>
              <a:rPr lang="en-US" sz="1200" b="1" baseline="30000" dirty="0"/>
              <a:t>12 </a:t>
            </a:r>
            <a:r>
              <a:rPr lang="en-US" sz="1200" dirty="0"/>
              <a:t> </a:t>
            </a:r>
            <a:r>
              <a:rPr lang="en-US" sz="1200" u="sng" dirty="0"/>
              <a:t>All your fortresses are like fig trees </a:t>
            </a:r>
          </a:p>
          <a:p>
            <a:pPr marL="609600" indent="-203200"/>
            <a:r>
              <a:rPr lang="en-US" sz="1200" u="sng" dirty="0"/>
              <a:t>with first-ripe figs— </a:t>
            </a:r>
          </a:p>
          <a:p>
            <a:pPr marL="609600" indent="-609600"/>
            <a:r>
              <a:rPr lang="en-US" sz="1200" dirty="0"/>
              <a:t>if shaken they fall </a:t>
            </a:r>
          </a:p>
          <a:p>
            <a:pPr marL="609600" indent="-203200"/>
            <a:r>
              <a:rPr lang="en-US" sz="1200" dirty="0"/>
              <a:t>into the mouth of the eater. </a:t>
            </a:r>
          </a:p>
        </p:txBody>
      </p:sp>
      <p:sp>
        <p:nvSpPr>
          <p:cNvPr id="20" name="Rectangle 19">
            <a:extLst>
              <a:ext uri="{FF2B5EF4-FFF2-40B4-BE49-F238E27FC236}">
                <a16:creationId xmlns:a16="http://schemas.microsoft.com/office/drawing/2014/main" id="{24F9A954-230F-4CC9-91FA-58A6BD40A138}"/>
              </a:ext>
            </a:extLst>
          </p:cNvPr>
          <p:cNvSpPr/>
          <p:nvPr/>
        </p:nvSpPr>
        <p:spPr>
          <a:xfrm>
            <a:off x="5608675" y="2754868"/>
            <a:ext cx="3299460" cy="3016210"/>
          </a:xfrm>
          <a:prstGeom prst="rect">
            <a:avLst/>
          </a:prstGeom>
        </p:spPr>
        <p:txBody>
          <a:bodyPr wrap="square">
            <a:spAutoFit/>
          </a:bodyPr>
          <a:lstStyle/>
          <a:p>
            <a:r>
              <a:rPr lang="en-US" sz="1200" dirty="0"/>
              <a:t>Nahum 3:15–17 (ESV) </a:t>
            </a:r>
          </a:p>
          <a:p>
            <a:pPr marL="609600" indent="-609600"/>
            <a:r>
              <a:rPr lang="en-US" sz="1200" b="1" baseline="30000" dirty="0"/>
              <a:t>15 </a:t>
            </a:r>
            <a:r>
              <a:rPr lang="en-US" sz="1200" dirty="0"/>
              <a:t> There will the fire devour you; </a:t>
            </a:r>
          </a:p>
          <a:p>
            <a:pPr marL="609600" indent="-203200"/>
            <a:r>
              <a:rPr lang="en-US" sz="1200" dirty="0"/>
              <a:t>the sword will cut you off. </a:t>
            </a:r>
          </a:p>
          <a:p>
            <a:pPr marL="609600" indent="-203200"/>
            <a:r>
              <a:rPr lang="en-US" sz="1200" u="sng" dirty="0"/>
              <a:t>It will devour you like the locust</a:t>
            </a:r>
            <a:r>
              <a:rPr lang="en-US" sz="1200" dirty="0"/>
              <a:t>. </a:t>
            </a:r>
          </a:p>
          <a:p>
            <a:pPr marL="609600" indent="-609600"/>
            <a:r>
              <a:rPr lang="en-US" sz="1200" dirty="0"/>
              <a:t>Multiply yourselves like the locust; </a:t>
            </a:r>
          </a:p>
          <a:p>
            <a:pPr marL="609600" indent="-203200"/>
            <a:r>
              <a:rPr lang="en-US" sz="1200" dirty="0"/>
              <a:t>multiply like the grasshopper! </a:t>
            </a:r>
          </a:p>
          <a:p>
            <a:pPr marL="609600" indent="-609600"/>
            <a:r>
              <a:rPr lang="en-US" sz="1200" b="1" baseline="30000" dirty="0"/>
              <a:t>16 </a:t>
            </a:r>
            <a:r>
              <a:rPr lang="en-US" sz="1200" dirty="0"/>
              <a:t> You increased your merchants </a:t>
            </a:r>
          </a:p>
          <a:p>
            <a:pPr marL="609600" indent="-203200"/>
            <a:r>
              <a:rPr lang="en-US" sz="1200" dirty="0"/>
              <a:t>more than the stars of the heavens. </a:t>
            </a:r>
          </a:p>
          <a:p>
            <a:pPr marL="609600" indent="-203200"/>
            <a:r>
              <a:rPr lang="en-US" sz="1200" u="sng" dirty="0"/>
              <a:t>The locust spreads its wings and flies away</a:t>
            </a:r>
            <a:r>
              <a:rPr lang="en-US" sz="1200" dirty="0"/>
              <a:t>. </a:t>
            </a:r>
          </a:p>
          <a:p>
            <a:pPr marL="609600" indent="-609600">
              <a:spcBef>
                <a:spcPts val="1200"/>
              </a:spcBef>
            </a:pPr>
            <a:r>
              <a:rPr lang="en-US" sz="1200" b="1" baseline="30000" dirty="0"/>
              <a:t>17 </a:t>
            </a:r>
            <a:r>
              <a:rPr lang="en-US" sz="1200" dirty="0"/>
              <a:t> Your princes are like grasshoppers, </a:t>
            </a:r>
          </a:p>
          <a:p>
            <a:pPr marL="609600" indent="-203200"/>
            <a:r>
              <a:rPr lang="en-US" sz="1200" dirty="0"/>
              <a:t>your scribes like clouds of locusts </a:t>
            </a:r>
          </a:p>
          <a:p>
            <a:pPr marL="609600" indent="-609600"/>
            <a:r>
              <a:rPr lang="en-US" sz="1200" dirty="0"/>
              <a:t>settling on the fences </a:t>
            </a:r>
          </a:p>
          <a:p>
            <a:pPr marL="609600" indent="-203200"/>
            <a:r>
              <a:rPr lang="en-US" sz="1200" dirty="0"/>
              <a:t>in a day of cold— </a:t>
            </a:r>
          </a:p>
          <a:p>
            <a:pPr marL="609600" indent="-609600"/>
            <a:r>
              <a:rPr lang="en-US" sz="1200" dirty="0"/>
              <a:t>when the sun rises, they fly away; </a:t>
            </a:r>
          </a:p>
          <a:p>
            <a:pPr marL="609600" indent="-203200"/>
            <a:r>
              <a:rPr lang="en-US" sz="1200" dirty="0"/>
              <a:t>no one knows where they are. </a:t>
            </a:r>
          </a:p>
        </p:txBody>
      </p:sp>
    </p:spTree>
    <p:extLst>
      <p:ext uri="{BB962C8B-B14F-4D97-AF65-F5344CB8AC3E}">
        <p14:creationId xmlns:p14="http://schemas.microsoft.com/office/powerpoint/2010/main" val="4119361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Nymph-Flying Locust camp-pg 540">
            <a:extLst>
              <a:ext uri="{FF2B5EF4-FFF2-40B4-BE49-F238E27FC236}">
                <a16:creationId xmlns:a16="http://schemas.microsoft.com/office/drawing/2014/main" id="{B7FDE487-05D0-4AFF-BEFC-F5B66DE10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5867400"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Rectangle 3">
            <a:extLst>
              <a:ext uri="{FF2B5EF4-FFF2-40B4-BE49-F238E27FC236}">
                <a16:creationId xmlns:a16="http://schemas.microsoft.com/office/drawing/2014/main" id="{EF80044E-53DD-41DD-8856-8A8CA0F254C3}"/>
              </a:ext>
            </a:extLst>
          </p:cNvPr>
          <p:cNvSpPr>
            <a:spLocks noGrp="1" noChangeArrowheads="1"/>
          </p:cNvSpPr>
          <p:nvPr>
            <p:ph type="title"/>
          </p:nvPr>
        </p:nvSpPr>
        <p:spPr>
          <a:xfrm>
            <a:off x="0" y="0"/>
            <a:ext cx="5867400" cy="1143000"/>
          </a:xfrm>
          <a:solidFill>
            <a:schemeClr val="bg1"/>
          </a:solidFill>
        </p:spPr>
        <p:txBody>
          <a:bodyPr/>
          <a:lstStyle/>
          <a:p>
            <a:pPr eaLnBrk="1" hangingPunct="1"/>
            <a:r>
              <a:rPr lang="en-US" altLang="en-US"/>
              <a:t>Flying Locust</a:t>
            </a:r>
          </a:p>
        </p:txBody>
      </p:sp>
      <p:pic>
        <p:nvPicPr>
          <p:cNvPr id="111620" name="Picture 4" descr="Flying Locust after paln tree-og 539">
            <a:extLst>
              <a:ext uri="{FF2B5EF4-FFF2-40B4-BE49-F238E27FC236}">
                <a16:creationId xmlns:a16="http://schemas.microsoft.com/office/drawing/2014/main" id="{31929B5A-9663-483D-B1C4-0292A536B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5975" y="0"/>
            <a:ext cx="3248025"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5" descr="Locust hiding-pg 532">
            <a:extLst>
              <a:ext uri="{FF2B5EF4-FFF2-40B4-BE49-F238E27FC236}">
                <a16:creationId xmlns:a16="http://schemas.microsoft.com/office/drawing/2014/main" id="{9547D0F6-9E8F-45BC-BAE0-D224FB7E59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46475"/>
            <a:ext cx="594360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6" descr="Flying Locust - pg 538">
            <a:extLst>
              <a:ext uri="{FF2B5EF4-FFF2-40B4-BE49-F238E27FC236}">
                <a16:creationId xmlns:a16="http://schemas.microsoft.com/office/drawing/2014/main" id="{B3E0FE38-FBE5-42B6-B8E8-5457D8A6AE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4518025"/>
            <a:ext cx="37338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114A0811-4A97-487A-BF45-4A2C65FA31C2}"/>
              </a:ext>
            </a:extLst>
          </p:cNvPr>
          <p:cNvSpPr>
            <a:spLocks noGrp="1" noChangeArrowheads="1"/>
          </p:cNvSpPr>
          <p:nvPr>
            <p:ph type="title"/>
          </p:nvPr>
        </p:nvSpPr>
        <p:spPr>
          <a:xfrm>
            <a:off x="0" y="30163"/>
            <a:ext cx="7772400" cy="1143000"/>
          </a:xfrm>
        </p:spPr>
        <p:txBody>
          <a:bodyPr/>
          <a:lstStyle/>
          <a:p>
            <a:pPr eaLnBrk="1" hangingPunct="1"/>
            <a:r>
              <a:rPr lang="en-US" altLang="en-US" b="1">
                <a:solidFill>
                  <a:srgbClr val="996633"/>
                </a:solidFill>
                <a:latin typeface="Georgia" panose="02040502050405020303" pitchFamily="18" charset="0"/>
              </a:rPr>
              <a:t>Attack on a Fig Tree </a:t>
            </a:r>
            <a:br>
              <a:rPr lang="en-US" altLang="en-US" b="1">
                <a:solidFill>
                  <a:srgbClr val="996633"/>
                </a:solidFill>
                <a:latin typeface="Georgia" panose="02040502050405020303" pitchFamily="18" charset="0"/>
              </a:rPr>
            </a:br>
            <a:endParaRPr lang="en-US" altLang="en-US" b="1">
              <a:solidFill>
                <a:srgbClr val="996633"/>
              </a:solidFill>
              <a:latin typeface="Georgia" panose="02040502050405020303" pitchFamily="18" charset="0"/>
            </a:endParaRPr>
          </a:p>
        </p:txBody>
      </p:sp>
      <p:pic>
        <p:nvPicPr>
          <p:cNvPr id="124931" name="Picture 3" descr="ac0029as">
            <a:extLst>
              <a:ext uri="{FF2B5EF4-FFF2-40B4-BE49-F238E27FC236}">
                <a16:creationId xmlns:a16="http://schemas.microsoft.com/office/drawing/2014/main" id="{4CAF6886-1401-42B9-B2EC-595AA810F5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1200"/>
            <a:ext cx="4572000"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2" name="Picture 4" descr="ac0029bs">
            <a:extLst>
              <a:ext uri="{FF2B5EF4-FFF2-40B4-BE49-F238E27FC236}">
                <a16:creationId xmlns:a16="http://schemas.microsoft.com/office/drawing/2014/main" id="{F1359BF3-4894-4967-BAF2-23C60616E4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981200"/>
            <a:ext cx="45720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3" name="Picture 5" descr="180px-Locust_from_the_plague_in_Palestine,_1915">
            <a:extLst>
              <a:ext uri="{FF2B5EF4-FFF2-40B4-BE49-F238E27FC236}">
                <a16:creationId xmlns:a16="http://schemas.microsoft.com/office/drawing/2014/main" id="{CAD0FD38-B897-46FA-BDAE-72DD733CC4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381000"/>
            <a:ext cx="2057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4" name="Text Box 6">
            <a:extLst>
              <a:ext uri="{FF2B5EF4-FFF2-40B4-BE49-F238E27FC236}">
                <a16:creationId xmlns:a16="http://schemas.microsoft.com/office/drawing/2014/main" id="{4E99D354-156F-4186-ABD7-8744CF8907D0}"/>
              </a:ext>
            </a:extLst>
          </p:cNvPr>
          <p:cNvSpPr txBox="1">
            <a:spLocks noChangeArrowheads="1"/>
          </p:cNvSpPr>
          <p:nvPr/>
        </p:nvSpPr>
        <p:spPr bwMode="auto">
          <a:xfrm>
            <a:off x="190500" y="5257800"/>
            <a:ext cx="8763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333300"/>
                </a:solidFill>
                <a:effectLst/>
                <a:uLnTx/>
                <a:uFillTx/>
                <a:latin typeface="Verdana" panose="020B0604030504040204" pitchFamily="34" charset="0"/>
                <a:ea typeface="+mn-ea"/>
                <a:cs typeface="+mn-cs"/>
              </a:rPr>
              <a:t>A fig tree photographed just before and after the locusts attacked is graphic proof of the destruction wrought by the insect invasion.</a:t>
            </a:r>
          </a:p>
        </p:txBody>
      </p:sp>
      <p:sp>
        <p:nvSpPr>
          <p:cNvPr id="124935" name="TextBox 1">
            <a:extLst>
              <a:ext uri="{FF2B5EF4-FFF2-40B4-BE49-F238E27FC236}">
                <a16:creationId xmlns:a16="http://schemas.microsoft.com/office/drawing/2014/main" id="{5F76222A-E156-4ED1-92B0-8C5F6F0AE236}"/>
              </a:ext>
            </a:extLst>
          </p:cNvPr>
          <p:cNvSpPr txBox="1">
            <a:spLocks noChangeArrowheads="1"/>
          </p:cNvSpPr>
          <p:nvPr/>
        </p:nvSpPr>
        <p:spPr bwMode="auto">
          <a:xfrm>
            <a:off x="190500" y="814388"/>
            <a:ext cx="4430713"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30000" noProof="0">
                <a:ln>
                  <a:noFill/>
                </a:ln>
                <a:solidFill>
                  <a:srgbClr val="000000"/>
                </a:solidFill>
                <a:effectLst/>
                <a:uLnTx/>
                <a:uFillTx/>
                <a:latin typeface="Tahoma" panose="020B0604030504040204" pitchFamily="34" charset="0"/>
                <a:ea typeface="+mn-ea"/>
                <a:cs typeface="Tahoma" panose="020B0604030504040204" pitchFamily="34" charset="0"/>
              </a:rPr>
              <a:t>7</a:t>
            </a:r>
            <a:r>
              <a:rPr kumimoji="0" lang="en-US" altLang="en-US" sz="1400" b="0" i="0" u="none" strike="noStrike" kern="120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    He has laid waste My vine,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    And ruined My fig tree;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    He has stripped it bare and thrown </a:t>
            </a:r>
            <a:r>
              <a:rPr kumimoji="0" lang="en-US" altLang="en-US" sz="1400" b="0" i="1" u="none" strike="noStrike" kern="120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it</a:t>
            </a:r>
            <a:r>
              <a:rPr kumimoji="0" lang="en-US" altLang="en-US" sz="1400" b="0" i="0" u="none" strike="noStrike" kern="120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 away;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    Its branches are made white.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449"/>
        <p:cNvGrpSpPr/>
        <p:nvPr/>
      </p:nvGrpSpPr>
      <p:grpSpPr>
        <a:xfrm>
          <a:off x="0" y="0"/>
          <a:ext cx="0" cy="0"/>
          <a:chOff x="0" y="0"/>
          <a:chExt cx="0" cy="0"/>
        </a:xfrm>
      </p:grpSpPr>
      <p:sp>
        <p:nvSpPr>
          <p:cNvPr id="459" name="Shape 459"/>
          <p:cNvSpPr txBox="1"/>
          <p:nvPr/>
        </p:nvSpPr>
        <p:spPr>
          <a:xfrm>
            <a:off x="990600" y="0"/>
            <a:ext cx="7790699" cy="674999"/>
          </a:xfrm>
          <a:prstGeom prst="rect">
            <a:avLst/>
          </a:prstGeom>
          <a:noFill/>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libri"/>
                <a:ea typeface="Calibri"/>
                <a:cs typeface="Calibri"/>
                <a:sym typeface="Calibri"/>
                <a:rtl val="0"/>
              </a:rPr>
              <a:t>Nahum</a:t>
            </a:r>
            <a:r>
              <a:rPr kumimoji="0" lang="en" sz="3600" b="1" i="0" u="none" strike="noStrike" kern="0" cap="none" spc="0" normalizeH="0" baseline="0" noProof="0" dirty="0">
                <a:ln>
                  <a:noFill/>
                </a:ln>
                <a:solidFill>
                  <a:prstClr val="black"/>
                </a:solidFill>
                <a:effectLst/>
                <a:uLnTx/>
                <a:uFillTx/>
                <a:latin typeface="Calibri"/>
                <a:ea typeface="Calibri"/>
                <a:cs typeface="Calibri"/>
                <a:sym typeface="Calibri"/>
                <a:rtl val="0"/>
              </a:rPr>
              <a:t>'s Prophecies</a:t>
            </a:r>
          </a:p>
        </p:txBody>
      </p:sp>
      <p:sp>
        <p:nvSpPr>
          <p:cNvPr id="460" name="Shape 460"/>
          <p:cNvSpPr/>
          <p:nvPr/>
        </p:nvSpPr>
        <p:spPr>
          <a:xfrm>
            <a:off x="990600" y="606176"/>
            <a:ext cx="6296232" cy="6182999"/>
          </a:xfrm>
          <a:prstGeom prst="rect">
            <a:avLst/>
          </a:prstGeom>
          <a:blipFill>
            <a:blip r:embed="rId4"/>
            <a:stretch>
              <a:fillRect/>
            </a:stretch>
          </a:blipFill>
          <a:ln>
            <a:noFill/>
          </a:ln>
        </p:spPr>
      </p:sp>
      <p:sp>
        <p:nvSpPr>
          <p:cNvPr id="19" name="TextBox 18"/>
          <p:cNvSpPr txBox="1"/>
          <p:nvPr/>
        </p:nvSpPr>
        <p:spPr>
          <a:xfrm>
            <a:off x="7552719" y="1654314"/>
            <a:ext cx="155045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rial"/>
                <a:cs typeface="Arial"/>
                <a:sym typeface="Arial"/>
                <a:rtl val="0"/>
              </a:rPr>
              <a:t>What is the prophecy range?</a:t>
            </a:r>
          </a:p>
        </p:txBody>
      </p:sp>
      <p:sp>
        <p:nvSpPr>
          <p:cNvPr id="2" name="TextBox 1">
            <a:extLst>
              <a:ext uri="{FF2B5EF4-FFF2-40B4-BE49-F238E27FC236}">
                <a16:creationId xmlns:a16="http://schemas.microsoft.com/office/drawing/2014/main" id="{E32A2B50-9316-4F4A-95D0-D51FA1D68FA2}"/>
              </a:ext>
            </a:extLst>
          </p:cNvPr>
          <p:cNvSpPr txBox="1"/>
          <p:nvPr/>
        </p:nvSpPr>
        <p:spPr>
          <a:xfrm>
            <a:off x="1020079" y="4191000"/>
            <a:ext cx="837089" cy="923330"/>
          </a:xfrm>
          <a:prstGeom prst="rect">
            <a:avLst/>
          </a:prstGeom>
          <a:noFill/>
        </p:spPr>
        <p:txBody>
          <a:bodyPr wrap="none" rtlCol="0">
            <a:spAutoFit/>
          </a:bodyPr>
          <a:lstStyle/>
          <a:p>
            <a:r>
              <a:rPr lang="en-US" dirty="0"/>
              <a:t>650 BC</a:t>
            </a:r>
          </a:p>
          <a:p>
            <a:r>
              <a:rPr lang="en-US" dirty="0"/>
              <a:t>630 BC</a:t>
            </a:r>
          </a:p>
          <a:p>
            <a:r>
              <a:rPr lang="en-US" dirty="0"/>
              <a:t>612 BC</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ltGray">
          <a:xfrm>
            <a:off x="5600700" y="1838325"/>
            <a:ext cx="3257550" cy="2571750"/>
          </a:xfrm>
          <a:prstGeom prst="rect">
            <a:avLst/>
          </a:prstGeom>
          <a:solidFill>
            <a:srgbClr val="F8F8F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EAEAEA"/>
              </a:solidFill>
              <a:effectLst/>
              <a:uLnTx/>
              <a:uFillTx/>
              <a:latin typeface="Times New Roman" pitchFamily="18" charset="0"/>
              <a:ea typeface="+mn-ea"/>
              <a:cs typeface="Arial" pitchFamily="34" charset="0"/>
              <a:sym typeface="Arial"/>
              <a:rtl val="0"/>
            </a:endParaRPr>
          </a:p>
        </p:txBody>
      </p:sp>
      <p:sp>
        <p:nvSpPr>
          <p:cNvPr id="36867" name="Rectangle 3"/>
          <p:cNvSpPr>
            <a:spLocks noGrp="1" noChangeArrowheads="1"/>
          </p:cNvSpPr>
          <p:nvPr>
            <p:ph type="title"/>
          </p:nvPr>
        </p:nvSpPr>
        <p:spPr/>
        <p:txBody>
          <a:bodyPr/>
          <a:lstStyle/>
          <a:p>
            <a:pPr eaLnBrk="1" hangingPunct="1"/>
            <a:r>
              <a:rPr lang="en-US" altLang="en-US" dirty="0"/>
              <a:t>Prophecy – Near &amp; Far</a:t>
            </a:r>
          </a:p>
        </p:txBody>
      </p:sp>
      <p:pic>
        <p:nvPicPr>
          <p:cNvPr id="36868" name="Picture 4" descr="H:\WEBSITE\minorp-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588" y="1838325"/>
            <a:ext cx="5235575"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69" name="Group 5"/>
          <p:cNvGrpSpPr>
            <a:grpSpLocks/>
          </p:cNvGrpSpPr>
          <p:nvPr/>
        </p:nvGrpSpPr>
        <p:grpSpPr bwMode="auto">
          <a:xfrm>
            <a:off x="6562725" y="1866900"/>
            <a:ext cx="590550" cy="609600"/>
            <a:chOff x="2508" y="1278"/>
            <a:chExt cx="372" cy="444"/>
          </a:xfrm>
        </p:grpSpPr>
        <p:sp>
          <p:nvSpPr>
            <p:cNvPr id="36897" name="Rectangle 6"/>
            <p:cNvSpPr>
              <a:spLocks noChangeArrowheads="1"/>
            </p:cNvSpPr>
            <p:nvPr/>
          </p:nvSpPr>
          <p:spPr bwMode="ltGray">
            <a:xfrm>
              <a:off x="2508" y="1344"/>
              <a:ext cx="372" cy="6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EAEAEA"/>
                </a:solidFill>
                <a:effectLst/>
                <a:uLnTx/>
                <a:uFillTx/>
                <a:latin typeface="Times New Roman" pitchFamily="18" charset="0"/>
                <a:ea typeface="+mn-ea"/>
                <a:cs typeface="Arial" pitchFamily="34" charset="0"/>
                <a:sym typeface="Arial"/>
                <a:rtl val="0"/>
              </a:endParaRPr>
            </a:p>
          </p:txBody>
        </p:sp>
        <p:sp>
          <p:nvSpPr>
            <p:cNvPr id="36898" name="Rectangle 7"/>
            <p:cNvSpPr>
              <a:spLocks noChangeArrowheads="1"/>
            </p:cNvSpPr>
            <p:nvPr/>
          </p:nvSpPr>
          <p:spPr bwMode="ltGray">
            <a:xfrm rot="5400000">
              <a:off x="2472" y="1464"/>
              <a:ext cx="444" cy="72"/>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EAEAEA"/>
                </a:solidFill>
                <a:effectLst/>
                <a:uLnTx/>
                <a:uFillTx/>
                <a:latin typeface="Times New Roman" pitchFamily="18" charset="0"/>
                <a:ea typeface="+mn-ea"/>
                <a:cs typeface="Arial" pitchFamily="34" charset="0"/>
                <a:sym typeface="Arial"/>
                <a:rtl val="0"/>
              </a:endParaRPr>
            </a:p>
          </p:txBody>
        </p:sp>
      </p:grpSp>
      <p:sp>
        <p:nvSpPr>
          <p:cNvPr id="36870" name="Text Box 12"/>
          <p:cNvSpPr txBox="1">
            <a:spLocks noChangeArrowheads="1"/>
          </p:cNvSpPr>
          <p:nvPr/>
        </p:nvSpPr>
        <p:spPr bwMode="ltGray">
          <a:xfrm>
            <a:off x="2406650" y="3387725"/>
            <a:ext cx="1255713" cy="9429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Medium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Range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Prophecies</a:t>
            </a:r>
          </a:p>
        </p:txBody>
      </p:sp>
      <p:sp>
        <p:nvSpPr>
          <p:cNvPr id="36871" name="Line 13"/>
          <p:cNvSpPr>
            <a:spLocks noChangeShapeType="1"/>
          </p:cNvSpPr>
          <p:nvPr/>
        </p:nvSpPr>
        <p:spPr bwMode="ltGray">
          <a:xfrm flipH="1">
            <a:off x="2305050" y="3057525"/>
            <a:ext cx="581025" cy="94297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a:ea typeface="+mn-ea"/>
              <a:cs typeface="Arial"/>
              <a:sym typeface="Arial"/>
              <a:rtl val="0"/>
            </a:endParaRPr>
          </a:p>
        </p:txBody>
      </p:sp>
      <p:sp>
        <p:nvSpPr>
          <p:cNvPr id="36872" name="Line 14"/>
          <p:cNvSpPr>
            <a:spLocks noChangeShapeType="1"/>
          </p:cNvSpPr>
          <p:nvPr/>
        </p:nvSpPr>
        <p:spPr bwMode="ltGray">
          <a:xfrm flipH="1" flipV="1">
            <a:off x="3305175" y="3276600"/>
            <a:ext cx="238125" cy="561975"/>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a:ea typeface="+mn-ea"/>
              <a:cs typeface="Arial"/>
              <a:sym typeface="Arial"/>
              <a:rtl val="0"/>
            </a:endParaRPr>
          </a:p>
        </p:txBody>
      </p:sp>
      <p:sp>
        <p:nvSpPr>
          <p:cNvPr id="36873" name="Line 15"/>
          <p:cNvSpPr>
            <a:spLocks noChangeShapeType="1"/>
          </p:cNvSpPr>
          <p:nvPr/>
        </p:nvSpPr>
        <p:spPr bwMode="ltGray">
          <a:xfrm flipH="1">
            <a:off x="3554413" y="3817938"/>
            <a:ext cx="760412" cy="17462"/>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a:ea typeface="+mn-ea"/>
              <a:cs typeface="Arial"/>
              <a:sym typeface="Arial"/>
              <a:rtl val="0"/>
            </a:endParaRPr>
          </a:p>
        </p:txBody>
      </p:sp>
      <p:sp>
        <p:nvSpPr>
          <p:cNvPr id="36874" name="Line 16"/>
          <p:cNvSpPr>
            <a:spLocks noChangeShapeType="1"/>
          </p:cNvSpPr>
          <p:nvPr/>
        </p:nvSpPr>
        <p:spPr bwMode="ltGray">
          <a:xfrm flipV="1">
            <a:off x="5591175" y="3609975"/>
            <a:ext cx="666750" cy="952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a:ea typeface="+mn-ea"/>
              <a:cs typeface="Arial"/>
              <a:sym typeface="Arial"/>
              <a:rtl val="0"/>
            </a:endParaRPr>
          </a:p>
        </p:txBody>
      </p:sp>
      <p:sp>
        <p:nvSpPr>
          <p:cNvPr id="36875" name="Line 17"/>
          <p:cNvSpPr>
            <a:spLocks noChangeShapeType="1"/>
          </p:cNvSpPr>
          <p:nvPr/>
        </p:nvSpPr>
        <p:spPr bwMode="ltGray">
          <a:xfrm flipV="1">
            <a:off x="6257925" y="2457450"/>
            <a:ext cx="352425" cy="115252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a:ea typeface="+mn-ea"/>
              <a:cs typeface="Arial"/>
              <a:sym typeface="Arial"/>
              <a:rtl val="0"/>
            </a:endParaRPr>
          </a:p>
        </p:txBody>
      </p:sp>
      <p:sp>
        <p:nvSpPr>
          <p:cNvPr id="36876" name="Line 18"/>
          <p:cNvSpPr>
            <a:spLocks noChangeShapeType="1"/>
          </p:cNvSpPr>
          <p:nvPr/>
        </p:nvSpPr>
        <p:spPr bwMode="ltGray">
          <a:xfrm flipV="1">
            <a:off x="6648450" y="2457450"/>
            <a:ext cx="428625" cy="1905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a:ea typeface="+mn-ea"/>
              <a:cs typeface="Arial"/>
              <a:sym typeface="Arial"/>
              <a:rtl val="0"/>
            </a:endParaRPr>
          </a:p>
        </p:txBody>
      </p:sp>
      <p:sp>
        <p:nvSpPr>
          <p:cNvPr id="36877" name="Line 19"/>
          <p:cNvSpPr>
            <a:spLocks noChangeShapeType="1"/>
          </p:cNvSpPr>
          <p:nvPr/>
        </p:nvSpPr>
        <p:spPr bwMode="ltGray">
          <a:xfrm flipH="1" flipV="1">
            <a:off x="7058025" y="2466975"/>
            <a:ext cx="352425" cy="962025"/>
          </a:xfrm>
          <a:prstGeom prst="line">
            <a:avLst/>
          </a:prstGeom>
          <a:noFill/>
          <a:ln w="19050">
            <a:solidFill>
              <a:srgbClr val="000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a:ea typeface="+mn-ea"/>
              <a:cs typeface="Arial"/>
              <a:sym typeface="Arial"/>
              <a:rtl val="0"/>
            </a:endParaRPr>
          </a:p>
        </p:txBody>
      </p:sp>
      <p:sp>
        <p:nvSpPr>
          <p:cNvPr id="36878" name="Text Box 20"/>
          <p:cNvSpPr txBox="1">
            <a:spLocks noChangeArrowheads="1"/>
          </p:cNvSpPr>
          <p:nvPr/>
        </p:nvSpPr>
        <p:spPr bwMode="ltGray">
          <a:xfrm>
            <a:off x="6378575" y="3260725"/>
            <a:ext cx="10334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ahoma" pitchFamily="34" charset="0"/>
                <a:ea typeface="+mn-ea"/>
                <a:cs typeface="Arial" pitchFamily="34" charset="0"/>
                <a:sym typeface="Arial"/>
                <a:rtl val="0"/>
              </a:rPr>
              <a:t>Messianic</a:t>
            </a:r>
          </a:p>
        </p:txBody>
      </p:sp>
      <p:sp>
        <p:nvSpPr>
          <p:cNvPr id="36879" name="Line 21"/>
          <p:cNvSpPr>
            <a:spLocks noChangeShapeType="1"/>
          </p:cNvSpPr>
          <p:nvPr/>
        </p:nvSpPr>
        <p:spPr bwMode="ltGray">
          <a:xfrm>
            <a:off x="1676400" y="3352800"/>
            <a:ext cx="2667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a:ea typeface="+mn-ea"/>
              <a:cs typeface="Arial"/>
              <a:sym typeface="Arial"/>
              <a:rtl val="0"/>
            </a:endParaRPr>
          </a:p>
        </p:txBody>
      </p:sp>
      <p:sp>
        <p:nvSpPr>
          <p:cNvPr id="36880" name="Text Box 22"/>
          <p:cNvSpPr txBox="1">
            <a:spLocks noChangeArrowheads="1"/>
          </p:cNvSpPr>
          <p:nvPr/>
        </p:nvSpPr>
        <p:spPr bwMode="ltGray">
          <a:xfrm rot="5400000">
            <a:off x="1258094" y="3756819"/>
            <a:ext cx="1003300" cy="6238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Short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Term</a:t>
            </a:r>
          </a:p>
        </p:txBody>
      </p:sp>
      <p:sp>
        <p:nvSpPr>
          <p:cNvPr id="36881" name="Line 23"/>
          <p:cNvSpPr>
            <a:spLocks noChangeShapeType="1"/>
          </p:cNvSpPr>
          <p:nvPr/>
        </p:nvSpPr>
        <p:spPr bwMode="ltGray">
          <a:xfrm>
            <a:off x="1181100" y="4102100"/>
            <a:ext cx="2667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a:ea typeface="+mn-ea"/>
              <a:cs typeface="Arial"/>
              <a:sym typeface="Arial"/>
              <a:rtl val="0"/>
            </a:endParaRPr>
          </a:p>
        </p:txBody>
      </p:sp>
      <p:sp>
        <p:nvSpPr>
          <p:cNvPr id="36882" name="Line 24"/>
          <p:cNvSpPr>
            <a:spLocks noChangeShapeType="1"/>
          </p:cNvSpPr>
          <p:nvPr/>
        </p:nvSpPr>
        <p:spPr bwMode="ltGray">
          <a:xfrm flipV="1">
            <a:off x="1409700" y="3352800"/>
            <a:ext cx="266700" cy="73660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a:ea typeface="+mn-ea"/>
              <a:cs typeface="Arial"/>
              <a:sym typeface="Arial"/>
              <a:rtl val="0"/>
            </a:endParaRPr>
          </a:p>
        </p:txBody>
      </p:sp>
      <p:sp>
        <p:nvSpPr>
          <p:cNvPr id="36883" name="Line 25"/>
          <p:cNvSpPr>
            <a:spLocks noChangeShapeType="1"/>
          </p:cNvSpPr>
          <p:nvPr/>
        </p:nvSpPr>
        <p:spPr bwMode="ltGray">
          <a:xfrm>
            <a:off x="1917700" y="3340100"/>
            <a:ext cx="114300" cy="64770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a:ea typeface="+mn-ea"/>
              <a:cs typeface="Arial"/>
              <a:sym typeface="Arial"/>
              <a:rtl val="0"/>
            </a:endParaRPr>
          </a:p>
        </p:txBody>
      </p:sp>
      <p:sp>
        <p:nvSpPr>
          <p:cNvPr id="36884" name="Line 26"/>
          <p:cNvSpPr>
            <a:spLocks noChangeShapeType="1"/>
          </p:cNvSpPr>
          <p:nvPr/>
        </p:nvSpPr>
        <p:spPr bwMode="ltGray">
          <a:xfrm>
            <a:off x="2019300" y="3975100"/>
            <a:ext cx="292100" cy="3810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a:ea typeface="+mn-ea"/>
              <a:cs typeface="Arial"/>
              <a:sym typeface="Arial"/>
              <a:rtl val="0"/>
            </a:endParaRPr>
          </a:p>
        </p:txBody>
      </p:sp>
      <p:sp>
        <p:nvSpPr>
          <p:cNvPr id="36885" name="Line 27"/>
          <p:cNvSpPr>
            <a:spLocks noChangeShapeType="1"/>
          </p:cNvSpPr>
          <p:nvPr/>
        </p:nvSpPr>
        <p:spPr bwMode="ltGray">
          <a:xfrm flipV="1">
            <a:off x="5353050" y="2514600"/>
            <a:ext cx="323850" cy="57150"/>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a:ea typeface="+mn-ea"/>
              <a:cs typeface="Arial"/>
              <a:sym typeface="Arial"/>
              <a:rtl val="0"/>
            </a:endParaRPr>
          </a:p>
        </p:txBody>
      </p:sp>
      <p:sp>
        <p:nvSpPr>
          <p:cNvPr id="36886" name="Line 28"/>
          <p:cNvSpPr>
            <a:spLocks noChangeShapeType="1"/>
          </p:cNvSpPr>
          <p:nvPr/>
        </p:nvSpPr>
        <p:spPr bwMode="ltGray">
          <a:xfrm flipV="1">
            <a:off x="5848350" y="2438400"/>
            <a:ext cx="323850" cy="57150"/>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a:ea typeface="+mn-ea"/>
              <a:cs typeface="Arial"/>
              <a:sym typeface="Arial"/>
              <a:rtl val="0"/>
            </a:endParaRPr>
          </a:p>
        </p:txBody>
      </p:sp>
      <p:sp>
        <p:nvSpPr>
          <p:cNvPr id="36887" name="Line 29"/>
          <p:cNvSpPr>
            <a:spLocks noChangeShapeType="1"/>
          </p:cNvSpPr>
          <p:nvPr/>
        </p:nvSpPr>
        <p:spPr bwMode="ltGray">
          <a:xfrm flipV="1">
            <a:off x="6362700" y="2362200"/>
            <a:ext cx="323850" cy="57150"/>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a:ea typeface="+mn-ea"/>
              <a:cs typeface="Arial"/>
              <a:sym typeface="Arial"/>
              <a:rtl val="0"/>
            </a:endParaRPr>
          </a:p>
        </p:txBody>
      </p:sp>
      <p:sp>
        <p:nvSpPr>
          <p:cNvPr id="36888" name="Text Box 30"/>
          <p:cNvSpPr txBox="1">
            <a:spLocks noChangeArrowheads="1"/>
          </p:cNvSpPr>
          <p:nvPr/>
        </p:nvSpPr>
        <p:spPr bwMode="ltGray">
          <a:xfrm>
            <a:off x="4457700" y="3084513"/>
            <a:ext cx="1255713" cy="9429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Long</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Range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Prophecies</a:t>
            </a:r>
          </a:p>
        </p:txBody>
      </p:sp>
      <p:sp>
        <p:nvSpPr>
          <p:cNvPr id="36889" name="Line 31"/>
          <p:cNvSpPr>
            <a:spLocks noChangeShapeType="1"/>
          </p:cNvSpPr>
          <p:nvPr/>
        </p:nvSpPr>
        <p:spPr bwMode="ltGray">
          <a:xfrm flipH="1" flipV="1">
            <a:off x="5438775" y="3051175"/>
            <a:ext cx="266700" cy="54292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a:ea typeface="+mn-ea"/>
              <a:cs typeface="Arial"/>
              <a:sym typeface="Arial"/>
              <a:rtl val="0"/>
            </a:endParaRPr>
          </a:p>
        </p:txBody>
      </p:sp>
      <p:sp>
        <p:nvSpPr>
          <p:cNvPr id="36890" name="Line 32"/>
          <p:cNvSpPr>
            <a:spLocks noChangeShapeType="1"/>
          </p:cNvSpPr>
          <p:nvPr/>
        </p:nvSpPr>
        <p:spPr bwMode="ltGray">
          <a:xfrm flipV="1">
            <a:off x="4419600" y="3070225"/>
            <a:ext cx="323850" cy="77152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a:ea typeface="+mn-ea"/>
              <a:cs typeface="Arial"/>
              <a:sym typeface="Arial"/>
              <a:rtl val="0"/>
            </a:endParaRPr>
          </a:p>
        </p:txBody>
      </p:sp>
      <p:sp>
        <p:nvSpPr>
          <p:cNvPr id="36891" name="Rectangle 33"/>
          <p:cNvSpPr>
            <a:spLocks noChangeArrowheads="1"/>
          </p:cNvSpPr>
          <p:nvPr/>
        </p:nvSpPr>
        <p:spPr bwMode="ltGray">
          <a:xfrm>
            <a:off x="400050" y="4343400"/>
            <a:ext cx="8477250" cy="21336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EAEAEA"/>
              </a:solidFill>
              <a:effectLst/>
              <a:uLnTx/>
              <a:uFillTx/>
              <a:latin typeface="Times New Roman" pitchFamily="18" charset="0"/>
              <a:ea typeface="+mn-ea"/>
              <a:cs typeface="Arial" pitchFamily="34" charset="0"/>
              <a:sym typeface="Arial"/>
              <a:rtl val="0"/>
            </a:endParaRPr>
          </a:p>
        </p:txBody>
      </p:sp>
      <p:sp>
        <p:nvSpPr>
          <p:cNvPr id="36892" name="TextBox 1"/>
          <p:cNvSpPr txBox="1">
            <a:spLocks noChangeArrowheads="1"/>
          </p:cNvSpPr>
          <p:nvPr/>
        </p:nvSpPr>
        <p:spPr bwMode="auto">
          <a:xfrm>
            <a:off x="1347788" y="1946275"/>
            <a:ext cx="11906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2060"/>
                </a:solidFill>
                <a:effectLst/>
                <a:uLnTx/>
                <a:uFillTx/>
                <a:latin typeface="Tahoma" pitchFamily="34" charset="0"/>
                <a:ea typeface="+mn-ea"/>
                <a:cs typeface="Tahoma" pitchFamily="34" charset="0"/>
                <a:sym typeface="Arial"/>
                <a:rtl val="0"/>
              </a:rPr>
              <a:t>Within Few years of prophecy</a:t>
            </a:r>
          </a:p>
        </p:txBody>
      </p:sp>
      <p:sp>
        <p:nvSpPr>
          <p:cNvPr id="36893" name="TextBox 39"/>
          <p:cNvSpPr txBox="1">
            <a:spLocks noChangeArrowheads="1"/>
          </p:cNvSpPr>
          <p:nvPr/>
        </p:nvSpPr>
        <p:spPr bwMode="auto">
          <a:xfrm>
            <a:off x="2595563" y="1944688"/>
            <a:ext cx="11906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2060"/>
                </a:solidFill>
                <a:effectLst/>
                <a:uLnTx/>
                <a:uFillTx/>
                <a:latin typeface="Tahoma" pitchFamily="34" charset="0"/>
                <a:ea typeface="+mn-ea"/>
                <a:cs typeface="Tahoma" pitchFamily="34" charset="0"/>
                <a:sym typeface="Arial"/>
                <a:rtl val="0"/>
              </a:rPr>
              <a:t>Lifetime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2060"/>
                </a:solidFill>
                <a:effectLst/>
                <a:uLnTx/>
                <a:uFillTx/>
                <a:latin typeface="Tahoma" pitchFamily="34" charset="0"/>
                <a:ea typeface="+mn-ea"/>
                <a:cs typeface="Tahoma" pitchFamily="34" charset="0"/>
                <a:sym typeface="Arial"/>
                <a:rtl val="0"/>
              </a:rPr>
              <a:t>Of prophet</a:t>
            </a:r>
          </a:p>
        </p:txBody>
      </p:sp>
      <p:sp>
        <p:nvSpPr>
          <p:cNvPr id="36894" name="TextBox 2"/>
          <p:cNvSpPr txBox="1">
            <a:spLocks noChangeArrowheads="1"/>
          </p:cNvSpPr>
          <p:nvPr/>
        </p:nvSpPr>
        <p:spPr bwMode="auto">
          <a:xfrm>
            <a:off x="4495800" y="4395788"/>
            <a:ext cx="9937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EAEAEA"/>
                </a:solidFill>
                <a:effectLst/>
                <a:uLnTx/>
                <a:uFillTx/>
                <a:latin typeface="Tahoma" pitchFamily="34" charset="0"/>
                <a:ea typeface="+mn-ea"/>
                <a:cs typeface="Tahoma" pitchFamily="34" charset="0"/>
                <a:sym typeface="Arial"/>
                <a:rtl val="0"/>
              </a:rPr>
              <a:t>Syria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EAEAEA"/>
                </a:solidFill>
                <a:effectLst/>
                <a:uLnTx/>
                <a:uFillTx/>
                <a:latin typeface="Tahoma" pitchFamily="34" charset="0"/>
                <a:ea typeface="+mn-ea"/>
                <a:cs typeface="Tahoma" pitchFamily="34" charset="0"/>
                <a:sym typeface="Arial"/>
                <a:rtl val="0"/>
              </a:rPr>
              <a:t>Assyria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EAEAEA"/>
                </a:solidFill>
                <a:effectLst/>
                <a:uLnTx/>
                <a:uFillTx/>
                <a:latin typeface="Tahoma" pitchFamily="34" charset="0"/>
                <a:ea typeface="+mn-ea"/>
                <a:cs typeface="Tahoma" pitchFamily="34" charset="0"/>
                <a:sym typeface="Arial"/>
                <a:rtl val="0"/>
              </a:rPr>
              <a:t>Egypt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EAEAEA"/>
                </a:solidFill>
                <a:effectLst/>
                <a:uLnTx/>
                <a:uFillTx/>
                <a:latin typeface="Tahoma" pitchFamily="34" charset="0"/>
                <a:ea typeface="+mn-ea"/>
                <a:cs typeface="Tahoma" pitchFamily="34" charset="0"/>
                <a:sym typeface="Arial"/>
                <a:rtl val="0"/>
              </a:rPr>
              <a:t>Edom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EAEAEA"/>
                </a:solidFill>
                <a:effectLst/>
                <a:uLnTx/>
                <a:uFillTx/>
                <a:latin typeface="Tahoma" pitchFamily="34" charset="0"/>
                <a:ea typeface="+mn-ea"/>
                <a:cs typeface="Tahoma" pitchFamily="34" charset="0"/>
                <a:sym typeface="Arial"/>
                <a:rtl val="0"/>
              </a:rPr>
              <a:t>Babylon</a:t>
            </a:r>
          </a:p>
        </p:txBody>
      </p:sp>
      <p:sp>
        <p:nvSpPr>
          <p:cNvPr id="36895" name="TextBox 42"/>
          <p:cNvSpPr txBox="1">
            <a:spLocks noChangeArrowheads="1"/>
          </p:cNvSpPr>
          <p:nvPr/>
        </p:nvSpPr>
        <p:spPr bwMode="auto">
          <a:xfrm>
            <a:off x="1090613" y="4411663"/>
            <a:ext cx="1014412"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EAEAEA"/>
                </a:solidFill>
                <a:effectLst/>
                <a:uLnTx/>
                <a:uFillTx/>
                <a:latin typeface="Tahoma" pitchFamily="34" charset="0"/>
                <a:ea typeface="+mn-ea"/>
                <a:cs typeface="Tahoma" pitchFamily="34" charset="0"/>
                <a:sym typeface="Arial"/>
                <a:rtl val="0"/>
              </a:rPr>
              <a:t>Example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EAEAEA"/>
                </a:solidFill>
                <a:effectLst/>
                <a:uLnTx/>
                <a:uFillTx/>
                <a:latin typeface="Tahoma" pitchFamily="34" charset="0"/>
                <a:ea typeface="+mn-ea"/>
                <a:cs typeface="Tahoma" pitchFamily="34" charset="0"/>
                <a:sym typeface="Arial"/>
                <a:rtl val="0"/>
              </a:rPr>
              <a:t>of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EAEAEA"/>
                </a:solidFill>
                <a:effectLst/>
                <a:uLnTx/>
                <a:uFillTx/>
                <a:latin typeface="Tahoma" pitchFamily="34" charset="0"/>
                <a:ea typeface="+mn-ea"/>
                <a:cs typeface="Tahoma" pitchFamily="34" charset="0"/>
                <a:sym typeface="Arial"/>
                <a:rtl val="0"/>
              </a:rPr>
              <a:t>Locust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EAEAEA"/>
                </a:solidFill>
                <a:effectLst/>
                <a:uLnTx/>
                <a:uFillTx/>
                <a:latin typeface="Tahoma" pitchFamily="34" charset="0"/>
                <a:ea typeface="+mn-ea"/>
                <a:cs typeface="Tahoma" pitchFamily="34" charset="0"/>
                <a:sym typeface="Arial"/>
                <a:rtl val="0"/>
              </a:rPr>
              <a:t>~830 BC</a:t>
            </a:r>
          </a:p>
        </p:txBody>
      </p:sp>
      <p:sp>
        <p:nvSpPr>
          <p:cNvPr id="36896" name="TextBox 4"/>
          <p:cNvSpPr txBox="1">
            <a:spLocks noChangeArrowheads="1"/>
          </p:cNvSpPr>
          <p:nvPr/>
        </p:nvSpPr>
        <p:spPr bwMode="auto">
          <a:xfrm>
            <a:off x="6362700" y="4411663"/>
            <a:ext cx="13081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00"/>
                </a:solidFill>
                <a:effectLst/>
                <a:uLnTx/>
                <a:uFillTx/>
                <a:latin typeface="Default"/>
                <a:ea typeface="+mn-ea"/>
                <a:cs typeface="Arial" pitchFamily="34" charset="0"/>
                <a:sym typeface="Arial"/>
                <a:rtl val="0"/>
              </a:rPr>
              <a:t> “And it shall come </a:t>
            </a:r>
            <a:br>
              <a:rPr kumimoji="0" lang="en-US" altLang="en-US" sz="1800" b="0" i="0" u="none" strike="noStrike" kern="1200" cap="none" spc="0" normalizeH="0" baseline="0" noProof="0">
                <a:ln>
                  <a:noFill/>
                </a:ln>
                <a:solidFill>
                  <a:srgbClr val="FFFF00"/>
                </a:solidFill>
                <a:effectLst/>
                <a:uLnTx/>
                <a:uFillTx/>
                <a:latin typeface="Default"/>
                <a:ea typeface="+mn-ea"/>
                <a:cs typeface="Arial" pitchFamily="34" charset="0"/>
                <a:sym typeface="Arial"/>
                <a:rtl val="0"/>
              </a:rPr>
            </a:br>
            <a:r>
              <a:rPr kumimoji="0" lang="en-US" altLang="en-US" sz="1800" b="0" i="0" u="none" strike="noStrike" kern="1200" cap="none" spc="0" normalizeH="0" baseline="0" noProof="0">
                <a:ln>
                  <a:noFill/>
                </a:ln>
                <a:solidFill>
                  <a:srgbClr val="FFFF00"/>
                </a:solidFill>
                <a:effectLst/>
                <a:uLnTx/>
                <a:uFillTx/>
                <a:latin typeface="Default"/>
                <a:ea typeface="+mn-ea"/>
                <a:cs typeface="Arial" pitchFamily="34" charset="0"/>
                <a:sym typeface="Arial"/>
                <a:rtl val="0"/>
              </a:rPr>
              <a:t>to pass afterward…</a:t>
            </a:r>
            <a:endParaRPr kumimoji="0" lang="en-US" altLang="en-US" sz="1800" b="0" i="0" u="none" strike="noStrike" kern="1200" cap="none" spc="0" normalizeH="0" baseline="0" noProof="0">
              <a:ln>
                <a:noFill/>
              </a:ln>
              <a:solidFill>
                <a:srgbClr val="EAEAEA"/>
              </a:solidFill>
              <a:effectLst/>
              <a:uLnTx/>
              <a:uFillTx/>
              <a:latin typeface="Times New Roman" pitchFamily="18" charset="0"/>
              <a:ea typeface="+mn-ea"/>
              <a:cs typeface="Arial" pitchFamily="34" charset="0"/>
              <a:sym typeface="Arial"/>
              <a:rtl val="0"/>
            </a:endParaRPr>
          </a:p>
        </p:txBody>
      </p:sp>
      <p:sp>
        <p:nvSpPr>
          <p:cNvPr id="2" name="TextBox 1">
            <a:extLst>
              <a:ext uri="{FF2B5EF4-FFF2-40B4-BE49-F238E27FC236}">
                <a16:creationId xmlns:a16="http://schemas.microsoft.com/office/drawing/2014/main" id="{D28658D2-615C-4FA5-B468-EFFD1A61E6FC}"/>
              </a:ext>
            </a:extLst>
          </p:cNvPr>
          <p:cNvSpPr txBox="1"/>
          <p:nvPr/>
        </p:nvSpPr>
        <p:spPr>
          <a:xfrm>
            <a:off x="578516" y="4408488"/>
            <a:ext cx="548548" cy="369332"/>
          </a:xfrm>
          <a:prstGeom prst="rect">
            <a:avLst/>
          </a:prstGeom>
          <a:noFill/>
        </p:spPr>
        <p:txBody>
          <a:bodyPr wrap="none" rtlCol="0">
            <a:spAutoFit/>
          </a:bodyPr>
          <a:lstStyle/>
          <a:p>
            <a:r>
              <a:rPr lang="en-US" dirty="0">
                <a:solidFill>
                  <a:srgbClr val="FFFF00"/>
                </a:solidFill>
              </a:rPr>
              <a:t>Joel</a:t>
            </a:r>
          </a:p>
        </p:txBody>
      </p:sp>
    </p:spTree>
    <p:extLst>
      <p:ext uri="{BB962C8B-B14F-4D97-AF65-F5344CB8AC3E}">
        <p14:creationId xmlns:p14="http://schemas.microsoft.com/office/powerpoint/2010/main" val="20514110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49338" y="12700"/>
            <a:ext cx="7683500" cy="6845300"/>
          </a:xfrm>
        </p:spPr>
      </p:pic>
      <p:sp>
        <p:nvSpPr>
          <p:cNvPr id="57347" name="TextBox 5"/>
          <p:cNvSpPr txBox="1">
            <a:spLocks noChangeArrowheads="1"/>
          </p:cNvSpPr>
          <p:nvPr/>
        </p:nvSpPr>
        <p:spPr bwMode="auto">
          <a:xfrm rot="-1027351">
            <a:off x="2346325" y="1414463"/>
            <a:ext cx="2422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itchFamily="18" charset="0"/>
                <a:ea typeface="+mn-ea"/>
                <a:cs typeface="Arial" pitchFamily="34" charset="0"/>
                <a:sym typeface="Arial"/>
                <a:rtl val="0"/>
              </a:rPr>
              <a:t>Bible Study Skills</a:t>
            </a:r>
          </a:p>
        </p:txBody>
      </p:sp>
      <p:sp>
        <p:nvSpPr>
          <p:cNvPr id="57348" name="Rectangle 6"/>
          <p:cNvSpPr>
            <a:spLocks noChangeArrowheads="1"/>
          </p:cNvSpPr>
          <p:nvPr/>
        </p:nvSpPr>
        <p:spPr bwMode="auto">
          <a:xfrm rot="1130983">
            <a:off x="4978400" y="1301750"/>
            <a:ext cx="2617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itchFamily="18" charset="0"/>
                <a:ea typeface="+mn-ea"/>
                <a:cs typeface="Arial" pitchFamily="34" charset="0"/>
                <a:sym typeface="Arial"/>
                <a:rtl val="0"/>
              </a:rPr>
              <a:t>Prophetic Paradigm</a:t>
            </a:r>
          </a:p>
        </p:txBody>
      </p:sp>
      <p:sp>
        <p:nvSpPr>
          <p:cNvPr id="8" name="TextBox 7"/>
          <p:cNvSpPr txBox="1"/>
          <p:nvPr/>
        </p:nvSpPr>
        <p:spPr>
          <a:xfrm rot="16200000">
            <a:off x="4044157" y="2801144"/>
            <a:ext cx="1716087" cy="46037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sym typeface="Arial"/>
                <a:rtl val="0"/>
              </a:rPr>
              <a:t>By Chapter</a:t>
            </a:r>
          </a:p>
        </p:txBody>
      </p:sp>
      <p:pic>
        <p:nvPicPr>
          <p:cNvPr id="573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ltGray">
          <a:xfrm>
            <a:off x="1706563" y="2422525"/>
            <a:ext cx="2865437" cy="2411413"/>
          </a:xfrm>
          <a:prstGeom prst="rect">
            <a:avLst/>
          </a:prstGeom>
          <a:solidFill>
            <a:srgbClr val="006600">
              <a:alpha val="82744"/>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735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ltGray">
          <a:xfrm>
            <a:off x="5180013" y="2422525"/>
            <a:ext cx="3095625"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16496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Bible Study Skills</a:t>
            </a:r>
          </a:p>
        </p:txBody>
      </p:sp>
      <p:graphicFrame>
        <p:nvGraphicFramePr>
          <p:cNvPr id="3" name="Table 2"/>
          <p:cNvGraphicFramePr>
            <a:graphicFrameLocks noGrp="1"/>
          </p:cNvGraphicFramePr>
          <p:nvPr/>
        </p:nvGraphicFramePr>
        <p:xfrm>
          <a:off x="1143000" y="1447800"/>
          <a:ext cx="7772400" cy="4343402"/>
        </p:xfrm>
        <a:graphic>
          <a:graphicData uri="http://schemas.openxmlformats.org/drawingml/2006/table">
            <a:tbl>
              <a:tblPr/>
              <a:tblGrid>
                <a:gridCol w="542260">
                  <a:extLst>
                    <a:ext uri="{9D8B030D-6E8A-4147-A177-3AD203B41FA5}">
                      <a16:colId xmlns:a16="http://schemas.microsoft.com/office/drawing/2014/main" val="20000"/>
                    </a:ext>
                  </a:extLst>
                </a:gridCol>
                <a:gridCol w="2470298">
                  <a:extLst>
                    <a:ext uri="{9D8B030D-6E8A-4147-A177-3AD203B41FA5}">
                      <a16:colId xmlns:a16="http://schemas.microsoft.com/office/drawing/2014/main" val="20001"/>
                    </a:ext>
                  </a:extLst>
                </a:gridCol>
                <a:gridCol w="4759842">
                  <a:extLst>
                    <a:ext uri="{9D8B030D-6E8A-4147-A177-3AD203B41FA5}">
                      <a16:colId xmlns:a16="http://schemas.microsoft.com/office/drawing/2014/main" val="20002"/>
                    </a:ext>
                  </a:extLst>
                </a:gridCol>
              </a:tblGrid>
              <a:tr h="271463">
                <a:tc>
                  <a:txBody>
                    <a:bodyPr/>
                    <a:lstStyle/>
                    <a:p>
                      <a:pPr marL="0" marR="0">
                        <a:spcBef>
                          <a:spcPts val="0"/>
                        </a:spcBef>
                        <a:spcAft>
                          <a:spcPts val="0"/>
                        </a:spcAft>
                      </a:pPr>
                      <a:r>
                        <a:rPr lang="en-US" sz="1400" dirty="0">
                          <a:effectLst/>
                          <a:latin typeface="Times New Roman"/>
                          <a:ea typeface="Times New Roman"/>
                        </a:rPr>
                        <a:t> </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imes New Roman"/>
                          <a:ea typeface="Times New Roman"/>
                        </a:rPr>
                        <a:t>Looking for -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357313">
                <a:tc>
                  <a:txBody>
                    <a:bodyPr/>
                    <a:lstStyle/>
                    <a:p>
                      <a:pPr marL="0" marR="0" algn="ctr">
                        <a:spcBef>
                          <a:spcPts val="0"/>
                        </a:spcBef>
                        <a:spcAft>
                          <a:spcPts val="0"/>
                        </a:spcAft>
                      </a:pPr>
                      <a:r>
                        <a:rPr lang="en-US" sz="1400">
                          <a:effectLst/>
                          <a:latin typeface="Times New Roman"/>
                          <a:ea typeface="Times New Roman"/>
                        </a:rPr>
                        <a:t>A</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ahoma"/>
                          <a:ea typeface="Times New Roman"/>
                        </a:rPr>
                        <a:t>Repeated Words and Phrases</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357313">
                <a:tc>
                  <a:txBody>
                    <a:bodyPr/>
                    <a:lstStyle/>
                    <a:p>
                      <a:pPr marL="0" marR="0" algn="ctr">
                        <a:spcBef>
                          <a:spcPts val="0"/>
                        </a:spcBef>
                        <a:spcAft>
                          <a:spcPts val="0"/>
                        </a:spcAft>
                      </a:pPr>
                      <a:r>
                        <a:rPr lang="en-US" sz="1400">
                          <a:effectLst/>
                          <a:latin typeface="Times New Roman"/>
                          <a:ea typeface="Times New Roman"/>
                        </a:rPr>
                        <a:t>B</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Tahoma"/>
                          <a:ea typeface="Times New Roman"/>
                        </a:rPr>
                        <a:t>Peculiar Words and Phrases</a:t>
                      </a:r>
                      <a:endParaRPr lang="en-US" sz="1000" dirty="0">
                        <a:effectLst/>
                        <a:latin typeface="Times New Roman"/>
                        <a:ea typeface="Times New Roman"/>
                      </a:endParaRPr>
                    </a:p>
                    <a:p>
                      <a:pPr marL="0" marR="0">
                        <a:spcBef>
                          <a:spcPts val="0"/>
                        </a:spcBef>
                        <a:spcAft>
                          <a:spcPts val="0"/>
                        </a:spcAft>
                      </a:pPr>
                      <a:r>
                        <a:rPr lang="en-US" sz="1400" dirty="0">
                          <a:effectLst/>
                          <a:latin typeface="Times New Roman"/>
                          <a:ea typeface="Times New Roman"/>
                        </a:rPr>
                        <a:t> </a:t>
                      </a:r>
                      <a:endParaRPr lang="en-US" sz="1000" dirty="0">
                        <a:effectLst/>
                        <a:latin typeface="Times New Roman"/>
                        <a:ea typeface="Times New Roman"/>
                      </a:endParaRPr>
                    </a:p>
                    <a:p>
                      <a:pPr marL="0" marR="0">
                        <a:spcBef>
                          <a:spcPts val="0"/>
                        </a:spcBef>
                        <a:spcAft>
                          <a:spcPts val="0"/>
                        </a:spcAft>
                      </a:pPr>
                      <a:r>
                        <a:rPr lang="en-US" sz="1400" dirty="0">
                          <a:effectLst/>
                          <a:latin typeface="Times New Roman"/>
                          <a:ea typeface="Times New Roman"/>
                        </a:rPr>
                        <a:t> </a:t>
                      </a:r>
                      <a:endParaRPr lang="en-US" sz="1000" dirty="0">
                        <a:effectLst/>
                        <a:latin typeface="Times New Roman"/>
                        <a:ea typeface="Times New Roman"/>
                      </a:endParaRPr>
                    </a:p>
                    <a:p>
                      <a:pPr marL="0" marR="0">
                        <a:spcBef>
                          <a:spcPts val="0"/>
                        </a:spcBef>
                        <a:spcAft>
                          <a:spcPts val="0"/>
                        </a:spcAft>
                      </a:pPr>
                      <a:r>
                        <a:rPr lang="en-US" sz="1400" dirty="0">
                          <a:effectLst/>
                          <a:latin typeface="Times New Roman"/>
                          <a:ea typeface="Times New Roman"/>
                        </a:rPr>
                        <a:t> </a:t>
                      </a:r>
                      <a:endParaRPr lang="en-US" sz="1000" dirty="0">
                        <a:effectLst/>
                        <a:latin typeface="Times New Roman"/>
                        <a:ea typeface="Times New Roman"/>
                      </a:endParaRPr>
                    </a:p>
                    <a:p>
                      <a:pPr marL="0" marR="0">
                        <a:spcBef>
                          <a:spcPts val="0"/>
                        </a:spcBef>
                        <a:spcAft>
                          <a:spcPts val="0"/>
                        </a:spcAft>
                      </a:pPr>
                      <a:r>
                        <a:rPr lang="en-US" sz="1400" dirty="0">
                          <a:effectLst/>
                          <a:latin typeface="Times New Roman"/>
                          <a:ea typeface="Times New Roman"/>
                        </a:rPr>
                        <a:t> </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357313">
                <a:tc>
                  <a:txBody>
                    <a:bodyPr/>
                    <a:lstStyle/>
                    <a:p>
                      <a:pPr marL="0" marR="0" algn="ctr">
                        <a:spcBef>
                          <a:spcPts val="0"/>
                        </a:spcBef>
                        <a:spcAft>
                          <a:spcPts val="0"/>
                        </a:spcAft>
                      </a:pPr>
                      <a:r>
                        <a:rPr lang="en-US" sz="1400">
                          <a:effectLst/>
                          <a:latin typeface="Times New Roman"/>
                          <a:ea typeface="Times New Roman"/>
                        </a:rPr>
                        <a:t>C</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ahoma"/>
                          <a:ea typeface="Times New Roman"/>
                        </a:rPr>
                        <a:t>Comparisons and Contrasts</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Times New Roman"/>
                          <a:ea typeface="Times New Roman"/>
                        </a:rPr>
                        <a:t> </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094495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Bible Study Skills</a:t>
            </a:r>
          </a:p>
        </p:txBody>
      </p:sp>
      <p:graphicFrame>
        <p:nvGraphicFramePr>
          <p:cNvPr id="4" name="Table 3"/>
          <p:cNvGraphicFramePr>
            <a:graphicFrameLocks noGrp="1"/>
          </p:cNvGraphicFramePr>
          <p:nvPr/>
        </p:nvGraphicFramePr>
        <p:xfrm>
          <a:off x="1295400" y="1600200"/>
          <a:ext cx="7391400" cy="4191001"/>
        </p:xfrm>
        <a:graphic>
          <a:graphicData uri="http://schemas.openxmlformats.org/drawingml/2006/table">
            <a:tbl>
              <a:tblPr/>
              <a:tblGrid>
                <a:gridCol w="515679">
                  <a:extLst>
                    <a:ext uri="{9D8B030D-6E8A-4147-A177-3AD203B41FA5}">
                      <a16:colId xmlns:a16="http://schemas.microsoft.com/office/drawing/2014/main" val="20000"/>
                    </a:ext>
                  </a:extLst>
                </a:gridCol>
                <a:gridCol w="2349205">
                  <a:extLst>
                    <a:ext uri="{9D8B030D-6E8A-4147-A177-3AD203B41FA5}">
                      <a16:colId xmlns:a16="http://schemas.microsoft.com/office/drawing/2014/main" val="20001"/>
                    </a:ext>
                  </a:extLst>
                </a:gridCol>
                <a:gridCol w="4526516">
                  <a:extLst>
                    <a:ext uri="{9D8B030D-6E8A-4147-A177-3AD203B41FA5}">
                      <a16:colId xmlns:a16="http://schemas.microsoft.com/office/drawing/2014/main" val="20002"/>
                    </a:ext>
                  </a:extLst>
                </a:gridCol>
              </a:tblGrid>
              <a:tr h="1571625">
                <a:tc>
                  <a:txBody>
                    <a:bodyPr/>
                    <a:lstStyle/>
                    <a:p>
                      <a:pPr marL="0" marR="0" algn="ctr">
                        <a:spcBef>
                          <a:spcPts val="0"/>
                        </a:spcBef>
                        <a:spcAft>
                          <a:spcPts val="0"/>
                        </a:spcAft>
                      </a:pPr>
                      <a:r>
                        <a:rPr lang="en-US" sz="1400">
                          <a:effectLst/>
                          <a:latin typeface="Times New Roman"/>
                          <a:ea typeface="Times New Roman"/>
                        </a:rPr>
                        <a:t>D</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ahoma"/>
                          <a:ea typeface="Times New Roman"/>
                        </a:rPr>
                        <a:t>Figurative Expressions</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309688">
                <a:tc>
                  <a:txBody>
                    <a:bodyPr/>
                    <a:lstStyle/>
                    <a:p>
                      <a:pPr marL="0" marR="0" algn="ctr">
                        <a:spcBef>
                          <a:spcPts val="0"/>
                        </a:spcBef>
                        <a:spcAft>
                          <a:spcPts val="0"/>
                        </a:spcAft>
                      </a:pPr>
                      <a:r>
                        <a:rPr lang="en-US" sz="1400">
                          <a:effectLst/>
                          <a:latin typeface="Times New Roman"/>
                          <a:ea typeface="Times New Roman"/>
                        </a:rPr>
                        <a:t>E</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ahoma"/>
                          <a:ea typeface="Times New Roman"/>
                        </a:rPr>
                        <a:t>Anything Strange</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309688">
                <a:tc>
                  <a:txBody>
                    <a:bodyPr/>
                    <a:lstStyle/>
                    <a:p>
                      <a:pPr marL="0" marR="0" algn="ctr">
                        <a:spcBef>
                          <a:spcPts val="0"/>
                        </a:spcBef>
                        <a:spcAft>
                          <a:spcPts val="0"/>
                        </a:spcAft>
                      </a:pPr>
                      <a:r>
                        <a:rPr lang="en-US" sz="1400">
                          <a:effectLst/>
                          <a:latin typeface="Times New Roman"/>
                          <a:ea typeface="Times New Roman"/>
                        </a:rPr>
                        <a:t>F</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ahoma"/>
                          <a:ea typeface="Times New Roman"/>
                        </a:rPr>
                        <a:t>Any prophetic statements</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Times New Roman"/>
                          <a:ea typeface="Times New Roman"/>
                        </a:rPr>
                        <a:t> </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917464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7239000" cy="1143000"/>
          </a:xfrm>
        </p:spPr>
        <p:txBody>
          <a:bodyPr/>
          <a:lstStyle/>
          <a:p>
            <a:r>
              <a:rPr lang="en-US" dirty="0"/>
              <a:t>Prophetic Paradigms</a:t>
            </a:r>
            <a:br>
              <a:rPr lang="en-US" dirty="0"/>
            </a:br>
            <a:r>
              <a:rPr lang="en-US" dirty="0"/>
              <a:t>Patterns Seen in the Prophets</a:t>
            </a:r>
          </a:p>
        </p:txBody>
      </p:sp>
      <p:graphicFrame>
        <p:nvGraphicFramePr>
          <p:cNvPr id="3" name="Table 2"/>
          <p:cNvGraphicFramePr>
            <a:graphicFrameLocks noGrp="1"/>
          </p:cNvGraphicFramePr>
          <p:nvPr/>
        </p:nvGraphicFramePr>
        <p:xfrm>
          <a:off x="1066800" y="1729581"/>
          <a:ext cx="7086599" cy="4267200"/>
        </p:xfrm>
        <a:graphic>
          <a:graphicData uri="http://schemas.openxmlformats.org/drawingml/2006/table">
            <a:tbl>
              <a:tblPr/>
              <a:tblGrid>
                <a:gridCol w="494414">
                  <a:extLst>
                    <a:ext uri="{9D8B030D-6E8A-4147-A177-3AD203B41FA5}">
                      <a16:colId xmlns:a16="http://schemas.microsoft.com/office/drawing/2014/main" val="20000"/>
                    </a:ext>
                  </a:extLst>
                </a:gridCol>
                <a:gridCol w="2252330">
                  <a:extLst>
                    <a:ext uri="{9D8B030D-6E8A-4147-A177-3AD203B41FA5}">
                      <a16:colId xmlns:a16="http://schemas.microsoft.com/office/drawing/2014/main" val="20001"/>
                    </a:ext>
                  </a:extLst>
                </a:gridCol>
                <a:gridCol w="4339855">
                  <a:extLst>
                    <a:ext uri="{9D8B030D-6E8A-4147-A177-3AD203B41FA5}">
                      <a16:colId xmlns:a16="http://schemas.microsoft.com/office/drawing/2014/main" val="20002"/>
                    </a:ext>
                  </a:extLst>
                </a:gridCol>
              </a:tblGrid>
              <a:tr h="0">
                <a:tc>
                  <a:txBody>
                    <a:bodyPr/>
                    <a:lstStyle/>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imes New Roman"/>
                          <a:ea typeface="Times New Roman"/>
                        </a:rPr>
                        <a:t>Looking for -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imes New Roman"/>
                          <a:ea typeface="Times New Roman"/>
                        </a:rPr>
                        <a:t>Obadiah</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0">
                <a:tc>
                  <a:txBody>
                    <a:bodyPr/>
                    <a:lstStyle/>
                    <a:p>
                      <a:pPr marL="0" marR="0" algn="ctr">
                        <a:spcBef>
                          <a:spcPts val="0"/>
                        </a:spcBef>
                        <a:spcAft>
                          <a:spcPts val="0"/>
                        </a:spcAft>
                      </a:pPr>
                      <a:r>
                        <a:rPr lang="en-US" sz="1400">
                          <a:effectLst/>
                          <a:latin typeface="Times New Roman"/>
                          <a:ea typeface="Times New Roman"/>
                        </a:rPr>
                        <a:t>A</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ahoma"/>
                          <a:ea typeface="Times New Roman"/>
                        </a:rPr>
                        <a:t>God says /word of the Lord</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0">
                <a:tc>
                  <a:txBody>
                    <a:bodyPr/>
                    <a:lstStyle/>
                    <a:p>
                      <a:pPr marL="0" marR="0" algn="ctr">
                        <a:spcBef>
                          <a:spcPts val="0"/>
                        </a:spcBef>
                        <a:spcAft>
                          <a:spcPts val="0"/>
                        </a:spcAft>
                      </a:pPr>
                      <a:r>
                        <a:rPr lang="en-US" sz="1400">
                          <a:effectLst/>
                          <a:latin typeface="Times New Roman"/>
                          <a:ea typeface="Times New Roman"/>
                        </a:rPr>
                        <a:t>B</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ahoma"/>
                          <a:ea typeface="Times New Roman"/>
                        </a:rPr>
                        <a:t>Election of Israel</a:t>
                      </a:r>
                      <a:endParaRPr lang="en-US" sz="1000">
                        <a:effectLst/>
                        <a:latin typeface="Times New Roman"/>
                        <a:ea typeface="Times New Roman"/>
                      </a:endParaRPr>
                    </a:p>
                    <a:p>
                      <a:pPr marL="0" marR="0">
                        <a:spcBef>
                          <a:spcPts val="0"/>
                        </a:spcBef>
                        <a:spcAft>
                          <a:spcPts val="0"/>
                        </a:spcAft>
                      </a:pPr>
                      <a:r>
                        <a:rPr lang="en-US" sz="1400">
                          <a:effectLst/>
                          <a:latin typeface="Tahoma"/>
                          <a:ea typeface="Times New Roman"/>
                        </a:rPr>
                        <a:t>Relationship of Nineveh to God</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marL="0" marR="0" algn="ctr">
                        <a:spcBef>
                          <a:spcPts val="0"/>
                        </a:spcBef>
                        <a:spcAft>
                          <a:spcPts val="0"/>
                        </a:spcAft>
                      </a:pPr>
                      <a:r>
                        <a:rPr lang="en-US" sz="1400">
                          <a:effectLst/>
                          <a:latin typeface="Times New Roman"/>
                          <a:ea typeface="Times New Roman"/>
                        </a:rPr>
                        <a:t>C</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ahoma"/>
                          <a:ea typeface="Times New Roman"/>
                        </a:rPr>
                        <a:t>Rebellion of Israel</a:t>
                      </a:r>
                      <a:endParaRPr lang="en-US" sz="1000">
                        <a:effectLst/>
                        <a:latin typeface="Times New Roman"/>
                        <a:ea typeface="Times New Roman"/>
                      </a:endParaRPr>
                    </a:p>
                    <a:p>
                      <a:pPr marL="0" marR="0">
                        <a:spcBef>
                          <a:spcPts val="0"/>
                        </a:spcBef>
                        <a:spcAft>
                          <a:spcPts val="0"/>
                        </a:spcAft>
                      </a:pPr>
                      <a:r>
                        <a:rPr lang="en-US" sz="1400">
                          <a:effectLst/>
                          <a:latin typeface="Tahoma"/>
                          <a:ea typeface="Times New Roman"/>
                        </a:rPr>
                        <a:t>Rebellion of Nineveh</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0">
                <a:tc>
                  <a:txBody>
                    <a:bodyPr/>
                    <a:lstStyle/>
                    <a:p>
                      <a:pPr marL="0" marR="0" algn="ctr">
                        <a:spcBef>
                          <a:spcPts val="0"/>
                        </a:spcBef>
                        <a:spcAft>
                          <a:spcPts val="0"/>
                        </a:spcAft>
                      </a:pPr>
                      <a:r>
                        <a:rPr lang="en-US" sz="1400">
                          <a:effectLst/>
                          <a:latin typeface="Times New Roman"/>
                          <a:ea typeface="Times New Roman"/>
                        </a:rPr>
                        <a:t>D</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ahoma"/>
                          <a:ea typeface="Times New Roman"/>
                        </a:rPr>
                        <a:t>Judgment of God</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Times New Roman"/>
                          <a:ea typeface="Times New Roman"/>
                        </a:rPr>
                        <a:t> </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4409868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6953251" cy="1143000"/>
          </a:xfrm>
        </p:spPr>
        <p:txBody>
          <a:bodyPr/>
          <a:lstStyle/>
          <a:p>
            <a:r>
              <a:rPr lang="en-US" dirty="0"/>
              <a:t>Prophetic Paradigms</a:t>
            </a:r>
            <a:br>
              <a:rPr lang="en-US" dirty="0"/>
            </a:br>
            <a:r>
              <a:rPr lang="en-US" dirty="0"/>
              <a:t>Patterns Seen in the Prophets</a:t>
            </a:r>
          </a:p>
        </p:txBody>
      </p:sp>
      <p:graphicFrame>
        <p:nvGraphicFramePr>
          <p:cNvPr id="4" name="Table 3"/>
          <p:cNvGraphicFramePr>
            <a:graphicFrameLocks noGrp="1"/>
          </p:cNvGraphicFramePr>
          <p:nvPr/>
        </p:nvGraphicFramePr>
        <p:xfrm>
          <a:off x="1066800" y="1600200"/>
          <a:ext cx="7162800" cy="4114800"/>
        </p:xfrm>
        <a:graphic>
          <a:graphicData uri="http://schemas.openxmlformats.org/drawingml/2006/table">
            <a:tbl>
              <a:tblPr/>
              <a:tblGrid>
                <a:gridCol w="499730">
                  <a:extLst>
                    <a:ext uri="{9D8B030D-6E8A-4147-A177-3AD203B41FA5}">
                      <a16:colId xmlns:a16="http://schemas.microsoft.com/office/drawing/2014/main" val="20000"/>
                    </a:ext>
                  </a:extLst>
                </a:gridCol>
                <a:gridCol w="2276549">
                  <a:extLst>
                    <a:ext uri="{9D8B030D-6E8A-4147-A177-3AD203B41FA5}">
                      <a16:colId xmlns:a16="http://schemas.microsoft.com/office/drawing/2014/main" val="20001"/>
                    </a:ext>
                  </a:extLst>
                </a:gridCol>
                <a:gridCol w="4386521">
                  <a:extLst>
                    <a:ext uri="{9D8B030D-6E8A-4147-A177-3AD203B41FA5}">
                      <a16:colId xmlns:a16="http://schemas.microsoft.com/office/drawing/2014/main" val="20002"/>
                    </a:ext>
                  </a:extLst>
                </a:gridCol>
              </a:tblGrid>
              <a:tr h="1285875">
                <a:tc>
                  <a:txBody>
                    <a:bodyPr/>
                    <a:lstStyle/>
                    <a:p>
                      <a:pPr marL="0" marR="0" algn="ctr">
                        <a:spcBef>
                          <a:spcPts val="0"/>
                        </a:spcBef>
                        <a:spcAft>
                          <a:spcPts val="0"/>
                        </a:spcAft>
                      </a:pPr>
                      <a:r>
                        <a:rPr lang="en-US" sz="1400">
                          <a:effectLst/>
                          <a:latin typeface="Times New Roman"/>
                          <a:ea typeface="Times New Roman"/>
                        </a:rPr>
                        <a:t>E</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ahoma"/>
                          <a:ea typeface="Times New Roman"/>
                        </a:rPr>
                        <a:t>Divine Compassion of God</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028700">
                <a:tc>
                  <a:txBody>
                    <a:bodyPr/>
                    <a:lstStyle/>
                    <a:p>
                      <a:pPr marL="0" marR="0" algn="ctr">
                        <a:spcBef>
                          <a:spcPts val="0"/>
                        </a:spcBef>
                        <a:spcAft>
                          <a:spcPts val="0"/>
                        </a:spcAft>
                      </a:pPr>
                      <a:r>
                        <a:rPr lang="en-US" sz="1400">
                          <a:effectLst/>
                          <a:latin typeface="Times New Roman"/>
                          <a:ea typeface="Times New Roman"/>
                        </a:rPr>
                        <a:t>F</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ahoma"/>
                          <a:ea typeface="Times New Roman"/>
                        </a:rPr>
                        <a:t>Call to Repentance</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28700">
                <a:tc>
                  <a:txBody>
                    <a:bodyPr/>
                    <a:lstStyle/>
                    <a:p>
                      <a:pPr marL="0" marR="0" algn="ctr">
                        <a:spcBef>
                          <a:spcPts val="0"/>
                        </a:spcBef>
                        <a:spcAft>
                          <a:spcPts val="0"/>
                        </a:spcAft>
                      </a:pPr>
                      <a:r>
                        <a:rPr lang="en-US" sz="1400">
                          <a:effectLst/>
                          <a:latin typeface="Times New Roman"/>
                          <a:ea typeface="Times New Roman"/>
                        </a:rPr>
                        <a:t>G</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ahoma"/>
                          <a:ea typeface="Times New Roman"/>
                        </a:rPr>
                        <a:t>Redemption &amp; Restoration</a:t>
                      </a:r>
                      <a:endParaRPr lang="en-US" sz="1000">
                        <a:effectLst/>
                        <a:latin typeface="Times New Roman"/>
                        <a:ea typeface="Times New Roman"/>
                      </a:endParaRPr>
                    </a:p>
                    <a:p>
                      <a:pPr marL="0" marR="0">
                        <a:spcBef>
                          <a:spcPts val="0"/>
                        </a:spcBef>
                        <a:spcAft>
                          <a:spcPts val="0"/>
                        </a:spcAft>
                      </a:pPr>
                      <a:r>
                        <a:rPr lang="en-US" sz="1400">
                          <a:effectLst/>
                          <a:latin typeface="Tahoma"/>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ahoma"/>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ahoma"/>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71525">
                <a:tc>
                  <a:txBody>
                    <a:bodyPr/>
                    <a:lstStyle/>
                    <a:p>
                      <a:pPr marL="0" marR="0" algn="ctr">
                        <a:spcBef>
                          <a:spcPts val="0"/>
                        </a:spcBef>
                        <a:spcAft>
                          <a:spcPts val="0"/>
                        </a:spcAft>
                      </a:pPr>
                      <a:r>
                        <a:rPr lang="en-US" sz="1400">
                          <a:effectLst/>
                          <a:latin typeface="Times New Roman"/>
                          <a:ea typeface="Times New Roman"/>
                        </a:rPr>
                        <a:t>H</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ahoma"/>
                          <a:ea typeface="Times New Roman"/>
                        </a:rPr>
                        <a:t>Kingdom of God</a:t>
                      </a:r>
                      <a:endParaRPr lang="en-US" sz="1000">
                        <a:effectLst/>
                        <a:latin typeface="Times New Roman"/>
                        <a:ea typeface="Times New Roman"/>
                      </a:endParaRPr>
                    </a:p>
                    <a:p>
                      <a:pPr marL="0" marR="0">
                        <a:spcBef>
                          <a:spcPts val="0"/>
                        </a:spcBef>
                        <a:spcAft>
                          <a:spcPts val="0"/>
                        </a:spcAft>
                      </a:pPr>
                      <a:r>
                        <a:rPr lang="en-US" sz="1400">
                          <a:effectLst/>
                          <a:latin typeface="Tahoma"/>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ahoma"/>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Times New Roman"/>
                          <a:ea typeface="Times New Roman"/>
                        </a:rPr>
                        <a:t> </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150718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O:\Complete Survey of the Bible\Prophets-Complete Survey of the Bible\Map-Nah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5" y="304800"/>
            <a:ext cx="9194229"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6763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989CF8-82A7-409D-9B34-A4F674CE9EC3}"/>
              </a:ext>
            </a:extLst>
          </p:cNvPr>
          <p:cNvSpPr>
            <a:spLocks noGrp="1"/>
          </p:cNvSpPr>
          <p:nvPr>
            <p:ph type="title"/>
          </p:nvPr>
        </p:nvSpPr>
        <p:spPr>
          <a:xfrm>
            <a:off x="637054" y="78047"/>
            <a:ext cx="7886700" cy="1325563"/>
          </a:xfrm>
        </p:spPr>
        <p:txBody>
          <a:bodyPr/>
          <a:lstStyle/>
          <a:p>
            <a:r>
              <a:rPr lang="en-US" dirty="0"/>
              <a:t>Decline of Assyria</a:t>
            </a:r>
          </a:p>
        </p:txBody>
      </p:sp>
      <p:pic>
        <p:nvPicPr>
          <p:cNvPr id="4" name="Picture 3" descr="A picture containing text, map&#10;&#10;Description automatically generated">
            <a:extLst>
              <a:ext uri="{FF2B5EF4-FFF2-40B4-BE49-F238E27FC236}">
                <a16:creationId xmlns:a16="http://schemas.microsoft.com/office/drawing/2014/main" id="{758F9F17-C9F1-4948-853E-828469A49E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940"/>
            <a:ext cx="9160809" cy="5814060"/>
          </a:xfrm>
          <a:prstGeom prst="rect">
            <a:avLst/>
          </a:prstGeom>
        </p:spPr>
      </p:pic>
    </p:spTree>
    <p:extLst>
      <p:ext uri="{BB962C8B-B14F-4D97-AF65-F5344CB8AC3E}">
        <p14:creationId xmlns:p14="http://schemas.microsoft.com/office/powerpoint/2010/main" val="2843092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Assyrian-Clo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338" y="-33338"/>
            <a:ext cx="8475662"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4"/>
          <p:cNvSpPr txBox="1">
            <a:spLocks noChangeArrowheads="1"/>
          </p:cNvSpPr>
          <p:nvPr/>
        </p:nvSpPr>
        <p:spPr bwMode="auto">
          <a:xfrm>
            <a:off x="4667250" y="790575"/>
            <a:ext cx="1755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Tahoma" pitchFamily="34" charset="0"/>
                <a:ea typeface="+mn-ea"/>
                <a:cs typeface="+mn-cs"/>
              </a:rPr>
              <a:t>Khorsabad </a:t>
            </a:r>
            <a:r>
              <a:rPr kumimoji="0" lang="en-US" altLang="en-US" sz="2400" b="0" i="0" u="none" strike="noStrike" kern="1200" cap="none" spc="0" normalizeH="0" baseline="0" noProof="0">
                <a:ln>
                  <a:noFill/>
                </a:ln>
                <a:solidFill>
                  <a:srgbClr val="000000"/>
                </a:solidFill>
                <a:effectLst/>
                <a:uLnTx/>
                <a:uFillTx/>
                <a:latin typeface="Tahoma" pitchFamily="34" charset="0"/>
                <a:ea typeface="+mn-ea"/>
                <a:cs typeface="+mn-cs"/>
              </a:rPr>
              <a:t>. </a:t>
            </a:r>
          </a:p>
        </p:txBody>
      </p:sp>
      <p:sp>
        <p:nvSpPr>
          <p:cNvPr id="649221" name="AutoShape 5"/>
          <p:cNvSpPr>
            <a:spLocks noChangeArrowheads="1"/>
          </p:cNvSpPr>
          <p:nvPr/>
        </p:nvSpPr>
        <p:spPr bwMode="auto">
          <a:xfrm>
            <a:off x="5791200" y="1046163"/>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49222" name="AutoShape 6"/>
          <p:cNvSpPr>
            <a:spLocks noChangeArrowheads="1"/>
          </p:cNvSpPr>
          <p:nvPr/>
        </p:nvSpPr>
        <p:spPr bwMode="auto">
          <a:xfrm>
            <a:off x="5681663" y="1362075"/>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49223" name="AutoShape 7"/>
          <p:cNvSpPr>
            <a:spLocks noChangeArrowheads="1"/>
          </p:cNvSpPr>
          <p:nvPr/>
        </p:nvSpPr>
        <p:spPr bwMode="auto">
          <a:xfrm>
            <a:off x="6176963" y="2852738"/>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49224" name="AutoShape 8"/>
          <p:cNvSpPr>
            <a:spLocks noChangeArrowheads="1"/>
          </p:cNvSpPr>
          <p:nvPr/>
        </p:nvSpPr>
        <p:spPr bwMode="auto">
          <a:xfrm>
            <a:off x="3054350" y="3244850"/>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24992" name="AutoShape 0"/>
          <p:cNvSpPr>
            <a:spLocks noChangeArrowheads="1"/>
          </p:cNvSpPr>
          <p:nvPr/>
        </p:nvSpPr>
        <p:spPr bwMode="auto">
          <a:xfrm>
            <a:off x="3586163" y="2052638"/>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2233" name="Text Box 1"/>
          <p:cNvSpPr txBox="1">
            <a:spLocks noChangeArrowheads="1"/>
          </p:cNvSpPr>
          <p:nvPr/>
        </p:nvSpPr>
        <p:spPr bwMode="auto">
          <a:xfrm>
            <a:off x="4505325" y="0"/>
            <a:ext cx="4638675" cy="76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400" b="0" i="0" u="none" strike="noStrike" kern="1200" cap="none" spc="0" normalizeH="0" baseline="0" noProof="0">
                <a:ln>
                  <a:noFill/>
                </a:ln>
                <a:solidFill>
                  <a:srgbClr val="FFFF00"/>
                </a:solidFill>
                <a:effectLst/>
                <a:uLnTx/>
                <a:uFillTx/>
                <a:latin typeface="Times New Roman" pitchFamily="18" charset="0"/>
                <a:ea typeface="+mn-ea"/>
                <a:cs typeface="+mn-cs"/>
              </a:rPr>
              <a:t>Judah in the Middle</a:t>
            </a:r>
          </a:p>
        </p:txBody>
      </p:sp>
      <p:sp>
        <p:nvSpPr>
          <p:cNvPr id="10" name="AutoShape 7">
            <a:extLst>
              <a:ext uri="{FF2B5EF4-FFF2-40B4-BE49-F238E27FC236}">
                <a16:creationId xmlns:a16="http://schemas.microsoft.com/office/drawing/2014/main" id="{1C6AF2D2-54A6-44F7-87E6-B00834232060}"/>
              </a:ext>
            </a:extLst>
          </p:cNvPr>
          <p:cNvSpPr>
            <a:spLocks noChangeArrowheads="1"/>
          </p:cNvSpPr>
          <p:nvPr/>
        </p:nvSpPr>
        <p:spPr bwMode="auto">
          <a:xfrm>
            <a:off x="7573372" y="1915154"/>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1" name="AutoShape 7">
            <a:extLst>
              <a:ext uri="{FF2B5EF4-FFF2-40B4-BE49-F238E27FC236}">
                <a16:creationId xmlns:a16="http://schemas.microsoft.com/office/drawing/2014/main" id="{C64F9652-9B12-4B99-9E40-262E66C34B8F}"/>
              </a:ext>
            </a:extLst>
          </p:cNvPr>
          <p:cNvSpPr>
            <a:spLocks noChangeArrowheads="1"/>
          </p:cNvSpPr>
          <p:nvPr/>
        </p:nvSpPr>
        <p:spPr bwMode="auto">
          <a:xfrm>
            <a:off x="5768975" y="1740640"/>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 name="AutoShape 7">
            <a:extLst>
              <a:ext uri="{FF2B5EF4-FFF2-40B4-BE49-F238E27FC236}">
                <a16:creationId xmlns:a16="http://schemas.microsoft.com/office/drawing/2014/main" id="{8DB59CBF-8A6A-41B1-B0C5-A3EE143887DF}"/>
              </a:ext>
            </a:extLst>
          </p:cNvPr>
          <p:cNvSpPr>
            <a:spLocks noChangeArrowheads="1"/>
          </p:cNvSpPr>
          <p:nvPr/>
        </p:nvSpPr>
        <p:spPr bwMode="auto">
          <a:xfrm>
            <a:off x="4572000" y="1196975"/>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 name="AutoShape 7">
            <a:extLst>
              <a:ext uri="{FF2B5EF4-FFF2-40B4-BE49-F238E27FC236}">
                <a16:creationId xmlns:a16="http://schemas.microsoft.com/office/drawing/2014/main" id="{9B36CCCB-A915-465E-97A6-2625A1063B48}"/>
              </a:ext>
            </a:extLst>
          </p:cNvPr>
          <p:cNvSpPr>
            <a:spLocks noChangeArrowheads="1"/>
          </p:cNvSpPr>
          <p:nvPr/>
        </p:nvSpPr>
        <p:spPr bwMode="auto">
          <a:xfrm>
            <a:off x="4057650" y="1191844"/>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TextBox 1">
            <a:extLst>
              <a:ext uri="{FF2B5EF4-FFF2-40B4-BE49-F238E27FC236}">
                <a16:creationId xmlns:a16="http://schemas.microsoft.com/office/drawing/2014/main" id="{FA6B6684-4636-4535-A4B7-2C83A0840DC2}"/>
              </a:ext>
            </a:extLst>
          </p:cNvPr>
          <p:cNvSpPr txBox="1"/>
          <p:nvPr/>
        </p:nvSpPr>
        <p:spPr>
          <a:xfrm>
            <a:off x="7619667" y="1994529"/>
            <a:ext cx="579005" cy="261610"/>
          </a:xfrm>
          <a:prstGeom prst="rect">
            <a:avLst/>
          </a:prstGeom>
          <a:noFill/>
        </p:spPr>
        <p:txBody>
          <a:bodyPr wrap="none" rtlCol="0">
            <a:spAutoFit/>
          </a:bodyPr>
          <a:lstStyle/>
          <a:p>
            <a:r>
              <a:rPr lang="en-US" sz="1100" dirty="0">
                <a:latin typeface="Abadi" panose="020B0604020202020204" pitchFamily="34" charset="0"/>
              </a:rPr>
              <a:t>Medes</a:t>
            </a:r>
          </a:p>
        </p:txBody>
      </p:sp>
      <p:pic>
        <p:nvPicPr>
          <p:cNvPr id="4" name="Picture 3">
            <a:extLst>
              <a:ext uri="{FF2B5EF4-FFF2-40B4-BE49-F238E27FC236}">
                <a16:creationId xmlns:a16="http://schemas.microsoft.com/office/drawing/2014/main" id="{AA4281ED-18AB-4591-BE1F-A606674E78FF}"/>
              </a:ext>
            </a:extLst>
          </p:cNvPr>
          <p:cNvPicPr>
            <a:picLocks noChangeAspect="1"/>
          </p:cNvPicPr>
          <p:nvPr/>
        </p:nvPicPr>
        <p:blipFill>
          <a:blip r:embed="rId3"/>
          <a:stretch>
            <a:fillRect/>
          </a:stretch>
        </p:blipFill>
        <p:spPr>
          <a:xfrm>
            <a:off x="1647434" y="3976107"/>
            <a:ext cx="225572" cy="201185"/>
          </a:xfrm>
          <a:prstGeom prst="rect">
            <a:avLst/>
          </a:prstGeom>
        </p:spPr>
      </p:pic>
      <p:pic>
        <p:nvPicPr>
          <p:cNvPr id="19" name="Picture 3">
            <a:extLst>
              <a:ext uri="{FF2B5EF4-FFF2-40B4-BE49-F238E27FC236}">
                <a16:creationId xmlns:a16="http://schemas.microsoft.com/office/drawing/2014/main" id="{2FC5D798-E9C6-4583-B697-3CC8D93325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5825" y="4935175"/>
            <a:ext cx="1097280" cy="169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a:extLst>
              <a:ext uri="{FF2B5EF4-FFF2-40B4-BE49-F238E27FC236}">
                <a16:creationId xmlns:a16="http://schemas.microsoft.com/office/drawing/2014/main" id="{CFBF1E1C-E6AE-46D2-A56E-4274EB2CE066}"/>
              </a:ext>
            </a:extLst>
          </p:cNvPr>
          <p:cNvSpPr/>
          <p:nvPr/>
        </p:nvSpPr>
        <p:spPr>
          <a:xfrm>
            <a:off x="6048017" y="4565842"/>
            <a:ext cx="9573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697-642</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Assyrian-Clo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338" y="-33338"/>
            <a:ext cx="8475662"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4"/>
          <p:cNvSpPr txBox="1">
            <a:spLocks noChangeArrowheads="1"/>
          </p:cNvSpPr>
          <p:nvPr/>
        </p:nvSpPr>
        <p:spPr bwMode="auto">
          <a:xfrm>
            <a:off x="4667250" y="790575"/>
            <a:ext cx="1755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Tahoma" pitchFamily="34" charset="0"/>
                <a:ea typeface="+mn-ea"/>
                <a:cs typeface="+mn-cs"/>
              </a:rPr>
              <a:t>Khorsabad </a:t>
            </a:r>
            <a:r>
              <a:rPr kumimoji="0" lang="en-US" altLang="en-US" sz="2400" b="0" i="0" u="none" strike="noStrike" kern="1200" cap="none" spc="0" normalizeH="0" baseline="0" noProof="0">
                <a:ln>
                  <a:noFill/>
                </a:ln>
                <a:solidFill>
                  <a:srgbClr val="000000"/>
                </a:solidFill>
                <a:effectLst/>
                <a:uLnTx/>
                <a:uFillTx/>
                <a:latin typeface="Tahoma" pitchFamily="34" charset="0"/>
                <a:ea typeface="+mn-ea"/>
                <a:cs typeface="+mn-cs"/>
              </a:rPr>
              <a:t>. </a:t>
            </a:r>
          </a:p>
        </p:txBody>
      </p:sp>
      <p:sp>
        <p:nvSpPr>
          <p:cNvPr id="649221" name="AutoShape 5"/>
          <p:cNvSpPr>
            <a:spLocks noChangeArrowheads="1"/>
          </p:cNvSpPr>
          <p:nvPr/>
        </p:nvSpPr>
        <p:spPr bwMode="auto">
          <a:xfrm>
            <a:off x="5791200" y="1046163"/>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49222" name="AutoShape 6"/>
          <p:cNvSpPr>
            <a:spLocks noChangeArrowheads="1"/>
          </p:cNvSpPr>
          <p:nvPr/>
        </p:nvSpPr>
        <p:spPr bwMode="auto">
          <a:xfrm>
            <a:off x="5681663" y="1362075"/>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49223" name="AutoShape 7"/>
          <p:cNvSpPr>
            <a:spLocks noChangeArrowheads="1"/>
          </p:cNvSpPr>
          <p:nvPr/>
        </p:nvSpPr>
        <p:spPr bwMode="auto">
          <a:xfrm>
            <a:off x="6176963" y="2852738"/>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49224" name="AutoShape 8"/>
          <p:cNvSpPr>
            <a:spLocks noChangeArrowheads="1"/>
          </p:cNvSpPr>
          <p:nvPr/>
        </p:nvSpPr>
        <p:spPr bwMode="auto">
          <a:xfrm>
            <a:off x="3054350" y="3244850"/>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24992" name="AutoShape 0"/>
          <p:cNvSpPr>
            <a:spLocks noChangeArrowheads="1"/>
          </p:cNvSpPr>
          <p:nvPr/>
        </p:nvSpPr>
        <p:spPr bwMode="auto">
          <a:xfrm>
            <a:off x="3586163" y="2052638"/>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2233" name="Text Box 1"/>
          <p:cNvSpPr txBox="1">
            <a:spLocks noChangeArrowheads="1"/>
          </p:cNvSpPr>
          <p:nvPr/>
        </p:nvSpPr>
        <p:spPr bwMode="auto">
          <a:xfrm>
            <a:off x="7202597" y="21134"/>
            <a:ext cx="1925528" cy="76944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400" b="0" i="0" u="none" strike="noStrike" kern="1200" cap="none" spc="0" normalizeH="0" baseline="0" noProof="0" dirty="0">
                <a:ln>
                  <a:noFill/>
                </a:ln>
                <a:solidFill>
                  <a:srgbClr val="FFFF00"/>
                </a:solidFill>
                <a:effectLst/>
                <a:uLnTx/>
                <a:uFillTx/>
                <a:latin typeface="Times New Roman" pitchFamily="18" charset="0"/>
                <a:ea typeface="+mn-ea"/>
                <a:cs typeface="+mn-cs"/>
              </a:rPr>
              <a:t>670 BC</a:t>
            </a:r>
          </a:p>
        </p:txBody>
      </p:sp>
      <p:sp>
        <p:nvSpPr>
          <p:cNvPr id="10" name="AutoShape 7">
            <a:extLst>
              <a:ext uri="{FF2B5EF4-FFF2-40B4-BE49-F238E27FC236}">
                <a16:creationId xmlns:a16="http://schemas.microsoft.com/office/drawing/2014/main" id="{1C6AF2D2-54A6-44F7-87E6-B00834232060}"/>
              </a:ext>
            </a:extLst>
          </p:cNvPr>
          <p:cNvSpPr>
            <a:spLocks noChangeArrowheads="1"/>
          </p:cNvSpPr>
          <p:nvPr/>
        </p:nvSpPr>
        <p:spPr bwMode="auto">
          <a:xfrm>
            <a:off x="7573372" y="1915154"/>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1" name="AutoShape 7">
            <a:extLst>
              <a:ext uri="{FF2B5EF4-FFF2-40B4-BE49-F238E27FC236}">
                <a16:creationId xmlns:a16="http://schemas.microsoft.com/office/drawing/2014/main" id="{C64F9652-9B12-4B99-9E40-262E66C34B8F}"/>
              </a:ext>
            </a:extLst>
          </p:cNvPr>
          <p:cNvSpPr>
            <a:spLocks noChangeArrowheads="1"/>
          </p:cNvSpPr>
          <p:nvPr/>
        </p:nvSpPr>
        <p:spPr bwMode="auto">
          <a:xfrm>
            <a:off x="5768975" y="1740640"/>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 name="AutoShape 7">
            <a:extLst>
              <a:ext uri="{FF2B5EF4-FFF2-40B4-BE49-F238E27FC236}">
                <a16:creationId xmlns:a16="http://schemas.microsoft.com/office/drawing/2014/main" id="{8DB59CBF-8A6A-41B1-B0C5-A3EE143887DF}"/>
              </a:ext>
            </a:extLst>
          </p:cNvPr>
          <p:cNvSpPr>
            <a:spLocks noChangeArrowheads="1"/>
          </p:cNvSpPr>
          <p:nvPr/>
        </p:nvSpPr>
        <p:spPr bwMode="auto">
          <a:xfrm>
            <a:off x="4572000" y="1196975"/>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 name="AutoShape 7">
            <a:extLst>
              <a:ext uri="{FF2B5EF4-FFF2-40B4-BE49-F238E27FC236}">
                <a16:creationId xmlns:a16="http://schemas.microsoft.com/office/drawing/2014/main" id="{9B36CCCB-A915-465E-97A6-2625A1063B48}"/>
              </a:ext>
            </a:extLst>
          </p:cNvPr>
          <p:cNvSpPr>
            <a:spLocks noChangeArrowheads="1"/>
          </p:cNvSpPr>
          <p:nvPr/>
        </p:nvSpPr>
        <p:spPr bwMode="auto">
          <a:xfrm>
            <a:off x="4057650" y="1191844"/>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TextBox 1">
            <a:extLst>
              <a:ext uri="{FF2B5EF4-FFF2-40B4-BE49-F238E27FC236}">
                <a16:creationId xmlns:a16="http://schemas.microsoft.com/office/drawing/2014/main" id="{FA6B6684-4636-4535-A4B7-2C83A0840DC2}"/>
              </a:ext>
            </a:extLst>
          </p:cNvPr>
          <p:cNvSpPr txBox="1"/>
          <p:nvPr/>
        </p:nvSpPr>
        <p:spPr>
          <a:xfrm>
            <a:off x="7619667" y="1994529"/>
            <a:ext cx="579005"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badi" panose="020B0604020202020204" pitchFamily="34" charset="0"/>
                <a:ea typeface="+mn-ea"/>
                <a:cs typeface="+mn-cs"/>
              </a:rPr>
              <a:t>Medes</a:t>
            </a:r>
          </a:p>
        </p:txBody>
      </p:sp>
      <p:pic>
        <p:nvPicPr>
          <p:cNvPr id="16" name="Picture 15">
            <a:extLst>
              <a:ext uri="{FF2B5EF4-FFF2-40B4-BE49-F238E27FC236}">
                <a16:creationId xmlns:a16="http://schemas.microsoft.com/office/drawing/2014/main" id="{2F65B22B-CB1B-4E12-B86E-22796DD5A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6107" y="5664800"/>
            <a:ext cx="148933" cy="183496"/>
          </a:xfrm>
          <a:prstGeom prst="rect">
            <a:avLst/>
          </a:prstGeom>
        </p:spPr>
      </p:pic>
      <p:sp>
        <p:nvSpPr>
          <p:cNvPr id="4" name="Rectangle 3">
            <a:extLst>
              <a:ext uri="{FF2B5EF4-FFF2-40B4-BE49-F238E27FC236}">
                <a16:creationId xmlns:a16="http://schemas.microsoft.com/office/drawing/2014/main" id="{5A4A7603-A652-47CF-A1EA-6B3FBC84287C}"/>
              </a:ext>
            </a:extLst>
          </p:cNvPr>
          <p:cNvSpPr/>
          <p:nvPr/>
        </p:nvSpPr>
        <p:spPr>
          <a:xfrm>
            <a:off x="6926563" y="5489540"/>
            <a:ext cx="1642868"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Manasseh sends lumber to Assyria</a:t>
            </a: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6" name="Picture 5">
            <a:extLst>
              <a:ext uri="{FF2B5EF4-FFF2-40B4-BE49-F238E27FC236}">
                <a16:creationId xmlns:a16="http://schemas.microsoft.com/office/drawing/2014/main" id="{74705BCB-A597-4C18-8889-760AD56A88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809" y="3575740"/>
            <a:ext cx="3273599" cy="3209240"/>
          </a:xfrm>
          <a:prstGeom prst="rect">
            <a:avLst/>
          </a:prstGeom>
        </p:spPr>
      </p:pic>
      <p:pic>
        <p:nvPicPr>
          <p:cNvPr id="20" name="Picture 3">
            <a:extLst>
              <a:ext uri="{FF2B5EF4-FFF2-40B4-BE49-F238E27FC236}">
                <a16:creationId xmlns:a16="http://schemas.microsoft.com/office/drawing/2014/main" id="{38F00630-36EF-434F-8D96-81305EF9C6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7363" y="1834300"/>
            <a:ext cx="1097280" cy="169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a:extLst>
              <a:ext uri="{FF2B5EF4-FFF2-40B4-BE49-F238E27FC236}">
                <a16:creationId xmlns:a16="http://schemas.microsoft.com/office/drawing/2014/main" id="{4C9A2F55-F477-425D-A8F4-7A86018F2145}"/>
              </a:ext>
            </a:extLst>
          </p:cNvPr>
          <p:cNvSpPr/>
          <p:nvPr/>
        </p:nvSpPr>
        <p:spPr>
          <a:xfrm>
            <a:off x="929555" y="1464967"/>
            <a:ext cx="9573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697-642</a:t>
            </a:r>
          </a:p>
        </p:txBody>
      </p:sp>
    </p:spTree>
    <p:extLst>
      <p:ext uri="{BB962C8B-B14F-4D97-AF65-F5344CB8AC3E}">
        <p14:creationId xmlns:p14="http://schemas.microsoft.com/office/powerpoint/2010/main" val="8584267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Assyrian-Clo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338" y="-33338"/>
            <a:ext cx="8475662"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4"/>
          <p:cNvSpPr txBox="1">
            <a:spLocks noChangeArrowheads="1"/>
          </p:cNvSpPr>
          <p:nvPr/>
        </p:nvSpPr>
        <p:spPr bwMode="auto">
          <a:xfrm>
            <a:off x="4667250" y="790575"/>
            <a:ext cx="1755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Tahoma" pitchFamily="34" charset="0"/>
                <a:ea typeface="+mn-ea"/>
                <a:cs typeface="+mn-cs"/>
              </a:rPr>
              <a:t>Khorsabad </a:t>
            </a:r>
            <a:r>
              <a:rPr kumimoji="0" lang="en-US" altLang="en-US" sz="2400" b="0" i="0" u="none" strike="noStrike" kern="1200" cap="none" spc="0" normalizeH="0" baseline="0" noProof="0">
                <a:ln>
                  <a:noFill/>
                </a:ln>
                <a:solidFill>
                  <a:srgbClr val="000000"/>
                </a:solidFill>
                <a:effectLst/>
                <a:uLnTx/>
                <a:uFillTx/>
                <a:latin typeface="Tahoma" pitchFamily="34" charset="0"/>
                <a:ea typeface="+mn-ea"/>
                <a:cs typeface="+mn-cs"/>
              </a:rPr>
              <a:t>. </a:t>
            </a:r>
          </a:p>
        </p:txBody>
      </p:sp>
      <p:sp>
        <p:nvSpPr>
          <p:cNvPr id="649221" name="AutoShape 5"/>
          <p:cNvSpPr>
            <a:spLocks noChangeArrowheads="1"/>
          </p:cNvSpPr>
          <p:nvPr/>
        </p:nvSpPr>
        <p:spPr bwMode="auto">
          <a:xfrm>
            <a:off x="5791200" y="1046163"/>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49222" name="AutoShape 6"/>
          <p:cNvSpPr>
            <a:spLocks noChangeArrowheads="1"/>
          </p:cNvSpPr>
          <p:nvPr/>
        </p:nvSpPr>
        <p:spPr bwMode="auto">
          <a:xfrm>
            <a:off x="5681663" y="1362075"/>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49223" name="AutoShape 7"/>
          <p:cNvSpPr>
            <a:spLocks noChangeArrowheads="1"/>
          </p:cNvSpPr>
          <p:nvPr/>
        </p:nvSpPr>
        <p:spPr bwMode="auto">
          <a:xfrm>
            <a:off x="6176963" y="2852738"/>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49224" name="AutoShape 8"/>
          <p:cNvSpPr>
            <a:spLocks noChangeArrowheads="1"/>
          </p:cNvSpPr>
          <p:nvPr/>
        </p:nvSpPr>
        <p:spPr bwMode="auto">
          <a:xfrm>
            <a:off x="3054350" y="3244850"/>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24992" name="AutoShape 0"/>
          <p:cNvSpPr>
            <a:spLocks noChangeArrowheads="1"/>
          </p:cNvSpPr>
          <p:nvPr/>
        </p:nvSpPr>
        <p:spPr bwMode="auto">
          <a:xfrm>
            <a:off x="3586163" y="2052638"/>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2233" name="Text Box 1"/>
          <p:cNvSpPr txBox="1">
            <a:spLocks noChangeArrowheads="1"/>
          </p:cNvSpPr>
          <p:nvPr/>
        </p:nvSpPr>
        <p:spPr bwMode="auto">
          <a:xfrm>
            <a:off x="7202597" y="21134"/>
            <a:ext cx="1925528" cy="76944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400" b="0" i="0" u="none" strike="noStrike" kern="1200" cap="none" spc="0" normalizeH="0" baseline="0" noProof="0" dirty="0">
                <a:ln>
                  <a:noFill/>
                </a:ln>
                <a:solidFill>
                  <a:srgbClr val="FFFF00"/>
                </a:solidFill>
                <a:effectLst/>
                <a:uLnTx/>
                <a:uFillTx/>
                <a:latin typeface="Times New Roman" pitchFamily="18" charset="0"/>
                <a:ea typeface="+mn-ea"/>
                <a:cs typeface="+mn-cs"/>
              </a:rPr>
              <a:t>663 BC</a:t>
            </a:r>
          </a:p>
        </p:txBody>
      </p:sp>
      <p:sp>
        <p:nvSpPr>
          <p:cNvPr id="10" name="AutoShape 7">
            <a:extLst>
              <a:ext uri="{FF2B5EF4-FFF2-40B4-BE49-F238E27FC236}">
                <a16:creationId xmlns:a16="http://schemas.microsoft.com/office/drawing/2014/main" id="{1C6AF2D2-54A6-44F7-87E6-B00834232060}"/>
              </a:ext>
            </a:extLst>
          </p:cNvPr>
          <p:cNvSpPr>
            <a:spLocks noChangeArrowheads="1"/>
          </p:cNvSpPr>
          <p:nvPr/>
        </p:nvSpPr>
        <p:spPr bwMode="auto">
          <a:xfrm>
            <a:off x="7573372" y="1915154"/>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1" name="AutoShape 7">
            <a:extLst>
              <a:ext uri="{FF2B5EF4-FFF2-40B4-BE49-F238E27FC236}">
                <a16:creationId xmlns:a16="http://schemas.microsoft.com/office/drawing/2014/main" id="{C64F9652-9B12-4B99-9E40-262E66C34B8F}"/>
              </a:ext>
            </a:extLst>
          </p:cNvPr>
          <p:cNvSpPr>
            <a:spLocks noChangeArrowheads="1"/>
          </p:cNvSpPr>
          <p:nvPr/>
        </p:nvSpPr>
        <p:spPr bwMode="auto">
          <a:xfrm>
            <a:off x="5768975" y="1740640"/>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 name="AutoShape 7">
            <a:extLst>
              <a:ext uri="{FF2B5EF4-FFF2-40B4-BE49-F238E27FC236}">
                <a16:creationId xmlns:a16="http://schemas.microsoft.com/office/drawing/2014/main" id="{8DB59CBF-8A6A-41B1-B0C5-A3EE143887DF}"/>
              </a:ext>
            </a:extLst>
          </p:cNvPr>
          <p:cNvSpPr>
            <a:spLocks noChangeArrowheads="1"/>
          </p:cNvSpPr>
          <p:nvPr/>
        </p:nvSpPr>
        <p:spPr bwMode="auto">
          <a:xfrm>
            <a:off x="4572000" y="1196975"/>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 name="AutoShape 7">
            <a:extLst>
              <a:ext uri="{FF2B5EF4-FFF2-40B4-BE49-F238E27FC236}">
                <a16:creationId xmlns:a16="http://schemas.microsoft.com/office/drawing/2014/main" id="{9B36CCCB-A915-465E-97A6-2625A1063B48}"/>
              </a:ext>
            </a:extLst>
          </p:cNvPr>
          <p:cNvSpPr>
            <a:spLocks noChangeArrowheads="1"/>
          </p:cNvSpPr>
          <p:nvPr/>
        </p:nvSpPr>
        <p:spPr bwMode="auto">
          <a:xfrm>
            <a:off x="4057650" y="1191844"/>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TextBox 1">
            <a:extLst>
              <a:ext uri="{FF2B5EF4-FFF2-40B4-BE49-F238E27FC236}">
                <a16:creationId xmlns:a16="http://schemas.microsoft.com/office/drawing/2014/main" id="{FA6B6684-4636-4535-A4B7-2C83A0840DC2}"/>
              </a:ext>
            </a:extLst>
          </p:cNvPr>
          <p:cNvSpPr txBox="1"/>
          <p:nvPr/>
        </p:nvSpPr>
        <p:spPr>
          <a:xfrm>
            <a:off x="7619667" y="1994529"/>
            <a:ext cx="579005"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badi" panose="020B0604020202020204" pitchFamily="34" charset="0"/>
                <a:ea typeface="+mn-ea"/>
                <a:cs typeface="+mn-cs"/>
              </a:rPr>
              <a:t>Medes</a:t>
            </a:r>
          </a:p>
        </p:txBody>
      </p:sp>
      <p:pic>
        <p:nvPicPr>
          <p:cNvPr id="3" name="Picture 2">
            <a:extLst>
              <a:ext uri="{FF2B5EF4-FFF2-40B4-BE49-F238E27FC236}">
                <a16:creationId xmlns:a16="http://schemas.microsoft.com/office/drawing/2014/main" id="{63B70658-462E-4C30-B2E0-8831CF598AA9}"/>
              </a:ext>
            </a:extLst>
          </p:cNvPr>
          <p:cNvPicPr>
            <a:picLocks noChangeAspect="1"/>
          </p:cNvPicPr>
          <p:nvPr/>
        </p:nvPicPr>
        <p:blipFill>
          <a:blip r:embed="rId3"/>
          <a:stretch>
            <a:fillRect/>
          </a:stretch>
        </p:blipFill>
        <p:spPr>
          <a:xfrm>
            <a:off x="4000307" y="4857780"/>
            <a:ext cx="3089660" cy="1916850"/>
          </a:xfrm>
          <a:prstGeom prst="rect">
            <a:avLst/>
          </a:prstGeom>
        </p:spPr>
      </p:pic>
      <p:pic>
        <p:nvPicPr>
          <p:cNvPr id="16" name="Picture 15">
            <a:extLst>
              <a:ext uri="{FF2B5EF4-FFF2-40B4-BE49-F238E27FC236}">
                <a16:creationId xmlns:a16="http://schemas.microsoft.com/office/drawing/2014/main" id="{2F65B22B-CB1B-4E12-B86E-22796DD5AD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6107" y="5664800"/>
            <a:ext cx="148933" cy="183496"/>
          </a:xfrm>
          <a:prstGeom prst="rect">
            <a:avLst/>
          </a:prstGeom>
        </p:spPr>
      </p:pic>
      <p:sp>
        <p:nvSpPr>
          <p:cNvPr id="4" name="Rectangle 3">
            <a:extLst>
              <a:ext uri="{FF2B5EF4-FFF2-40B4-BE49-F238E27FC236}">
                <a16:creationId xmlns:a16="http://schemas.microsoft.com/office/drawing/2014/main" id="{5A4A7603-A652-47CF-A1EA-6B3FBC84287C}"/>
              </a:ext>
            </a:extLst>
          </p:cNvPr>
          <p:cNvSpPr/>
          <p:nvPr/>
        </p:nvSpPr>
        <p:spPr>
          <a:xfrm>
            <a:off x="3760788" y="3955393"/>
            <a:ext cx="3363912" cy="923330"/>
          </a:xfrm>
          <a:prstGeom prst="rect">
            <a:avLst/>
          </a:prstGeom>
        </p:spPr>
        <p:txBody>
          <a:bodyPr wrap="square">
            <a:spAutoFit/>
          </a:bodyPr>
          <a:lstStyle/>
          <a:p>
            <a:r>
              <a:rPr lang="en-US" dirty="0">
                <a:latin typeface="Arial" panose="020B0604020202020204" pitchFamily="34" charset="0"/>
                <a:ea typeface="Times New Roman" panose="02020603050405020304" pitchFamily="18" charset="0"/>
              </a:rPr>
              <a:t>Assurbanipal (668-627 BC)</a:t>
            </a:r>
          </a:p>
          <a:p>
            <a:r>
              <a:rPr lang="en-US" dirty="0">
                <a:latin typeface="Arial" panose="020B0604020202020204" pitchFamily="34" charset="0"/>
                <a:ea typeface="Times New Roman" panose="02020603050405020304" pitchFamily="18" charset="0"/>
              </a:rPr>
              <a:t>burns Thebes (No) </a:t>
            </a:r>
          </a:p>
          <a:p>
            <a:r>
              <a:rPr lang="en-US" dirty="0">
                <a:latin typeface="Arial" panose="020B0604020202020204" pitchFamily="34" charset="0"/>
                <a:ea typeface="Times New Roman" panose="02020603050405020304" pitchFamily="18" charset="0"/>
              </a:rPr>
              <a:t>– Nahum records</a:t>
            </a:r>
            <a:endParaRPr lang="en-US" dirty="0"/>
          </a:p>
        </p:txBody>
      </p:sp>
      <p:pic>
        <p:nvPicPr>
          <p:cNvPr id="18" name="Picture 3">
            <a:extLst>
              <a:ext uri="{FF2B5EF4-FFF2-40B4-BE49-F238E27FC236}">
                <a16:creationId xmlns:a16="http://schemas.microsoft.com/office/drawing/2014/main" id="{62EA79EB-008F-44F3-90D7-1530EEC1F3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7363" y="1899390"/>
            <a:ext cx="1097280" cy="169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a:extLst>
              <a:ext uri="{FF2B5EF4-FFF2-40B4-BE49-F238E27FC236}">
                <a16:creationId xmlns:a16="http://schemas.microsoft.com/office/drawing/2014/main" id="{BEC1CBFA-E63B-41F1-9BE7-8B1289AE0445}"/>
              </a:ext>
            </a:extLst>
          </p:cNvPr>
          <p:cNvSpPr/>
          <p:nvPr/>
        </p:nvSpPr>
        <p:spPr>
          <a:xfrm>
            <a:off x="929555" y="1530057"/>
            <a:ext cx="9573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697-642</a:t>
            </a:r>
          </a:p>
        </p:txBody>
      </p:sp>
    </p:spTree>
    <p:extLst>
      <p:ext uri="{BB962C8B-B14F-4D97-AF65-F5344CB8AC3E}">
        <p14:creationId xmlns:p14="http://schemas.microsoft.com/office/powerpoint/2010/main" val="1377379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ltGray">
          <a:xfrm>
            <a:off x="5600700" y="1838325"/>
            <a:ext cx="3257550" cy="2571750"/>
          </a:xfrm>
          <a:prstGeom prst="rect">
            <a:avLst/>
          </a:prstGeom>
          <a:solidFill>
            <a:srgbClr val="F8F8F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EAEAEA"/>
              </a:solidFill>
              <a:effectLst/>
              <a:uLnTx/>
              <a:uFillTx/>
              <a:latin typeface="Times New Roman" pitchFamily="18" charset="0"/>
              <a:ea typeface="+mn-ea"/>
              <a:cs typeface="Arial" pitchFamily="34" charset="0"/>
              <a:sym typeface="Arial"/>
              <a:rtl val="0"/>
            </a:endParaRPr>
          </a:p>
        </p:txBody>
      </p:sp>
      <p:sp>
        <p:nvSpPr>
          <p:cNvPr id="36867" name="Rectangle 3"/>
          <p:cNvSpPr>
            <a:spLocks noGrp="1" noChangeArrowheads="1"/>
          </p:cNvSpPr>
          <p:nvPr>
            <p:ph type="title"/>
          </p:nvPr>
        </p:nvSpPr>
        <p:spPr/>
        <p:txBody>
          <a:bodyPr/>
          <a:lstStyle/>
          <a:p>
            <a:pPr eaLnBrk="1" hangingPunct="1"/>
            <a:r>
              <a:rPr lang="en-US" altLang="en-US"/>
              <a:t>Prophecy – Near &amp; Far</a:t>
            </a:r>
          </a:p>
        </p:txBody>
      </p:sp>
      <p:pic>
        <p:nvPicPr>
          <p:cNvPr id="36868" name="Picture 4" descr="H:\WEBSITE\minorp-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588" y="1838325"/>
            <a:ext cx="5235575"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69" name="Group 5"/>
          <p:cNvGrpSpPr>
            <a:grpSpLocks/>
          </p:cNvGrpSpPr>
          <p:nvPr/>
        </p:nvGrpSpPr>
        <p:grpSpPr bwMode="auto">
          <a:xfrm>
            <a:off x="6562725" y="1866900"/>
            <a:ext cx="590550" cy="609600"/>
            <a:chOff x="2508" y="1278"/>
            <a:chExt cx="372" cy="444"/>
          </a:xfrm>
        </p:grpSpPr>
        <p:sp>
          <p:nvSpPr>
            <p:cNvPr id="36897" name="Rectangle 6"/>
            <p:cNvSpPr>
              <a:spLocks noChangeArrowheads="1"/>
            </p:cNvSpPr>
            <p:nvPr/>
          </p:nvSpPr>
          <p:spPr bwMode="ltGray">
            <a:xfrm>
              <a:off x="2508" y="1344"/>
              <a:ext cx="372" cy="6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EAEAEA"/>
                </a:solidFill>
                <a:effectLst/>
                <a:uLnTx/>
                <a:uFillTx/>
                <a:latin typeface="Times New Roman" pitchFamily="18" charset="0"/>
                <a:ea typeface="+mn-ea"/>
                <a:cs typeface="Arial" pitchFamily="34" charset="0"/>
                <a:sym typeface="Arial"/>
                <a:rtl val="0"/>
              </a:endParaRPr>
            </a:p>
          </p:txBody>
        </p:sp>
        <p:sp>
          <p:nvSpPr>
            <p:cNvPr id="36898" name="Rectangle 7"/>
            <p:cNvSpPr>
              <a:spLocks noChangeArrowheads="1"/>
            </p:cNvSpPr>
            <p:nvPr/>
          </p:nvSpPr>
          <p:spPr bwMode="ltGray">
            <a:xfrm rot="5400000">
              <a:off x="2472" y="1464"/>
              <a:ext cx="444" cy="72"/>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EAEAEA"/>
                </a:solidFill>
                <a:effectLst/>
                <a:uLnTx/>
                <a:uFillTx/>
                <a:latin typeface="Times New Roman" pitchFamily="18" charset="0"/>
                <a:ea typeface="+mn-ea"/>
                <a:cs typeface="Arial" pitchFamily="34" charset="0"/>
                <a:sym typeface="Arial"/>
                <a:rtl val="0"/>
              </a:endParaRPr>
            </a:p>
          </p:txBody>
        </p:sp>
      </p:grpSp>
      <p:sp>
        <p:nvSpPr>
          <p:cNvPr id="36870" name="Text Box 12"/>
          <p:cNvSpPr txBox="1">
            <a:spLocks noChangeArrowheads="1"/>
          </p:cNvSpPr>
          <p:nvPr/>
        </p:nvSpPr>
        <p:spPr bwMode="ltGray">
          <a:xfrm>
            <a:off x="2406650" y="3387725"/>
            <a:ext cx="1255713" cy="9429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Medium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Range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Prophecies</a:t>
            </a:r>
          </a:p>
        </p:txBody>
      </p:sp>
      <p:sp>
        <p:nvSpPr>
          <p:cNvPr id="36871" name="Line 13"/>
          <p:cNvSpPr>
            <a:spLocks noChangeShapeType="1"/>
          </p:cNvSpPr>
          <p:nvPr/>
        </p:nvSpPr>
        <p:spPr bwMode="ltGray">
          <a:xfrm flipH="1">
            <a:off x="2305050" y="3057525"/>
            <a:ext cx="581025" cy="94297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a:ea typeface="+mn-ea"/>
              <a:cs typeface="Arial"/>
              <a:sym typeface="Arial"/>
              <a:rtl val="0"/>
            </a:endParaRPr>
          </a:p>
        </p:txBody>
      </p:sp>
      <p:sp>
        <p:nvSpPr>
          <p:cNvPr id="36872" name="Line 14"/>
          <p:cNvSpPr>
            <a:spLocks noChangeShapeType="1"/>
          </p:cNvSpPr>
          <p:nvPr/>
        </p:nvSpPr>
        <p:spPr bwMode="ltGray">
          <a:xfrm flipH="1" flipV="1">
            <a:off x="3305175" y="3276600"/>
            <a:ext cx="238125" cy="561975"/>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a:ea typeface="+mn-ea"/>
              <a:cs typeface="Arial"/>
              <a:sym typeface="Arial"/>
              <a:rtl val="0"/>
            </a:endParaRPr>
          </a:p>
        </p:txBody>
      </p:sp>
      <p:sp>
        <p:nvSpPr>
          <p:cNvPr id="36873" name="Line 15"/>
          <p:cNvSpPr>
            <a:spLocks noChangeShapeType="1"/>
          </p:cNvSpPr>
          <p:nvPr/>
        </p:nvSpPr>
        <p:spPr bwMode="ltGray">
          <a:xfrm flipH="1">
            <a:off x="3554413" y="3817938"/>
            <a:ext cx="760412" cy="17462"/>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a:ea typeface="+mn-ea"/>
              <a:cs typeface="Arial"/>
              <a:sym typeface="Arial"/>
              <a:rtl val="0"/>
            </a:endParaRPr>
          </a:p>
        </p:txBody>
      </p:sp>
      <p:sp>
        <p:nvSpPr>
          <p:cNvPr id="36874" name="Line 16"/>
          <p:cNvSpPr>
            <a:spLocks noChangeShapeType="1"/>
          </p:cNvSpPr>
          <p:nvPr/>
        </p:nvSpPr>
        <p:spPr bwMode="ltGray">
          <a:xfrm flipV="1">
            <a:off x="5591175" y="3609975"/>
            <a:ext cx="666750" cy="952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a:ea typeface="+mn-ea"/>
              <a:cs typeface="Arial"/>
              <a:sym typeface="Arial"/>
              <a:rtl val="0"/>
            </a:endParaRPr>
          </a:p>
        </p:txBody>
      </p:sp>
      <p:sp>
        <p:nvSpPr>
          <p:cNvPr id="36875" name="Line 17"/>
          <p:cNvSpPr>
            <a:spLocks noChangeShapeType="1"/>
          </p:cNvSpPr>
          <p:nvPr/>
        </p:nvSpPr>
        <p:spPr bwMode="ltGray">
          <a:xfrm flipV="1">
            <a:off x="6257925" y="2457450"/>
            <a:ext cx="352425" cy="115252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a:ea typeface="+mn-ea"/>
              <a:cs typeface="Arial"/>
              <a:sym typeface="Arial"/>
              <a:rtl val="0"/>
            </a:endParaRPr>
          </a:p>
        </p:txBody>
      </p:sp>
      <p:sp>
        <p:nvSpPr>
          <p:cNvPr id="36876" name="Line 18"/>
          <p:cNvSpPr>
            <a:spLocks noChangeShapeType="1"/>
          </p:cNvSpPr>
          <p:nvPr/>
        </p:nvSpPr>
        <p:spPr bwMode="ltGray">
          <a:xfrm flipV="1">
            <a:off x="6648450" y="2457450"/>
            <a:ext cx="428625" cy="1905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a:ea typeface="+mn-ea"/>
              <a:cs typeface="Arial"/>
              <a:sym typeface="Arial"/>
              <a:rtl val="0"/>
            </a:endParaRPr>
          </a:p>
        </p:txBody>
      </p:sp>
      <p:sp>
        <p:nvSpPr>
          <p:cNvPr id="36877" name="Line 19"/>
          <p:cNvSpPr>
            <a:spLocks noChangeShapeType="1"/>
          </p:cNvSpPr>
          <p:nvPr/>
        </p:nvSpPr>
        <p:spPr bwMode="ltGray">
          <a:xfrm flipH="1" flipV="1">
            <a:off x="7058025" y="2466975"/>
            <a:ext cx="352425" cy="962025"/>
          </a:xfrm>
          <a:prstGeom prst="line">
            <a:avLst/>
          </a:prstGeom>
          <a:noFill/>
          <a:ln w="19050">
            <a:solidFill>
              <a:srgbClr val="000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a:ea typeface="+mn-ea"/>
              <a:cs typeface="Arial"/>
              <a:sym typeface="Arial"/>
              <a:rtl val="0"/>
            </a:endParaRPr>
          </a:p>
        </p:txBody>
      </p:sp>
      <p:sp>
        <p:nvSpPr>
          <p:cNvPr id="36878" name="Text Box 20"/>
          <p:cNvSpPr txBox="1">
            <a:spLocks noChangeArrowheads="1"/>
          </p:cNvSpPr>
          <p:nvPr/>
        </p:nvSpPr>
        <p:spPr bwMode="ltGray">
          <a:xfrm>
            <a:off x="6378575" y="3260725"/>
            <a:ext cx="10334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ahoma" pitchFamily="34" charset="0"/>
                <a:ea typeface="+mn-ea"/>
                <a:cs typeface="Arial" pitchFamily="34" charset="0"/>
                <a:sym typeface="Arial"/>
                <a:rtl val="0"/>
              </a:rPr>
              <a:t>Messianic</a:t>
            </a:r>
          </a:p>
        </p:txBody>
      </p:sp>
      <p:sp>
        <p:nvSpPr>
          <p:cNvPr id="36879" name="Line 21"/>
          <p:cNvSpPr>
            <a:spLocks noChangeShapeType="1"/>
          </p:cNvSpPr>
          <p:nvPr/>
        </p:nvSpPr>
        <p:spPr bwMode="ltGray">
          <a:xfrm>
            <a:off x="1676400" y="3352800"/>
            <a:ext cx="2667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a:ea typeface="+mn-ea"/>
              <a:cs typeface="Arial"/>
              <a:sym typeface="Arial"/>
              <a:rtl val="0"/>
            </a:endParaRPr>
          </a:p>
        </p:txBody>
      </p:sp>
      <p:sp>
        <p:nvSpPr>
          <p:cNvPr id="36880" name="Text Box 22"/>
          <p:cNvSpPr txBox="1">
            <a:spLocks noChangeArrowheads="1"/>
          </p:cNvSpPr>
          <p:nvPr/>
        </p:nvSpPr>
        <p:spPr bwMode="ltGray">
          <a:xfrm rot="5400000">
            <a:off x="1258094" y="3756819"/>
            <a:ext cx="1003300" cy="6238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Short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Term</a:t>
            </a:r>
          </a:p>
        </p:txBody>
      </p:sp>
      <p:sp>
        <p:nvSpPr>
          <p:cNvPr id="36881" name="Line 23"/>
          <p:cNvSpPr>
            <a:spLocks noChangeShapeType="1"/>
          </p:cNvSpPr>
          <p:nvPr/>
        </p:nvSpPr>
        <p:spPr bwMode="ltGray">
          <a:xfrm>
            <a:off x="1181100" y="4102100"/>
            <a:ext cx="2667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a:ea typeface="+mn-ea"/>
              <a:cs typeface="Arial"/>
              <a:sym typeface="Arial"/>
              <a:rtl val="0"/>
            </a:endParaRPr>
          </a:p>
        </p:txBody>
      </p:sp>
      <p:sp>
        <p:nvSpPr>
          <p:cNvPr id="36882" name="Line 24"/>
          <p:cNvSpPr>
            <a:spLocks noChangeShapeType="1"/>
          </p:cNvSpPr>
          <p:nvPr/>
        </p:nvSpPr>
        <p:spPr bwMode="ltGray">
          <a:xfrm flipV="1">
            <a:off x="1409700" y="3352800"/>
            <a:ext cx="266700" cy="73660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a:ea typeface="+mn-ea"/>
              <a:cs typeface="Arial"/>
              <a:sym typeface="Arial"/>
              <a:rtl val="0"/>
            </a:endParaRPr>
          </a:p>
        </p:txBody>
      </p:sp>
      <p:sp>
        <p:nvSpPr>
          <p:cNvPr id="36883" name="Line 25"/>
          <p:cNvSpPr>
            <a:spLocks noChangeShapeType="1"/>
          </p:cNvSpPr>
          <p:nvPr/>
        </p:nvSpPr>
        <p:spPr bwMode="ltGray">
          <a:xfrm>
            <a:off x="1917700" y="3340100"/>
            <a:ext cx="114300" cy="64770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a:ea typeface="+mn-ea"/>
              <a:cs typeface="Arial"/>
              <a:sym typeface="Arial"/>
              <a:rtl val="0"/>
            </a:endParaRPr>
          </a:p>
        </p:txBody>
      </p:sp>
      <p:sp>
        <p:nvSpPr>
          <p:cNvPr id="36884" name="Line 26"/>
          <p:cNvSpPr>
            <a:spLocks noChangeShapeType="1"/>
          </p:cNvSpPr>
          <p:nvPr/>
        </p:nvSpPr>
        <p:spPr bwMode="ltGray">
          <a:xfrm>
            <a:off x="2019300" y="3975100"/>
            <a:ext cx="292100" cy="3810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a:ea typeface="+mn-ea"/>
              <a:cs typeface="Arial"/>
              <a:sym typeface="Arial"/>
              <a:rtl val="0"/>
            </a:endParaRPr>
          </a:p>
        </p:txBody>
      </p:sp>
      <p:sp>
        <p:nvSpPr>
          <p:cNvPr id="36885" name="Line 27"/>
          <p:cNvSpPr>
            <a:spLocks noChangeShapeType="1"/>
          </p:cNvSpPr>
          <p:nvPr/>
        </p:nvSpPr>
        <p:spPr bwMode="ltGray">
          <a:xfrm flipV="1">
            <a:off x="5353050" y="2514600"/>
            <a:ext cx="323850" cy="57150"/>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a:ea typeface="+mn-ea"/>
              <a:cs typeface="Arial"/>
              <a:sym typeface="Arial"/>
              <a:rtl val="0"/>
            </a:endParaRPr>
          </a:p>
        </p:txBody>
      </p:sp>
      <p:sp>
        <p:nvSpPr>
          <p:cNvPr id="36886" name="Line 28"/>
          <p:cNvSpPr>
            <a:spLocks noChangeShapeType="1"/>
          </p:cNvSpPr>
          <p:nvPr/>
        </p:nvSpPr>
        <p:spPr bwMode="ltGray">
          <a:xfrm flipV="1">
            <a:off x="5848350" y="2438400"/>
            <a:ext cx="323850" cy="57150"/>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a:ea typeface="+mn-ea"/>
              <a:cs typeface="Arial"/>
              <a:sym typeface="Arial"/>
              <a:rtl val="0"/>
            </a:endParaRPr>
          </a:p>
        </p:txBody>
      </p:sp>
      <p:sp>
        <p:nvSpPr>
          <p:cNvPr id="36887" name="Line 29"/>
          <p:cNvSpPr>
            <a:spLocks noChangeShapeType="1"/>
          </p:cNvSpPr>
          <p:nvPr/>
        </p:nvSpPr>
        <p:spPr bwMode="ltGray">
          <a:xfrm flipV="1">
            <a:off x="6362700" y="2362200"/>
            <a:ext cx="323850" cy="57150"/>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a:ea typeface="+mn-ea"/>
              <a:cs typeface="Arial"/>
              <a:sym typeface="Arial"/>
              <a:rtl val="0"/>
            </a:endParaRPr>
          </a:p>
        </p:txBody>
      </p:sp>
      <p:sp>
        <p:nvSpPr>
          <p:cNvPr id="36888" name="Text Box 30"/>
          <p:cNvSpPr txBox="1">
            <a:spLocks noChangeArrowheads="1"/>
          </p:cNvSpPr>
          <p:nvPr/>
        </p:nvSpPr>
        <p:spPr bwMode="ltGray">
          <a:xfrm>
            <a:off x="4457700" y="3084513"/>
            <a:ext cx="1255713" cy="9429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Long</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Range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Prophecies</a:t>
            </a:r>
          </a:p>
        </p:txBody>
      </p:sp>
      <p:sp>
        <p:nvSpPr>
          <p:cNvPr id="36889" name="Line 31"/>
          <p:cNvSpPr>
            <a:spLocks noChangeShapeType="1"/>
          </p:cNvSpPr>
          <p:nvPr/>
        </p:nvSpPr>
        <p:spPr bwMode="ltGray">
          <a:xfrm flipH="1" flipV="1">
            <a:off x="5438775" y="3051175"/>
            <a:ext cx="266700" cy="54292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a:ea typeface="+mn-ea"/>
              <a:cs typeface="Arial"/>
              <a:sym typeface="Arial"/>
              <a:rtl val="0"/>
            </a:endParaRPr>
          </a:p>
        </p:txBody>
      </p:sp>
      <p:sp>
        <p:nvSpPr>
          <p:cNvPr id="36890" name="Line 32"/>
          <p:cNvSpPr>
            <a:spLocks noChangeShapeType="1"/>
          </p:cNvSpPr>
          <p:nvPr/>
        </p:nvSpPr>
        <p:spPr bwMode="ltGray">
          <a:xfrm flipV="1">
            <a:off x="4419600" y="3070225"/>
            <a:ext cx="323850" cy="77152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a:ea typeface="+mn-ea"/>
              <a:cs typeface="Arial"/>
              <a:sym typeface="Arial"/>
              <a:rtl val="0"/>
            </a:endParaRPr>
          </a:p>
        </p:txBody>
      </p:sp>
      <p:sp>
        <p:nvSpPr>
          <p:cNvPr id="36891" name="Rectangle 33"/>
          <p:cNvSpPr>
            <a:spLocks noChangeArrowheads="1"/>
          </p:cNvSpPr>
          <p:nvPr/>
        </p:nvSpPr>
        <p:spPr bwMode="ltGray">
          <a:xfrm>
            <a:off x="402579" y="4299976"/>
            <a:ext cx="8477250" cy="21336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EAEAEA"/>
              </a:solidFill>
              <a:effectLst/>
              <a:uLnTx/>
              <a:uFillTx/>
              <a:latin typeface="Times New Roman" pitchFamily="18" charset="0"/>
              <a:ea typeface="+mn-ea"/>
              <a:cs typeface="Arial" pitchFamily="34" charset="0"/>
              <a:sym typeface="Arial"/>
              <a:rtl val="0"/>
            </a:endParaRPr>
          </a:p>
        </p:txBody>
      </p:sp>
      <p:sp>
        <p:nvSpPr>
          <p:cNvPr id="36892" name="TextBox 1"/>
          <p:cNvSpPr txBox="1">
            <a:spLocks noChangeArrowheads="1"/>
          </p:cNvSpPr>
          <p:nvPr/>
        </p:nvSpPr>
        <p:spPr bwMode="auto">
          <a:xfrm>
            <a:off x="1347788" y="1946275"/>
            <a:ext cx="11906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2060"/>
                </a:solidFill>
                <a:effectLst/>
                <a:uLnTx/>
                <a:uFillTx/>
                <a:latin typeface="Tahoma" pitchFamily="34" charset="0"/>
                <a:ea typeface="+mn-ea"/>
                <a:cs typeface="Tahoma" pitchFamily="34" charset="0"/>
                <a:sym typeface="Arial"/>
                <a:rtl val="0"/>
              </a:rPr>
              <a:t>Within Few years of prophecy</a:t>
            </a:r>
          </a:p>
        </p:txBody>
      </p:sp>
      <p:sp>
        <p:nvSpPr>
          <p:cNvPr id="36893" name="TextBox 39"/>
          <p:cNvSpPr txBox="1">
            <a:spLocks noChangeArrowheads="1"/>
          </p:cNvSpPr>
          <p:nvPr/>
        </p:nvSpPr>
        <p:spPr bwMode="auto">
          <a:xfrm>
            <a:off x="2595563" y="1944688"/>
            <a:ext cx="11906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2060"/>
                </a:solidFill>
                <a:effectLst/>
                <a:uLnTx/>
                <a:uFillTx/>
                <a:latin typeface="Tahoma" pitchFamily="34" charset="0"/>
                <a:ea typeface="+mn-ea"/>
                <a:cs typeface="Tahoma" pitchFamily="34" charset="0"/>
                <a:sym typeface="Arial"/>
                <a:rtl val="0"/>
              </a:rPr>
              <a:t>Lifetime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2060"/>
                </a:solidFill>
                <a:effectLst/>
                <a:uLnTx/>
                <a:uFillTx/>
                <a:latin typeface="Tahoma" pitchFamily="34" charset="0"/>
                <a:ea typeface="+mn-ea"/>
                <a:cs typeface="Tahoma" pitchFamily="34" charset="0"/>
                <a:sym typeface="Arial"/>
                <a:rtl val="0"/>
              </a:rPr>
              <a:t>Of prophet</a:t>
            </a:r>
          </a:p>
        </p:txBody>
      </p:sp>
      <p:sp>
        <p:nvSpPr>
          <p:cNvPr id="36894" name="TextBox 2"/>
          <p:cNvSpPr txBox="1">
            <a:spLocks noChangeArrowheads="1"/>
          </p:cNvSpPr>
          <p:nvPr/>
        </p:nvSpPr>
        <p:spPr bwMode="auto">
          <a:xfrm>
            <a:off x="4492625" y="4395788"/>
            <a:ext cx="9937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EAEAEA"/>
                </a:solidFill>
                <a:effectLst/>
                <a:uLnTx/>
                <a:uFillTx/>
                <a:latin typeface="Tahoma" pitchFamily="34" charset="0"/>
                <a:ea typeface="+mn-ea"/>
                <a:cs typeface="Tahoma" pitchFamily="34" charset="0"/>
                <a:sym typeface="Arial"/>
                <a:rtl val="0"/>
              </a:rPr>
              <a:t>Syria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EAEAEA"/>
                </a:solidFill>
                <a:effectLst/>
                <a:uLnTx/>
                <a:uFillTx/>
                <a:latin typeface="Tahoma" pitchFamily="34" charset="0"/>
                <a:ea typeface="+mn-ea"/>
                <a:cs typeface="Tahoma" pitchFamily="34" charset="0"/>
                <a:sym typeface="Arial"/>
                <a:rtl val="0"/>
              </a:rPr>
              <a:t>Assyria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EAEAEA"/>
                </a:solidFill>
                <a:effectLst/>
                <a:uLnTx/>
                <a:uFillTx/>
                <a:latin typeface="Tahoma" pitchFamily="34" charset="0"/>
                <a:ea typeface="+mn-ea"/>
                <a:cs typeface="Tahoma" pitchFamily="34" charset="0"/>
                <a:sym typeface="Arial"/>
                <a:rtl val="0"/>
              </a:rPr>
              <a:t>Egypt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EAEAEA"/>
                </a:solidFill>
                <a:effectLst/>
                <a:uLnTx/>
                <a:uFillTx/>
                <a:latin typeface="Tahoma" pitchFamily="34" charset="0"/>
                <a:ea typeface="+mn-ea"/>
                <a:cs typeface="Tahoma" pitchFamily="34" charset="0"/>
                <a:sym typeface="Arial"/>
                <a:rtl val="0"/>
              </a:rPr>
              <a:t>Edom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EAEAEA"/>
                </a:solidFill>
                <a:effectLst/>
                <a:uLnTx/>
                <a:uFillTx/>
                <a:latin typeface="Tahoma" pitchFamily="34" charset="0"/>
                <a:ea typeface="+mn-ea"/>
                <a:cs typeface="Tahoma" pitchFamily="34" charset="0"/>
                <a:sym typeface="Arial"/>
                <a:rtl val="0"/>
              </a:rPr>
              <a:t>Babylon</a:t>
            </a:r>
          </a:p>
        </p:txBody>
      </p:sp>
      <p:sp>
        <p:nvSpPr>
          <p:cNvPr id="36895" name="TextBox 42"/>
          <p:cNvSpPr txBox="1">
            <a:spLocks noChangeArrowheads="1"/>
          </p:cNvSpPr>
          <p:nvPr/>
        </p:nvSpPr>
        <p:spPr bwMode="auto">
          <a:xfrm>
            <a:off x="1090613" y="4411663"/>
            <a:ext cx="1014412"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EAEAEA"/>
                </a:solidFill>
                <a:effectLst/>
                <a:uLnTx/>
                <a:uFillTx/>
                <a:latin typeface="Tahoma" pitchFamily="34" charset="0"/>
                <a:ea typeface="+mn-ea"/>
                <a:cs typeface="Tahoma" pitchFamily="34" charset="0"/>
                <a:sym typeface="Arial"/>
                <a:rtl val="0"/>
              </a:rPr>
              <a:t>Example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EAEAEA"/>
                </a:solidFill>
                <a:effectLst/>
                <a:uLnTx/>
                <a:uFillTx/>
                <a:latin typeface="Tahoma" pitchFamily="34" charset="0"/>
                <a:ea typeface="+mn-ea"/>
                <a:cs typeface="Tahoma" pitchFamily="34" charset="0"/>
                <a:sym typeface="Arial"/>
                <a:rtl val="0"/>
              </a:rPr>
              <a:t>of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EAEAEA"/>
                </a:solidFill>
                <a:effectLst/>
                <a:uLnTx/>
                <a:uFillTx/>
                <a:latin typeface="Tahoma" pitchFamily="34" charset="0"/>
                <a:ea typeface="+mn-ea"/>
                <a:cs typeface="Tahoma" pitchFamily="34" charset="0"/>
                <a:sym typeface="Arial"/>
                <a:rtl val="0"/>
              </a:rPr>
              <a:t>Locust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EAEAEA"/>
                </a:solidFill>
                <a:effectLst/>
                <a:uLnTx/>
                <a:uFillTx/>
                <a:latin typeface="Tahoma" pitchFamily="34" charset="0"/>
                <a:ea typeface="+mn-ea"/>
                <a:cs typeface="Tahoma" pitchFamily="34" charset="0"/>
                <a:sym typeface="Arial"/>
                <a:rtl val="0"/>
              </a:rPr>
              <a:t>~830 BC</a:t>
            </a:r>
          </a:p>
        </p:txBody>
      </p:sp>
      <p:sp>
        <p:nvSpPr>
          <p:cNvPr id="36896" name="TextBox 4"/>
          <p:cNvSpPr txBox="1">
            <a:spLocks noChangeArrowheads="1"/>
          </p:cNvSpPr>
          <p:nvPr/>
        </p:nvSpPr>
        <p:spPr bwMode="auto">
          <a:xfrm>
            <a:off x="6378575" y="4859966"/>
            <a:ext cx="13081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00"/>
                </a:solidFill>
                <a:effectLst/>
                <a:uLnTx/>
                <a:uFillTx/>
                <a:latin typeface="Default"/>
                <a:ea typeface="+mn-ea"/>
                <a:cs typeface="Arial" pitchFamily="34" charset="0"/>
                <a:sym typeface="Arial"/>
                <a:rtl val="0"/>
              </a:rPr>
              <a:t> “And it shall come </a:t>
            </a:r>
            <a:br>
              <a:rPr kumimoji="0" lang="en-US" altLang="en-US" sz="1800" b="0" i="0" u="none" strike="noStrike" kern="1200" cap="none" spc="0" normalizeH="0" baseline="0" noProof="0" dirty="0">
                <a:ln>
                  <a:noFill/>
                </a:ln>
                <a:solidFill>
                  <a:srgbClr val="FFFF00"/>
                </a:solidFill>
                <a:effectLst/>
                <a:uLnTx/>
                <a:uFillTx/>
                <a:latin typeface="Default"/>
                <a:ea typeface="+mn-ea"/>
                <a:cs typeface="Arial" pitchFamily="34" charset="0"/>
                <a:sym typeface="Arial"/>
                <a:rtl val="0"/>
              </a:rPr>
            </a:br>
            <a:r>
              <a:rPr kumimoji="0" lang="en-US" altLang="en-US" sz="1800" b="0" i="0" u="none" strike="noStrike" kern="1200" cap="none" spc="0" normalizeH="0" baseline="0" noProof="0" dirty="0">
                <a:ln>
                  <a:noFill/>
                </a:ln>
                <a:solidFill>
                  <a:srgbClr val="FFFF00"/>
                </a:solidFill>
                <a:effectLst/>
                <a:uLnTx/>
                <a:uFillTx/>
                <a:latin typeface="Default"/>
                <a:ea typeface="+mn-ea"/>
                <a:cs typeface="Arial" pitchFamily="34" charset="0"/>
                <a:sym typeface="Arial"/>
                <a:rtl val="0"/>
              </a:rPr>
              <a:t>to pass afterward…</a:t>
            </a:r>
            <a:endParaRPr kumimoji="0" lang="en-US" altLang="en-US" sz="1800" b="0" i="0" u="none" strike="noStrike" kern="1200" cap="none" spc="0" normalizeH="0" baseline="0" noProof="0" dirty="0">
              <a:ln>
                <a:noFill/>
              </a:ln>
              <a:solidFill>
                <a:srgbClr val="EAEAEA"/>
              </a:solidFill>
              <a:effectLst/>
              <a:uLnTx/>
              <a:uFillTx/>
              <a:latin typeface="Times New Roman" pitchFamily="18" charset="0"/>
              <a:ea typeface="+mn-ea"/>
              <a:cs typeface="Arial" pitchFamily="34" charset="0"/>
              <a:sym typeface="Arial"/>
              <a:rtl val="0"/>
            </a:endParaRPr>
          </a:p>
        </p:txBody>
      </p:sp>
      <p:pic>
        <p:nvPicPr>
          <p:cNvPr id="3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2014" y="2874615"/>
            <a:ext cx="3580686" cy="2999135"/>
          </a:xfrm>
          <a:prstGeom prst="rect">
            <a:avLst/>
          </a:prstGeom>
          <a:solidFill>
            <a:schemeClr val="bg1"/>
          </a:solidFill>
          <a:ln>
            <a:noFill/>
          </a:ln>
          <a:effectLst/>
        </p:spPr>
      </p:pic>
      <p:sp>
        <p:nvSpPr>
          <p:cNvPr id="2" name="Freeform 1"/>
          <p:cNvSpPr/>
          <p:nvPr/>
        </p:nvSpPr>
        <p:spPr bwMode="auto">
          <a:xfrm>
            <a:off x="2783660" y="2459979"/>
            <a:ext cx="3576680" cy="412694"/>
          </a:xfrm>
          <a:custGeom>
            <a:avLst/>
            <a:gdLst>
              <a:gd name="connsiteX0" fmla="*/ 1772156 w 3576680"/>
              <a:gd name="connsiteY0" fmla="*/ 0 h 412694"/>
              <a:gd name="connsiteX1" fmla="*/ 0 w 3576680"/>
              <a:gd name="connsiteY1" fmla="*/ 412694 h 412694"/>
              <a:gd name="connsiteX2" fmla="*/ 3576680 w 3576680"/>
              <a:gd name="connsiteY2" fmla="*/ 412694 h 412694"/>
              <a:gd name="connsiteX3" fmla="*/ 2727016 w 3576680"/>
              <a:gd name="connsiteY3" fmla="*/ 16184 h 412694"/>
              <a:gd name="connsiteX4" fmla="*/ 1772156 w 3576680"/>
              <a:gd name="connsiteY4" fmla="*/ 0 h 412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6680" h="412694">
                <a:moveTo>
                  <a:pt x="1772156" y="0"/>
                </a:moveTo>
                <a:lnTo>
                  <a:pt x="0" y="412694"/>
                </a:lnTo>
                <a:lnTo>
                  <a:pt x="3576680" y="412694"/>
                </a:lnTo>
                <a:lnTo>
                  <a:pt x="2727016" y="16184"/>
                </a:lnTo>
                <a:lnTo>
                  <a:pt x="1772156" y="0"/>
                </a:lnTo>
                <a:close/>
              </a:path>
            </a:pathLst>
          </a:custGeom>
          <a:solidFill>
            <a:srgbClr val="FFC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EAEAEA"/>
              </a:solidFill>
              <a:effectLst/>
              <a:uLnTx/>
              <a:uFillTx/>
              <a:latin typeface="Times New Roman"/>
              <a:ea typeface="+mn-ea"/>
              <a:cs typeface="Arial"/>
              <a:sym typeface="Arial"/>
              <a:rtl val="0"/>
            </a:endParaRPr>
          </a:p>
        </p:txBody>
      </p:sp>
      <p:sp>
        <p:nvSpPr>
          <p:cNvPr id="3" name="Rectangle 2">
            <a:extLst>
              <a:ext uri="{FF2B5EF4-FFF2-40B4-BE49-F238E27FC236}">
                <a16:creationId xmlns:a16="http://schemas.microsoft.com/office/drawing/2014/main" id="{08CAE6FF-4C33-4FA9-B8A7-1C70F2AB63D5}"/>
              </a:ext>
            </a:extLst>
          </p:cNvPr>
          <p:cNvSpPr/>
          <p:nvPr/>
        </p:nvSpPr>
        <p:spPr>
          <a:xfrm>
            <a:off x="2793059" y="4196110"/>
            <a:ext cx="3513137" cy="49439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01445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Assyrian-Clo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338" y="-33338"/>
            <a:ext cx="8475662"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4"/>
          <p:cNvSpPr txBox="1">
            <a:spLocks noChangeArrowheads="1"/>
          </p:cNvSpPr>
          <p:nvPr/>
        </p:nvSpPr>
        <p:spPr bwMode="auto">
          <a:xfrm>
            <a:off x="4667250" y="790575"/>
            <a:ext cx="1755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Tahoma" pitchFamily="34" charset="0"/>
                <a:ea typeface="+mn-ea"/>
                <a:cs typeface="+mn-cs"/>
              </a:rPr>
              <a:t>Khorsabad </a:t>
            </a:r>
            <a:r>
              <a:rPr kumimoji="0" lang="en-US" altLang="en-US" sz="2400" b="0" i="0" u="none" strike="noStrike" kern="1200" cap="none" spc="0" normalizeH="0" baseline="0" noProof="0">
                <a:ln>
                  <a:noFill/>
                </a:ln>
                <a:solidFill>
                  <a:srgbClr val="000000"/>
                </a:solidFill>
                <a:effectLst/>
                <a:uLnTx/>
                <a:uFillTx/>
                <a:latin typeface="Tahoma" pitchFamily="34" charset="0"/>
                <a:ea typeface="+mn-ea"/>
                <a:cs typeface="+mn-cs"/>
              </a:rPr>
              <a:t>. </a:t>
            </a:r>
          </a:p>
        </p:txBody>
      </p:sp>
      <p:sp>
        <p:nvSpPr>
          <p:cNvPr id="649221" name="AutoShape 5"/>
          <p:cNvSpPr>
            <a:spLocks noChangeArrowheads="1"/>
          </p:cNvSpPr>
          <p:nvPr/>
        </p:nvSpPr>
        <p:spPr bwMode="auto">
          <a:xfrm>
            <a:off x="5791200" y="1046163"/>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49222" name="AutoShape 6"/>
          <p:cNvSpPr>
            <a:spLocks noChangeArrowheads="1"/>
          </p:cNvSpPr>
          <p:nvPr/>
        </p:nvSpPr>
        <p:spPr bwMode="auto">
          <a:xfrm>
            <a:off x="5681663" y="1362075"/>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49223" name="AutoShape 7"/>
          <p:cNvSpPr>
            <a:spLocks noChangeArrowheads="1"/>
          </p:cNvSpPr>
          <p:nvPr/>
        </p:nvSpPr>
        <p:spPr bwMode="auto">
          <a:xfrm>
            <a:off x="6176963" y="2852738"/>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49224" name="AutoShape 8"/>
          <p:cNvSpPr>
            <a:spLocks noChangeArrowheads="1"/>
          </p:cNvSpPr>
          <p:nvPr/>
        </p:nvSpPr>
        <p:spPr bwMode="auto">
          <a:xfrm>
            <a:off x="3054350" y="3244850"/>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24992" name="AutoShape 0"/>
          <p:cNvSpPr>
            <a:spLocks noChangeArrowheads="1"/>
          </p:cNvSpPr>
          <p:nvPr/>
        </p:nvSpPr>
        <p:spPr bwMode="auto">
          <a:xfrm>
            <a:off x="3586163" y="2052638"/>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2233" name="Text Box 1"/>
          <p:cNvSpPr txBox="1">
            <a:spLocks noChangeArrowheads="1"/>
          </p:cNvSpPr>
          <p:nvPr/>
        </p:nvSpPr>
        <p:spPr bwMode="auto">
          <a:xfrm>
            <a:off x="7202597" y="21134"/>
            <a:ext cx="1925528" cy="76944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400" b="0" i="0" u="none" strike="noStrike" kern="1200" cap="none" spc="0" normalizeH="0" baseline="0" noProof="0" dirty="0">
                <a:ln>
                  <a:noFill/>
                </a:ln>
                <a:solidFill>
                  <a:srgbClr val="FFFF00"/>
                </a:solidFill>
                <a:effectLst/>
                <a:uLnTx/>
                <a:uFillTx/>
                <a:latin typeface="Times New Roman" pitchFamily="18" charset="0"/>
                <a:ea typeface="+mn-ea"/>
                <a:cs typeface="+mn-cs"/>
              </a:rPr>
              <a:t>652 BC</a:t>
            </a:r>
          </a:p>
        </p:txBody>
      </p:sp>
      <p:sp>
        <p:nvSpPr>
          <p:cNvPr id="10" name="AutoShape 7">
            <a:extLst>
              <a:ext uri="{FF2B5EF4-FFF2-40B4-BE49-F238E27FC236}">
                <a16:creationId xmlns:a16="http://schemas.microsoft.com/office/drawing/2014/main" id="{1C6AF2D2-54A6-44F7-87E6-B00834232060}"/>
              </a:ext>
            </a:extLst>
          </p:cNvPr>
          <p:cNvSpPr>
            <a:spLocks noChangeArrowheads="1"/>
          </p:cNvSpPr>
          <p:nvPr/>
        </p:nvSpPr>
        <p:spPr bwMode="auto">
          <a:xfrm>
            <a:off x="7573372" y="1915154"/>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1" name="AutoShape 7">
            <a:extLst>
              <a:ext uri="{FF2B5EF4-FFF2-40B4-BE49-F238E27FC236}">
                <a16:creationId xmlns:a16="http://schemas.microsoft.com/office/drawing/2014/main" id="{C64F9652-9B12-4B99-9E40-262E66C34B8F}"/>
              </a:ext>
            </a:extLst>
          </p:cNvPr>
          <p:cNvSpPr>
            <a:spLocks noChangeArrowheads="1"/>
          </p:cNvSpPr>
          <p:nvPr/>
        </p:nvSpPr>
        <p:spPr bwMode="auto">
          <a:xfrm>
            <a:off x="5768975" y="1740640"/>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 name="AutoShape 7">
            <a:extLst>
              <a:ext uri="{FF2B5EF4-FFF2-40B4-BE49-F238E27FC236}">
                <a16:creationId xmlns:a16="http://schemas.microsoft.com/office/drawing/2014/main" id="{8DB59CBF-8A6A-41B1-B0C5-A3EE143887DF}"/>
              </a:ext>
            </a:extLst>
          </p:cNvPr>
          <p:cNvSpPr>
            <a:spLocks noChangeArrowheads="1"/>
          </p:cNvSpPr>
          <p:nvPr/>
        </p:nvSpPr>
        <p:spPr bwMode="auto">
          <a:xfrm>
            <a:off x="4572000" y="1196975"/>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 name="AutoShape 7">
            <a:extLst>
              <a:ext uri="{FF2B5EF4-FFF2-40B4-BE49-F238E27FC236}">
                <a16:creationId xmlns:a16="http://schemas.microsoft.com/office/drawing/2014/main" id="{9B36CCCB-A915-465E-97A6-2625A1063B48}"/>
              </a:ext>
            </a:extLst>
          </p:cNvPr>
          <p:cNvSpPr>
            <a:spLocks noChangeArrowheads="1"/>
          </p:cNvSpPr>
          <p:nvPr/>
        </p:nvSpPr>
        <p:spPr bwMode="auto">
          <a:xfrm>
            <a:off x="4057650" y="1191844"/>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TextBox 1">
            <a:extLst>
              <a:ext uri="{FF2B5EF4-FFF2-40B4-BE49-F238E27FC236}">
                <a16:creationId xmlns:a16="http://schemas.microsoft.com/office/drawing/2014/main" id="{FA6B6684-4636-4535-A4B7-2C83A0840DC2}"/>
              </a:ext>
            </a:extLst>
          </p:cNvPr>
          <p:cNvSpPr txBox="1"/>
          <p:nvPr/>
        </p:nvSpPr>
        <p:spPr>
          <a:xfrm>
            <a:off x="7619667" y="1994529"/>
            <a:ext cx="579005"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badi" panose="020B0604020202020204" pitchFamily="34" charset="0"/>
                <a:ea typeface="+mn-ea"/>
                <a:cs typeface="+mn-cs"/>
              </a:rPr>
              <a:t>Medes</a:t>
            </a:r>
          </a:p>
        </p:txBody>
      </p:sp>
      <p:pic>
        <p:nvPicPr>
          <p:cNvPr id="16" name="Picture 15">
            <a:extLst>
              <a:ext uri="{FF2B5EF4-FFF2-40B4-BE49-F238E27FC236}">
                <a16:creationId xmlns:a16="http://schemas.microsoft.com/office/drawing/2014/main" id="{2F65B22B-CB1B-4E12-B86E-22796DD5A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6107" y="5664800"/>
            <a:ext cx="148933" cy="183496"/>
          </a:xfrm>
          <a:prstGeom prst="rect">
            <a:avLst/>
          </a:prstGeom>
        </p:spPr>
      </p:pic>
      <p:pic>
        <p:nvPicPr>
          <p:cNvPr id="18" name="Picture 3">
            <a:extLst>
              <a:ext uri="{FF2B5EF4-FFF2-40B4-BE49-F238E27FC236}">
                <a16:creationId xmlns:a16="http://schemas.microsoft.com/office/drawing/2014/main" id="{62EA79EB-008F-44F3-90D7-1530EEC1F3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363" y="1899390"/>
            <a:ext cx="1097280" cy="169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a:extLst>
              <a:ext uri="{FF2B5EF4-FFF2-40B4-BE49-F238E27FC236}">
                <a16:creationId xmlns:a16="http://schemas.microsoft.com/office/drawing/2014/main" id="{BEC1CBFA-E63B-41F1-9BE7-8B1289AE0445}"/>
              </a:ext>
            </a:extLst>
          </p:cNvPr>
          <p:cNvSpPr/>
          <p:nvPr/>
        </p:nvSpPr>
        <p:spPr>
          <a:xfrm>
            <a:off x="929555" y="1530057"/>
            <a:ext cx="9573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697-642</a:t>
            </a:r>
          </a:p>
        </p:txBody>
      </p:sp>
      <p:sp>
        <p:nvSpPr>
          <p:cNvPr id="5" name="Rectangle 4">
            <a:extLst>
              <a:ext uri="{FF2B5EF4-FFF2-40B4-BE49-F238E27FC236}">
                <a16:creationId xmlns:a16="http://schemas.microsoft.com/office/drawing/2014/main" id="{B1E31B20-768D-4D12-A3FF-E9E39FE1E3D0}"/>
              </a:ext>
            </a:extLst>
          </p:cNvPr>
          <p:cNvSpPr/>
          <p:nvPr/>
        </p:nvSpPr>
        <p:spPr>
          <a:xfrm>
            <a:off x="3983831" y="5034260"/>
            <a:ext cx="3635836" cy="1477328"/>
          </a:xfrm>
          <a:prstGeom prst="rect">
            <a:avLst/>
          </a:prstGeom>
        </p:spPr>
        <p:txBody>
          <a:bodyPr wrap="square">
            <a:spAutoFit/>
          </a:bodyPr>
          <a:lstStyle/>
          <a:p>
            <a:r>
              <a:rPr lang="en-US" dirty="0">
                <a:latin typeface="Arial" panose="020B0604020202020204" pitchFamily="34" charset="0"/>
              </a:rPr>
              <a:t>652 BC: Babylonia rises in revolt under Shamash-</a:t>
            </a:r>
            <a:r>
              <a:rPr lang="en-US" dirty="0" err="1">
                <a:latin typeface="Arial" panose="020B0604020202020204" pitchFamily="34" charset="0"/>
              </a:rPr>
              <a:t>shum</a:t>
            </a:r>
            <a:r>
              <a:rPr lang="en-US" dirty="0">
                <a:latin typeface="Arial" panose="020B0604020202020204" pitchFamily="34" charset="0"/>
              </a:rPr>
              <a:t>-</a:t>
            </a:r>
            <a:r>
              <a:rPr lang="en-US" dirty="0" err="1">
                <a:latin typeface="Arial" panose="020B0604020202020204" pitchFamily="34" charset="0"/>
              </a:rPr>
              <a:t>ukin</a:t>
            </a:r>
            <a:r>
              <a:rPr lang="en-US" dirty="0">
                <a:latin typeface="Arial" panose="020B0604020202020204" pitchFamily="34" charset="0"/>
              </a:rPr>
              <a:t> against the Assyrians.</a:t>
            </a:r>
          </a:p>
          <a:p>
            <a:r>
              <a:rPr lang="en-US" dirty="0">
                <a:latin typeface="Arial" panose="020B0604020202020204" pitchFamily="34" charset="0"/>
              </a:rPr>
              <a:t>Maybe occasion of Manasseh’s</a:t>
            </a:r>
          </a:p>
          <a:p>
            <a:r>
              <a:rPr lang="en-US" dirty="0">
                <a:latin typeface="Arial" panose="020B0604020202020204" pitchFamily="34" charset="0"/>
              </a:rPr>
              <a:t>imprisonment</a:t>
            </a:r>
            <a:endParaRPr lang="en-US" dirty="0"/>
          </a:p>
        </p:txBody>
      </p:sp>
      <p:sp>
        <p:nvSpPr>
          <p:cNvPr id="21" name="Freeform 13">
            <a:extLst>
              <a:ext uri="{FF2B5EF4-FFF2-40B4-BE49-F238E27FC236}">
                <a16:creationId xmlns:a16="http://schemas.microsoft.com/office/drawing/2014/main" id="{58954047-4A40-482C-BB42-063E741151EC}"/>
              </a:ext>
            </a:extLst>
          </p:cNvPr>
          <p:cNvSpPr>
            <a:spLocks/>
          </p:cNvSpPr>
          <p:nvPr/>
        </p:nvSpPr>
        <p:spPr bwMode="auto">
          <a:xfrm>
            <a:off x="5661025" y="2641600"/>
            <a:ext cx="1625600" cy="973138"/>
          </a:xfrm>
          <a:custGeom>
            <a:avLst/>
            <a:gdLst>
              <a:gd name="T0" fmla="*/ 113406233 w 1024"/>
              <a:gd name="T1" fmla="*/ 0 h 613"/>
              <a:gd name="T2" fmla="*/ 0 w 1024"/>
              <a:gd name="T3" fmla="*/ 622479658 h 613"/>
              <a:gd name="T4" fmla="*/ 806449814 w 1024"/>
              <a:gd name="T5" fmla="*/ 1151712730 h 613"/>
              <a:gd name="T6" fmla="*/ 1726306208 w 1024"/>
              <a:gd name="T7" fmla="*/ 1544857150 h 613"/>
              <a:gd name="T8" fmla="*/ 2147483647 w 1024"/>
              <a:gd name="T9" fmla="*/ 1406247747 h 613"/>
              <a:gd name="T10" fmla="*/ 2147483647 w 1024"/>
              <a:gd name="T11" fmla="*/ 967740509 h 613"/>
              <a:gd name="T12" fmla="*/ 1658262419 w 1024"/>
              <a:gd name="T13" fmla="*/ 599797455 h 613"/>
              <a:gd name="T14" fmla="*/ 1174392649 w 1024"/>
              <a:gd name="T15" fmla="*/ 345262339 h 613"/>
              <a:gd name="T16" fmla="*/ 713203283 w 1024"/>
              <a:gd name="T17" fmla="*/ 299899521 h 613"/>
              <a:gd name="T18" fmla="*/ 113406233 w 1024"/>
              <a:gd name="T19" fmla="*/ 0 h 6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4"/>
              <a:gd name="T31" fmla="*/ 0 h 613"/>
              <a:gd name="T32" fmla="*/ 1024 w 1024"/>
              <a:gd name="T33" fmla="*/ 613 h 6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4" h="613">
                <a:moveTo>
                  <a:pt x="45" y="0"/>
                </a:moveTo>
                <a:lnTo>
                  <a:pt x="0" y="247"/>
                </a:lnTo>
                <a:lnTo>
                  <a:pt x="320" y="457"/>
                </a:lnTo>
                <a:lnTo>
                  <a:pt x="685" y="613"/>
                </a:lnTo>
                <a:lnTo>
                  <a:pt x="1024" y="558"/>
                </a:lnTo>
                <a:lnTo>
                  <a:pt x="951" y="384"/>
                </a:lnTo>
                <a:lnTo>
                  <a:pt x="658" y="238"/>
                </a:lnTo>
                <a:lnTo>
                  <a:pt x="466" y="137"/>
                </a:lnTo>
                <a:lnTo>
                  <a:pt x="283" y="119"/>
                </a:lnTo>
                <a:lnTo>
                  <a:pt x="45" y="0"/>
                </a:lnTo>
                <a:close/>
              </a:path>
            </a:pathLst>
          </a:custGeom>
          <a:noFill/>
          <a:ln w="25400" cap="flat"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7" name="Picture 6" descr="A picture containing building&#10;&#10;Description automatically generated">
            <a:extLst>
              <a:ext uri="{FF2B5EF4-FFF2-40B4-BE49-F238E27FC236}">
                <a16:creationId xmlns:a16="http://schemas.microsoft.com/office/drawing/2014/main" id="{80337E71-11C4-4C39-8962-0FE1EBFCD5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7841" y="3103722"/>
            <a:ext cx="1267643" cy="1907803"/>
          </a:xfrm>
          <a:prstGeom prst="rect">
            <a:avLst/>
          </a:prstGeom>
        </p:spPr>
      </p:pic>
    </p:spTree>
    <p:extLst>
      <p:ext uri="{BB962C8B-B14F-4D97-AF65-F5344CB8AC3E}">
        <p14:creationId xmlns:p14="http://schemas.microsoft.com/office/powerpoint/2010/main" val="11807715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Assyrian-Clo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338" y="-33338"/>
            <a:ext cx="8475662"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4"/>
          <p:cNvSpPr txBox="1">
            <a:spLocks noChangeArrowheads="1"/>
          </p:cNvSpPr>
          <p:nvPr/>
        </p:nvSpPr>
        <p:spPr bwMode="auto">
          <a:xfrm>
            <a:off x="4667250" y="790575"/>
            <a:ext cx="1755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Tahoma" pitchFamily="34" charset="0"/>
                <a:ea typeface="+mn-ea"/>
                <a:cs typeface="+mn-cs"/>
              </a:rPr>
              <a:t>Khorsabad </a:t>
            </a:r>
            <a:r>
              <a:rPr kumimoji="0" lang="en-US" altLang="en-US" sz="2400" b="0" i="0" u="none" strike="noStrike" kern="1200" cap="none" spc="0" normalizeH="0" baseline="0" noProof="0">
                <a:ln>
                  <a:noFill/>
                </a:ln>
                <a:solidFill>
                  <a:srgbClr val="000000"/>
                </a:solidFill>
                <a:effectLst/>
                <a:uLnTx/>
                <a:uFillTx/>
                <a:latin typeface="Tahoma" pitchFamily="34" charset="0"/>
                <a:ea typeface="+mn-ea"/>
                <a:cs typeface="+mn-cs"/>
              </a:rPr>
              <a:t>. </a:t>
            </a:r>
          </a:p>
        </p:txBody>
      </p:sp>
      <p:sp>
        <p:nvSpPr>
          <p:cNvPr id="649221" name="AutoShape 5"/>
          <p:cNvSpPr>
            <a:spLocks noChangeArrowheads="1"/>
          </p:cNvSpPr>
          <p:nvPr/>
        </p:nvSpPr>
        <p:spPr bwMode="auto">
          <a:xfrm>
            <a:off x="5791200" y="1046163"/>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49222" name="AutoShape 6"/>
          <p:cNvSpPr>
            <a:spLocks noChangeArrowheads="1"/>
          </p:cNvSpPr>
          <p:nvPr/>
        </p:nvSpPr>
        <p:spPr bwMode="auto">
          <a:xfrm>
            <a:off x="5681663" y="1362075"/>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49223" name="AutoShape 7"/>
          <p:cNvSpPr>
            <a:spLocks noChangeArrowheads="1"/>
          </p:cNvSpPr>
          <p:nvPr/>
        </p:nvSpPr>
        <p:spPr bwMode="auto">
          <a:xfrm>
            <a:off x="6176963" y="2852738"/>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49224" name="AutoShape 8"/>
          <p:cNvSpPr>
            <a:spLocks noChangeArrowheads="1"/>
          </p:cNvSpPr>
          <p:nvPr/>
        </p:nvSpPr>
        <p:spPr bwMode="auto">
          <a:xfrm>
            <a:off x="3054350" y="3244850"/>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24992" name="AutoShape 0"/>
          <p:cNvSpPr>
            <a:spLocks noChangeArrowheads="1"/>
          </p:cNvSpPr>
          <p:nvPr/>
        </p:nvSpPr>
        <p:spPr bwMode="auto">
          <a:xfrm>
            <a:off x="3586163" y="2052638"/>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2233" name="Text Box 1"/>
          <p:cNvSpPr txBox="1">
            <a:spLocks noChangeArrowheads="1"/>
          </p:cNvSpPr>
          <p:nvPr/>
        </p:nvSpPr>
        <p:spPr bwMode="auto">
          <a:xfrm>
            <a:off x="7155637" y="21134"/>
            <a:ext cx="1925528" cy="76944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400" b="0" i="0" u="none" strike="noStrike" kern="1200" cap="none" spc="0" normalizeH="0" baseline="0" noProof="0" dirty="0">
                <a:ln>
                  <a:noFill/>
                </a:ln>
                <a:solidFill>
                  <a:srgbClr val="FFFF00"/>
                </a:solidFill>
                <a:effectLst/>
                <a:uLnTx/>
                <a:uFillTx/>
                <a:latin typeface="Times New Roman" pitchFamily="18" charset="0"/>
                <a:ea typeface="+mn-ea"/>
                <a:cs typeface="+mn-cs"/>
              </a:rPr>
              <a:t>626 BC</a:t>
            </a:r>
          </a:p>
        </p:txBody>
      </p:sp>
      <p:sp>
        <p:nvSpPr>
          <p:cNvPr id="10" name="AutoShape 7">
            <a:extLst>
              <a:ext uri="{FF2B5EF4-FFF2-40B4-BE49-F238E27FC236}">
                <a16:creationId xmlns:a16="http://schemas.microsoft.com/office/drawing/2014/main" id="{1C6AF2D2-54A6-44F7-87E6-B00834232060}"/>
              </a:ext>
            </a:extLst>
          </p:cNvPr>
          <p:cNvSpPr>
            <a:spLocks noChangeArrowheads="1"/>
          </p:cNvSpPr>
          <p:nvPr/>
        </p:nvSpPr>
        <p:spPr bwMode="auto">
          <a:xfrm>
            <a:off x="7573372" y="1915154"/>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1" name="AutoShape 7">
            <a:extLst>
              <a:ext uri="{FF2B5EF4-FFF2-40B4-BE49-F238E27FC236}">
                <a16:creationId xmlns:a16="http://schemas.microsoft.com/office/drawing/2014/main" id="{C64F9652-9B12-4B99-9E40-262E66C34B8F}"/>
              </a:ext>
            </a:extLst>
          </p:cNvPr>
          <p:cNvSpPr>
            <a:spLocks noChangeArrowheads="1"/>
          </p:cNvSpPr>
          <p:nvPr/>
        </p:nvSpPr>
        <p:spPr bwMode="auto">
          <a:xfrm>
            <a:off x="5768975" y="1740640"/>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 name="AutoShape 7">
            <a:extLst>
              <a:ext uri="{FF2B5EF4-FFF2-40B4-BE49-F238E27FC236}">
                <a16:creationId xmlns:a16="http://schemas.microsoft.com/office/drawing/2014/main" id="{8DB59CBF-8A6A-41B1-B0C5-A3EE143887DF}"/>
              </a:ext>
            </a:extLst>
          </p:cNvPr>
          <p:cNvSpPr>
            <a:spLocks noChangeArrowheads="1"/>
          </p:cNvSpPr>
          <p:nvPr/>
        </p:nvSpPr>
        <p:spPr bwMode="auto">
          <a:xfrm>
            <a:off x="4572000" y="1196975"/>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 name="AutoShape 7">
            <a:extLst>
              <a:ext uri="{FF2B5EF4-FFF2-40B4-BE49-F238E27FC236}">
                <a16:creationId xmlns:a16="http://schemas.microsoft.com/office/drawing/2014/main" id="{9B36CCCB-A915-465E-97A6-2625A1063B48}"/>
              </a:ext>
            </a:extLst>
          </p:cNvPr>
          <p:cNvSpPr>
            <a:spLocks noChangeArrowheads="1"/>
          </p:cNvSpPr>
          <p:nvPr/>
        </p:nvSpPr>
        <p:spPr bwMode="auto">
          <a:xfrm>
            <a:off x="4057650" y="1191844"/>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TextBox 1">
            <a:extLst>
              <a:ext uri="{FF2B5EF4-FFF2-40B4-BE49-F238E27FC236}">
                <a16:creationId xmlns:a16="http://schemas.microsoft.com/office/drawing/2014/main" id="{FA6B6684-4636-4535-A4B7-2C83A0840DC2}"/>
              </a:ext>
            </a:extLst>
          </p:cNvPr>
          <p:cNvSpPr txBox="1"/>
          <p:nvPr/>
        </p:nvSpPr>
        <p:spPr>
          <a:xfrm>
            <a:off x="7619667" y="1994529"/>
            <a:ext cx="579005"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badi" panose="020B0604020202020204" pitchFamily="34" charset="0"/>
                <a:ea typeface="+mn-ea"/>
                <a:cs typeface="+mn-cs"/>
              </a:rPr>
              <a:t>Medes</a:t>
            </a:r>
          </a:p>
        </p:txBody>
      </p:sp>
      <p:pic>
        <p:nvPicPr>
          <p:cNvPr id="15" name="Picture 9" descr="Ashurbanipal.">
            <a:extLst>
              <a:ext uri="{FF2B5EF4-FFF2-40B4-BE49-F238E27FC236}">
                <a16:creationId xmlns:a16="http://schemas.microsoft.com/office/drawing/2014/main" id="{2EB03BA7-AB0A-4A55-B32C-C92C154E4B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713" y="0"/>
            <a:ext cx="11207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0">
            <a:extLst>
              <a:ext uri="{FF2B5EF4-FFF2-40B4-BE49-F238E27FC236}">
                <a16:creationId xmlns:a16="http://schemas.microsoft.com/office/drawing/2014/main" id="{ABF2A58F-ED89-4696-B4DE-1452EB27535A}"/>
              </a:ext>
            </a:extLst>
          </p:cNvPr>
          <p:cNvSpPr txBox="1">
            <a:spLocks noChangeArrowheads="1"/>
          </p:cNvSpPr>
          <p:nvPr/>
        </p:nvSpPr>
        <p:spPr bwMode="auto">
          <a:xfrm>
            <a:off x="2295525" y="0"/>
            <a:ext cx="2576513" cy="15589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ahoma" pitchFamily="34" charset="0"/>
                <a:ea typeface="+mn-ea"/>
                <a:cs typeface="+mn-cs"/>
              </a:rPr>
              <a:t>A year after Ashur-bani-pal died in 627 BC, Nabopolassar, who was probably a Chaldæan, was proclaimed king at Babylon</a:t>
            </a:r>
          </a:p>
        </p:txBody>
      </p:sp>
      <p:sp>
        <p:nvSpPr>
          <p:cNvPr id="17" name="Freeform 16">
            <a:extLst>
              <a:ext uri="{FF2B5EF4-FFF2-40B4-BE49-F238E27FC236}">
                <a16:creationId xmlns:a16="http://schemas.microsoft.com/office/drawing/2014/main" id="{58BC6010-0736-47F7-B412-93017057CFEE}"/>
              </a:ext>
            </a:extLst>
          </p:cNvPr>
          <p:cNvSpPr>
            <a:spLocks/>
          </p:cNvSpPr>
          <p:nvPr/>
        </p:nvSpPr>
        <p:spPr bwMode="auto">
          <a:xfrm>
            <a:off x="4848225" y="0"/>
            <a:ext cx="884238" cy="1552575"/>
          </a:xfrm>
          <a:custGeom>
            <a:avLst/>
            <a:gdLst>
              <a:gd name="T0" fmla="*/ 22682209 w 557"/>
              <a:gd name="T1" fmla="*/ 0 h 978"/>
              <a:gd name="T2" fmla="*/ 0 w 557"/>
              <a:gd name="T3" fmla="*/ 2147483647 h 978"/>
              <a:gd name="T4" fmla="*/ 1403728400 w 557"/>
              <a:gd name="T5" fmla="*/ 2147483647 h 978"/>
              <a:gd name="T6" fmla="*/ 22682209 w 557"/>
              <a:gd name="T7" fmla="*/ 0 h 978"/>
              <a:gd name="T8" fmla="*/ 0 60000 65536"/>
              <a:gd name="T9" fmla="*/ 0 60000 65536"/>
              <a:gd name="T10" fmla="*/ 0 60000 65536"/>
              <a:gd name="T11" fmla="*/ 0 60000 65536"/>
              <a:gd name="T12" fmla="*/ 0 w 557"/>
              <a:gd name="T13" fmla="*/ 0 h 978"/>
              <a:gd name="T14" fmla="*/ 557 w 557"/>
              <a:gd name="T15" fmla="*/ 978 h 978"/>
            </a:gdLst>
            <a:ahLst/>
            <a:cxnLst>
              <a:cxn ang="T8">
                <a:pos x="T0" y="T1"/>
              </a:cxn>
              <a:cxn ang="T9">
                <a:pos x="T2" y="T3"/>
              </a:cxn>
              <a:cxn ang="T10">
                <a:pos x="T4" y="T5"/>
              </a:cxn>
              <a:cxn ang="T11">
                <a:pos x="T6" y="T7"/>
              </a:cxn>
            </a:cxnLst>
            <a:rect l="T12" t="T13" r="T14" b="T15"/>
            <a:pathLst>
              <a:path w="557" h="978">
                <a:moveTo>
                  <a:pt x="9" y="0"/>
                </a:moveTo>
                <a:lnTo>
                  <a:pt x="0" y="978"/>
                </a:lnTo>
                <a:lnTo>
                  <a:pt x="557" y="914"/>
                </a:lnTo>
                <a:lnTo>
                  <a:pt x="9" y="0"/>
                </a:lnTo>
                <a:close/>
              </a:path>
            </a:pathLst>
          </a:custGeom>
          <a:solidFill>
            <a:srgbClr val="FFFF00"/>
          </a:solidFill>
          <a:ln w="9525" cap="flat" cmpd="sng">
            <a:solidFill>
              <a:schemeClr val="tx1"/>
            </a:solidFill>
            <a:prstDash val="solid"/>
            <a:round/>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 name="Freeform 13">
            <a:extLst>
              <a:ext uri="{FF2B5EF4-FFF2-40B4-BE49-F238E27FC236}">
                <a16:creationId xmlns:a16="http://schemas.microsoft.com/office/drawing/2014/main" id="{9E2CF935-259A-437F-A71C-0533360D971D}"/>
              </a:ext>
            </a:extLst>
          </p:cNvPr>
          <p:cNvSpPr>
            <a:spLocks/>
          </p:cNvSpPr>
          <p:nvPr/>
        </p:nvSpPr>
        <p:spPr bwMode="auto">
          <a:xfrm>
            <a:off x="5661025" y="2641600"/>
            <a:ext cx="1625600" cy="973138"/>
          </a:xfrm>
          <a:custGeom>
            <a:avLst/>
            <a:gdLst>
              <a:gd name="T0" fmla="*/ 113406233 w 1024"/>
              <a:gd name="T1" fmla="*/ 0 h 613"/>
              <a:gd name="T2" fmla="*/ 0 w 1024"/>
              <a:gd name="T3" fmla="*/ 622479658 h 613"/>
              <a:gd name="T4" fmla="*/ 806449814 w 1024"/>
              <a:gd name="T5" fmla="*/ 1151712730 h 613"/>
              <a:gd name="T6" fmla="*/ 1726306208 w 1024"/>
              <a:gd name="T7" fmla="*/ 1544857150 h 613"/>
              <a:gd name="T8" fmla="*/ 2147483647 w 1024"/>
              <a:gd name="T9" fmla="*/ 1406247747 h 613"/>
              <a:gd name="T10" fmla="*/ 2147483647 w 1024"/>
              <a:gd name="T11" fmla="*/ 967740509 h 613"/>
              <a:gd name="T12" fmla="*/ 1658262419 w 1024"/>
              <a:gd name="T13" fmla="*/ 599797455 h 613"/>
              <a:gd name="T14" fmla="*/ 1174392649 w 1024"/>
              <a:gd name="T15" fmla="*/ 345262339 h 613"/>
              <a:gd name="T16" fmla="*/ 713203283 w 1024"/>
              <a:gd name="T17" fmla="*/ 299899521 h 613"/>
              <a:gd name="T18" fmla="*/ 113406233 w 1024"/>
              <a:gd name="T19" fmla="*/ 0 h 6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4"/>
              <a:gd name="T31" fmla="*/ 0 h 613"/>
              <a:gd name="T32" fmla="*/ 1024 w 1024"/>
              <a:gd name="T33" fmla="*/ 613 h 6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4" h="613">
                <a:moveTo>
                  <a:pt x="45" y="0"/>
                </a:moveTo>
                <a:lnTo>
                  <a:pt x="0" y="247"/>
                </a:lnTo>
                <a:lnTo>
                  <a:pt x="320" y="457"/>
                </a:lnTo>
                <a:lnTo>
                  <a:pt x="685" y="613"/>
                </a:lnTo>
                <a:lnTo>
                  <a:pt x="1024" y="558"/>
                </a:lnTo>
                <a:lnTo>
                  <a:pt x="951" y="384"/>
                </a:lnTo>
                <a:lnTo>
                  <a:pt x="658" y="238"/>
                </a:lnTo>
                <a:lnTo>
                  <a:pt x="466" y="137"/>
                </a:lnTo>
                <a:lnTo>
                  <a:pt x="283" y="119"/>
                </a:lnTo>
                <a:lnTo>
                  <a:pt x="45" y="0"/>
                </a:lnTo>
                <a:close/>
              </a:path>
            </a:pathLst>
          </a:custGeom>
          <a:noFill/>
          <a:ln w="25400" cap="flat"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19" name="Picture 11" descr="http://www.livius.org/a/1/mesopotamia/abc4_late_nabopolassar.JPG">
            <a:extLst>
              <a:ext uri="{FF2B5EF4-FFF2-40B4-BE49-F238E27FC236}">
                <a16:creationId xmlns:a16="http://schemas.microsoft.com/office/drawing/2014/main" id="{39772023-F93F-4322-B5FF-8A31866FCB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7263" y="3959225"/>
            <a:ext cx="228282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12">
            <a:extLst>
              <a:ext uri="{FF2B5EF4-FFF2-40B4-BE49-F238E27FC236}">
                <a16:creationId xmlns:a16="http://schemas.microsoft.com/office/drawing/2014/main" id="{C91A8F39-953F-49C0-B814-AC6D39D1D249}"/>
              </a:ext>
            </a:extLst>
          </p:cNvPr>
          <p:cNvSpPr txBox="1">
            <a:spLocks noChangeArrowheads="1"/>
          </p:cNvSpPr>
          <p:nvPr/>
        </p:nvSpPr>
        <p:spPr bwMode="auto">
          <a:xfrm>
            <a:off x="5240338" y="5630863"/>
            <a:ext cx="3133725" cy="581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ahoma" pitchFamily="34" charset="0"/>
                <a:ea typeface="+mn-ea"/>
                <a:cs typeface="+mn-cs"/>
              </a:rPr>
              <a:t>Chronicle Concerning the Late Years of Nabopolassar </a:t>
            </a:r>
          </a:p>
        </p:txBody>
      </p:sp>
    </p:spTree>
    <p:extLst>
      <p:ext uri="{BB962C8B-B14F-4D97-AF65-F5344CB8AC3E}">
        <p14:creationId xmlns:p14="http://schemas.microsoft.com/office/powerpoint/2010/main" val="5836368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Assyrian-Clo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338" y="-33338"/>
            <a:ext cx="8475662"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3"/>
          <p:cNvSpPr txBox="1">
            <a:spLocks noChangeArrowheads="1"/>
          </p:cNvSpPr>
          <p:nvPr/>
        </p:nvSpPr>
        <p:spPr bwMode="auto">
          <a:xfrm>
            <a:off x="4667250" y="790575"/>
            <a:ext cx="1755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Tahoma" pitchFamily="34" charset="0"/>
                <a:ea typeface="+mn-ea"/>
                <a:cs typeface="+mn-cs"/>
              </a:rPr>
              <a:t>Khorsabad </a:t>
            </a:r>
            <a:r>
              <a:rPr kumimoji="0" lang="en-US" altLang="en-US" sz="2400" b="0" i="0" u="none" strike="noStrike" kern="1200" cap="none" spc="0" normalizeH="0" baseline="0" noProof="0">
                <a:ln>
                  <a:noFill/>
                </a:ln>
                <a:solidFill>
                  <a:srgbClr val="000000"/>
                </a:solidFill>
                <a:effectLst/>
                <a:uLnTx/>
                <a:uFillTx/>
                <a:latin typeface="Tahoma" pitchFamily="34" charset="0"/>
                <a:ea typeface="+mn-ea"/>
                <a:cs typeface="+mn-cs"/>
              </a:rPr>
              <a:t>. </a:t>
            </a:r>
          </a:p>
        </p:txBody>
      </p:sp>
      <p:sp>
        <p:nvSpPr>
          <p:cNvPr id="742404" name="AutoShape 4"/>
          <p:cNvSpPr>
            <a:spLocks noChangeArrowheads="1"/>
          </p:cNvSpPr>
          <p:nvPr/>
        </p:nvSpPr>
        <p:spPr bwMode="auto">
          <a:xfrm>
            <a:off x="5791200" y="1046163"/>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42405" name="AutoShape 5"/>
          <p:cNvSpPr>
            <a:spLocks noChangeArrowheads="1"/>
          </p:cNvSpPr>
          <p:nvPr/>
        </p:nvSpPr>
        <p:spPr bwMode="auto">
          <a:xfrm>
            <a:off x="5681663" y="1362075"/>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42406" name="AutoShape 6"/>
          <p:cNvSpPr>
            <a:spLocks noChangeArrowheads="1"/>
          </p:cNvSpPr>
          <p:nvPr/>
        </p:nvSpPr>
        <p:spPr bwMode="auto">
          <a:xfrm>
            <a:off x="6176963" y="2852738"/>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42407" name="AutoShape 7"/>
          <p:cNvSpPr>
            <a:spLocks noChangeArrowheads="1"/>
          </p:cNvSpPr>
          <p:nvPr/>
        </p:nvSpPr>
        <p:spPr bwMode="auto">
          <a:xfrm>
            <a:off x="3054350" y="3244850"/>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42408" name="AutoShape 8"/>
          <p:cNvSpPr>
            <a:spLocks noChangeArrowheads="1"/>
          </p:cNvSpPr>
          <p:nvPr/>
        </p:nvSpPr>
        <p:spPr bwMode="auto">
          <a:xfrm>
            <a:off x="3586163" y="2052638"/>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4281" name="Text Box 9"/>
          <p:cNvSpPr txBox="1">
            <a:spLocks noChangeArrowheads="1"/>
          </p:cNvSpPr>
          <p:nvPr/>
        </p:nvSpPr>
        <p:spPr bwMode="auto">
          <a:xfrm>
            <a:off x="2663825" y="203200"/>
            <a:ext cx="1776413" cy="10699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ahoma" pitchFamily="34" charset="0"/>
                <a:ea typeface="+mn-ea"/>
                <a:cs typeface="+mn-cs"/>
              </a:rPr>
              <a:t>Sin-shar-ishkun of Assyria &amp; Egypt deter expansion plans</a:t>
            </a:r>
          </a:p>
        </p:txBody>
      </p:sp>
      <p:pic>
        <p:nvPicPr>
          <p:cNvPr id="54282" name="Picture 10" descr="http://www.livius.org/a/1/mesopotamia/abc4_late_nabopolassa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61075" y="3924300"/>
            <a:ext cx="228282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3" name="Text Box 11"/>
          <p:cNvSpPr txBox="1">
            <a:spLocks noChangeArrowheads="1"/>
          </p:cNvSpPr>
          <p:nvPr/>
        </p:nvSpPr>
        <p:spPr bwMode="auto">
          <a:xfrm>
            <a:off x="5240338" y="5630863"/>
            <a:ext cx="3133725" cy="581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ahoma" pitchFamily="34" charset="0"/>
                <a:ea typeface="+mn-ea"/>
                <a:cs typeface="+mn-cs"/>
              </a:rPr>
              <a:t>Chronicle Concerning the Late Years of Nabopolassar </a:t>
            </a:r>
          </a:p>
        </p:txBody>
      </p:sp>
      <p:sp>
        <p:nvSpPr>
          <p:cNvPr id="54284" name="Freeform 12"/>
          <p:cNvSpPr>
            <a:spLocks/>
          </p:cNvSpPr>
          <p:nvPr/>
        </p:nvSpPr>
        <p:spPr bwMode="auto">
          <a:xfrm>
            <a:off x="5661025" y="2641600"/>
            <a:ext cx="1625600" cy="973138"/>
          </a:xfrm>
          <a:custGeom>
            <a:avLst/>
            <a:gdLst>
              <a:gd name="T0" fmla="*/ 113406233 w 1024"/>
              <a:gd name="T1" fmla="*/ 0 h 613"/>
              <a:gd name="T2" fmla="*/ 0 w 1024"/>
              <a:gd name="T3" fmla="*/ 622479658 h 613"/>
              <a:gd name="T4" fmla="*/ 806449814 w 1024"/>
              <a:gd name="T5" fmla="*/ 1151712730 h 613"/>
              <a:gd name="T6" fmla="*/ 1726306208 w 1024"/>
              <a:gd name="T7" fmla="*/ 1544857150 h 613"/>
              <a:gd name="T8" fmla="*/ 2147483647 w 1024"/>
              <a:gd name="T9" fmla="*/ 1406247747 h 613"/>
              <a:gd name="T10" fmla="*/ 2147483647 w 1024"/>
              <a:gd name="T11" fmla="*/ 967740509 h 613"/>
              <a:gd name="T12" fmla="*/ 1658262419 w 1024"/>
              <a:gd name="T13" fmla="*/ 599797455 h 613"/>
              <a:gd name="T14" fmla="*/ 1174392649 w 1024"/>
              <a:gd name="T15" fmla="*/ 345262339 h 613"/>
              <a:gd name="T16" fmla="*/ 713203283 w 1024"/>
              <a:gd name="T17" fmla="*/ 299899521 h 613"/>
              <a:gd name="T18" fmla="*/ 113406233 w 1024"/>
              <a:gd name="T19" fmla="*/ 0 h 6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4"/>
              <a:gd name="T31" fmla="*/ 0 h 613"/>
              <a:gd name="T32" fmla="*/ 1024 w 1024"/>
              <a:gd name="T33" fmla="*/ 613 h 6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4" h="613">
                <a:moveTo>
                  <a:pt x="45" y="0"/>
                </a:moveTo>
                <a:lnTo>
                  <a:pt x="0" y="247"/>
                </a:lnTo>
                <a:lnTo>
                  <a:pt x="320" y="457"/>
                </a:lnTo>
                <a:lnTo>
                  <a:pt x="685" y="613"/>
                </a:lnTo>
                <a:lnTo>
                  <a:pt x="1024" y="558"/>
                </a:lnTo>
                <a:lnTo>
                  <a:pt x="951" y="384"/>
                </a:lnTo>
                <a:lnTo>
                  <a:pt x="658" y="238"/>
                </a:lnTo>
                <a:lnTo>
                  <a:pt x="466" y="137"/>
                </a:lnTo>
                <a:lnTo>
                  <a:pt x="283" y="119"/>
                </a:lnTo>
                <a:lnTo>
                  <a:pt x="45" y="0"/>
                </a:lnTo>
                <a:close/>
              </a:path>
            </a:pathLst>
          </a:custGeom>
          <a:noFill/>
          <a:ln w="25400" cap="flat"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4285" name="Freeform 13"/>
          <p:cNvSpPr>
            <a:spLocks/>
          </p:cNvSpPr>
          <p:nvPr/>
        </p:nvSpPr>
        <p:spPr bwMode="auto">
          <a:xfrm>
            <a:off x="5732463" y="1393825"/>
            <a:ext cx="30162" cy="28575"/>
          </a:xfrm>
          <a:custGeom>
            <a:avLst/>
            <a:gdLst>
              <a:gd name="T0" fmla="*/ 47881374 w 19"/>
              <a:gd name="T1" fmla="*/ 45362806 h 18"/>
              <a:gd name="T2" fmla="*/ 0 w 19"/>
              <a:gd name="T3" fmla="*/ 0 h 18"/>
              <a:gd name="T4" fmla="*/ 47881374 w 19"/>
              <a:gd name="T5" fmla="*/ 45362806 h 18"/>
              <a:gd name="T6" fmla="*/ 0 60000 65536"/>
              <a:gd name="T7" fmla="*/ 0 60000 65536"/>
              <a:gd name="T8" fmla="*/ 0 60000 65536"/>
              <a:gd name="T9" fmla="*/ 0 w 19"/>
              <a:gd name="T10" fmla="*/ 0 h 18"/>
              <a:gd name="T11" fmla="*/ 19 w 19"/>
              <a:gd name="T12" fmla="*/ 18 h 18"/>
            </a:gdLst>
            <a:ahLst/>
            <a:cxnLst>
              <a:cxn ang="T6">
                <a:pos x="T0" y="T1"/>
              </a:cxn>
              <a:cxn ang="T7">
                <a:pos x="T2" y="T3"/>
              </a:cxn>
              <a:cxn ang="T8">
                <a:pos x="T4" y="T5"/>
              </a:cxn>
            </a:cxnLst>
            <a:rect l="T9" t="T10" r="T11" b="T12"/>
            <a:pathLst>
              <a:path w="19" h="18">
                <a:moveTo>
                  <a:pt x="19" y="18"/>
                </a:moveTo>
                <a:cubicBezTo>
                  <a:pt x="13" y="12"/>
                  <a:pt x="0" y="0"/>
                  <a:pt x="0" y="0"/>
                </a:cubicBezTo>
                <a:cubicBezTo>
                  <a:pt x="0" y="0"/>
                  <a:pt x="13" y="12"/>
                  <a:pt x="19" y="18"/>
                </a:cubicBezTo>
                <a:close/>
              </a:path>
            </a:pathLst>
          </a:custGeom>
          <a:solidFill>
            <a:schemeClr val="accent1"/>
          </a:solidFill>
          <a:ln w="9525" cap="flat" cmpd="sng">
            <a:solidFill>
              <a:schemeClr val="tx1"/>
            </a:solidFill>
            <a:prstDash val="solid"/>
            <a:round/>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4286" name="Freeform 14"/>
          <p:cNvSpPr>
            <a:spLocks/>
          </p:cNvSpPr>
          <p:nvPr/>
        </p:nvSpPr>
        <p:spPr bwMode="auto">
          <a:xfrm>
            <a:off x="5703888" y="1379538"/>
            <a:ext cx="28575" cy="42862"/>
          </a:xfrm>
          <a:custGeom>
            <a:avLst/>
            <a:gdLst>
              <a:gd name="T0" fmla="*/ 45362806 w 18"/>
              <a:gd name="T1" fmla="*/ 68042637 h 27"/>
              <a:gd name="T2" fmla="*/ 0 w 18"/>
              <a:gd name="T3" fmla="*/ 0 h 27"/>
              <a:gd name="T4" fmla="*/ 45362806 w 18"/>
              <a:gd name="T5" fmla="*/ 68042637 h 27"/>
              <a:gd name="T6" fmla="*/ 0 60000 65536"/>
              <a:gd name="T7" fmla="*/ 0 60000 65536"/>
              <a:gd name="T8" fmla="*/ 0 60000 65536"/>
              <a:gd name="T9" fmla="*/ 0 w 18"/>
              <a:gd name="T10" fmla="*/ 0 h 27"/>
              <a:gd name="T11" fmla="*/ 18 w 18"/>
              <a:gd name="T12" fmla="*/ 27 h 27"/>
            </a:gdLst>
            <a:ahLst/>
            <a:cxnLst>
              <a:cxn ang="T6">
                <a:pos x="T0" y="T1"/>
              </a:cxn>
              <a:cxn ang="T7">
                <a:pos x="T2" y="T3"/>
              </a:cxn>
              <a:cxn ang="T8">
                <a:pos x="T4" y="T5"/>
              </a:cxn>
            </a:cxnLst>
            <a:rect l="T9" t="T10" r="T11" b="T12"/>
            <a:pathLst>
              <a:path w="18" h="27">
                <a:moveTo>
                  <a:pt x="18" y="27"/>
                </a:moveTo>
                <a:cubicBezTo>
                  <a:pt x="12" y="18"/>
                  <a:pt x="0" y="0"/>
                  <a:pt x="0" y="0"/>
                </a:cubicBezTo>
                <a:cubicBezTo>
                  <a:pt x="0" y="0"/>
                  <a:pt x="12" y="18"/>
                  <a:pt x="18" y="27"/>
                </a:cubicBezTo>
                <a:close/>
              </a:path>
            </a:pathLst>
          </a:custGeom>
          <a:solidFill>
            <a:schemeClr val="accent1"/>
          </a:solidFill>
          <a:ln w="9525" cap="flat" cmpd="sng">
            <a:solidFill>
              <a:schemeClr val="tx1"/>
            </a:solidFill>
            <a:prstDash val="solid"/>
            <a:round/>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4287" name="Text Box 15"/>
          <p:cNvSpPr txBox="1">
            <a:spLocks noChangeArrowheads="1"/>
          </p:cNvSpPr>
          <p:nvPr/>
        </p:nvSpPr>
        <p:spPr bwMode="auto">
          <a:xfrm>
            <a:off x="1612900" y="5448300"/>
            <a:ext cx="1830388" cy="703263"/>
          </a:xfrm>
          <a:prstGeom prst="rect">
            <a:avLst/>
          </a:prstGeom>
          <a:solidFill>
            <a:srgbClr val="FFCC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ahoma" pitchFamily="34" charset="0"/>
                <a:ea typeface="+mn-ea"/>
                <a:cs typeface="+mn-cs"/>
              </a:rPr>
              <a:t>Psammetichus I</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ahoma" pitchFamily="34" charset="0"/>
                <a:ea typeface="+mn-ea"/>
                <a:cs typeface="+mn-cs"/>
              </a:rPr>
              <a:t>664 – 610 BC </a:t>
            </a:r>
          </a:p>
        </p:txBody>
      </p:sp>
      <p:pic>
        <p:nvPicPr>
          <p:cNvPr id="54288" name="Picture 16" descr="F:\MMOA\DSC0413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863" y="33338"/>
            <a:ext cx="2354262"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9" name="AutoShape 17"/>
          <p:cNvSpPr>
            <a:spLocks noChangeArrowheads="1"/>
          </p:cNvSpPr>
          <p:nvPr/>
        </p:nvSpPr>
        <p:spPr bwMode="auto">
          <a:xfrm rot="-3252370">
            <a:off x="3683000" y="2717800"/>
            <a:ext cx="1473200" cy="952500"/>
          </a:xfrm>
          <a:prstGeom prst="curvedDownArrow">
            <a:avLst>
              <a:gd name="adj1" fmla="val 30933"/>
              <a:gd name="adj2" fmla="val 61867"/>
              <a:gd name="adj3" fmla="val 33333"/>
            </a:avLst>
          </a:prstGeom>
          <a:solidFill>
            <a:schemeClr val="accent1"/>
          </a:solidFill>
          <a:ln w="9525">
            <a:solidFill>
              <a:schemeClr val="tx1"/>
            </a:solidFill>
            <a:miter lim="800000"/>
            <a:headEnd/>
            <a:tailEnd/>
          </a:ln>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54290" name="Picture 18" descr="http://www.livius.org/a/1/egypt/psamtek_louvr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60738" y="3787775"/>
            <a:ext cx="142875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91" name="AutoShape 19"/>
          <p:cNvSpPr>
            <a:spLocks noChangeArrowheads="1"/>
          </p:cNvSpPr>
          <p:nvPr/>
        </p:nvSpPr>
        <p:spPr bwMode="auto">
          <a:xfrm rot="1773274">
            <a:off x="4305300" y="1295400"/>
            <a:ext cx="1104900" cy="368300"/>
          </a:xfrm>
          <a:prstGeom prst="notchedRightArrow">
            <a:avLst>
              <a:gd name="adj1" fmla="val 50000"/>
              <a:gd name="adj2" fmla="val 75000"/>
            </a:avLst>
          </a:prstGeom>
          <a:solidFill>
            <a:schemeClr val="accent1"/>
          </a:solidFill>
          <a:ln w="9525">
            <a:solidFill>
              <a:schemeClr val="tx1"/>
            </a:solidFill>
            <a:miter lim="800000"/>
            <a:headEnd/>
            <a:tailEnd/>
          </a:ln>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4292" name="Text Box 20"/>
          <p:cNvSpPr txBox="1">
            <a:spLocks noChangeArrowheads="1"/>
          </p:cNvSpPr>
          <p:nvPr/>
        </p:nvSpPr>
        <p:spPr bwMode="auto">
          <a:xfrm>
            <a:off x="7178675" y="114300"/>
            <a:ext cx="1908175" cy="76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400" b="0" i="0" u="none" strike="noStrike" kern="1200" cap="none" spc="0" normalizeH="0" baseline="0" noProof="0">
                <a:ln>
                  <a:noFill/>
                </a:ln>
                <a:solidFill>
                  <a:srgbClr val="FFFF00"/>
                </a:solidFill>
                <a:effectLst/>
                <a:uLnTx/>
                <a:uFillTx/>
                <a:latin typeface="Times New Roman" pitchFamily="18" charset="0"/>
                <a:ea typeface="+mn-ea"/>
                <a:cs typeface="+mn-cs"/>
              </a:rPr>
              <a:t>616 BC</a:t>
            </a:r>
          </a:p>
        </p:txBody>
      </p:sp>
      <p:sp>
        <p:nvSpPr>
          <p:cNvPr id="54293" name="Rectangle 21"/>
          <p:cNvSpPr>
            <a:spLocks noChangeArrowheads="1"/>
          </p:cNvSpPr>
          <p:nvPr/>
        </p:nvSpPr>
        <p:spPr bwMode="auto">
          <a:xfrm>
            <a:off x="-4763" y="2928938"/>
            <a:ext cx="9144001"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54294" name="Picture 22" descr="Psammetikhos 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6163" y="4330700"/>
            <a:ext cx="11430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Assyrian-Clo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338" y="-33338"/>
            <a:ext cx="8475662"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 Box 3"/>
          <p:cNvSpPr txBox="1">
            <a:spLocks noChangeArrowheads="1"/>
          </p:cNvSpPr>
          <p:nvPr/>
        </p:nvSpPr>
        <p:spPr bwMode="auto">
          <a:xfrm>
            <a:off x="4667250" y="790575"/>
            <a:ext cx="1755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Tahoma" pitchFamily="34" charset="0"/>
                <a:ea typeface="+mn-ea"/>
                <a:cs typeface="+mn-cs"/>
              </a:rPr>
              <a:t>Khorsabad </a:t>
            </a:r>
            <a:r>
              <a:rPr kumimoji="0" lang="en-US" altLang="en-US" sz="2400" b="0" i="0" u="none" strike="noStrike" kern="1200" cap="none" spc="0" normalizeH="0" baseline="0" noProof="0">
                <a:ln>
                  <a:noFill/>
                </a:ln>
                <a:solidFill>
                  <a:srgbClr val="000000"/>
                </a:solidFill>
                <a:effectLst/>
                <a:uLnTx/>
                <a:uFillTx/>
                <a:latin typeface="Tahoma" pitchFamily="34" charset="0"/>
                <a:ea typeface="+mn-ea"/>
                <a:cs typeface="+mn-cs"/>
              </a:rPr>
              <a:t>. </a:t>
            </a:r>
          </a:p>
        </p:txBody>
      </p:sp>
      <p:sp>
        <p:nvSpPr>
          <p:cNvPr id="744452" name="AutoShape 4"/>
          <p:cNvSpPr>
            <a:spLocks noChangeArrowheads="1"/>
          </p:cNvSpPr>
          <p:nvPr/>
        </p:nvSpPr>
        <p:spPr bwMode="auto">
          <a:xfrm>
            <a:off x="5791200" y="1046163"/>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44453" name="AutoShape 5"/>
          <p:cNvSpPr>
            <a:spLocks noChangeArrowheads="1"/>
          </p:cNvSpPr>
          <p:nvPr/>
        </p:nvSpPr>
        <p:spPr bwMode="auto">
          <a:xfrm>
            <a:off x="5681663" y="1362075"/>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44454" name="AutoShape 6"/>
          <p:cNvSpPr>
            <a:spLocks noChangeArrowheads="1"/>
          </p:cNvSpPr>
          <p:nvPr/>
        </p:nvSpPr>
        <p:spPr bwMode="auto">
          <a:xfrm>
            <a:off x="6176963" y="2852738"/>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44455" name="AutoShape 7"/>
          <p:cNvSpPr>
            <a:spLocks noChangeArrowheads="1"/>
          </p:cNvSpPr>
          <p:nvPr/>
        </p:nvSpPr>
        <p:spPr bwMode="auto">
          <a:xfrm>
            <a:off x="3054350" y="3244850"/>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44456" name="AutoShape 8"/>
          <p:cNvSpPr>
            <a:spLocks noChangeArrowheads="1"/>
          </p:cNvSpPr>
          <p:nvPr/>
        </p:nvSpPr>
        <p:spPr bwMode="auto">
          <a:xfrm>
            <a:off x="3586163" y="2052638"/>
            <a:ext cx="174625" cy="1587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5305" name="Text Box 9"/>
          <p:cNvSpPr txBox="1">
            <a:spLocks noChangeArrowheads="1"/>
          </p:cNvSpPr>
          <p:nvPr/>
        </p:nvSpPr>
        <p:spPr bwMode="auto">
          <a:xfrm>
            <a:off x="2295525" y="0"/>
            <a:ext cx="2576513" cy="7032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ahoma" pitchFamily="34" charset="0"/>
                <a:ea typeface="+mn-ea"/>
                <a:cs typeface="+mn-cs"/>
              </a:rPr>
              <a:t>Medes capture &amp; destroy</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ahoma" pitchFamily="34" charset="0"/>
                <a:ea typeface="+mn-ea"/>
                <a:cs typeface="+mn-cs"/>
              </a:rPr>
              <a:t>The city of Asshur</a:t>
            </a:r>
          </a:p>
        </p:txBody>
      </p:sp>
      <p:pic>
        <p:nvPicPr>
          <p:cNvPr id="55306" name="Picture 10" descr="http://www.livius.org/a/1/mesopotamia/abc4_late_nabopolassa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61075" y="3924300"/>
            <a:ext cx="228282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7" name="Text Box 11"/>
          <p:cNvSpPr txBox="1">
            <a:spLocks noChangeArrowheads="1"/>
          </p:cNvSpPr>
          <p:nvPr/>
        </p:nvSpPr>
        <p:spPr bwMode="auto">
          <a:xfrm>
            <a:off x="5240338" y="5630863"/>
            <a:ext cx="3133725" cy="581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ahoma" pitchFamily="34" charset="0"/>
                <a:ea typeface="+mn-ea"/>
                <a:cs typeface="+mn-cs"/>
              </a:rPr>
              <a:t>Chronicle Concerning the Late Years of Nabopolassar </a:t>
            </a:r>
          </a:p>
        </p:txBody>
      </p:sp>
      <p:sp>
        <p:nvSpPr>
          <p:cNvPr id="55308" name="Freeform 12"/>
          <p:cNvSpPr>
            <a:spLocks/>
          </p:cNvSpPr>
          <p:nvPr/>
        </p:nvSpPr>
        <p:spPr bwMode="auto">
          <a:xfrm>
            <a:off x="5661025" y="2641600"/>
            <a:ext cx="1625600" cy="973138"/>
          </a:xfrm>
          <a:custGeom>
            <a:avLst/>
            <a:gdLst>
              <a:gd name="T0" fmla="*/ 113406233 w 1024"/>
              <a:gd name="T1" fmla="*/ 0 h 613"/>
              <a:gd name="T2" fmla="*/ 0 w 1024"/>
              <a:gd name="T3" fmla="*/ 622479658 h 613"/>
              <a:gd name="T4" fmla="*/ 806449814 w 1024"/>
              <a:gd name="T5" fmla="*/ 1151712730 h 613"/>
              <a:gd name="T6" fmla="*/ 1726306208 w 1024"/>
              <a:gd name="T7" fmla="*/ 1544857150 h 613"/>
              <a:gd name="T8" fmla="*/ 2147483647 w 1024"/>
              <a:gd name="T9" fmla="*/ 1406247747 h 613"/>
              <a:gd name="T10" fmla="*/ 2147483647 w 1024"/>
              <a:gd name="T11" fmla="*/ 967740509 h 613"/>
              <a:gd name="T12" fmla="*/ 1658262419 w 1024"/>
              <a:gd name="T13" fmla="*/ 599797455 h 613"/>
              <a:gd name="T14" fmla="*/ 1174392649 w 1024"/>
              <a:gd name="T15" fmla="*/ 345262339 h 613"/>
              <a:gd name="T16" fmla="*/ 713203283 w 1024"/>
              <a:gd name="T17" fmla="*/ 299899521 h 613"/>
              <a:gd name="T18" fmla="*/ 113406233 w 1024"/>
              <a:gd name="T19" fmla="*/ 0 h 6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4"/>
              <a:gd name="T31" fmla="*/ 0 h 613"/>
              <a:gd name="T32" fmla="*/ 1024 w 1024"/>
              <a:gd name="T33" fmla="*/ 613 h 6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4" h="613">
                <a:moveTo>
                  <a:pt x="45" y="0"/>
                </a:moveTo>
                <a:lnTo>
                  <a:pt x="0" y="247"/>
                </a:lnTo>
                <a:lnTo>
                  <a:pt x="320" y="457"/>
                </a:lnTo>
                <a:lnTo>
                  <a:pt x="685" y="613"/>
                </a:lnTo>
                <a:lnTo>
                  <a:pt x="1024" y="558"/>
                </a:lnTo>
                <a:lnTo>
                  <a:pt x="951" y="384"/>
                </a:lnTo>
                <a:lnTo>
                  <a:pt x="658" y="238"/>
                </a:lnTo>
                <a:lnTo>
                  <a:pt x="466" y="137"/>
                </a:lnTo>
                <a:lnTo>
                  <a:pt x="283" y="119"/>
                </a:lnTo>
                <a:lnTo>
                  <a:pt x="45" y="0"/>
                </a:lnTo>
                <a:close/>
              </a:path>
            </a:pathLst>
          </a:custGeom>
          <a:noFill/>
          <a:ln w="25400" cap="flat"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5309" name="Text Box 13"/>
          <p:cNvSpPr txBox="1">
            <a:spLocks noChangeArrowheads="1"/>
          </p:cNvSpPr>
          <p:nvPr/>
        </p:nvSpPr>
        <p:spPr bwMode="auto">
          <a:xfrm>
            <a:off x="6530975" y="1452563"/>
            <a:ext cx="2041525" cy="1004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ahoma" pitchFamily="34" charset="0"/>
                <a:ea typeface="+mn-ea"/>
                <a:cs typeface="+mn-cs"/>
              </a:rPr>
              <a:t>Formed an offensive and defensive alliance with the Median king, whose daughter he had married to his son Nebuchadrezzar</a:t>
            </a:r>
          </a:p>
        </p:txBody>
      </p:sp>
      <p:sp>
        <p:nvSpPr>
          <p:cNvPr id="55310" name="Freeform 14"/>
          <p:cNvSpPr>
            <a:spLocks/>
          </p:cNvSpPr>
          <p:nvPr/>
        </p:nvSpPr>
        <p:spPr bwMode="auto">
          <a:xfrm>
            <a:off x="5732463" y="1393825"/>
            <a:ext cx="30162" cy="28575"/>
          </a:xfrm>
          <a:custGeom>
            <a:avLst/>
            <a:gdLst>
              <a:gd name="T0" fmla="*/ 47881374 w 19"/>
              <a:gd name="T1" fmla="*/ 45362806 h 18"/>
              <a:gd name="T2" fmla="*/ 0 w 19"/>
              <a:gd name="T3" fmla="*/ 0 h 18"/>
              <a:gd name="T4" fmla="*/ 47881374 w 19"/>
              <a:gd name="T5" fmla="*/ 45362806 h 18"/>
              <a:gd name="T6" fmla="*/ 0 60000 65536"/>
              <a:gd name="T7" fmla="*/ 0 60000 65536"/>
              <a:gd name="T8" fmla="*/ 0 60000 65536"/>
              <a:gd name="T9" fmla="*/ 0 w 19"/>
              <a:gd name="T10" fmla="*/ 0 h 18"/>
              <a:gd name="T11" fmla="*/ 19 w 19"/>
              <a:gd name="T12" fmla="*/ 18 h 18"/>
            </a:gdLst>
            <a:ahLst/>
            <a:cxnLst>
              <a:cxn ang="T6">
                <a:pos x="T0" y="T1"/>
              </a:cxn>
              <a:cxn ang="T7">
                <a:pos x="T2" y="T3"/>
              </a:cxn>
              <a:cxn ang="T8">
                <a:pos x="T4" y="T5"/>
              </a:cxn>
            </a:cxnLst>
            <a:rect l="T9" t="T10" r="T11" b="T12"/>
            <a:pathLst>
              <a:path w="19" h="18">
                <a:moveTo>
                  <a:pt x="19" y="18"/>
                </a:moveTo>
                <a:cubicBezTo>
                  <a:pt x="13" y="12"/>
                  <a:pt x="0" y="0"/>
                  <a:pt x="0" y="0"/>
                </a:cubicBezTo>
                <a:cubicBezTo>
                  <a:pt x="0" y="0"/>
                  <a:pt x="13" y="12"/>
                  <a:pt x="19" y="18"/>
                </a:cubicBezTo>
                <a:close/>
              </a:path>
            </a:pathLst>
          </a:custGeom>
          <a:solidFill>
            <a:schemeClr val="accent1"/>
          </a:solidFill>
          <a:ln w="9525" cap="flat" cmpd="sng">
            <a:solidFill>
              <a:schemeClr val="tx1"/>
            </a:solidFill>
            <a:prstDash val="solid"/>
            <a:round/>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5311" name="Freeform 15"/>
          <p:cNvSpPr>
            <a:spLocks/>
          </p:cNvSpPr>
          <p:nvPr/>
        </p:nvSpPr>
        <p:spPr bwMode="auto">
          <a:xfrm>
            <a:off x="5703888" y="1379538"/>
            <a:ext cx="28575" cy="42862"/>
          </a:xfrm>
          <a:custGeom>
            <a:avLst/>
            <a:gdLst>
              <a:gd name="T0" fmla="*/ 45362806 w 18"/>
              <a:gd name="T1" fmla="*/ 68042637 h 27"/>
              <a:gd name="T2" fmla="*/ 0 w 18"/>
              <a:gd name="T3" fmla="*/ 0 h 27"/>
              <a:gd name="T4" fmla="*/ 45362806 w 18"/>
              <a:gd name="T5" fmla="*/ 68042637 h 27"/>
              <a:gd name="T6" fmla="*/ 0 60000 65536"/>
              <a:gd name="T7" fmla="*/ 0 60000 65536"/>
              <a:gd name="T8" fmla="*/ 0 60000 65536"/>
              <a:gd name="T9" fmla="*/ 0 w 18"/>
              <a:gd name="T10" fmla="*/ 0 h 27"/>
              <a:gd name="T11" fmla="*/ 18 w 18"/>
              <a:gd name="T12" fmla="*/ 27 h 27"/>
            </a:gdLst>
            <a:ahLst/>
            <a:cxnLst>
              <a:cxn ang="T6">
                <a:pos x="T0" y="T1"/>
              </a:cxn>
              <a:cxn ang="T7">
                <a:pos x="T2" y="T3"/>
              </a:cxn>
              <a:cxn ang="T8">
                <a:pos x="T4" y="T5"/>
              </a:cxn>
            </a:cxnLst>
            <a:rect l="T9" t="T10" r="T11" b="T12"/>
            <a:pathLst>
              <a:path w="18" h="27">
                <a:moveTo>
                  <a:pt x="18" y="27"/>
                </a:moveTo>
                <a:cubicBezTo>
                  <a:pt x="12" y="18"/>
                  <a:pt x="0" y="0"/>
                  <a:pt x="0" y="0"/>
                </a:cubicBezTo>
                <a:cubicBezTo>
                  <a:pt x="0" y="0"/>
                  <a:pt x="12" y="18"/>
                  <a:pt x="18" y="27"/>
                </a:cubicBezTo>
                <a:close/>
              </a:path>
            </a:pathLst>
          </a:custGeom>
          <a:solidFill>
            <a:schemeClr val="accent1"/>
          </a:solidFill>
          <a:ln w="9525" cap="flat" cmpd="sng">
            <a:solidFill>
              <a:schemeClr val="tx1"/>
            </a:solidFill>
            <a:prstDash val="solid"/>
            <a:round/>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5312" name="Text Box 16"/>
          <p:cNvSpPr txBox="1">
            <a:spLocks noChangeArrowheads="1"/>
          </p:cNvSpPr>
          <p:nvPr/>
        </p:nvSpPr>
        <p:spPr bwMode="auto">
          <a:xfrm>
            <a:off x="392113" y="4295775"/>
            <a:ext cx="1682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5313" name="Text Box 17"/>
          <p:cNvSpPr txBox="1">
            <a:spLocks noChangeArrowheads="1"/>
          </p:cNvSpPr>
          <p:nvPr/>
        </p:nvSpPr>
        <p:spPr bwMode="auto">
          <a:xfrm>
            <a:off x="7248525" y="114300"/>
            <a:ext cx="1768475" cy="76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400" b="0" i="0" u="none" strike="noStrike" kern="1200" cap="none" spc="0" normalizeH="0" baseline="0" noProof="0">
                <a:ln>
                  <a:noFill/>
                </a:ln>
                <a:solidFill>
                  <a:srgbClr val="FFFF00"/>
                </a:solidFill>
                <a:effectLst/>
                <a:uLnTx/>
                <a:uFillTx/>
                <a:latin typeface="Times New Roman" pitchFamily="18" charset="0"/>
                <a:ea typeface="+mn-ea"/>
                <a:cs typeface="+mn-cs"/>
              </a:rPr>
              <a:t>614BC</a:t>
            </a:r>
          </a:p>
        </p:txBody>
      </p:sp>
      <p:sp>
        <p:nvSpPr>
          <p:cNvPr id="55314" name="AutoShape 18"/>
          <p:cNvSpPr>
            <a:spLocks noChangeArrowheads="1"/>
          </p:cNvSpPr>
          <p:nvPr/>
        </p:nvSpPr>
        <p:spPr bwMode="auto">
          <a:xfrm>
            <a:off x="5849938" y="1609725"/>
            <a:ext cx="274637" cy="406400"/>
          </a:xfrm>
          <a:prstGeom prst="irregularSeal2">
            <a:avLst/>
          </a:prstGeom>
          <a:solidFill>
            <a:srgbClr val="FF3300"/>
          </a:solidFill>
          <a:ln w="9525">
            <a:solidFill>
              <a:schemeClr val="tx1"/>
            </a:solidFill>
            <a:miter lim="800000"/>
            <a:headEnd/>
            <a:tailEnd/>
          </a:ln>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55315" name="Picture 19" descr="F:\MMOA\DSC0413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354263"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6" name="Picture 20" descr="http://bible.onmam.com/VDATA/faith/data/03(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704850"/>
            <a:ext cx="318135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7" name="Text Box 21"/>
          <p:cNvSpPr txBox="1">
            <a:spLocks noChangeArrowheads="1"/>
          </p:cNvSpPr>
          <p:nvPr/>
        </p:nvSpPr>
        <p:spPr bwMode="auto">
          <a:xfrm>
            <a:off x="1612900" y="5448300"/>
            <a:ext cx="1830388" cy="703263"/>
          </a:xfrm>
          <a:prstGeom prst="rect">
            <a:avLst/>
          </a:prstGeom>
          <a:solidFill>
            <a:srgbClr val="FFCC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ahoma" pitchFamily="34" charset="0"/>
                <a:ea typeface="+mn-ea"/>
                <a:cs typeface="+mn-cs"/>
              </a:rPr>
              <a:t>Psammetichus I</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ahoma" pitchFamily="34" charset="0"/>
                <a:ea typeface="+mn-ea"/>
                <a:cs typeface="+mn-cs"/>
              </a:rPr>
              <a:t>664 – 610 BC </a:t>
            </a:r>
          </a:p>
        </p:txBody>
      </p:sp>
      <p:pic>
        <p:nvPicPr>
          <p:cNvPr id="55318" name="Picture 22" descr="http://www.livius.org/a/1/egypt/psamtek_louvr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60738" y="3787775"/>
            <a:ext cx="142875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9" name="Picture 23" descr="Psammetikhos 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6163" y="4330700"/>
            <a:ext cx="11430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20" name="Rectangle 24"/>
          <p:cNvSpPr>
            <a:spLocks noChangeArrowheads="1"/>
          </p:cNvSpPr>
          <p:nvPr/>
        </p:nvSpPr>
        <p:spPr bwMode="auto">
          <a:xfrm>
            <a:off x="0" y="1717675"/>
            <a:ext cx="2211388" cy="5810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ahoma" pitchFamily="34" charset="0"/>
                <a:ea typeface="+mn-ea"/>
                <a:cs typeface="+mn-cs"/>
              </a:rPr>
              <a:t>Sin-shar-</a:t>
            </a:r>
            <a:r>
              <a:rPr kumimoji="0" lang="en-US" altLang="en-US" sz="1600" b="0" i="0" u="none" strike="noStrike" kern="1200" cap="none" spc="0" normalizeH="0" baseline="0" noProof="0" dirty="0" err="1">
                <a:ln>
                  <a:noFill/>
                </a:ln>
                <a:solidFill>
                  <a:srgbClr val="000000"/>
                </a:solidFill>
                <a:effectLst/>
                <a:uLnTx/>
                <a:uFillTx/>
                <a:latin typeface="Tahoma" pitchFamily="34" charset="0"/>
                <a:ea typeface="+mn-ea"/>
                <a:cs typeface="+mn-cs"/>
              </a:rPr>
              <a:t>ishkun</a:t>
            </a:r>
            <a:r>
              <a:rPr kumimoji="0" lang="en-US" altLang="en-US" sz="1600" b="0" i="0" u="none" strike="noStrike" kern="1200" cap="none" spc="0" normalizeH="0" baseline="0" noProof="0" dirty="0">
                <a:ln>
                  <a:noFill/>
                </a:ln>
                <a:solidFill>
                  <a:srgbClr val="000000"/>
                </a:solidFill>
                <a:effectLst/>
                <a:uLnTx/>
                <a:uFillTx/>
                <a:latin typeface="Tahoma" pitchFamily="34" charset="0"/>
                <a:ea typeface="+mn-ea"/>
                <a:cs typeface="+mn-cs"/>
              </a:rPr>
              <a:t> of Assyria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47523" name="Rectangle 3"/>
          <p:cNvSpPr>
            <a:spLocks noGrp="1" noChangeArrowheads="1"/>
          </p:cNvSpPr>
          <p:nvPr>
            <p:ph type="title"/>
          </p:nvPr>
        </p:nvSpPr>
        <p:spPr>
          <a:xfrm>
            <a:off x="800100" y="95250"/>
            <a:ext cx="7772400" cy="1143000"/>
          </a:xfrm>
        </p:spPr>
        <p:txBody>
          <a:bodyPr/>
          <a:lstStyle/>
          <a:p>
            <a:pPr eaLnBrk="1" hangingPunct="1">
              <a:defRPr/>
            </a:pPr>
            <a:r>
              <a:rPr lang="en-US"/>
              <a:t>Last Days of Assyria</a:t>
            </a:r>
          </a:p>
        </p:txBody>
      </p:sp>
      <p:pic>
        <p:nvPicPr>
          <p:cNvPr id="56324" name="Picture 4" descr="F:\MMOA\DSC041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913" y="1447800"/>
            <a:ext cx="5659437"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 Box 5"/>
          <p:cNvSpPr txBox="1">
            <a:spLocks noChangeArrowheads="1"/>
          </p:cNvSpPr>
          <p:nvPr/>
        </p:nvSpPr>
        <p:spPr bwMode="auto">
          <a:xfrm>
            <a:off x="247650" y="1657350"/>
            <a:ext cx="276225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ahoma" pitchFamily="34" charset="0"/>
                <a:ea typeface="+mn-ea"/>
                <a:cs typeface="+mn-cs"/>
              </a:rPr>
              <a:t>Tablet fragment copy of a letter written in 614-612 BC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ahoma" pitchFamily="34" charset="0"/>
                <a:ea typeface="+mn-ea"/>
                <a:cs typeface="+mn-cs"/>
              </a:rPr>
              <a:t>from Sin-shara-ishkun (king of Assryia)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ahoma" pitchFamily="34" charset="0"/>
                <a:ea typeface="+mn-ea"/>
                <a:cs typeface="+mn-cs"/>
              </a:rPr>
              <a:t>to Nabapolasser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ahoma" pitchFamily="34" charset="0"/>
                <a:ea typeface="+mn-ea"/>
                <a:cs typeface="+mn-cs"/>
              </a:rPr>
              <a:t>(king of Babylon) requesting a truce</a:t>
            </a:r>
          </a:p>
        </p:txBody>
      </p:sp>
      <p:sp>
        <p:nvSpPr>
          <p:cNvPr id="56326" name="Text Box 6"/>
          <p:cNvSpPr txBox="1">
            <a:spLocks noChangeArrowheads="1"/>
          </p:cNvSpPr>
          <p:nvPr/>
        </p:nvSpPr>
        <p:spPr bwMode="auto">
          <a:xfrm>
            <a:off x="0" y="5089525"/>
            <a:ext cx="32385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ahoma" pitchFamily="34" charset="0"/>
                <a:ea typeface="+mn-ea"/>
                <a:cs typeface="+mn-cs"/>
              </a:rPr>
              <a:t>About 612 B.C. Nineveh fell, and Sin-shar-ishkun may have burned himself there in his palace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n-ea"/>
              <a:cs typeface="+mn-cs"/>
            </a:endParaRPr>
          </a:p>
        </p:txBody>
      </p:sp>
      <p:grpSp>
        <p:nvGrpSpPr>
          <p:cNvPr id="56327" name="Group 7"/>
          <p:cNvGrpSpPr>
            <a:grpSpLocks/>
          </p:cNvGrpSpPr>
          <p:nvPr/>
        </p:nvGrpSpPr>
        <p:grpSpPr bwMode="auto">
          <a:xfrm>
            <a:off x="-1014413" y="1377950"/>
            <a:ext cx="11171238" cy="3429000"/>
            <a:chOff x="-1" y="-212"/>
            <a:chExt cx="7037" cy="2160"/>
          </a:xfrm>
        </p:grpSpPr>
        <p:sp>
          <p:nvSpPr>
            <p:cNvPr id="56329" name="Rectangle 8"/>
            <p:cNvSpPr>
              <a:spLocks noChangeArrowheads="1"/>
            </p:cNvSpPr>
            <p:nvPr/>
          </p:nvSpPr>
          <p:spPr bwMode="auto">
            <a:xfrm>
              <a:off x="0" y="0"/>
              <a:ext cx="402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6330" name="Rectangle 9"/>
            <p:cNvSpPr>
              <a:spLocks noChangeArrowheads="1"/>
            </p:cNvSpPr>
            <p:nvPr/>
          </p:nvSpPr>
          <p:spPr bwMode="auto">
            <a:xfrm>
              <a:off x="-1" y="-212"/>
              <a:ext cx="7037"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altLang="en-US" sz="195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alt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sp>
        <p:nvSpPr>
          <p:cNvPr id="56328" name="Text Box 10"/>
          <p:cNvSpPr txBox="1">
            <a:spLocks noChangeArrowheads="1"/>
          </p:cNvSpPr>
          <p:nvPr/>
        </p:nvSpPr>
        <p:spPr bwMode="auto">
          <a:xfrm>
            <a:off x="7064375" y="342900"/>
            <a:ext cx="1908175" cy="76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400" b="0" i="0" u="none" strike="noStrike" kern="1200" cap="none" spc="0" normalizeH="0" baseline="0" noProof="0">
                <a:ln>
                  <a:noFill/>
                </a:ln>
                <a:solidFill>
                  <a:srgbClr val="FFFF00"/>
                </a:solidFill>
                <a:effectLst/>
                <a:uLnTx/>
                <a:uFillTx/>
                <a:latin typeface="Times New Roman" pitchFamily="18" charset="0"/>
                <a:ea typeface="+mn-ea"/>
                <a:cs typeface="+mn-cs"/>
              </a:rPr>
              <a:t>612 BC</a:t>
            </a:r>
          </a:p>
        </p:txBody>
      </p:sp>
      <p:sp>
        <p:nvSpPr>
          <p:cNvPr id="2" name="Rectangle 1">
            <a:extLst>
              <a:ext uri="{FF2B5EF4-FFF2-40B4-BE49-F238E27FC236}">
                <a16:creationId xmlns:a16="http://schemas.microsoft.com/office/drawing/2014/main" id="{357E5C0F-479B-409E-9AD2-DA4FDEDC49E2}"/>
              </a:ext>
            </a:extLst>
          </p:cNvPr>
          <p:cNvSpPr/>
          <p:nvPr/>
        </p:nvSpPr>
        <p:spPr>
          <a:xfrm>
            <a:off x="3177539" y="5730994"/>
            <a:ext cx="5659437" cy="954107"/>
          </a:xfrm>
          <a:prstGeom prst="rect">
            <a:avLst/>
          </a:prstGeom>
        </p:spPr>
        <p:txBody>
          <a:bodyPr wrap="square">
            <a:spAutoFit/>
          </a:bodyPr>
          <a:lstStyle/>
          <a:p>
            <a:r>
              <a:rPr lang="en-US" sz="1400" dirty="0">
                <a:solidFill>
                  <a:schemeClr val="bg1"/>
                </a:solidFill>
                <a:latin typeface="MetSans"/>
              </a:rPr>
              <a:t>This tablet is a later copy of a letter from the last days of the Assyrian empire. In it, the last Assyrian king, Sin-</a:t>
            </a:r>
            <a:r>
              <a:rPr lang="en-US" sz="1400" dirty="0" err="1">
                <a:solidFill>
                  <a:schemeClr val="bg1"/>
                </a:solidFill>
                <a:latin typeface="MetSans"/>
              </a:rPr>
              <a:t>sharra</a:t>
            </a:r>
            <a:r>
              <a:rPr lang="en-US" sz="1400" dirty="0">
                <a:solidFill>
                  <a:schemeClr val="bg1"/>
                </a:solidFill>
                <a:latin typeface="MetSans"/>
              </a:rPr>
              <a:t>-</a:t>
            </a:r>
            <a:r>
              <a:rPr lang="en-US" sz="1400" dirty="0" err="1">
                <a:solidFill>
                  <a:schemeClr val="bg1"/>
                </a:solidFill>
                <a:latin typeface="MetSans"/>
              </a:rPr>
              <a:t>ishkun</a:t>
            </a:r>
            <a:r>
              <a:rPr lang="en-US" sz="1400" dirty="0">
                <a:solidFill>
                  <a:schemeClr val="bg1"/>
                </a:solidFill>
                <a:latin typeface="MetSans"/>
              </a:rPr>
              <a:t>, appears to reach out to the Babylonian king Nabopolassar, recognizing the latter’s rule and pleading to retain his own kingdom</a:t>
            </a:r>
            <a:endParaRPr lang="en-US" sz="1400" dirty="0">
              <a:solidFill>
                <a:schemeClr val="bg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0" y="0"/>
            <a:ext cx="9144000" cy="6372225"/>
          </a:xfrm>
          <a:prstGeom prst="rect">
            <a:avLst/>
          </a:prstGeom>
          <a:solidFill>
            <a:schemeClr val="bg1"/>
          </a:solidFill>
          <a:ln w="9525">
            <a:solidFill>
              <a:schemeClr val="bg1"/>
            </a:solidFill>
            <a:miter lim="800000"/>
            <a:headEnd/>
            <a:tailEnd/>
          </a:ln>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46499" name="Rectangle 3"/>
          <p:cNvSpPr>
            <a:spLocks noGrp="1" noChangeArrowheads="1"/>
          </p:cNvSpPr>
          <p:nvPr>
            <p:ph type="title"/>
          </p:nvPr>
        </p:nvSpPr>
        <p:spPr>
          <a:xfrm>
            <a:off x="781050" y="0"/>
            <a:ext cx="7772400" cy="771525"/>
          </a:xfrm>
        </p:spPr>
        <p:txBody>
          <a:bodyPr/>
          <a:lstStyle/>
          <a:p>
            <a:pPr eaLnBrk="1" hangingPunct="1">
              <a:defRPr/>
            </a:pPr>
            <a:r>
              <a:rPr lang="en-US">
                <a:solidFill>
                  <a:schemeClr val="tx1"/>
                </a:solidFill>
                <a:effectLst>
                  <a:outerShdw blurRad="38100" dist="38100" dir="2700000" algn="tl">
                    <a:srgbClr val="FFFFFF"/>
                  </a:outerShdw>
                </a:effectLst>
              </a:rPr>
              <a:t>Nineveh Falls</a:t>
            </a:r>
          </a:p>
        </p:txBody>
      </p:sp>
      <p:pic>
        <p:nvPicPr>
          <p:cNvPr id="57348" name="Picture 4" descr="C:\BibleMaps &amp; Clipart\Pictures by Place\Assyria\Nineveh Falls-Great Events of the Bib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9638"/>
            <a:ext cx="9144000" cy="594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 Box 5"/>
          <p:cNvSpPr txBox="1">
            <a:spLocks noChangeArrowheads="1"/>
          </p:cNvSpPr>
          <p:nvPr/>
        </p:nvSpPr>
        <p:spPr bwMode="auto">
          <a:xfrm>
            <a:off x="6797675" y="228600"/>
            <a:ext cx="1908175" cy="76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400" b="0" i="0" u="none" strike="noStrike" kern="1200" cap="none" spc="0" normalizeH="0" baseline="0" noProof="0">
                <a:ln>
                  <a:noFill/>
                </a:ln>
                <a:solidFill>
                  <a:srgbClr val="FFFF00"/>
                </a:solidFill>
                <a:effectLst/>
                <a:uLnTx/>
                <a:uFillTx/>
                <a:latin typeface="Times New Roman" pitchFamily="18" charset="0"/>
                <a:ea typeface="+mn-ea"/>
                <a:cs typeface="+mn-cs"/>
              </a:rPr>
              <a:t>612 BC</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5"/>
          <p:cNvSpPr>
            <a:spLocks noChangeArrowheads="1"/>
          </p:cNvSpPr>
          <p:nvPr/>
        </p:nvSpPr>
        <p:spPr bwMode="auto">
          <a:xfrm>
            <a:off x="0" y="0"/>
            <a:ext cx="5105400" cy="6858000"/>
          </a:xfrm>
          <a:prstGeom prst="rect">
            <a:avLst/>
          </a:prstGeom>
          <a:solidFill>
            <a:schemeClr val="tx1"/>
          </a:solidFill>
          <a:ln w="9525">
            <a:solidFill>
              <a:schemeClr val="tx1"/>
            </a:solidFill>
            <a:miter lim="800000"/>
            <a:headEnd/>
            <a:tailEnd/>
          </a:ln>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48546" name="Rectangle 2"/>
          <p:cNvSpPr>
            <a:spLocks noGrp="1" noChangeArrowheads="1"/>
          </p:cNvSpPr>
          <p:nvPr>
            <p:ph type="title"/>
          </p:nvPr>
        </p:nvSpPr>
        <p:spPr>
          <a:xfrm>
            <a:off x="1066800" y="381000"/>
            <a:ext cx="2171700" cy="1143000"/>
          </a:xfrm>
        </p:spPr>
        <p:txBody>
          <a:bodyPr/>
          <a:lstStyle/>
          <a:p>
            <a:pPr eaLnBrk="1" hangingPunct="1">
              <a:defRPr/>
            </a:pPr>
            <a:r>
              <a:rPr lang="en-US"/>
              <a:t>Josiah’s Battle</a:t>
            </a:r>
          </a:p>
        </p:txBody>
      </p:sp>
      <p:pic>
        <p:nvPicPr>
          <p:cNvPr id="583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0"/>
            <a:ext cx="5508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 Box 4"/>
          <p:cNvSpPr txBox="1">
            <a:spLocks noChangeArrowheads="1"/>
          </p:cNvSpPr>
          <p:nvPr/>
        </p:nvSpPr>
        <p:spPr bwMode="auto">
          <a:xfrm>
            <a:off x="771525" y="2486025"/>
            <a:ext cx="302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8374" name="Text Box 5"/>
          <p:cNvSpPr txBox="1">
            <a:spLocks noChangeArrowheads="1"/>
          </p:cNvSpPr>
          <p:nvPr/>
        </p:nvSpPr>
        <p:spPr bwMode="auto">
          <a:xfrm>
            <a:off x="3571875" y="0"/>
            <a:ext cx="22574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1" u="none" strike="noStrike" kern="1200" cap="none" spc="0" normalizeH="0" baseline="0" noProof="0">
                <a:ln>
                  <a:noFill/>
                </a:ln>
                <a:solidFill>
                  <a:srgbClr val="000000"/>
                </a:solidFill>
                <a:effectLst/>
                <a:uLnTx/>
                <a:uFillTx/>
                <a:latin typeface="Times New Roman" pitchFamily="18" charset="0"/>
                <a:ea typeface="+mn-ea"/>
                <a:cs typeface="+mn-cs"/>
              </a:rPr>
              <a:t>BAR 25:04 (July/Aug 1999)</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rPr>
              <a:t>.</a:t>
            </a:r>
          </a:p>
        </p:txBody>
      </p:sp>
      <p:sp>
        <p:nvSpPr>
          <p:cNvPr id="58375" name="Text Box 6"/>
          <p:cNvSpPr txBox="1">
            <a:spLocks noChangeArrowheads="1"/>
          </p:cNvSpPr>
          <p:nvPr/>
        </p:nvSpPr>
        <p:spPr bwMode="auto">
          <a:xfrm>
            <a:off x="857250" y="2628900"/>
            <a:ext cx="2714625" cy="1552575"/>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empus Sans ITC" pitchFamily="82" charset="0"/>
                <a:ea typeface="+mn-ea"/>
                <a:cs typeface="+mn-cs"/>
              </a:rPr>
              <a:t>By helping Babylon defeat Assyria he might gain some security for Judah</a:t>
            </a:r>
          </a:p>
        </p:txBody>
      </p:sp>
      <p:sp>
        <p:nvSpPr>
          <p:cNvPr id="58376" name="Text Box 7"/>
          <p:cNvSpPr txBox="1">
            <a:spLocks noChangeArrowheads="1"/>
          </p:cNvSpPr>
          <p:nvPr/>
        </p:nvSpPr>
        <p:spPr bwMode="auto">
          <a:xfrm>
            <a:off x="828675" y="1971675"/>
            <a:ext cx="2657475" cy="466725"/>
          </a:xfrm>
          <a:prstGeom prst="rect">
            <a:avLst/>
          </a:prstGeom>
          <a:noFill/>
          <a:ln w="9525">
            <a:solidFill>
              <a:srgbClr val="66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itchFamily="18" charset="0"/>
                <a:ea typeface="+mn-ea"/>
                <a:cs typeface="+mn-cs"/>
              </a:rPr>
              <a:t>Political Purpose</a:t>
            </a:r>
          </a:p>
        </p:txBody>
      </p:sp>
      <p:sp>
        <p:nvSpPr>
          <p:cNvPr id="58377" name="Text Box 8"/>
          <p:cNvSpPr txBox="1">
            <a:spLocks noChangeArrowheads="1"/>
          </p:cNvSpPr>
          <p:nvPr/>
        </p:nvSpPr>
        <p:spPr bwMode="auto">
          <a:xfrm>
            <a:off x="838200" y="4381500"/>
            <a:ext cx="2657475" cy="466725"/>
          </a:xfrm>
          <a:prstGeom prst="rect">
            <a:avLst/>
          </a:prstGeom>
          <a:noFill/>
          <a:ln w="9525">
            <a:solidFill>
              <a:srgbClr val="66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itchFamily="18" charset="0"/>
                <a:ea typeface="+mn-ea"/>
                <a:cs typeface="+mn-cs"/>
              </a:rPr>
              <a:t>God’s Purpose</a:t>
            </a:r>
          </a:p>
        </p:txBody>
      </p:sp>
      <p:sp>
        <p:nvSpPr>
          <p:cNvPr id="58378" name="Text Box 9"/>
          <p:cNvSpPr txBox="1">
            <a:spLocks noChangeArrowheads="1"/>
          </p:cNvSpPr>
          <p:nvPr/>
        </p:nvSpPr>
        <p:spPr bwMode="auto">
          <a:xfrm>
            <a:off x="752475" y="5010150"/>
            <a:ext cx="2714625" cy="1552575"/>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empus Sans ITC" pitchFamily="82" charset="0"/>
                <a:ea typeface="+mn-ea"/>
                <a:cs typeface="+mn-cs"/>
              </a:rPr>
              <a:t>Promised that Josiah would not witness the judgment on Judah</a:t>
            </a:r>
          </a:p>
        </p:txBody>
      </p:sp>
      <p:sp>
        <p:nvSpPr>
          <p:cNvPr id="58379" name="Text Box 10"/>
          <p:cNvSpPr txBox="1">
            <a:spLocks noChangeArrowheads="1"/>
          </p:cNvSpPr>
          <p:nvPr/>
        </p:nvSpPr>
        <p:spPr bwMode="auto">
          <a:xfrm>
            <a:off x="7065963" y="274638"/>
            <a:ext cx="16271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Tahoma" pitchFamily="34" charset="0"/>
                <a:ea typeface="+mn-ea"/>
                <a:cs typeface="+mn-cs"/>
              </a:rPr>
              <a:t>ASSYRIANS</a:t>
            </a:r>
          </a:p>
        </p:txBody>
      </p:sp>
      <p:sp>
        <p:nvSpPr>
          <p:cNvPr id="58380" name="Freeform 11"/>
          <p:cNvSpPr>
            <a:spLocks/>
          </p:cNvSpPr>
          <p:nvPr/>
        </p:nvSpPr>
        <p:spPr bwMode="auto">
          <a:xfrm>
            <a:off x="8272463" y="581025"/>
            <a:ext cx="654050" cy="1857375"/>
          </a:xfrm>
          <a:custGeom>
            <a:avLst/>
            <a:gdLst>
              <a:gd name="T0" fmla="*/ 899696705 w 412"/>
              <a:gd name="T1" fmla="*/ 2147483647 h 1170"/>
              <a:gd name="T2" fmla="*/ 992941665 w 412"/>
              <a:gd name="T3" fmla="*/ 2003523383 h 1170"/>
              <a:gd name="T4" fmla="*/ 622477814 w 412"/>
              <a:gd name="T5" fmla="*/ 758566119 h 1170"/>
              <a:gd name="T6" fmla="*/ 0 w 412"/>
              <a:gd name="T7" fmla="*/ 0 h 1170"/>
              <a:gd name="T8" fmla="*/ 0 60000 65536"/>
              <a:gd name="T9" fmla="*/ 0 60000 65536"/>
              <a:gd name="T10" fmla="*/ 0 60000 65536"/>
              <a:gd name="T11" fmla="*/ 0 60000 65536"/>
              <a:gd name="T12" fmla="*/ 0 w 412"/>
              <a:gd name="T13" fmla="*/ 0 h 1170"/>
              <a:gd name="T14" fmla="*/ 412 w 412"/>
              <a:gd name="T15" fmla="*/ 1170 h 1170"/>
            </a:gdLst>
            <a:ahLst/>
            <a:cxnLst>
              <a:cxn ang="T8">
                <a:pos x="T0" y="T1"/>
              </a:cxn>
              <a:cxn ang="T9">
                <a:pos x="T2" y="T3"/>
              </a:cxn>
              <a:cxn ang="T10">
                <a:pos x="T4" y="T5"/>
              </a:cxn>
              <a:cxn ang="T11">
                <a:pos x="T6" y="T7"/>
              </a:cxn>
            </a:cxnLst>
            <a:rect l="T12" t="T13" r="T14" b="T15"/>
            <a:pathLst>
              <a:path w="412" h="1170">
                <a:moveTo>
                  <a:pt x="357" y="1170"/>
                </a:moveTo>
                <a:cubicBezTo>
                  <a:pt x="384" y="1055"/>
                  <a:pt x="412" y="940"/>
                  <a:pt x="394" y="795"/>
                </a:cubicBezTo>
                <a:cubicBezTo>
                  <a:pt x="376" y="650"/>
                  <a:pt x="313" y="433"/>
                  <a:pt x="247" y="301"/>
                </a:cubicBezTo>
                <a:cubicBezTo>
                  <a:pt x="181" y="169"/>
                  <a:pt x="90" y="84"/>
                  <a:pt x="0" y="0"/>
                </a:cubicBezTo>
              </a:path>
            </a:pathLst>
          </a:custGeom>
          <a:noFill/>
          <a:ln w="28575" cap="flat" cmpd="sng">
            <a:solidFill>
              <a:srgbClr val="003399"/>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8381" name="Oval 12"/>
          <p:cNvSpPr>
            <a:spLocks noChangeArrowheads="1"/>
          </p:cNvSpPr>
          <p:nvPr/>
        </p:nvSpPr>
        <p:spPr bwMode="auto">
          <a:xfrm>
            <a:off x="7543800" y="82550"/>
            <a:ext cx="787400" cy="244475"/>
          </a:xfrm>
          <a:prstGeom prst="ellipse">
            <a:avLst/>
          </a:prstGeom>
          <a:noFill/>
          <a:ln w="28575">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8382" name="Text Box 13"/>
          <p:cNvSpPr txBox="1">
            <a:spLocks noChangeArrowheads="1"/>
          </p:cNvSpPr>
          <p:nvPr/>
        </p:nvSpPr>
        <p:spPr bwMode="auto">
          <a:xfrm>
            <a:off x="3949700" y="355600"/>
            <a:ext cx="2463800" cy="581025"/>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ahoma" pitchFamily="34" charset="0"/>
                <a:ea typeface="+mn-ea"/>
                <a:cs typeface="+mn-cs"/>
              </a:rPr>
              <a:t>Last Assyrian ruler Ahur-uballit retreats to Haran</a:t>
            </a:r>
          </a:p>
        </p:txBody>
      </p:sp>
      <p:sp>
        <p:nvSpPr>
          <p:cNvPr id="58383" name="Text Box 14"/>
          <p:cNvSpPr txBox="1">
            <a:spLocks noChangeArrowheads="1"/>
          </p:cNvSpPr>
          <p:nvPr/>
        </p:nvSpPr>
        <p:spPr bwMode="auto">
          <a:xfrm>
            <a:off x="6873875" y="5334000"/>
            <a:ext cx="1908175" cy="76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400" b="0" i="0" u="none" strike="noStrike" kern="1200" cap="none" spc="0" normalizeH="0" baseline="0" noProof="0">
                <a:ln>
                  <a:noFill/>
                </a:ln>
                <a:solidFill>
                  <a:srgbClr val="FFFF00"/>
                </a:solidFill>
                <a:effectLst/>
                <a:uLnTx/>
                <a:uFillTx/>
                <a:latin typeface="Times New Roman" pitchFamily="18" charset="0"/>
                <a:ea typeface="+mn-ea"/>
                <a:cs typeface="+mn-cs"/>
              </a:rPr>
              <a:t>609 BC</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1238250"/>
            <a:ext cx="9144000" cy="5830888"/>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50595" name="Rectangle 3"/>
          <p:cNvSpPr>
            <a:spLocks noGrp="1" noChangeArrowheads="1"/>
          </p:cNvSpPr>
          <p:nvPr>
            <p:ph type="title"/>
          </p:nvPr>
        </p:nvSpPr>
        <p:spPr>
          <a:xfrm>
            <a:off x="993775" y="0"/>
            <a:ext cx="7772400" cy="1143000"/>
          </a:xfrm>
        </p:spPr>
        <p:txBody>
          <a:bodyPr/>
          <a:lstStyle/>
          <a:p>
            <a:pPr eaLnBrk="1" hangingPunct="1">
              <a:defRPr/>
            </a:pPr>
            <a:r>
              <a:rPr lang="en-US" b="1">
                <a:solidFill>
                  <a:schemeClr val="bg1"/>
                </a:solidFill>
              </a:rPr>
              <a:t>Judah’s Road to Ruin – 609 BC</a:t>
            </a:r>
          </a:p>
        </p:txBody>
      </p:sp>
      <p:pic>
        <p:nvPicPr>
          <p:cNvPr id="59396" name="Picture 4" descr="Necho the Second">
            <a:hlinkClick r:id="rId3" tooltip="Necho the Second"/>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87325" y="1484313"/>
            <a:ext cx="1509713" cy="1971675"/>
          </a:xfrm>
        </p:spPr>
      </p:pic>
      <p:sp>
        <p:nvSpPr>
          <p:cNvPr id="59397" name="Text Box 5"/>
          <p:cNvSpPr txBox="1">
            <a:spLocks noChangeArrowheads="1"/>
          </p:cNvSpPr>
          <p:nvPr/>
        </p:nvSpPr>
        <p:spPr bwMode="auto">
          <a:xfrm>
            <a:off x="1889125" y="1549400"/>
            <a:ext cx="7096125" cy="1930400"/>
          </a:xfrm>
          <a:prstGeom prst="rect">
            <a:avLst/>
          </a:prstGeom>
          <a:solidFill>
            <a:schemeClr val="tx1"/>
          </a:solidFill>
          <a:ln w="9525" algn="ctr">
            <a:solidFill>
              <a:schemeClr val="bg1"/>
            </a:solidFill>
            <a:miter lim="800000"/>
            <a:headEnd/>
            <a:tailEnd/>
          </a:ln>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itchFamily="18" charset="0"/>
                <a:ea typeface="+mn-ea"/>
                <a:cs typeface="+mn-cs"/>
              </a:rPr>
              <a:t>Necho II (also known as </a:t>
            </a:r>
            <a:r>
              <a:rPr kumimoji="0" lang="en-US" altLang="en-US" sz="2000" b="0" i="0" u="none" strike="noStrike" kern="1200" cap="none" spc="0" normalizeH="0" baseline="0" noProof="0" dirty="0" err="1">
                <a:ln>
                  <a:noFill/>
                </a:ln>
                <a:solidFill>
                  <a:srgbClr val="FFFFFF"/>
                </a:solidFill>
                <a:effectLst/>
                <a:uLnTx/>
                <a:uFillTx/>
                <a:latin typeface="Times New Roman" pitchFamily="18" charset="0"/>
                <a:ea typeface="+mn-ea"/>
                <a:cs typeface="+mn-cs"/>
              </a:rPr>
              <a:t>Nekau</a:t>
            </a:r>
            <a:r>
              <a:rPr kumimoji="0" lang="en-US" altLang="en-US" sz="2000" b="0" i="0" u="none" strike="noStrike" kern="1200" cap="none" spc="0" normalizeH="0" baseline="0" noProof="0" dirty="0">
                <a:ln>
                  <a:noFill/>
                </a:ln>
                <a:solidFill>
                  <a:srgbClr val="FFFFFF"/>
                </a:solidFill>
                <a:effectLst/>
                <a:uLnTx/>
                <a:uFillTx/>
                <a:latin typeface="Times New Roman" pitchFamily="18" charset="0"/>
                <a:ea typeface="+mn-ea"/>
                <a:cs typeface="+mn-cs"/>
              </a:rPr>
              <a:t> II) was a king of the Twenty-sixth dynasty of Egypt (610 - 595 BC), and the son of </a:t>
            </a:r>
            <a:r>
              <a:rPr kumimoji="0" lang="en-US" altLang="en-US" sz="2000" b="0" i="0" u="none" strike="noStrike" kern="1200" cap="none" spc="0" normalizeH="0" baseline="0" noProof="0" dirty="0" err="1">
                <a:ln>
                  <a:noFill/>
                </a:ln>
                <a:solidFill>
                  <a:srgbClr val="FFFFFF"/>
                </a:solidFill>
                <a:effectLst/>
                <a:uLnTx/>
                <a:uFillTx/>
                <a:latin typeface="Times New Roman" pitchFamily="18" charset="0"/>
                <a:ea typeface="+mn-ea"/>
                <a:cs typeface="+mn-cs"/>
              </a:rPr>
              <a:t>Psammetichus</a:t>
            </a:r>
            <a:r>
              <a:rPr kumimoji="0" lang="en-US" altLang="en-US" sz="2000" b="0" i="0" u="none" strike="noStrike" kern="1200" cap="none" spc="0" normalizeH="0" baseline="0" noProof="0" dirty="0">
                <a:ln>
                  <a:noFill/>
                </a:ln>
                <a:solidFill>
                  <a:srgbClr val="FFFFFF"/>
                </a:solidFill>
                <a:effectLst/>
                <a:uLnTx/>
                <a:uFillTx/>
                <a:latin typeface="Times New Roman" pitchFamily="18" charset="0"/>
                <a:ea typeface="+mn-ea"/>
                <a:cs typeface="+mn-cs"/>
              </a:rPr>
              <a:t> I. The Egyptologist Donald B. Redford observed that although he was "a man of action from the start and endowed with an imagination perhaps beyond that of his contemporaries, Necho had the misfortune to foster the impression of being a failure."  </a:t>
            </a:r>
          </a:p>
        </p:txBody>
      </p:sp>
      <p:sp>
        <p:nvSpPr>
          <p:cNvPr id="59398" name="Text Box 6"/>
          <p:cNvSpPr txBox="1">
            <a:spLocks noChangeArrowheads="1"/>
          </p:cNvSpPr>
          <p:nvPr/>
        </p:nvSpPr>
        <p:spPr bwMode="auto">
          <a:xfrm>
            <a:off x="274638" y="3702050"/>
            <a:ext cx="8578850" cy="2530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itchFamily="18" charset="0"/>
                <a:ea typeface="+mn-ea"/>
                <a:cs typeface="+mn-cs"/>
              </a:rPr>
              <a:t>In the spring of 609 BC, Necho personally led a sizable force to help the Assyrians. Josiah of Judah sided with the Babylonians and attempted to block his advance at Megiddo, where a fierce battle was fought and Josiah was killed (2 Chr 35:20-24). Necho continued forward, joined forces with Ashur-uballit and together they crossed the Euphrates and laid siege to Harran. Although Necho became the first pharaoh to cross the Euphrates since Thutmose III, he failed to capture Harran, and retreated back to northern Syria. At this point Ashur-uballit vanishes from history, and the Assyrian Empire collapsed. </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8" descr="Babyloni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50" y="-12700"/>
            <a:ext cx="9024938" cy="671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1204" name="AutoShape 4"/>
          <p:cNvSpPr>
            <a:spLocks noChangeArrowheads="1"/>
          </p:cNvSpPr>
          <p:nvPr/>
        </p:nvSpPr>
        <p:spPr bwMode="auto">
          <a:xfrm>
            <a:off x="4179888" y="3382963"/>
            <a:ext cx="117475" cy="10160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91205" name="AutoShape 5"/>
          <p:cNvSpPr>
            <a:spLocks noChangeArrowheads="1"/>
          </p:cNvSpPr>
          <p:nvPr/>
        </p:nvSpPr>
        <p:spPr bwMode="auto">
          <a:xfrm>
            <a:off x="4614863" y="2390775"/>
            <a:ext cx="111125" cy="952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91206" name="AutoShape 6"/>
          <p:cNvSpPr>
            <a:spLocks noChangeArrowheads="1"/>
          </p:cNvSpPr>
          <p:nvPr/>
        </p:nvSpPr>
        <p:spPr bwMode="auto">
          <a:xfrm>
            <a:off x="6665913" y="3068638"/>
            <a:ext cx="111125" cy="11430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91207" name="AutoShape 7"/>
          <p:cNvSpPr>
            <a:spLocks noChangeArrowheads="1"/>
          </p:cNvSpPr>
          <p:nvPr/>
        </p:nvSpPr>
        <p:spPr bwMode="auto">
          <a:xfrm>
            <a:off x="3040063" y="3984625"/>
            <a:ext cx="131762" cy="11430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91209" name="AutoShape 9"/>
          <p:cNvSpPr>
            <a:spLocks noChangeArrowheads="1"/>
          </p:cNvSpPr>
          <p:nvPr/>
        </p:nvSpPr>
        <p:spPr bwMode="auto">
          <a:xfrm>
            <a:off x="4976813" y="1666875"/>
            <a:ext cx="111125" cy="952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0424" name="Text Box 10"/>
          <p:cNvSpPr txBox="1">
            <a:spLocks noChangeArrowheads="1"/>
          </p:cNvSpPr>
          <p:nvPr/>
        </p:nvSpPr>
        <p:spPr bwMode="auto">
          <a:xfrm>
            <a:off x="5943600" y="228600"/>
            <a:ext cx="2932113" cy="76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400" b="0" i="0" u="none" strike="noStrike" kern="1200" cap="none" spc="0" normalizeH="0" baseline="0" noProof="0">
                <a:ln>
                  <a:noFill/>
                </a:ln>
                <a:solidFill>
                  <a:srgbClr val="FFFF00"/>
                </a:solidFill>
                <a:effectLst/>
                <a:uLnTx/>
                <a:uFillTx/>
                <a:latin typeface="Times New Roman" pitchFamily="18" charset="0"/>
                <a:ea typeface="+mn-ea"/>
                <a:cs typeface="+mn-cs"/>
              </a:rPr>
              <a:t>608-605 BC</a:t>
            </a:r>
          </a:p>
        </p:txBody>
      </p:sp>
      <p:sp>
        <p:nvSpPr>
          <p:cNvPr id="60425" name="AutoShape 11"/>
          <p:cNvSpPr>
            <a:spLocks noChangeArrowheads="1"/>
          </p:cNvSpPr>
          <p:nvPr/>
        </p:nvSpPr>
        <p:spPr bwMode="auto">
          <a:xfrm>
            <a:off x="4781550" y="1885950"/>
            <a:ext cx="666750" cy="571500"/>
          </a:xfrm>
          <a:prstGeom prst="irregularSeal2">
            <a:avLst/>
          </a:prstGeom>
          <a:solidFill>
            <a:srgbClr val="FF3300"/>
          </a:solidFill>
          <a:ln w="9525">
            <a:solidFill>
              <a:schemeClr val="tx1"/>
            </a:solidFill>
            <a:miter lim="800000"/>
            <a:headEnd/>
            <a:tailEnd/>
          </a:ln>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60426" name="Picture 12" descr="Necho the Second">
            <a:hlinkClick r:id="rId3" tooltip="Necho the Secon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3775" y="1751013"/>
            <a:ext cx="1509713"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7" name="Text Box 13"/>
          <p:cNvSpPr txBox="1">
            <a:spLocks noChangeArrowheads="1"/>
          </p:cNvSpPr>
          <p:nvPr/>
        </p:nvSpPr>
        <p:spPr bwMode="auto">
          <a:xfrm>
            <a:off x="419100" y="696913"/>
            <a:ext cx="1733550" cy="2530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ahoma" pitchFamily="34" charset="0"/>
                <a:ea typeface="+mn-ea"/>
                <a:cs typeface="+mn-cs"/>
              </a:rPr>
              <a:t>Series of battles between Egypt &amp; Babylon along the Euphrates river</a:t>
            </a:r>
          </a:p>
        </p:txBody>
      </p:sp>
      <p:pic>
        <p:nvPicPr>
          <p:cNvPr id="60428" name="Picture 15" descr="http://www.bibleplaces.com/newsletter/hr/Cylinder_annal_of_Nebuchadnezzar_II,_tb041705560_b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7900" y="1017588"/>
            <a:ext cx="133826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9" name="Text Box 16"/>
          <p:cNvSpPr txBox="1">
            <a:spLocks noChangeArrowheads="1"/>
          </p:cNvSpPr>
          <p:nvPr/>
        </p:nvSpPr>
        <p:spPr bwMode="auto">
          <a:xfrm>
            <a:off x="6153150" y="3317875"/>
            <a:ext cx="2705100" cy="1006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ahoma" pitchFamily="34" charset="0"/>
                <a:ea typeface="+mn-ea"/>
                <a:cs typeface="+mn-cs"/>
              </a:rPr>
              <a:t>Cylinder mentions Nebuchadnezzar's building works </a:t>
            </a:r>
          </a:p>
        </p:txBody>
      </p:sp>
      <p:sp>
        <p:nvSpPr>
          <p:cNvPr id="60430" name="Text Box 17"/>
          <p:cNvSpPr txBox="1">
            <a:spLocks noChangeArrowheads="1"/>
          </p:cNvSpPr>
          <p:nvPr/>
        </p:nvSpPr>
        <p:spPr bwMode="auto">
          <a:xfrm>
            <a:off x="3619500" y="228600"/>
            <a:ext cx="2076450" cy="1311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ahoma" pitchFamily="34" charset="0"/>
                <a:ea typeface="+mn-ea"/>
                <a:cs typeface="+mn-cs"/>
              </a:rPr>
              <a:t>In 605 BC Neco’s forces defeated at Carchemish</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Babyloni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50" y="-12700"/>
            <a:ext cx="9024938" cy="671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3667" name="AutoShape 3"/>
          <p:cNvSpPr>
            <a:spLocks noChangeArrowheads="1"/>
          </p:cNvSpPr>
          <p:nvPr/>
        </p:nvSpPr>
        <p:spPr bwMode="auto">
          <a:xfrm>
            <a:off x="4179888" y="3382963"/>
            <a:ext cx="117475" cy="10160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53668" name="AutoShape 4"/>
          <p:cNvSpPr>
            <a:spLocks noChangeArrowheads="1"/>
          </p:cNvSpPr>
          <p:nvPr/>
        </p:nvSpPr>
        <p:spPr bwMode="auto">
          <a:xfrm>
            <a:off x="4614863" y="2390775"/>
            <a:ext cx="111125" cy="952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53669" name="AutoShape 5"/>
          <p:cNvSpPr>
            <a:spLocks noChangeArrowheads="1"/>
          </p:cNvSpPr>
          <p:nvPr/>
        </p:nvSpPr>
        <p:spPr bwMode="auto">
          <a:xfrm>
            <a:off x="6665913" y="3068638"/>
            <a:ext cx="111125" cy="11430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53670" name="AutoShape 6"/>
          <p:cNvSpPr>
            <a:spLocks noChangeArrowheads="1"/>
          </p:cNvSpPr>
          <p:nvPr/>
        </p:nvSpPr>
        <p:spPr bwMode="auto">
          <a:xfrm>
            <a:off x="3040063" y="3984625"/>
            <a:ext cx="131762" cy="11430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53671" name="AutoShape 7"/>
          <p:cNvSpPr>
            <a:spLocks noChangeArrowheads="1"/>
          </p:cNvSpPr>
          <p:nvPr/>
        </p:nvSpPr>
        <p:spPr bwMode="auto">
          <a:xfrm>
            <a:off x="4976813" y="1666875"/>
            <a:ext cx="111125" cy="952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1448" name="Text Box 8"/>
          <p:cNvSpPr txBox="1">
            <a:spLocks noChangeArrowheads="1"/>
          </p:cNvSpPr>
          <p:nvPr/>
        </p:nvSpPr>
        <p:spPr bwMode="auto">
          <a:xfrm>
            <a:off x="6454775" y="228600"/>
            <a:ext cx="1908175" cy="76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400" b="0" i="0" u="none" strike="noStrike" kern="1200" cap="none" spc="0" normalizeH="0" baseline="0" noProof="0">
                <a:ln>
                  <a:noFill/>
                </a:ln>
                <a:solidFill>
                  <a:srgbClr val="FFFF00"/>
                </a:solidFill>
                <a:effectLst/>
                <a:uLnTx/>
                <a:uFillTx/>
                <a:latin typeface="Times New Roman" pitchFamily="18" charset="0"/>
                <a:ea typeface="+mn-ea"/>
                <a:cs typeface="+mn-cs"/>
              </a:rPr>
              <a:t>604 BC</a:t>
            </a:r>
          </a:p>
        </p:txBody>
      </p:sp>
      <p:sp>
        <p:nvSpPr>
          <p:cNvPr id="61449" name="AutoShape 9"/>
          <p:cNvSpPr>
            <a:spLocks noChangeArrowheads="1"/>
          </p:cNvSpPr>
          <p:nvPr/>
        </p:nvSpPr>
        <p:spPr bwMode="auto">
          <a:xfrm>
            <a:off x="3952875" y="3457575"/>
            <a:ext cx="228600" cy="200025"/>
          </a:xfrm>
          <a:prstGeom prst="irregularSeal2">
            <a:avLst/>
          </a:prstGeom>
          <a:solidFill>
            <a:srgbClr val="FF3300"/>
          </a:solidFill>
          <a:ln w="9525">
            <a:solidFill>
              <a:schemeClr val="tx1"/>
            </a:solidFill>
            <a:miter lim="800000"/>
            <a:headEnd/>
            <a:tailEnd/>
          </a:ln>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61450" name="Picture 10" descr="Necho the Second">
            <a:hlinkClick r:id="rId4" tooltip="Necho the Second"/>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600" y="3227388"/>
            <a:ext cx="1509713"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1" name="Picture 12" descr="http://www.bibleplaces.com/newsletter/hr/Cylinder_annal_of_Nebuchadnezzar_II,_tb041705560_b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7900" y="1017588"/>
            <a:ext cx="133826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2" name="Text Box 13"/>
          <p:cNvSpPr txBox="1">
            <a:spLocks noChangeArrowheads="1"/>
          </p:cNvSpPr>
          <p:nvPr/>
        </p:nvSpPr>
        <p:spPr bwMode="auto">
          <a:xfrm>
            <a:off x="6153150" y="3317875"/>
            <a:ext cx="2705100" cy="1006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ahoma" pitchFamily="34" charset="0"/>
                <a:ea typeface="+mn-ea"/>
                <a:cs typeface="+mn-cs"/>
              </a:rPr>
              <a:t>Cylinder mentions Nebuchadnezzar's building works </a:t>
            </a:r>
          </a:p>
        </p:txBody>
      </p:sp>
      <p:sp>
        <p:nvSpPr>
          <p:cNvPr id="61453" name="Text Box 14"/>
          <p:cNvSpPr txBox="1">
            <a:spLocks noChangeArrowheads="1"/>
          </p:cNvSpPr>
          <p:nvPr/>
        </p:nvSpPr>
        <p:spPr bwMode="auto">
          <a:xfrm>
            <a:off x="3619500" y="228600"/>
            <a:ext cx="2076450" cy="1006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ahoma" pitchFamily="34" charset="0"/>
                <a:ea typeface="+mn-ea"/>
                <a:cs typeface="+mn-cs"/>
              </a:rPr>
              <a:t>In 604 BC Nebucahnezzar attacks Ashkelon</a:t>
            </a:r>
          </a:p>
        </p:txBody>
      </p:sp>
      <p:pic>
        <p:nvPicPr>
          <p:cNvPr id="61454"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 y="466725"/>
            <a:ext cx="2808288"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5" name="Text Box 16"/>
          <p:cNvSpPr txBox="1">
            <a:spLocks noChangeArrowheads="1"/>
          </p:cNvSpPr>
          <p:nvPr/>
        </p:nvSpPr>
        <p:spPr bwMode="auto">
          <a:xfrm>
            <a:off x="6194425" y="4541838"/>
            <a:ext cx="2646363" cy="1114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Times New Roman" pitchFamily="18" charset="0"/>
                <a:ea typeface="+mn-ea"/>
                <a:cs typeface="+mn-cs"/>
              </a:rPr>
              <a:t>Jeremiah 47:5 ( NKJV ) </a:t>
            </a:r>
            <a:br>
              <a:rPr kumimoji="0" lang="en-US" altLang="en-US" sz="1200" b="1"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altLang="en-US" sz="1200" b="1" i="0" u="none" strike="noStrike" kern="1200" cap="none" spc="0" normalizeH="0" baseline="0" noProof="0">
                <a:ln>
                  <a:noFill/>
                </a:ln>
                <a:solidFill>
                  <a:srgbClr val="000000"/>
                </a:solidFill>
                <a:effectLst/>
                <a:uLnTx/>
                <a:uFillTx/>
                <a:latin typeface="Times New Roman" pitchFamily="18" charset="0"/>
                <a:ea typeface="+mn-ea"/>
                <a:cs typeface="+mn-cs"/>
              </a:rPr>
              <a:t>    Baldness has come upon Gaza,</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Times New Roman" pitchFamily="18" charset="0"/>
                <a:ea typeface="+mn-ea"/>
                <a:cs typeface="+mn-cs"/>
              </a:rPr>
              <a:t>     Ashkelon is cut off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Times New Roman" pitchFamily="18" charset="0"/>
                <a:ea typeface="+mn-ea"/>
                <a:cs typeface="+mn-cs"/>
              </a:rPr>
              <a:t>     </a:t>
            </a:r>
            <a:r>
              <a:rPr kumimoji="0" lang="en-US" altLang="en-US" sz="1200" b="1" i="1" u="none" strike="noStrike" kern="1200" cap="none" spc="0" normalizeH="0" baseline="0" noProof="0">
                <a:ln>
                  <a:noFill/>
                </a:ln>
                <a:solidFill>
                  <a:srgbClr val="000000"/>
                </a:solidFill>
                <a:effectLst/>
                <a:uLnTx/>
                <a:uFillTx/>
                <a:latin typeface="Times New Roman" pitchFamily="18" charset="0"/>
                <a:ea typeface="+mn-ea"/>
                <a:cs typeface="+mn-cs"/>
              </a:rPr>
              <a:t>With</a:t>
            </a:r>
            <a:r>
              <a:rPr kumimoji="0" lang="en-US" altLang="en-US" sz="1200" b="1" i="0" u="none" strike="noStrike" kern="1200" cap="none" spc="0" normalizeH="0" baseline="0" noProof="0">
                <a:ln>
                  <a:noFill/>
                </a:ln>
                <a:solidFill>
                  <a:srgbClr val="000000"/>
                </a:solidFill>
                <a:effectLst/>
                <a:uLnTx/>
                <a:uFillTx/>
                <a:latin typeface="Times New Roman" pitchFamily="18" charset="0"/>
                <a:ea typeface="+mn-ea"/>
                <a:cs typeface="+mn-cs"/>
              </a:rPr>
              <a:t> the remnant of their valley.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Times New Roman" pitchFamily="18" charset="0"/>
                <a:ea typeface="+mn-ea"/>
                <a:cs typeface="+mn-cs"/>
              </a:rPr>
              <a:t>    How long will you cut yourself?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1143000"/>
            <a:ext cx="7772400" cy="1143000"/>
          </a:xfrm>
        </p:spPr>
        <p:txBody>
          <a:bodyPr/>
          <a:lstStyle/>
          <a:p>
            <a:pPr eaLnBrk="1" hangingPunct="1"/>
            <a:r>
              <a:rPr lang="en-US" altLang="en-US">
                <a:latin typeface="Tahoma" pitchFamily="34" charset="0"/>
                <a:cs typeface="Tahoma" pitchFamily="34" charset="0"/>
              </a:rPr>
              <a:t>The purpose of the prophets was threefold:</a:t>
            </a:r>
            <a:br>
              <a:rPr lang="en-US" altLang="en-US">
                <a:cs typeface="Times New Roman" pitchFamily="18" charset="0"/>
              </a:rPr>
            </a:br>
            <a:endParaRPr lang="en-US" altLang="en-US">
              <a:cs typeface="Times New Roman" pitchFamily="18" charset="0"/>
            </a:endParaRPr>
          </a:p>
        </p:txBody>
      </p:sp>
      <p:sp>
        <p:nvSpPr>
          <p:cNvPr id="58371" name="Rectangle 3"/>
          <p:cNvSpPr>
            <a:spLocks noGrp="1" noChangeArrowheads="1"/>
          </p:cNvSpPr>
          <p:nvPr>
            <p:ph type="body" idx="1"/>
          </p:nvPr>
        </p:nvSpPr>
        <p:spPr>
          <a:xfrm>
            <a:off x="685800" y="2381250"/>
            <a:ext cx="7772400" cy="4114800"/>
          </a:xfrm>
        </p:spPr>
        <p:txBody>
          <a:bodyPr/>
          <a:lstStyle/>
          <a:p>
            <a:pPr eaLnBrk="1" hangingPunct="1"/>
            <a:r>
              <a:rPr lang="en-US" altLang="en-US" sz="2800">
                <a:latin typeface="Tahoma" pitchFamily="34" charset="0"/>
                <a:cs typeface="Tahoma" pitchFamily="34" charset="0"/>
              </a:rPr>
              <a:t>To warn the nations of the coming judgment.</a:t>
            </a:r>
          </a:p>
          <a:p>
            <a:pPr eaLnBrk="1" hangingPunct="1"/>
            <a:endParaRPr lang="en-US" altLang="en-US" sz="2800">
              <a:cs typeface="Times New Roman" pitchFamily="18" charset="0"/>
            </a:endParaRPr>
          </a:p>
          <a:p>
            <a:pPr eaLnBrk="1" hangingPunct="1"/>
            <a:r>
              <a:rPr lang="en-US" altLang="en-US" sz="2800">
                <a:latin typeface="Tahoma" pitchFamily="34" charset="0"/>
                <a:cs typeface="Tahoma" pitchFamily="34" charset="0"/>
              </a:rPr>
              <a:t>To explain why the judgment had come upon them.</a:t>
            </a:r>
          </a:p>
          <a:p>
            <a:pPr eaLnBrk="1" hangingPunct="1"/>
            <a:endParaRPr lang="en-US" altLang="en-US" sz="2800">
              <a:cs typeface="Times New Roman" pitchFamily="18" charset="0"/>
            </a:endParaRPr>
          </a:p>
          <a:p>
            <a:pPr eaLnBrk="1" hangingPunct="1"/>
            <a:r>
              <a:rPr lang="en-US" altLang="en-US" sz="2800">
                <a:latin typeface="Tahoma" pitchFamily="34" charset="0"/>
                <a:cs typeface="Tahoma" pitchFamily="34" charset="0"/>
              </a:rPr>
              <a:t>To give assurance, at least to a remnant, of a hope that lay beyond the judgment.</a:t>
            </a:r>
            <a:r>
              <a:rPr lang="en-US" altLang="en-US" sz="2800"/>
              <a:t> </a:t>
            </a:r>
          </a:p>
          <a:p>
            <a:pPr eaLnBrk="1" hangingPunct="1"/>
            <a:endParaRPr lang="en-US" altLang="en-US" sz="2800"/>
          </a:p>
        </p:txBody>
      </p:sp>
    </p:spTree>
    <p:extLst>
      <p:ext uri="{BB962C8B-B14F-4D97-AF65-F5344CB8AC3E}">
        <p14:creationId xmlns:p14="http://schemas.microsoft.com/office/powerpoint/2010/main" val="39878155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Babyloni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50" y="-12700"/>
            <a:ext cx="9024938" cy="671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5715" name="AutoShape 3"/>
          <p:cNvSpPr>
            <a:spLocks noChangeArrowheads="1"/>
          </p:cNvSpPr>
          <p:nvPr/>
        </p:nvSpPr>
        <p:spPr bwMode="auto">
          <a:xfrm>
            <a:off x="4179888" y="3382963"/>
            <a:ext cx="117475" cy="10160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55716" name="AutoShape 4"/>
          <p:cNvSpPr>
            <a:spLocks noChangeArrowheads="1"/>
          </p:cNvSpPr>
          <p:nvPr/>
        </p:nvSpPr>
        <p:spPr bwMode="auto">
          <a:xfrm>
            <a:off x="4614863" y="2390775"/>
            <a:ext cx="111125" cy="952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55717" name="AutoShape 5"/>
          <p:cNvSpPr>
            <a:spLocks noChangeArrowheads="1"/>
          </p:cNvSpPr>
          <p:nvPr/>
        </p:nvSpPr>
        <p:spPr bwMode="auto">
          <a:xfrm>
            <a:off x="6665913" y="3068638"/>
            <a:ext cx="111125" cy="11430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55718" name="AutoShape 6"/>
          <p:cNvSpPr>
            <a:spLocks noChangeArrowheads="1"/>
          </p:cNvSpPr>
          <p:nvPr/>
        </p:nvSpPr>
        <p:spPr bwMode="auto">
          <a:xfrm>
            <a:off x="3040063" y="3984625"/>
            <a:ext cx="131762" cy="11430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55719" name="AutoShape 7"/>
          <p:cNvSpPr>
            <a:spLocks noChangeArrowheads="1"/>
          </p:cNvSpPr>
          <p:nvPr/>
        </p:nvSpPr>
        <p:spPr bwMode="auto">
          <a:xfrm>
            <a:off x="4976813" y="1666875"/>
            <a:ext cx="111125" cy="952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2472" name="Text Box 8"/>
          <p:cNvSpPr txBox="1">
            <a:spLocks noChangeArrowheads="1"/>
          </p:cNvSpPr>
          <p:nvPr/>
        </p:nvSpPr>
        <p:spPr bwMode="auto">
          <a:xfrm>
            <a:off x="6454775" y="228600"/>
            <a:ext cx="1908175" cy="76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400" b="0" i="0" u="none" strike="noStrike" kern="1200" cap="none" spc="0" normalizeH="0" baseline="0" noProof="0">
                <a:ln>
                  <a:noFill/>
                </a:ln>
                <a:solidFill>
                  <a:srgbClr val="FFFF00"/>
                </a:solidFill>
                <a:effectLst/>
                <a:uLnTx/>
                <a:uFillTx/>
                <a:latin typeface="Times New Roman" pitchFamily="18" charset="0"/>
                <a:ea typeface="+mn-ea"/>
                <a:cs typeface="+mn-cs"/>
              </a:rPr>
              <a:t>604 BC</a:t>
            </a:r>
          </a:p>
        </p:txBody>
      </p:sp>
      <p:sp>
        <p:nvSpPr>
          <p:cNvPr id="62473" name="AutoShape 9"/>
          <p:cNvSpPr>
            <a:spLocks noChangeArrowheads="1"/>
          </p:cNvSpPr>
          <p:nvPr/>
        </p:nvSpPr>
        <p:spPr bwMode="auto">
          <a:xfrm>
            <a:off x="3952875" y="3457575"/>
            <a:ext cx="228600" cy="200025"/>
          </a:xfrm>
          <a:prstGeom prst="irregularSeal2">
            <a:avLst/>
          </a:prstGeom>
          <a:solidFill>
            <a:srgbClr val="FF3300"/>
          </a:solidFill>
          <a:ln w="9525">
            <a:solidFill>
              <a:schemeClr val="tx1"/>
            </a:solidFill>
            <a:miter lim="800000"/>
            <a:headEnd/>
            <a:tailEnd/>
          </a:ln>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62474" name="Picture 10" descr="Necho the Second">
            <a:hlinkClick r:id="rId4" tooltip="Necho the Second"/>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600" y="3227388"/>
            <a:ext cx="1509713"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5" name="Picture 11" descr="http://www.bibleplaces.com/newsletter/hr/Cylinder_annal_of_Nebuchadnezzar_II,_tb041705560_b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7900" y="1017588"/>
            <a:ext cx="133826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6" name="Text Box 12"/>
          <p:cNvSpPr txBox="1">
            <a:spLocks noChangeArrowheads="1"/>
          </p:cNvSpPr>
          <p:nvPr/>
        </p:nvSpPr>
        <p:spPr bwMode="auto">
          <a:xfrm>
            <a:off x="6153150" y="3317875"/>
            <a:ext cx="2705100" cy="1006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ahoma" pitchFamily="34" charset="0"/>
                <a:ea typeface="+mn-ea"/>
                <a:cs typeface="+mn-cs"/>
              </a:rPr>
              <a:t>Cylinder mentions Nebuchadnezzar's building works </a:t>
            </a:r>
          </a:p>
        </p:txBody>
      </p:sp>
      <p:sp>
        <p:nvSpPr>
          <p:cNvPr id="62477" name="Text Box 13"/>
          <p:cNvSpPr txBox="1">
            <a:spLocks noChangeArrowheads="1"/>
          </p:cNvSpPr>
          <p:nvPr/>
        </p:nvSpPr>
        <p:spPr bwMode="auto">
          <a:xfrm>
            <a:off x="3619500" y="228600"/>
            <a:ext cx="2076450" cy="1006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ahoma" pitchFamily="34" charset="0"/>
                <a:ea typeface="+mn-ea"/>
                <a:cs typeface="+mn-cs"/>
              </a:rPr>
              <a:t>In 604 BC Nebucahnezzar attacks Ashkelon</a:t>
            </a:r>
          </a:p>
        </p:txBody>
      </p:sp>
      <p:pic>
        <p:nvPicPr>
          <p:cNvPr id="62478"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 y="466725"/>
            <a:ext cx="2808288"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9" name="Text Box 15"/>
          <p:cNvSpPr txBox="1">
            <a:spLocks noChangeArrowheads="1"/>
          </p:cNvSpPr>
          <p:nvPr/>
        </p:nvSpPr>
        <p:spPr bwMode="auto">
          <a:xfrm>
            <a:off x="6194425" y="4541838"/>
            <a:ext cx="2646363" cy="1114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Times New Roman" pitchFamily="18" charset="0"/>
                <a:ea typeface="+mn-ea"/>
                <a:cs typeface="+mn-cs"/>
              </a:rPr>
              <a:t>Jeremiah 47:5 ( NKJV ) </a:t>
            </a:r>
            <a:br>
              <a:rPr kumimoji="0" lang="en-US" altLang="en-US" sz="1200" b="1"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altLang="en-US" sz="1200" b="1" i="0" u="none" strike="noStrike" kern="1200" cap="none" spc="0" normalizeH="0" baseline="0" noProof="0">
                <a:ln>
                  <a:noFill/>
                </a:ln>
                <a:solidFill>
                  <a:srgbClr val="000000"/>
                </a:solidFill>
                <a:effectLst/>
                <a:uLnTx/>
                <a:uFillTx/>
                <a:latin typeface="Times New Roman" pitchFamily="18" charset="0"/>
                <a:ea typeface="+mn-ea"/>
                <a:cs typeface="+mn-cs"/>
              </a:rPr>
              <a:t>    Baldness has come upon Gaza,</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Times New Roman" pitchFamily="18" charset="0"/>
                <a:ea typeface="+mn-ea"/>
                <a:cs typeface="+mn-cs"/>
              </a:rPr>
              <a:t>     Ashkelon is cut off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Times New Roman" pitchFamily="18" charset="0"/>
                <a:ea typeface="+mn-ea"/>
                <a:cs typeface="+mn-cs"/>
              </a:rPr>
              <a:t>     </a:t>
            </a:r>
            <a:r>
              <a:rPr kumimoji="0" lang="en-US" altLang="en-US" sz="1200" b="1" i="1" u="none" strike="noStrike" kern="1200" cap="none" spc="0" normalizeH="0" baseline="0" noProof="0">
                <a:ln>
                  <a:noFill/>
                </a:ln>
                <a:solidFill>
                  <a:srgbClr val="000000"/>
                </a:solidFill>
                <a:effectLst/>
                <a:uLnTx/>
                <a:uFillTx/>
                <a:latin typeface="Times New Roman" pitchFamily="18" charset="0"/>
                <a:ea typeface="+mn-ea"/>
                <a:cs typeface="+mn-cs"/>
              </a:rPr>
              <a:t>With</a:t>
            </a:r>
            <a:r>
              <a:rPr kumimoji="0" lang="en-US" altLang="en-US" sz="1200" b="1" i="0" u="none" strike="noStrike" kern="1200" cap="none" spc="0" normalizeH="0" baseline="0" noProof="0">
                <a:ln>
                  <a:noFill/>
                </a:ln>
                <a:solidFill>
                  <a:srgbClr val="000000"/>
                </a:solidFill>
                <a:effectLst/>
                <a:uLnTx/>
                <a:uFillTx/>
                <a:latin typeface="Times New Roman" pitchFamily="18" charset="0"/>
                <a:ea typeface="+mn-ea"/>
                <a:cs typeface="+mn-cs"/>
              </a:rPr>
              <a:t> the remnant of their valley.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Times New Roman" pitchFamily="18" charset="0"/>
                <a:ea typeface="+mn-ea"/>
                <a:cs typeface="+mn-cs"/>
              </a:rPr>
              <a:t>    How long will you cut yourself?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Babyloni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50" y="-12700"/>
            <a:ext cx="9024938" cy="671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63" name="AutoShape 3"/>
          <p:cNvSpPr>
            <a:spLocks noChangeArrowheads="1"/>
          </p:cNvSpPr>
          <p:nvPr/>
        </p:nvSpPr>
        <p:spPr bwMode="auto">
          <a:xfrm>
            <a:off x="4179888" y="3382963"/>
            <a:ext cx="117475" cy="10160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57764" name="AutoShape 4"/>
          <p:cNvSpPr>
            <a:spLocks noChangeArrowheads="1"/>
          </p:cNvSpPr>
          <p:nvPr/>
        </p:nvSpPr>
        <p:spPr bwMode="auto">
          <a:xfrm>
            <a:off x="4614863" y="2390775"/>
            <a:ext cx="111125" cy="952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57765" name="AutoShape 5"/>
          <p:cNvSpPr>
            <a:spLocks noChangeArrowheads="1"/>
          </p:cNvSpPr>
          <p:nvPr/>
        </p:nvSpPr>
        <p:spPr bwMode="auto">
          <a:xfrm>
            <a:off x="6665913" y="3068638"/>
            <a:ext cx="111125" cy="11430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57766" name="AutoShape 6"/>
          <p:cNvSpPr>
            <a:spLocks noChangeArrowheads="1"/>
          </p:cNvSpPr>
          <p:nvPr/>
        </p:nvSpPr>
        <p:spPr bwMode="auto">
          <a:xfrm>
            <a:off x="3040063" y="3984625"/>
            <a:ext cx="131762" cy="11430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57767" name="AutoShape 7"/>
          <p:cNvSpPr>
            <a:spLocks noChangeArrowheads="1"/>
          </p:cNvSpPr>
          <p:nvPr/>
        </p:nvSpPr>
        <p:spPr bwMode="auto">
          <a:xfrm>
            <a:off x="4976813" y="1666875"/>
            <a:ext cx="111125" cy="95250"/>
          </a:xfrm>
          <a:prstGeom prst="star5">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3496" name="Text Box 8"/>
          <p:cNvSpPr txBox="1">
            <a:spLocks noChangeArrowheads="1"/>
          </p:cNvSpPr>
          <p:nvPr/>
        </p:nvSpPr>
        <p:spPr bwMode="auto">
          <a:xfrm>
            <a:off x="6454775" y="228600"/>
            <a:ext cx="1908175" cy="76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400" b="0" i="0" u="none" strike="noStrike" kern="1200" cap="none" spc="0" normalizeH="0" baseline="0" noProof="0">
                <a:ln>
                  <a:noFill/>
                </a:ln>
                <a:solidFill>
                  <a:srgbClr val="FFFF00"/>
                </a:solidFill>
                <a:effectLst/>
                <a:uLnTx/>
                <a:uFillTx/>
                <a:latin typeface="Times New Roman" pitchFamily="18" charset="0"/>
                <a:ea typeface="+mn-ea"/>
                <a:cs typeface="+mn-cs"/>
              </a:rPr>
              <a:t>601 BC</a:t>
            </a:r>
          </a:p>
        </p:txBody>
      </p:sp>
      <p:sp>
        <p:nvSpPr>
          <p:cNvPr id="63497" name="AutoShape 9"/>
          <p:cNvSpPr>
            <a:spLocks noChangeArrowheads="1"/>
          </p:cNvSpPr>
          <p:nvPr/>
        </p:nvSpPr>
        <p:spPr bwMode="auto">
          <a:xfrm>
            <a:off x="3705225" y="3600450"/>
            <a:ext cx="228600" cy="200025"/>
          </a:xfrm>
          <a:prstGeom prst="irregularSeal2">
            <a:avLst/>
          </a:prstGeom>
          <a:solidFill>
            <a:srgbClr val="FF3300"/>
          </a:solidFill>
          <a:ln w="9525">
            <a:solidFill>
              <a:schemeClr val="tx1"/>
            </a:solidFill>
            <a:miter lim="800000"/>
            <a:headEnd/>
            <a:tailEnd/>
          </a:ln>
        </p:spPr>
        <p:txBody>
          <a:bodyPr wrap="none" anchor="ct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63498" name="Picture 10" descr="Necho the Second">
            <a:hlinkClick r:id="rId4" tooltip="Necho the Second"/>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600" y="3227388"/>
            <a:ext cx="1509713"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9" name="Picture 11" descr="http://www.bibleplaces.com/newsletter/hr/Cylinder_annal_of_Nebuchadnezzar_II,_tb041705560_b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7900" y="1017588"/>
            <a:ext cx="133826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0" name="Text Box 12"/>
          <p:cNvSpPr txBox="1">
            <a:spLocks noChangeArrowheads="1"/>
          </p:cNvSpPr>
          <p:nvPr/>
        </p:nvSpPr>
        <p:spPr bwMode="auto">
          <a:xfrm>
            <a:off x="6153150" y="3317875"/>
            <a:ext cx="2705100" cy="1006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ahoma" pitchFamily="34" charset="0"/>
                <a:ea typeface="+mn-ea"/>
                <a:cs typeface="+mn-cs"/>
              </a:rPr>
              <a:t>Cylinder mentions Nebuchadnezzar's building works </a:t>
            </a:r>
          </a:p>
        </p:txBody>
      </p:sp>
      <p:sp>
        <p:nvSpPr>
          <p:cNvPr id="63501" name="Text Box 16"/>
          <p:cNvSpPr txBox="1">
            <a:spLocks noChangeArrowheads="1"/>
          </p:cNvSpPr>
          <p:nvPr/>
        </p:nvSpPr>
        <p:spPr bwMode="auto">
          <a:xfrm>
            <a:off x="752475" y="688975"/>
            <a:ext cx="2705100" cy="1006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ahoma" pitchFamily="34" charset="0"/>
                <a:ea typeface="+mn-ea"/>
                <a:cs typeface="+mn-cs"/>
              </a:rPr>
              <a:t>Battle a draw – Nebuchadnezzar withdraws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altLang="en-US">
                <a:latin typeface="Tahoma" pitchFamily="34" charset="0"/>
                <a:cs typeface="Tahoma" pitchFamily="34" charset="0"/>
              </a:rPr>
              <a:t>The Role of the Prophets</a:t>
            </a:r>
            <a:r>
              <a:rPr lang="en-US" altLang="en-US"/>
              <a:t> </a:t>
            </a:r>
          </a:p>
        </p:txBody>
      </p:sp>
      <p:sp>
        <p:nvSpPr>
          <p:cNvPr id="59395" name="Text Box 3"/>
          <p:cNvSpPr txBox="1">
            <a:spLocks noChangeArrowheads="1"/>
          </p:cNvSpPr>
          <p:nvPr/>
        </p:nvSpPr>
        <p:spPr bwMode="ltGray">
          <a:xfrm>
            <a:off x="838200" y="1905000"/>
            <a:ext cx="7543800" cy="82232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8F8F8"/>
                </a:solidFill>
                <a:effectLst/>
                <a:uLnTx/>
                <a:uFillTx/>
                <a:latin typeface="Tahoma" pitchFamily="34" charset="0"/>
                <a:ea typeface="+mn-ea"/>
                <a:cs typeface="Tahoma" pitchFamily="34" charset="0"/>
              </a:rPr>
              <a:t>They are </a:t>
            </a:r>
            <a:r>
              <a:rPr kumimoji="0" lang="en-US" altLang="en-US" sz="2400" b="1" i="1" u="none" strike="noStrike" kern="1200" cap="none" spc="0" normalizeH="0" baseline="0" noProof="0">
                <a:ln>
                  <a:noFill/>
                </a:ln>
                <a:solidFill>
                  <a:srgbClr val="FFFF00"/>
                </a:solidFill>
                <a:effectLst/>
                <a:uLnTx/>
                <a:uFillTx/>
                <a:latin typeface="Tahoma" pitchFamily="34" charset="0"/>
                <a:ea typeface="+mn-ea"/>
                <a:cs typeface="Tahoma" pitchFamily="34" charset="0"/>
              </a:rPr>
              <a:t>Spokesmen for God</a:t>
            </a:r>
            <a:r>
              <a:rPr kumimoji="0" lang="en-US" altLang="en-US" sz="2400" b="0" i="1" u="none" strike="noStrike" kern="1200" cap="none" spc="0" normalizeH="0" baseline="0" noProof="0">
                <a:ln>
                  <a:noFill/>
                </a:ln>
                <a:solidFill>
                  <a:srgbClr val="FFFF00"/>
                </a:solidFill>
                <a:effectLst/>
                <a:uLnTx/>
                <a:uFillTx/>
                <a:latin typeface="Tahoma" pitchFamily="34" charset="0"/>
                <a:ea typeface="+mn-ea"/>
                <a:cs typeface="Tahoma" pitchFamily="34" charset="0"/>
              </a:rPr>
              <a:t>,</a:t>
            </a:r>
            <a:r>
              <a:rPr kumimoji="0" lang="en-US" altLang="en-US" sz="2400" b="0" i="1" u="none" strike="noStrike" kern="1200" cap="none" spc="0" normalizeH="0" baseline="0" noProof="0">
                <a:ln>
                  <a:noFill/>
                </a:ln>
                <a:solidFill>
                  <a:srgbClr val="F8F8F8"/>
                </a:solidFill>
                <a:effectLst/>
                <a:uLnTx/>
                <a:uFillTx/>
                <a:latin typeface="Tahoma" pitchFamily="34" charset="0"/>
                <a:ea typeface="+mn-ea"/>
                <a:cs typeface="Tahoma" pitchFamily="34" charset="0"/>
              </a:rPr>
              <a:t> </a:t>
            </a:r>
            <a:r>
              <a:rPr kumimoji="0" lang="en-US" altLang="en-US" sz="2400" b="0" i="0" u="none" strike="noStrike" kern="1200" cap="none" spc="0" normalizeH="0" baseline="0" noProof="0">
                <a:ln>
                  <a:noFill/>
                </a:ln>
                <a:solidFill>
                  <a:srgbClr val="F8F8F8"/>
                </a:solidFill>
                <a:effectLst/>
                <a:uLnTx/>
                <a:uFillTx/>
                <a:latin typeface="Tahoma" pitchFamily="34" charset="0"/>
                <a:ea typeface="+mn-ea"/>
                <a:cs typeface="Tahoma" pitchFamily="34" charset="0"/>
              </a:rPr>
              <a:t>serving as “forthtellers,” speaking what God put in their mouth.</a:t>
            </a:r>
            <a:r>
              <a:rPr kumimoji="0" lang="en-US" altLang="en-US" sz="2400" b="0" i="0" u="none" strike="noStrike" kern="1200" cap="none" spc="0" normalizeH="0" baseline="0" noProof="0">
                <a:ln>
                  <a:noFill/>
                </a:ln>
                <a:solidFill>
                  <a:srgbClr val="F8F8F8"/>
                </a:solidFill>
                <a:effectLst/>
                <a:uLnTx/>
                <a:uFillTx/>
                <a:latin typeface="Times New Roman" pitchFamily="18" charset="0"/>
                <a:ea typeface="+mn-ea"/>
                <a:cs typeface="Arial" pitchFamily="34" charset="0"/>
              </a:rPr>
              <a:t> </a:t>
            </a:r>
          </a:p>
        </p:txBody>
      </p:sp>
      <p:sp>
        <p:nvSpPr>
          <p:cNvPr id="59396" name="Text Box 4"/>
          <p:cNvSpPr txBox="1">
            <a:spLocks noChangeArrowheads="1"/>
          </p:cNvSpPr>
          <p:nvPr/>
        </p:nvSpPr>
        <p:spPr bwMode="ltGray">
          <a:xfrm>
            <a:off x="800100" y="3009900"/>
            <a:ext cx="7524750" cy="156966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prstClr val="white"/>
                </a:solidFill>
                <a:effectLst/>
                <a:uLnTx/>
                <a:uFillTx/>
                <a:latin typeface="Tahoma" pitchFamily="34" charset="0"/>
                <a:ea typeface="+mn-ea"/>
                <a:cs typeface="Tahoma" pitchFamily="34" charset="0"/>
              </a:rPr>
              <a:t>They are </a:t>
            </a:r>
            <a:r>
              <a:rPr kumimoji="0" lang="en-US" altLang="en-US" sz="2400" b="1" i="1" u="none" strike="noStrike" kern="1200" cap="none" spc="0" normalizeH="0" baseline="0" noProof="0" dirty="0">
                <a:ln>
                  <a:noFill/>
                </a:ln>
                <a:solidFill>
                  <a:srgbClr val="FFFF00"/>
                </a:solidFill>
                <a:effectLst/>
                <a:uLnTx/>
                <a:uFillTx/>
                <a:latin typeface="Tahoma" pitchFamily="34" charset="0"/>
                <a:ea typeface="+mn-ea"/>
                <a:cs typeface="Tahoma" pitchFamily="34" charset="0"/>
              </a:rPr>
              <a:t>Preachers of the Covenant</a:t>
            </a:r>
            <a:r>
              <a:rPr kumimoji="0" lang="en-US" altLang="en-US" sz="2400" b="0" i="1" u="none" strike="noStrike" kern="1200" cap="none" spc="0" normalizeH="0" baseline="0" noProof="0" dirty="0">
                <a:ln>
                  <a:noFill/>
                </a:ln>
                <a:solidFill>
                  <a:prstClr val="black"/>
                </a:solidFill>
                <a:effectLst/>
                <a:uLnTx/>
                <a:uFillTx/>
                <a:latin typeface="Tahoma" pitchFamily="34" charset="0"/>
                <a:ea typeface="+mn-ea"/>
                <a:cs typeface="Tahoma" pitchFamily="34" charset="0"/>
              </a:rPr>
              <a:t>,</a:t>
            </a:r>
            <a:r>
              <a:rPr kumimoji="0" lang="en-US" altLang="en-US" sz="2400" b="0" i="0" u="none" strike="noStrike" kern="1200" cap="none" spc="0" normalizeH="0" baseline="0" noProof="0" dirty="0">
                <a:ln>
                  <a:noFill/>
                </a:ln>
                <a:solidFill>
                  <a:prstClr val="black"/>
                </a:solidFill>
                <a:effectLst/>
                <a:uLnTx/>
                <a:uFillTx/>
                <a:latin typeface="Tahoma" pitchFamily="34" charset="0"/>
                <a:ea typeface="+mn-ea"/>
                <a:cs typeface="Tahoma" pitchFamily="34" charset="0"/>
              </a:rPr>
              <a:t> </a:t>
            </a:r>
            <a:r>
              <a:rPr kumimoji="0" lang="en-US" altLang="en-US" sz="2400" b="0" i="0" u="none" strike="noStrike" kern="1200" cap="none" spc="0" normalizeH="0" baseline="0" noProof="0" dirty="0">
                <a:ln>
                  <a:noFill/>
                </a:ln>
                <a:solidFill>
                  <a:prstClr val="white"/>
                </a:solidFill>
                <a:effectLst/>
                <a:uLnTx/>
                <a:uFillTx/>
                <a:latin typeface="Tahoma" pitchFamily="34" charset="0"/>
                <a:ea typeface="+mn-ea"/>
                <a:cs typeface="Tahoma" pitchFamily="34" charset="0"/>
              </a:rPr>
              <a:t>relating their message to God’s previous promises to the nation of Israel.  These covenants were made with or through Abraham, Moses, and David</a:t>
            </a:r>
            <a:r>
              <a:rPr kumimoji="0" lang="en-US" altLang="en-US" sz="2400" b="0" i="0" u="none" strike="noStrike" kern="1200" cap="none" spc="0" normalizeH="0" baseline="0" noProof="0" dirty="0">
                <a:ln>
                  <a:noFill/>
                </a:ln>
                <a:solidFill>
                  <a:prstClr val="white"/>
                </a:solidFill>
                <a:effectLst/>
                <a:uLnTx/>
                <a:uFillTx/>
                <a:latin typeface="Times New Roman" pitchFamily="18" charset="0"/>
                <a:ea typeface="+mn-ea"/>
                <a:cs typeface="Arial" pitchFamily="34" charset="0"/>
              </a:rPr>
              <a:t> </a:t>
            </a:r>
          </a:p>
        </p:txBody>
      </p:sp>
      <p:sp>
        <p:nvSpPr>
          <p:cNvPr id="59397" name="Text Box 5"/>
          <p:cNvSpPr txBox="1">
            <a:spLocks noChangeArrowheads="1"/>
          </p:cNvSpPr>
          <p:nvPr/>
        </p:nvSpPr>
        <p:spPr bwMode="ltGray">
          <a:xfrm>
            <a:off x="742950" y="4762500"/>
            <a:ext cx="7581900" cy="156966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prstClr val="white"/>
                </a:solidFill>
                <a:effectLst/>
                <a:uLnTx/>
                <a:uFillTx/>
                <a:latin typeface="Tahoma" pitchFamily="34" charset="0"/>
                <a:ea typeface="+mn-ea"/>
                <a:cs typeface="Tahoma" pitchFamily="34" charset="0"/>
              </a:rPr>
              <a:t>They are historians, or </a:t>
            </a:r>
            <a:r>
              <a:rPr kumimoji="0" lang="en-US" altLang="en-US" sz="2400" b="1" i="1" u="none" strike="noStrike" kern="1200" cap="none" spc="0" normalizeH="0" baseline="0" noProof="0" dirty="0">
                <a:ln>
                  <a:noFill/>
                </a:ln>
                <a:solidFill>
                  <a:srgbClr val="FFFF00"/>
                </a:solidFill>
                <a:effectLst/>
                <a:uLnTx/>
                <a:uFillTx/>
                <a:latin typeface="Tahoma" pitchFamily="34" charset="0"/>
                <a:ea typeface="+mn-ea"/>
                <a:cs typeface="Tahoma" pitchFamily="34" charset="0"/>
              </a:rPr>
              <a:t>Interpreters of the Israelites’ History</a:t>
            </a:r>
            <a:r>
              <a:rPr kumimoji="0" lang="en-US" altLang="en-US" sz="2400" b="0" i="1" u="none" strike="noStrike" kern="1200" cap="none" spc="0" normalizeH="0" baseline="0" noProof="0" dirty="0">
                <a:ln>
                  <a:noFill/>
                </a:ln>
                <a:solidFill>
                  <a:prstClr val="white"/>
                </a:solidFill>
                <a:effectLst/>
                <a:uLnTx/>
                <a:uFillTx/>
                <a:latin typeface="Tahoma" pitchFamily="34" charset="0"/>
                <a:ea typeface="+mn-ea"/>
                <a:cs typeface="Tahoma" pitchFamily="34" charset="0"/>
              </a:rPr>
              <a:t>. </a:t>
            </a:r>
            <a:r>
              <a:rPr kumimoji="0" lang="en-US" altLang="en-US" sz="2400" b="0" i="0" u="none" strike="noStrike" kern="1200" cap="none" spc="0" normalizeH="0" baseline="0" noProof="0" dirty="0">
                <a:ln>
                  <a:noFill/>
                </a:ln>
                <a:solidFill>
                  <a:prstClr val="white"/>
                </a:solidFill>
                <a:effectLst/>
                <a:uLnTx/>
                <a:uFillTx/>
                <a:latin typeface="Tahoma" pitchFamily="34" charset="0"/>
                <a:ea typeface="+mn-ea"/>
                <a:cs typeface="Tahoma" pitchFamily="34" charset="0"/>
              </a:rPr>
              <a:t>With out their interpretation God’s people would not know why an event was occurring.</a:t>
            </a:r>
            <a:r>
              <a:rPr kumimoji="0" lang="en-US" altLang="en-US" sz="2400" b="0" i="0" u="none" strike="noStrike" kern="1200" cap="none" spc="0" normalizeH="0" baseline="0" noProof="0" dirty="0">
                <a:ln>
                  <a:noFill/>
                </a:ln>
                <a:solidFill>
                  <a:prstClr val="white"/>
                </a:solidFill>
                <a:effectLst/>
                <a:uLnTx/>
                <a:uFillTx/>
                <a:latin typeface="Times New Roman" pitchFamily="18" charset="0"/>
                <a:ea typeface="+mn-ea"/>
                <a:cs typeface="Arial" pitchFamily="34" charset="0"/>
              </a:rPr>
              <a:t> </a:t>
            </a:r>
          </a:p>
        </p:txBody>
      </p:sp>
    </p:spTree>
    <p:extLst>
      <p:ext uri="{BB962C8B-B14F-4D97-AF65-F5344CB8AC3E}">
        <p14:creationId xmlns:p14="http://schemas.microsoft.com/office/powerpoint/2010/main" val="2322212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0" y="1573213"/>
            <a:ext cx="9091613" cy="477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Arial"/>
              <a:rtl val="0"/>
            </a:endParaRPr>
          </a:p>
        </p:txBody>
      </p:sp>
      <p:sp>
        <p:nvSpPr>
          <p:cNvPr id="25603" name="Title 1"/>
          <p:cNvSpPr>
            <a:spLocks noGrp="1"/>
          </p:cNvSpPr>
          <p:nvPr>
            <p:ph type="title"/>
          </p:nvPr>
        </p:nvSpPr>
        <p:spPr>
          <a:xfrm>
            <a:off x="1358900" y="0"/>
            <a:ext cx="6477000" cy="1143000"/>
          </a:xfrm>
        </p:spPr>
        <p:txBody>
          <a:bodyPr/>
          <a:lstStyle/>
          <a:p>
            <a:r>
              <a:rPr lang="en-US" altLang="en-US"/>
              <a:t>Prophetic Waves</a:t>
            </a:r>
          </a:p>
        </p:txBody>
      </p:sp>
      <p:grpSp>
        <p:nvGrpSpPr>
          <p:cNvPr id="25604" name="Group 56"/>
          <p:cNvGrpSpPr>
            <a:grpSpLocks/>
          </p:cNvGrpSpPr>
          <p:nvPr/>
        </p:nvGrpSpPr>
        <p:grpSpPr bwMode="auto">
          <a:xfrm>
            <a:off x="273050" y="4881563"/>
            <a:ext cx="8818563" cy="987425"/>
            <a:chOff x="272854" y="4051868"/>
            <a:chExt cx="8818978" cy="988423"/>
          </a:xfrm>
        </p:grpSpPr>
        <p:sp>
          <p:nvSpPr>
            <p:cNvPr id="25650" name="TextBox 25"/>
            <p:cNvSpPr txBox="1">
              <a:spLocks noChangeArrowheads="1"/>
            </p:cNvSpPr>
            <p:nvPr/>
          </p:nvSpPr>
          <p:spPr bwMode="auto">
            <a:xfrm rot="-5400000">
              <a:off x="6046068" y="410091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500</a:t>
              </a:r>
            </a:p>
          </p:txBody>
        </p:sp>
        <p:sp>
          <p:nvSpPr>
            <p:cNvPr id="25651" name="TextBox 28"/>
            <p:cNvSpPr txBox="1">
              <a:spLocks noChangeArrowheads="1"/>
            </p:cNvSpPr>
            <p:nvPr/>
          </p:nvSpPr>
          <p:spPr bwMode="auto">
            <a:xfrm rot="-5400000">
              <a:off x="6523411" y="410538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400</a:t>
              </a:r>
            </a:p>
          </p:txBody>
        </p:sp>
        <p:sp>
          <p:nvSpPr>
            <p:cNvPr id="25652" name="TextBox 29"/>
            <p:cNvSpPr txBox="1">
              <a:spLocks noChangeArrowheads="1"/>
            </p:cNvSpPr>
            <p:nvPr/>
          </p:nvSpPr>
          <p:spPr bwMode="auto">
            <a:xfrm>
              <a:off x="4999014" y="4442586"/>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722</a:t>
              </a:r>
            </a:p>
          </p:txBody>
        </p:sp>
        <p:sp>
          <p:nvSpPr>
            <p:cNvPr id="25653" name="TextBox 30"/>
            <p:cNvSpPr txBox="1">
              <a:spLocks noChangeArrowheads="1"/>
            </p:cNvSpPr>
            <p:nvPr/>
          </p:nvSpPr>
          <p:spPr bwMode="auto">
            <a:xfrm rot="-5400000">
              <a:off x="7607279" y="4128282"/>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100</a:t>
              </a:r>
            </a:p>
          </p:txBody>
        </p:sp>
        <p:sp>
          <p:nvSpPr>
            <p:cNvPr id="25654" name="TextBox 31"/>
            <p:cNvSpPr txBox="1">
              <a:spLocks noChangeArrowheads="1"/>
            </p:cNvSpPr>
            <p:nvPr/>
          </p:nvSpPr>
          <p:spPr bwMode="auto">
            <a:xfrm rot="-5400000">
              <a:off x="8399638" y="4168900"/>
              <a:ext cx="4299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~30</a:t>
              </a:r>
            </a:p>
          </p:txBody>
        </p:sp>
        <p:sp>
          <p:nvSpPr>
            <p:cNvPr id="25655" name="TextBox 32"/>
            <p:cNvSpPr txBox="1">
              <a:spLocks noChangeArrowheads="1"/>
            </p:cNvSpPr>
            <p:nvPr/>
          </p:nvSpPr>
          <p:spPr bwMode="auto">
            <a:xfrm rot="-5400000">
              <a:off x="8217441" y="4177134"/>
              <a:ext cx="258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0</a:t>
              </a:r>
            </a:p>
          </p:txBody>
        </p:sp>
        <p:sp>
          <p:nvSpPr>
            <p:cNvPr id="25656" name="TextBox 37"/>
            <p:cNvSpPr txBox="1">
              <a:spLocks noChangeArrowheads="1"/>
            </p:cNvSpPr>
            <p:nvPr/>
          </p:nvSpPr>
          <p:spPr bwMode="auto">
            <a:xfrm rot="-5400000">
              <a:off x="8735004" y="4202778"/>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100</a:t>
              </a:r>
            </a:p>
          </p:txBody>
        </p:sp>
        <p:sp>
          <p:nvSpPr>
            <p:cNvPr id="25657" name="TextBox 38"/>
            <p:cNvSpPr txBox="1">
              <a:spLocks noChangeArrowheads="1"/>
            </p:cNvSpPr>
            <p:nvPr/>
          </p:nvSpPr>
          <p:spPr bwMode="auto">
            <a:xfrm rot="-5400000">
              <a:off x="5585845" y="4148625"/>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600</a:t>
              </a:r>
            </a:p>
          </p:txBody>
        </p:sp>
        <p:sp>
          <p:nvSpPr>
            <p:cNvPr id="25658" name="TextBox 39"/>
            <p:cNvSpPr txBox="1">
              <a:spLocks noChangeArrowheads="1"/>
            </p:cNvSpPr>
            <p:nvPr/>
          </p:nvSpPr>
          <p:spPr bwMode="auto">
            <a:xfrm rot="-5400000">
              <a:off x="5110358" y="421083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700</a:t>
              </a:r>
            </a:p>
          </p:txBody>
        </p:sp>
        <p:sp>
          <p:nvSpPr>
            <p:cNvPr id="25659" name="TextBox 40"/>
            <p:cNvSpPr txBox="1">
              <a:spLocks noChangeArrowheads="1"/>
            </p:cNvSpPr>
            <p:nvPr/>
          </p:nvSpPr>
          <p:spPr bwMode="auto">
            <a:xfrm rot="-5400000">
              <a:off x="4642185" y="416889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800</a:t>
              </a:r>
            </a:p>
          </p:txBody>
        </p:sp>
        <p:sp>
          <p:nvSpPr>
            <p:cNvPr id="25660" name="TextBox 41"/>
            <p:cNvSpPr txBox="1">
              <a:spLocks noChangeArrowheads="1"/>
            </p:cNvSpPr>
            <p:nvPr/>
          </p:nvSpPr>
          <p:spPr bwMode="auto">
            <a:xfrm rot="-5400000">
              <a:off x="4174013" y="4178385"/>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900</a:t>
              </a:r>
            </a:p>
          </p:txBody>
        </p:sp>
        <p:sp>
          <p:nvSpPr>
            <p:cNvPr id="25661" name="TextBox 42"/>
            <p:cNvSpPr txBox="1">
              <a:spLocks noChangeArrowheads="1"/>
            </p:cNvSpPr>
            <p:nvPr/>
          </p:nvSpPr>
          <p:spPr bwMode="auto">
            <a:xfrm rot="-5400000">
              <a:off x="3690916" y="4177133"/>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1000</a:t>
              </a:r>
            </a:p>
          </p:txBody>
        </p:sp>
        <p:sp>
          <p:nvSpPr>
            <p:cNvPr id="25662" name="TextBox 43"/>
            <p:cNvSpPr txBox="1">
              <a:spLocks noChangeArrowheads="1"/>
            </p:cNvSpPr>
            <p:nvPr/>
          </p:nvSpPr>
          <p:spPr bwMode="auto">
            <a:xfrm rot="-5400000">
              <a:off x="3222744" y="4202777"/>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1100</a:t>
              </a:r>
            </a:p>
          </p:txBody>
        </p:sp>
        <p:sp>
          <p:nvSpPr>
            <p:cNvPr id="25663" name="TextBox 44"/>
            <p:cNvSpPr txBox="1">
              <a:spLocks noChangeArrowheads="1"/>
            </p:cNvSpPr>
            <p:nvPr/>
          </p:nvSpPr>
          <p:spPr bwMode="auto">
            <a:xfrm rot="-5400000">
              <a:off x="2081573" y="4153992"/>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1400</a:t>
              </a:r>
            </a:p>
          </p:txBody>
        </p:sp>
        <p:sp>
          <p:nvSpPr>
            <p:cNvPr id="25664" name="TextBox 45"/>
            <p:cNvSpPr txBox="1">
              <a:spLocks noChangeArrowheads="1"/>
            </p:cNvSpPr>
            <p:nvPr/>
          </p:nvSpPr>
          <p:spPr bwMode="auto">
            <a:xfrm rot="-5400000">
              <a:off x="186934" y="4170543"/>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2100</a:t>
              </a:r>
            </a:p>
          </p:txBody>
        </p:sp>
        <p:sp>
          <p:nvSpPr>
            <p:cNvPr id="25665" name="TextBox 47"/>
            <p:cNvSpPr txBox="1">
              <a:spLocks noChangeArrowheads="1"/>
            </p:cNvSpPr>
            <p:nvPr/>
          </p:nvSpPr>
          <p:spPr bwMode="auto">
            <a:xfrm>
              <a:off x="5817281" y="4301627"/>
              <a:ext cx="40588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605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597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586</a:t>
              </a:r>
            </a:p>
          </p:txBody>
        </p:sp>
        <p:sp>
          <p:nvSpPr>
            <p:cNvPr id="25666" name="TextBox 49"/>
            <p:cNvSpPr txBox="1">
              <a:spLocks noChangeArrowheads="1"/>
            </p:cNvSpPr>
            <p:nvPr/>
          </p:nvSpPr>
          <p:spPr bwMode="auto">
            <a:xfrm>
              <a:off x="6369522" y="4301089"/>
              <a:ext cx="40588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538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458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444</a:t>
              </a:r>
            </a:p>
          </p:txBody>
        </p:sp>
      </p:grpSp>
      <p:sp>
        <p:nvSpPr>
          <p:cNvPr id="28" name="Freeform 27"/>
          <p:cNvSpPr/>
          <p:nvPr/>
        </p:nvSpPr>
        <p:spPr>
          <a:xfrm>
            <a:off x="3665538" y="3429000"/>
            <a:ext cx="477837" cy="1392238"/>
          </a:xfrm>
          <a:custGeom>
            <a:avLst/>
            <a:gdLst>
              <a:gd name="connsiteX0" fmla="*/ 0 w 477079"/>
              <a:gd name="connsiteY0" fmla="*/ 1391478 h 1391478"/>
              <a:gd name="connsiteX1" fmla="*/ 477079 w 477079"/>
              <a:gd name="connsiteY1" fmla="*/ 1391478 h 1391478"/>
              <a:gd name="connsiteX2" fmla="*/ 477079 w 477079"/>
              <a:gd name="connsiteY2" fmla="*/ 0 h 1391478"/>
              <a:gd name="connsiteX3" fmla="*/ 365760 w 477079"/>
              <a:gd name="connsiteY3" fmla="*/ 39756 h 1391478"/>
              <a:gd name="connsiteX4" fmla="*/ 230588 w 477079"/>
              <a:gd name="connsiteY4" fmla="*/ 111318 h 1391478"/>
              <a:gd name="connsiteX5" fmla="*/ 182880 w 477079"/>
              <a:gd name="connsiteY5" fmla="*/ 135172 h 1391478"/>
              <a:gd name="connsiteX6" fmla="*/ 143124 w 477079"/>
              <a:gd name="connsiteY6" fmla="*/ 373711 h 1391478"/>
              <a:gd name="connsiteX7" fmla="*/ 135172 w 477079"/>
              <a:gd name="connsiteY7" fmla="*/ 803081 h 1391478"/>
              <a:gd name="connsiteX8" fmla="*/ 87465 w 477079"/>
              <a:gd name="connsiteY8" fmla="*/ 985961 h 1391478"/>
              <a:gd name="connsiteX9" fmla="*/ 31806 w 477079"/>
              <a:gd name="connsiteY9" fmla="*/ 1041620 h 1391478"/>
              <a:gd name="connsiteX10" fmla="*/ 0 w 477079"/>
              <a:gd name="connsiteY10" fmla="*/ 1391478 h 1391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079" h="1391478">
                <a:moveTo>
                  <a:pt x="0" y="1391478"/>
                </a:moveTo>
                <a:lnTo>
                  <a:pt x="477079" y="1391478"/>
                </a:lnTo>
                <a:lnTo>
                  <a:pt x="477079" y="0"/>
                </a:lnTo>
                <a:lnTo>
                  <a:pt x="365760" y="39756"/>
                </a:lnTo>
                <a:lnTo>
                  <a:pt x="230588" y="111318"/>
                </a:lnTo>
                <a:lnTo>
                  <a:pt x="182880" y="135172"/>
                </a:lnTo>
                <a:lnTo>
                  <a:pt x="143124" y="373711"/>
                </a:lnTo>
                <a:lnTo>
                  <a:pt x="135172" y="803081"/>
                </a:lnTo>
                <a:lnTo>
                  <a:pt x="87465" y="985961"/>
                </a:lnTo>
                <a:lnTo>
                  <a:pt x="31806" y="1041620"/>
                </a:lnTo>
                <a:lnTo>
                  <a:pt x="0" y="1391478"/>
                </a:lnTo>
                <a:close/>
              </a:path>
            </a:pathLst>
          </a:cu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36" name="Freeform 35"/>
          <p:cNvSpPr/>
          <p:nvPr/>
        </p:nvSpPr>
        <p:spPr>
          <a:xfrm>
            <a:off x="4159250" y="3143250"/>
            <a:ext cx="396875" cy="1693863"/>
          </a:xfrm>
          <a:custGeom>
            <a:avLst/>
            <a:gdLst>
              <a:gd name="connsiteX0" fmla="*/ 0 w 397565"/>
              <a:gd name="connsiteY0" fmla="*/ 1685676 h 1693627"/>
              <a:gd name="connsiteX1" fmla="*/ 0 w 397565"/>
              <a:gd name="connsiteY1" fmla="*/ 270344 h 1693627"/>
              <a:gd name="connsiteX2" fmla="*/ 103367 w 397565"/>
              <a:gd name="connsiteY2" fmla="*/ 143123 h 1693627"/>
              <a:gd name="connsiteX3" fmla="*/ 182880 w 397565"/>
              <a:gd name="connsiteY3" fmla="*/ 47707 h 1693627"/>
              <a:gd name="connsiteX4" fmla="*/ 270345 w 397565"/>
              <a:gd name="connsiteY4" fmla="*/ 7951 h 1693627"/>
              <a:gd name="connsiteX5" fmla="*/ 397565 w 397565"/>
              <a:gd name="connsiteY5" fmla="*/ 0 h 1693627"/>
              <a:gd name="connsiteX6" fmla="*/ 397565 w 397565"/>
              <a:gd name="connsiteY6" fmla="*/ 1693627 h 1693627"/>
              <a:gd name="connsiteX7" fmla="*/ 0 w 397565"/>
              <a:gd name="connsiteY7" fmla="*/ 1685676 h 169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565" h="1693627">
                <a:moveTo>
                  <a:pt x="0" y="1685676"/>
                </a:moveTo>
                <a:lnTo>
                  <a:pt x="0" y="270344"/>
                </a:lnTo>
                <a:lnTo>
                  <a:pt x="103367" y="143123"/>
                </a:lnTo>
                <a:lnTo>
                  <a:pt x="182880" y="47707"/>
                </a:lnTo>
                <a:lnTo>
                  <a:pt x="270345" y="7951"/>
                </a:lnTo>
                <a:lnTo>
                  <a:pt x="397565" y="0"/>
                </a:lnTo>
                <a:lnTo>
                  <a:pt x="397565" y="1693627"/>
                </a:lnTo>
                <a:lnTo>
                  <a:pt x="0" y="1685676"/>
                </a:lnTo>
                <a:close/>
              </a:path>
            </a:pathLst>
          </a:custGeom>
          <a:solidFill>
            <a:srgbClr val="0099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2" name="Freeform 51"/>
          <p:cNvSpPr/>
          <p:nvPr/>
        </p:nvSpPr>
        <p:spPr>
          <a:xfrm>
            <a:off x="4556125" y="3795713"/>
            <a:ext cx="549275" cy="1057275"/>
          </a:xfrm>
          <a:custGeom>
            <a:avLst/>
            <a:gdLst>
              <a:gd name="connsiteX0" fmla="*/ 0 w 548640"/>
              <a:gd name="connsiteY0" fmla="*/ 1049572 h 1057523"/>
              <a:gd name="connsiteX1" fmla="*/ 0 w 548640"/>
              <a:gd name="connsiteY1" fmla="*/ 0 h 1057523"/>
              <a:gd name="connsiteX2" fmla="*/ 548640 w 548640"/>
              <a:gd name="connsiteY2" fmla="*/ 0 h 1057523"/>
              <a:gd name="connsiteX3" fmla="*/ 532738 w 548640"/>
              <a:gd name="connsiteY3" fmla="*/ 1057523 h 1057523"/>
              <a:gd name="connsiteX4" fmla="*/ 0 w 548640"/>
              <a:gd name="connsiteY4" fmla="*/ 1049572 h 1057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 h="1057523">
                <a:moveTo>
                  <a:pt x="0" y="1049572"/>
                </a:moveTo>
                <a:lnTo>
                  <a:pt x="0" y="0"/>
                </a:lnTo>
                <a:lnTo>
                  <a:pt x="548640" y="0"/>
                </a:lnTo>
                <a:lnTo>
                  <a:pt x="532738" y="1057523"/>
                </a:lnTo>
                <a:lnTo>
                  <a:pt x="0" y="1049572"/>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3" name="Freeform 52"/>
          <p:cNvSpPr/>
          <p:nvPr/>
        </p:nvSpPr>
        <p:spPr>
          <a:xfrm>
            <a:off x="4548188" y="3024188"/>
            <a:ext cx="565150" cy="771525"/>
          </a:xfrm>
          <a:custGeom>
            <a:avLst/>
            <a:gdLst>
              <a:gd name="connsiteX0" fmla="*/ 0 w 564543"/>
              <a:gd name="connsiteY0" fmla="*/ 771277 h 771277"/>
              <a:gd name="connsiteX1" fmla="*/ 23854 w 564543"/>
              <a:gd name="connsiteY1" fmla="*/ 127221 h 771277"/>
              <a:gd name="connsiteX2" fmla="*/ 294198 w 564543"/>
              <a:gd name="connsiteY2" fmla="*/ 103367 h 771277"/>
              <a:gd name="connsiteX3" fmla="*/ 564543 w 564543"/>
              <a:gd name="connsiteY3" fmla="*/ 0 h 771277"/>
              <a:gd name="connsiteX4" fmla="*/ 556591 w 564543"/>
              <a:gd name="connsiteY4" fmla="*/ 763325 h 771277"/>
              <a:gd name="connsiteX5" fmla="*/ 0 w 564543"/>
              <a:gd name="connsiteY5" fmla="*/ 771277 h 77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543" h="771277">
                <a:moveTo>
                  <a:pt x="0" y="771277"/>
                </a:moveTo>
                <a:lnTo>
                  <a:pt x="23854" y="127221"/>
                </a:lnTo>
                <a:lnTo>
                  <a:pt x="294198" y="103367"/>
                </a:lnTo>
                <a:lnTo>
                  <a:pt x="564543" y="0"/>
                </a:lnTo>
                <a:cubicBezTo>
                  <a:pt x="561892" y="254442"/>
                  <a:pt x="559242" y="508883"/>
                  <a:pt x="556591" y="763325"/>
                </a:cubicBezTo>
                <a:lnTo>
                  <a:pt x="0" y="771277"/>
                </a:lnTo>
                <a:close/>
              </a:path>
            </a:pathLst>
          </a:cu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4" name="Freeform 53"/>
          <p:cNvSpPr/>
          <p:nvPr/>
        </p:nvSpPr>
        <p:spPr>
          <a:xfrm>
            <a:off x="5089525" y="2857500"/>
            <a:ext cx="484188" cy="1995488"/>
          </a:xfrm>
          <a:custGeom>
            <a:avLst/>
            <a:gdLst>
              <a:gd name="connsiteX0" fmla="*/ 0 w 485029"/>
              <a:gd name="connsiteY0" fmla="*/ 1995777 h 1995777"/>
              <a:gd name="connsiteX1" fmla="*/ 23854 w 485029"/>
              <a:gd name="connsiteY1" fmla="*/ 143123 h 1995777"/>
              <a:gd name="connsiteX2" fmla="*/ 198782 w 485029"/>
              <a:gd name="connsiteY2" fmla="*/ 31805 h 1995777"/>
              <a:gd name="connsiteX3" fmla="*/ 349857 w 485029"/>
              <a:gd name="connsiteY3" fmla="*/ 0 h 1995777"/>
              <a:gd name="connsiteX4" fmla="*/ 485029 w 485029"/>
              <a:gd name="connsiteY4" fmla="*/ 15902 h 1995777"/>
              <a:gd name="connsiteX5" fmla="*/ 437322 w 485029"/>
              <a:gd name="connsiteY5" fmla="*/ 1987826 h 1995777"/>
              <a:gd name="connsiteX6" fmla="*/ 0 w 485029"/>
              <a:gd name="connsiteY6" fmla="*/ 1995777 h 199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029" h="1995777">
                <a:moveTo>
                  <a:pt x="0" y="1995777"/>
                </a:moveTo>
                <a:lnTo>
                  <a:pt x="23854" y="143123"/>
                </a:lnTo>
                <a:lnTo>
                  <a:pt x="198782" y="31805"/>
                </a:lnTo>
                <a:lnTo>
                  <a:pt x="349857" y="0"/>
                </a:lnTo>
                <a:lnTo>
                  <a:pt x="485029" y="15902"/>
                </a:lnTo>
                <a:lnTo>
                  <a:pt x="437322" y="1987826"/>
                </a:lnTo>
                <a:lnTo>
                  <a:pt x="0" y="1995777"/>
                </a:lnTo>
                <a:close/>
              </a:path>
            </a:pathLst>
          </a:cu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5" name="Freeform 54"/>
          <p:cNvSpPr/>
          <p:nvPr/>
        </p:nvSpPr>
        <p:spPr>
          <a:xfrm>
            <a:off x="5541963" y="2857500"/>
            <a:ext cx="509587" cy="1987550"/>
          </a:xfrm>
          <a:custGeom>
            <a:avLst/>
            <a:gdLst>
              <a:gd name="connsiteX0" fmla="*/ 0 w 508884"/>
              <a:gd name="connsiteY0" fmla="*/ 1987826 h 1987826"/>
              <a:gd name="connsiteX1" fmla="*/ 31805 w 508884"/>
              <a:gd name="connsiteY1" fmla="*/ 15902 h 1987826"/>
              <a:gd name="connsiteX2" fmla="*/ 214685 w 508884"/>
              <a:gd name="connsiteY2" fmla="*/ 0 h 1987826"/>
              <a:gd name="connsiteX3" fmla="*/ 357809 w 508884"/>
              <a:gd name="connsiteY3" fmla="*/ 55659 h 1987826"/>
              <a:gd name="connsiteX4" fmla="*/ 429371 w 508884"/>
              <a:gd name="connsiteY4" fmla="*/ 310100 h 1987826"/>
              <a:gd name="connsiteX5" fmla="*/ 508884 w 508884"/>
              <a:gd name="connsiteY5" fmla="*/ 524786 h 1987826"/>
              <a:gd name="connsiteX6" fmla="*/ 492981 w 508884"/>
              <a:gd name="connsiteY6" fmla="*/ 1987826 h 1987826"/>
              <a:gd name="connsiteX7" fmla="*/ 0 w 508884"/>
              <a:gd name="connsiteY7" fmla="*/ 1987826 h 198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884" h="1987826">
                <a:moveTo>
                  <a:pt x="0" y="1987826"/>
                </a:moveTo>
                <a:lnTo>
                  <a:pt x="31805" y="15902"/>
                </a:lnTo>
                <a:lnTo>
                  <a:pt x="214685" y="0"/>
                </a:lnTo>
                <a:lnTo>
                  <a:pt x="357809" y="55659"/>
                </a:lnTo>
                <a:lnTo>
                  <a:pt x="429371" y="310100"/>
                </a:lnTo>
                <a:lnTo>
                  <a:pt x="508884" y="524786"/>
                </a:lnTo>
                <a:lnTo>
                  <a:pt x="492981" y="1987826"/>
                </a:lnTo>
                <a:lnTo>
                  <a:pt x="0" y="1987826"/>
                </a:lnTo>
                <a:close/>
              </a:path>
            </a:pathLst>
          </a:cu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6" name="Freeform 55"/>
          <p:cNvSpPr/>
          <p:nvPr/>
        </p:nvSpPr>
        <p:spPr>
          <a:xfrm>
            <a:off x="6043613" y="3405188"/>
            <a:ext cx="1065212" cy="1439862"/>
          </a:xfrm>
          <a:custGeom>
            <a:avLst/>
            <a:gdLst>
              <a:gd name="connsiteX0" fmla="*/ 0 w 1065475"/>
              <a:gd name="connsiteY0" fmla="*/ 1439186 h 1439186"/>
              <a:gd name="connsiteX1" fmla="*/ 23854 w 1065475"/>
              <a:gd name="connsiteY1" fmla="*/ 0 h 1439186"/>
              <a:gd name="connsiteX2" fmla="*/ 87465 w 1065475"/>
              <a:gd name="connsiteY2" fmla="*/ 87464 h 1439186"/>
              <a:gd name="connsiteX3" fmla="*/ 294199 w 1065475"/>
              <a:gd name="connsiteY3" fmla="*/ 135172 h 1439186"/>
              <a:gd name="connsiteX4" fmla="*/ 508884 w 1065475"/>
              <a:gd name="connsiteY4" fmla="*/ 548640 h 1439186"/>
              <a:gd name="connsiteX5" fmla="*/ 779228 w 1065475"/>
              <a:gd name="connsiteY5" fmla="*/ 1208598 h 1439186"/>
              <a:gd name="connsiteX6" fmla="*/ 834887 w 1065475"/>
              <a:gd name="connsiteY6" fmla="*/ 1343770 h 1439186"/>
              <a:gd name="connsiteX7" fmla="*/ 1065475 w 1065475"/>
              <a:gd name="connsiteY7" fmla="*/ 1431234 h 1439186"/>
              <a:gd name="connsiteX8" fmla="*/ 0 w 1065475"/>
              <a:gd name="connsiteY8" fmla="*/ 1439186 h 14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5475" h="1439186">
                <a:moveTo>
                  <a:pt x="0" y="1439186"/>
                </a:moveTo>
                <a:lnTo>
                  <a:pt x="23854" y="0"/>
                </a:lnTo>
                <a:lnTo>
                  <a:pt x="87465" y="87464"/>
                </a:lnTo>
                <a:lnTo>
                  <a:pt x="294199" y="135172"/>
                </a:lnTo>
                <a:lnTo>
                  <a:pt x="508884" y="548640"/>
                </a:lnTo>
                <a:lnTo>
                  <a:pt x="779228" y="1208598"/>
                </a:lnTo>
                <a:lnTo>
                  <a:pt x="834887" y="1343770"/>
                </a:lnTo>
                <a:lnTo>
                  <a:pt x="1065475" y="1431234"/>
                </a:lnTo>
                <a:lnTo>
                  <a:pt x="0" y="1439186"/>
                </a:lnTo>
                <a:close/>
              </a:path>
            </a:pathLst>
          </a:cu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grpSp>
        <p:nvGrpSpPr>
          <p:cNvPr id="25612" name="Group 26"/>
          <p:cNvGrpSpPr>
            <a:grpSpLocks/>
          </p:cNvGrpSpPr>
          <p:nvPr/>
        </p:nvGrpSpPr>
        <p:grpSpPr bwMode="auto">
          <a:xfrm>
            <a:off x="131763" y="4667250"/>
            <a:ext cx="9012237" cy="261938"/>
            <a:chOff x="131674" y="3838515"/>
            <a:chExt cx="9012326" cy="261059"/>
          </a:xfrm>
        </p:grpSpPr>
        <p:grpSp>
          <p:nvGrpSpPr>
            <p:cNvPr id="25633" name="Group 12"/>
            <p:cNvGrpSpPr>
              <a:grpSpLocks/>
            </p:cNvGrpSpPr>
            <p:nvPr/>
          </p:nvGrpSpPr>
          <p:grpSpPr bwMode="auto">
            <a:xfrm>
              <a:off x="131674" y="3916694"/>
              <a:ext cx="9012326" cy="182880"/>
              <a:chOff x="131674" y="3916694"/>
              <a:chExt cx="9012326" cy="182880"/>
            </a:xfrm>
          </p:grpSpPr>
          <p:cxnSp>
            <p:nvCxnSpPr>
              <p:cNvPr id="8" name="Straight Connector 7"/>
              <p:cNvCxnSpPr/>
              <p:nvPr/>
            </p:nvCxnSpPr>
            <p:spPr>
              <a:xfrm>
                <a:off x="131674" y="4004644"/>
                <a:ext cx="9012326" cy="6329"/>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8347067"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8937623"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810487"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726214"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256309"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787992" y="3916042"/>
                <a:ext cx="1588"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313325"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845008"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4376691"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930599"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462282"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320858"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26952"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flipH="1">
              <a:off x="8615358" y="3838515"/>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614564" y="3799445"/>
              <a:ext cx="0" cy="18256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2" name="Freeform 11"/>
          <p:cNvSpPr/>
          <p:nvPr/>
        </p:nvSpPr>
        <p:spPr>
          <a:xfrm>
            <a:off x="131763" y="2849563"/>
            <a:ext cx="8836025" cy="1992312"/>
          </a:xfrm>
          <a:custGeom>
            <a:avLst/>
            <a:gdLst>
              <a:gd name="connsiteX0" fmla="*/ 0 w 8836761"/>
              <a:gd name="connsiteY0" fmla="*/ 1952259 h 2018229"/>
              <a:gd name="connsiteX1" fmla="*/ 87782 w 8836761"/>
              <a:gd name="connsiteY1" fmla="*/ 1827900 h 2018229"/>
              <a:gd name="connsiteX2" fmla="*/ 299923 w 8836761"/>
              <a:gd name="connsiteY2" fmla="*/ 1498716 h 2018229"/>
              <a:gd name="connsiteX3" fmla="*/ 395020 w 8836761"/>
              <a:gd name="connsiteY3" fmla="*/ 1615759 h 2018229"/>
              <a:gd name="connsiteX4" fmla="*/ 497433 w 8836761"/>
              <a:gd name="connsiteY4" fmla="*/ 1893737 h 2018229"/>
              <a:gd name="connsiteX5" fmla="*/ 665683 w 8836761"/>
              <a:gd name="connsiteY5" fmla="*/ 1966889 h 2018229"/>
              <a:gd name="connsiteX6" fmla="*/ 1514246 w 8836761"/>
              <a:gd name="connsiteY6" fmla="*/ 1981519 h 2018229"/>
              <a:gd name="connsiteX7" fmla="*/ 1762963 w 8836761"/>
              <a:gd name="connsiteY7" fmla="*/ 1959574 h 2018229"/>
              <a:gd name="connsiteX8" fmla="*/ 1894636 w 8836761"/>
              <a:gd name="connsiteY8" fmla="*/ 1901052 h 2018229"/>
              <a:gd name="connsiteX9" fmla="*/ 1989734 w 8836761"/>
              <a:gd name="connsiteY9" fmla="*/ 1681596 h 2018229"/>
              <a:gd name="connsiteX10" fmla="*/ 2004364 w 8836761"/>
              <a:gd name="connsiteY10" fmla="*/ 1301206 h 2018229"/>
              <a:gd name="connsiteX11" fmla="*/ 2070201 w 8836761"/>
              <a:gd name="connsiteY11" fmla="*/ 1030543 h 2018229"/>
              <a:gd name="connsiteX12" fmla="*/ 2157984 w 8836761"/>
              <a:gd name="connsiteY12" fmla="*/ 869609 h 2018229"/>
              <a:gd name="connsiteX13" fmla="*/ 2275027 w 8836761"/>
              <a:gd name="connsiteY13" fmla="*/ 964707 h 2018229"/>
              <a:gd name="connsiteX14" fmla="*/ 2377440 w 8836761"/>
              <a:gd name="connsiteY14" fmla="*/ 1330467 h 2018229"/>
              <a:gd name="connsiteX15" fmla="*/ 2421331 w 8836761"/>
              <a:gd name="connsiteY15" fmla="*/ 1966889 h 2018229"/>
              <a:gd name="connsiteX16" fmla="*/ 3057753 w 8836761"/>
              <a:gd name="connsiteY16" fmla="*/ 1930313 h 2018229"/>
              <a:gd name="connsiteX17" fmla="*/ 3247948 w 8836761"/>
              <a:gd name="connsiteY17" fmla="*/ 1535292 h 2018229"/>
              <a:gd name="connsiteX18" fmla="*/ 3386937 w 8836761"/>
              <a:gd name="connsiteY18" fmla="*/ 1506031 h 2018229"/>
              <a:gd name="connsiteX19" fmla="*/ 3482035 w 8836761"/>
              <a:gd name="connsiteY19" fmla="*/ 1659651 h 2018229"/>
              <a:gd name="connsiteX20" fmla="*/ 3650284 w 8836761"/>
              <a:gd name="connsiteY20" fmla="*/ 1491401 h 2018229"/>
              <a:gd name="connsiteX21" fmla="*/ 3679545 w 8836761"/>
              <a:gd name="connsiteY21" fmla="*/ 1096380 h 2018229"/>
              <a:gd name="connsiteX22" fmla="*/ 3716121 w 8836761"/>
              <a:gd name="connsiteY22" fmla="*/ 694044 h 2018229"/>
              <a:gd name="connsiteX23" fmla="*/ 4264761 w 8836761"/>
              <a:gd name="connsiteY23" fmla="*/ 320969 h 2018229"/>
              <a:gd name="connsiteX24" fmla="*/ 4754880 w 8836761"/>
              <a:gd name="connsiteY24" fmla="*/ 269763 h 2018229"/>
              <a:gd name="connsiteX25" fmla="*/ 5157216 w 8836761"/>
              <a:gd name="connsiteY25" fmla="*/ 35676 h 2018229"/>
              <a:gd name="connsiteX26" fmla="*/ 5325465 w 8836761"/>
              <a:gd name="connsiteY26" fmla="*/ 6415 h 2018229"/>
              <a:gd name="connsiteX27" fmla="*/ 5691225 w 8836761"/>
              <a:gd name="connsiteY27" fmla="*/ 21046 h 2018229"/>
              <a:gd name="connsiteX28" fmla="*/ 5822899 w 8836761"/>
              <a:gd name="connsiteY28" fmla="*/ 211241 h 2018229"/>
              <a:gd name="connsiteX29" fmla="*/ 5917996 w 8836761"/>
              <a:gd name="connsiteY29" fmla="*/ 686729 h 2018229"/>
              <a:gd name="connsiteX30" fmla="*/ 6247180 w 8836761"/>
              <a:gd name="connsiteY30" fmla="*/ 752566 h 2018229"/>
              <a:gd name="connsiteX31" fmla="*/ 6598310 w 8836761"/>
              <a:gd name="connsiteY31" fmla="*/ 1549923 h 2018229"/>
              <a:gd name="connsiteX32" fmla="*/ 6729984 w 8836761"/>
              <a:gd name="connsiteY32" fmla="*/ 1981519 h 2018229"/>
              <a:gd name="connsiteX33" fmla="*/ 7651699 w 8836761"/>
              <a:gd name="connsiteY33" fmla="*/ 1981519 h 2018229"/>
              <a:gd name="connsiteX34" fmla="*/ 8097926 w 8836761"/>
              <a:gd name="connsiteY34" fmla="*/ 1966889 h 2018229"/>
              <a:gd name="connsiteX35" fmla="*/ 8229600 w 8836761"/>
              <a:gd name="connsiteY35" fmla="*/ 1593814 h 2018229"/>
              <a:gd name="connsiteX36" fmla="*/ 8434425 w 8836761"/>
              <a:gd name="connsiteY36" fmla="*/ 284393 h 2018229"/>
              <a:gd name="connsiteX37" fmla="*/ 8602675 w 8836761"/>
              <a:gd name="connsiteY37" fmla="*/ 642838 h 2018229"/>
              <a:gd name="connsiteX38" fmla="*/ 8668512 w 8836761"/>
              <a:gd name="connsiteY38" fmla="*/ 1418249 h 2018229"/>
              <a:gd name="connsiteX39" fmla="*/ 8756294 w 8836761"/>
              <a:gd name="connsiteY39" fmla="*/ 1623075 h 2018229"/>
              <a:gd name="connsiteX40" fmla="*/ 8836761 w 8836761"/>
              <a:gd name="connsiteY40" fmla="*/ 1871791 h 2018229"/>
              <a:gd name="connsiteX0" fmla="*/ 0 w 8836761"/>
              <a:gd name="connsiteY0" fmla="*/ 1952259 h 2020811"/>
              <a:gd name="connsiteX1" fmla="*/ 87782 w 8836761"/>
              <a:gd name="connsiteY1" fmla="*/ 1827900 h 2020811"/>
              <a:gd name="connsiteX2" fmla="*/ 299923 w 8836761"/>
              <a:gd name="connsiteY2" fmla="*/ 1498716 h 2020811"/>
              <a:gd name="connsiteX3" fmla="*/ 395020 w 8836761"/>
              <a:gd name="connsiteY3" fmla="*/ 1615759 h 2020811"/>
              <a:gd name="connsiteX4" fmla="*/ 497433 w 8836761"/>
              <a:gd name="connsiteY4" fmla="*/ 1893737 h 2020811"/>
              <a:gd name="connsiteX5" fmla="*/ 665683 w 8836761"/>
              <a:gd name="connsiteY5" fmla="*/ 1966889 h 2020811"/>
              <a:gd name="connsiteX6" fmla="*/ 1514246 w 8836761"/>
              <a:gd name="connsiteY6" fmla="*/ 1981519 h 2020811"/>
              <a:gd name="connsiteX7" fmla="*/ 1762963 w 8836761"/>
              <a:gd name="connsiteY7" fmla="*/ 1959574 h 2020811"/>
              <a:gd name="connsiteX8" fmla="*/ 1894636 w 8836761"/>
              <a:gd name="connsiteY8" fmla="*/ 1901052 h 2020811"/>
              <a:gd name="connsiteX9" fmla="*/ 1989734 w 8836761"/>
              <a:gd name="connsiteY9" fmla="*/ 1681596 h 2020811"/>
              <a:gd name="connsiteX10" fmla="*/ 2004364 w 8836761"/>
              <a:gd name="connsiteY10" fmla="*/ 1301206 h 2020811"/>
              <a:gd name="connsiteX11" fmla="*/ 2070201 w 8836761"/>
              <a:gd name="connsiteY11" fmla="*/ 1030543 h 2020811"/>
              <a:gd name="connsiteX12" fmla="*/ 2157984 w 8836761"/>
              <a:gd name="connsiteY12" fmla="*/ 869609 h 2020811"/>
              <a:gd name="connsiteX13" fmla="*/ 2275027 w 8836761"/>
              <a:gd name="connsiteY13" fmla="*/ 964707 h 2020811"/>
              <a:gd name="connsiteX14" fmla="*/ 2377440 w 8836761"/>
              <a:gd name="connsiteY14" fmla="*/ 1330467 h 2020811"/>
              <a:gd name="connsiteX15" fmla="*/ 2421331 w 8836761"/>
              <a:gd name="connsiteY15" fmla="*/ 1966889 h 2020811"/>
              <a:gd name="connsiteX16" fmla="*/ 2721254 w 8836761"/>
              <a:gd name="connsiteY16" fmla="*/ 1981519 h 2020811"/>
              <a:gd name="connsiteX17" fmla="*/ 3057753 w 8836761"/>
              <a:gd name="connsiteY17" fmla="*/ 1930313 h 2020811"/>
              <a:gd name="connsiteX18" fmla="*/ 3247948 w 8836761"/>
              <a:gd name="connsiteY18" fmla="*/ 1535292 h 2020811"/>
              <a:gd name="connsiteX19" fmla="*/ 3386937 w 8836761"/>
              <a:gd name="connsiteY19" fmla="*/ 1506031 h 2020811"/>
              <a:gd name="connsiteX20" fmla="*/ 3482035 w 8836761"/>
              <a:gd name="connsiteY20" fmla="*/ 1659651 h 2020811"/>
              <a:gd name="connsiteX21" fmla="*/ 3650284 w 8836761"/>
              <a:gd name="connsiteY21" fmla="*/ 1491401 h 2020811"/>
              <a:gd name="connsiteX22" fmla="*/ 3679545 w 8836761"/>
              <a:gd name="connsiteY22" fmla="*/ 1096380 h 2020811"/>
              <a:gd name="connsiteX23" fmla="*/ 3716121 w 8836761"/>
              <a:gd name="connsiteY23" fmla="*/ 694044 h 2020811"/>
              <a:gd name="connsiteX24" fmla="*/ 4264761 w 8836761"/>
              <a:gd name="connsiteY24" fmla="*/ 320969 h 2020811"/>
              <a:gd name="connsiteX25" fmla="*/ 4754880 w 8836761"/>
              <a:gd name="connsiteY25" fmla="*/ 269763 h 2020811"/>
              <a:gd name="connsiteX26" fmla="*/ 5157216 w 8836761"/>
              <a:gd name="connsiteY26" fmla="*/ 35676 h 2020811"/>
              <a:gd name="connsiteX27" fmla="*/ 5325465 w 8836761"/>
              <a:gd name="connsiteY27" fmla="*/ 6415 h 2020811"/>
              <a:gd name="connsiteX28" fmla="*/ 5691225 w 8836761"/>
              <a:gd name="connsiteY28" fmla="*/ 21046 h 2020811"/>
              <a:gd name="connsiteX29" fmla="*/ 5822899 w 8836761"/>
              <a:gd name="connsiteY29" fmla="*/ 211241 h 2020811"/>
              <a:gd name="connsiteX30" fmla="*/ 5917996 w 8836761"/>
              <a:gd name="connsiteY30" fmla="*/ 686729 h 2020811"/>
              <a:gd name="connsiteX31" fmla="*/ 6247180 w 8836761"/>
              <a:gd name="connsiteY31" fmla="*/ 752566 h 2020811"/>
              <a:gd name="connsiteX32" fmla="*/ 6598310 w 8836761"/>
              <a:gd name="connsiteY32" fmla="*/ 1549923 h 2020811"/>
              <a:gd name="connsiteX33" fmla="*/ 6729984 w 8836761"/>
              <a:gd name="connsiteY33" fmla="*/ 1981519 h 2020811"/>
              <a:gd name="connsiteX34" fmla="*/ 7651699 w 8836761"/>
              <a:gd name="connsiteY34" fmla="*/ 1981519 h 2020811"/>
              <a:gd name="connsiteX35" fmla="*/ 8097926 w 8836761"/>
              <a:gd name="connsiteY35" fmla="*/ 1966889 h 2020811"/>
              <a:gd name="connsiteX36" fmla="*/ 8229600 w 8836761"/>
              <a:gd name="connsiteY36" fmla="*/ 1593814 h 2020811"/>
              <a:gd name="connsiteX37" fmla="*/ 8434425 w 8836761"/>
              <a:gd name="connsiteY37" fmla="*/ 284393 h 2020811"/>
              <a:gd name="connsiteX38" fmla="*/ 8602675 w 8836761"/>
              <a:gd name="connsiteY38" fmla="*/ 642838 h 2020811"/>
              <a:gd name="connsiteX39" fmla="*/ 8668512 w 8836761"/>
              <a:gd name="connsiteY39" fmla="*/ 1418249 h 2020811"/>
              <a:gd name="connsiteX40" fmla="*/ 8756294 w 8836761"/>
              <a:gd name="connsiteY40" fmla="*/ 1623075 h 2020811"/>
              <a:gd name="connsiteX41" fmla="*/ 8836761 w 8836761"/>
              <a:gd name="connsiteY41" fmla="*/ 1871791 h 2020811"/>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264761 w 8836761"/>
              <a:gd name="connsiteY24" fmla="*/ 320969 h 2014037"/>
              <a:gd name="connsiteX25" fmla="*/ 4754880 w 8836761"/>
              <a:gd name="connsiteY25" fmla="*/ 269763 h 2014037"/>
              <a:gd name="connsiteX26" fmla="*/ 5157216 w 8836761"/>
              <a:gd name="connsiteY26" fmla="*/ 35676 h 2014037"/>
              <a:gd name="connsiteX27" fmla="*/ 5325465 w 8836761"/>
              <a:gd name="connsiteY27" fmla="*/ 6415 h 2014037"/>
              <a:gd name="connsiteX28" fmla="*/ 5691225 w 8836761"/>
              <a:gd name="connsiteY28" fmla="*/ 21046 h 2014037"/>
              <a:gd name="connsiteX29" fmla="*/ 5822899 w 8836761"/>
              <a:gd name="connsiteY29" fmla="*/ 211241 h 2014037"/>
              <a:gd name="connsiteX30" fmla="*/ 5917996 w 8836761"/>
              <a:gd name="connsiteY30" fmla="*/ 686729 h 2014037"/>
              <a:gd name="connsiteX31" fmla="*/ 6247180 w 8836761"/>
              <a:gd name="connsiteY31" fmla="*/ 752566 h 2014037"/>
              <a:gd name="connsiteX32" fmla="*/ 6598310 w 8836761"/>
              <a:gd name="connsiteY32" fmla="*/ 1549923 h 2014037"/>
              <a:gd name="connsiteX33" fmla="*/ 6729984 w 8836761"/>
              <a:gd name="connsiteY33" fmla="*/ 1981519 h 2014037"/>
              <a:gd name="connsiteX34" fmla="*/ 7651699 w 8836761"/>
              <a:gd name="connsiteY34" fmla="*/ 1981519 h 2014037"/>
              <a:gd name="connsiteX35" fmla="*/ 8097926 w 8836761"/>
              <a:gd name="connsiteY35" fmla="*/ 1966889 h 2014037"/>
              <a:gd name="connsiteX36" fmla="*/ 8229600 w 8836761"/>
              <a:gd name="connsiteY36" fmla="*/ 1593814 h 2014037"/>
              <a:gd name="connsiteX37" fmla="*/ 8434425 w 8836761"/>
              <a:gd name="connsiteY37" fmla="*/ 284393 h 2014037"/>
              <a:gd name="connsiteX38" fmla="*/ 8602675 w 8836761"/>
              <a:gd name="connsiteY38" fmla="*/ 642838 h 2014037"/>
              <a:gd name="connsiteX39" fmla="*/ 8668512 w 8836761"/>
              <a:gd name="connsiteY39" fmla="*/ 1418249 h 2014037"/>
              <a:gd name="connsiteX40" fmla="*/ 8756294 w 8836761"/>
              <a:gd name="connsiteY40" fmla="*/ 1623075 h 2014037"/>
              <a:gd name="connsiteX41" fmla="*/ 8836761 w 8836761"/>
              <a:gd name="connsiteY41"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264761 w 8836761"/>
              <a:gd name="connsiteY24" fmla="*/ 320969 h 2014037"/>
              <a:gd name="connsiteX25" fmla="*/ 4754880 w 8836761"/>
              <a:gd name="connsiteY25" fmla="*/ 269763 h 2014037"/>
              <a:gd name="connsiteX26" fmla="*/ 4952390 w 8836761"/>
              <a:gd name="connsiteY26" fmla="*/ 167350 h 2014037"/>
              <a:gd name="connsiteX27" fmla="*/ 5157216 w 8836761"/>
              <a:gd name="connsiteY27" fmla="*/ 35676 h 2014037"/>
              <a:gd name="connsiteX28" fmla="*/ 5325465 w 8836761"/>
              <a:gd name="connsiteY28" fmla="*/ 6415 h 2014037"/>
              <a:gd name="connsiteX29" fmla="*/ 5691225 w 8836761"/>
              <a:gd name="connsiteY29" fmla="*/ 21046 h 2014037"/>
              <a:gd name="connsiteX30" fmla="*/ 5822899 w 8836761"/>
              <a:gd name="connsiteY30" fmla="*/ 211241 h 2014037"/>
              <a:gd name="connsiteX31" fmla="*/ 5917996 w 8836761"/>
              <a:gd name="connsiteY31" fmla="*/ 686729 h 2014037"/>
              <a:gd name="connsiteX32" fmla="*/ 6247180 w 8836761"/>
              <a:gd name="connsiteY32" fmla="*/ 752566 h 2014037"/>
              <a:gd name="connsiteX33" fmla="*/ 6598310 w 8836761"/>
              <a:gd name="connsiteY33" fmla="*/ 1549923 h 2014037"/>
              <a:gd name="connsiteX34" fmla="*/ 6729984 w 8836761"/>
              <a:gd name="connsiteY34" fmla="*/ 1981519 h 2014037"/>
              <a:gd name="connsiteX35" fmla="*/ 7651699 w 8836761"/>
              <a:gd name="connsiteY35" fmla="*/ 1981519 h 2014037"/>
              <a:gd name="connsiteX36" fmla="*/ 8097926 w 8836761"/>
              <a:gd name="connsiteY36" fmla="*/ 1966889 h 2014037"/>
              <a:gd name="connsiteX37" fmla="*/ 8229600 w 8836761"/>
              <a:gd name="connsiteY37" fmla="*/ 1593814 h 2014037"/>
              <a:gd name="connsiteX38" fmla="*/ 8434425 w 8836761"/>
              <a:gd name="connsiteY38" fmla="*/ 284393 h 2014037"/>
              <a:gd name="connsiteX39" fmla="*/ 8602675 w 8836761"/>
              <a:gd name="connsiteY39" fmla="*/ 642838 h 2014037"/>
              <a:gd name="connsiteX40" fmla="*/ 8668512 w 8836761"/>
              <a:gd name="connsiteY40" fmla="*/ 1418249 h 2014037"/>
              <a:gd name="connsiteX41" fmla="*/ 8756294 w 8836761"/>
              <a:gd name="connsiteY41" fmla="*/ 1623075 h 2014037"/>
              <a:gd name="connsiteX42" fmla="*/ 8836761 w 8836761"/>
              <a:gd name="connsiteY42"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3971199 w 8836761"/>
              <a:gd name="connsiteY24" fmla="*/ 484766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17996 w 8836761"/>
              <a:gd name="connsiteY32" fmla="*/ 686729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018907 w 8836761"/>
              <a:gd name="connsiteY24" fmla="*/ 556328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17996 w 8836761"/>
              <a:gd name="connsiteY32" fmla="*/ 686729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521792 w 8836761"/>
              <a:gd name="connsiteY20" fmla="*/ 1596040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018907 w 8836761"/>
              <a:gd name="connsiteY24" fmla="*/ 556328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17996 w 8836761"/>
              <a:gd name="connsiteY32" fmla="*/ 686729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521792 w 8836761"/>
              <a:gd name="connsiteY20" fmla="*/ 1596040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018907 w 8836761"/>
              <a:gd name="connsiteY24" fmla="*/ 556328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65704 w 8836761"/>
              <a:gd name="connsiteY32" fmla="*/ 615168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21927"/>
              <a:gd name="connsiteX1" fmla="*/ 87782 w 8836761"/>
              <a:gd name="connsiteY1" fmla="*/ 1827900 h 2021927"/>
              <a:gd name="connsiteX2" fmla="*/ 299923 w 8836761"/>
              <a:gd name="connsiteY2" fmla="*/ 1498716 h 2021927"/>
              <a:gd name="connsiteX3" fmla="*/ 395020 w 8836761"/>
              <a:gd name="connsiteY3" fmla="*/ 1615759 h 2021927"/>
              <a:gd name="connsiteX4" fmla="*/ 497433 w 8836761"/>
              <a:gd name="connsiteY4" fmla="*/ 1893737 h 2021927"/>
              <a:gd name="connsiteX5" fmla="*/ 665683 w 8836761"/>
              <a:gd name="connsiteY5" fmla="*/ 1966889 h 2021927"/>
              <a:gd name="connsiteX6" fmla="*/ 1514246 w 8836761"/>
              <a:gd name="connsiteY6" fmla="*/ 1981519 h 2021927"/>
              <a:gd name="connsiteX7" fmla="*/ 1762963 w 8836761"/>
              <a:gd name="connsiteY7" fmla="*/ 1959574 h 2021927"/>
              <a:gd name="connsiteX8" fmla="*/ 1894636 w 8836761"/>
              <a:gd name="connsiteY8" fmla="*/ 1901052 h 2021927"/>
              <a:gd name="connsiteX9" fmla="*/ 1989734 w 8836761"/>
              <a:gd name="connsiteY9" fmla="*/ 1681596 h 2021927"/>
              <a:gd name="connsiteX10" fmla="*/ 2004364 w 8836761"/>
              <a:gd name="connsiteY10" fmla="*/ 1301206 h 2021927"/>
              <a:gd name="connsiteX11" fmla="*/ 2070201 w 8836761"/>
              <a:gd name="connsiteY11" fmla="*/ 1030543 h 2021927"/>
              <a:gd name="connsiteX12" fmla="*/ 2157984 w 8836761"/>
              <a:gd name="connsiteY12" fmla="*/ 869609 h 2021927"/>
              <a:gd name="connsiteX13" fmla="*/ 2275027 w 8836761"/>
              <a:gd name="connsiteY13" fmla="*/ 964707 h 2021927"/>
              <a:gd name="connsiteX14" fmla="*/ 2377440 w 8836761"/>
              <a:gd name="connsiteY14" fmla="*/ 1330467 h 2021927"/>
              <a:gd name="connsiteX15" fmla="*/ 2414016 w 8836761"/>
              <a:gd name="connsiteY15" fmla="*/ 1915682 h 2021927"/>
              <a:gd name="connsiteX16" fmla="*/ 2721254 w 8836761"/>
              <a:gd name="connsiteY16" fmla="*/ 1981519 h 2021927"/>
              <a:gd name="connsiteX17" fmla="*/ 3057753 w 8836761"/>
              <a:gd name="connsiteY17" fmla="*/ 1930313 h 2021927"/>
              <a:gd name="connsiteX18" fmla="*/ 3247948 w 8836761"/>
              <a:gd name="connsiteY18" fmla="*/ 1535292 h 2021927"/>
              <a:gd name="connsiteX19" fmla="*/ 3386937 w 8836761"/>
              <a:gd name="connsiteY19" fmla="*/ 1506031 h 2021927"/>
              <a:gd name="connsiteX20" fmla="*/ 3521792 w 8836761"/>
              <a:gd name="connsiteY20" fmla="*/ 1596040 h 2021927"/>
              <a:gd name="connsiteX21" fmla="*/ 3650284 w 8836761"/>
              <a:gd name="connsiteY21" fmla="*/ 1491401 h 2021927"/>
              <a:gd name="connsiteX22" fmla="*/ 3679545 w 8836761"/>
              <a:gd name="connsiteY22" fmla="*/ 1096380 h 2021927"/>
              <a:gd name="connsiteX23" fmla="*/ 3716121 w 8836761"/>
              <a:gd name="connsiteY23" fmla="*/ 694044 h 2021927"/>
              <a:gd name="connsiteX24" fmla="*/ 4018907 w 8836761"/>
              <a:gd name="connsiteY24" fmla="*/ 556328 h 2021927"/>
              <a:gd name="connsiteX25" fmla="*/ 4264761 w 8836761"/>
              <a:gd name="connsiteY25" fmla="*/ 320969 h 2021927"/>
              <a:gd name="connsiteX26" fmla="*/ 4754880 w 8836761"/>
              <a:gd name="connsiteY26" fmla="*/ 269763 h 2021927"/>
              <a:gd name="connsiteX27" fmla="*/ 4952390 w 8836761"/>
              <a:gd name="connsiteY27" fmla="*/ 167350 h 2021927"/>
              <a:gd name="connsiteX28" fmla="*/ 5157216 w 8836761"/>
              <a:gd name="connsiteY28" fmla="*/ 35676 h 2021927"/>
              <a:gd name="connsiteX29" fmla="*/ 5325465 w 8836761"/>
              <a:gd name="connsiteY29" fmla="*/ 6415 h 2021927"/>
              <a:gd name="connsiteX30" fmla="*/ 5691225 w 8836761"/>
              <a:gd name="connsiteY30" fmla="*/ 21046 h 2021927"/>
              <a:gd name="connsiteX31" fmla="*/ 5822899 w 8836761"/>
              <a:gd name="connsiteY31" fmla="*/ 211241 h 2021927"/>
              <a:gd name="connsiteX32" fmla="*/ 5965704 w 8836761"/>
              <a:gd name="connsiteY32" fmla="*/ 615168 h 2021927"/>
              <a:gd name="connsiteX33" fmla="*/ 6247180 w 8836761"/>
              <a:gd name="connsiteY33" fmla="*/ 752566 h 2021927"/>
              <a:gd name="connsiteX34" fmla="*/ 6598310 w 8836761"/>
              <a:gd name="connsiteY34" fmla="*/ 1549923 h 2021927"/>
              <a:gd name="connsiteX35" fmla="*/ 6729984 w 8836761"/>
              <a:gd name="connsiteY35" fmla="*/ 1981519 h 2021927"/>
              <a:gd name="connsiteX36" fmla="*/ 7135818 w 8836761"/>
              <a:gd name="connsiteY36" fmla="*/ 2003465 h 2021927"/>
              <a:gd name="connsiteX37" fmla="*/ 7651699 w 8836761"/>
              <a:gd name="connsiteY37" fmla="*/ 1981519 h 2021927"/>
              <a:gd name="connsiteX38" fmla="*/ 8097926 w 8836761"/>
              <a:gd name="connsiteY38" fmla="*/ 1966889 h 2021927"/>
              <a:gd name="connsiteX39" fmla="*/ 8229600 w 8836761"/>
              <a:gd name="connsiteY39" fmla="*/ 1593814 h 2021927"/>
              <a:gd name="connsiteX40" fmla="*/ 8434425 w 8836761"/>
              <a:gd name="connsiteY40" fmla="*/ 284393 h 2021927"/>
              <a:gd name="connsiteX41" fmla="*/ 8602675 w 8836761"/>
              <a:gd name="connsiteY41" fmla="*/ 642838 h 2021927"/>
              <a:gd name="connsiteX42" fmla="*/ 8668512 w 8836761"/>
              <a:gd name="connsiteY42" fmla="*/ 1418249 h 2021927"/>
              <a:gd name="connsiteX43" fmla="*/ 8756294 w 8836761"/>
              <a:gd name="connsiteY43" fmla="*/ 1623075 h 2021927"/>
              <a:gd name="connsiteX44" fmla="*/ 8836761 w 8836761"/>
              <a:gd name="connsiteY44" fmla="*/ 1871791 h 2021927"/>
              <a:gd name="connsiteX0" fmla="*/ 0 w 8836761"/>
              <a:gd name="connsiteY0" fmla="*/ 1952259 h 2006100"/>
              <a:gd name="connsiteX1" fmla="*/ 87782 w 8836761"/>
              <a:gd name="connsiteY1" fmla="*/ 1827900 h 2006100"/>
              <a:gd name="connsiteX2" fmla="*/ 299923 w 8836761"/>
              <a:gd name="connsiteY2" fmla="*/ 1498716 h 2006100"/>
              <a:gd name="connsiteX3" fmla="*/ 395020 w 8836761"/>
              <a:gd name="connsiteY3" fmla="*/ 1615759 h 2006100"/>
              <a:gd name="connsiteX4" fmla="*/ 497433 w 8836761"/>
              <a:gd name="connsiteY4" fmla="*/ 1893737 h 2006100"/>
              <a:gd name="connsiteX5" fmla="*/ 665683 w 8836761"/>
              <a:gd name="connsiteY5" fmla="*/ 1966889 h 2006100"/>
              <a:gd name="connsiteX6" fmla="*/ 1514246 w 8836761"/>
              <a:gd name="connsiteY6" fmla="*/ 1981519 h 2006100"/>
              <a:gd name="connsiteX7" fmla="*/ 1762963 w 8836761"/>
              <a:gd name="connsiteY7" fmla="*/ 1959574 h 2006100"/>
              <a:gd name="connsiteX8" fmla="*/ 1894636 w 8836761"/>
              <a:gd name="connsiteY8" fmla="*/ 1901052 h 2006100"/>
              <a:gd name="connsiteX9" fmla="*/ 1989734 w 8836761"/>
              <a:gd name="connsiteY9" fmla="*/ 1681596 h 2006100"/>
              <a:gd name="connsiteX10" fmla="*/ 2004364 w 8836761"/>
              <a:gd name="connsiteY10" fmla="*/ 1301206 h 2006100"/>
              <a:gd name="connsiteX11" fmla="*/ 2070201 w 8836761"/>
              <a:gd name="connsiteY11" fmla="*/ 1030543 h 2006100"/>
              <a:gd name="connsiteX12" fmla="*/ 2157984 w 8836761"/>
              <a:gd name="connsiteY12" fmla="*/ 869609 h 2006100"/>
              <a:gd name="connsiteX13" fmla="*/ 2275027 w 8836761"/>
              <a:gd name="connsiteY13" fmla="*/ 964707 h 2006100"/>
              <a:gd name="connsiteX14" fmla="*/ 2377440 w 8836761"/>
              <a:gd name="connsiteY14" fmla="*/ 1330467 h 2006100"/>
              <a:gd name="connsiteX15" fmla="*/ 2414016 w 8836761"/>
              <a:gd name="connsiteY15" fmla="*/ 1915682 h 2006100"/>
              <a:gd name="connsiteX16" fmla="*/ 2721254 w 8836761"/>
              <a:gd name="connsiteY16" fmla="*/ 1981519 h 2006100"/>
              <a:gd name="connsiteX17" fmla="*/ 3057753 w 8836761"/>
              <a:gd name="connsiteY17" fmla="*/ 1930313 h 2006100"/>
              <a:gd name="connsiteX18" fmla="*/ 3247948 w 8836761"/>
              <a:gd name="connsiteY18" fmla="*/ 1535292 h 2006100"/>
              <a:gd name="connsiteX19" fmla="*/ 3386937 w 8836761"/>
              <a:gd name="connsiteY19" fmla="*/ 1506031 h 2006100"/>
              <a:gd name="connsiteX20" fmla="*/ 3521792 w 8836761"/>
              <a:gd name="connsiteY20" fmla="*/ 1596040 h 2006100"/>
              <a:gd name="connsiteX21" fmla="*/ 3650284 w 8836761"/>
              <a:gd name="connsiteY21" fmla="*/ 1491401 h 2006100"/>
              <a:gd name="connsiteX22" fmla="*/ 3679545 w 8836761"/>
              <a:gd name="connsiteY22" fmla="*/ 1096380 h 2006100"/>
              <a:gd name="connsiteX23" fmla="*/ 3716121 w 8836761"/>
              <a:gd name="connsiteY23" fmla="*/ 694044 h 2006100"/>
              <a:gd name="connsiteX24" fmla="*/ 4018907 w 8836761"/>
              <a:gd name="connsiteY24" fmla="*/ 556328 h 2006100"/>
              <a:gd name="connsiteX25" fmla="*/ 4264761 w 8836761"/>
              <a:gd name="connsiteY25" fmla="*/ 320969 h 2006100"/>
              <a:gd name="connsiteX26" fmla="*/ 4754880 w 8836761"/>
              <a:gd name="connsiteY26" fmla="*/ 269763 h 2006100"/>
              <a:gd name="connsiteX27" fmla="*/ 4952390 w 8836761"/>
              <a:gd name="connsiteY27" fmla="*/ 167350 h 2006100"/>
              <a:gd name="connsiteX28" fmla="*/ 5157216 w 8836761"/>
              <a:gd name="connsiteY28" fmla="*/ 35676 h 2006100"/>
              <a:gd name="connsiteX29" fmla="*/ 5325465 w 8836761"/>
              <a:gd name="connsiteY29" fmla="*/ 6415 h 2006100"/>
              <a:gd name="connsiteX30" fmla="*/ 5691225 w 8836761"/>
              <a:gd name="connsiteY30" fmla="*/ 21046 h 2006100"/>
              <a:gd name="connsiteX31" fmla="*/ 5822899 w 8836761"/>
              <a:gd name="connsiteY31" fmla="*/ 211241 h 2006100"/>
              <a:gd name="connsiteX32" fmla="*/ 5965704 w 8836761"/>
              <a:gd name="connsiteY32" fmla="*/ 615168 h 2006100"/>
              <a:gd name="connsiteX33" fmla="*/ 6247180 w 8836761"/>
              <a:gd name="connsiteY33" fmla="*/ 752566 h 2006100"/>
              <a:gd name="connsiteX34" fmla="*/ 6598310 w 8836761"/>
              <a:gd name="connsiteY34" fmla="*/ 1549923 h 2006100"/>
              <a:gd name="connsiteX35" fmla="*/ 6729984 w 8836761"/>
              <a:gd name="connsiteY35" fmla="*/ 1981519 h 2006100"/>
              <a:gd name="connsiteX36" fmla="*/ 7135818 w 8836761"/>
              <a:gd name="connsiteY36" fmla="*/ 1955757 h 2006100"/>
              <a:gd name="connsiteX37" fmla="*/ 7651699 w 8836761"/>
              <a:gd name="connsiteY37" fmla="*/ 1981519 h 2006100"/>
              <a:gd name="connsiteX38" fmla="*/ 8097926 w 8836761"/>
              <a:gd name="connsiteY38" fmla="*/ 1966889 h 2006100"/>
              <a:gd name="connsiteX39" fmla="*/ 8229600 w 8836761"/>
              <a:gd name="connsiteY39" fmla="*/ 1593814 h 2006100"/>
              <a:gd name="connsiteX40" fmla="*/ 8434425 w 8836761"/>
              <a:gd name="connsiteY40" fmla="*/ 284393 h 2006100"/>
              <a:gd name="connsiteX41" fmla="*/ 8602675 w 8836761"/>
              <a:gd name="connsiteY41" fmla="*/ 642838 h 2006100"/>
              <a:gd name="connsiteX42" fmla="*/ 8668512 w 8836761"/>
              <a:gd name="connsiteY42" fmla="*/ 1418249 h 2006100"/>
              <a:gd name="connsiteX43" fmla="*/ 8756294 w 8836761"/>
              <a:gd name="connsiteY43" fmla="*/ 1623075 h 2006100"/>
              <a:gd name="connsiteX44" fmla="*/ 8836761 w 8836761"/>
              <a:gd name="connsiteY44" fmla="*/ 1871791 h 2006100"/>
              <a:gd name="connsiteX0" fmla="*/ 0 w 8836761"/>
              <a:gd name="connsiteY0" fmla="*/ 1952259 h 2000488"/>
              <a:gd name="connsiteX1" fmla="*/ 87782 w 8836761"/>
              <a:gd name="connsiteY1" fmla="*/ 1827900 h 2000488"/>
              <a:gd name="connsiteX2" fmla="*/ 299923 w 8836761"/>
              <a:gd name="connsiteY2" fmla="*/ 1498716 h 2000488"/>
              <a:gd name="connsiteX3" fmla="*/ 395020 w 8836761"/>
              <a:gd name="connsiteY3" fmla="*/ 1615759 h 2000488"/>
              <a:gd name="connsiteX4" fmla="*/ 497433 w 8836761"/>
              <a:gd name="connsiteY4" fmla="*/ 1893737 h 2000488"/>
              <a:gd name="connsiteX5" fmla="*/ 665683 w 8836761"/>
              <a:gd name="connsiteY5" fmla="*/ 1966889 h 2000488"/>
              <a:gd name="connsiteX6" fmla="*/ 1514246 w 8836761"/>
              <a:gd name="connsiteY6" fmla="*/ 1981519 h 2000488"/>
              <a:gd name="connsiteX7" fmla="*/ 1762963 w 8836761"/>
              <a:gd name="connsiteY7" fmla="*/ 1959574 h 2000488"/>
              <a:gd name="connsiteX8" fmla="*/ 1894636 w 8836761"/>
              <a:gd name="connsiteY8" fmla="*/ 1901052 h 2000488"/>
              <a:gd name="connsiteX9" fmla="*/ 1989734 w 8836761"/>
              <a:gd name="connsiteY9" fmla="*/ 1681596 h 2000488"/>
              <a:gd name="connsiteX10" fmla="*/ 2004364 w 8836761"/>
              <a:gd name="connsiteY10" fmla="*/ 1301206 h 2000488"/>
              <a:gd name="connsiteX11" fmla="*/ 2070201 w 8836761"/>
              <a:gd name="connsiteY11" fmla="*/ 1030543 h 2000488"/>
              <a:gd name="connsiteX12" fmla="*/ 2157984 w 8836761"/>
              <a:gd name="connsiteY12" fmla="*/ 869609 h 2000488"/>
              <a:gd name="connsiteX13" fmla="*/ 2275027 w 8836761"/>
              <a:gd name="connsiteY13" fmla="*/ 964707 h 2000488"/>
              <a:gd name="connsiteX14" fmla="*/ 2377440 w 8836761"/>
              <a:gd name="connsiteY14" fmla="*/ 1330467 h 2000488"/>
              <a:gd name="connsiteX15" fmla="*/ 2414016 w 8836761"/>
              <a:gd name="connsiteY15" fmla="*/ 1915682 h 2000488"/>
              <a:gd name="connsiteX16" fmla="*/ 2721254 w 8836761"/>
              <a:gd name="connsiteY16" fmla="*/ 1981519 h 2000488"/>
              <a:gd name="connsiteX17" fmla="*/ 3057753 w 8836761"/>
              <a:gd name="connsiteY17" fmla="*/ 1930313 h 2000488"/>
              <a:gd name="connsiteX18" fmla="*/ 3247948 w 8836761"/>
              <a:gd name="connsiteY18" fmla="*/ 1535292 h 2000488"/>
              <a:gd name="connsiteX19" fmla="*/ 3386937 w 8836761"/>
              <a:gd name="connsiteY19" fmla="*/ 1506031 h 2000488"/>
              <a:gd name="connsiteX20" fmla="*/ 3521792 w 8836761"/>
              <a:gd name="connsiteY20" fmla="*/ 1596040 h 2000488"/>
              <a:gd name="connsiteX21" fmla="*/ 3650284 w 8836761"/>
              <a:gd name="connsiteY21" fmla="*/ 1491401 h 2000488"/>
              <a:gd name="connsiteX22" fmla="*/ 3679545 w 8836761"/>
              <a:gd name="connsiteY22" fmla="*/ 1096380 h 2000488"/>
              <a:gd name="connsiteX23" fmla="*/ 3716121 w 8836761"/>
              <a:gd name="connsiteY23" fmla="*/ 694044 h 2000488"/>
              <a:gd name="connsiteX24" fmla="*/ 4018907 w 8836761"/>
              <a:gd name="connsiteY24" fmla="*/ 556328 h 2000488"/>
              <a:gd name="connsiteX25" fmla="*/ 4264761 w 8836761"/>
              <a:gd name="connsiteY25" fmla="*/ 320969 h 2000488"/>
              <a:gd name="connsiteX26" fmla="*/ 4754880 w 8836761"/>
              <a:gd name="connsiteY26" fmla="*/ 269763 h 2000488"/>
              <a:gd name="connsiteX27" fmla="*/ 4952390 w 8836761"/>
              <a:gd name="connsiteY27" fmla="*/ 167350 h 2000488"/>
              <a:gd name="connsiteX28" fmla="*/ 5157216 w 8836761"/>
              <a:gd name="connsiteY28" fmla="*/ 35676 h 2000488"/>
              <a:gd name="connsiteX29" fmla="*/ 5325465 w 8836761"/>
              <a:gd name="connsiteY29" fmla="*/ 6415 h 2000488"/>
              <a:gd name="connsiteX30" fmla="*/ 5691225 w 8836761"/>
              <a:gd name="connsiteY30" fmla="*/ 21046 h 2000488"/>
              <a:gd name="connsiteX31" fmla="*/ 5822899 w 8836761"/>
              <a:gd name="connsiteY31" fmla="*/ 211241 h 2000488"/>
              <a:gd name="connsiteX32" fmla="*/ 5965704 w 8836761"/>
              <a:gd name="connsiteY32" fmla="*/ 615168 h 2000488"/>
              <a:gd name="connsiteX33" fmla="*/ 6247180 w 8836761"/>
              <a:gd name="connsiteY33" fmla="*/ 752566 h 2000488"/>
              <a:gd name="connsiteX34" fmla="*/ 6598310 w 8836761"/>
              <a:gd name="connsiteY34" fmla="*/ 1549923 h 2000488"/>
              <a:gd name="connsiteX35" fmla="*/ 6769741 w 8836761"/>
              <a:gd name="connsiteY35" fmla="*/ 1902006 h 2000488"/>
              <a:gd name="connsiteX36" fmla="*/ 7135818 w 8836761"/>
              <a:gd name="connsiteY36" fmla="*/ 1955757 h 2000488"/>
              <a:gd name="connsiteX37" fmla="*/ 7651699 w 8836761"/>
              <a:gd name="connsiteY37" fmla="*/ 1981519 h 2000488"/>
              <a:gd name="connsiteX38" fmla="*/ 8097926 w 8836761"/>
              <a:gd name="connsiteY38" fmla="*/ 1966889 h 2000488"/>
              <a:gd name="connsiteX39" fmla="*/ 8229600 w 8836761"/>
              <a:gd name="connsiteY39" fmla="*/ 1593814 h 2000488"/>
              <a:gd name="connsiteX40" fmla="*/ 8434425 w 8836761"/>
              <a:gd name="connsiteY40" fmla="*/ 284393 h 2000488"/>
              <a:gd name="connsiteX41" fmla="*/ 8602675 w 8836761"/>
              <a:gd name="connsiteY41" fmla="*/ 642838 h 2000488"/>
              <a:gd name="connsiteX42" fmla="*/ 8668512 w 8836761"/>
              <a:gd name="connsiteY42" fmla="*/ 1418249 h 2000488"/>
              <a:gd name="connsiteX43" fmla="*/ 8756294 w 8836761"/>
              <a:gd name="connsiteY43" fmla="*/ 1623075 h 2000488"/>
              <a:gd name="connsiteX44" fmla="*/ 8836761 w 8836761"/>
              <a:gd name="connsiteY44" fmla="*/ 1871791 h 2000488"/>
              <a:gd name="connsiteX0" fmla="*/ 0 w 8836761"/>
              <a:gd name="connsiteY0" fmla="*/ 1952259 h 1992331"/>
              <a:gd name="connsiteX1" fmla="*/ 87782 w 8836761"/>
              <a:gd name="connsiteY1" fmla="*/ 1827900 h 1992331"/>
              <a:gd name="connsiteX2" fmla="*/ 299923 w 8836761"/>
              <a:gd name="connsiteY2" fmla="*/ 1498716 h 1992331"/>
              <a:gd name="connsiteX3" fmla="*/ 395020 w 8836761"/>
              <a:gd name="connsiteY3" fmla="*/ 1615759 h 1992331"/>
              <a:gd name="connsiteX4" fmla="*/ 497433 w 8836761"/>
              <a:gd name="connsiteY4" fmla="*/ 1893737 h 1992331"/>
              <a:gd name="connsiteX5" fmla="*/ 665683 w 8836761"/>
              <a:gd name="connsiteY5" fmla="*/ 1966889 h 1992331"/>
              <a:gd name="connsiteX6" fmla="*/ 1514246 w 8836761"/>
              <a:gd name="connsiteY6" fmla="*/ 1981519 h 1992331"/>
              <a:gd name="connsiteX7" fmla="*/ 1762963 w 8836761"/>
              <a:gd name="connsiteY7" fmla="*/ 1959574 h 1992331"/>
              <a:gd name="connsiteX8" fmla="*/ 1894636 w 8836761"/>
              <a:gd name="connsiteY8" fmla="*/ 1901052 h 1992331"/>
              <a:gd name="connsiteX9" fmla="*/ 1989734 w 8836761"/>
              <a:gd name="connsiteY9" fmla="*/ 1681596 h 1992331"/>
              <a:gd name="connsiteX10" fmla="*/ 2004364 w 8836761"/>
              <a:gd name="connsiteY10" fmla="*/ 1301206 h 1992331"/>
              <a:gd name="connsiteX11" fmla="*/ 2070201 w 8836761"/>
              <a:gd name="connsiteY11" fmla="*/ 1030543 h 1992331"/>
              <a:gd name="connsiteX12" fmla="*/ 2157984 w 8836761"/>
              <a:gd name="connsiteY12" fmla="*/ 869609 h 1992331"/>
              <a:gd name="connsiteX13" fmla="*/ 2275027 w 8836761"/>
              <a:gd name="connsiteY13" fmla="*/ 964707 h 1992331"/>
              <a:gd name="connsiteX14" fmla="*/ 2377440 w 8836761"/>
              <a:gd name="connsiteY14" fmla="*/ 1330467 h 1992331"/>
              <a:gd name="connsiteX15" fmla="*/ 2414016 w 8836761"/>
              <a:gd name="connsiteY15" fmla="*/ 1915682 h 1992331"/>
              <a:gd name="connsiteX16" fmla="*/ 2721254 w 8836761"/>
              <a:gd name="connsiteY16" fmla="*/ 1981519 h 1992331"/>
              <a:gd name="connsiteX17" fmla="*/ 3057753 w 8836761"/>
              <a:gd name="connsiteY17" fmla="*/ 1930313 h 1992331"/>
              <a:gd name="connsiteX18" fmla="*/ 3247948 w 8836761"/>
              <a:gd name="connsiteY18" fmla="*/ 1535292 h 1992331"/>
              <a:gd name="connsiteX19" fmla="*/ 3386937 w 8836761"/>
              <a:gd name="connsiteY19" fmla="*/ 1506031 h 1992331"/>
              <a:gd name="connsiteX20" fmla="*/ 3521792 w 8836761"/>
              <a:gd name="connsiteY20" fmla="*/ 1596040 h 1992331"/>
              <a:gd name="connsiteX21" fmla="*/ 3650284 w 8836761"/>
              <a:gd name="connsiteY21" fmla="*/ 1491401 h 1992331"/>
              <a:gd name="connsiteX22" fmla="*/ 3679545 w 8836761"/>
              <a:gd name="connsiteY22" fmla="*/ 1096380 h 1992331"/>
              <a:gd name="connsiteX23" fmla="*/ 3716121 w 8836761"/>
              <a:gd name="connsiteY23" fmla="*/ 694044 h 1992331"/>
              <a:gd name="connsiteX24" fmla="*/ 4018907 w 8836761"/>
              <a:gd name="connsiteY24" fmla="*/ 556328 h 1992331"/>
              <a:gd name="connsiteX25" fmla="*/ 4264761 w 8836761"/>
              <a:gd name="connsiteY25" fmla="*/ 320969 h 1992331"/>
              <a:gd name="connsiteX26" fmla="*/ 4754880 w 8836761"/>
              <a:gd name="connsiteY26" fmla="*/ 269763 h 1992331"/>
              <a:gd name="connsiteX27" fmla="*/ 4952390 w 8836761"/>
              <a:gd name="connsiteY27" fmla="*/ 167350 h 1992331"/>
              <a:gd name="connsiteX28" fmla="*/ 5157216 w 8836761"/>
              <a:gd name="connsiteY28" fmla="*/ 35676 h 1992331"/>
              <a:gd name="connsiteX29" fmla="*/ 5325465 w 8836761"/>
              <a:gd name="connsiteY29" fmla="*/ 6415 h 1992331"/>
              <a:gd name="connsiteX30" fmla="*/ 5691225 w 8836761"/>
              <a:gd name="connsiteY30" fmla="*/ 21046 h 1992331"/>
              <a:gd name="connsiteX31" fmla="*/ 5822899 w 8836761"/>
              <a:gd name="connsiteY31" fmla="*/ 211241 h 1992331"/>
              <a:gd name="connsiteX32" fmla="*/ 5965704 w 8836761"/>
              <a:gd name="connsiteY32" fmla="*/ 615168 h 1992331"/>
              <a:gd name="connsiteX33" fmla="*/ 6247180 w 8836761"/>
              <a:gd name="connsiteY33" fmla="*/ 752566 h 1992331"/>
              <a:gd name="connsiteX34" fmla="*/ 6598310 w 8836761"/>
              <a:gd name="connsiteY34" fmla="*/ 1549923 h 1992331"/>
              <a:gd name="connsiteX35" fmla="*/ 6769741 w 8836761"/>
              <a:gd name="connsiteY35" fmla="*/ 1902006 h 1992331"/>
              <a:gd name="connsiteX36" fmla="*/ 7135818 w 8836761"/>
              <a:gd name="connsiteY36" fmla="*/ 1955757 h 1992331"/>
              <a:gd name="connsiteX37" fmla="*/ 7651699 w 8836761"/>
              <a:gd name="connsiteY37" fmla="*/ 1981519 h 1992331"/>
              <a:gd name="connsiteX38" fmla="*/ 8097926 w 8836761"/>
              <a:gd name="connsiteY38" fmla="*/ 1935084 h 1992331"/>
              <a:gd name="connsiteX39" fmla="*/ 8229600 w 8836761"/>
              <a:gd name="connsiteY39" fmla="*/ 1593814 h 1992331"/>
              <a:gd name="connsiteX40" fmla="*/ 8434425 w 8836761"/>
              <a:gd name="connsiteY40" fmla="*/ 284393 h 1992331"/>
              <a:gd name="connsiteX41" fmla="*/ 8602675 w 8836761"/>
              <a:gd name="connsiteY41" fmla="*/ 642838 h 1992331"/>
              <a:gd name="connsiteX42" fmla="*/ 8668512 w 8836761"/>
              <a:gd name="connsiteY42" fmla="*/ 1418249 h 1992331"/>
              <a:gd name="connsiteX43" fmla="*/ 8756294 w 8836761"/>
              <a:gd name="connsiteY43" fmla="*/ 1623075 h 1992331"/>
              <a:gd name="connsiteX44" fmla="*/ 8836761 w 8836761"/>
              <a:gd name="connsiteY44" fmla="*/ 1871791 h 1992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36761" h="1992331">
                <a:moveTo>
                  <a:pt x="0" y="1952259"/>
                </a:moveTo>
                <a:cubicBezTo>
                  <a:pt x="18897" y="1927874"/>
                  <a:pt x="37795" y="1903490"/>
                  <a:pt x="87782" y="1827900"/>
                </a:cubicBezTo>
                <a:cubicBezTo>
                  <a:pt x="137769" y="1752310"/>
                  <a:pt x="248717" y="1534073"/>
                  <a:pt x="299923" y="1498716"/>
                </a:cubicBezTo>
                <a:cubicBezTo>
                  <a:pt x="351129" y="1463359"/>
                  <a:pt x="362102" y="1549922"/>
                  <a:pt x="395020" y="1615759"/>
                </a:cubicBezTo>
                <a:cubicBezTo>
                  <a:pt x="427938" y="1681596"/>
                  <a:pt x="452323" y="1835215"/>
                  <a:pt x="497433" y="1893737"/>
                </a:cubicBezTo>
                <a:cubicBezTo>
                  <a:pt x="542543" y="1952259"/>
                  <a:pt x="496214" y="1952259"/>
                  <a:pt x="665683" y="1966889"/>
                </a:cubicBezTo>
                <a:cubicBezTo>
                  <a:pt x="835152" y="1981519"/>
                  <a:pt x="1331366" y="1982738"/>
                  <a:pt x="1514246" y="1981519"/>
                </a:cubicBezTo>
                <a:cubicBezTo>
                  <a:pt x="1697126" y="1980300"/>
                  <a:pt x="1699565" y="1972985"/>
                  <a:pt x="1762963" y="1959574"/>
                </a:cubicBezTo>
                <a:cubicBezTo>
                  <a:pt x="1826361" y="1946163"/>
                  <a:pt x="1856841" y="1947382"/>
                  <a:pt x="1894636" y="1901052"/>
                </a:cubicBezTo>
                <a:cubicBezTo>
                  <a:pt x="1932431" y="1854722"/>
                  <a:pt x="1971446" y="1781570"/>
                  <a:pt x="1989734" y="1681596"/>
                </a:cubicBezTo>
                <a:cubicBezTo>
                  <a:pt x="2008022" y="1581622"/>
                  <a:pt x="1990953" y="1409715"/>
                  <a:pt x="2004364" y="1301206"/>
                </a:cubicBezTo>
                <a:cubicBezTo>
                  <a:pt x="2017775" y="1192697"/>
                  <a:pt x="2044598" y="1102476"/>
                  <a:pt x="2070201" y="1030543"/>
                </a:cubicBezTo>
                <a:cubicBezTo>
                  <a:pt x="2095804" y="958610"/>
                  <a:pt x="2123846" y="880582"/>
                  <a:pt x="2157984" y="869609"/>
                </a:cubicBezTo>
                <a:cubicBezTo>
                  <a:pt x="2192122" y="858636"/>
                  <a:pt x="2238451" y="887897"/>
                  <a:pt x="2275027" y="964707"/>
                </a:cubicBezTo>
                <a:cubicBezTo>
                  <a:pt x="2311603" y="1041517"/>
                  <a:pt x="2354275" y="1171971"/>
                  <a:pt x="2377440" y="1330467"/>
                </a:cubicBezTo>
                <a:cubicBezTo>
                  <a:pt x="2400605" y="1488963"/>
                  <a:pt x="2356714" y="1807173"/>
                  <a:pt x="2414016" y="1915682"/>
                </a:cubicBezTo>
                <a:cubicBezTo>
                  <a:pt x="2471318" y="2024191"/>
                  <a:pt x="2615184" y="1987615"/>
                  <a:pt x="2721254" y="1981519"/>
                </a:cubicBezTo>
                <a:cubicBezTo>
                  <a:pt x="2827324" y="1975423"/>
                  <a:pt x="2969971" y="2004684"/>
                  <a:pt x="3057753" y="1930313"/>
                </a:cubicBezTo>
                <a:cubicBezTo>
                  <a:pt x="3145535" y="1855942"/>
                  <a:pt x="3193084" y="1606006"/>
                  <a:pt x="3247948" y="1535292"/>
                </a:cubicBezTo>
                <a:cubicBezTo>
                  <a:pt x="3302812" y="1464578"/>
                  <a:pt x="3341296" y="1495906"/>
                  <a:pt x="3386937" y="1506031"/>
                </a:cubicBezTo>
                <a:cubicBezTo>
                  <a:pt x="3432578" y="1516156"/>
                  <a:pt x="3477901" y="1598478"/>
                  <a:pt x="3521792" y="1596040"/>
                </a:cubicBezTo>
                <a:cubicBezTo>
                  <a:pt x="3565683" y="1593602"/>
                  <a:pt x="3623992" y="1574677"/>
                  <a:pt x="3650284" y="1491401"/>
                </a:cubicBezTo>
                <a:cubicBezTo>
                  <a:pt x="3676576" y="1408125"/>
                  <a:pt x="3668572" y="1229273"/>
                  <a:pt x="3679545" y="1096380"/>
                </a:cubicBezTo>
                <a:cubicBezTo>
                  <a:pt x="3690518" y="963487"/>
                  <a:pt x="3659561" y="784053"/>
                  <a:pt x="3716121" y="694044"/>
                </a:cubicBezTo>
                <a:cubicBezTo>
                  <a:pt x="3772681" y="604035"/>
                  <a:pt x="3927467" y="618507"/>
                  <a:pt x="4018907" y="556328"/>
                </a:cubicBezTo>
                <a:cubicBezTo>
                  <a:pt x="4110347" y="494149"/>
                  <a:pt x="4142099" y="368730"/>
                  <a:pt x="4264761" y="320969"/>
                </a:cubicBezTo>
                <a:cubicBezTo>
                  <a:pt x="4387423" y="273208"/>
                  <a:pt x="4640275" y="295366"/>
                  <a:pt x="4754880" y="269763"/>
                </a:cubicBezTo>
                <a:cubicBezTo>
                  <a:pt x="4869485" y="244160"/>
                  <a:pt x="4885334" y="206365"/>
                  <a:pt x="4952390" y="167350"/>
                </a:cubicBezTo>
                <a:cubicBezTo>
                  <a:pt x="5019446" y="128336"/>
                  <a:pt x="5095037" y="62498"/>
                  <a:pt x="5157216" y="35676"/>
                </a:cubicBezTo>
                <a:cubicBezTo>
                  <a:pt x="5219395" y="8854"/>
                  <a:pt x="5236464" y="8853"/>
                  <a:pt x="5325465" y="6415"/>
                </a:cubicBezTo>
                <a:cubicBezTo>
                  <a:pt x="5414466" y="3977"/>
                  <a:pt x="5608319" y="-13092"/>
                  <a:pt x="5691225" y="21046"/>
                </a:cubicBezTo>
                <a:cubicBezTo>
                  <a:pt x="5774131" y="55184"/>
                  <a:pt x="5777153" y="112221"/>
                  <a:pt x="5822899" y="211241"/>
                </a:cubicBezTo>
                <a:cubicBezTo>
                  <a:pt x="5868645" y="310261"/>
                  <a:pt x="5894991" y="524947"/>
                  <a:pt x="5965704" y="615168"/>
                </a:cubicBezTo>
                <a:cubicBezTo>
                  <a:pt x="6036417" y="705389"/>
                  <a:pt x="6141746" y="596774"/>
                  <a:pt x="6247180" y="752566"/>
                </a:cubicBezTo>
                <a:cubicBezTo>
                  <a:pt x="6352614" y="908358"/>
                  <a:pt x="6511217" y="1358350"/>
                  <a:pt x="6598310" y="1549923"/>
                </a:cubicBezTo>
                <a:cubicBezTo>
                  <a:pt x="6685404" y="1741496"/>
                  <a:pt x="6680156" y="1834367"/>
                  <a:pt x="6769741" y="1902006"/>
                </a:cubicBezTo>
                <a:cubicBezTo>
                  <a:pt x="6859326" y="1969645"/>
                  <a:pt x="6982199" y="1955757"/>
                  <a:pt x="7135818" y="1955757"/>
                </a:cubicBezTo>
                <a:cubicBezTo>
                  <a:pt x="7289437" y="1955757"/>
                  <a:pt x="7491348" y="1984965"/>
                  <a:pt x="7651699" y="1981519"/>
                </a:cubicBezTo>
                <a:cubicBezTo>
                  <a:pt x="7812050" y="1978074"/>
                  <a:pt x="8001609" y="1999702"/>
                  <a:pt x="8097926" y="1935084"/>
                </a:cubicBezTo>
                <a:cubicBezTo>
                  <a:pt x="8194243" y="1870466"/>
                  <a:pt x="8173517" y="1868929"/>
                  <a:pt x="8229600" y="1593814"/>
                </a:cubicBezTo>
                <a:cubicBezTo>
                  <a:pt x="8285683" y="1318699"/>
                  <a:pt x="8372246" y="442889"/>
                  <a:pt x="8434425" y="284393"/>
                </a:cubicBezTo>
                <a:cubicBezTo>
                  <a:pt x="8496604" y="125897"/>
                  <a:pt x="8563661" y="453862"/>
                  <a:pt x="8602675" y="642838"/>
                </a:cubicBezTo>
                <a:cubicBezTo>
                  <a:pt x="8641689" y="831814"/>
                  <a:pt x="8642909" y="1254876"/>
                  <a:pt x="8668512" y="1418249"/>
                </a:cubicBezTo>
                <a:cubicBezTo>
                  <a:pt x="8694115" y="1581622"/>
                  <a:pt x="8728253" y="1547485"/>
                  <a:pt x="8756294" y="1623075"/>
                </a:cubicBezTo>
                <a:cubicBezTo>
                  <a:pt x="8784336" y="1698665"/>
                  <a:pt x="8810548" y="1785228"/>
                  <a:pt x="8836761" y="1871791"/>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25614" name="TextBox 58"/>
          <p:cNvSpPr txBox="1">
            <a:spLocks noChangeArrowheads="1"/>
          </p:cNvSpPr>
          <p:nvPr/>
        </p:nvSpPr>
        <p:spPr bwMode="auto">
          <a:xfrm rot="-5400000">
            <a:off x="3353594" y="4053681"/>
            <a:ext cx="1271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United Kingdom</a:t>
            </a:r>
          </a:p>
        </p:txBody>
      </p:sp>
      <p:sp>
        <p:nvSpPr>
          <p:cNvPr id="25615" name="TextBox 61"/>
          <p:cNvSpPr txBox="1">
            <a:spLocks noChangeArrowheads="1"/>
          </p:cNvSpPr>
          <p:nvPr/>
        </p:nvSpPr>
        <p:spPr bwMode="auto">
          <a:xfrm rot="-5400000">
            <a:off x="3685382" y="3929856"/>
            <a:ext cx="1344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Kingdom  Divides</a:t>
            </a:r>
          </a:p>
        </p:txBody>
      </p:sp>
      <p:sp>
        <p:nvSpPr>
          <p:cNvPr id="25616" name="TextBox 59"/>
          <p:cNvSpPr txBox="1">
            <a:spLocks noChangeArrowheads="1"/>
          </p:cNvSpPr>
          <p:nvPr/>
        </p:nvSpPr>
        <p:spPr bwMode="auto">
          <a:xfrm rot="-5400000">
            <a:off x="4166394" y="2315369"/>
            <a:ext cx="1328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Syrian Threat</a:t>
            </a:r>
          </a:p>
        </p:txBody>
      </p:sp>
      <p:sp>
        <p:nvSpPr>
          <p:cNvPr id="25617" name="TextBox 63"/>
          <p:cNvSpPr txBox="1">
            <a:spLocks noChangeArrowheads="1"/>
          </p:cNvSpPr>
          <p:nvPr/>
        </p:nvSpPr>
        <p:spPr bwMode="auto">
          <a:xfrm rot="-5400000">
            <a:off x="4539457" y="4169569"/>
            <a:ext cx="566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Oral</a:t>
            </a:r>
          </a:p>
        </p:txBody>
      </p:sp>
      <p:sp>
        <p:nvSpPr>
          <p:cNvPr id="25618" name="TextBox 64"/>
          <p:cNvSpPr txBox="1">
            <a:spLocks noChangeArrowheads="1"/>
          </p:cNvSpPr>
          <p:nvPr/>
        </p:nvSpPr>
        <p:spPr bwMode="auto">
          <a:xfrm rot="-5400000">
            <a:off x="4445795" y="3329781"/>
            <a:ext cx="798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Written</a:t>
            </a:r>
          </a:p>
        </p:txBody>
      </p:sp>
      <p:sp>
        <p:nvSpPr>
          <p:cNvPr id="25619" name="TextBox 66"/>
          <p:cNvSpPr txBox="1">
            <a:spLocks noChangeArrowheads="1"/>
          </p:cNvSpPr>
          <p:nvPr/>
        </p:nvSpPr>
        <p:spPr bwMode="auto">
          <a:xfrm rot="-3794596">
            <a:off x="4714082" y="2085181"/>
            <a:ext cx="1538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Assyrian Threat</a:t>
            </a:r>
          </a:p>
        </p:txBody>
      </p:sp>
      <p:sp>
        <p:nvSpPr>
          <p:cNvPr id="25620" name="TextBox 67"/>
          <p:cNvSpPr txBox="1">
            <a:spLocks noChangeArrowheads="1"/>
          </p:cNvSpPr>
          <p:nvPr/>
        </p:nvSpPr>
        <p:spPr bwMode="auto">
          <a:xfrm rot="-5400000">
            <a:off x="4775200" y="3690938"/>
            <a:ext cx="1076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Israel Falls</a:t>
            </a:r>
          </a:p>
        </p:txBody>
      </p:sp>
      <p:sp>
        <p:nvSpPr>
          <p:cNvPr id="25621" name="TextBox 68"/>
          <p:cNvSpPr txBox="1">
            <a:spLocks noChangeArrowheads="1"/>
          </p:cNvSpPr>
          <p:nvPr/>
        </p:nvSpPr>
        <p:spPr bwMode="auto">
          <a:xfrm rot="-5400000">
            <a:off x="5295107" y="3729831"/>
            <a:ext cx="1042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Judah Falls</a:t>
            </a:r>
          </a:p>
        </p:txBody>
      </p:sp>
      <p:sp>
        <p:nvSpPr>
          <p:cNvPr id="25622" name="TextBox 69"/>
          <p:cNvSpPr txBox="1">
            <a:spLocks noChangeArrowheads="1"/>
          </p:cNvSpPr>
          <p:nvPr/>
        </p:nvSpPr>
        <p:spPr bwMode="auto">
          <a:xfrm>
            <a:off x="5635625" y="2495550"/>
            <a:ext cx="1743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Babylonian Threat</a:t>
            </a:r>
          </a:p>
        </p:txBody>
      </p:sp>
      <p:sp>
        <p:nvSpPr>
          <p:cNvPr id="25623" name="TextBox 70"/>
          <p:cNvSpPr txBox="1">
            <a:spLocks noChangeArrowheads="1"/>
          </p:cNvSpPr>
          <p:nvPr/>
        </p:nvSpPr>
        <p:spPr bwMode="auto">
          <a:xfrm rot="-5400000">
            <a:off x="5859463" y="4002087"/>
            <a:ext cx="96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Aegean" pitchFamily="34" charset="0"/>
                <a:ea typeface="+mn-ea"/>
                <a:cs typeface="Arial" pitchFamily="34" charset="0"/>
                <a:sym typeface="Arial"/>
                <a:rtl val="0"/>
              </a:rPr>
              <a:t>Captivity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Aegean" pitchFamily="34" charset="0"/>
                <a:ea typeface="+mn-ea"/>
                <a:cs typeface="Arial" pitchFamily="34" charset="0"/>
                <a:sym typeface="Arial"/>
                <a:rtl val="0"/>
              </a:rPr>
              <a:t>&amp; Return</a:t>
            </a:r>
          </a:p>
        </p:txBody>
      </p:sp>
      <p:sp>
        <p:nvSpPr>
          <p:cNvPr id="25624" name="TextBox 71"/>
          <p:cNvSpPr txBox="1">
            <a:spLocks noChangeArrowheads="1"/>
          </p:cNvSpPr>
          <p:nvPr/>
        </p:nvSpPr>
        <p:spPr bwMode="auto">
          <a:xfrm>
            <a:off x="6219825" y="3208338"/>
            <a:ext cx="831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Persian</a:t>
            </a:r>
          </a:p>
        </p:txBody>
      </p:sp>
      <p:sp>
        <p:nvSpPr>
          <p:cNvPr id="25625" name="TextBox 72"/>
          <p:cNvSpPr txBox="1">
            <a:spLocks noChangeArrowheads="1"/>
          </p:cNvSpPr>
          <p:nvPr/>
        </p:nvSpPr>
        <p:spPr bwMode="auto">
          <a:xfrm>
            <a:off x="8175625" y="2687638"/>
            <a:ext cx="8921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Romans</a:t>
            </a:r>
          </a:p>
        </p:txBody>
      </p:sp>
      <p:sp>
        <p:nvSpPr>
          <p:cNvPr id="25626" name="TextBox 73"/>
          <p:cNvSpPr txBox="1">
            <a:spLocks noChangeArrowheads="1"/>
          </p:cNvSpPr>
          <p:nvPr/>
        </p:nvSpPr>
        <p:spPr bwMode="auto">
          <a:xfrm>
            <a:off x="7085013" y="4548188"/>
            <a:ext cx="792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Greeks</a:t>
            </a:r>
          </a:p>
        </p:txBody>
      </p:sp>
      <p:sp>
        <p:nvSpPr>
          <p:cNvPr id="25627" name="TextBox 75"/>
          <p:cNvSpPr txBox="1">
            <a:spLocks noChangeArrowheads="1"/>
          </p:cNvSpPr>
          <p:nvPr/>
        </p:nvSpPr>
        <p:spPr bwMode="auto">
          <a:xfrm>
            <a:off x="1906588" y="3133725"/>
            <a:ext cx="8302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Moses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Exodus</a:t>
            </a:r>
          </a:p>
        </p:txBody>
      </p:sp>
      <p:sp>
        <p:nvSpPr>
          <p:cNvPr id="25628" name="TextBox 76"/>
          <p:cNvSpPr txBox="1">
            <a:spLocks noChangeArrowheads="1"/>
          </p:cNvSpPr>
          <p:nvPr/>
        </p:nvSpPr>
        <p:spPr bwMode="auto">
          <a:xfrm>
            <a:off x="177800" y="3763963"/>
            <a:ext cx="9620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Abraham</a:t>
            </a:r>
          </a:p>
        </p:txBody>
      </p:sp>
      <p:sp>
        <p:nvSpPr>
          <p:cNvPr id="25629" name="TextBox 77"/>
          <p:cNvSpPr txBox="1">
            <a:spLocks noChangeArrowheads="1"/>
          </p:cNvSpPr>
          <p:nvPr/>
        </p:nvSpPr>
        <p:spPr bwMode="auto">
          <a:xfrm>
            <a:off x="2917825" y="3989388"/>
            <a:ext cx="809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Judges</a:t>
            </a:r>
          </a:p>
        </p:txBody>
      </p:sp>
      <p:sp>
        <p:nvSpPr>
          <p:cNvPr id="25630" name="TextBox 78"/>
          <p:cNvSpPr txBox="1">
            <a:spLocks noChangeArrowheads="1"/>
          </p:cNvSpPr>
          <p:nvPr/>
        </p:nvSpPr>
        <p:spPr bwMode="auto">
          <a:xfrm>
            <a:off x="8283575" y="5376863"/>
            <a:ext cx="703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Christ</a:t>
            </a:r>
          </a:p>
        </p:txBody>
      </p:sp>
      <p:sp>
        <p:nvSpPr>
          <p:cNvPr id="25631" name="TextBox 79"/>
          <p:cNvSpPr txBox="1">
            <a:spLocks noChangeArrowheads="1"/>
          </p:cNvSpPr>
          <p:nvPr/>
        </p:nvSpPr>
        <p:spPr bwMode="auto">
          <a:xfrm>
            <a:off x="5429250" y="5837238"/>
            <a:ext cx="603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Exile</a:t>
            </a:r>
          </a:p>
        </p:txBody>
      </p:sp>
      <p:sp>
        <p:nvSpPr>
          <p:cNvPr id="25632" name="TextBox 80"/>
          <p:cNvSpPr txBox="1">
            <a:spLocks noChangeArrowheads="1"/>
          </p:cNvSpPr>
          <p:nvPr/>
        </p:nvSpPr>
        <p:spPr bwMode="auto">
          <a:xfrm>
            <a:off x="6507163" y="5853113"/>
            <a:ext cx="76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Return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9335" y="3395662"/>
            <a:ext cx="915217" cy="812006"/>
          </a:xfrm>
          <a:prstGeom prst="rect">
            <a:avLst/>
          </a:prstGeom>
        </p:spPr>
      </p:pic>
      <p:sp>
        <p:nvSpPr>
          <p:cNvPr id="3" name="TextBox 2"/>
          <p:cNvSpPr txBox="1"/>
          <p:nvPr/>
        </p:nvSpPr>
        <p:spPr>
          <a:xfrm>
            <a:off x="7196325" y="4144030"/>
            <a:ext cx="6928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tl val="0"/>
              </a:rPr>
              <a:t>Daniel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tl val="0"/>
              </a:rPr>
              <a:t>roars</a:t>
            </a:r>
          </a:p>
        </p:txBody>
      </p:sp>
    </p:spTree>
    <p:extLst>
      <p:ext uri="{BB962C8B-B14F-4D97-AF65-F5344CB8AC3E}">
        <p14:creationId xmlns:p14="http://schemas.microsoft.com/office/powerpoint/2010/main" val="2968324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688355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7867287" y="50033"/>
            <a:ext cx="1278147" cy="6807985"/>
          </a:xfrm>
          <a:prstGeom prst="rect">
            <a:avLst/>
          </a:prstGeom>
          <a:solidFill>
            <a:srgbClr val="FFFFFF"/>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Rectangle 19"/>
          <p:cNvSpPr/>
          <p:nvPr/>
        </p:nvSpPr>
        <p:spPr>
          <a:xfrm>
            <a:off x="3165218" y="1282110"/>
            <a:ext cx="4478974" cy="369332"/>
          </a:xfrm>
          <a:prstGeom prst="rect">
            <a:avLst/>
          </a:prstGeom>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prophet predicts the </a:t>
            </a:r>
            <a:r>
              <a:rPr kumimoji="0" lang="en-US" sz="1800" b="0" i="0" u="sng" strike="noStrike" kern="1200" cap="none" spc="0" normalizeH="0" baseline="0" noProof="0" dirty="0">
                <a:ln>
                  <a:noFill/>
                </a:ln>
                <a:solidFill>
                  <a:prstClr val="black"/>
                </a:solidFill>
                <a:effectLst/>
                <a:uLnTx/>
                <a:uFillTx/>
                <a:latin typeface="Calibri"/>
                <a:ea typeface="+mn-ea"/>
                <a:cs typeface="+mn-cs"/>
              </a:rPr>
              <a:t>fall of Nineveh</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40" y="1041289"/>
            <a:ext cx="3409368" cy="807061"/>
          </a:xfrm>
          <a:prstGeom prst="rect">
            <a:avLst/>
          </a:prstGeom>
        </p:spPr>
      </p:pic>
      <p:sp>
        <p:nvSpPr>
          <p:cNvPr id="26" name="TextBox 25"/>
          <p:cNvSpPr txBox="1"/>
          <p:nvPr/>
        </p:nvSpPr>
        <p:spPr>
          <a:xfrm>
            <a:off x="656062" y="1080767"/>
            <a:ext cx="157126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AvantGarde Md BT" pitchFamily="34" charset="0"/>
                <a:ea typeface="+mn-ea"/>
                <a:cs typeface="Aharoni" pitchFamily="2" charset="-79"/>
              </a:rPr>
              <a:t>NAHUM</a:t>
            </a:r>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716" y="1910187"/>
            <a:ext cx="3355646" cy="839038"/>
          </a:xfrm>
          <a:prstGeom prst="rect">
            <a:avLst/>
          </a:prstGeom>
        </p:spPr>
      </p:pic>
      <p:sp>
        <p:nvSpPr>
          <p:cNvPr id="28" name="TextBox 27"/>
          <p:cNvSpPr txBox="1"/>
          <p:nvPr/>
        </p:nvSpPr>
        <p:spPr>
          <a:xfrm>
            <a:off x="351166" y="1949747"/>
            <a:ext cx="22076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AvantGarde Md BT" pitchFamily="34" charset="0"/>
                <a:ea typeface="+mn-ea"/>
                <a:cs typeface="Aharoni" pitchFamily="2" charset="-79"/>
              </a:rPr>
              <a:t>ZEPHANIAH</a:t>
            </a:r>
          </a:p>
        </p:txBody>
      </p:sp>
      <p:sp>
        <p:nvSpPr>
          <p:cNvPr id="29" name="Rectangle 28"/>
          <p:cNvSpPr/>
          <p:nvPr/>
        </p:nvSpPr>
        <p:spPr>
          <a:xfrm>
            <a:off x="3122719" y="1853613"/>
            <a:ext cx="4534253" cy="646331"/>
          </a:xfrm>
          <a:prstGeom prst="rect">
            <a:avLst/>
          </a:prstGeom>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Prophet emphasizes the need for the </a:t>
            </a:r>
            <a:r>
              <a:rPr kumimoji="0" lang="en-US" sz="1800" b="0" i="0" u="sng" strike="noStrike" kern="1200" cap="none" spc="0" normalizeH="0" baseline="0" noProof="0" dirty="0">
                <a:ln>
                  <a:noFill/>
                </a:ln>
                <a:solidFill>
                  <a:prstClr val="black"/>
                </a:solidFill>
                <a:effectLst/>
                <a:uLnTx/>
                <a:uFillTx/>
                <a:latin typeface="Calibri"/>
                <a:ea typeface="+mn-ea"/>
                <a:cs typeface="+mn-cs"/>
              </a:rPr>
              <a:t>people of Judah</a:t>
            </a:r>
            <a:r>
              <a:rPr kumimoji="0" lang="en-US" sz="1800" b="0" i="0" u="none" strike="noStrike" kern="1200" cap="none" spc="0" normalizeH="0" baseline="0" noProof="0" dirty="0">
                <a:ln>
                  <a:noFill/>
                </a:ln>
                <a:solidFill>
                  <a:prstClr val="black"/>
                </a:solidFill>
                <a:effectLst/>
                <a:uLnTx/>
                <a:uFillTx/>
                <a:latin typeface="Calibri"/>
                <a:ea typeface="+mn-ea"/>
                <a:cs typeface="+mn-cs"/>
              </a:rPr>
              <a:t> to turn away from idolatry.</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561" y="2806209"/>
            <a:ext cx="3382508" cy="848264"/>
          </a:xfrm>
          <a:prstGeom prst="rect">
            <a:avLst/>
          </a:prstGeom>
        </p:spPr>
      </p:pic>
      <p:sp>
        <p:nvSpPr>
          <p:cNvPr id="39" name="TextBox 38"/>
          <p:cNvSpPr txBox="1"/>
          <p:nvPr/>
        </p:nvSpPr>
        <p:spPr>
          <a:xfrm>
            <a:off x="325224" y="2845769"/>
            <a:ext cx="199445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AvantGarde Md BT" pitchFamily="34" charset="0"/>
                <a:ea typeface="+mn-ea"/>
                <a:cs typeface="Aharoni" pitchFamily="2" charset="-79"/>
              </a:rPr>
              <a:t>HABAKKUK</a:t>
            </a:r>
          </a:p>
        </p:txBody>
      </p:sp>
      <p:sp>
        <p:nvSpPr>
          <p:cNvPr id="40" name="Rectangle 39"/>
          <p:cNvSpPr/>
          <p:nvPr/>
        </p:nvSpPr>
        <p:spPr>
          <a:xfrm>
            <a:off x="3122695" y="2779643"/>
            <a:ext cx="4478974" cy="923330"/>
          </a:xfrm>
          <a:prstGeom prst="rect">
            <a:avLst/>
          </a:prstGeom>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"Why do the wicked and cruel Babylonians go unpunished?" Prophet finds his answer in God's goodness and wisdom</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Rectangle 30"/>
          <p:cNvSpPr/>
          <p:nvPr/>
        </p:nvSpPr>
        <p:spPr>
          <a:xfrm>
            <a:off x="7867287" y="50033"/>
            <a:ext cx="1278147" cy="680798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14"/>
          <p:cNvSpPr/>
          <p:nvPr/>
        </p:nvSpPr>
        <p:spPr>
          <a:xfrm>
            <a:off x="7920572" y="202804"/>
            <a:ext cx="117157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Kings &amp; Prophets</a:t>
            </a:r>
          </a:p>
        </p:txBody>
      </p:sp>
      <p:sp>
        <p:nvSpPr>
          <p:cNvPr id="18" name="Rectangle 17"/>
          <p:cNvSpPr/>
          <p:nvPr/>
        </p:nvSpPr>
        <p:spPr>
          <a:xfrm>
            <a:off x="7920571" y="971903"/>
            <a:ext cx="1171575" cy="258532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Divided Kingdom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Judah Alone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&amp; Fall of Judah</a:t>
            </a:r>
          </a:p>
        </p:txBody>
      </p:sp>
      <p:sp>
        <p:nvSpPr>
          <p:cNvPr id="35" name="TextBox 34"/>
          <p:cNvSpPr txBox="1"/>
          <p:nvPr/>
        </p:nvSpPr>
        <p:spPr>
          <a:xfrm>
            <a:off x="234931" y="1535762"/>
            <a:ext cx="143238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650-612 Nineveh</a:t>
            </a:r>
          </a:p>
        </p:txBody>
      </p:sp>
      <p:sp>
        <p:nvSpPr>
          <p:cNvPr id="41" name="TextBox 40"/>
          <p:cNvSpPr txBox="1"/>
          <p:nvPr/>
        </p:nvSpPr>
        <p:spPr>
          <a:xfrm>
            <a:off x="1461163" y="2459019"/>
            <a:ext cx="78739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630-625</a:t>
            </a:r>
          </a:p>
        </p:txBody>
      </p:sp>
      <p:sp>
        <p:nvSpPr>
          <p:cNvPr id="42" name="TextBox 41"/>
          <p:cNvSpPr txBox="1"/>
          <p:nvPr/>
        </p:nvSpPr>
        <p:spPr>
          <a:xfrm>
            <a:off x="1358846" y="3313123"/>
            <a:ext cx="78739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612-606</a:t>
            </a:r>
          </a:p>
        </p:txBody>
      </p:sp>
      <p:pic>
        <p:nvPicPr>
          <p:cNvPr id="46" name="Picture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747" y="4133936"/>
            <a:ext cx="3355646" cy="848264"/>
          </a:xfrm>
          <a:prstGeom prst="rect">
            <a:avLst/>
          </a:prstGeom>
        </p:spPr>
      </p:pic>
      <p:sp>
        <p:nvSpPr>
          <p:cNvPr id="47" name="TextBox 46"/>
          <p:cNvSpPr txBox="1"/>
          <p:nvPr/>
        </p:nvSpPr>
        <p:spPr>
          <a:xfrm>
            <a:off x="268544" y="4173491"/>
            <a:ext cx="198002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AvantGarde Md BT" pitchFamily="34" charset="0"/>
                <a:ea typeface="+mn-ea"/>
                <a:cs typeface="Aharoni" pitchFamily="2" charset="-79"/>
              </a:rPr>
              <a:t>JEREMIAH</a:t>
            </a:r>
          </a:p>
        </p:txBody>
      </p:sp>
      <p:sp>
        <p:nvSpPr>
          <p:cNvPr id="48" name="Rectangle 47"/>
          <p:cNvSpPr/>
          <p:nvPr/>
        </p:nvSpPr>
        <p:spPr>
          <a:xfrm>
            <a:off x="3153910" y="3858956"/>
            <a:ext cx="4534253" cy="1477328"/>
          </a:xfrm>
          <a:prstGeom prst="rect">
            <a:avLst/>
          </a:prstGeom>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Jer</a:t>
            </a:r>
            <a:r>
              <a:rPr kumimoji="0" lang="en-US" sz="1800" b="0" i="0" u="none" strike="noStrike" kern="1200" cap="none" spc="0" normalizeH="0" baseline="0" noProof="0" dirty="0">
                <a:ln>
                  <a:noFill/>
                </a:ln>
                <a:solidFill>
                  <a:prstClr val="black"/>
                </a:solidFill>
                <a:effectLst/>
                <a:uLnTx/>
                <a:uFillTx/>
                <a:latin typeface="Calibri"/>
                <a:ea typeface="+mn-ea"/>
                <a:cs typeface="+mn-cs"/>
              </a:rPr>
              <a:t> 1-20 	Sermons &amp; prophecies during Josiah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Jer</a:t>
            </a:r>
            <a:r>
              <a:rPr kumimoji="0" lang="en-US" sz="1800" b="0" i="0" u="none" strike="noStrike" kern="1200" cap="none" spc="0" normalizeH="0" baseline="0" noProof="0" dirty="0">
                <a:ln>
                  <a:noFill/>
                </a:ln>
                <a:solidFill>
                  <a:prstClr val="black"/>
                </a:solidFill>
                <a:effectLst/>
                <a:uLnTx/>
                <a:uFillTx/>
                <a:latin typeface="Calibri"/>
                <a:ea typeface="+mn-ea"/>
                <a:cs typeface="+mn-cs"/>
              </a:rPr>
              <a:t> 21-39 Prophecies of Specific Events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Jer</a:t>
            </a:r>
            <a:r>
              <a:rPr kumimoji="0" lang="en-US" sz="1800" b="0" i="0" u="none" strike="noStrike" kern="1200" cap="none" spc="0" normalizeH="0" baseline="0" noProof="0" dirty="0">
                <a:ln>
                  <a:noFill/>
                </a:ln>
                <a:solidFill>
                  <a:prstClr val="black"/>
                </a:solidFill>
                <a:effectLst/>
                <a:uLnTx/>
                <a:uFillTx/>
                <a:latin typeface="Calibri"/>
                <a:ea typeface="+mn-ea"/>
                <a:cs typeface="+mn-cs"/>
              </a:rPr>
              <a:t> 40-45 Sermons after fall of Israel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Jer</a:t>
            </a:r>
            <a:r>
              <a:rPr kumimoji="0" lang="en-US" sz="1800" b="0" i="0" u="none" strike="noStrike" kern="1200" cap="none" spc="0" normalizeH="0" baseline="0" noProof="0" dirty="0">
                <a:ln>
                  <a:noFill/>
                </a:ln>
                <a:solidFill>
                  <a:prstClr val="black"/>
                </a:solidFill>
                <a:effectLst/>
                <a:uLnTx/>
                <a:uFillTx/>
                <a:latin typeface="Calibri"/>
                <a:ea typeface="+mn-ea"/>
                <a:cs typeface="+mn-cs"/>
              </a:rPr>
              <a:t> 46-51 God’s Judgment on Foreign Nations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Jer</a:t>
            </a:r>
            <a:r>
              <a:rPr kumimoji="0" lang="en-US" sz="1800" b="0" i="0" u="none" strike="noStrike" kern="1200" cap="none" spc="0" normalizeH="0" baseline="0" noProof="0" dirty="0">
                <a:ln>
                  <a:noFill/>
                </a:ln>
                <a:solidFill>
                  <a:prstClr val="black"/>
                </a:solidFill>
                <a:effectLst/>
                <a:uLnTx/>
                <a:uFillTx/>
                <a:latin typeface="Calibri"/>
                <a:ea typeface="+mn-ea"/>
                <a:cs typeface="+mn-cs"/>
              </a:rPr>
              <a:t> 52       Fall of Jerusalem</a:t>
            </a:r>
          </a:p>
        </p:txBody>
      </p:sp>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435" y="5267350"/>
            <a:ext cx="3382508" cy="848264"/>
          </a:xfrm>
          <a:prstGeom prst="rect">
            <a:avLst/>
          </a:prstGeom>
        </p:spPr>
      </p:pic>
      <p:sp>
        <p:nvSpPr>
          <p:cNvPr id="50" name="TextBox 49"/>
          <p:cNvSpPr txBox="1"/>
          <p:nvPr/>
        </p:nvSpPr>
        <p:spPr>
          <a:xfrm>
            <a:off x="243395" y="5306983"/>
            <a:ext cx="22329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AvantGarde Md BT" pitchFamily="34" charset="0"/>
                <a:ea typeface="+mn-ea"/>
                <a:cs typeface="Aharoni" pitchFamily="2" charset="-79"/>
              </a:rPr>
              <a:t>LAMENTATIONS</a:t>
            </a:r>
          </a:p>
        </p:txBody>
      </p:sp>
      <p:sp>
        <p:nvSpPr>
          <p:cNvPr id="51" name="Rectangle 50"/>
          <p:cNvSpPr/>
          <p:nvPr/>
        </p:nvSpPr>
        <p:spPr>
          <a:xfrm>
            <a:off x="3153908" y="5368416"/>
            <a:ext cx="4547009" cy="646331"/>
          </a:xfrm>
          <a:prstGeom prst="rect">
            <a:avLst/>
          </a:prstGeom>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Jeremiah cries from the depths of his heart over the destruction of Jerusalem</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2" name="TextBox 51"/>
          <p:cNvSpPr txBox="1"/>
          <p:nvPr/>
        </p:nvSpPr>
        <p:spPr>
          <a:xfrm>
            <a:off x="1407443" y="4681507"/>
            <a:ext cx="78739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627-586</a:t>
            </a:r>
          </a:p>
        </p:txBody>
      </p:sp>
      <p:sp>
        <p:nvSpPr>
          <p:cNvPr id="53" name="TextBox 52"/>
          <p:cNvSpPr txBox="1"/>
          <p:nvPr/>
        </p:nvSpPr>
        <p:spPr>
          <a:xfrm>
            <a:off x="1650244" y="5807917"/>
            <a:ext cx="45878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586</a:t>
            </a:r>
          </a:p>
        </p:txBody>
      </p:sp>
    </p:spTree>
    <p:extLst>
      <p:ext uri="{BB962C8B-B14F-4D97-AF65-F5344CB8AC3E}">
        <p14:creationId xmlns:p14="http://schemas.microsoft.com/office/powerpoint/2010/main" val="81276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p:cNvSpPr>
            <a:spLocks noGrp="1"/>
          </p:cNvSpPr>
          <p:nvPr>
            <p:ph type="title"/>
          </p:nvPr>
        </p:nvSpPr>
        <p:spPr>
          <a:xfrm>
            <a:off x="1333500" y="0"/>
            <a:ext cx="6477000" cy="1143000"/>
          </a:xfrm>
        </p:spPr>
        <p:txBody>
          <a:bodyPr/>
          <a:lstStyle/>
          <a:p>
            <a:r>
              <a:rPr lang="en-US" altLang="en-US"/>
              <a:t>Kings &amp; Prophets</a:t>
            </a:r>
          </a:p>
        </p:txBody>
      </p:sp>
      <p:pic>
        <p:nvPicPr>
          <p:cNvPr id="19558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8" y="0"/>
            <a:ext cx="7091362" cy="642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181474" y="4629787"/>
            <a:ext cx="781051" cy="179387"/>
          </a:xfrm>
          <a:prstGeom prst="rect">
            <a:avLst/>
          </a:prstGeom>
          <a:noFill/>
          <a:ln>
            <a:solidFill>
              <a:srgbClr val="FB0B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charset="0"/>
            </a:endParaRPr>
          </a:p>
        </p:txBody>
      </p:sp>
      <p:sp>
        <p:nvSpPr>
          <p:cNvPr id="5" name="Rectangle 4"/>
          <p:cNvSpPr/>
          <p:nvPr/>
        </p:nvSpPr>
        <p:spPr>
          <a:xfrm>
            <a:off x="4095748" y="4809174"/>
            <a:ext cx="952501" cy="179387"/>
          </a:xfrm>
          <a:prstGeom prst="rect">
            <a:avLst/>
          </a:prstGeom>
          <a:noFill/>
          <a:ln>
            <a:solidFill>
              <a:srgbClr val="FB0B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charset="0"/>
            </a:endParaRPr>
          </a:p>
        </p:txBody>
      </p:sp>
      <p:sp>
        <p:nvSpPr>
          <p:cNvPr id="7" name="Rectangle 6"/>
          <p:cNvSpPr/>
          <p:nvPr/>
        </p:nvSpPr>
        <p:spPr>
          <a:xfrm>
            <a:off x="3533773" y="4988561"/>
            <a:ext cx="952501" cy="179387"/>
          </a:xfrm>
          <a:prstGeom prst="rect">
            <a:avLst/>
          </a:prstGeom>
          <a:noFill/>
          <a:ln>
            <a:solidFill>
              <a:srgbClr val="FB0B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charset="0"/>
            </a:endParaRPr>
          </a:p>
        </p:txBody>
      </p:sp>
    </p:spTree>
    <p:extLst>
      <p:ext uri="{BB962C8B-B14F-4D97-AF65-F5344CB8AC3E}">
        <p14:creationId xmlns:p14="http://schemas.microsoft.com/office/powerpoint/2010/main" val="23544204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597</TotalTime>
  <Words>4469</Words>
  <Application>Microsoft Office PowerPoint</Application>
  <PresentationFormat>On-screen Show (4:3)</PresentationFormat>
  <Paragraphs>772</Paragraphs>
  <Slides>51</Slides>
  <Notes>15</Notes>
  <HiddenSlides>0</HiddenSlides>
  <MMClips>0</MMClips>
  <ScaleCrop>false</ScaleCrop>
  <HeadingPairs>
    <vt:vector size="6" baseType="variant">
      <vt:variant>
        <vt:lpstr>Fonts Used</vt:lpstr>
      </vt:variant>
      <vt:variant>
        <vt:i4>18</vt:i4>
      </vt:variant>
      <vt:variant>
        <vt:lpstr>Theme</vt:lpstr>
      </vt:variant>
      <vt:variant>
        <vt:i4>16</vt:i4>
      </vt:variant>
      <vt:variant>
        <vt:lpstr>Slide Titles</vt:lpstr>
      </vt:variant>
      <vt:variant>
        <vt:i4>51</vt:i4>
      </vt:variant>
    </vt:vector>
  </HeadingPairs>
  <TitlesOfParts>
    <vt:vector size="85" baseType="lpstr">
      <vt:lpstr>Abadi</vt:lpstr>
      <vt:lpstr>Aegean</vt:lpstr>
      <vt:lpstr>Aharoni</vt:lpstr>
      <vt:lpstr>Arial</vt:lpstr>
      <vt:lpstr>AvantGarde Md BT</vt:lpstr>
      <vt:lpstr>Britannic Bold</vt:lpstr>
      <vt:lpstr>Calibri</vt:lpstr>
      <vt:lpstr>Calibri Light</vt:lpstr>
      <vt:lpstr>David</vt:lpstr>
      <vt:lpstr>Default</vt:lpstr>
      <vt:lpstr>Georgia</vt:lpstr>
      <vt:lpstr>MetSans</vt:lpstr>
      <vt:lpstr>Papyrus</vt:lpstr>
      <vt:lpstr>Tahoma</vt:lpstr>
      <vt:lpstr>Tempus Sans ITC</vt:lpstr>
      <vt:lpstr>Times New Roman</vt:lpstr>
      <vt:lpstr>Verdana</vt:lpstr>
      <vt:lpstr>Wingdings</vt:lpstr>
      <vt:lpstr>Office Theme</vt:lpstr>
      <vt:lpstr>3_Office Theme</vt:lpstr>
      <vt:lpstr>5_Office Theme</vt:lpstr>
      <vt:lpstr>8_Office Theme</vt:lpstr>
      <vt:lpstr>Expedition</vt:lpstr>
      <vt:lpstr>4_Office Theme</vt:lpstr>
      <vt:lpstr>11_Office Theme</vt:lpstr>
      <vt:lpstr>24_Office Theme</vt:lpstr>
      <vt:lpstr>12_Office Theme</vt:lpstr>
      <vt:lpstr>13_Office Theme</vt:lpstr>
      <vt:lpstr>1_Office Theme</vt:lpstr>
      <vt:lpstr>7_Office Theme</vt:lpstr>
      <vt:lpstr>2_Office Theme</vt:lpstr>
      <vt:lpstr>6_Office Theme</vt:lpstr>
      <vt:lpstr>9_Office Theme</vt:lpstr>
      <vt:lpstr>Default Design</vt:lpstr>
      <vt:lpstr>Nahum, Zephaniah &amp; Habakkuk</vt:lpstr>
      <vt:lpstr>God’s Test for a Prophet</vt:lpstr>
      <vt:lpstr>Prophecy – Near &amp; Far</vt:lpstr>
      <vt:lpstr>Prophecy – Near &amp; Far</vt:lpstr>
      <vt:lpstr>The purpose of the prophets was threefold: </vt:lpstr>
      <vt:lpstr>The Role of the Prophets </vt:lpstr>
      <vt:lpstr>Prophetic Waves</vt:lpstr>
      <vt:lpstr>PowerPoint Presentation</vt:lpstr>
      <vt:lpstr>Kings &amp; Prophets</vt:lpstr>
      <vt:lpstr>PowerPoint Presentation</vt:lpstr>
      <vt:lpstr>Kings of United &amp; Divided Kingdom</vt:lpstr>
      <vt:lpstr>PowerPoint Presentation</vt:lpstr>
      <vt:lpstr>When</vt:lpstr>
      <vt:lpstr>Oracles against the Nations in the Prophets </vt:lpstr>
      <vt:lpstr>Isaiah – 740-680s</vt:lpstr>
      <vt:lpstr>Isaiah – 740-680s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Nahum</vt:lpstr>
      <vt:lpstr>Obadiah</vt:lpstr>
      <vt:lpstr>Prophet’s Visual Aids</vt:lpstr>
      <vt:lpstr>Flying Locust</vt:lpstr>
      <vt:lpstr>Attack on a Fig Tree  </vt:lpstr>
      <vt:lpstr>PowerPoint Presentation</vt:lpstr>
      <vt:lpstr>PowerPoint Presentation</vt:lpstr>
      <vt:lpstr>Bible Study Skills</vt:lpstr>
      <vt:lpstr>Bible Study Skills</vt:lpstr>
      <vt:lpstr>Prophetic Paradigms Patterns Seen in the Prophets</vt:lpstr>
      <vt:lpstr>Prophetic Paradigms Patterns Seen in the Prophets</vt:lpstr>
      <vt:lpstr>PowerPoint Presentation</vt:lpstr>
      <vt:lpstr>Decline of Assyria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Last Days of Assyria</vt:lpstr>
      <vt:lpstr>Nineveh Falls</vt:lpstr>
      <vt:lpstr>Josiah’s Battle</vt:lpstr>
      <vt:lpstr>Judah’s Road to Ruin – 609 BC</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Haynes</dc:creator>
  <cp:lastModifiedBy>Robert Haynes</cp:lastModifiedBy>
  <cp:revision>46</cp:revision>
  <dcterms:created xsi:type="dcterms:W3CDTF">2019-09-08T03:32:11Z</dcterms:created>
  <dcterms:modified xsi:type="dcterms:W3CDTF">2019-09-11T22:58:56Z</dcterms:modified>
</cp:coreProperties>
</file>