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951" r:id="rId4"/>
    <p:sldMasterId id="2147483975" r:id="rId5"/>
    <p:sldMasterId id="2147484023" r:id="rId6"/>
    <p:sldMasterId id="2147484035" r:id="rId7"/>
    <p:sldMasterId id="2147484047" r:id="rId8"/>
    <p:sldMasterId id="2147484059" r:id="rId9"/>
  </p:sldMasterIdLst>
  <p:notesMasterIdLst>
    <p:notesMasterId r:id="rId58"/>
  </p:notesMasterIdLst>
  <p:sldIdLst>
    <p:sldId id="256" r:id="rId10"/>
    <p:sldId id="649" r:id="rId11"/>
    <p:sldId id="650" r:id="rId12"/>
    <p:sldId id="893" r:id="rId13"/>
    <p:sldId id="670" r:id="rId14"/>
    <p:sldId id="657" r:id="rId15"/>
    <p:sldId id="850" r:id="rId16"/>
    <p:sldId id="892" r:id="rId17"/>
    <p:sldId id="857" r:id="rId18"/>
    <p:sldId id="863" r:id="rId19"/>
    <p:sldId id="866" r:id="rId20"/>
    <p:sldId id="876" r:id="rId21"/>
    <p:sldId id="879" r:id="rId22"/>
    <p:sldId id="878" r:id="rId23"/>
    <p:sldId id="367" r:id="rId24"/>
    <p:sldId id="884" r:id="rId25"/>
    <p:sldId id="275" r:id="rId26"/>
    <p:sldId id="882" r:id="rId27"/>
    <p:sldId id="895" r:id="rId28"/>
    <p:sldId id="331" r:id="rId29"/>
    <p:sldId id="328" r:id="rId30"/>
    <p:sldId id="896" r:id="rId31"/>
    <p:sldId id="897" r:id="rId32"/>
    <p:sldId id="898" r:id="rId33"/>
    <p:sldId id="899" r:id="rId34"/>
    <p:sldId id="369" r:id="rId35"/>
    <p:sldId id="881" r:id="rId36"/>
    <p:sldId id="886" r:id="rId37"/>
    <p:sldId id="880" r:id="rId38"/>
    <p:sldId id="900" r:id="rId39"/>
    <p:sldId id="901" r:id="rId40"/>
    <p:sldId id="902" r:id="rId41"/>
    <p:sldId id="903" r:id="rId42"/>
    <p:sldId id="904" r:id="rId43"/>
    <p:sldId id="905" r:id="rId44"/>
    <p:sldId id="906" r:id="rId45"/>
    <p:sldId id="907" r:id="rId46"/>
    <p:sldId id="908" r:id="rId47"/>
    <p:sldId id="366" r:id="rId48"/>
    <p:sldId id="363" r:id="rId49"/>
    <p:sldId id="870" r:id="rId50"/>
    <p:sldId id="875" r:id="rId51"/>
    <p:sldId id="868" r:id="rId52"/>
    <p:sldId id="283" r:id="rId53"/>
    <p:sldId id="296" r:id="rId54"/>
    <p:sldId id="297" r:id="rId55"/>
    <p:sldId id="298" r:id="rId56"/>
    <p:sldId id="295"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95572" autoAdjust="0"/>
  </p:normalViewPr>
  <p:slideViewPr>
    <p:cSldViewPr snapToGrid="0" showGuides="1">
      <p:cViewPr>
        <p:scale>
          <a:sx n="110" d="100"/>
          <a:sy n="110" d="100"/>
        </p:scale>
        <p:origin x="726" y="342"/>
      </p:cViewPr>
      <p:guideLst>
        <p:guide orient="horz" pos="2160"/>
        <p:guide pos="2904"/>
      </p:guideLst>
    </p:cSldViewPr>
  </p:slideViewPr>
  <p:notesTextViewPr>
    <p:cViewPr>
      <p:scale>
        <a:sx n="1" d="1"/>
        <a:sy n="1" d="1"/>
      </p:scale>
      <p:origin x="0" y="0"/>
    </p:cViewPr>
  </p:notesTextViewPr>
  <p:sorterViewPr>
    <p:cViewPr varScale="1">
      <p:scale>
        <a:sx n="100" d="100"/>
        <a:sy n="100" d="100"/>
      </p:scale>
      <p:origin x="0" y="-54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2BCE0-255B-45EF-B4FF-77E14AD87A04}" type="datetimeFigureOut">
              <a:rPr lang="en-US" smtClean="0"/>
              <a:t>9/21/2019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E7299-4E60-418E-A3F5-318BE6A9EA91}" type="slidenum">
              <a:rPr lang="en-US" smtClean="0"/>
              <a:t>‹#›</a:t>
            </a:fld>
            <a:endParaRPr lang="en-US"/>
          </a:p>
        </p:txBody>
      </p:sp>
    </p:spTree>
    <p:extLst>
      <p:ext uri="{BB962C8B-B14F-4D97-AF65-F5344CB8AC3E}">
        <p14:creationId xmlns:p14="http://schemas.microsoft.com/office/powerpoint/2010/main" val="204878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f.ly/logosres/esvsb?ref=BibleESV.Na&amp;off=7091&amp;ctx=e+for+Judah+(1%3a15)%0a+~IV.+Focus+on+Nineve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f.ly/logosres/esvsb?ref=BibleESV.Na&amp;off=7091&amp;ctx=e+for+Judah+(1%3a15)%0a+~IV.+Focus+on+Nineve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f.ly/logosres/esvsb?ref=BibleESV.Na&amp;off=7091&amp;ctx=e+for+Judah+(1%3a15)%0a+~IV.+Focus+on+Nineve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63350B-85CD-401E-A449-A79907679F51}"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Tahoma" pitchFamily="34" charset="0"/>
                <a:cs typeface="Tahoma" pitchFamily="34" charset="0"/>
              </a:rPr>
              <a:t>1.</a:t>
            </a:r>
            <a:r>
              <a:rPr lang="en-US" altLang="en-US">
                <a:cs typeface="Times New Roman" pitchFamily="18" charset="0"/>
              </a:rPr>
              <a:t>       </a:t>
            </a:r>
            <a:r>
              <a:rPr lang="en-US" altLang="en-US">
                <a:latin typeface="Tahoma" pitchFamily="34" charset="0"/>
                <a:cs typeface="Tahoma" pitchFamily="34" charset="0"/>
              </a:rPr>
              <a:t>The purpose of the prophets was threefold:</a:t>
            </a:r>
            <a:endParaRPr lang="en-US" altLang="en-US">
              <a:cs typeface="Times New Roman" pitchFamily="18" charset="0"/>
            </a:endParaRPr>
          </a:p>
          <a:p>
            <a:r>
              <a:rPr lang="en-US" altLang="en-US">
                <a:latin typeface="Tahoma" pitchFamily="34" charset="0"/>
                <a:cs typeface="Tahoma" pitchFamily="34" charset="0"/>
              </a:rPr>
              <a:t>a.</a:t>
            </a:r>
            <a:r>
              <a:rPr lang="en-US" altLang="en-US">
                <a:cs typeface="Times New Roman" pitchFamily="18" charset="0"/>
              </a:rPr>
              <a:t>       </a:t>
            </a:r>
            <a:r>
              <a:rPr lang="en-US" altLang="en-US">
                <a:latin typeface="Tahoma" pitchFamily="34" charset="0"/>
                <a:cs typeface="Tahoma" pitchFamily="34" charset="0"/>
              </a:rPr>
              <a:t>To warn the nations of the coming judgment.</a:t>
            </a:r>
            <a:endParaRPr lang="en-US" altLang="en-US">
              <a:cs typeface="Times New Roman" pitchFamily="18" charset="0"/>
            </a:endParaRPr>
          </a:p>
          <a:p>
            <a:r>
              <a:rPr lang="en-US" altLang="en-US">
                <a:latin typeface="Tahoma" pitchFamily="34" charset="0"/>
                <a:cs typeface="Tahoma" pitchFamily="34" charset="0"/>
              </a:rPr>
              <a:t>b.</a:t>
            </a:r>
            <a:r>
              <a:rPr lang="en-US" altLang="en-US">
                <a:cs typeface="Times New Roman" pitchFamily="18" charset="0"/>
              </a:rPr>
              <a:t>       </a:t>
            </a:r>
            <a:r>
              <a:rPr lang="en-US" altLang="en-US">
                <a:latin typeface="Tahoma" pitchFamily="34" charset="0"/>
                <a:cs typeface="Tahoma" pitchFamily="34" charset="0"/>
              </a:rPr>
              <a:t>To explain why the judgment had come upon them.</a:t>
            </a:r>
            <a:endParaRPr lang="en-US" altLang="en-US">
              <a:cs typeface="Times New Roman" pitchFamily="18" charset="0"/>
            </a:endParaRPr>
          </a:p>
          <a:p>
            <a:r>
              <a:rPr lang="en-US" altLang="en-US">
                <a:latin typeface="Tahoma" pitchFamily="34" charset="0"/>
                <a:cs typeface="Tahoma"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335959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89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24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IV.	Focus on Nineveh: The Lord’s Coming Judgment (2:1–13)</a:t>
            </a:r>
          </a:p>
          <a:p>
            <a:pPr rtl="0"/>
            <a:r>
              <a:rPr lang="en-US" sz="1200" dirty="0"/>
              <a:t>	A.	The beginning of the attack on Nineveh (2:1)</a:t>
            </a:r>
          </a:p>
          <a:p>
            <a:pPr rtl="0"/>
            <a:r>
              <a:rPr lang="en-US" sz="1200" dirty="0"/>
              <a:t>	B.	Reasons for judgment: the Assyrians’ plundering of Judah, though Judah’s restoration by God is planned (2:2)</a:t>
            </a:r>
          </a:p>
          <a:p>
            <a:pPr rtl="0"/>
            <a:r>
              <a:rPr lang="en-US" sz="1200" dirty="0"/>
              <a:t>	C.	Attacking soldiers and military action at Nineveh (2:3–5)</a:t>
            </a:r>
          </a:p>
          <a:p>
            <a:pPr rtl="0"/>
            <a:r>
              <a:rPr lang="en-US" sz="1200" dirty="0"/>
              <a:t>	D.	The fall and plundering of Nineveh (2:6–9)</a:t>
            </a:r>
          </a:p>
          <a:p>
            <a:pPr rtl="0"/>
            <a:r>
              <a:rPr lang="en-US" sz="1200" dirty="0"/>
              <a:t>	E.	A taunting song portraying Nineveh’s destruction because of the city’s lust for conquest (2:10–12)</a:t>
            </a:r>
          </a:p>
          <a:p>
            <a:pPr rtl="0"/>
            <a:r>
              <a:rPr lang="en-US" sz="1200" dirty="0"/>
              <a:t>	F.	The Lord speaks a word of judgment (2:13)</a:t>
            </a:r>
          </a:p>
          <a:p>
            <a:pPr lvl="1"/>
            <a:r>
              <a:rPr lang="en-US" dirty="0"/>
              <a:t> Crossway Bibles. (2008).  (p. 1711). Wheaton, IL: Crossway Bibles.</a:t>
            </a:r>
          </a:p>
          <a:p>
            <a:pPr rtl="0"/>
            <a:endParaRPr lang="en-US" dirty="0"/>
          </a:p>
          <a:p>
            <a:r>
              <a:rPr lang="en-US" b="0" i="0" u="none" strike="noStrike" baseline="0" dirty="0"/>
              <a:t> Crossway Bibles. (2008). </a:t>
            </a:r>
            <a:r>
              <a:rPr lang="en-US" sz="1200" b="0" i="1" u="sng" strike="noStrike" kern="1200" baseline="0" dirty="0">
                <a:solidFill>
                  <a:schemeClr val="tx1"/>
                </a:solidFill>
                <a:latin typeface="+mn-lt"/>
                <a:ea typeface="+mn-ea"/>
                <a:cs typeface="+mn-cs"/>
                <a:hlinkClick r:id="rId3"/>
              </a:rPr>
              <a:t>The ESV Study Bible</a:t>
            </a:r>
            <a:r>
              <a:rPr lang="en-US" sz="1200" b="0" i="0" u="none" strike="noStrike" kern="1200" baseline="0" dirty="0">
                <a:solidFill>
                  <a:schemeClr val="tx1"/>
                </a:solidFill>
                <a:latin typeface="+mn-lt"/>
                <a:ea typeface="+mn-ea"/>
                <a:cs typeface="+mn-cs"/>
                <a:hlinkClick r:id="rId3"/>
              </a:rPr>
              <a:t> (p. 1711). Wheaton, IL: Crossway Bibles.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2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IV.	Focus on Nineveh: The Lord’s Coming Judgment (2:1–13)</a:t>
            </a:r>
          </a:p>
          <a:p>
            <a:pPr rtl="0"/>
            <a:r>
              <a:rPr lang="en-US" sz="1200" dirty="0"/>
              <a:t>	A.	The beginning of the attack on Nineveh (2:1)</a:t>
            </a:r>
          </a:p>
          <a:p>
            <a:pPr rtl="0"/>
            <a:r>
              <a:rPr lang="en-US" sz="1200" dirty="0"/>
              <a:t>	B.	Reasons for judgment: the Assyrians’ plundering of Judah, though Judah’s restoration by God is planned (2:2)</a:t>
            </a:r>
          </a:p>
          <a:p>
            <a:pPr rtl="0"/>
            <a:r>
              <a:rPr lang="en-US" sz="1200" dirty="0"/>
              <a:t>	C.	Attacking soldiers and military action at Nineveh (2:3–5)</a:t>
            </a:r>
          </a:p>
          <a:p>
            <a:pPr rtl="0"/>
            <a:r>
              <a:rPr lang="en-US" sz="1200" dirty="0"/>
              <a:t>	D.	The fall and plundering of Nineveh (2:6–9)</a:t>
            </a:r>
          </a:p>
          <a:p>
            <a:pPr rtl="0"/>
            <a:r>
              <a:rPr lang="en-US" sz="1200" dirty="0"/>
              <a:t>	E.	A taunting song portraying Nineveh’s destruction because of the city’s lust for conquest (2:10–12)</a:t>
            </a:r>
          </a:p>
          <a:p>
            <a:pPr rtl="0"/>
            <a:r>
              <a:rPr lang="en-US" sz="1200" dirty="0"/>
              <a:t>	F.	The Lord speaks a word of judgment (2:13)</a:t>
            </a:r>
          </a:p>
          <a:p>
            <a:pPr lvl="1"/>
            <a:r>
              <a:rPr lang="en-US" dirty="0"/>
              <a:t> Crossway Bibles. (2008).  (p. 1711). Wheaton, IL: Crossway Bibles.</a:t>
            </a:r>
          </a:p>
          <a:p>
            <a:pPr rtl="0"/>
            <a:endParaRPr lang="en-US" dirty="0"/>
          </a:p>
          <a:p>
            <a:r>
              <a:rPr lang="en-US" b="0" i="0" u="none" strike="noStrike" baseline="0" dirty="0"/>
              <a:t> Crossway Bibles. (2008). </a:t>
            </a:r>
            <a:r>
              <a:rPr lang="en-US" sz="1200" b="0" i="1" u="sng" strike="noStrike" kern="1200" baseline="0" dirty="0">
                <a:solidFill>
                  <a:schemeClr val="tx1"/>
                </a:solidFill>
                <a:latin typeface="+mn-lt"/>
                <a:ea typeface="+mn-ea"/>
                <a:cs typeface="+mn-cs"/>
                <a:hlinkClick r:id="rId3"/>
              </a:rPr>
              <a:t>The ESV Study Bible</a:t>
            </a:r>
            <a:r>
              <a:rPr lang="en-US" sz="1200" b="0" i="0" u="none" strike="noStrike" kern="1200" baseline="0" dirty="0">
                <a:solidFill>
                  <a:schemeClr val="tx1"/>
                </a:solidFill>
                <a:latin typeface="+mn-lt"/>
                <a:ea typeface="+mn-ea"/>
                <a:cs typeface="+mn-cs"/>
                <a:hlinkClick r:id="rId3"/>
              </a:rPr>
              <a:t> (p. 1711). Wheaton, IL: Crossway Bibles.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68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IV.	Focus on Nineveh: The Lord’s Coming Judgment (2:1–13)</a:t>
            </a:r>
          </a:p>
          <a:p>
            <a:pPr rtl="0"/>
            <a:r>
              <a:rPr lang="en-US" sz="1200" dirty="0"/>
              <a:t>	A.	The beginning of the attack on Nineveh (2:1)</a:t>
            </a:r>
          </a:p>
          <a:p>
            <a:pPr rtl="0"/>
            <a:r>
              <a:rPr lang="en-US" sz="1200" dirty="0"/>
              <a:t>	B.	Reasons for judgment: the Assyrians’ plundering of Judah, though Judah’s restoration by God is planned (2:2)</a:t>
            </a:r>
          </a:p>
          <a:p>
            <a:pPr rtl="0"/>
            <a:r>
              <a:rPr lang="en-US" sz="1200" dirty="0"/>
              <a:t>	C.	Attacking soldiers and military action at Nineveh (2:3–5)</a:t>
            </a:r>
          </a:p>
          <a:p>
            <a:pPr rtl="0"/>
            <a:r>
              <a:rPr lang="en-US" sz="1200" dirty="0"/>
              <a:t>	D.	The fall and plundering of Nineveh (2:6–9)</a:t>
            </a:r>
          </a:p>
          <a:p>
            <a:pPr rtl="0"/>
            <a:r>
              <a:rPr lang="en-US" sz="1200" dirty="0"/>
              <a:t>	E.	A taunting song portraying Nineveh’s destruction because of the city’s lust for conquest (2:10–12)</a:t>
            </a:r>
          </a:p>
          <a:p>
            <a:pPr rtl="0"/>
            <a:r>
              <a:rPr lang="en-US" sz="1200" dirty="0"/>
              <a:t>	F.	The Lord speaks a word of judgment (2:13)</a:t>
            </a:r>
          </a:p>
          <a:p>
            <a:pPr lvl="1"/>
            <a:r>
              <a:rPr lang="en-US" dirty="0"/>
              <a:t> Crossway Bibles. (2008).  (p. 1711). Wheaton, IL: Crossway Bibles.</a:t>
            </a:r>
          </a:p>
          <a:p>
            <a:pPr rtl="0"/>
            <a:endParaRPr lang="en-US" dirty="0"/>
          </a:p>
          <a:p>
            <a:r>
              <a:rPr lang="en-US" b="0" i="0" u="none" strike="noStrike" baseline="0" dirty="0"/>
              <a:t> Crossway Bibles. (2008). </a:t>
            </a:r>
            <a:r>
              <a:rPr lang="en-US" sz="1200" b="0" i="1" u="sng" strike="noStrike" kern="1200" baseline="0" dirty="0">
                <a:solidFill>
                  <a:schemeClr val="tx1"/>
                </a:solidFill>
                <a:latin typeface="+mn-lt"/>
                <a:ea typeface="+mn-ea"/>
                <a:cs typeface="+mn-cs"/>
                <a:hlinkClick r:id="rId3"/>
              </a:rPr>
              <a:t>The ESV Study Bible</a:t>
            </a:r>
            <a:r>
              <a:rPr lang="en-US" sz="1200" b="0" i="0" u="none" strike="noStrike" kern="1200" baseline="0" dirty="0">
                <a:solidFill>
                  <a:schemeClr val="tx1"/>
                </a:solidFill>
                <a:latin typeface="+mn-lt"/>
                <a:ea typeface="+mn-ea"/>
                <a:cs typeface="+mn-cs"/>
                <a:hlinkClick r:id="rId3"/>
              </a:rPr>
              <a:t> (p. 1711). Wheaton, IL: Crossway Bibles.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76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CE7299-4E60-418E-A3F5-318BE6A9EA91}" type="slidenum">
              <a:rPr lang="en-US" smtClean="0"/>
              <a:t>41</a:t>
            </a:fld>
            <a:endParaRPr lang="en-US"/>
          </a:p>
        </p:txBody>
      </p:sp>
    </p:spTree>
    <p:extLst>
      <p:ext uri="{BB962C8B-B14F-4D97-AF65-F5344CB8AC3E}">
        <p14:creationId xmlns:p14="http://schemas.microsoft.com/office/powerpoint/2010/main" val="201738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90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31000"/>
          </a:schemeClr>
        </a:solidFill>
        <a:effectLst/>
      </p:bgPr>
    </p:bg>
    <p:spTree>
      <p:nvGrpSpPr>
        <p:cNvPr id="1" name=""/>
        <p:cNvGrpSpPr/>
        <p:nvPr/>
      </p:nvGrpSpPr>
      <p:grpSpPr>
        <a:xfrm>
          <a:off x="0" y="0"/>
          <a:ext cx="0" cy="0"/>
          <a:chOff x="0" y="0"/>
          <a:chExt cx="0" cy="0"/>
        </a:xfrm>
      </p:grpSpPr>
      <p:pic>
        <p:nvPicPr>
          <p:cNvPr id="8" name="Picture 7" descr="A picture containing building, sitting&#10;&#10;Description automatically generated">
            <a:extLst>
              <a:ext uri="{FF2B5EF4-FFF2-40B4-BE49-F238E27FC236}">
                <a16:creationId xmlns:a16="http://schemas.microsoft.com/office/drawing/2014/main" id="{19E2CE98-5252-4C1D-B4A2-A23F42DB6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10" name="Picture 9" descr="A brick wall&#10;&#10;Description automatically generated">
            <a:extLst>
              <a:ext uri="{FF2B5EF4-FFF2-40B4-BE49-F238E27FC236}">
                <a16:creationId xmlns:a16="http://schemas.microsoft.com/office/drawing/2014/main" id="{5FC8A986-AF8D-4F9E-8775-83E67634EF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11" name="Picture 10" descr="A picture containing building, sitting&#10;&#10;Description automatically generated">
            <a:extLst>
              <a:ext uri="{FF2B5EF4-FFF2-40B4-BE49-F238E27FC236}">
                <a16:creationId xmlns:a16="http://schemas.microsoft.com/office/drawing/2014/main" id="{7D458E73-0A78-4237-9AED-27B94ACEF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12" name="Picture 11" descr="A picture containing building, sitting&#10;&#10;Description automatically generated">
            <a:extLst>
              <a:ext uri="{FF2B5EF4-FFF2-40B4-BE49-F238E27FC236}">
                <a16:creationId xmlns:a16="http://schemas.microsoft.com/office/drawing/2014/main" id="{C60F0D5F-6044-44E6-AC77-349129C73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4" name="Date Placeholder 3"/>
          <p:cNvSpPr>
            <a:spLocks noGrp="1"/>
          </p:cNvSpPr>
          <p:nvPr>
            <p:ph type="dt" sz="half" idx="10"/>
          </p:nvPr>
        </p:nvSpPr>
        <p:spPr>
          <a:xfrm>
            <a:off x="628650" y="-9824"/>
            <a:ext cx="2057400" cy="365125"/>
          </a:xfrm>
        </p:spPr>
        <p:txBody>
          <a:bodyPr/>
          <a:lstStyle/>
          <a:p>
            <a:fld id="{C5C610DE-D887-4D8A-9DD5-D85CEEE34533}" type="datetimeFigureOut">
              <a:rPr lang="en-US" smtClean="0"/>
              <a:t>9/21/2019</a:t>
            </a:fld>
            <a:endParaRPr lang="en-US"/>
          </a:p>
        </p:txBody>
      </p:sp>
      <p:sp>
        <p:nvSpPr>
          <p:cNvPr id="5" name="Footer Placeholder 4"/>
          <p:cNvSpPr>
            <a:spLocks noGrp="1"/>
          </p:cNvSpPr>
          <p:nvPr>
            <p:ph type="ftr" sz="quarter" idx="11"/>
          </p:nvPr>
        </p:nvSpPr>
        <p:spPr>
          <a:xfrm>
            <a:off x="3028950" y="-9824"/>
            <a:ext cx="3086100" cy="365125"/>
          </a:xfrm>
        </p:spPr>
        <p:txBody>
          <a:bodyPr/>
          <a:lstStyle/>
          <a:p>
            <a:endParaRPr lang="en-US"/>
          </a:p>
        </p:txBody>
      </p:sp>
      <p:sp>
        <p:nvSpPr>
          <p:cNvPr id="6" name="Slide Number Placeholder 5"/>
          <p:cNvSpPr>
            <a:spLocks noGrp="1"/>
          </p:cNvSpPr>
          <p:nvPr>
            <p:ph type="sldNum" sz="quarter" idx="12"/>
          </p:nvPr>
        </p:nvSpPr>
        <p:spPr>
          <a:xfrm>
            <a:off x="6457950" y="-9824"/>
            <a:ext cx="2057400" cy="365125"/>
          </a:xfrm>
        </p:spPr>
        <p:txBody>
          <a:bodyPr/>
          <a:lstStyle/>
          <a:p>
            <a:fld id="{CE73EB34-2FA2-476B-AB1C-D26A75B1C2BF}" type="slidenum">
              <a:rPr lang="en-US" smtClean="0"/>
              <a:t>‹#›</a:t>
            </a:fld>
            <a:endParaRPr lang="en-US"/>
          </a:p>
        </p:txBody>
      </p:sp>
      <p:sp>
        <p:nvSpPr>
          <p:cNvPr id="13" name="Rectangle 12">
            <a:extLst>
              <a:ext uri="{FF2B5EF4-FFF2-40B4-BE49-F238E27FC236}">
                <a16:creationId xmlns:a16="http://schemas.microsoft.com/office/drawing/2014/main" id="{8033C387-CCCC-45AA-81AE-9A507792A29A}"/>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08883"/>
            <a:ext cx="7772400" cy="2387600"/>
          </a:xfrm>
        </p:spPr>
        <p:txBody>
          <a:bodyPr anchor="b"/>
          <a:lstStyle>
            <a:lvl1pPr algn="ctr">
              <a:defRPr sz="6000"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251766" y="3429000"/>
            <a:ext cx="6858000" cy="1655762"/>
          </a:xfrm>
        </p:spPr>
        <p:txBody>
          <a:bodyPr/>
          <a:lstStyle>
            <a:lvl1pPr marL="0" indent="0" algn="ctr">
              <a:buNone/>
              <a:defRPr sz="2400" b="1">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823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42492193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4946F91B-9331-4CA2-ACC2-EC8C077E21D2}"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406531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540396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2330118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420879F6-0259-4C85-B5D5-5C546A39878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659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379802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27818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293553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E2399097-F59F-454E-AB71-4646253FDD9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96771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C83815B1-8A2B-4D75-8CF1-8515AB2B4786}"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93886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0674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icture containing building, sitting&#10;&#10;Description automatically generated">
            <a:extLst>
              <a:ext uri="{FF2B5EF4-FFF2-40B4-BE49-F238E27FC236}">
                <a16:creationId xmlns:a16="http://schemas.microsoft.com/office/drawing/2014/main" id="{50ECCD58-1DC0-4E6C-8276-06BE8B193F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7" name="Picture 6" descr="A brick wall&#10;&#10;Description automatically generated">
            <a:extLst>
              <a:ext uri="{FF2B5EF4-FFF2-40B4-BE49-F238E27FC236}">
                <a16:creationId xmlns:a16="http://schemas.microsoft.com/office/drawing/2014/main" id="{5EAEB771-D6CE-4EF9-9084-B73AB248E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8" name="Picture 7" descr="A picture containing building, sitting&#10;&#10;Description automatically generated">
            <a:extLst>
              <a:ext uri="{FF2B5EF4-FFF2-40B4-BE49-F238E27FC236}">
                <a16:creationId xmlns:a16="http://schemas.microsoft.com/office/drawing/2014/main" id="{DC018627-CC93-4758-9508-3381EF751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9" name="Picture 8" descr="A picture containing building, sitting&#10;&#10;Description automatically generated">
            <a:extLst>
              <a:ext uri="{FF2B5EF4-FFF2-40B4-BE49-F238E27FC236}">
                <a16:creationId xmlns:a16="http://schemas.microsoft.com/office/drawing/2014/main" id="{DB41BF33-E05E-4651-AB67-B4F76FF799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10" name="Date Placeholder 3">
            <a:extLst>
              <a:ext uri="{FF2B5EF4-FFF2-40B4-BE49-F238E27FC236}">
                <a16:creationId xmlns:a16="http://schemas.microsoft.com/office/drawing/2014/main" id="{95AAD810-7C63-42E7-9608-AE1DBE7471E5}"/>
              </a:ext>
            </a:extLst>
          </p:cNvPr>
          <p:cNvSpPr txBox="1">
            <a:spLocks/>
          </p:cNvSpPr>
          <p:nvPr userDrawn="1"/>
        </p:nvSpPr>
        <p:spPr>
          <a:xfrm>
            <a:off x="628650" y="-9824"/>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5C610DE-D887-4D8A-9DD5-D85CEEE34533}" type="datetimeFigureOut">
              <a:rPr lang="en-US" smtClean="0"/>
              <a:pPr/>
              <a:t>9/21/2019</a:t>
            </a:fld>
            <a:endParaRPr lang="en-US"/>
          </a:p>
        </p:txBody>
      </p:sp>
      <p:sp>
        <p:nvSpPr>
          <p:cNvPr id="11" name="Slide Number Placeholder 5">
            <a:extLst>
              <a:ext uri="{FF2B5EF4-FFF2-40B4-BE49-F238E27FC236}">
                <a16:creationId xmlns:a16="http://schemas.microsoft.com/office/drawing/2014/main" id="{98309A0F-1D42-4EA3-BBF5-5650A7C04E0B}"/>
              </a:ext>
            </a:extLst>
          </p:cNvPr>
          <p:cNvSpPr txBox="1">
            <a:spLocks/>
          </p:cNvSpPr>
          <p:nvPr userDrawn="1"/>
        </p:nvSpPr>
        <p:spPr>
          <a:xfrm>
            <a:off x="6457950" y="-982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73EB34-2FA2-476B-AB1C-D26A75B1C2BF}" type="slidenum">
              <a:rPr lang="en-US" smtClean="0"/>
              <a:pPr/>
              <a:t>‹#›</a:t>
            </a:fld>
            <a:endParaRPr lang="en-US"/>
          </a:p>
        </p:txBody>
      </p:sp>
      <p:sp>
        <p:nvSpPr>
          <p:cNvPr id="12" name="Rectangle 11">
            <a:extLst>
              <a:ext uri="{FF2B5EF4-FFF2-40B4-BE49-F238E27FC236}">
                <a16:creationId xmlns:a16="http://schemas.microsoft.com/office/drawing/2014/main" id="{DE8376DA-E4BD-4187-BAF9-6E27B877712F}"/>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59606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96972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82853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358487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136850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772338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963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3749136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46332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1508576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89984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76572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369394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837448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2817376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17768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146481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001751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3038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777320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2502325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07561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10DE-D887-4D8A-9DD5-D85CEEE34533}"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509378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021636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3895310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3016262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123960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052598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4278144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207901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244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763677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1574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C610DE-D887-4D8A-9DD5-D85CEEE34533}"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701732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738075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dirty="0">
                  <a:solidFill>
                    <a:schemeClr val="bg1"/>
                  </a:solidFill>
                  <a:latin typeface="Britannic Bold" panose="020B0903060703020204" pitchFamily="34" charset="0"/>
                </a:rPr>
                <a:t>Minor </a:t>
              </a:r>
            </a:p>
            <a:p>
              <a:pPr algn="ctr"/>
              <a:r>
                <a:rPr lang="en-US" sz="1200" dirty="0">
                  <a:solidFill>
                    <a:schemeClr val="bg1"/>
                  </a:solidFill>
                  <a:latin typeface="Britannic Bold" panose="020B0903060703020204" pitchFamily="34" charset="0"/>
                </a:rPr>
                <a:t>Prophets</a:t>
              </a:r>
            </a:p>
          </p:txBody>
        </p:sp>
      </p:grpSp>
    </p:spTree>
    <p:extLst>
      <p:ext uri="{BB962C8B-B14F-4D97-AF65-F5344CB8AC3E}">
        <p14:creationId xmlns:p14="http://schemas.microsoft.com/office/powerpoint/2010/main" val="3085511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968336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2096082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200017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223897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041040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195162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2843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64652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C610DE-D887-4D8A-9DD5-D85CEEE34533}" type="datetimeFigureOut">
              <a:rPr lang="en-US" smtClean="0"/>
              <a:t>9/21/2019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401796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661636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2595295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8133229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5851058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156204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12041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363966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4268197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9044003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07556A7-2BFC-467A-8134-06D698D536FF}"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920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10DE-D887-4D8A-9DD5-D85CEEE34533}" type="datetimeFigureOut">
              <a:rPr lang="en-US" smtClean="0"/>
              <a:t>9/21/2019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11929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37381532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1634882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19416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23AAB64-2B82-415E-9E65-B3D413434D68}"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79416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2618633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22916388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2818639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646214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8623502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484CFD-C265-4407-AEE8-CB6FAC1F4BF7}"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212920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587549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84CFD-C265-4407-AEE8-CB6FAC1F4BF7}"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3918990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484CFD-C265-4407-AEE8-CB6FAC1F4BF7}"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1307983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484CFD-C265-4407-AEE8-CB6FAC1F4BF7}"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34384531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484CFD-C265-4407-AEE8-CB6FAC1F4BF7}" type="datetimeFigureOut">
              <a:rPr lang="en-US" smtClean="0"/>
              <a:t>9/21/2019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2781886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484CFD-C265-4407-AEE8-CB6FAC1F4BF7}" type="datetimeFigureOut">
              <a:rPr lang="en-US" smtClean="0"/>
              <a:t>9/21/2019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2804429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84CFD-C265-4407-AEE8-CB6FAC1F4BF7}" type="datetimeFigureOut">
              <a:rPr lang="en-US" smtClean="0"/>
              <a:t>9/21/2019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39269155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484CFD-C265-4407-AEE8-CB6FAC1F4BF7}"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41976097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484CFD-C265-4407-AEE8-CB6FAC1F4BF7}"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2390839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84CFD-C265-4407-AEE8-CB6FAC1F4BF7}"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24309873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84CFD-C265-4407-AEE8-CB6FAC1F4BF7}" type="datetimeFigureOut">
              <a:rPr lang="en-US" smtClean="0"/>
              <a:t>9/21/2019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CFF04-7855-42F3-BCB9-062EA0919CDA}" type="slidenum">
              <a:rPr lang="en-US" smtClean="0"/>
              <a:t>‹#›</a:t>
            </a:fld>
            <a:endParaRPr lang="en-US"/>
          </a:p>
        </p:txBody>
      </p:sp>
    </p:spTree>
    <p:extLst>
      <p:ext uri="{BB962C8B-B14F-4D97-AF65-F5344CB8AC3E}">
        <p14:creationId xmlns:p14="http://schemas.microsoft.com/office/powerpoint/2010/main" val="128740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9/21/2019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260032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3" cy="112"/>
                      <a:chOff x="0" y="283"/>
                      <a:chExt cx="5760" cy="220"/>
                    </a:xfrm>
                  </p:grpSpPr>
                  <p:grpSp>
                    <p:nvGrpSpPr>
                      <p:cNvPr id="88" name="Group 16"/>
                      <p:cNvGrpSpPr>
                        <a:grpSpLocks/>
                      </p:cNvGrpSpPr>
                      <p:nvPr/>
                    </p:nvGrpSpPr>
                    <p:grpSpPr bwMode="auto">
                      <a:xfrm>
                        <a:off x="0" y="283"/>
                        <a:ext cx="822" cy="220"/>
                        <a:chOff x="240" y="720"/>
                        <a:chExt cx="3976" cy="1064"/>
                      </a:xfrm>
                    </p:grpSpPr>
                    <p:sp>
                      <p:nvSpPr>
                        <p:cNvPr id="107" name="Freeform 17"/>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8" name="Freeform 18"/>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89" name="Group 19"/>
                      <p:cNvGrpSpPr>
                        <a:grpSpLocks/>
                      </p:cNvGrpSpPr>
                      <p:nvPr/>
                    </p:nvGrpSpPr>
                    <p:grpSpPr bwMode="auto">
                      <a:xfrm>
                        <a:off x="822" y="283"/>
                        <a:ext cx="824" cy="220"/>
                        <a:chOff x="237" y="720"/>
                        <a:chExt cx="3986" cy="1064"/>
                      </a:xfrm>
                    </p:grpSpPr>
                    <p:sp>
                      <p:nvSpPr>
                        <p:cNvPr id="105" name="Freeform 20"/>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6" name="Freeform 21"/>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90" name="Group 22"/>
                      <p:cNvGrpSpPr>
                        <a:grpSpLocks/>
                      </p:cNvGrpSpPr>
                      <p:nvPr/>
                    </p:nvGrpSpPr>
                    <p:grpSpPr bwMode="auto">
                      <a:xfrm>
                        <a:off x="1649" y="283"/>
                        <a:ext cx="820" cy="220"/>
                        <a:chOff x="1649" y="283"/>
                        <a:chExt cx="820" cy="220"/>
                      </a:xfrm>
                    </p:grpSpPr>
                    <p:sp>
                      <p:nvSpPr>
                        <p:cNvPr id="103" name="Freeform 23"/>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4" name="Freeform 2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91" name="Group 25"/>
                      <p:cNvGrpSpPr>
                        <a:grpSpLocks/>
                      </p:cNvGrpSpPr>
                      <p:nvPr/>
                    </p:nvGrpSpPr>
                    <p:grpSpPr bwMode="auto">
                      <a:xfrm>
                        <a:off x="2469" y="283"/>
                        <a:ext cx="822" cy="220"/>
                        <a:chOff x="239" y="720"/>
                        <a:chExt cx="3982" cy="1064"/>
                      </a:xfrm>
                    </p:grpSpPr>
                    <p:sp>
                      <p:nvSpPr>
                        <p:cNvPr id="101" name="Freeform 26"/>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2" name="Freeform 27"/>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92" name="Group 28"/>
                      <p:cNvGrpSpPr>
                        <a:grpSpLocks/>
                      </p:cNvGrpSpPr>
                      <p:nvPr/>
                    </p:nvGrpSpPr>
                    <p:grpSpPr bwMode="auto">
                      <a:xfrm>
                        <a:off x="3291" y="283"/>
                        <a:ext cx="822" cy="220"/>
                        <a:chOff x="241" y="720"/>
                        <a:chExt cx="3976" cy="1064"/>
                      </a:xfrm>
                    </p:grpSpPr>
                    <p:sp>
                      <p:nvSpPr>
                        <p:cNvPr id="99" name="Freeform 29"/>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0" name="Freeform 30"/>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93" name="Group 31"/>
                      <p:cNvGrpSpPr>
                        <a:grpSpLocks/>
                      </p:cNvGrpSpPr>
                      <p:nvPr/>
                    </p:nvGrpSpPr>
                    <p:grpSpPr bwMode="auto">
                      <a:xfrm>
                        <a:off x="4113" y="283"/>
                        <a:ext cx="824" cy="220"/>
                        <a:chOff x="237" y="720"/>
                        <a:chExt cx="3987" cy="1064"/>
                      </a:xfrm>
                    </p:grpSpPr>
                    <p:sp>
                      <p:nvSpPr>
                        <p:cNvPr id="97" name="Freeform 32"/>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98" name="Freeform 33"/>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94" name="Group 34"/>
                      <p:cNvGrpSpPr>
                        <a:grpSpLocks/>
                      </p:cNvGrpSpPr>
                      <p:nvPr/>
                    </p:nvGrpSpPr>
                    <p:grpSpPr bwMode="auto">
                      <a:xfrm>
                        <a:off x="4938" y="283"/>
                        <a:ext cx="822" cy="220"/>
                        <a:chOff x="243" y="720"/>
                        <a:chExt cx="3977" cy="1064"/>
                      </a:xfrm>
                    </p:grpSpPr>
                    <p:sp>
                      <p:nvSpPr>
                        <p:cNvPr id="95" name="Freeform 35"/>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96" name="Freeform 36"/>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3" cy="112"/>
                      <a:chOff x="0" y="283"/>
                      <a:chExt cx="5760" cy="220"/>
                    </a:xfrm>
                  </p:grpSpPr>
                  <p:grpSp>
                    <p:nvGrpSpPr>
                      <p:cNvPr id="50" name="Group 55"/>
                      <p:cNvGrpSpPr>
                        <a:grpSpLocks/>
                      </p:cNvGrpSpPr>
                      <p:nvPr/>
                    </p:nvGrpSpPr>
                    <p:grpSpPr bwMode="auto">
                      <a:xfrm>
                        <a:off x="0" y="283"/>
                        <a:ext cx="822" cy="220"/>
                        <a:chOff x="240" y="720"/>
                        <a:chExt cx="3976" cy="1064"/>
                      </a:xfrm>
                    </p:grpSpPr>
                    <p:sp>
                      <p:nvSpPr>
                        <p:cNvPr id="69" name="Freeform 56"/>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70" name="Freeform 57"/>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51" name="Group 58"/>
                      <p:cNvGrpSpPr>
                        <a:grpSpLocks/>
                      </p:cNvGrpSpPr>
                      <p:nvPr/>
                    </p:nvGrpSpPr>
                    <p:grpSpPr bwMode="auto">
                      <a:xfrm>
                        <a:off x="822" y="283"/>
                        <a:ext cx="824" cy="220"/>
                        <a:chOff x="237" y="720"/>
                        <a:chExt cx="3986" cy="1064"/>
                      </a:xfrm>
                    </p:grpSpPr>
                    <p:sp>
                      <p:nvSpPr>
                        <p:cNvPr id="67" name="Freeform 59"/>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68" name="Freeform 60"/>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52" name="Group 61"/>
                      <p:cNvGrpSpPr>
                        <a:grpSpLocks/>
                      </p:cNvGrpSpPr>
                      <p:nvPr/>
                    </p:nvGrpSpPr>
                    <p:grpSpPr bwMode="auto">
                      <a:xfrm>
                        <a:off x="1649" y="283"/>
                        <a:ext cx="820" cy="220"/>
                        <a:chOff x="1649" y="283"/>
                        <a:chExt cx="820" cy="220"/>
                      </a:xfrm>
                    </p:grpSpPr>
                    <p:sp>
                      <p:nvSpPr>
                        <p:cNvPr id="65" name="Freeform 62"/>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66" name="Freeform 63"/>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53" name="Group 64"/>
                      <p:cNvGrpSpPr>
                        <a:grpSpLocks/>
                      </p:cNvGrpSpPr>
                      <p:nvPr/>
                    </p:nvGrpSpPr>
                    <p:grpSpPr bwMode="auto">
                      <a:xfrm>
                        <a:off x="2469" y="283"/>
                        <a:ext cx="822" cy="220"/>
                        <a:chOff x="239" y="720"/>
                        <a:chExt cx="3982" cy="1064"/>
                      </a:xfrm>
                    </p:grpSpPr>
                    <p:sp>
                      <p:nvSpPr>
                        <p:cNvPr id="63" name="Freeform 65"/>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64" name="Freeform 66"/>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54" name="Group 67"/>
                      <p:cNvGrpSpPr>
                        <a:grpSpLocks/>
                      </p:cNvGrpSpPr>
                      <p:nvPr/>
                    </p:nvGrpSpPr>
                    <p:grpSpPr bwMode="auto">
                      <a:xfrm>
                        <a:off x="3291" y="283"/>
                        <a:ext cx="822" cy="220"/>
                        <a:chOff x="241" y="720"/>
                        <a:chExt cx="3976" cy="1064"/>
                      </a:xfrm>
                    </p:grpSpPr>
                    <p:sp>
                      <p:nvSpPr>
                        <p:cNvPr id="61" name="Freeform 68"/>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62" name="Freeform 69"/>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55" name="Group 70"/>
                      <p:cNvGrpSpPr>
                        <a:grpSpLocks/>
                      </p:cNvGrpSpPr>
                      <p:nvPr/>
                    </p:nvGrpSpPr>
                    <p:grpSpPr bwMode="auto">
                      <a:xfrm>
                        <a:off x="4113" y="283"/>
                        <a:ext cx="824" cy="220"/>
                        <a:chOff x="237" y="720"/>
                        <a:chExt cx="3987" cy="1064"/>
                      </a:xfrm>
                    </p:grpSpPr>
                    <p:sp>
                      <p:nvSpPr>
                        <p:cNvPr id="59" name="Freeform 71"/>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60" name="Freeform 72"/>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56" name="Group 73"/>
                      <p:cNvGrpSpPr>
                        <a:grpSpLocks/>
                      </p:cNvGrpSpPr>
                      <p:nvPr/>
                    </p:nvGrpSpPr>
                    <p:grpSpPr bwMode="auto">
                      <a:xfrm>
                        <a:off x="4938" y="283"/>
                        <a:ext cx="822" cy="220"/>
                        <a:chOff x="243" y="720"/>
                        <a:chExt cx="3977" cy="1064"/>
                      </a:xfrm>
                    </p:grpSpPr>
                    <p:sp>
                      <p:nvSpPr>
                        <p:cNvPr id="57" name="Freeform 74"/>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58" name="Freeform 75"/>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32"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sp>
              <p:nvSpPr>
                <p:cNvPr id="28"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29"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109" name="Rectangle 97"/>
          <p:cNvSpPr>
            <a:spLocks noGrp="1" noChangeArrowheads="1"/>
          </p:cNvSpPr>
          <p:nvPr>
            <p:ph type="dt" sz="half" idx="10"/>
          </p:nvPr>
        </p:nvSpPr>
        <p:spPr/>
        <p:txBody>
          <a:bodyPr/>
          <a:lstStyle>
            <a:lvl1pPr>
              <a:defRPr/>
            </a:lvl1pPr>
          </a:lstStyle>
          <a:p>
            <a:pPr>
              <a:defRPr/>
            </a:pPr>
            <a:endParaRPr lang="en-US">
              <a:solidFill>
                <a:srgbClr val="EBCD5D"/>
              </a:solidFill>
            </a:endParaRPr>
          </a:p>
        </p:txBody>
      </p:sp>
      <p:sp>
        <p:nvSpPr>
          <p:cNvPr id="110" name="Rectangle 98"/>
          <p:cNvSpPr>
            <a:spLocks noGrp="1" noChangeArrowheads="1"/>
          </p:cNvSpPr>
          <p:nvPr>
            <p:ph type="ftr" sz="quarter" idx="11"/>
          </p:nvPr>
        </p:nvSpPr>
        <p:spPr/>
        <p:txBody>
          <a:bodyPr/>
          <a:lstStyle>
            <a:lvl1pPr>
              <a:defRPr/>
            </a:lvl1pPr>
          </a:lstStyle>
          <a:p>
            <a:pPr>
              <a:defRPr/>
            </a:pPr>
            <a:endParaRPr lang="en-US">
              <a:solidFill>
                <a:srgbClr val="EBCD5D"/>
              </a:solidFill>
            </a:endParaRPr>
          </a:p>
        </p:txBody>
      </p:sp>
      <p:sp>
        <p:nvSpPr>
          <p:cNvPr id="111" name="Rectangle 99"/>
          <p:cNvSpPr>
            <a:spLocks noGrp="1" noChangeArrowheads="1"/>
          </p:cNvSpPr>
          <p:nvPr>
            <p:ph type="sldNum" sz="quarter" idx="12"/>
          </p:nvPr>
        </p:nvSpPr>
        <p:spPr/>
        <p:txBody>
          <a:bodyPr/>
          <a:lstStyle>
            <a:lvl1pPr>
              <a:defRPr/>
            </a:lvl1pPr>
          </a:lstStyle>
          <a:p>
            <a:pPr>
              <a:defRPr/>
            </a:pPr>
            <a:fld id="{335BB29E-08EA-450C-BBD0-683DFA39806B}"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112433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6A9C99F5-2BF4-4095-8EBF-34B23D615A9D}"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749798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18BDA8C1-D90C-40D9-A105-0975B676441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8786546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6D4F2F12-6D9B-4588-8EBF-A4D1707ED7D5}"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429961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8"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9" name="Rectangle 99"/>
          <p:cNvSpPr>
            <a:spLocks noGrp="1" noChangeArrowheads="1"/>
          </p:cNvSpPr>
          <p:nvPr>
            <p:ph type="sldNum" sz="quarter" idx="12"/>
          </p:nvPr>
        </p:nvSpPr>
        <p:spPr>
          <a:ln/>
        </p:spPr>
        <p:txBody>
          <a:bodyPr/>
          <a:lstStyle>
            <a:lvl1pPr>
              <a:defRPr/>
            </a:lvl1pPr>
          </a:lstStyle>
          <a:p>
            <a:pPr>
              <a:defRPr/>
            </a:pPr>
            <a:fld id="{6216892D-1F3E-43AE-BB1A-C93BA6C7E0F0}"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850924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4"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5" name="Rectangle 99"/>
          <p:cNvSpPr>
            <a:spLocks noGrp="1" noChangeArrowheads="1"/>
          </p:cNvSpPr>
          <p:nvPr>
            <p:ph type="sldNum" sz="quarter" idx="12"/>
          </p:nvPr>
        </p:nvSpPr>
        <p:spPr>
          <a:ln/>
        </p:spPr>
        <p:txBody>
          <a:bodyPr/>
          <a:lstStyle>
            <a:lvl1pPr>
              <a:defRPr/>
            </a:lvl1pPr>
          </a:lstStyle>
          <a:p>
            <a:pPr>
              <a:defRPr/>
            </a:pPr>
            <a:fld id="{5E43025E-8DCC-4FF6-96E6-2C39780A6BF3}"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2908420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3"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4" name="Rectangle 99"/>
          <p:cNvSpPr>
            <a:spLocks noGrp="1" noChangeArrowheads="1"/>
          </p:cNvSpPr>
          <p:nvPr>
            <p:ph type="sldNum" sz="quarter" idx="12"/>
          </p:nvPr>
        </p:nvSpPr>
        <p:spPr>
          <a:ln/>
        </p:spPr>
        <p:txBody>
          <a:bodyPr/>
          <a:lstStyle>
            <a:lvl1pPr>
              <a:defRPr/>
            </a:lvl1pPr>
          </a:lstStyle>
          <a:p>
            <a:pPr>
              <a:defRPr/>
            </a:pPr>
            <a:fld id="{4E43D3D1-F1A7-47B0-8D92-28DA190F1158}"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21505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54B8515E-5EF4-4885-BDFB-508DEA7538E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3812967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ED9ADAE6-FD6B-42CE-AEBB-4D1A758B302E}"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7812130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97637A50-9259-4EE6-89ED-3C3FABE71804}"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4180266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610DE-D887-4D8A-9DD5-D85CEEE34533}" type="datetimeFigureOut">
              <a:rPr lang="en-US" smtClean="0"/>
              <a:t>9/21/2019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3EB34-2FA2-476B-AB1C-D26A75B1C2BF}" type="slidenum">
              <a:rPr lang="en-US" smtClean="0"/>
              <a:t>‹#›</a:t>
            </a:fld>
            <a:endParaRPr lang="en-US"/>
          </a:p>
        </p:txBody>
      </p:sp>
    </p:spTree>
    <p:extLst>
      <p:ext uri="{BB962C8B-B14F-4D97-AF65-F5344CB8AC3E}">
        <p14:creationId xmlns:p14="http://schemas.microsoft.com/office/powerpoint/2010/main" val="218205117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73EC9568-8A45-4D9D-BC4E-C70BF32EFB13}" type="slidenum">
              <a:rPr lang="en-US"/>
              <a:pPr>
                <a:defRPr/>
              </a:pPr>
              <a:t>‹#›</a:t>
            </a:fld>
            <a:endParaRPr lang="en-US"/>
          </a:p>
        </p:txBody>
      </p:sp>
    </p:spTree>
    <p:extLst>
      <p:ext uri="{BB962C8B-B14F-4D97-AF65-F5344CB8AC3E}">
        <p14:creationId xmlns:p14="http://schemas.microsoft.com/office/powerpoint/2010/main" val="4182900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2083750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403598564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40409238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27244250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FC142435-22EA-4032-9CC2-676008C48537}"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950680520"/>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84CFD-C265-4407-AEE8-CB6FAC1F4BF7}" type="datetimeFigureOut">
              <a:rPr lang="en-US" smtClean="0"/>
              <a:t>9/21/2019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CFF04-7855-42F3-BCB9-062EA0919CDA}" type="slidenum">
              <a:rPr lang="en-US" smtClean="0"/>
              <a:t>‹#›</a:t>
            </a:fld>
            <a:endParaRPr lang="en-US"/>
          </a:p>
        </p:txBody>
      </p:sp>
    </p:spTree>
    <p:extLst>
      <p:ext uri="{BB962C8B-B14F-4D97-AF65-F5344CB8AC3E}">
        <p14:creationId xmlns:p14="http://schemas.microsoft.com/office/powerpoint/2010/main" val="188295867"/>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
          <p:cNvGrpSpPr>
            <a:grpSpLocks/>
          </p:cNvGrpSpPr>
          <p:nvPr/>
        </p:nvGrpSpPr>
        <p:grpSpPr bwMode="auto">
          <a:xfrm>
            <a:off x="0" y="0"/>
            <a:ext cx="9144000" cy="6858000"/>
            <a:chOff x="0" y="0"/>
            <a:chExt cx="5760" cy="4320"/>
          </a:xfrm>
        </p:grpSpPr>
        <p:grpSp>
          <p:nvGrpSpPr>
            <p:cNvPr id="1032" name="Group 100"/>
            <p:cNvGrpSpPr>
              <a:grpSpLocks/>
            </p:cNvGrpSpPr>
            <p:nvPr userDrawn="1"/>
          </p:nvGrpSpPr>
          <p:grpSpPr bwMode="auto">
            <a:xfrm>
              <a:off x="0" y="0"/>
              <a:ext cx="5760" cy="4320"/>
              <a:chOff x="0" y="0"/>
              <a:chExt cx="5760" cy="4320"/>
            </a:xfrm>
          </p:grpSpPr>
          <p:sp>
            <p:nvSpPr>
              <p:cNvPr id="1034"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035"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endParaRPr>
              </a:p>
            </p:txBody>
          </p:sp>
          <p:sp>
            <p:nvSpPr>
              <p:cNvPr id="1038"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nvGrpSpPr>
              <p:cNvPr id="1039" name="Group 8"/>
              <p:cNvGrpSpPr>
                <a:grpSpLocks/>
              </p:cNvGrpSpPr>
              <p:nvPr/>
            </p:nvGrpSpPr>
            <p:grpSpPr bwMode="auto">
              <a:xfrm>
                <a:off x="8" y="32"/>
                <a:ext cx="5724" cy="608"/>
                <a:chOff x="8" y="32"/>
                <a:chExt cx="5724" cy="608"/>
              </a:xfrm>
            </p:grpSpPr>
            <p:sp>
              <p:nvSpPr>
                <p:cNvPr id="1040"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sp>
              <p:nvSpPr>
                <p:cNvPr id="1041"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nvGrpSpPr>
                <p:cNvPr id="1042" name="Group 11"/>
                <p:cNvGrpSpPr>
                  <a:grpSpLocks/>
                </p:cNvGrpSpPr>
                <p:nvPr userDrawn="1"/>
              </p:nvGrpSpPr>
              <p:grpSpPr bwMode="auto">
                <a:xfrm>
                  <a:off x="272" y="400"/>
                  <a:ext cx="5208" cy="113"/>
                  <a:chOff x="254" y="463"/>
                  <a:chExt cx="5208" cy="113"/>
                </a:xfrm>
              </p:grpSpPr>
              <p:sp>
                <p:nvSpPr>
                  <p:cNvPr id="1088"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89"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nvGrpSpPr>
                  <p:cNvPr id="1090" name="Group 14"/>
                  <p:cNvGrpSpPr>
                    <a:grpSpLocks/>
                  </p:cNvGrpSpPr>
                  <p:nvPr/>
                </p:nvGrpSpPr>
                <p:grpSpPr bwMode="auto">
                  <a:xfrm>
                    <a:off x="450" y="463"/>
                    <a:ext cx="4812" cy="113"/>
                    <a:chOff x="450" y="463"/>
                    <a:chExt cx="4812" cy="113"/>
                  </a:xfrm>
                </p:grpSpPr>
                <p:grpSp>
                  <p:nvGrpSpPr>
                    <p:cNvPr id="1091" name="Group 15"/>
                    <p:cNvGrpSpPr>
                      <a:grpSpLocks/>
                    </p:cNvGrpSpPr>
                    <p:nvPr/>
                  </p:nvGrpSpPr>
                  <p:grpSpPr bwMode="auto">
                    <a:xfrm>
                      <a:off x="450" y="464"/>
                      <a:ext cx="2928" cy="112"/>
                      <a:chOff x="0" y="283"/>
                      <a:chExt cx="5760" cy="220"/>
                    </a:xfrm>
                  </p:grpSpPr>
                  <p:grpSp>
                    <p:nvGrpSpPr>
                      <p:cNvPr id="1105" name="Group 16"/>
                      <p:cNvGrpSpPr>
                        <a:grpSpLocks/>
                      </p:cNvGrpSpPr>
                      <p:nvPr/>
                    </p:nvGrpSpPr>
                    <p:grpSpPr bwMode="auto">
                      <a:xfrm>
                        <a:off x="0" y="283"/>
                        <a:ext cx="823" cy="220"/>
                        <a:chOff x="240" y="720"/>
                        <a:chExt cx="3980" cy="1064"/>
                      </a:xfrm>
                    </p:grpSpPr>
                    <p:sp>
                      <p:nvSpPr>
                        <p:cNvPr id="1124"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25"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106" name="Group 19"/>
                      <p:cNvGrpSpPr>
                        <a:grpSpLocks/>
                      </p:cNvGrpSpPr>
                      <p:nvPr/>
                    </p:nvGrpSpPr>
                    <p:grpSpPr bwMode="auto">
                      <a:xfrm>
                        <a:off x="823" y="283"/>
                        <a:ext cx="823" cy="220"/>
                        <a:chOff x="240" y="720"/>
                        <a:chExt cx="3980" cy="1064"/>
                      </a:xfrm>
                    </p:grpSpPr>
                    <p:sp>
                      <p:nvSpPr>
                        <p:cNvPr id="1122"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23"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107" name="Group 22"/>
                      <p:cNvGrpSpPr>
                        <a:grpSpLocks/>
                      </p:cNvGrpSpPr>
                      <p:nvPr/>
                    </p:nvGrpSpPr>
                    <p:grpSpPr bwMode="auto">
                      <a:xfrm>
                        <a:off x="1646" y="283"/>
                        <a:ext cx="823" cy="220"/>
                        <a:chOff x="1646" y="283"/>
                        <a:chExt cx="823" cy="220"/>
                      </a:xfrm>
                    </p:grpSpPr>
                    <p:sp>
                      <p:nvSpPr>
                        <p:cNvPr id="1120" name="Freeform 23"/>
                        <p:cNvSpPr>
                          <a:spLocks/>
                        </p:cNvSpPr>
                        <p:nvPr/>
                      </p:nvSpPr>
                      <p:spPr bwMode="auto">
                        <a:xfrm>
                          <a:off x="1650" y="283"/>
                          <a:ext cx="411"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21" name="Freeform 2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108" name="Group 25"/>
                      <p:cNvGrpSpPr>
                        <a:grpSpLocks/>
                      </p:cNvGrpSpPr>
                      <p:nvPr/>
                    </p:nvGrpSpPr>
                    <p:grpSpPr bwMode="auto">
                      <a:xfrm>
                        <a:off x="2469" y="283"/>
                        <a:ext cx="822" cy="220"/>
                        <a:chOff x="240" y="720"/>
                        <a:chExt cx="3980" cy="1064"/>
                      </a:xfrm>
                    </p:grpSpPr>
                    <p:sp>
                      <p:nvSpPr>
                        <p:cNvPr id="1118"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19"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109" name="Group 28"/>
                      <p:cNvGrpSpPr>
                        <a:grpSpLocks/>
                      </p:cNvGrpSpPr>
                      <p:nvPr/>
                    </p:nvGrpSpPr>
                    <p:grpSpPr bwMode="auto">
                      <a:xfrm>
                        <a:off x="3291" y="283"/>
                        <a:ext cx="823" cy="220"/>
                        <a:chOff x="240" y="720"/>
                        <a:chExt cx="3980" cy="1064"/>
                      </a:xfrm>
                    </p:grpSpPr>
                    <p:sp>
                      <p:nvSpPr>
                        <p:cNvPr id="1116"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17"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110" name="Group 31"/>
                      <p:cNvGrpSpPr>
                        <a:grpSpLocks/>
                      </p:cNvGrpSpPr>
                      <p:nvPr/>
                    </p:nvGrpSpPr>
                    <p:grpSpPr bwMode="auto">
                      <a:xfrm>
                        <a:off x="4114" y="283"/>
                        <a:ext cx="823" cy="220"/>
                        <a:chOff x="240" y="720"/>
                        <a:chExt cx="3980" cy="1064"/>
                      </a:xfrm>
                    </p:grpSpPr>
                    <p:sp>
                      <p:nvSpPr>
                        <p:cNvPr id="1114"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15"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111" name="Group 34"/>
                      <p:cNvGrpSpPr>
                        <a:grpSpLocks/>
                      </p:cNvGrpSpPr>
                      <p:nvPr/>
                    </p:nvGrpSpPr>
                    <p:grpSpPr bwMode="auto">
                      <a:xfrm>
                        <a:off x="4937" y="283"/>
                        <a:ext cx="823" cy="220"/>
                        <a:chOff x="240" y="720"/>
                        <a:chExt cx="3980" cy="1064"/>
                      </a:xfrm>
                    </p:grpSpPr>
                    <p:sp>
                      <p:nvSpPr>
                        <p:cNvPr id="1112"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13"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1092" name="Group 37"/>
                    <p:cNvGrpSpPr>
                      <a:grpSpLocks/>
                    </p:cNvGrpSpPr>
                    <p:nvPr/>
                  </p:nvGrpSpPr>
                  <p:grpSpPr bwMode="auto">
                    <a:xfrm>
                      <a:off x="3378" y="463"/>
                      <a:ext cx="418" cy="112"/>
                      <a:chOff x="240" y="720"/>
                      <a:chExt cx="3980" cy="1064"/>
                    </a:xfrm>
                  </p:grpSpPr>
                  <p:sp>
                    <p:nvSpPr>
                      <p:cNvPr id="1103"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04"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93" name="Group 40"/>
                    <p:cNvGrpSpPr>
                      <a:grpSpLocks/>
                    </p:cNvGrpSpPr>
                    <p:nvPr/>
                  </p:nvGrpSpPr>
                  <p:grpSpPr bwMode="auto">
                    <a:xfrm>
                      <a:off x="3796" y="463"/>
                      <a:ext cx="419" cy="112"/>
                      <a:chOff x="240" y="720"/>
                      <a:chExt cx="3980" cy="1064"/>
                    </a:xfrm>
                  </p:grpSpPr>
                  <p:sp>
                    <p:nvSpPr>
                      <p:cNvPr id="1101"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02"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94" name="Group 43"/>
                    <p:cNvGrpSpPr>
                      <a:grpSpLocks/>
                    </p:cNvGrpSpPr>
                    <p:nvPr/>
                  </p:nvGrpSpPr>
                  <p:grpSpPr bwMode="auto">
                    <a:xfrm>
                      <a:off x="4215" y="463"/>
                      <a:ext cx="418" cy="112"/>
                      <a:chOff x="1646" y="283"/>
                      <a:chExt cx="823" cy="220"/>
                    </a:xfrm>
                  </p:grpSpPr>
                  <p:sp>
                    <p:nvSpPr>
                      <p:cNvPr id="1099" name="Freeform 44"/>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100" name="Freeform 45"/>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95" name="Group 46"/>
                    <p:cNvGrpSpPr>
                      <a:grpSpLocks/>
                    </p:cNvGrpSpPr>
                    <p:nvPr/>
                  </p:nvGrpSpPr>
                  <p:grpSpPr bwMode="auto">
                    <a:xfrm>
                      <a:off x="4633" y="463"/>
                      <a:ext cx="418" cy="112"/>
                      <a:chOff x="240" y="720"/>
                      <a:chExt cx="3980" cy="1064"/>
                    </a:xfrm>
                  </p:grpSpPr>
                  <p:sp>
                    <p:nvSpPr>
                      <p:cNvPr id="1097"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98"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sp>
                  <p:nvSpPr>
                    <p:cNvPr id="1096"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1043" name="Group 50"/>
                <p:cNvGrpSpPr>
                  <a:grpSpLocks/>
                </p:cNvGrpSpPr>
                <p:nvPr userDrawn="1"/>
              </p:nvGrpSpPr>
              <p:grpSpPr bwMode="auto">
                <a:xfrm>
                  <a:off x="262" y="399"/>
                  <a:ext cx="5208" cy="113"/>
                  <a:chOff x="254" y="463"/>
                  <a:chExt cx="5208" cy="113"/>
                </a:xfrm>
              </p:grpSpPr>
              <p:sp>
                <p:nvSpPr>
                  <p:cNvPr id="1050"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51"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nvGrpSpPr>
                  <p:cNvPr id="1052" name="Group 53"/>
                  <p:cNvGrpSpPr>
                    <a:grpSpLocks/>
                  </p:cNvGrpSpPr>
                  <p:nvPr/>
                </p:nvGrpSpPr>
                <p:grpSpPr bwMode="auto">
                  <a:xfrm>
                    <a:off x="450" y="463"/>
                    <a:ext cx="4812" cy="113"/>
                    <a:chOff x="450" y="463"/>
                    <a:chExt cx="4812" cy="113"/>
                  </a:xfrm>
                </p:grpSpPr>
                <p:grpSp>
                  <p:nvGrpSpPr>
                    <p:cNvPr id="1053" name="Group 54"/>
                    <p:cNvGrpSpPr>
                      <a:grpSpLocks/>
                    </p:cNvGrpSpPr>
                    <p:nvPr/>
                  </p:nvGrpSpPr>
                  <p:grpSpPr bwMode="auto">
                    <a:xfrm>
                      <a:off x="450" y="464"/>
                      <a:ext cx="2928" cy="112"/>
                      <a:chOff x="0" y="283"/>
                      <a:chExt cx="5760" cy="220"/>
                    </a:xfrm>
                  </p:grpSpPr>
                  <p:grpSp>
                    <p:nvGrpSpPr>
                      <p:cNvPr id="1067" name="Group 55"/>
                      <p:cNvGrpSpPr>
                        <a:grpSpLocks/>
                      </p:cNvGrpSpPr>
                      <p:nvPr/>
                    </p:nvGrpSpPr>
                    <p:grpSpPr bwMode="auto">
                      <a:xfrm>
                        <a:off x="0" y="283"/>
                        <a:ext cx="823" cy="220"/>
                        <a:chOff x="240" y="720"/>
                        <a:chExt cx="3980" cy="1064"/>
                      </a:xfrm>
                    </p:grpSpPr>
                    <p:sp>
                      <p:nvSpPr>
                        <p:cNvPr id="1086"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87"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68" name="Group 58"/>
                      <p:cNvGrpSpPr>
                        <a:grpSpLocks/>
                      </p:cNvGrpSpPr>
                      <p:nvPr/>
                    </p:nvGrpSpPr>
                    <p:grpSpPr bwMode="auto">
                      <a:xfrm>
                        <a:off x="823" y="283"/>
                        <a:ext cx="823" cy="220"/>
                        <a:chOff x="240" y="720"/>
                        <a:chExt cx="3980" cy="1064"/>
                      </a:xfrm>
                    </p:grpSpPr>
                    <p:sp>
                      <p:nvSpPr>
                        <p:cNvPr id="1084"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85"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69" name="Group 61"/>
                      <p:cNvGrpSpPr>
                        <a:grpSpLocks/>
                      </p:cNvGrpSpPr>
                      <p:nvPr/>
                    </p:nvGrpSpPr>
                    <p:grpSpPr bwMode="auto">
                      <a:xfrm>
                        <a:off x="1646" y="283"/>
                        <a:ext cx="823" cy="220"/>
                        <a:chOff x="1646" y="283"/>
                        <a:chExt cx="823" cy="220"/>
                      </a:xfrm>
                    </p:grpSpPr>
                    <p:sp>
                      <p:nvSpPr>
                        <p:cNvPr id="1082" name="Freeform 62"/>
                        <p:cNvSpPr>
                          <a:spLocks/>
                        </p:cNvSpPr>
                        <p:nvPr/>
                      </p:nvSpPr>
                      <p:spPr bwMode="auto">
                        <a:xfrm>
                          <a:off x="1650" y="283"/>
                          <a:ext cx="411"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83" name="Freeform 63"/>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70" name="Group 64"/>
                      <p:cNvGrpSpPr>
                        <a:grpSpLocks/>
                      </p:cNvGrpSpPr>
                      <p:nvPr/>
                    </p:nvGrpSpPr>
                    <p:grpSpPr bwMode="auto">
                      <a:xfrm>
                        <a:off x="2469" y="283"/>
                        <a:ext cx="822" cy="220"/>
                        <a:chOff x="240" y="720"/>
                        <a:chExt cx="3980" cy="1064"/>
                      </a:xfrm>
                    </p:grpSpPr>
                    <p:sp>
                      <p:nvSpPr>
                        <p:cNvPr id="1080"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81"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71" name="Group 67"/>
                      <p:cNvGrpSpPr>
                        <a:grpSpLocks/>
                      </p:cNvGrpSpPr>
                      <p:nvPr/>
                    </p:nvGrpSpPr>
                    <p:grpSpPr bwMode="auto">
                      <a:xfrm>
                        <a:off x="3291" y="283"/>
                        <a:ext cx="823" cy="220"/>
                        <a:chOff x="240" y="720"/>
                        <a:chExt cx="3980" cy="1064"/>
                      </a:xfrm>
                    </p:grpSpPr>
                    <p:sp>
                      <p:nvSpPr>
                        <p:cNvPr id="1078"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79"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72" name="Group 70"/>
                      <p:cNvGrpSpPr>
                        <a:grpSpLocks/>
                      </p:cNvGrpSpPr>
                      <p:nvPr/>
                    </p:nvGrpSpPr>
                    <p:grpSpPr bwMode="auto">
                      <a:xfrm>
                        <a:off x="4114" y="283"/>
                        <a:ext cx="823" cy="220"/>
                        <a:chOff x="240" y="720"/>
                        <a:chExt cx="3980" cy="1064"/>
                      </a:xfrm>
                    </p:grpSpPr>
                    <p:sp>
                      <p:nvSpPr>
                        <p:cNvPr id="1076"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77"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73" name="Group 73"/>
                      <p:cNvGrpSpPr>
                        <a:grpSpLocks/>
                      </p:cNvGrpSpPr>
                      <p:nvPr/>
                    </p:nvGrpSpPr>
                    <p:grpSpPr bwMode="auto">
                      <a:xfrm>
                        <a:off x="4937" y="283"/>
                        <a:ext cx="823" cy="220"/>
                        <a:chOff x="240" y="720"/>
                        <a:chExt cx="3980" cy="1064"/>
                      </a:xfrm>
                    </p:grpSpPr>
                    <p:sp>
                      <p:nvSpPr>
                        <p:cNvPr id="1074"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75"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1054" name="Group 76"/>
                    <p:cNvGrpSpPr>
                      <a:grpSpLocks/>
                    </p:cNvGrpSpPr>
                    <p:nvPr/>
                  </p:nvGrpSpPr>
                  <p:grpSpPr bwMode="auto">
                    <a:xfrm>
                      <a:off x="3378" y="463"/>
                      <a:ext cx="418" cy="112"/>
                      <a:chOff x="240" y="720"/>
                      <a:chExt cx="3980" cy="1064"/>
                    </a:xfrm>
                  </p:grpSpPr>
                  <p:sp>
                    <p:nvSpPr>
                      <p:cNvPr id="1065"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66"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55" name="Group 79"/>
                    <p:cNvGrpSpPr>
                      <a:grpSpLocks/>
                    </p:cNvGrpSpPr>
                    <p:nvPr/>
                  </p:nvGrpSpPr>
                  <p:grpSpPr bwMode="auto">
                    <a:xfrm>
                      <a:off x="3796" y="463"/>
                      <a:ext cx="419" cy="112"/>
                      <a:chOff x="240" y="720"/>
                      <a:chExt cx="3980" cy="1064"/>
                    </a:xfrm>
                  </p:grpSpPr>
                  <p:sp>
                    <p:nvSpPr>
                      <p:cNvPr id="1063"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64"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56" name="Group 82"/>
                    <p:cNvGrpSpPr>
                      <a:grpSpLocks/>
                    </p:cNvGrpSpPr>
                    <p:nvPr/>
                  </p:nvGrpSpPr>
                  <p:grpSpPr bwMode="auto">
                    <a:xfrm>
                      <a:off x="4215" y="463"/>
                      <a:ext cx="418" cy="112"/>
                      <a:chOff x="1646" y="283"/>
                      <a:chExt cx="823" cy="220"/>
                    </a:xfrm>
                  </p:grpSpPr>
                  <p:sp>
                    <p:nvSpPr>
                      <p:cNvPr id="1061" name="Freeform 83"/>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62" name="Freeform 84"/>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nvGrpSpPr>
                    <p:cNvPr id="1057" name="Group 85"/>
                    <p:cNvGrpSpPr>
                      <a:grpSpLocks/>
                    </p:cNvGrpSpPr>
                    <p:nvPr/>
                  </p:nvGrpSpPr>
                  <p:grpSpPr bwMode="auto">
                    <a:xfrm>
                      <a:off x="4633" y="463"/>
                      <a:ext cx="418" cy="112"/>
                      <a:chOff x="240" y="720"/>
                      <a:chExt cx="3980" cy="1064"/>
                    </a:xfrm>
                  </p:grpSpPr>
                  <p:sp>
                    <p:nvSpPr>
                      <p:cNvPr id="1059"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60"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sp>
                  <p:nvSpPr>
                    <p:cNvPr id="1058"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grpSp>
            <p:grpSp>
              <p:nvGrpSpPr>
                <p:cNvPr id="1044" name="Group 89"/>
                <p:cNvGrpSpPr>
                  <a:grpSpLocks/>
                </p:cNvGrpSpPr>
                <p:nvPr userDrawn="1"/>
              </p:nvGrpSpPr>
              <p:grpSpPr bwMode="auto">
                <a:xfrm>
                  <a:off x="8" y="32"/>
                  <a:ext cx="568" cy="608"/>
                  <a:chOff x="8" y="32"/>
                  <a:chExt cx="568" cy="608"/>
                </a:xfrm>
              </p:grpSpPr>
              <p:sp>
                <p:nvSpPr>
                  <p:cNvPr id="1048"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49"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grpSp>
            <p:sp>
              <p:nvSpPr>
                <p:cNvPr id="1045"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46"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endParaRPr>
                </a:p>
              </p:txBody>
            </p:sp>
            <p:sp>
              <p:nvSpPr>
                <p:cNvPr id="1047"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grpSp>
        <p:sp>
          <p:nvSpPr>
            <p:cNvPr id="1033"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endParaRPr>
            </a:p>
          </p:txBody>
        </p:sp>
      </p:grpSp>
      <p:sp>
        <p:nvSpPr>
          <p:cNvPr id="1027"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400" i="1">
                <a:solidFill>
                  <a:schemeClr val="tx2"/>
                </a:solidFill>
              </a:defRPr>
            </a:lvl1pPr>
          </a:lstStyle>
          <a:p>
            <a:pPr fontAlgn="base">
              <a:spcBef>
                <a:spcPct val="0"/>
              </a:spcBef>
              <a:spcAft>
                <a:spcPct val="0"/>
              </a:spcAft>
              <a:defRPr/>
            </a:pPr>
            <a:endParaRPr lang="en-US" kern="1200">
              <a:solidFill>
                <a:srgbClr val="EBCD5D"/>
              </a:solidFill>
              <a:latin typeface="Times New Roman" pitchFamily="18" charset="0"/>
              <a:ea typeface="+mn-ea"/>
            </a:endParaRPr>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i="1">
                <a:solidFill>
                  <a:schemeClr val="tx2"/>
                </a:solidFill>
              </a:defRPr>
            </a:lvl1pPr>
          </a:lstStyle>
          <a:p>
            <a:pPr algn="ctr" fontAlgn="base">
              <a:spcBef>
                <a:spcPct val="0"/>
              </a:spcBef>
              <a:spcAft>
                <a:spcPct val="0"/>
              </a:spcAft>
              <a:defRPr/>
            </a:pPr>
            <a:endParaRPr lang="en-US" kern="1200">
              <a:solidFill>
                <a:srgbClr val="EBCD5D"/>
              </a:solidFill>
              <a:latin typeface="Times New Roman" pitchFamily="18" charset="0"/>
              <a:ea typeface="+mn-ea"/>
            </a:endParaRPr>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i="1">
                <a:solidFill>
                  <a:schemeClr val="tx2"/>
                </a:solidFill>
              </a:defRPr>
            </a:lvl1pPr>
          </a:lstStyle>
          <a:p>
            <a:pPr fontAlgn="base">
              <a:spcBef>
                <a:spcPct val="0"/>
              </a:spcBef>
              <a:spcAft>
                <a:spcPct val="0"/>
              </a:spcAft>
              <a:defRPr/>
            </a:pPr>
            <a:fld id="{75D2C5A5-2FC5-40DE-8492-060C66D4D5D2}" type="slidenum">
              <a:rPr lang="en-US" kern="1200">
                <a:solidFill>
                  <a:srgbClr val="EBCD5D"/>
                </a:solidFill>
                <a:latin typeface="Times New Roman" pitchFamily="18" charset="0"/>
                <a:ea typeface="+mn-ea"/>
              </a:rPr>
              <a:pPr fontAlgn="base">
                <a:spcBef>
                  <a:spcPct val="0"/>
                </a:spcBef>
                <a:spcAft>
                  <a:spcPct val="0"/>
                </a:spcAft>
                <a:defRPr/>
              </a:pPr>
              <a:t>‹#›</a:t>
            </a:fld>
            <a:endParaRPr lang="en-US" kern="1200">
              <a:solidFill>
                <a:srgbClr val="EBCD5D"/>
              </a:solidFill>
              <a:latin typeface="Times New Roman" pitchFamily="18" charset="0"/>
              <a:ea typeface="+mn-ea"/>
            </a:endParaRPr>
          </a:p>
        </p:txBody>
      </p:sp>
    </p:spTree>
    <p:extLst>
      <p:ext uri="{BB962C8B-B14F-4D97-AF65-F5344CB8AC3E}">
        <p14:creationId xmlns:p14="http://schemas.microsoft.com/office/powerpoint/2010/main" val="3846452400"/>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hyperlink" Target="https://www.ancient.eu/war/" TargetMode="External"/><Relationship Id="rId2" Type="http://schemas.openxmlformats.org/officeDocument/2006/relationships/image" Target="../media/image43.jpeg"/><Relationship Id="rId1" Type="http://schemas.openxmlformats.org/officeDocument/2006/relationships/slideLayout" Target="../slideLayouts/slideLayout85.xml"/><Relationship Id="rId6" Type="http://schemas.openxmlformats.org/officeDocument/2006/relationships/hyperlink" Target="https://www.ancient.eu/Nimrud/" TargetMode="External"/><Relationship Id="rId5" Type="http://schemas.openxmlformats.org/officeDocument/2006/relationships/hyperlink" Target="https://www.ancient.eu/palace/" TargetMode="External"/><Relationship Id="rId4" Type="http://schemas.openxmlformats.org/officeDocument/2006/relationships/hyperlink" Target="https://www.ancient.eu/city/"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etc.ancient.eu/photos/assyrian-lion-hunting-british-museum/attachment/dsc_000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ancient.eu/wall/" TargetMode="External"/><Relationship Id="rId7" Type="http://schemas.openxmlformats.org/officeDocument/2006/relationships/hyperlink" Target="https://www.ancient.eu/Ashurbanipal/" TargetMode="Externa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hyperlink" Target="https://www.ancient.eu/Memphis/" TargetMode="External"/><Relationship Id="rId5" Type="http://schemas.openxmlformats.org/officeDocument/2006/relationships/hyperlink" Target="https://www.ancient.eu/city/" TargetMode="External"/><Relationship Id="rId4" Type="http://schemas.openxmlformats.org/officeDocument/2006/relationships/hyperlink" Target="https://www.ancient.eu/Egyptian/"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9.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9A67-7B65-4FE9-B0E0-C2CA47663E3B}"/>
              </a:ext>
            </a:extLst>
          </p:cNvPr>
          <p:cNvSpPr>
            <a:spLocks noGrp="1"/>
          </p:cNvSpPr>
          <p:nvPr>
            <p:ph type="ctrTitle"/>
          </p:nvPr>
        </p:nvSpPr>
        <p:spPr/>
        <p:txBody>
          <a:bodyPr/>
          <a:lstStyle/>
          <a:p>
            <a:r>
              <a:rPr lang="en-US" dirty="0">
                <a:latin typeface="Papyrus" panose="03070502060502030205" pitchFamily="66" charset="0"/>
              </a:rPr>
              <a:t>Nahum, Zephaniah &amp; Habakkuk</a:t>
            </a:r>
          </a:p>
        </p:txBody>
      </p:sp>
      <p:sp>
        <p:nvSpPr>
          <p:cNvPr id="3" name="Subtitle 2">
            <a:extLst>
              <a:ext uri="{FF2B5EF4-FFF2-40B4-BE49-F238E27FC236}">
                <a16:creationId xmlns:a16="http://schemas.microsoft.com/office/drawing/2014/main" id="{1B5989BF-F96F-4C90-80B2-B8A8E7F1C945}"/>
              </a:ext>
            </a:extLst>
          </p:cNvPr>
          <p:cNvSpPr>
            <a:spLocks noGrp="1"/>
          </p:cNvSpPr>
          <p:nvPr>
            <p:ph type="subTitle" idx="1"/>
          </p:nvPr>
        </p:nvSpPr>
        <p:spPr/>
        <p:txBody>
          <a:bodyPr/>
          <a:lstStyle/>
          <a:p>
            <a:r>
              <a:rPr lang="en-US" dirty="0"/>
              <a:t>Lesson 5 – Nahum 3: Woe to Nineveh</a:t>
            </a:r>
          </a:p>
        </p:txBody>
      </p:sp>
      <p:pic>
        <p:nvPicPr>
          <p:cNvPr id="5" name="Picture 4" descr="A person standing in front of it&#10;&#10;Description automatically generated">
            <a:extLst>
              <a:ext uri="{FF2B5EF4-FFF2-40B4-BE49-F238E27FC236}">
                <a16:creationId xmlns:a16="http://schemas.microsoft.com/office/drawing/2014/main" id="{3765CD65-0CA5-41D7-A17D-DADC1D338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35" y="2538343"/>
            <a:ext cx="1625397" cy="3644444"/>
          </a:xfrm>
          <a:prstGeom prst="rect">
            <a:avLst/>
          </a:prstGeom>
        </p:spPr>
      </p:pic>
    </p:spTree>
    <p:extLst>
      <p:ext uri="{BB962C8B-B14F-4D97-AF65-F5344CB8AC3E}">
        <p14:creationId xmlns:p14="http://schemas.microsoft.com/office/powerpoint/2010/main" val="3672132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3507-EFF1-4F64-AE0A-780ECC826D62}"/>
              </a:ext>
            </a:extLst>
          </p:cNvPr>
          <p:cNvSpPr>
            <a:spLocks noGrp="1"/>
          </p:cNvSpPr>
          <p:nvPr>
            <p:ph type="title"/>
          </p:nvPr>
        </p:nvSpPr>
        <p:spPr>
          <a:xfrm>
            <a:off x="628650" y="0"/>
            <a:ext cx="7886700" cy="1325563"/>
          </a:xfrm>
        </p:spPr>
        <p:txBody>
          <a:bodyPr>
            <a:normAutofit/>
          </a:bodyPr>
          <a:lstStyle/>
          <a:p>
            <a:r>
              <a:rPr lang="en-US" dirty="0"/>
              <a:t>The Lord’s Coming Judgment on Nineveh and Deliverance of Judah</a:t>
            </a:r>
          </a:p>
        </p:txBody>
      </p:sp>
      <p:sp>
        <p:nvSpPr>
          <p:cNvPr id="3" name="Rectangle 2">
            <a:extLst>
              <a:ext uri="{FF2B5EF4-FFF2-40B4-BE49-F238E27FC236}">
                <a16:creationId xmlns:a16="http://schemas.microsoft.com/office/drawing/2014/main" id="{119D2D94-524D-4616-B5E7-E69D44CDE261}"/>
              </a:ext>
            </a:extLst>
          </p:cNvPr>
          <p:cNvSpPr/>
          <p:nvPr/>
        </p:nvSpPr>
        <p:spPr>
          <a:xfrm>
            <a:off x="628650" y="1436914"/>
            <a:ext cx="8063174" cy="592853"/>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Nineveh                                                                              Judah</a:t>
            </a:r>
          </a:p>
        </p:txBody>
      </p:sp>
      <p:cxnSp>
        <p:nvCxnSpPr>
          <p:cNvPr id="5" name="Straight Connector 4">
            <a:extLst>
              <a:ext uri="{FF2B5EF4-FFF2-40B4-BE49-F238E27FC236}">
                <a16:creationId xmlns:a16="http://schemas.microsoft.com/office/drawing/2014/main" id="{577C2C5F-60D9-4642-BA9C-DEC061435167}"/>
              </a:ext>
            </a:extLst>
          </p:cNvPr>
          <p:cNvCxnSpPr>
            <a:cxnSpLocks/>
          </p:cNvCxnSpPr>
          <p:nvPr/>
        </p:nvCxnSpPr>
        <p:spPr>
          <a:xfrm>
            <a:off x="4572000" y="2029767"/>
            <a:ext cx="0" cy="451171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CB7CAA9-DF88-4983-A86D-B4504521EF89}"/>
              </a:ext>
            </a:extLst>
          </p:cNvPr>
          <p:cNvSpPr/>
          <p:nvPr/>
        </p:nvSpPr>
        <p:spPr>
          <a:xfrm>
            <a:off x="4665889" y="2333685"/>
            <a:ext cx="4572000" cy="83099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12b </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Though I have afflicted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I will afflict you no more; </a:t>
            </a:r>
            <a:b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87DB0365-12BA-459D-AC41-A930AFE76A16}"/>
              </a:ext>
            </a:extLst>
          </p:cNvPr>
          <p:cNvSpPr/>
          <p:nvPr/>
        </p:nvSpPr>
        <p:spPr>
          <a:xfrm>
            <a:off x="72738" y="2182505"/>
            <a:ext cx="45720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What do you conspire against the </a:t>
            </a:r>
            <a:r>
              <a:rPr kumimoji="0" lang="en-US" sz="1600" b="0" i="0" u="none" strike="noStrike" kern="1200" cap="small"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LORD</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1:9-12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He will make an utter end </a:t>
            </a:r>
            <a:r>
              <a:rPr kumimoji="0" lang="en-US" sz="1600" b="0" i="1"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of it.</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Affliction will not rise up a second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while tangled </a:t>
            </a:r>
            <a:r>
              <a:rPr kumimoji="0" lang="en-US" sz="1600" b="0" i="1"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like</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thorns,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while drunken </a:t>
            </a:r>
            <a:r>
              <a:rPr kumimoji="0" lang="en-US" sz="1600" b="0" i="1"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like</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drunkards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They shall be devoured like stubble fully dried.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From you comes forth </a:t>
            </a:r>
            <a:r>
              <a:rPr kumimoji="0" lang="en-US" sz="1600" b="0" i="1"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one</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17145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Who plots evil against the </a:t>
            </a:r>
            <a:r>
              <a:rPr kumimoji="0" lang="en-US" sz="1600" b="0" i="0" u="none" strike="noStrike" kern="1200" cap="small"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LORD</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17145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A wicked counselor</a:t>
            </a:r>
          </a:p>
          <a:p>
            <a:pPr marL="0" marR="0" lvl="0" indent="17145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Thus says the </a:t>
            </a:r>
            <a:r>
              <a:rPr kumimoji="0" lang="en-US" sz="1600" b="0" i="0" u="none" strike="noStrike" kern="1200" cap="small"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LORD</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"Though </a:t>
            </a:r>
            <a:r>
              <a:rPr kumimoji="0" lang="en-US" sz="1600" b="0" i="1"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they are</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safe, and likewise many,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Yet in this manner they will be cut down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When he passes through. </a:t>
            </a:r>
          </a:p>
          <a:p>
            <a:pPr marL="0" marR="0" lvl="0" indent="17145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8FD83A3-301A-4425-B540-15C2B483F3BD}"/>
              </a:ext>
            </a:extLst>
          </p:cNvPr>
          <p:cNvSpPr/>
          <p:nvPr/>
        </p:nvSpPr>
        <p:spPr>
          <a:xfrm>
            <a:off x="4665889" y="3105834"/>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13 </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For now I will break off his yoke from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And burst your bonds apart." </a:t>
            </a: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241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3507-EFF1-4F64-AE0A-780ECC826D62}"/>
              </a:ext>
            </a:extLst>
          </p:cNvPr>
          <p:cNvSpPr>
            <a:spLocks noGrp="1"/>
          </p:cNvSpPr>
          <p:nvPr>
            <p:ph type="title"/>
          </p:nvPr>
        </p:nvSpPr>
        <p:spPr>
          <a:xfrm>
            <a:off x="628650" y="0"/>
            <a:ext cx="7886700" cy="1325563"/>
          </a:xfrm>
        </p:spPr>
        <p:txBody>
          <a:bodyPr>
            <a:normAutofit/>
          </a:bodyPr>
          <a:lstStyle/>
          <a:p>
            <a:r>
              <a:rPr lang="en-US" dirty="0"/>
              <a:t>The Lord’s Coming Judgment on Nineveh and Deliverance of Judah</a:t>
            </a:r>
          </a:p>
        </p:txBody>
      </p:sp>
      <p:sp>
        <p:nvSpPr>
          <p:cNvPr id="3" name="Rectangle 2">
            <a:extLst>
              <a:ext uri="{FF2B5EF4-FFF2-40B4-BE49-F238E27FC236}">
                <a16:creationId xmlns:a16="http://schemas.microsoft.com/office/drawing/2014/main" id="{119D2D94-524D-4616-B5E7-E69D44CDE261}"/>
              </a:ext>
            </a:extLst>
          </p:cNvPr>
          <p:cNvSpPr/>
          <p:nvPr/>
        </p:nvSpPr>
        <p:spPr>
          <a:xfrm>
            <a:off x="628650" y="1436914"/>
            <a:ext cx="8063174" cy="592853"/>
          </a:xfrm>
          <a:prstGeom prst="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Nineveh                                                                              Judah</a:t>
            </a:r>
          </a:p>
        </p:txBody>
      </p:sp>
      <p:cxnSp>
        <p:nvCxnSpPr>
          <p:cNvPr id="5" name="Straight Connector 4">
            <a:extLst>
              <a:ext uri="{FF2B5EF4-FFF2-40B4-BE49-F238E27FC236}">
                <a16:creationId xmlns:a16="http://schemas.microsoft.com/office/drawing/2014/main" id="{577C2C5F-60D9-4642-BA9C-DEC061435167}"/>
              </a:ext>
            </a:extLst>
          </p:cNvPr>
          <p:cNvCxnSpPr>
            <a:cxnSpLocks/>
          </p:cNvCxnSpPr>
          <p:nvPr/>
        </p:nvCxnSpPr>
        <p:spPr>
          <a:xfrm>
            <a:off x="4572000" y="2029767"/>
            <a:ext cx="0" cy="451171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CB7CAA9-DF88-4983-A86D-B4504521EF89}"/>
              </a:ext>
            </a:extLst>
          </p:cNvPr>
          <p:cNvSpPr/>
          <p:nvPr/>
        </p:nvSpPr>
        <p:spPr>
          <a:xfrm>
            <a:off x="4665889" y="2333685"/>
            <a:ext cx="4572000" cy="83099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12b </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Though I have afflicted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I will afflict you no more; </a:t>
            </a:r>
            <a:b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8FD83A3-301A-4425-B540-15C2B483F3BD}"/>
              </a:ext>
            </a:extLst>
          </p:cNvPr>
          <p:cNvSpPr/>
          <p:nvPr/>
        </p:nvSpPr>
        <p:spPr>
          <a:xfrm>
            <a:off x="4665889" y="3105834"/>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13 </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For now I will break off his yoke from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Times New Roman" panose="02020603050405020304" pitchFamily="18" charset="0"/>
                <a:cs typeface="Arial" panose="020B0604020202020204" pitchFamily="34" charset="0"/>
              </a:rPr>
              <a:t>    And burst your bonds apart." </a:t>
            </a: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822FAB8-64C0-41D6-A88C-422F710E31FB}"/>
              </a:ext>
            </a:extLst>
          </p:cNvPr>
          <p:cNvSpPr txBox="1"/>
          <p:nvPr/>
        </p:nvSpPr>
        <p:spPr>
          <a:xfrm>
            <a:off x="364140" y="2141118"/>
            <a:ext cx="4207860"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14 </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 The </a:t>
            </a:r>
            <a:r>
              <a:rPr kumimoji="0" lang="en-US" sz="1600" b="0" i="0" u="none" strike="noStrike" kern="1200" cap="small"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LORD</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 has given a command concerning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"Your name shall be perpetuated no longer.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Out of the house of your gods I will cut off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the carved image and the molded image.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I will dig your grave,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For you are vile." </a:t>
            </a:r>
          </a:p>
        </p:txBody>
      </p:sp>
      <p:sp>
        <p:nvSpPr>
          <p:cNvPr id="4" name="TextBox 3">
            <a:extLst>
              <a:ext uri="{FF2B5EF4-FFF2-40B4-BE49-F238E27FC236}">
                <a16:creationId xmlns:a16="http://schemas.microsoft.com/office/drawing/2014/main" id="{465B502C-694B-4440-88E0-CB9AAD7B90A1}"/>
              </a:ext>
            </a:extLst>
          </p:cNvPr>
          <p:cNvSpPr txBox="1"/>
          <p:nvPr/>
        </p:nvSpPr>
        <p:spPr>
          <a:xfrm>
            <a:off x="4660236" y="3916734"/>
            <a:ext cx="4192357"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15 </a:t>
            </a: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 Behold, on the mountains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The feet of him who brings good tidings,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Who proclaims peace!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O Judah, keep your appointed feasts,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Perform your vows.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For the wicked one shall no more pass through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He is utterly cut off.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4D12636-12D1-485F-9C5A-76A4BAED5CAA}"/>
              </a:ext>
            </a:extLst>
          </p:cNvPr>
          <p:cNvSpPr txBox="1"/>
          <p:nvPr/>
        </p:nvSpPr>
        <p:spPr>
          <a:xfrm>
            <a:off x="379643" y="4603277"/>
            <a:ext cx="419235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For the wicked one shall no more pass through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rPr>
              <a:t>He is utterly cut off.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C000">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5796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737B-82EC-4158-98B0-EC4D66CF8366}"/>
              </a:ext>
            </a:extLst>
          </p:cNvPr>
          <p:cNvSpPr>
            <a:spLocks noGrp="1"/>
          </p:cNvSpPr>
          <p:nvPr>
            <p:ph type="title"/>
          </p:nvPr>
        </p:nvSpPr>
        <p:spPr>
          <a:xfrm>
            <a:off x="5631180" y="1017189"/>
            <a:ext cx="3512820" cy="1325563"/>
          </a:xfrm>
        </p:spPr>
        <p:txBody>
          <a:bodyPr>
            <a:normAutofit fontScale="90000"/>
          </a:bodyPr>
          <a:lstStyle/>
          <a:p>
            <a:r>
              <a:rPr lang="en-US" dirty="0"/>
              <a:t>Nahum 2:1-13</a:t>
            </a:r>
            <a:br>
              <a:rPr lang="en-US" dirty="0"/>
            </a:br>
            <a:br>
              <a:rPr lang="en-US" dirty="0"/>
            </a:br>
            <a:r>
              <a:rPr lang="en-US" dirty="0"/>
              <a:t> </a:t>
            </a:r>
            <a:br>
              <a:rPr lang="en-US" dirty="0"/>
            </a:br>
            <a:r>
              <a:rPr lang="en-US" dirty="0"/>
              <a:t>The Lord’s Coming Judgment </a:t>
            </a:r>
          </a:p>
        </p:txBody>
      </p:sp>
      <p:sp>
        <p:nvSpPr>
          <p:cNvPr id="5" name="TextBox 4">
            <a:extLst>
              <a:ext uri="{FF2B5EF4-FFF2-40B4-BE49-F238E27FC236}">
                <a16:creationId xmlns:a16="http://schemas.microsoft.com/office/drawing/2014/main" id="{C4509464-CF43-472A-907F-5B7597A0FC05}"/>
              </a:ext>
            </a:extLst>
          </p:cNvPr>
          <p:cNvSpPr txBox="1"/>
          <p:nvPr/>
        </p:nvSpPr>
        <p:spPr>
          <a:xfrm>
            <a:off x="200967" y="80387"/>
            <a:ext cx="4772213" cy="2031325"/>
          </a:xfrm>
          <a:prstGeom prst="rect">
            <a:avLst/>
          </a:prstGeom>
          <a:noFill/>
        </p:spPr>
        <p:txBody>
          <a:bodyPr wrap="square" rtlCol="0">
            <a:spAutoFit/>
          </a:bodyPr>
          <a:lstStyle/>
          <a:p>
            <a:r>
              <a:rPr lang="en-US" dirty="0">
                <a:solidFill>
                  <a:schemeClr val="bg1"/>
                </a:solidFill>
              </a:rPr>
              <a:t>Nahum 2:1 (NKJV) </a:t>
            </a:r>
          </a:p>
          <a:p>
            <a:r>
              <a:rPr lang="en-US" b="1" i="1" dirty="0">
                <a:solidFill>
                  <a:schemeClr val="bg1"/>
                </a:solidFill>
              </a:rPr>
              <a:t>The beginning of the attack on Nineveh </a:t>
            </a:r>
          </a:p>
          <a:p>
            <a:r>
              <a:rPr lang="en-US" b="1" dirty="0">
                <a:solidFill>
                  <a:schemeClr val="bg1"/>
                </a:solidFill>
              </a:rPr>
              <a:t>2</a:t>
            </a:r>
            <a:r>
              <a:rPr lang="en-US" dirty="0">
                <a:solidFill>
                  <a:schemeClr val="bg1"/>
                </a:solidFill>
              </a:rPr>
              <a:t> He who scatters has come up before your face. </a:t>
            </a:r>
          </a:p>
          <a:p>
            <a:r>
              <a:rPr lang="en-US" dirty="0">
                <a:solidFill>
                  <a:schemeClr val="bg1"/>
                </a:solidFill>
              </a:rPr>
              <a:t>Man the fort! </a:t>
            </a:r>
          </a:p>
          <a:p>
            <a:r>
              <a:rPr lang="en-US" dirty="0">
                <a:solidFill>
                  <a:schemeClr val="bg1"/>
                </a:solidFill>
              </a:rPr>
              <a:t>Watch the road! </a:t>
            </a:r>
          </a:p>
          <a:p>
            <a:r>
              <a:rPr lang="en-US" dirty="0">
                <a:solidFill>
                  <a:schemeClr val="bg1"/>
                </a:solidFill>
              </a:rPr>
              <a:t>Strengthen </a:t>
            </a:r>
            <a:r>
              <a:rPr lang="en-US" i="1" dirty="0">
                <a:solidFill>
                  <a:schemeClr val="bg1"/>
                </a:solidFill>
              </a:rPr>
              <a:t>your</a:t>
            </a:r>
            <a:r>
              <a:rPr lang="en-US" dirty="0">
                <a:solidFill>
                  <a:schemeClr val="bg1"/>
                </a:solidFill>
              </a:rPr>
              <a:t> flanks! </a:t>
            </a:r>
          </a:p>
          <a:p>
            <a:r>
              <a:rPr lang="en-US" dirty="0">
                <a:solidFill>
                  <a:schemeClr val="bg1"/>
                </a:solidFill>
              </a:rPr>
              <a:t>Fortify </a:t>
            </a:r>
            <a:r>
              <a:rPr lang="en-US" i="1" dirty="0">
                <a:solidFill>
                  <a:schemeClr val="bg1"/>
                </a:solidFill>
              </a:rPr>
              <a:t>your</a:t>
            </a:r>
            <a:r>
              <a:rPr lang="en-US" dirty="0">
                <a:solidFill>
                  <a:schemeClr val="bg1"/>
                </a:solidFill>
              </a:rPr>
              <a:t> power mightily. </a:t>
            </a:r>
          </a:p>
        </p:txBody>
      </p:sp>
      <p:pic>
        <p:nvPicPr>
          <p:cNvPr id="11" name="Picture 10" descr="A close up of an old building&#10;&#10;Description automatically generated">
            <a:extLst>
              <a:ext uri="{FF2B5EF4-FFF2-40B4-BE49-F238E27FC236}">
                <a16:creationId xmlns:a16="http://schemas.microsoft.com/office/drawing/2014/main" id="{F1C19563-4A4A-42ED-B82E-C25C0A089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87" y="2111712"/>
            <a:ext cx="4241713" cy="4524494"/>
          </a:xfrm>
          <a:prstGeom prst="rect">
            <a:avLst/>
          </a:prstGeom>
        </p:spPr>
      </p:pic>
    </p:spTree>
    <p:extLst>
      <p:ext uri="{BB962C8B-B14F-4D97-AF65-F5344CB8AC3E}">
        <p14:creationId xmlns:p14="http://schemas.microsoft.com/office/powerpoint/2010/main" val="367478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tone wall&#10;&#10;Description automatically generated">
            <a:extLst>
              <a:ext uri="{FF2B5EF4-FFF2-40B4-BE49-F238E27FC236}">
                <a16:creationId xmlns:a16="http://schemas.microsoft.com/office/drawing/2014/main" id="{6A9EDBB1-2E1F-452D-889F-8052F7FD5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1926"/>
            <a:ext cx="9144000" cy="5950505"/>
          </a:xfrm>
          <a:prstGeom prst="rect">
            <a:avLst/>
          </a:prstGeom>
        </p:spPr>
      </p:pic>
      <p:sp>
        <p:nvSpPr>
          <p:cNvPr id="2" name="Title 1">
            <a:extLst>
              <a:ext uri="{FF2B5EF4-FFF2-40B4-BE49-F238E27FC236}">
                <a16:creationId xmlns:a16="http://schemas.microsoft.com/office/drawing/2014/main" id="{1CFB737B-82EC-4158-98B0-EC4D66CF8366}"/>
              </a:ext>
            </a:extLst>
          </p:cNvPr>
          <p:cNvSpPr>
            <a:spLocks noGrp="1"/>
          </p:cNvSpPr>
          <p:nvPr>
            <p:ph type="title"/>
          </p:nvPr>
        </p:nvSpPr>
        <p:spPr>
          <a:xfrm>
            <a:off x="5631180" y="994543"/>
            <a:ext cx="3512820" cy="1325563"/>
          </a:xfrm>
        </p:spPr>
        <p:txBody>
          <a:bodyPr>
            <a:normAutofit fontScale="90000"/>
          </a:bodyPr>
          <a:lstStyle/>
          <a:p>
            <a:r>
              <a:rPr lang="en-US" dirty="0"/>
              <a:t>Nahum 2:1-13</a:t>
            </a:r>
            <a:br>
              <a:rPr lang="en-US" dirty="0"/>
            </a:br>
            <a:br>
              <a:rPr lang="en-US" dirty="0"/>
            </a:br>
            <a:r>
              <a:rPr lang="en-US" dirty="0"/>
              <a:t> </a:t>
            </a:r>
            <a:br>
              <a:rPr lang="en-US" dirty="0"/>
            </a:br>
            <a:endParaRPr lang="en-US" dirty="0"/>
          </a:p>
        </p:txBody>
      </p:sp>
      <p:sp>
        <p:nvSpPr>
          <p:cNvPr id="5" name="TextBox 4">
            <a:extLst>
              <a:ext uri="{FF2B5EF4-FFF2-40B4-BE49-F238E27FC236}">
                <a16:creationId xmlns:a16="http://schemas.microsoft.com/office/drawing/2014/main" id="{C4509464-CF43-472A-907F-5B7597A0FC05}"/>
              </a:ext>
            </a:extLst>
          </p:cNvPr>
          <p:cNvSpPr txBox="1"/>
          <p:nvPr/>
        </p:nvSpPr>
        <p:spPr>
          <a:xfrm>
            <a:off x="200967" y="80387"/>
            <a:ext cx="4772213" cy="1754326"/>
          </a:xfrm>
          <a:prstGeom prst="rect">
            <a:avLst/>
          </a:prstGeom>
          <a:noFill/>
        </p:spPr>
        <p:txBody>
          <a:bodyPr wrap="square" rtlCol="0">
            <a:spAutoFit/>
          </a:bodyPr>
          <a:lstStyle/>
          <a:p>
            <a:pPr lvl="0"/>
            <a:r>
              <a:rPr lang="en-US" b="1" i="1" dirty="0">
                <a:solidFill>
                  <a:prstClr val="white"/>
                </a:solidFill>
              </a:rPr>
              <a:t>Reasons for judgment</a:t>
            </a:r>
          </a:p>
          <a:p>
            <a:pPr lvl="0"/>
            <a:r>
              <a:rPr lang="en-US" dirty="0">
                <a:solidFill>
                  <a:schemeClr val="bg1"/>
                </a:solidFill>
              </a:rPr>
              <a:t>Nahum 2:2 (NKJV) </a:t>
            </a:r>
          </a:p>
          <a:p>
            <a:r>
              <a:rPr lang="en-US" baseline="30000" dirty="0">
                <a:solidFill>
                  <a:schemeClr val="bg1"/>
                </a:solidFill>
              </a:rPr>
              <a:t>2</a:t>
            </a:r>
            <a:r>
              <a:rPr lang="en-US" dirty="0">
                <a:solidFill>
                  <a:schemeClr val="bg1"/>
                </a:solidFill>
              </a:rPr>
              <a:t> For the </a:t>
            </a:r>
            <a:r>
              <a:rPr lang="en-US" cap="small" dirty="0">
                <a:solidFill>
                  <a:schemeClr val="bg1"/>
                </a:solidFill>
              </a:rPr>
              <a:t>Lord</a:t>
            </a:r>
            <a:r>
              <a:rPr lang="en-US" dirty="0">
                <a:solidFill>
                  <a:schemeClr val="bg1"/>
                </a:solidFill>
              </a:rPr>
              <a:t> will restore the excellence of Jacob </a:t>
            </a:r>
          </a:p>
          <a:p>
            <a:r>
              <a:rPr lang="en-US" dirty="0">
                <a:solidFill>
                  <a:schemeClr val="bg1"/>
                </a:solidFill>
              </a:rPr>
              <a:t>Like the excellence of Israel, </a:t>
            </a:r>
          </a:p>
          <a:p>
            <a:r>
              <a:rPr lang="en-US" dirty="0"/>
              <a:t>For the </a:t>
            </a:r>
            <a:r>
              <a:rPr lang="en-US" dirty="0" err="1"/>
              <a:t>emptiers</a:t>
            </a:r>
            <a:r>
              <a:rPr lang="en-US" dirty="0"/>
              <a:t> have emptied them out </a:t>
            </a:r>
          </a:p>
          <a:p>
            <a:r>
              <a:rPr lang="en-US" dirty="0"/>
              <a:t>And ruined their vine branches</a:t>
            </a:r>
            <a:r>
              <a:rPr lang="en-US" dirty="0">
                <a:solidFill>
                  <a:schemeClr val="bg1"/>
                </a:solidFill>
              </a:rPr>
              <a:t>. </a:t>
            </a:r>
          </a:p>
        </p:txBody>
      </p:sp>
      <p:sp>
        <p:nvSpPr>
          <p:cNvPr id="6" name="TextBox 5">
            <a:extLst>
              <a:ext uri="{FF2B5EF4-FFF2-40B4-BE49-F238E27FC236}">
                <a16:creationId xmlns:a16="http://schemas.microsoft.com/office/drawing/2014/main" id="{6FCF58E6-E427-47E0-965A-4DDE502A4FE5}"/>
              </a:ext>
            </a:extLst>
          </p:cNvPr>
          <p:cNvSpPr txBox="1"/>
          <p:nvPr/>
        </p:nvSpPr>
        <p:spPr>
          <a:xfrm>
            <a:off x="200967" y="1950774"/>
            <a:ext cx="954593" cy="646331"/>
          </a:xfrm>
          <a:prstGeom prst="rect">
            <a:avLst/>
          </a:prstGeom>
          <a:noFill/>
        </p:spPr>
        <p:txBody>
          <a:bodyPr wrap="square" rtlCol="0">
            <a:spAutoFit/>
          </a:bodyPr>
          <a:lstStyle/>
          <a:p>
            <a:r>
              <a:rPr lang="en-US" dirty="0">
                <a:solidFill>
                  <a:schemeClr val="bg1"/>
                </a:solidFill>
              </a:rPr>
              <a:t>Fall of Lachish</a:t>
            </a:r>
          </a:p>
        </p:txBody>
      </p:sp>
      <p:pic>
        <p:nvPicPr>
          <p:cNvPr id="12" name="Picture 11" descr="A close up of a piece of paper&#10;&#10;Description automatically generated">
            <a:extLst>
              <a:ext uri="{FF2B5EF4-FFF2-40B4-BE49-F238E27FC236}">
                <a16:creationId xmlns:a16="http://schemas.microsoft.com/office/drawing/2014/main" id="{1DB54B32-5BB1-48FD-9244-D465DADA6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89" y="4946972"/>
            <a:ext cx="2371410" cy="1884505"/>
          </a:xfrm>
          <a:prstGeom prst="rect">
            <a:avLst/>
          </a:prstGeom>
        </p:spPr>
      </p:pic>
    </p:spTree>
    <p:extLst>
      <p:ext uri="{BB962C8B-B14F-4D97-AF65-F5344CB8AC3E}">
        <p14:creationId xmlns:p14="http://schemas.microsoft.com/office/powerpoint/2010/main" val="3310080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737B-82EC-4158-98B0-EC4D66CF8366}"/>
              </a:ext>
            </a:extLst>
          </p:cNvPr>
          <p:cNvSpPr>
            <a:spLocks noGrp="1"/>
          </p:cNvSpPr>
          <p:nvPr>
            <p:ph type="title"/>
          </p:nvPr>
        </p:nvSpPr>
        <p:spPr>
          <a:xfrm>
            <a:off x="5669280" y="602435"/>
            <a:ext cx="3512820" cy="1325563"/>
          </a:xfrm>
        </p:spPr>
        <p:txBody>
          <a:bodyPr>
            <a:normAutofit fontScale="90000"/>
          </a:bodyPr>
          <a:lstStyle/>
          <a:p>
            <a:r>
              <a:rPr lang="en-US" dirty="0"/>
              <a:t>Nahum 2:1-13</a:t>
            </a:r>
            <a:br>
              <a:rPr lang="en-US" dirty="0"/>
            </a:br>
            <a:br>
              <a:rPr lang="en-US" dirty="0"/>
            </a:br>
            <a:r>
              <a:rPr lang="en-US" dirty="0"/>
              <a:t> </a:t>
            </a:r>
            <a:br>
              <a:rPr lang="en-US" dirty="0"/>
            </a:br>
            <a:endParaRPr lang="en-US" dirty="0"/>
          </a:p>
        </p:txBody>
      </p:sp>
      <p:sp>
        <p:nvSpPr>
          <p:cNvPr id="5" name="TextBox 4">
            <a:extLst>
              <a:ext uri="{FF2B5EF4-FFF2-40B4-BE49-F238E27FC236}">
                <a16:creationId xmlns:a16="http://schemas.microsoft.com/office/drawing/2014/main" id="{C4509464-CF43-472A-907F-5B7597A0FC05}"/>
              </a:ext>
            </a:extLst>
          </p:cNvPr>
          <p:cNvSpPr txBox="1"/>
          <p:nvPr/>
        </p:nvSpPr>
        <p:spPr>
          <a:xfrm>
            <a:off x="200967" y="80387"/>
            <a:ext cx="477221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Reasons for judgment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Nahum 2:2 (NKJV)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For the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will restore the excellence of Jacob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Like the excellence of Israel,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For the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emptiers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have emptied them out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And ruined their vine branches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1925122A-8AB7-4368-A5B1-0C67CF561D2C}"/>
              </a:ext>
            </a:extLst>
          </p:cNvPr>
          <p:cNvPicPr>
            <a:picLocks noChangeAspect="1"/>
          </p:cNvPicPr>
          <p:nvPr/>
        </p:nvPicPr>
        <p:blipFill>
          <a:blip r:embed="rId3"/>
          <a:stretch>
            <a:fillRect/>
          </a:stretch>
        </p:blipFill>
        <p:spPr>
          <a:xfrm>
            <a:off x="38100" y="1927998"/>
            <a:ext cx="9144000" cy="4739083"/>
          </a:xfrm>
          <a:prstGeom prst="rect">
            <a:avLst/>
          </a:prstGeom>
        </p:spPr>
      </p:pic>
      <p:pic>
        <p:nvPicPr>
          <p:cNvPr id="8" name="Picture 7" descr="A picture containing text, book&#10;&#10;Description automatically generated">
            <a:extLst>
              <a:ext uri="{FF2B5EF4-FFF2-40B4-BE49-F238E27FC236}">
                <a16:creationId xmlns:a16="http://schemas.microsoft.com/office/drawing/2014/main" id="{17B2F2EF-11D3-454D-9587-671C97E8A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963" y="808855"/>
            <a:ext cx="3163137" cy="2556687"/>
          </a:xfrm>
          <a:prstGeom prst="rect">
            <a:avLst/>
          </a:prstGeom>
        </p:spPr>
      </p:pic>
    </p:spTree>
    <p:extLst>
      <p:ext uri="{BB962C8B-B14F-4D97-AF65-F5344CB8AC3E}">
        <p14:creationId xmlns:p14="http://schemas.microsoft.com/office/powerpoint/2010/main" val="10364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77000" cy="1143000"/>
          </a:xfrm>
        </p:spPr>
        <p:txBody>
          <a:bodyPr/>
          <a:lstStyle/>
          <a:p>
            <a:r>
              <a:rPr lang="en-US" dirty="0"/>
              <a:t>Visual Aids</a:t>
            </a:r>
          </a:p>
        </p:txBody>
      </p:sp>
      <p:pic>
        <p:nvPicPr>
          <p:cNvPr id="3074" name="Picture 2" descr="O:\Images\Life-War-Captives\Warriors\Assyrian-cl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044" y="847214"/>
            <a:ext cx="3091607" cy="5658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7650" y="833183"/>
            <a:ext cx="494039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000000"/>
                </a:solidFill>
                <a:effectLst/>
                <a:uLnTx/>
                <a:uFillTx/>
                <a:latin typeface="Arial"/>
                <a:cs typeface="Arial"/>
                <a:sym typeface="Arial"/>
                <a:rtl val="0"/>
              </a:rPr>
              <a:t>Nahum 2:3(ESV) </a:t>
            </a:r>
            <a:br>
              <a:rPr kumimoji="0" lang="en-US" b="0" i="0" u="none" strike="noStrike" kern="0" cap="none" spc="0" normalizeH="0" baseline="0" noProof="0" dirty="0">
                <a:ln>
                  <a:noFill/>
                </a:ln>
                <a:solidFill>
                  <a:srgbClr val="000000"/>
                </a:solidFill>
                <a:effectLst/>
                <a:uLnTx/>
                <a:uFillTx/>
                <a:latin typeface="Arial"/>
                <a:cs typeface="Arial"/>
                <a:sym typeface="Arial"/>
                <a:rtl val="0"/>
              </a:rPr>
            </a:br>
            <a:r>
              <a:rPr kumimoji="0" lang="en-US" b="0" i="0" u="none" strike="noStrike" kern="0" cap="none" spc="0" normalizeH="0" baseline="30000" noProof="0" dirty="0">
                <a:ln>
                  <a:noFill/>
                </a:ln>
                <a:solidFill>
                  <a:srgbClr val="000000"/>
                </a:solidFill>
                <a:effectLst/>
                <a:uLnTx/>
                <a:uFillTx/>
                <a:latin typeface="Arial"/>
                <a:cs typeface="Arial"/>
                <a:sym typeface="Arial"/>
                <a:rtl val="0"/>
              </a:rPr>
              <a:t>3</a:t>
            </a:r>
            <a:r>
              <a:rPr kumimoji="0" lang="en-US" b="0" i="0" u="none" strike="noStrike" kern="0" cap="none" spc="0" normalizeH="0" baseline="0" noProof="0" dirty="0">
                <a:ln>
                  <a:noFill/>
                </a:ln>
                <a:solidFill>
                  <a:srgbClr val="000000"/>
                </a:solidFill>
                <a:effectLst/>
                <a:uLnTx/>
                <a:uFillTx/>
                <a:latin typeface="Arial"/>
                <a:cs typeface="Arial"/>
                <a:sym typeface="Arial"/>
                <a:rtl val="0"/>
              </a:rPr>
              <a:t>    The shield of his mighty men is 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a:cs typeface="Arial"/>
                <a:sym typeface="Arial"/>
                <a:rtl val="0"/>
              </a:rPr>
              <a:t>      his soldiers are clothed in scarlet.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a:cs typeface="Arial"/>
                <a:sym typeface="Arial"/>
                <a:rtl val="0"/>
              </a:rPr>
              <a:t>      The chariots come with </a:t>
            </a:r>
            <a:r>
              <a:rPr kumimoji="0" lang="en-US" b="0" i="0" u="sng" strike="noStrike" kern="0" cap="none" spc="0" normalizeH="0" baseline="0" noProof="0" dirty="0">
                <a:ln>
                  <a:noFill/>
                </a:ln>
                <a:solidFill>
                  <a:srgbClr val="000000"/>
                </a:solidFill>
                <a:effectLst/>
                <a:uLnTx/>
                <a:uFillTx/>
                <a:latin typeface="Arial"/>
                <a:cs typeface="Arial"/>
                <a:sym typeface="Arial"/>
                <a:rtl val="0"/>
              </a:rPr>
              <a:t>flashing metal  </a:t>
            </a:r>
            <a:r>
              <a:rPr kumimoji="0" lang="en-US" b="0" i="0" u="none" strike="noStrike" kern="0" cap="none" spc="0" normalizeH="0" baseline="0" noProof="0" dirty="0">
                <a:ln>
                  <a:noFill/>
                </a:ln>
                <a:solidFill>
                  <a:srgbClr val="000000"/>
                </a:solidFill>
                <a:effectLst/>
                <a:uLnTx/>
                <a:uFillTx/>
                <a:latin typeface="Arial"/>
                <a:cs typeface="Arial"/>
                <a:sym typeface="Arial"/>
                <a:rtl val="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a:cs typeface="Arial"/>
                <a:sym typeface="Arial"/>
                <a:rtl val="0"/>
              </a:rPr>
              <a:t>      on the day he musters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Arial"/>
                <a:cs typeface="Arial"/>
                <a:sym typeface="Arial"/>
                <a:rtl val="0"/>
              </a:rPr>
              <a:t>      the cypress spears are brandished. </a:t>
            </a:r>
          </a:p>
        </p:txBody>
      </p:sp>
      <p:sp>
        <p:nvSpPr>
          <p:cNvPr id="7" name="Rectangle 6">
            <a:extLst>
              <a:ext uri="{FF2B5EF4-FFF2-40B4-BE49-F238E27FC236}">
                <a16:creationId xmlns:a16="http://schemas.microsoft.com/office/drawing/2014/main" id="{63994666-C718-452A-BC1A-2354B9F3A352}"/>
              </a:ext>
            </a:extLst>
          </p:cNvPr>
          <p:cNvSpPr/>
          <p:nvPr/>
        </p:nvSpPr>
        <p:spPr>
          <a:xfrm>
            <a:off x="887650" y="2834987"/>
            <a:ext cx="5059344" cy="1869743"/>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Nahum 2:3 (NKJV) </a:t>
            </a:r>
          </a:p>
          <a:p>
            <a:pPr marL="457200" indent="-457200">
              <a:spcBef>
                <a:spcPts val="900"/>
              </a:spcBef>
            </a:pP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The shields of his mighty men </a:t>
            </a:r>
            <a:r>
              <a:rPr lang="en-US" i="1" dirty="0">
                <a:latin typeface="Arial" panose="020B0604020202020204" pitchFamily="34" charset="0"/>
                <a:cs typeface="Arial" panose="020B0604020202020204" pitchFamily="34" charset="0"/>
              </a:rPr>
              <a:t>are</a:t>
            </a:r>
            <a:r>
              <a:rPr lang="en-US" dirty="0">
                <a:latin typeface="Arial" panose="020B0604020202020204" pitchFamily="34" charset="0"/>
                <a:cs typeface="Arial" panose="020B0604020202020204" pitchFamily="34" charset="0"/>
              </a:rPr>
              <a:t> made red, </a:t>
            </a:r>
          </a:p>
          <a:p>
            <a:pPr marL="457200" indent="-228600"/>
            <a:r>
              <a:rPr lang="en-US" dirty="0">
                <a:latin typeface="Arial" panose="020B0604020202020204" pitchFamily="34" charset="0"/>
                <a:cs typeface="Arial" panose="020B0604020202020204" pitchFamily="34" charset="0"/>
              </a:rPr>
              <a:t>The valiant men </a:t>
            </a:r>
            <a:r>
              <a:rPr lang="en-US" i="1" dirty="0">
                <a:latin typeface="Arial" panose="020B0604020202020204" pitchFamily="34" charset="0"/>
                <a:cs typeface="Arial" panose="020B0604020202020204" pitchFamily="34" charset="0"/>
              </a:rPr>
              <a:t>are</a:t>
            </a:r>
            <a:r>
              <a:rPr lang="en-US" dirty="0">
                <a:latin typeface="Arial" panose="020B0604020202020204" pitchFamily="34" charset="0"/>
                <a:cs typeface="Arial" panose="020B0604020202020204" pitchFamily="34" charset="0"/>
              </a:rPr>
              <a:t> in scarlet. </a:t>
            </a:r>
          </a:p>
          <a:p>
            <a:pPr marL="457200" indent="-228600"/>
            <a:r>
              <a:rPr lang="en-US" dirty="0">
                <a:latin typeface="Arial" panose="020B0604020202020204" pitchFamily="34" charset="0"/>
                <a:cs typeface="Arial" panose="020B0604020202020204" pitchFamily="34" charset="0"/>
              </a:rPr>
              <a:t>The chariots </a:t>
            </a:r>
            <a:r>
              <a:rPr lang="en-US" i="1" dirty="0">
                <a:latin typeface="Arial" panose="020B0604020202020204" pitchFamily="34" charset="0"/>
                <a:cs typeface="Arial" panose="020B0604020202020204" pitchFamily="34" charset="0"/>
              </a:rPr>
              <a:t>come</a:t>
            </a:r>
            <a:r>
              <a:rPr lang="en-US" dirty="0">
                <a:latin typeface="Arial" panose="020B0604020202020204" pitchFamily="34" charset="0"/>
                <a:cs typeface="Arial" panose="020B0604020202020204" pitchFamily="34" charset="0"/>
              </a:rPr>
              <a:t> with </a:t>
            </a:r>
            <a:r>
              <a:rPr lang="en-US" u="sng" dirty="0">
                <a:latin typeface="Arial" panose="020B0604020202020204" pitchFamily="34" charset="0"/>
                <a:cs typeface="Arial" panose="020B0604020202020204" pitchFamily="34" charset="0"/>
              </a:rPr>
              <a:t>flaming torches </a:t>
            </a:r>
          </a:p>
          <a:p>
            <a:pPr marL="457200" indent="-228600"/>
            <a:r>
              <a:rPr lang="en-US" dirty="0">
                <a:latin typeface="Arial" panose="020B0604020202020204" pitchFamily="34" charset="0"/>
                <a:cs typeface="Arial" panose="020B0604020202020204" pitchFamily="34" charset="0"/>
              </a:rPr>
              <a:t>In the day of his preparation, </a:t>
            </a:r>
          </a:p>
          <a:p>
            <a:pPr marL="457200" indent="-228600"/>
            <a:r>
              <a:rPr lang="en-US" dirty="0">
                <a:latin typeface="Arial" panose="020B0604020202020204" pitchFamily="34" charset="0"/>
                <a:cs typeface="Arial" panose="020B0604020202020204" pitchFamily="34" charset="0"/>
              </a:rPr>
              <a:t>And the spears are brandished. </a:t>
            </a:r>
          </a:p>
        </p:txBody>
      </p:sp>
      <p:sp>
        <p:nvSpPr>
          <p:cNvPr id="3" name="TextBox 2">
            <a:extLst>
              <a:ext uri="{FF2B5EF4-FFF2-40B4-BE49-F238E27FC236}">
                <a16:creationId xmlns:a16="http://schemas.microsoft.com/office/drawing/2014/main" id="{5D829EB9-3FF4-4DA7-A69A-54B2C39B98D6}"/>
              </a:ext>
            </a:extLst>
          </p:cNvPr>
          <p:cNvSpPr txBox="1"/>
          <p:nvPr/>
        </p:nvSpPr>
        <p:spPr>
          <a:xfrm>
            <a:off x="957943" y="4885509"/>
            <a:ext cx="4989051" cy="1754326"/>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Nahum 2:3 (YLT) </a:t>
            </a:r>
            <a:br>
              <a:rPr lang="en-US" dirty="0">
                <a:latin typeface="Arial" panose="020B0604020202020204" pitchFamily="34" charset="0"/>
                <a:cs typeface="Arial" panose="020B0604020202020204" pitchFamily="34" charset="0"/>
              </a:rPr>
            </a:br>
            <a:r>
              <a:rPr lang="en-US" baseline="30000" dirty="0">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 The shield of his mighty ones is become red, Men of might </a:t>
            </a:r>
            <a:r>
              <a:rPr lang="en-US" i="1" dirty="0">
                <a:latin typeface="Arial" panose="020B0604020202020204" pitchFamily="34" charset="0"/>
                <a:cs typeface="Arial" panose="020B0604020202020204" pitchFamily="34" charset="0"/>
              </a:rPr>
              <a:t>are in</a:t>
            </a:r>
            <a:r>
              <a:rPr lang="en-US" dirty="0">
                <a:latin typeface="Arial" panose="020B0604020202020204" pitchFamily="34" charset="0"/>
                <a:cs typeface="Arial" panose="020B0604020202020204" pitchFamily="34" charset="0"/>
              </a:rPr>
              <a:t> scarlet, </a:t>
            </a:r>
            <a:r>
              <a:rPr lang="en-US" u="sng" dirty="0">
                <a:latin typeface="Arial" panose="020B0604020202020204" pitchFamily="34" charset="0"/>
                <a:cs typeface="Arial" panose="020B0604020202020204" pitchFamily="34" charset="0"/>
              </a:rPr>
              <a:t>With fiery torches </a:t>
            </a:r>
            <a:r>
              <a:rPr lang="en-US" i="1" dirty="0">
                <a:latin typeface="Arial" panose="020B0604020202020204" pitchFamily="34" charset="0"/>
                <a:cs typeface="Arial" panose="020B0604020202020204" pitchFamily="34" charset="0"/>
              </a:rPr>
              <a:t>is</a:t>
            </a:r>
            <a:r>
              <a:rPr lang="en-US" dirty="0">
                <a:latin typeface="Arial" panose="020B0604020202020204" pitchFamily="34" charset="0"/>
                <a:cs typeface="Arial" panose="020B0604020202020204" pitchFamily="34" charset="0"/>
              </a:rPr>
              <a:t> the chariot in a day of his preparation, </a:t>
            </a:r>
          </a:p>
          <a:p>
            <a:r>
              <a:rPr lang="en-US" dirty="0">
                <a:latin typeface="Arial" panose="020B0604020202020204" pitchFamily="34" charset="0"/>
                <a:cs typeface="Arial" panose="020B0604020202020204" pitchFamily="34" charset="0"/>
              </a:rPr>
              <a:t>And the firs have been caused to tremble.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318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3835B-7C17-4B1D-8AE3-C51F71FC8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25" y="2385421"/>
            <a:ext cx="7397427" cy="4472579"/>
          </a:xfrm>
          <a:prstGeom prst="rect">
            <a:avLst/>
          </a:prstGeom>
        </p:spPr>
      </p:pic>
      <p:pic>
        <p:nvPicPr>
          <p:cNvPr id="6" name="Picture 5" descr="A close up of a horse drawn carriage&#10;&#10;Description automatically generated">
            <a:extLst>
              <a:ext uri="{FF2B5EF4-FFF2-40B4-BE49-F238E27FC236}">
                <a16:creationId xmlns:a16="http://schemas.microsoft.com/office/drawing/2014/main" id="{9B693B48-F6AF-4BB4-A33F-BA56D2E03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80298" cy="3476303"/>
          </a:xfrm>
          <a:prstGeom prst="rect">
            <a:avLst/>
          </a:prstGeom>
        </p:spPr>
      </p:pic>
      <p:sp>
        <p:nvSpPr>
          <p:cNvPr id="7" name="Rectangle 6">
            <a:extLst>
              <a:ext uri="{FF2B5EF4-FFF2-40B4-BE49-F238E27FC236}">
                <a16:creationId xmlns:a16="http://schemas.microsoft.com/office/drawing/2014/main" id="{EEE39821-D619-44E9-B719-171C854497C8}"/>
              </a:ext>
            </a:extLst>
          </p:cNvPr>
          <p:cNvSpPr/>
          <p:nvPr/>
        </p:nvSpPr>
        <p:spPr>
          <a:xfrm>
            <a:off x="4780298" y="177048"/>
            <a:ext cx="4572000" cy="1754326"/>
          </a:xfrm>
          <a:prstGeom prst="rect">
            <a:avLst/>
          </a:prstGeom>
        </p:spPr>
        <p:txBody>
          <a:bodyPr>
            <a:spAutoFit/>
          </a:bodyPr>
          <a:lstStyle/>
          <a:p>
            <a:r>
              <a:rPr lang="en-US" dirty="0">
                <a:solidFill>
                  <a:schemeClr val="bg1"/>
                </a:solidFill>
                <a:latin typeface="Arial" panose="020B0604020202020204" pitchFamily="34" charset="0"/>
                <a:cs typeface="Arial" panose="020B0604020202020204" pitchFamily="34" charset="0"/>
              </a:rPr>
              <a:t>Nahum 2:4 (NKJV) </a:t>
            </a:r>
          </a:p>
          <a:p>
            <a:pPr marL="457200" indent="-457200"/>
            <a:r>
              <a:rPr lang="en-US" baseline="30000" dirty="0">
                <a:solidFill>
                  <a:schemeClr val="bg1"/>
                </a:solidFill>
                <a:latin typeface="Arial" panose="020B0604020202020204" pitchFamily="34" charset="0"/>
                <a:cs typeface="Arial" panose="020B0604020202020204" pitchFamily="34" charset="0"/>
              </a:rPr>
              <a:t>4</a:t>
            </a:r>
            <a:r>
              <a:rPr lang="en-US" dirty="0">
                <a:solidFill>
                  <a:schemeClr val="bg1"/>
                </a:solidFill>
                <a:latin typeface="Arial" panose="020B0604020202020204" pitchFamily="34" charset="0"/>
                <a:cs typeface="Arial" panose="020B0604020202020204" pitchFamily="34" charset="0"/>
              </a:rPr>
              <a:t> The chariots rage in the streets, </a:t>
            </a:r>
          </a:p>
          <a:p>
            <a:pPr marL="457200" indent="-228600"/>
            <a:r>
              <a:rPr lang="en-US" dirty="0">
                <a:solidFill>
                  <a:schemeClr val="bg1"/>
                </a:solidFill>
                <a:latin typeface="Arial" panose="020B0604020202020204" pitchFamily="34" charset="0"/>
                <a:cs typeface="Arial" panose="020B0604020202020204" pitchFamily="34" charset="0"/>
              </a:rPr>
              <a:t>They jostle one another in the broad roads; </a:t>
            </a:r>
          </a:p>
          <a:p>
            <a:pPr marL="457200" indent="-228600"/>
            <a:r>
              <a:rPr lang="en-US" u="sng" dirty="0">
                <a:solidFill>
                  <a:schemeClr val="bg1"/>
                </a:solidFill>
                <a:latin typeface="Arial" panose="020B0604020202020204" pitchFamily="34" charset="0"/>
                <a:cs typeface="Arial" panose="020B0604020202020204" pitchFamily="34" charset="0"/>
              </a:rPr>
              <a:t>They seem like torches, </a:t>
            </a:r>
          </a:p>
          <a:p>
            <a:pPr marL="457200" indent="-228600"/>
            <a:r>
              <a:rPr lang="en-US" u="sng" dirty="0">
                <a:solidFill>
                  <a:schemeClr val="bg1"/>
                </a:solidFill>
                <a:latin typeface="Arial" panose="020B0604020202020204" pitchFamily="34" charset="0"/>
                <a:cs typeface="Arial" panose="020B0604020202020204" pitchFamily="34" charset="0"/>
              </a:rPr>
              <a:t>They run like lightning</a:t>
            </a:r>
            <a:r>
              <a:rPr lang="en-US" dirty="0">
                <a:solidFill>
                  <a:schemeClr val="bg1"/>
                </a:solidFill>
                <a:latin typeface="Arial" panose="020B0604020202020204" pitchFamily="34" charset="0"/>
                <a:cs typeface="Arial" panose="020B0604020202020204" pitchFamily="34" charset="0"/>
              </a:rPr>
              <a:t>. </a:t>
            </a:r>
          </a:p>
        </p:txBody>
      </p:sp>
      <p:sp>
        <p:nvSpPr>
          <p:cNvPr id="5" name="Rectangle 4">
            <a:extLst>
              <a:ext uri="{FF2B5EF4-FFF2-40B4-BE49-F238E27FC236}">
                <a16:creationId xmlns:a16="http://schemas.microsoft.com/office/drawing/2014/main" id="{54A485EA-3F87-4F0C-AFC8-60E302CB5B6E}"/>
              </a:ext>
            </a:extLst>
          </p:cNvPr>
          <p:cNvSpPr/>
          <p:nvPr/>
        </p:nvSpPr>
        <p:spPr>
          <a:xfrm>
            <a:off x="79479" y="3429000"/>
            <a:ext cx="2907561" cy="3254737"/>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Nahum 2:3 (NKJV) </a:t>
            </a:r>
          </a:p>
          <a:p>
            <a:pPr marL="457200" indent="-457200">
              <a:spcBef>
                <a:spcPts val="900"/>
              </a:spcBef>
            </a:pPr>
            <a:r>
              <a:rPr lang="en-US" baseline="30000" dirty="0">
                <a:solidFill>
                  <a:schemeClr val="bg1"/>
                </a:solidFill>
                <a:latin typeface="Arial" panose="020B0604020202020204" pitchFamily="34" charset="0"/>
                <a:cs typeface="Arial" panose="020B0604020202020204" pitchFamily="34" charset="0"/>
              </a:rPr>
              <a:t>3</a:t>
            </a:r>
            <a:r>
              <a:rPr lang="en-US" dirty="0">
                <a:solidFill>
                  <a:schemeClr val="bg1"/>
                </a:solidFill>
                <a:latin typeface="Arial" panose="020B0604020202020204" pitchFamily="34" charset="0"/>
                <a:cs typeface="Arial" panose="020B0604020202020204" pitchFamily="34" charset="0"/>
              </a:rPr>
              <a:t> The shields of his mighty men </a:t>
            </a:r>
            <a:r>
              <a:rPr lang="en-US" i="1" dirty="0">
                <a:solidFill>
                  <a:schemeClr val="bg1"/>
                </a:solidFill>
                <a:latin typeface="Arial" panose="020B0604020202020204" pitchFamily="34" charset="0"/>
                <a:cs typeface="Arial" panose="020B0604020202020204" pitchFamily="34" charset="0"/>
              </a:rPr>
              <a:t>are</a:t>
            </a:r>
            <a:r>
              <a:rPr lang="en-US" dirty="0">
                <a:solidFill>
                  <a:schemeClr val="bg1"/>
                </a:solidFill>
                <a:latin typeface="Arial" panose="020B0604020202020204" pitchFamily="34" charset="0"/>
                <a:cs typeface="Arial" panose="020B0604020202020204" pitchFamily="34" charset="0"/>
              </a:rPr>
              <a:t> made red, </a:t>
            </a:r>
          </a:p>
          <a:p>
            <a:pPr marL="457200" indent="-228600"/>
            <a:r>
              <a:rPr lang="en-US" dirty="0">
                <a:solidFill>
                  <a:schemeClr val="bg1"/>
                </a:solidFill>
                <a:latin typeface="Arial" panose="020B0604020202020204" pitchFamily="34" charset="0"/>
                <a:cs typeface="Arial" panose="020B0604020202020204" pitchFamily="34" charset="0"/>
              </a:rPr>
              <a:t>The valiant men </a:t>
            </a:r>
            <a:r>
              <a:rPr lang="en-US" i="1" dirty="0">
                <a:solidFill>
                  <a:schemeClr val="bg1"/>
                </a:solidFill>
                <a:latin typeface="Arial" panose="020B0604020202020204" pitchFamily="34" charset="0"/>
                <a:cs typeface="Arial" panose="020B0604020202020204" pitchFamily="34" charset="0"/>
              </a:rPr>
              <a:t>are</a:t>
            </a:r>
            <a:r>
              <a:rPr lang="en-US" dirty="0">
                <a:solidFill>
                  <a:schemeClr val="bg1"/>
                </a:solidFill>
                <a:latin typeface="Arial" panose="020B0604020202020204" pitchFamily="34" charset="0"/>
                <a:cs typeface="Arial" panose="020B0604020202020204" pitchFamily="34" charset="0"/>
              </a:rPr>
              <a:t> in scarlet. </a:t>
            </a:r>
          </a:p>
          <a:p>
            <a:pPr marL="457200" indent="-228600"/>
            <a:r>
              <a:rPr lang="en-US" dirty="0">
                <a:solidFill>
                  <a:schemeClr val="bg1"/>
                </a:solidFill>
                <a:latin typeface="Arial" panose="020B0604020202020204" pitchFamily="34" charset="0"/>
                <a:cs typeface="Arial" panose="020B0604020202020204" pitchFamily="34" charset="0"/>
              </a:rPr>
              <a:t>The chariots </a:t>
            </a:r>
            <a:r>
              <a:rPr lang="en-US" i="1" dirty="0">
                <a:solidFill>
                  <a:schemeClr val="bg1"/>
                </a:solidFill>
                <a:latin typeface="Arial" panose="020B0604020202020204" pitchFamily="34" charset="0"/>
                <a:cs typeface="Arial" panose="020B0604020202020204" pitchFamily="34" charset="0"/>
              </a:rPr>
              <a:t>come</a:t>
            </a:r>
            <a:r>
              <a:rPr lang="en-US" dirty="0">
                <a:solidFill>
                  <a:schemeClr val="bg1"/>
                </a:solidFill>
                <a:latin typeface="Arial" panose="020B0604020202020204" pitchFamily="34" charset="0"/>
                <a:cs typeface="Arial" panose="020B0604020202020204" pitchFamily="34" charset="0"/>
              </a:rPr>
              <a:t> with </a:t>
            </a:r>
            <a:r>
              <a:rPr lang="en-US" u="sng" dirty="0">
                <a:solidFill>
                  <a:schemeClr val="bg1"/>
                </a:solidFill>
                <a:latin typeface="Arial" panose="020B0604020202020204" pitchFamily="34" charset="0"/>
                <a:cs typeface="Arial" panose="020B0604020202020204" pitchFamily="34" charset="0"/>
              </a:rPr>
              <a:t>flaming torches </a:t>
            </a:r>
          </a:p>
          <a:p>
            <a:pPr marL="457200" indent="-228600"/>
            <a:r>
              <a:rPr lang="en-US" dirty="0">
                <a:solidFill>
                  <a:schemeClr val="bg1"/>
                </a:solidFill>
                <a:latin typeface="Arial" panose="020B0604020202020204" pitchFamily="34" charset="0"/>
                <a:cs typeface="Arial" panose="020B0604020202020204" pitchFamily="34" charset="0"/>
              </a:rPr>
              <a:t>In the day of his preparation, </a:t>
            </a:r>
          </a:p>
          <a:p>
            <a:pPr marL="457200" indent="-228600"/>
            <a:r>
              <a:rPr lang="en-US" dirty="0">
                <a:solidFill>
                  <a:schemeClr val="bg1"/>
                </a:solidFill>
                <a:latin typeface="Arial" panose="020B0604020202020204" pitchFamily="34" charset="0"/>
                <a:cs typeface="Arial" panose="020B0604020202020204" pitchFamily="34" charset="0"/>
              </a:rPr>
              <a:t>And the spears are brandished. </a:t>
            </a:r>
          </a:p>
        </p:txBody>
      </p:sp>
    </p:spTree>
    <p:extLst>
      <p:ext uri="{BB962C8B-B14F-4D97-AF65-F5344CB8AC3E}">
        <p14:creationId xmlns:p14="http://schemas.microsoft.com/office/powerpoint/2010/main" val="3995864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ll hunt, 9th c Nimrud2, mb 1209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a:extLst>
              <a:ext uri="{FF2B5EF4-FFF2-40B4-BE49-F238E27FC236}">
                <a16:creationId xmlns:a16="http://schemas.microsoft.com/office/drawing/2014/main" id="{7E6CDE6C-E39B-48B5-B12C-B6D127EA5911}"/>
              </a:ext>
            </a:extLst>
          </p:cNvPr>
          <p:cNvSpPr/>
          <p:nvPr/>
        </p:nvSpPr>
        <p:spPr>
          <a:xfrm>
            <a:off x="5128641" y="5010306"/>
            <a:ext cx="4572000" cy="1754326"/>
          </a:xfrm>
          <a:prstGeom prst="rect">
            <a:avLst/>
          </a:prstGeom>
        </p:spPr>
        <p:txBody>
          <a:bodyPr>
            <a:spAutoFit/>
          </a:bodyPr>
          <a:lstStyle/>
          <a:p>
            <a:r>
              <a:rPr lang="en-US" dirty="0">
                <a:solidFill>
                  <a:schemeClr val="bg1"/>
                </a:solidFill>
                <a:latin typeface="Arial" panose="020B0604020202020204" pitchFamily="34" charset="0"/>
                <a:cs typeface="Arial" panose="020B0604020202020204" pitchFamily="34" charset="0"/>
              </a:rPr>
              <a:t>Nahum 2:4 (NKJV) </a:t>
            </a:r>
          </a:p>
          <a:p>
            <a:pPr marL="457200" indent="-457200"/>
            <a:r>
              <a:rPr lang="en-US" baseline="30000" dirty="0">
                <a:solidFill>
                  <a:schemeClr val="bg1"/>
                </a:solidFill>
                <a:latin typeface="Arial" panose="020B0604020202020204" pitchFamily="34" charset="0"/>
                <a:cs typeface="Arial" panose="020B0604020202020204" pitchFamily="34" charset="0"/>
              </a:rPr>
              <a:t>4</a:t>
            </a:r>
            <a:r>
              <a:rPr lang="en-US" dirty="0">
                <a:solidFill>
                  <a:schemeClr val="bg1"/>
                </a:solidFill>
                <a:latin typeface="Arial" panose="020B0604020202020204" pitchFamily="34" charset="0"/>
                <a:cs typeface="Arial" panose="020B0604020202020204" pitchFamily="34" charset="0"/>
              </a:rPr>
              <a:t> The chariots rage in the streets, </a:t>
            </a:r>
          </a:p>
          <a:p>
            <a:pPr marL="457200" indent="-228600"/>
            <a:r>
              <a:rPr lang="en-US" dirty="0">
                <a:solidFill>
                  <a:schemeClr val="bg1"/>
                </a:solidFill>
                <a:latin typeface="Arial" panose="020B0604020202020204" pitchFamily="34" charset="0"/>
                <a:cs typeface="Arial" panose="020B0604020202020204" pitchFamily="34" charset="0"/>
              </a:rPr>
              <a:t>They jostle one another in the broad roads; </a:t>
            </a:r>
          </a:p>
          <a:p>
            <a:pPr marL="457200" indent="-228600"/>
            <a:r>
              <a:rPr lang="en-US" u="sng" dirty="0">
                <a:solidFill>
                  <a:schemeClr val="bg1"/>
                </a:solidFill>
                <a:latin typeface="Arial" panose="020B0604020202020204" pitchFamily="34" charset="0"/>
                <a:cs typeface="Arial" panose="020B0604020202020204" pitchFamily="34" charset="0"/>
              </a:rPr>
              <a:t>They seem like torches, </a:t>
            </a:r>
          </a:p>
          <a:p>
            <a:pPr marL="457200" indent="-228600"/>
            <a:r>
              <a:rPr lang="en-US" u="sng" dirty="0">
                <a:solidFill>
                  <a:schemeClr val="bg1"/>
                </a:solidFill>
                <a:latin typeface="Arial" panose="020B0604020202020204" pitchFamily="34" charset="0"/>
                <a:cs typeface="Arial" panose="020B0604020202020204" pitchFamily="34" charset="0"/>
              </a:rPr>
              <a:t>They run like lightning</a:t>
            </a: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2793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FEC2-85AE-467F-B948-4A7A3CD958D9}"/>
              </a:ext>
            </a:extLst>
          </p:cNvPr>
          <p:cNvSpPr>
            <a:spLocks noGrp="1"/>
          </p:cNvSpPr>
          <p:nvPr>
            <p:ph type="title"/>
          </p:nvPr>
        </p:nvSpPr>
        <p:spPr/>
        <p:txBody>
          <a:bodyPr/>
          <a:lstStyle/>
          <a:p>
            <a:endParaRPr lang="en-US"/>
          </a:p>
        </p:txBody>
      </p:sp>
      <p:pic>
        <p:nvPicPr>
          <p:cNvPr id="4" name="Picture 3" descr="A group of people posing for the camera&#10;&#10;Description automatically generated">
            <a:extLst>
              <a:ext uri="{FF2B5EF4-FFF2-40B4-BE49-F238E27FC236}">
                <a16:creationId xmlns:a16="http://schemas.microsoft.com/office/drawing/2014/main" id="{8646BCFE-EF97-4C39-A1FF-F3A784CD8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560" y="0"/>
            <a:ext cx="5904440" cy="6858000"/>
          </a:xfrm>
          <a:prstGeom prst="rect">
            <a:avLst/>
          </a:prstGeom>
        </p:spPr>
      </p:pic>
      <p:sp>
        <p:nvSpPr>
          <p:cNvPr id="5" name="Rectangle 4">
            <a:extLst>
              <a:ext uri="{FF2B5EF4-FFF2-40B4-BE49-F238E27FC236}">
                <a16:creationId xmlns:a16="http://schemas.microsoft.com/office/drawing/2014/main" id="{3B0906F4-EBBE-4173-8B5B-7CBC38CE416D}"/>
              </a:ext>
            </a:extLst>
          </p:cNvPr>
          <p:cNvSpPr/>
          <p:nvPr/>
        </p:nvSpPr>
        <p:spPr>
          <a:xfrm>
            <a:off x="130629" y="2222824"/>
            <a:ext cx="3108931" cy="2146742"/>
          </a:xfrm>
          <a:prstGeom prst="rect">
            <a:avLst/>
          </a:prstGeom>
        </p:spPr>
        <p:txBody>
          <a:bodyPr wrap="square">
            <a:spAutoFit/>
          </a:bodyPr>
          <a:lstStyle/>
          <a:p>
            <a:endParaRPr lang="en-US" dirty="0">
              <a:solidFill>
                <a:schemeClr val="bg1"/>
              </a:solidFill>
            </a:endParaRPr>
          </a:p>
          <a:p>
            <a:r>
              <a:rPr lang="en-US" dirty="0">
                <a:solidFill>
                  <a:schemeClr val="bg1"/>
                </a:solidFill>
              </a:rPr>
              <a:t>Nahum 2:5 (NKJV) </a:t>
            </a:r>
          </a:p>
          <a:p>
            <a:pPr marL="457200" indent="-457200">
              <a:spcBef>
                <a:spcPts val="900"/>
              </a:spcBef>
            </a:pPr>
            <a:r>
              <a:rPr lang="en-US" baseline="30000" dirty="0">
                <a:solidFill>
                  <a:schemeClr val="bg1"/>
                </a:solidFill>
              </a:rPr>
              <a:t>5</a:t>
            </a:r>
            <a:r>
              <a:rPr lang="en-US" dirty="0">
                <a:solidFill>
                  <a:schemeClr val="bg1"/>
                </a:solidFill>
              </a:rPr>
              <a:t> He remembers his nobles; </a:t>
            </a:r>
          </a:p>
          <a:p>
            <a:pPr marL="457200" indent="-228600"/>
            <a:r>
              <a:rPr lang="en-US" dirty="0">
                <a:solidFill>
                  <a:schemeClr val="bg1"/>
                </a:solidFill>
              </a:rPr>
              <a:t>They stumble in their walk; </a:t>
            </a:r>
          </a:p>
          <a:p>
            <a:pPr marL="457200" indent="-228600"/>
            <a:r>
              <a:rPr lang="en-US" dirty="0">
                <a:solidFill>
                  <a:schemeClr val="bg1"/>
                </a:solidFill>
              </a:rPr>
              <a:t>They make haste to her walls, </a:t>
            </a:r>
          </a:p>
          <a:p>
            <a:pPr marL="457200" indent="-228600"/>
            <a:r>
              <a:rPr lang="en-US" dirty="0">
                <a:solidFill>
                  <a:schemeClr val="bg1"/>
                </a:solidFill>
              </a:rPr>
              <a:t>And the defense is prepared. </a:t>
            </a:r>
          </a:p>
        </p:txBody>
      </p:sp>
    </p:spTree>
    <p:extLst>
      <p:ext uri="{BB962C8B-B14F-4D97-AF65-F5344CB8AC3E}">
        <p14:creationId xmlns:p14="http://schemas.microsoft.com/office/powerpoint/2010/main" val="384755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3B94-3ACF-465B-9CD9-74D3BE7EAFC9}"/>
              </a:ext>
            </a:extLst>
          </p:cNvPr>
          <p:cNvSpPr>
            <a:spLocks noGrp="1"/>
          </p:cNvSpPr>
          <p:nvPr>
            <p:ph type="title"/>
          </p:nvPr>
        </p:nvSpPr>
        <p:spPr/>
        <p:txBody>
          <a:bodyPr/>
          <a:lstStyle/>
          <a:p>
            <a:endParaRPr lang="en-US"/>
          </a:p>
        </p:txBody>
      </p:sp>
      <p:pic>
        <p:nvPicPr>
          <p:cNvPr id="4" name="Picture 3" descr="A picture containing text, map&#10;&#10;Description automatically generated">
            <a:extLst>
              <a:ext uri="{FF2B5EF4-FFF2-40B4-BE49-F238E27FC236}">
                <a16:creationId xmlns:a16="http://schemas.microsoft.com/office/drawing/2014/main" id="{673EF060-6241-4339-9D97-420163A4F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886050" cy="6392091"/>
          </a:xfrm>
          <a:prstGeom prst="rect">
            <a:avLst/>
          </a:prstGeom>
        </p:spPr>
      </p:pic>
      <p:sp>
        <p:nvSpPr>
          <p:cNvPr id="5" name="TextBox 4">
            <a:extLst>
              <a:ext uri="{FF2B5EF4-FFF2-40B4-BE49-F238E27FC236}">
                <a16:creationId xmlns:a16="http://schemas.microsoft.com/office/drawing/2014/main" id="{35BFBD54-03C6-4F27-8345-F90433F34484}"/>
              </a:ext>
            </a:extLst>
          </p:cNvPr>
          <p:cNvSpPr txBox="1"/>
          <p:nvPr/>
        </p:nvSpPr>
        <p:spPr>
          <a:xfrm>
            <a:off x="5843451" y="1959429"/>
            <a:ext cx="2560320" cy="1593668"/>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19E2EA1D-6054-4318-8EC4-6D2AD14C4029}"/>
              </a:ext>
            </a:extLst>
          </p:cNvPr>
          <p:cNvSpPr txBox="1"/>
          <p:nvPr/>
        </p:nvSpPr>
        <p:spPr>
          <a:xfrm>
            <a:off x="5905100" y="1417638"/>
            <a:ext cx="2743200" cy="452431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2:6 river gates. The </a:t>
            </a:r>
            <a:r>
              <a:rPr lang="en-US" sz="1200" dirty="0" err="1">
                <a:latin typeface="Arial" panose="020B0604020202020204" pitchFamily="34" charset="0"/>
                <a:cs typeface="Arial" panose="020B0604020202020204" pitchFamily="34" charset="0"/>
              </a:rPr>
              <a:t>Khoser</a:t>
            </a:r>
            <a:r>
              <a:rPr lang="en-US" sz="1200" dirty="0">
                <a:latin typeface="Arial" panose="020B0604020202020204" pitchFamily="34" charset="0"/>
                <a:cs typeface="Arial" panose="020B0604020202020204" pitchFamily="34" charset="0"/>
              </a:rPr>
              <a:t> River flowed through Nineveh; north of the city were dams, most likely with gates to regulate the flow of this river. The besieging coalition could easily have closed the gates (cutting off this water supply), waited until a considerable quantity of water collected, and then opened the gates. The resulting mass of water crashing against and through Nineveh would have done much damage to portions of the city’s wall, system of gates, and internal structures, thus greatly aiding the besiegers. Another river that probably flowed through Nineveh was the </a:t>
            </a:r>
            <a:r>
              <a:rPr lang="en-US" sz="1200" dirty="0" err="1">
                <a:latin typeface="Arial" panose="020B0604020202020204" pitchFamily="34" charset="0"/>
                <a:cs typeface="Arial" panose="020B0604020202020204" pitchFamily="34" charset="0"/>
              </a:rPr>
              <a:t>Tebiltu</a:t>
            </a:r>
            <a:r>
              <a:rPr lang="en-US" sz="1200" dirty="0">
                <a:latin typeface="Arial" panose="020B0604020202020204" pitchFamily="34" charset="0"/>
                <a:cs typeface="Arial" panose="020B0604020202020204" pitchFamily="34" charset="0"/>
              </a:rPr>
              <a:t>, which could have been used by the coalition in the same manner. The destruction caused by the waters no doubt was a factor contributing to the short length of the siege—only three months. The palace melts away because of the floodwaters.</a:t>
            </a:r>
          </a:p>
          <a:p>
            <a:pPr lvl="1"/>
            <a:r>
              <a:rPr lang="en-US" sz="1200"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3366DE82-2439-4DA3-BA57-4B225AC44897}"/>
              </a:ext>
            </a:extLst>
          </p:cNvPr>
          <p:cNvSpPr txBox="1"/>
          <p:nvPr/>
        </p:nvSpPr>
        <p:spPr>
          <a:xfrm>
            <a:off x="191589" y="5466400"/>
            <a:ext cx="3630609" cy="1200329"/>
          </a:xfrm>
          <a:prstGeom prst="rect">
            <a:avLst/>
          </a:prstGeom>
          <a:noFill/>
        </p:spPr>
        <p:txBody>
          <a:bodyPr wrap="none" rtlCol="0">
            <a:spAutoFit/>
          </a:bodyPr>
          <a:lstStyle/>
          <a:p>
            <a:r>
              <a:rPr lang="en-US" dirty="0"/>
              <a:t>Nahum 2:6 (NKJV) </a:t>
            </a:r>
          </a:p>
          <a:p>
            <a:r>
              <a:rPr lang="en-US" baseline="30000" dirty="0"/>
              <a:t>6</a:t>
            </a:r>
            <a:r>
              <a:rPr lang="en-US" dirty="0"/>
              <a:t> The gates of the rivers are opened, </a:t>
            </a:r>
          </a:p>
          <a:p>
            <a:r>
              <a:rPr lang="en-US" dirty="0"/>
              <a:t>And the palace is dissolved. </a:t>
            </a:r>
          </a:p>
          <a:p>
            <a:endParaRPr lang="en-US" dirty="0"/>
          </a:p>
        </p:txBody>
      </p:sp>
    </p:spTree>
    <p:extLst>
      <p:ext uri="{BB962C8B-B14F-4D97-AF65-F5344CB8AC3E}">
        <p14:creationId xmlns:p14="http://schemas.microsoft.com/office/powerpoint/2010/main" val="146311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143000"/>
            <a:ext cx="7772400" cy="1143000"/>
          </a:xfrm>
        </p:spPr>
        <p:txBody>
          <a:bodyPr/>
          <a:lstStyle/>
          <a:p>
            <a:pPr eaLnBrk="1" hangingPunct="1"/>
            <a:r>
              <a:rPr lang="en-US" altLang="en-US">
                <a:latin typeface="Tahoma" pitchFamily="34" charset="0"/>
                <a:cs typeface="Tahoma" pitchFamily="34" charset="0"/>
              </a:rPr>
              <a:t>The purpose of the prophets was threefold:</a:t>
            </a:r>
            <a:br>
              <a:rPr lang="en-US" altLang="en-US">
                <a:cs typeface="Times New Roman" pitchFamily="18" charset="0"/>
              </a:rPr>
            </a:br>
            <a:endParaRPr lang="en-US" altLang="en-US">
              <a:cs typeface="Times New Roman" pitchFamily="18" charset="0"/>
            </a:endParaRPr>
          </a:p>
        </p:txBody>
      </p:sp>
      <p:sp>
        <p:nvSpPr>
          <p:cNvPr id="58371" name="Rectangle 3"/>
          <p:cNvSpPr>
            <a:spLocks noGrp="1" noChangeArrowheads="1"/>
          </p:cNvSpPr>
          <p:nvPr>
            <p:ph type="body" idx="1"/>
          </p:nvPr>
        </p:nvSpPr>
        <p:spPr>
          <a:xfrm>
            <a:off x="685800" y="2381250"/>
            <a:ext cx="7772400" cy="4114800"/>
          </a:xfrm>
        </p:spPr>
        <p:txBody>
          <a:bodyPr/>
          <a:lstStyle/>
          <a:p>
            <a:pPr eaLnBrk="1" hangingPunct="1"/>
            <a:r>
              <a:rPr lang="en-US" altLang="en-US" sz="2800">
                <a:latin typeface="Tahoma" pitchFamily="34" charset="0"/>
                <a:cs typeface="Tahoma" pitchFamily="34" charset="0"/>
              </a:rPr>
              <a:t>To warn the nations of the coming judgment.</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explain why the judgment had come upon them.</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give assurance, at least to a remnant, of a hope that lay beyond the judgment.</a:t>
            </a:r>
            <a:r>
              <a:rPr lang="en-US" altLang="en-US" sz="2800"/>
              <a:t> </a:t>
            </a:r>
          </a:p>
          <a:p>
            <a:pPr eaLnBrk="1" hangingPunct="1"/>
            <a:endParaRPr lang="en-US" altLang="en-US" sz="2800"/>
          </a:p>
        </p:txBody>
      </p:sp>
    </p:spTree>
    <p:extLst>
      <p:ext uri="{BB962C8B-B14F-4D97-AF65-F5344CB8AC3E}">
        <p14:creationId xmlns:p14="http://schemas.microsoft.com/office/powerpoint/2010/main" val="398781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AEFA8-BFC2-4872-9BC7-A7952F39DA80}"/>
              </a:ext>
            </a:extLst>
          </p:cNvPr>
          <p:cNvSpPr/>
          <p:nvPr/>
        </p:nvSpPr>
        <p:spPr>
          <a:xfrm>
            <a:off x="239485" y="635726"/>
            <a:ext cx="3460174" cy="1815882"/>
          </a:xfrm>
          <a:prstGeom prst="rect">
            <a:avLst/>
          </a:prstGeom>
        </p:spPr>
        <p:txBody>
          <a:bodyPr wrap="square">
            <a:spAutoFit/>
          </a:bodyPr>
          <a:lstStyle/>
          <a:p>
            <a:r>
              <a:rPr lang="en-US" sz="1600" dirty="0"/>
              <a:t>Nahum 2:7 (NKJV) </a:t>
            </a:r>
          </a:p>
          <a:p>
            <a:pPr marL="457200" indent="-457200"/>
            <a:r>
              <a:rPr lang="en-US" sz="1600" baseline="30000" dirty="0"/>
              <a:t>7</a:t>
            </a:r>
            <a:r>
              <a:rPr lang="en-US" sz="1600" dirty="0"/>
              <a:t> It is decreed: </a:t>
            </a:r>
          </a:p>
          <a:p>
            <a:pPr marL="457200" indent="-228600"/>
            <a:r>
              <a:rPr lang="en-US" sz="1600" dirty="0"/>
              <a:t>She shall be led away captive, </a:t>
            </a:r>
          </a:p>
          <a:p>
            <a:pPr marL="457200" indent="-228600"/>
            <a:r>
              <a:rPr lang="en-US" sz="1600" dirty="0"/>
              <a:t>She shall be brought up; </a:t>
            </a:r>
          </a:p>
          <a:p>
            <a:pPr marL="457200" indent="-228600"/>
            <a:r>
              <a:rPr lang="en-US" sz="1600" dirty="0"/>
              <a:t>And her maidservants shall lead </a:t>
            </a:r>
            <a:r>
              <a:rPr lang="en-US" sz="1600" i="1" dirty="0"/>
              <a:t>her</a:t>
            </a:r>
            <a:r>
              <a:rPr lang="en-US" sz="1600" dirty="0"/>
              <a:t> as with the voice of doves, </a:t>
            </a:r>
          </a:p>
          <a:p>
            <a:pPr marL="457200" indent="-228600"/>
            <a:r>
              <a:rPr lang="en-US" sz="1600" dirty="0"/>
              <a:t>Beating their breasts. </a:t>
            </a:r>
          </a:p>
        </p:txBody>
      </p:sp>
      <p:pic>
        <p:nvPicPr>
          <p:cNvPr id="9" name="Picture 8" descr="A stone building&#10;&#10;Description automatically generated">
            <a:extLst>
              <a:ext uri="{FF2B5EF4-FFF2-40B4-BE49-F238E27FC236}">
                <a16:creationId xmlns:a16="http://schemas.microsoft.com/office/drawing/2014/main" id="{6ABDCCD7-EB52-48FF-9EFE-76721CE12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448" y="0"/>
            <a:ext cx="5628704" cy="6858000"/>
          </a:xfrm>
          <a:prstGeom prst="rect">
            <a:avLst/>
          </a:prstGeom>
        </p:spPr>
      </p:pic>
      <p:sp>
        <p:nvSpPr>
          <p:cNvPr id="10" name="TextBox 9">
            <a:extLst>
              <a:ext uri="{FF2B5EF4-FFF2-40B4-BE49-F238E27FC236}">
                <a16:creationId xmlns:a16="http://schemas.microsoft.com/office/drawing/2014/main" id="{A87F2DAB-4F2A-4270-B061-06FA4AC328E2}"/>
              </a:ext>
            </a:extLst>
          </p:cNvPr>
          <p:cNvSpPr txBox="1"/>
          <p:nvPr/>
        </p:nvSpPr>
        <p:spPr>
          <a:xfrm>
            <a:off x="324394" y="5103223"/>
            <a:ext cx="3063934" cy="1600438"/>
          </a:xfrm>
          <a:prstGeom prst="rect">
            <a:avLst/>
          </a:prstGeom>
          <a:noFill/>
        </p:spPr>
        <p:txBody>
          <a:bodyPr wrap="square" rtlCol="0">
            <a:spAutoFit/>
          </a:bodyPr>
          <a:lstStyle/>
          <a:p>
            <a:r>
              <a:rPr lang="en-US" sz="1400" dirty="0"/>
              <a:t>Alabaster bas-relief showing two woman and a child as prisoners of </a:t>
            </a:r>
            <a:r>
              <a:rPr lang="en-US" sz="1400" b="1" dirty="0">
                <a:hlinkClick r:id="rId3"/>
              </a:rPr>
              <a:t>war</a:t>
            </a:r>
            <a:r>
              <a:rPr lang="en-US" sz="1400" dirty="0"/>
              <a:t> after the Assyrian army captured their </a:t>
            </a:r>
            <a:r>
              <a:rPr lang="en-US" sz="1400" b="1" dirty="0">
                <a:hlinkClick r:id="rId4"/>
              </a:rPr>
              <a:t>city</a:t>
            </a:r>
            <a:r>
              <a:rPr lang="en-US" sz="1400" dirty="0"/>
              <a:t>. Neo-Assyrian Period, 865-860 BCE. Detail of Panel 5 (bottom), Room B, the North-</a:t>
            </a:r>
            <a:r>
              <a:rPr lang="en-US" sz="1400" b="1" dirty="0">
                <a:hlinkClick r:id="rId5"/>
              </a:rPr>
              <a:t>Palace</a:t>
            </a:r>
            <a:r>
              <a:rPr lang="en-US" sz="1400" dirty="0"/>
              <a:t> Palace, </a:t>
            </a:r>
            <a:r>
              <a:rPr lang="en-US" sz="1400" b="1" dirty="0">
                <a:hlinkClick r:id="rId6"/>
              </a:rPr>
              <a:t>Nimrud</a:t>
            </a:r>
            <a:r>
              <a:rPr lang="en-US" sz="1400" dirty="0"/>
              <a:t>, modern-day Iraq. (The British Museum, London) </a:t>
            </a:r>
          </a:p>
        </p:txBody>
      </p:sp>
    </p:spTree>
    <p:extLst>
      <p:ext uri="{BB962C8B-B14F-4D97-AF65-F5344CB8AC3E}">
        <p14:creationId xmlns:p14="http://schemas.microsoft.com/office/powerpoint/2010/main" val="3436445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chish relief, Slab 05 left, Deportees, mb 1209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5143500" cy="6858000"/>
          </a:xfrm>
          <a:prstGeom prst="rect">
            <a:avLst/>
          </a:prstGeom>
          <a:noFill/>
          <a:ln>
            <a:noFill/>
          </a:ln>
        </p:spPr>
      </p:pic>
      <p:sp>
        <p:nvSpPr>
          <p:cNvPr id="3" name="TextBox 2">
            <a:extLst>
              <a:ext uri="{FF2B5EF4-FFF2-40B4-BE49-F238E27FC236}">
                <a16:creationId xmlns:a16="http://schemas.microsoft.com/office/drawing/2014/main" id="{D7B8F8DA-3F41-48E4-AD04-3BD2515E3E97}"/>
              </a:ext>
            </a:extLst>
          </p:cNvPr>
          <p:cNvSpPr txBox="1"/>
          <p:nvPr/>
        </p:nvSpPr>
        <p:spPr>
          <a:xfrm>
            <a:off x="5460274" y="600891"/>
            <a:ext cx="3526972" cy="3970318"/>
          </a:xfrm>
          <a:prstGeom prst="rect">
            <a:avLst/>
          </a:prstGeom>
          <a:noFill/>
        </p:spPr>
        <p:txBody>
          <a:bodyPr wrap="square" rtlCol="0">
            <a:spAutoFit/>
          </a:bodyPr>
          <a:lstStyle/>
          <a:p>
            <a:endParaRPr lang="en-US" dirty="0"/>
          </a:p>
          <a:p>
            <a:r>
              <a:rPr lang="en-US" dirty="0"/>
              <a:t>Nahum 2:9–10 (NKJV) </a:t>
            </a:r>
          </a:p>
          <a:p>
            <a:r>
              <a:rPr lang="en-US" baseline="30000" dirty="0"/>
              <a:t>9</a:t>
            </a:r>
            <a:r>
              <a:rPr lang="en-US" dirty="0"/>
              <a:t> Take spoil of silver! </a:t>
            </a:r>
          </a:p>
          <a:p>
            <a:r>
              <a:rPr lang="en-US" dirty="0"/>
              <a:t>Take spoil of gold! </a:t>
            </a:r>
          </a:p>
          <a:p>
            <a:r>
              <a:rPr lang="en-US" i="1" dirty="0"/>
              <a:t>There is</a:t>
            </a:r>
            <a:r>
              <a:rPr lang="en-US" dirty="0"/>
              <a:t> no end of treasure, </a:t>
            </a:r>
          </a:p>
          <a:p>
            <a:r>
              <a:rPr lang="en-US" dirty="0"/>
              <a:t>Or wealth of every desirable prize. </a:t>
            </a:r>
          </a:p>
          <a:p>
            <a:r>
              <a:rPr lang="en-US" baseline="30000" dirty="0"/>
              <a:t>10</a:t>
            </a:r>
            <a:r>
              <a:rPr lang="en-US" dirty="0"/>
              <a:t> She is empty, desolate, and waste! </a:t>
            </a:r>
          </a:p>
          <a:p>
            <a:r>
              <a:rPr lang="en-US" dirty="0"/>
              <a:t>The heart melts, and the knees shake; </a:t>
            </a:r>
          </a:p>
          <a:p>
            <a:r>
              <a:rPr lang="en-US" dirty="0"/>
              <a:t>Much pain </a:t>
            </a:r>
            <a:r>
              <a:rPr lang="en-US" i="1" dirty="0"/>
              <a:t>is</a:t>
            </a:r>
            <a:r>
              <a:rPr lang="en-US" dirty="0"/>
              <a:t> in every side, </a:t>
            </a:r>
          </a:p>
          <a:p>
            <a:r>
              <a:rPr lang="en-US" dirty="0"/>
              <a:t>And all their faces are drained of color. </a:t>
            </a:r>
          </a:p>
          <a:p>
            <a:endParaRPr lang="en-US" dirty="0"/>
          </a:p>
        </p:txBody>
      </p:sp>
    </p:spTree>
    <p:extLst>
      <p:ext uri="{BB962C8B-B14F-4D97-AF65-F5344CB8AC3E}">
        <p14:creationId xmlns:p14="http://schemas.microsoft.com/office/powerpoint/2010/main" val="360625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AFCF2-E347-43A5-8638-F78EB85CA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5536406"/>
          </a:xfrm>
          <a:prstGeom prst="rect">
            <a:avLst/>
          </a:prstGeom>
        </p:spPr>
      </p:pic>
      <p:sp>
        <p:nvSpPr>
          <p:cNvPr id="4" name="Rectangle 3">
            <a:extLst>
              <a:ext uri="{FF2B5EF4-FFF2-40B4-BE49-F238E27FC236}">
                <a16:creationId xmlns:a16="http://schemas.microsoft.com/office/drawing/2014/main" id="{C265FF5F-BF39-422C-9BE1-6FAEBFD34C56}"/>
              </a:ext>
            </a:extLst>
          </p:cNvPr>
          <p:cNvSpPr/>
          <p:nvPr/>
        </p:nvSpPr>
        <p:spPr>
          <a:xfrm>
            <a:off x="38100" y="0"/>
            <a:ext cx="4572000" cy="1323439"/>
          </a:xfrm>
          <a:prstGeom prst="rect">
            <a:avLst/>
          </a:prstGeom>
        </p:spPr>
        <p:txBody>
          <a:bodyPr>
            <a:spAutoFit/>
          </a:bodyPr>
          <a:lstStyle/>
          <a:p>
            <a:r>
              <a:rPr lang="en-US" sz="1600" dirty="0"/>
              <a:t>Nahum 2:10 (NKJV) </a:t>
            </a:r>
          </a:p>
          <a:p>
            <a:pPr marL="457200" indent="-457200"/>
            <a:r>
              <a:rPr lang="en-US" sz="1600" baseline="30000" dirty="0"/>
              <a:t>10</a:t>
            </a:r>
            <a:r>
              <a:rPr lang="en-US" sz="1600" dirty="0"/>
              <a:t> She is empty, desolate, and waste! </a:t>
            </a:r>
          </a:p>
          <a:p>
            <a:pPr marL="457200" indent="-228600"/>
            <a:r>
              <a:rPr lang="en-US" sz="1600" dirty="0"/>
              <a:t>The heart melts, and the knees shake; </a:t>
            </a:r>
          </a:p>
          <a:p>
            <a:pPr marL="457200" indent="-228600"/>
            <a:r>
              <a:rPr lang="en-US" sz="1600" dirty="0"/>
              <a:t>Much pain </a:t>
            </a:r>
            <a:r>
              <a:rPr lang="en-US" sz="1600" i="1" dirty="0"/>
              <a:t>is</a:t>
            </a:r>
            <a:r>
              <a:rPr lang="en-US" sz="1600" dirty="0"/>
              <a:t> in every side, </a:t>
            </a:r>
          </a:p>
          <a:p>
            <a:pPr marL="457200" indent="-228600"/>
            <a:r>
              <a:rPr lang="en-US" sz="1600" dirty="0"/>
              <a:t>And all their faces are drained of color. </a:t>
            </a:r>
          </a:p>
        </p:txBody>
      </p:sp>
      <p:pic>
        <p:nvPicPr>
          <p:cNvPr id="5" name="Picture 4" descr="A picture containing outdoor&#10;&#10;Description automatically generated">
            <a:extLst>
              <a:ext uri="{FF2B5EF4-FFF2-40B4-BE49-F238E27FC236}">
                <a16:creationId xmlns:a16="http://schemas.microsoft.com/office/drawing/2014/main" id="{E855DC86-622A-48AA-AA55-ADA5752CE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26741" y="4261527"/>
            <a:ext cx="4005402" cy="2169753"/>
          </a:xfrm>
          <a:prstGeom prst="rect">
            <a:avLst/>
          </a:prstGeom>
        </p:spPr>
      </p:pic>
    </p:spTree>
    <p:extLst>
      <p:ext uri="{BB962C8B-B14F-4D97-AF65-F5344CB8AC3E}">
        <p14:creationId xmlns:p14="http://schemas.microsoft.com/office/powerpoint/2010/main" val="2568364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61EDE0-2BFA-44DC-BBC8-4C94637E0258}"/>
              </a:ext>
            </a:extLst>
          </p:cNvPr>
          <p:cNvSpPr/>
          <p:nvPr/>
        </p:nvSpPr>
        <p:spPr>
          <a:xfrm>
            <a:off x="143691" y="155712"/>
            <a:ext cx="4572000" cy="2977738"/>
          </a:xfrm>
          <a:prstGeom prst="rect">
            <a:avLst/>
          </a:prstGeom>
        </p:spPr>
        <p:txBody>
          <a:bodyPr>
            <a:spAutoFit/>
          </a:bodyPr>
          <a:lstStyle/>
          <a:p>
            <a:r>
              <a:rPr lang="en-US" dirty="0">
                <a:solidFill>
                  <a:schemeClr val="bg1"/>
                </a:solidFill>
              </a:rPr>
              <a:t>Nahum 2:11–12 (NKJV) </a:t>
            </a:r>
          </a:p>
          <a:p>
            <a:pPr marL="457200" indent="-457200">
              <a:spcBef>
                <a:spcPts val="900"/>
              </a:spcBef>
            </a:pPr>
            <a:r>
              <a:rPr lang="en-US" baseline="30000" dirty="0">
                <a:solidFill>
                  <a:schemeClr val="bg1"/>
                </a:solidFill>
              </a:rPr>
              <a:t>11</a:t>
            </a:r>
            <a:r>
              <a:rPr lang="en-US" dirty="0">
                <a:solidFill>
                  <a:schemeClr val="bg1"/>
                </a:solidFill>
              </a:rPr>
              <a:t> Where </a:t>
            </a:r>
            <a:r>
              <a:rPr lang="en-US" i="1" dirty="0">
                <a:solidFill>
                  <a:schemeClr val="bg1"/>
                </a:solidFill>
              </a:rPr>
              <a:t>is</a:t>
            </a:r>
            <a:r>
              <a:rPr lang="en-US" dirty="0">
                <a:solidFill>
                  <a:schemeClr val="bg1"/>
                </a:solidFill>
              </a:rPr>
              <a:t> the dwelling of the lions, </a:t>
            </a:r>
          </a:p>
          <a:p>
            <a:pPr marL="457200" indent="-228600"/>
            <a:r>
              <a:rPr lang="en-US" dirty="0">
                <a:solidFill>
                  <a:schemeClr val="bg1"/>
                </a:solidFill>
              </a:rPr>
              <a:t>And the feeding place of the young lions, </a:t>
            </a:r>
          </a:p>
          <a:p>
            <a:pPr marL="457200" indent="-228600"/>
            <a:r>
              <a:rPr lang="en-US" dirty="0">
                <a:solidFill>
                  <a:schemeClr val="bg1"/>
                </a:solidFill>
              </a:rPr>
              <a:t>Where the lion walked, the lioness </a:t>
            </a:r>
            <a:r>
              <a:rPr lang="en-US" i="1" dirty="0">
                <a:solidFill>
                  <a:schemeClr val="bg1"/>
                </a:solidFill>
              </a:rPr>
              <a:t>and</a:t>
            </a:r>
            <a:r>
              <a:rPr lang="en-US" dirty="0">
                <a:solidFill>
                  <a:schemeClr val="bg1"/>
                </a:solidFill>
              </a:rPr>
              <a:t> lion’s cub, </a:t>
            </a:r>
          </a:p>
          <a:p>
            <a:pPr marL="457200" indent="-228600"/>
            <a:r>
              <a:rPr lang="en-US" dirty="0">
                <a:solidFill>
                  <a:schemeClr val="bg1"/>
                </a:solidFill>
              </a:rPr>
              <a:t>And no one made </a:t>
            </a:r>
            <a:r>
              <a:rPr lang="en-US" i="1" dirty="0">
                <a:solidFill>
                  <a:schemeClr val="bg1"/>
                </a:solidFill>
              </a:rPr>
              <a:t>them</a:t>
            </a:r>
            <a:r>
              <a:rPr lang="en-US" dirty="0">
                <a:solidFill>
                  <a:schemeClr val="bg1"/>
                </a:solidFill>
              </a:rPr>
              <a:t> afraid? </a:t>
            </a:r>
          </a:p>
          <a:p>
            <a:pPr marL="457200" indent="-457200"/>
            <a:r>
              <a:rPr lang="en-US" baseline="30000" dirty="0">
                <a:solidFill>
                  <a:schemeClr val="bg1"/>
                </a:solidFill>
              </a:rPr>
              <a:t>12</a:t>
            </a:r>
            <a:r>
              <a:rPr lang="en-US" dirty="0">
                <a:solidFill>
                  <a:schemeClr val="bg1"/>
                </a:solidFill>
              </a:rPr>
              <a:t> The lion tore in pieces enough for his cubs, </a:t>
            </a:r>
          </a:p>
          <a:p>
            <a:pPr marL="457200" indent="-228600"/>
            <a:r>
              <a:rPr lang="en-US" dirty="0">
                <a:solidFill>
                  <a:schemeClr val="bg1"/>
                </a:solidFill>
              </a:rPr>
              <a:t>Killed for his lionesses, </a:t>
            </a:r>
          </a:p>
          <a:p>
            <a:pPr marL="457200" indent="-228600"/>
            <a:r>
              <a:rPr lang="en-US" dirty="0">
                <a:solidFill>
                  <a:schemeClr val="bg1"/>
                </a:solidFill>
              </a:rPr>
              <a:t>Filled his caves with prey, </a:t>
            </a:r>
          </a:p>
          <a:p>
            <a:pPr marL="457200" indent="-228600"/>
            <a:r>
              <a:rPr lang="en-US" dirty="0">
                <a:solidFill>
                  <a:schemeClr val="bg1"/>
                </a:solidFill>
              </a:rPr>
              <a:t>And his dens with flesh. </a:t>
            </a:r>
          </a:p>
        </p:txBody>
      </p:sp>
      <p:pic>
        <p:nvPicPr>
          <p:cNvPr id="4" name="Picture 3">
            <a:extLst>
              <a:ext uri="{FF2B5EF4-FFF2-40B4-BE49-F238E27FC236}">
                <a16:creationId xmlns:a16="http://schemas.microsoft.com/office/drawing/2014/main" id="{3ADA4C35-4E32-4CFD-8C66-CD163DA7A5EB}"/>
              </a:ext>
            </a:extLst>
          </p:cNvPr>
          <p:cNvPicPr/>
          <p:nvPr/>
        </p:nvPicPr>
        <p:blipFill>
          <a:blip r:embed="rId2"/>
          <a:stretch>
            <a:fillRect/>
          </a:stretch>
        </p:blipFill>
        <p:spPr>
          <a:xfrm>
            <a:off x="3056709" y="2836408"/>
            <a:ext cx="5943600" cy="3865880"/>
          </a:xfrm>
          <a:prstGeom prst="rect">
            <a:avLst/>
          </a:prstGeom>
        </p:spPr>
      </p:pic>
      <p:sp>
        <p:nvSpPr>
          <p:cNvPr id="5" name="TextBox 4">
            <a:extLst>
              <a:ext uri="{FF2B5EF4-FFF2-40B4-BE49-F238E27FC236}">
                <a16:creationId xmlns:a16="http://schemas.microsoft.com/office/drawing/2014/main" id="{44EE2B19-0BE0-43DE-A2F0-2CFB4631BC06}"/>
              </a:ext>
            </a:extLst>
          </p:cNvPr>
          <p:cNvSpPr txBox="1"/>
          <p:nvPr/>
        </p:nvSpPr>
        <p:spPr>
          <a:xfrm>
            <a:off x="322216" y="5580727"/>
            <a:ext cx="2508069" cy="1277273"/>
          </a:xfrm>
          <a:prstGeom prst="rect">
            <a:avLst/>
          </a:prstGeom>
          <a:noFill/>
        </p:spPr>
        <p:txBody>
          <a:bodyPr wrap="square" rtlCol="0">
            <a:spAutoFit/>
          </a:bodyPr>
          <a:lstStyle/>
          <a:p>
            <a:r>
              <a:rPr lang="en-US" sz="1100" dirty="0">
                <a:solidFill>
                  <a:schemeClr val="bg1"/>
                </a:solidFill>
              </a:rPr>
              <a:t>Assyrian relief sculpture from the North Palace at Nineveh, depicting King Ashurbanipal (r. 669-631 or 627 BCE) killing a lion.  Artist unknown; 645-635 BCE.  Now in the British Museum.  Photo credit: </a:t>
            </a:r>
            <a:r>
              <a:rPr lang="en-US" sz="1100" dirty="0" err="1">
                <a:solidFill>
                  <a:schemeClr val="bg1"/>
                </a:solidFill>
              </a:rPr>
              <a:t>Aiwok</a:t>
            </a:r>
            <a:r>
              <a:rPr lang="en-US" sz="1100" dirty="0">
                <a:solidFill>
                  <a:schemeClr val="bg1"/>
                </a:solidFill>
              </a:rPr>
              <a:t>/Wikimedia Commons.</a:t>
            </a:r>
          </a:p>
          <a:p>
            <a:endParaRPr lang="en-US" sz="1100" dirty="0">
              <a:solidFill>
                <a:schemeClr val="bg1"/>
              </a:solidFill>
            </a:endParaRPr>
          </a:p>
        </p:txBody>
      </p:sp>
    </p:spTree>
    <p:extLst>
      <p:ext uri="{BB962C8B-B14F-4D97-AF65-F5344CB8AC3E}">
        <p14:creationId xmlns:p14="http://schemas.microsoft.com/office/powerpoint/2010/main" val="2308712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61EDE0-2BFA-44DC-BBC8-4C94637E0258}"/>
              </a:ext>
            </a:extLst>
          </p:cNvPr>
          <p:cNvSpPr/>
          <p:nvPr/>
        </p:nvSpPr>
        <p:spPr>
          <a:xfrm>
            <a:off x="143691" y="155712"/>
            <a:ext cx="4572000" cy="297773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Nahum 2:11–12 (NKJV)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Where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is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the dwelling of the lions,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the feeding place of the young lions,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Where the lion walked, the lioness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and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lion’s cub,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no one made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them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afraid?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The lion tore in pieces enough for his cubs,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Killed for his lionesses,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Filled his caves with prey,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his dens with flesh. </a:t>
            </a:r>
          </a:p>
        </p:txBody>
      </p:sp>
      <p:sp>
        <p:nvSpPr>
          <p:cNvPr id="5" name="TextBox 4">
            <a:extLst>
              <a:ext uri="{FF2B5EF4-FFF2-40B4-BE49-F238E27FC236}">
                <a16:creationId xmlns:a16="http://schemas.microsoft.com/office/drawing/2014/main" id="{44EE2B19-0BE0-43DE-A2F0-2CFB4631BC06}"/>
              </a:ext>
            </a:extLst>
          </p:cNvPr>
          <p:cNvSpPr txBox="1"/>
          <p:nvPr/>
        </p:nvSpPr>
        <p:spPr>
          <a:xfrm>
            <a:off x="330925" y="4917184"/>
            <a:ext cx="2508069" cy="1785104"/>
          </a:xfrm>
          <a:prstGeom prst="rect">
            <a:avLst/>
          </a:prstGeom>
          <a:noFill/>
        </p:spPr>
        <p:txBody>
          <a:bodyPr wrap="square" rtlCol="0">
            <a:spAutoFit/>
          </a:bodyPr>
          <a:lstStyle/>
          <a:p>
            <a:pPr lvl="0"/>
            <a:r>
              <a:rPr lang="en-US" sz="1100" dirty="0">
                <a:solidFill>
                  <a:prstClr val="white"/>
                </a:solidFill>
              </a:rPr>
              <a:t>The action is about to begin; let’s rock! In this alabaster bas-relief, a child lifts up a trapdoor, releasing a lion from his cage. The child himself has a small cage for protection. From Room C of the North Palace, Nineveh (modern-day </a:t>
            </a:r>
            <a:r>
              <a:rPr lang="en-US" sz="1100" dirty="0" err="1">
                <a:solidFill>
                  <a:prstClr val="white"/>
                </a:solidFill>
              </a:rPr>
              <a:t>Kouyunjik</a:t>
            </a:r>
            <a:r>
              <a:rPr lang="en-US" sz="1100" dirty="0">
                <a:solidFill>
                  <a:prstClr val="white"/>
                </a:solidFill>
              </a:rPr>
              <a:t>, Mosul Governorate), Mesopotamia, Iraq. Circa 645-635 BCE. The British Museum, London. Photo © Osama S.M. Amin. </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ssyrian Lion">
            <a:hlinkClick r:id="rId2"/>
            <a:extLst>
              <a:ext uri="{FF2B5EF4-FFF2-40B4-BE49-F238E27FC236}">
                <a16:creationId xmlns:a16="http://schemas.microsoft.com/office/drawing/2014/main" id="{68B9CDFD-C43C-4D4B-BF70-7C71027BCB3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55763"/>
            <a:ext cx="5943600" cy="3946525"/>
          </a:xfrm>
          <a:prstGeom prst="rect">
            <a:avLst/>
          </a:prstGeom>
          <a:noFill/>
          <a:ln>
            <a:noFill/>
          </a:ln>
        </p:spPr>
      </p:pic>
    </p:spTree>
    <p:extLst>
      <p:ext uri="{BB962C8B-B14F-4D97-AF65-F5344CB8AC3E}">
        <p14:creationId xmlns:p14="http://schemas.microsoft.com/office/powerpoint/2010/main" val="1782533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61EDE0-2BFA-44DC-BBC8-4C94637E0258}"/>
              </a:ext>
            </a:extLst>
          </p:cNvPr>
          <p:cNvSpPr/>
          <p:nvPr/>
        </p:nvSpPr>
        <p:spPr>
          <a:xfrm>
            <a:off x="143691" y="155712"/>
            <a:ext cx="4140926" cy="353173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Nahum 2:11–12 (NKJV)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11</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Where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is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the dwelling of the lions,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the feeding place of the young lions,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Where the lion walked, the lioness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and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lion’s cub,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no one made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them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afraid?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The lion tore in pieces enough for his cubs,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Killed for his lionesses,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Filled his caves with prey,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his dens with flesh. </a:t>
            </a:r>
          </a:p>
        </p:txBody>
      </p:sp>
      <p:sp>
        <p:nvSpPr>
          <p:cNvPr id="5" name="TextBox 4">
            <a:extLst>
              <a:ext uri="{FF2B5EF4-FFF2-40B4-BE49-F238E27FC236}">
                <a16:creationId xmlns:a16="http://schemas.microsoft.com/office/drawing/2014/main" id="{44EE2B19-0BE0-43DE-A2F0-2CFB4631BC06}"/>
              </a:ext>
            </a:extLst>
          </p:cNvPr>
          <p:cNvSpPr txBox="1"/>
          <p:nvPr/>
        </p:nvSpPr>
        <p:spPr>
          <a:xfrm>
            <a:off x="313507" y="4028910"/>
            <a:ext cx="2508069" cy="938719"/>
          </a:xfrm>
          <a:prstGeom prst="rect">
            <a:avLst/>
          </a:prstGeom>
          <a:noFill/>
        </p:spPr>
        <p:txBody>
          <a:bodyPr wrap="square" rtlCol="0">
            <a:spAutoFit/>
          </a:bodyPr>
          <a:lstStyle/>
          <a:p>
            <a:pPr lvl="0"/>
            <a:r>
              <a:rPr lang="en-US" sz="1100" dirty="0">
                <a:solidFill>
                  <a:prstClr val="white"/>
                </a:solidFill>
              </a:rPr>
              <a:t>From Room C of the North Palace, Nineveh (modern-day </a:t>
            </a:r>
            <a:r>
              <a:rPr lang="en-US" sz="1100" dirty="0" err="1">
                <a:solidFill>
                  <a:prstClr val="white"/>
                </a:solidFill>
              </a:rPr>
              <a:t>Kouyunjik</a:t>
            </a:r>
            <a:r>
              <a:rPr lang="en-US" sz="1100" dirty="0">
                <a:solidFill>
                  <a:prstClr val="white"/>
                </a:solidFill>
              </a:rPr>
              <a:t>, Mosul Governorate), Mesopotamia, Iraq. Circa 645-635 BCE. The British Museum, London. Photo © Osama S.M. Amin.</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ssyrian Lion. Alabaster bas-relief depicting a dying lion. He has been hit by 4 arrows; blood gushes from the entry and exit points of the arrows. One of the arrows has passed through the left shoulder; note the limping of the left foreleg. The lion also appears to vomits blood! From Room C of the North Palace, Nineveh (modern-day Kouyunjik, Mosul Governorate), Mesopotamia, Iraq. Circa 645-535 BCE. The British Museum, London. Photo©Osama S.M. Amin.">
            <a:extLst>
              <a:ext uri="{FF2B5EF4-FFF2-40B4-BE49-F238E27FC236}">
                <a16:creationId xmlns:a16="http://schemas.microsoft.com/office/drawing/2014/main" id="{F36E9CE9-6A2D-408F-B3B7-0661D9C7E9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0100" y="0"/>
            <a:ext cx="4459877" cy="2689202"/>
          </a:xfrm>
          <a:prstGeom prst="rect">
            <a:avLst/>
          </a:prstGeom>
          <a:noFill/>
          <a:ln>
            <a:noFill/>
          </a:ln>
        </p:spPr>
      </p:pic>
      <p:pic>
        <p:nvPicPr>
          <p:cNvPr id="8" name="Picture 7" descr="Alabaster bas-relief depicting a dying lioness. The lioness has received 3 arrowsl blood can be seen gushing from the ensuing wounds. One of the arrows hit her at the lower back; this may explain her hind legs' weakness! She is roaring in agony, fighting her death. From Room C of the North Palace, Nineveh (modern-day Kouyunjik, Mosul Governorate), Mesopotamia, Iraq. Circa 645-535 BCE. The British Museum, London. Photo©Osama S.M. Amin. ">
            <a:extLst>
              <a:ext uri="{FF2B5EF4-FFF2-40B4-BE49-F238E27FC236}">
                <a16:creationId xmlns:a16="http://schemas.microsoft.com/office/drawing/2014/main" id="{559A871C-A565-4FFF-BC98-56BAA133539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08118" y="3520199"/>
            <a:ext cx="4822375" cy="3261192"/>
          </a:xfrm>
          <a:prstGeom prst="rect">
            <a:avLst/>
          </a:prstGeom>
          <a:noFill/>
          <a:ln>
            <a:noFill/>
          </a:ln>
        </p:spPr>
      </p:pic>
      <p:sp>
        <p:nvSpPr>
          <p:cNvPr id="2" name="TextBox 1">
            <a:extLst>
              <a:ext uri="{FF2B5EF4-FFF2-40B4-BE49-F238E27FC236}">
                <a16:creationId xmlns:a16="http://schemas.microsoft.com/office/drawing/2014/main" id="{63AFBDF7-AB72-42F8-ABF1-A826464E46DD}"/>
              </a:ext>
            </a:extLst>
          </p:cNvPr>
          <p:cNvSpPr txBox="1"/>
          <p:nvPr/>
        </p:nvSpPr>
        <p:spPr>
          <a:xfrm>
            <a:off x="2960914" y="2689202"/>
            <a:ext cx="6189617" cy="830997"/>
          </a:xfrm>
          <a:prstGeom prst="rect">
            <a:avLst/>
          </a:prstGeom>
          <a:noFill/>
        </p:spPr>
        <p:txBody>
          <a:bodyPr wrap="square" rtlCol="0">
            <a:spAutoFit/>
          </a:bodyPr>
          <a:lstStyle/>
          <a:p>
            <a:r>
              <a:rPr lang="en-US" sz="1200" dirty="0">
                <a:solidFill>
                  <a:schemeClr val="bg1"/>
                </a:solidFill>
              </a:rPr>
              <a:t>Alabaster bas-relief depicting a dying lion. He has been hit by four arrows; blood gushes from the entry and exit points of the arrows. One of the arrows has passed through the left shoulder; note the limping of the left foreleg. The lion also appears to vomit blood! His facial expression of agony and fear is very well reflected; note how he looks forward. </a:t>
            </a:r>
          </a:p>
        </p:txBody>
      </p:sp>
      <p:sp>
        <p:nvSpPr>
          <p:cNvPr id="4" name="TextBox 3">
            <a:extLst>
              <a:ext uri="{FF2B5EF4-FFF2-40B4-BE49-F238E27FC236}">
                <a16:creationId xmlns:a16="http://schemas.microsoft.com/office/drawing/2014/main" id="{00F83FDB-CFA2-4B9B-BBAF-4FEA715287B8}"/>
              </a:ext>
            </a:extLst>
          </p:cNvPr>
          <p:cNvSpPr txBox="1"/>
          <p:nvPr/>
        </p:nvSpPr>
        <p:spPr>
          <a:xfrm>
            <a:off x="531222" y="5564154"/>
            <a:ext cx="3344093" cy="938719"/>
          </a:xfrm>
          <a:prstGeom prst="rect">
            <a:avLst/>
          </a:prstGeom>
          <a:noFill/>
        </p:spPr>
        <p:txBody>
          <a:bodyPr wrap="square" rtlCol="0">
            <a:spAutoFit/>
          </a:bodyPr>
          <a:lstStyle>
            <a:defPPr>
              <a:defRPr lang="en-US"/>
            </a:defPPr>
            <a:lvl1pPr lvl="0">
              <a:defRPr sz="1100">
                <a:solidFill>
                  <a:prstClr val="white"/>
                </a:solidFill>
              </a:defRPr>
            </a:lvl1pPr>
          </a:lstStyle>
          <a:p>
            <a:r>
              <a:rPr lang="en-US" dirty="0"/>
              <a:t>Alabaster bas-relief depicting a dying lioness. The lioness has received three arrows; blood can be seen gushing from the ensuing wounds. One of the arrows hit her at the lower back; this may explain her hind legs’ weakness! She is roaring in agony, fighting death.</a:t>
            </a:r>
          </a:p>
        </p:txBody>
      </p:sp>
    </p:spTree>
    <p:extLst>
      <p:ext uri="{BB962C8B-B14F-4D97-AF65-F5344CB8AC3E}">
        <p14:creationId xmlns:p14="http://schemas.microsoft.com/office/powerpoint/2010/main" val="3965232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229600"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71600" y="0"/>
            <a:ext cx="6477000" cy="762000"/>
          </a:xfrm>
        </p:spPr>
        <p:txBody>
          <a:bodyPr/>
          <a:lstStyle/>
          <a:p>
            <a:r>
              <a:rPr lang="en-US" dirty="0"/>
              <a:t>Visual Aids</a:t>
            </a:r>
          </a:p>
        </p:txBody>
      </p:sp>
      <p:sp>
        <p:nvSpPr>
          <p:cNvPr id="6" name="TextBox 5"/>
          <p:cNvSpPr txBox="1"/>
          <p:nvPr/>
        </p:nvSpPr>
        <p:spPr>
          <a:xfrm>
            <a:off x="457201" y="3448615"/>
            <a:ext cx="1981200" cy="2677656"/>
          </a:xfrm>
          <a:prstGeom prst="rect">
            <a:avLst/>
          </a:prstGeom>
          <a:solidFill>
            <a:schemeClr val="bg1">
              <a:alpha val="6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a:sym typeface="Arial"/>
                <a:rtl val="0"/>
              </a:rPr>
              <a:t>Nahum 2:13(ESV) </a:t>
            </a:r>
            <a:b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br>
            <a:r>
              <a:rPr kumimoji="0" lang="en-US" sz="1400" b="0" i="0" u="none" strike="noStrike" kern="0" cap="none" spc="0" normalizeH="0" baseline="30000" noProof="0" dirty="0">
                <a:ln>
                  <a:noFill/>
                </a:ln>
                <a:solidFill>
                  <a:srgbClr val="000000"/>
                </a:solidFill>
                <a:effectLst/>
                <a:uLnTx/>
                <a:uFillTx/>
                <a:latin typeface="Arial"/>
                <a:ea typeface="+mn-ea"/>
                <a:cs typeface="Arial"/>
                <a:sym typeface="Arial"/>
                <a:rtl val="0"/>
              </a:rPr>
              <a:t>13</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Behold, I am against you, declares the Lord of hosts, and I will burn your chariots in smoke, and the sword shall devour your young lions. I will cut off your prey from the earth, and the voice of your messengers shall no longer be heard. </a:t>
            </a:r>
          </a:p>
        </p:txBody>
      </p:sp>
    </p:spTree>
    <p:extLst>
      <p:ext uri="{BB962C8B-B14F-4D97-AF65-F5344CB8AC3E}">
        <p14:creationId xmlns:p14="http://schemas.microsoft.com/office/powerpoint/2010/main" val="51698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ok, text&#10;&#10;Description automatically generated">
            <a:extLst>
              <a:ext uri="{FF2B5EF4-FFF2-40B4-BE49-F238E27FC236}">
                <a16:creationId xmlns:a16="http://schemas.microsoft.com/office/drawing/2014/main" id="{0C55D360-E868-49AB-A826-C109422A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5" y="1816730"/>
            <a:ext cx="8126984" cy="5041270"/>
          </a:xfrm>
          <a:prstGeom prst="rect">
            <a:avLst/>
          </a:prstGeom>
        </p:spPr>
      </p:pic>
      <p:sp>
        <p:nvSpPr>
          <p:cNvPr id="3" name="TextBox 2">
            <a:extLst>
              <a:ext uri="{FF2B5EF4-FFF2-40B4-BE49-F238E27FC236}">
                <a16:creationId xmlns:a16="http://schemas.microsoft.com/office/drawing/2014/main" id="{29F23C35-DAF2-4B29-9049-9D446912E087}"/>
              </a:ext>
            </a:extLst>
          </p:cNvPr>
          <p:cNvSpPr txBox="1"/>
          <p:nvPr/>
        </p:nvSpPr>
        <p:spPr>
          <a:xfrm>
            <a:off x="3283131" y="0"/>
            <a:ext cx="4450080" cy="2862322"/>
          </a:xfrm>
          <a:prstGeom prst="rect">
            <a:avLst/>
          </a:prstGeom>
          <a:noFill/>
        </p:spPr>
        <p:txBody>
          <a:bodyPr wrap="square" rtlCol="0">
            <a:spAutoFit/>
          </a:bodyPr>
          <a:lstStyle/>
          <a:p>
            <a:r>
              <a:rPr lang="en-US" dirty="0">
                <a:solidFill>
                  <a:schemeClr val="bg1"/>
                </a:solidFill>
              </a:rPr>
              <a:t>Nahum 3:1–2 (NKJV) </a:t>
            </a:r>
          </a:p>
          <a:p>
            <a:r>
              <a:rPr lang="en-US" b="1" i="1" dirty="0">
                <a:solidFill>
                  <a:schemeClr val="bg1"/>
                </a:solidFill>
              </a:rPr>
              <a:t>The Woe of Nineveh</a:t>
            </a:r>
            <a:r>
              <a:rPr lang="en-US" dirty="0">
                <a:solidFill>
                  <a:schemeClr val="bg1"/>
                </a:solidFill>
              </a:rPr>
              <a:t> </a:t>
            </a:r>
          </a:p>
          <a:p>
            <a:r>
              <a:rPr lang="en-US" b="1" dirty="0">
                <a:solidFill>
                  <a:schemeClr val="bg1"/>
                </a:solidFill>
              </a:rPr>
              <a:t>3</a:t>
            </a:r>
            <a:r>
              <a:rPr lang="en-US" dirty="0">
                <a:solidFill>
                  <a:schemeClr val="bg1"/>
                </a:solidFill>
              </a:rPr>
              <a:t> Woe to the bloody city! </a:t>
            </a:r>
          </a:p>
          <a:p>
            <a:r>
              <a:rPr lang="en-US" dirty="0">
                <a:solidFill>
                  <a:schemeClr val="bg1"/>
                </a:solidFill>
              </a:rPr>
              <a:t>It </a:t>
            </a:r>
            <a:r>
              <a:rPr lang="en-US" i="1" dirty="0">
                <a:solidFill>
                  <a:schemeClr val="bg1"/>
                </a:solidFill>
              </a:rPr>
              <a:t>is</a:t>
            </a:r>
            <a:r>
              <a:rPr lang="en-US" dirty="0">
                <a:solidFill>
                  <a:schemeClr val="bg1"/>
                </a:solidFill>
              </a:rPr>
              <a:t> all full of lies </a:t>
            </a:r>
            <a:r>
              <a:rPr lang="en-US" i="1" dirty="0">
                <a:solidFill>
                  <a:schemeClr val="bg1"/>
                </a:solidFill>
              </a:rPr>
              <a:t>and</a:t>
            </a:r>
            <a:r>
              <a:rPr lang="en-US" dirty="0">
                <a:solidFill>
                  <a:schemeClr val="bg1"/>
                </a:solidFill>
              </a:rPr>
              <a:t> robbery. </a:t>
            </a:r>
          </a:p>
          <a:p>
            <a:r>
              <a:rPr lang="en-US" i="1" dirty="0">
                <a:solidFill>
                  <a:schemeClr val="bg1"/>
                </a:solidFill>
              </a:rPr>
              <a:t>Its</a:t>
            </a:r>
            <a:r>
              <a:rPr lang="en-US" dirty="0">
                <a:solidFill>
                  <a:schemeClr val="bg1"/>
                </a:solidFill>
              </a:rPr>
              <a:t> victim never departs. </a:t>
            </a:r>
          </a:p>
          <a:p>
            <a:r>
              <a:rPr lang="en-US" baseline="30000" dirty="0">
                <a:solidFill>
                  <a:schemeClr val="bg1"/>
                </a:solidFill>
              </a:rPr>
              <a:t>2</a:t>
            </a:r>
            <a:r>
              <a:rPr lang="en-US" dirty="0">
                <a:solidFill>
                  <a:schemeClr val="bg1"/>
                </a:solidFill>
              </a:rPr>
              <a:t> The noise of a whip </a:t>
            </a:r>
          </a:p>
          <a:p>
            <a:r>
              <a:rPr lang="en-US" dirty="0">
                <a:solidFill>
                  <a:schemeClr val="bg1"/>
                </a:solidFill>
              </a:rPr>
              <a:t>And the noise of rattling wheels, </a:t>
            </a:r>
          </a:p>
          <a:p>
            <a:r>
              <a:rPr lang="en-US" dirty="0">
                <a:solidFill>
                  <a:schemeClr val="bg1"/>
                </a:solidFill>
              </a:rPr>
              <a:t>Of galloping horses, </a:t>
            </a:r>
          </a:p>
          <a:p>
            <a:r>
              <a:rPr lang="en-US" dirty="0">
                <a:solidFill>
                  <a:schemeClr val="bg1"/>
                </a:solidFill>
              </a:rPr>
              <a:t>Of clattering chariots! </a:t>
            </a:r>
          </a:p>
          <a:p>
            <a:endParaRPr lang="en-US" dirty="0">
              <a:solidFill>
                <a:schemeClr val="bg1"/>
              </a:solidFill>
            </a:endParaRPr>
          </a:p>
        </p:txBody>
      </p:sp>
    </p:spTree>
    <p:extLst>
      <p:ext uri="{BB962C8B-B14F-4D97-AF65-F5344CB8AC3E}">
        <p14:creationId xmlns:p14="http://schemas.microsoft.com/office/powerpoint/2010/main" val="2610097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1780-6DB1-4D0D-B6AB-027210420C14}"/>
              </a:ext>
            </a:extLst>
          </p:cNvPr>
          <p:cNvSpPr>
            <a:spLocks noGrp="1"/>
          </p:cNvSpPr>
          <p:nvPr>
            <p:ph type="title"/>
          </p:nvPr>
        </p:nvSpPr>
        <p:spPr/>
        <p:txBody>
          <a:bodyPr/>
          <a:lstStyle/>
          <a:p>
            <a:endParaRPr lang="en-US"/>
          </a:p>
        </p:txBody>
      </p:sp>
      <p:pic>
        <p:nvPicPr>
          <p:cNvPr id="4" name="Picture 3" descr="A picture containing sky&#10;&#10;Description automatically generated">
            <a:extLst>
              <a:ext uri="{FF2B5EF4-FFF2-40B4-BE49-F238E27FC236}">
                <a16:creationId xmlns:a16="http://schemas.microsoft.com/office/drawing/2014/main" id="{A059D2CC-1C6B-4871-BBC8-03756D303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5" name="TextBox 4">
            <a:extLst>
              <a:ext uri="{FF2B5EF4-FFF2-40B4-BE49-F238E27FC236}">
                <a16:creationId xmlns:a16="http://schemas.microsoft.com/office/drawing/2014/main" id="{DCBEF324-5CF6-444D-9540-F67DB271F537}"/>
              </a:ext>
            </a:extLst>
          </p:cNvPr>
          <p:cNvSpPr txBox="1"/>
          <p:nvPr/>
        </p:nvSpPr>
        <p:spPr>
          <a:xfrm>
            <a:off x="470263" y="121919"/>
            <a:ext cx="3344091" cy="2031325"/>
          </a:xfrm>
          <a:prstGeom prst="rect">
            <a:avLst/>
          </a:prstGeom>
          <a:solidFill>
            <a:srgbClr val="FFFF00"/>
          </a:solidFill>
        </p:spPr>
        <p:txBody>
          <a:bodyPr wrap="square" rtlCol="0">
            <a:spAutoFit/>
          </a:bodyPr>
          <a:lstStyle/>
          <a:p>
            <a:r>
              <a:rPr lang="en-US" sz="1400" dirty="0"/>
              <a:t>Nahum 3:1–2 (NKJV) </a:t>
            </a:r>
          </a:p>
          <a:p>
            <a:r>
              <a:rPr lang="en-US" sz="1400" b="1" i="1" dirty="0"/>
              <a:t>The Woe of Nineveh</a:t>
            </a:r>
            <a:r>
              <a:rPr lang="en-US" sz="1400" dirty="0"/>
              <a:t> </a:t>
            </a:r>
          </a:p>
          <a:p>
            <a:r>
              <a:rPr lang="en-US" sz="1400" b="1" dirty="0"/>
              <a:t>3</a:t>
            </a:r>
            <a:r>
              <a:rPr lang="en-US" sz="1400" dirty="0"/>
              <a:t> Woe to the bloody city! </a:t>
            </a:r>
          </a:p>
          <a:p>
            <a:r>
              <a:rPr lang="en-US" sz="1400" dirty="0"/>
              <a:t>It </a:t>
            </a:r>
            <a:r>
              <a:rPr lang="en-US" sz="1400" i="1" dirty="0"/>
              <a:t>is</a:t>
            </a:r>
            <a:r>
              <a:rPr lang="en-US" sz="1400" dirty="0"/>
              <a:t> all full of lies </a:t>
            </a:r>
            <a:r>
              <a:rPr lang="en-US" sz="1400" i="1" dirty="0"/>
              <a:t>and</a:t>
            </a:r>
            <a:r>
              <a:rPr lang="en-US" sz="1400" dirty="0"/>
              <a:t> robbery. </a:t>
            </a:r>
          </a:p>
          <a:p>
            <a:r>
              <a:rPr lang="en-US" sz="1400" i="1" dirty="0"/>
              <a:t>Its</a:t>
            </a:r>
            <a:r>
              <a:rPr lang="en-US" sz="1400" dirty="0"/>
              <a:t> victim never departs. </a:t>
            </a:r>
          </a:p>
          <a:p>
            <a:r>
              <a:rPr lang="en-US" sz="1400" baseline="30000" dirty="0"/>
              <a:t>2</a:t>
            </a:r>
            <a:r>
              <a:rPr lang="en-US" sz="1400" dirty="0"/>
              <a:t> The noise of a whip </a:t>
            </a:r>
          </a:p>
          <a:p>
            <a:r>
              <a:rPr lang="en-US" sz="1400" dirty="0"/>
              <a:t>And the noise of rattling wheels, </a:t>
            </a:r>
          </a:p>
          <a:p>
            <a:r>
              <a:rPr lang="en-US" sz="1400" dirty="0"/>
              <a:t>Of galloping horses, </a:t>
            </a:r>
          </a:p>
          <a:p>
            <a:r>
              <a:rPr lang="en-US" sz="1400" dirty="0"/>
              <a:t>Of clattering chariots! </a:t>
            </a:r>
          </a:p>
        </p:txBody>
      </p:sp>
    </p:spTree>
    <p:extLst>
      <p:ext uri="{BB962C8B-B14F-4D97-AF65-F5344CB8AC3E}">
        <p14:creationId xmlns:p14="http://schemas.microsoft.com/office/powerpoint/2010/main" val="3309193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 hunt, 9th c Nimrud, mb 1209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4" name="TextBox 3">
            <a:extLst>
              <a:ext uri="{FF2B5EF4-FFF2-40B4-BE49-F238E27FC236}">
                <a16:creationId xmlns:a16="http://schemas.microsoft.com/office/drawing/2014/main" id="{19F4B9B8-E3F8-4567-8829-CEC48294358C}"/>
              </a:ext>
            </a:extLst>
          </p:cNvPr>
          <p:cNvSpPr txBox="1"/>
          <p:nvPr/>
        </p:nvSpPr>
        <p:spPr>
          <a:xfrm>
            <a:off x="69668" y="4467496"/>
            <a:ext cx="3344091" cy="2031325"/>
          </a:xfrm>
          <a:prstGeom prst="rect">
            <a:avLst/>
          </a:prstGeom>
          <a:solidFill>
            <a:srgbClr val="FFFF00"/>
          </a:solidFill>
        </p:spPr>
        <p:txBody>
          <a:bodyPr wrap="square" rtlCol="0">
            <a:spAutoFit/>
          </a:bodyPr>
          <a:lstStyle/>
          <a:p>
            <a:r>
              <a:rPr lang="en-US" sz="1400" dirty="0"/>
              <a:t>Nahum 3:1–2 (NKJV) </a:t>
            </a:r>
          </a:p>
          <a:p>
            <a:r>
              <a:rPr lang="en-US" sz="1400" b="1" i="1" dirty="0"/>
              <a:t>The Woe of Nineveh</a:t>
            </a:r>
            <a:r>
              <a:rPr lang="en-US" sz="1400" dirty="0"/>
              <a:t> </a:t>
            </a:r>
          </a:p>
          <a:p>
            <a:r>
              <a:rPr lang="en-US" sz="1400" b="1" dirty="0"/>
              <a:t>3</a:t>
            </a:r>
            <a:r>
              <a:rPr lang="en-US" sz="1400" dirty="0"/>
              <a:t> Woe to the bloody city! </a:t>
            </a:r>
          </a:p>
          <a:p>
            <a:r>
              <a:rPr lang="en-US" sz="1400" dirty="0"/>
              <a:t>It </a:t>
            </a:r>
            <a:r>
              <a:rPr lang="en-US" sz="1400" i="1" dirty="0"/>
              <a:t>is</a:t>
            </a:r>
            <a:r>
              <a:rPr lang="en-US" sz="1400" dirty="0"/>
              <a:t> all full of lies </a:t>
            </a:r>
            <a:r>
              <a:rPr lang="en-US" sz="1400" i="1" dirty="0"/>
              <a:t>and</a:t>
            </a:r>
            <a:r>
              <a:rPr lang="en-US" sz="1400" dirty="0"/>
              <a:t> robbery. </a:t>
            </a:r>
          </a:p>
          <a:p>
            <a:r>
              <a:rPr lang="en-US" sz="1400" i="1" dirty="0"/>
              <a:t>Its</a:t>
            </a:r>
            <a:r>
              <a:rPr lang="en-US" sz="1400" dirty="0"/>
              <a:t> victim never departs. </a:t>
            </a:r>
          </a:p>
          <a:p>
            <a:r>
              <a:rPr lang="en-US" sz="1400" baseline="30000" dirty="0"/>
              <a:t>2</a:t>
            </a:r>
            <a:r>
              <a:rPr lang="en-US" sz="1400" dirty="0"/>
              <a:t> The noise of a whip </a:t>
            </a:r>
          </a:p>
          <a:p>
            <a:r>
              <a:rPr lang="en-US" sz="1400" dirty="0"/>
              <a:t>And the noise of rattling wheels, </a:t>
            </a:r>
          </a:p>
          <a:p>
            <a:r>
              <a:rPr lang="en-US" sz="1400" dirty="0"/>
              <a:t>Of galloping horses, </a:t>
            </a:r>
          </a:p>
          <a:p>
            <a:r>
              <a:rPr lang="en-US" sz="1400" dirty="0"/>
              <a:t>Of clattering chariots! </a:t>
            </a:r>
          </a:p>
        </p:txBody>
      </p:sp>
    </p:spTree>
    <p:extLst>
      <p:ext uri="{BB962C8B-B14F-4D97-AF65-F5344CB8AC3E}">
        <p14:creationId xmlns:p14="http://schemas.microsoft.com/office/powerpoint/2010/main" val="3843611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59395" name="Text Box 3"/>
          <p:cNvSpPr txBox="1">
            <a:spLocks noChangeArrowheads="1"/>
          </p:cNvSpPr>
          <p:nvPr/>
        </p:nvSpPr>
        <p:spPr bwMode="ltGray">
          <a:xfrm>
            <a:off x="838200" y="1905000"/>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a:ln>
                  <a:noFill/>
                </a:ln>
                <a:solidFill>
                  <a:srgbClr val="FFFF00"/>
                </a:solidFill>
                <a:effectLst/>
                <a:uLnTx/>
                <a:uFillTx/>
                <a:latin typeface="Tahoma" pitchFamily="34" charset="0"/>
                <a:ea typeface="+mn-ea"/>
                <a:cs typeface="Tahoma" pitchFamily="34" charset="0"/>
              </a:rPr>
              <a:t>Spokesmen for God</a:t>
            </a:r>
            <a:r>
              <a:rPr kumimoji="0" lang="en-US" altLang="en-US" sz="2400" b="0" i="1" u="none" strike="noStrike" kern="1200" cap="none" spc="0" normalizeH="0" baseline="0" noProof="0">
                <a:ln>
                  <a:noFill/>
                </a:ln>
                <a:solidFill>
                  <a:srgbClr val="FFFF00"/>
                </a:solidFill>
                <a:effectLst/>
                <a:uLnTx/>
                <a:uFillTx/>
                <a:latin typeface="Tahoma" pitchFamily="34" charset="0"/>
                <a:ea typeface="+mn-ea"/>
                <a:cs typeface="Tahoma" pitchFamily="34" charset="0"/>
              </a:rPr>
              <a:t>,</a:t>
            </a:r>
            <a:r>
              <a:rPr kumimoji="0" lang="en-US" altLang="en-US" sz="2400" b="0" i="1" u="none" strike="noStrike" kern="1200" cap="none" spc="0" normalizeH="0" baseline="0" noProof="0">
                <a:ln>
                  <a:noFill/>
                </a:ln>
                <a:solidFill>
                  <a:srgbClr val="F8F8F8"/>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serving as “forthtellers,” speaking what God put in their mouth.</a:t>
            </a:r>
            <a:r>
              <a:rPr kumimoji="0" lang="en-US" altLang="en-US" sz="2400" b="0" i="0" u="none" strike="noStrike" kern="1200" cap="none" spc="0" normalizeH="0" baseline="0" noProof="0">
                <a:ln>
                  <a:noFill/>
                </a:ln>
                <a:solidFill>
                  <a:srgbClr val="F8F8F8"/>
                </a:solidFill>
                <a:effectLst/>
                <a:uLnTx/>
                <a:uFillTx/>
                <a:latin typeface="Times New Roman" pitchFamily="18" charset="0"/>
                <a:ea typeface="+mn-ea"/>
                <a:cs typeface="Arial" pitchFamily="34" charset="0"/>
              </a:rPr>
              <a:t> </a:t>
            </a:r>
          </a:p>
        </p:txBody>
      </p:sp>
      <p:sp>
        <p:nvSpPr>
          <p:cNvPr id="59396" name="Text Box 4"/>
          <p:cNvSpPr txBox="1">
            <a:spLocks noChangeArrowheads="1"/>
          </p:cNvSpPr>
          <p:nvPr/>
        </p:nvSpPr>
        <p:spPr bwMode="ltGray">
          <a:xfrm>
            <a:off x="800100" y="3009900"/>
            <a:ext cx="752475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Preachers of the Covenant</a:t>
            </a:r>
            <a:r>
              <a:rPr kumimoji="0" lang="en-US" altLang="en-US" sz="2400" b="0" i="1" u="none" strike="noStrike" kern="1200" cap="none" spc="0" normalizeH="0" baseline="0" noProof="0" dirty="0">
                <a:ln>
                  <a:noFill/>
                </a:ln>
                <a:solidFill>
                  <a:prstClr val="black"/>
                </a:solidFill>
                <a:effectLst/>
                <a:uLnTx/>
                <a:uFillTx/>
                <a:latin typeface="Tahoma" pitchFamily="34" charset="0"/>
                <a:ea typeface="+mn-ea"/>
                <a:cs typeface="Tahoma" pitchFamily="34" charset="0"/>
              </a:rPr>
              <a:t>,</a:t>
            </a:r>
            <a:r>
              <a:rPr kumimoji="0" lang="en-US" altLang="en-US" sz="24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
        <p:nvSpPr>
          <p:cNvPr id="59397" name="Text Box 5"/>
          <p:cNvSpPr txBox="1">
            <a:spLocks noChangeArrowheads="1"/>
          </p:cNvSpPr>
          <p:nvPr/>
        </p:nvSpPr>
        <p:spPr bwMode="ltGray">
          <a:xfrm>
            <a:off x="742950" y="4762500"/>
            <a:ext cx="758190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historians, or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Interpreters of the Israelites’ History</a:t>
            </a:r>
            <a:r>
              <a:rPr kumimoji="0" lang="en-US" altLang="en-US" sz="24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With out their interpretation God’s people would not know why an event was occurring.</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2322212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8147-9E74-4B54-B0B3-623B56FF7A2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0526F12-29B7-4E64-A37D-7FA26F824C6A}"/>
              </a:ext>
            </a:extLst>
          </p:cNvPr>
          <p:cNvPicPr>
            <a:picLocks noChangeAspect="1"/>
          </p:cNvPicPr>
          <p:nvPr/>
        </p:nvPicPr>
        <p:blipFill>
          <a:blip r:embed="rId2"/>
          <a:stretch>
            <a:fillRect/>
          </a:stretch>
        </p:blipFill>
        <p:spPr>
          <a:xfrm>
            <a:off x="-87086" y="118179"/>
            <a:ext cx="8975534" cy="5643154"/>
          </a:xfrm>
          <a:prstGeom prst="rect">
            <a:avLst/>
          </a:prstGeom>
        </p:spPr>
      </p:pic>
      <p:sp>
        <p:nvSpPr>
          <p:cNvPr id="4" name="TextBox 3">
            <a:extLst>
              <a:ext uri="{FF2B5EF4-FFF2-40B4-BE49-F238E27FC236}">
                <a16:creationId xmlns:a16="http://schemas.microsoft.com/office/drawing/2014/main" id="{C3692FAB-A61E-4EEC-8638-9E1521EAE564}"/>
              </a:ext>
            </a:extLst>
          </p:cNvPr>
          <p:cNvSpPr txBox="1"/>
          <p:nvPr/>
        </p:nvSpPr>
        <p:spPr>
          <a:xfrm>
            <a:off x="4526824" y="3875314"/>
            <a:ext cx="3988526" cy="2062103"/>
          </a:xfrm>
          <a:prstGeom prst="rect">
            <a:avLst/>
          </a:prstGeom>
          <a:noFill/>
        </p:spPr>
        <p:txBody>
          <a:bodyPr wrap="square" rtlCol="0">
            <a:spAutoFit/>
          </a:bodyPr>
          <a:lstStyle/>
          <a:p>
            <a:r>
              <a:rPr lang="en-US" sz="1600" dirty="0"/>
              <a:t>Nahum 3:3 (NKJV) </a:t>
            </a:r>
          </a:p>
          <a:p>
            <a:r>
              <a:rPr lang="en-US" sz="1600" baseline="30000" dirty="0"/>
              <a:t>3</a:t>
            </a:r>
            <a:r>
              <a:rPr lang="en-US" sz="1600" dirty="0"/>
              <a:t> Horsemen charge with bright sword and glittering spear. </a:t>
            </a:r>
          </a:p>
          <a:p>
            <a:r>
              <a:rPr lang="en-US" sz="1600" i="1" dirty="0"/>
              <a:t>There is</a:t>
            </a:r>
            <a:r>
              <a:rPr lang="en-US" sz="1600" dirty="0"/>
              <a:t> a multitude of slain, </a:t>
            </a:r>
          </a:p>
          <a:p>
            <a:r>
              <a:rPr lang="en-US" sz="1600" dirty="0"/>
              <a:t>A great number of bodies, </a:t>
            </a:r>
          </a:p>
          <a:p>
            <a:r>
              <a:rPr lang="en-US" sz="1600" dirty="0"/>
              <a:t>Countless corpses— </a:t>
            </a:r>
          </a:p>
          <a:p>
            <a:r>
              <a:rPr lang="en-US" sz="1600" dirty="0"/>
              <a:t>They stumble over the corpses— </a:t>
            </a:r>
          </a:p>
          <a:p>
            <a:endParaRPr lang="en-US" sz="1600" dirty="0"/>
          </a:p>
        </p:txBody>
      </p:sp>
    </p:spTree>
    <p:extLst>
      <p:ext uri="{BB962C8B-B14F-4D97-AF65-F5344CB8AC3E}">
        <p14:creationId xmlns:p14="http://schemas.microsoft.com/office/powerpoint/2010/main" val="4062135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625F1E-0C0C-4636-9F7B-65F225A2BEA3}"/>
              </a:ext>
            </a:extLst>
          </p:cNvPr>
          <p:cNvSpPr/>
          <p:nvPr/>
        </p:nvSpPr>
        <p:spPr>
          <a:xfrm>
            <a:off x="326572" y="1103214"/>
            <a:ext cx="4572000" cy="1754326"/>
          </a:xfrm>
          <a:prstGeom prst="rect">
            <a:avLst/>
          </a:prstGeom>
        </p:spPr>
        <p:txBody>
          <a:bodyPr>
            <a:spAutoFit/>
          </a:bodyPr>
          <a:lstStyle/>
          <a:p>
            <a:r>
              <a:rPr lang="en-US" dirty="0">
                <a:solidFill>
                  <a:schemeClr val="bg1"/>
                </a:solidFill>
              </a:rPr>
              <a:t>Nahum 3:5 (NKJV) </a:t>
            </a:r>
          </a:p>
          <a:p>
            <a:r>
              <a:rPr lang="en-US" baseline="30000" dirty="0">
                <a:solidFill>
                  <a:schemeClr val="bg1"/>
                </a:solidFill>
              </a:rPr>
              <a:t>5</a:t>
            </a:r>
            <a:r>
              <a:rPr lang="en-US" dirty="0">
                <a:solidFill>
                  <a:schemeClr val="bg1"/>
                </a:solidFill>
              </a:rPr>
              <a:t>“Behold,</a:t>
            </a:r>
          </a:p>
          <a:p>
            <a:r>
              <a:rPr lang="en-US" dirty="0">
                <a:solidFill>
                  <a:schemeClr val="bg1"/>
                </a:solidFill>
              </a:rPr>
              <a:t> I am against you,” says the </a:t>
            </a:r>
            <a:r>
              <a:rPr lang="en-US" cap="small" dirty="0">
                <a:solidFill>
                  <a:schemeClr val="bg1"/>
                </a:solidFill>
              </a:rPr>
              <a:t>Lord</a:t>
            </a:r>
            <a:r>
              <a:rPr lang="en-US" dirty="0">
                <a:solidFill>
                  <a:schemeClr val="bg1"/>
                </a:solidFill>
              </a:rPr>
              <a:t> of hosts; </a:t>
            </a:r>
          </a:p>
          <a:p>
            <a:r>
              <a:rPr lang="en-US" dirty="0">
                <a:solidFill>
                  <a:schemeClr val="bg1"/>
                </a:solidFill>
              </a:rPr>
              <a:t>“I will lift your skirts over your face, </a:t>
            </a:r>
          </a:p>
          <a:p>
            <a:r>
              <a:rPr lang="en-US" dirty="0">
                <a:solidFill>
                  <a:schemeClr val="bg1"/>
                </a:solidFill>
              </a:rPr>
              <a:t>I will show the nations your nakedness, And the kingdoms your shame. </a:t>
            </a:r>
          </a:p>
        </p:txBody>
      </p:sp>
      <p:sp>
        <p:nvSpPr>
          <p:cNvPr id="5" name="Rectangle 4">
            <a:extLst>
              <a:ext uri="{FF2B5EF4-FFF2-40B4-BE49-F238E27FC236}">
                <a16:creationId xmlns:a16="http://schemas.microsoft.com/office/drawing/2014/main" id="{64437FCD-D57A-46A6-8B0A-2BE1FDC83021}"/>
              </a:ext>
            </a:extLst>
          </p:cNvPr>
          <p:cNvSpPr/>
          <p:nvPr/>
        </p:nvSpPr>
        <p:spPr>
          <a:xfrm>
            <a:off x="326572" y="53155"/>
            <a:ext cx="4572000" cy="923330"/>
          </a:xfrm>
          <a:prstGeom prst="rect">
            <a:avLst/>
          </a:prstGeom>
        </p:spPr>
        <p:txBody>
          <a:bodyPr>
            <a:spAutoFit/>
          </a:bodyPr>
          <a:lstStyle/>
          <a:p>
            <a:r>
              <a:rPr lang="en-US" dirty="0">
                <a:solidFill>
                  <a:schemeClr val="bg1"/>
                </a:solidFill>
              </a:rPr>
              <a:t>Nahum 3:1 (NKJV) </a:t>
            </a:r>
          </a:p>
          <a:p>
            <a:r>
              <a:rPr lang="en-US" baseline="30000" dirty="0">
                <a:solidFill>
                  <a:schemeClr val="bg1"/>
                </a:solidFill>
              </a:rPr>
              <a:t>1</a:t>
            </a:r>
            <a:r>
              <a:rPr lang="en-US" dirty="0">
                <a:solidFill>
                  <a:schemeClr val="bg1"/>
                </a:solidFill>
              </a:rPr>
              <a:t>Woe to the bloody city! It is all full of lies and robbery. Its victim never departs. </a:t>
            </a:r>
          </a:p>
        </p:txBody>
      </p:sp>
      <p:sp>
        <p:nvSpPr>
          <p:cNvPr id="6" name="Rectangle 5">
            <a:extLst>
              <a:ext uri="{FF2B5EF4-FFF2-40B4-BE49-F238E27FC236}">
                <a16:creationId xmlns:a16="http://schemas.microsoft.com/office/drawing/2014/main" id="{B3241B1A-8367-4AD4-9388-21C54CB2A3E0}"/>
              </a:ext>
            </a:extLst>
          </p:cNvPr>
          <p:cNvSpPr/>
          <p:nvPr/>
        </p:nvSpPr>
        <p:spPr>
          <a:xfrm>
            <a:off x="326572" y="2906210"/>
            <a:ext cx="4572000" cy="1200329"/>
          </a:xfrm>
          <a:prstGeom prst="rect">
            <a:avLst/>
          </a:prstGeom>
        </p:spPr>
        <p:txBody>
          <a:bodyPr>
            <a:spAutoFit/>
          </a:bodyPr>
          <a:lstStyle/>
          <a:p>
            <a:r>
              <a:rPr lang="en-US" dirty="0">
                <a:solidFill>
                  <a:schemeClr val="bg1"/>
                </a:solidFill>
              </a:rPr>
              <a:t>Nahum 3:6 (NKJV) </a:t>
            </a:r>
          </a:p>
          <a:p>
            <a:pPr marL="457200" indent="-457200"/>
            <a:r>
              <a:rPr lang="en-US" baseline="30000" dirty="0">
                <a:solidFill>
                  <a:schemeClr val="bg1"/>
                </a:solidFill>
              </a:rPr>
              <a:t>6</a:t>
            </a:r>
            <a:r>
              <a:rPr lang="en-US" dirty="0">
                <a:solidFill>
                  <a:schemeClr val="bg1"/>
                </a:solidFill>
              </a:rPr>
              <a:t> I will cast abominable filth upon you, </a:t>
            </a:r>
          </a:p>
          <a:p>
            <a:pPr marL="457200" indent="-228600"/>
            <a:r>
              <a:rPr lang="en-US" dirty="0">
                <a:solidFill>
                  <a:schemeClr val="bg1"/>
                </a:solidFill>
              </a:rPr>
              <a:t>Make you vile, </a:t>
            </a:r>
          </a:p>
          <a:p>
            <a:pPr marL="457200" indent="-228600"/>
            <a:r>
              <a:rPr lang="en-US" dirty="0">
                <a:solidFill>
                  <a:schemeClr val="bg1"/>
                </a:solidFill>
              </a:rPr>
              <a:t>And make you a spectacle. </a:t>
            </a:r>
          </a:p>
        </p:txBody>
      </p:sp>
      <p:sp>
        <p:nvSpPr>
          <p:cNvPr id="8" name="Rectangle 7">
            <a:extLst>
              <a:ext uri="{FF2B5EF4-FFF2-40B4-BE49-F238E27FC236}">
                <a16:creationId xmlns:a16="http://schemas.microsoft.com/office/drawing/2014/main" id="{25CE2C4E-17B1-4906-B5ED-7CC6D4C686D2}"/>
              </a:ext>
            </a:extLst>
          </p:cNvPr>
          <p:cNvSpPr/>
          <p:nvPr/>
        </p:nvSpPr>
        <p:spPr>
          <a:xfrm>
            <a:off x="326571" y="4240749"/>
            <a:ext cx="4907280" cy="1754326"/>
          </a:xfrm>
          <a:prstGeom prst="rect">
            <a:avLst/>
          </a:prstGeom>
        </p:spPr>
        <p:txBody>
          <a:bodyPr wrap="square">
            <a:spAutoFit/>
          </a:bodyPr>
          <a:lstStyle/>
          <a:p>
            <a:r>
              <a:rPr lang="en-US" dirty="0">
                <a:solidFill>
                  <a:schemeClr val="bg1"/>
                </a:solidFill>
              </a:rPr>
              <a:t>Nahum 3:7 (NKJV) </a:t>
            </a:r>
          </a:p>
          <a:p>
            <a:pPr marL="457200" indent="-457200"/>
            <a:r>
              <a:rPr lang="en-US" baseline="30000" dirty="0">
                <a:solidFill>
                  <a:schemeClr val="bg1"/>
                </a:solidFill>
              </a:rPr>
              <a:t>7</a:t>
            </a:r>
            <a:r>
              <a:rPr lang="en-US" dirty="0">
                <a:solidFill>
                  <a:schemeClr val="bg1"/>
                </a:solidFill>
              </a:rPr>
              <a:t> It shall come to pass </a:t>
            </a:r>
            <a:r>
              <a:rPr lang="en-US" i="1" dirty="0">
                <a:solidFill>
                  <a:schemeClr val="bg1"/>
                </a:solidFill>
              </a:rPr>
              <a:t>that</a:t>
            </a:r>
            <a:r>
              <a:rPr lang="en-US" dirty="0">
                <a:solidFill>
                  <a:schemeClr val="bg1"/>
                </a:solidFill>
              </a:rPr>
              <a:t> all who look upon you </a:t>
            </a:r>
          </a:p>
          <a:p>
            <a:pPr marL="457200" indent="-228600"/>
            <a:r>
              <a:rPr lang="en-US" dirty="0">
                <a:solidFill>
                  <a:schemeClr val="bg1"/>
                </a:solidFill>
              </a:rPr>
              <a:t>Will flee from you, and say, </a:t>
            </a:r>
          </a:p>
          <a:p>
            <a:pPr marL="457200" indent="-228600"/>
            <a:r>
              <a:rPr lang="en-US" dirty="0">
                <a:solidFill>
                  <a:schemeClr val="bg1"/>
                </a:solidFill>
              </a:rPr>
              <a:t>‘Nineveh is laid waste! </a:t>
            </a:r>
          </a:p>
          <a:p>
            <a:pPr marL="457200" indent="-228600"/>
            <a:r>
              <a:rPr lang="en-US" dirty="0">
                <a:solidFill>
                  <a:schemeClr val="bg1"/>
                </a:solidFill>
              </a:rPr>
              <a:t>Who will bemoan her?’ </a:t>
            </a:r>
          </a:p>
          <a:p>
            <a:pPr marL="457200" indent="-228600"/>
            <a:r>
              <a:rPr lang="en-US" dirty="0">
                <a:solidFill>
                  <a:schemeClr val="bg1"/>
                </a:solidFill>
              </a:rPr>
              <a:t>Where shall I seek comforters for you?” </a:t>
            </a:r>
          </a:p>
        </p:txBody>
      </p:sp>
    </p:spTree>
    <p:extLst>
      <p:ext uri="{BB962C8B-B14F-4D97-AF65-F5344CB8AC3E}">
        <p14:creationId xmlns:p14="http://schemas.microsoft.com/office/powerpoint/2010/main" val="57282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F7A6-3A00-40D2-A5E0-95087DCAEF67}"/>
              </a:ext>
            </a:extLst>
          </p:cNvPr>
          <p:cNvSpPr>
            <a:spLocks noGrp="1"/>
          </p:cNvSpPr>
          <p:nvPr>
            <p:ph type="title"/>
          </p:nvPr>
        </p:nvSpPr>
        <p:spPr/>
        <p:txBody>
          <a:bodyPr/>
          <a:lstStyle/>
          <a:p>
            <a:endParaRPr lang="en-US"/>
          </a:p>
        </p:txBody>
      </p:sp>
      <p:pic>
        <p:nvPicPr>
          <p:cNvPr id="4" name="Picture 3" descr="A picture containing building, building material, stone&#10;&#10;Description automatically generated">
            <a:extLst>
              <a:ext uri="{FF2B5EF4-FFF2-40B4-BE49-F238E27FC236}">
                <a16:creationId xmlns:a16="http://schemas.microsoft.com/office/drawing/2014/main" id="{B978A2A6-06C6-40D1-A71D-B7663DA8B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281"/>
            <a:ext cx="9144000" cy="6103620"/>
          </a:xfrm>
          <a:prstGeom prst="rect">
            <a:avLst/>
          </a:prstGeom>
        </p:spPr>
      </p:pic>
      <p:sp>
        <p:nvSpPr>
          <p:cNvPr id="5" name="TextBox 4">
            <a:extLst>
              <a:ext uri="{FF2B5EF4-FFF2-40B4-BE49-F238E27FC236}">
                <a16:creationId xmlns:a16="http://schemas.microsoft.com/office/drawing/2014/main" id="{25897B8A-8EE7-40C9-AF8C-3210D36B061C}"/>
              </a:ext>
            </a:extLst>
          </p:cNvPr>
          <p:cNvSpPr txBox="1"/>
          <p:nvPr/>
        </p:nvSpPr>
        <p:spPr>
          <a:xfrm>
            <a:off x="116478" y="81099"/>
            <a:ext cx="9027522" cy="923330"/>
          </a:xfrm>
          <a:prstGeom prst="rect">
            <a:avLst/>
          </a:prstGeom>
          <a:solidFill>
            <a:schemeClr val="bg1"/>
          </a:solidFill>
        </p:spPr>
        <p:txBody>
          <a:bodyPr wrap="square" rtlCol="0">
            <a:spAutoFit/>
          </a:bodyPr>
          <a:lstStyle/>
          <a:p>
            <a:r>
              <a:rPr lang="en-US" dirty="0"/>
              <a:t>This is a detail of a large gypsum </a:t>
            </a:r>
            <a:r>
              <a:rPr lang="en-US" b="1" dirty="0">
                <a:hlinkClick r:id="rId3"/>
              </a:rPr>
              <a:t>wall</a:t>
            </a:r>
            <a:r>
              <a:rPr lang="en-US" dirty="0"/>
              <a:t> panel. The panel depicts the Assyrian attack on a fortress at the </a:t>
            </a:r>
            <a:r>
              <a:rPr lang="en-US" b="1" dirty="0">
                <a:hlinkClick r:id="rId4"/>
              </a:rPr>
              <a:t>Egyptian</a:t>
            </a:r>
            <a:r>
              <a:rPr lang="en-US" dirty="0"/>
              <a:t> </a:t>
            </a:r>
            <a:r>
              <a:rPr lang="en-US" b="1" dirty="0">
                <a:hlinkClick r:id="rId5"/>
              </a:rPr>
              <a:t>city</a:t>
            </a:r>
            <a:r>
              <a:rPr lang="en-US" dirty="0"/>
              <a:t> of </a:t>
            </a:r>
            <a:r>
              <a:rPr lang="en-US" b="1" dirty="0">
                <a:hlinkClick r:id="rId6"/>
              </a:rPr>
              <a:t>Memphis</a:t>
            </a:r>
            <a:r>
              <a:rPr lang="en-US" dirty="0"/>
              <a:t> in 667 BCE. Here the Nubian soldiers of King </a:t>
            </a:r>
            <a:r>
              <a:rPr lang="en-US" dirty="0" err="1"/>
              <a:t>Taharqa</a:t>
            </a:r>
            <a:r>
              <a:rPr lang="en-US" dirty="0"/>
              <a:t> (of the 25th Dynasty) are being led, as prisoners, by the Assyrian soldiers of </a:t>
            </a:r>
            <a:r>
              <a:rPr lang="en-US" b="1" dirty="0">
                <a:hlinkClick r:id="rId7"/>
              </a:rPr>
              <a:t>Ashurbanipal</a:t>
            </a:r>
            <a:r>
              <a:rPr lang="en-US" dirty="0"/>
              <a:t> II. </a:t>
            </a:r>
          </a:p>
        </p:txBody>
      </p:sp>
      <p:sp>
        <p:nvSpPr>
          <p:cNvPr id="6" name="TextBox 5">
            <a:extLst>
              <a:ext uri="{FF2B5EF4-FFF2-40B4-BE49-F238E27FC236}">
                <a16:creationId xmlns:a16="http://schemas.microsoft.com/office/drawing/2014/main" id="{E11D0259-8ADF-4A9E-A737-EAE71CBE45E7}"/>
              </a:ext>
            </a:extLst>
          </p:cNvPr>
          <p:cNvSpPr txBox="1"/>
          <p:nvPr/>
        </p:nvSpPr>
        <p:spPr>
          <a:xfrm>
            <a:off x="5747657" y="4738548"/>
            <a:ext cx="3309257" cy="1754326"/>
          </a:xfrm>
          <a:prstGeom prst="rect">
            <a:avLst/>
          </a:prstGeom>
          <a:solidFill>
            <a:schemeClr val="bg1"/>
          </a:solidFill>
        </p:spPr>
        <p:txBody>
          <a:bodyPr wrap="square" rtlCol="0">
            <a:spAutoFit/>
          </a:bodyPr>
          <a:lstStyle/>
          <a:p>
            <a:r>
              <a:rPr lang="en-US" dirty="0"/>
              <a:t>Nahum 3:8 (NKJV) 663 BC</a:t>
            </a:r>
          </a:p>
          <a:p>
            <a:r>
              <a:rPr lang="en-US" baseline="30000" dirty="0"/>
              <a:t>8</a:t>
            </a:r>
            <a:r>
              <a:rPr lang="en-US" dirty="0"/>
              <a:t> Are you better than No Amon </a:t>
            </a:r>
          </a:p>
          <a:p>
            <a:r>
              <a:rPr lang="en-US" i="1" dirty="0"/>
              <a:t>That was</a:t>
            </a:r>
            <a:r>
              <a:rPr lang="en-US" dirty="0"/>
              <a:t> situated by the River, </a:t>
            </a:r>
          </a:p>
          <a:p>
            <a:r>
              <a:rPr lang="en-US" dirty="0"/>
              <a:t>That had the waters around her, </a:t>
            </a:r>
          </a:p>
          <a:p>
            <a:r>
              <a:rPr lang="en-US" dirty="0"/>
              <a:t>Whose rampart </a:t>
            </a:r>
            <a:r>
              <a:rPr lang="en-US" i="1" dirty="0"/>
              <a:t>was</a:t>
            </a:r>
            <a:r>
              <a:rPr lang="en-US" dirty="0"/>
              <a:t> the sea, </a:t>
            </a:r>
          </a:p>
          <a:p>
            <a:r>
              <a:rPr lang="en-US" dirty="0"/>
              <a:t>Whose wall </a:t>
            </a:r>
            <a:r>
              <a:rPr lang="en-US" i="1" dirty="0"/>
              <a:t>was</a:t>
            </a:r>
            <a:r>
              <a:rPr lang="en-US" dirty="0"/>
              <a:t> the sea? </a:t>
            </a:r>
          </a:p>
        </p:txBody>
      </p:sp>
    </p:spTree>
    <p:extLst>
      <p:ext uri="{BB962C8B-B14F-4D97-AF65-F5344CB8AC3E}">
        <p14:creationId xmlns:p14="http://schemas.microsoft.com/office/powerpoint/2010/main" val="1723012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 stone building&#10;&#10;Description automatically generated">
            <a:extLst>
              <a:ext uri="{FF2B5EF4-FFF2-40B4-BE49-F238E27FC236}">
                <a16:creationId xmlns:a16="http://schemas.microsoft.com/office/drawing/2014/main" id="{EA7AF560-9EB3-4DFB-B3FC-03FBFF209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97" y="2352228"/>
            <a:ext cx="6420856" cy="4092536"/>
          </a:xfrm>
          <a:prstGeom prst="rect">
            <a:avLst/>
          </a:prstGeom>
        </p:spPr>
      </p:pic>
      <p:sp>
        <p:nvSpPr>
          <p:cNvPr id="5" name="Rectangle 4">
            <a:extLst>
              <a:ext uri="{FF2B5EF4-FFF2-40B4-BE49-F238E27FC236}">
                <a16:creationId xmlns:a16="http://schemas.microsoft.com/office/drawing/2014/main" id="{25A563FD-6E39-4BD8-88B5-C2514EBDB746}"/>
              </a:ext>
            </a:extLst>
          </p:cNvPr>
          <p:cNvSpPr/>
          <p:nvPr/>
        </p:nvSpPr>
        <p:spPr>
          <a:xfrm>
            <a:off x="500743" y="0"/>
            <a:ext cx="4572000" cy="2308324"/>
          </a:xfrm>
          <a:prstGeom prst="rect">
            <a:avLst/>
          </a:prstGeom>
        </p:spPr>
        <p:txBody>
          <a:bodyPr>
            <a:spAutoFit/>
          </a:bodyPr>
          <a:lstStyle/>
          <a:p>
            <a:r>
              <a:rPr lang="en-US" dirty="0">
                <a:solidFill>
                  <a:schemeClr val="bg1"/>
                </a:solidFill>
              </a:rPr>
              <a:t>Nahum 3:10 (NKJV) </a:t>
            </a:r>
          </a:p>
          <a:p>
            <a:pPr marL="457200" indent="-457200"/>
            <a:r>
              <a:rPr lang="en-US" baseline="30000" dirty="0">
                <a:solidFill>
                  <a:schemeClr val="bg1"/>
                </a:solidFill>
              </a:rPr>
              <a:t>10</a:t>
            </a:r>
            <a:r>
              <a:rPr lang="en-US" dirty="0">
                <a:solidFill>
                  <a:schemeClr val="bg1"/>
                </a:solidFill>
              </a:rPr>
              <a:t> Yet she </a:t>
            </a:r>
            <a:r>
              <a:rPr lang="en-US" i="1" dirty="0">
                <a:solidFill>
                  <a:schemeClr val="bg1"/>
                </a:solidFill>
              </a:rPr>
              <a:t>was</a:t>
            </a:r>
            <a:r>
              <a:rPr lang="en-US" dirty="0">
                <a:solidFill>
                  <a:schemeClr val="bg1"/>
                </a:solidFill>
              </a:rPr>
              <a:t> carried away, </a:t>
            </a:r>
          </a:p>
          <a:p>
            <a:pPr marL="457200" indent="-228600"/>
            <a:r>
              <a:rPr lang="en-US" dirty="0">
                <a:solidFill>
                  <a:schemeClr val="bg1"/>
                </a:solidFill>
              </a:rPr>
              <a:t>She went into captivity; </a:t>
            </a:r>
          </a:p>
          <a:p>
            <a:pPr marL="457200" indent="-228600"/>
            <a:r>
              <a:rPr lang="en-US" dirty="0">
                <a:solidFill>
                  <a:schemeClr val="bg1"/>
                </a:solidFill>
              </a:rPr>
              <a:t>Her young children also were dashed to pieces </a:t>
            </a:r>
          </a:p>
          <a:p>
            <a:pPr marL="457200" indent="-228600"/>
            <a:r>
              <a:rPr lang="en-US" dirty="0">
                <a:solidFill>
                  <a:schemeClr val="bg1"/>
                </a:solidFill>
              </a:rPr>
              <a:t>At the head of every street; </a:t>
            </a:r>
          </a:p>
          <a:p>
            <a:pPr marL="457200" indent="-228600"/>
            <a:r>
              <a:rPr lang="en-US" dirty="0">
                <a:solidFill>
                  <a:schemeClr val="bg1"/>
                </a:solidFill>
              </a:rPr>
              <a:t>They cast lots for her honorable men, </a:t>
            </a:r>
          </a:p>
          <a:p>
            <a:pPr marL="457200" indent="-228600"/>
            <a:r>
              <a:rPr lang="en-US" dirty="0">
                <a:solidFill>
                  <a:schemeClr val="bg1"/>
                </a:solidFill>
              </a:rPr>
              <a:t>And all her great men were bound in chains. </a:t>
            </a:r>
          </a:p>
        </p:txBody>
      </p:sp>
      <p:sp>
        <p:nvSpPr>
          <p:cNvPr id="6" name="TextBox 5">
            <a:extLst>
              <a:ext uri="{FF2B5EF4-FFF2-40B4-BE49-F238E27FC236}">
                <a16:creationId xmlns:a16="http://schemas.microsoft.com/office/drawing/2014/main" id="{DD6F53DC-A3C7-43B0-8A98-5191B9ADCFE1}"/>
              </a:ext>
            </a:extLst>
          </p:cNvPr>
          <p:cNvSpPr txBox="1"/>
          <p:nvPr/>
        </p:nvSpPr>
        <p:spPr>
          <a:xfrm>
            <a:off x="500743" y="6488668"/>
            <a:ext cx="3024482" cy="369332"/>
          </a:xfrm>
          <a:prstGeom prst="rect">
            <a:avLst/>
          </a:prstGeom>
          <a:noFill/>
        </p:spPr>
        <p:txBody>
          <a:bodyPr wrap="none" rtlCol="0">
            <a:spAutoFit/>
          </a:bodyPr>
          <a:lstStyle/>
          <a:p>
            <a:r>
              <a:rPr lang="en-US" dirty="0">
                <a:solidFill>
                  <a:schemeClr val="bg1"/>
                </a:solidFill>
              </a:rPr>
              <a:t>Children captives from Thebes</a:t>
            </a:r>
          </a:p>
        </p:txBody>
      </p:sp>
    </p:spTree>
    <p:extLst>
      <p:ext uri="{BB962C8B-B14F-4D97-AF65-F5344CB8AC3E}">
        <p14:creationId xmlns:p14="http://schemas.microsoft.com/office/powerpoint/2010/main" val="186687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A563FD-6E39-4BD8-88B5-C2514EBDB746}"/>
              </a:ext>
            </a:extLst>
          </p:cNvPr>
          <p:cNvSpPr/>
          <p:nvPr/>
        </p:nvSpPr>
        <p:spPr>
          <a:xfrm>
            <a:off x="-40188" y="0"/>
            <a:ext cx="4572000" cy="230832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Nahum 3:10 (NKJV)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10</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Yet she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was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carried away,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She went into captivity;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Her young children also were dashed to pieces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the head of every street;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They cast lots for her honorable men,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all her great men were bound in chains. </a:t>
            </a:r>
          </a:p>
        </p:txBody>
      </p:sp>
      <p:sp>
        <p:nvSpPr>
          <p:cNvPr id="6" name="TextBox 5">
            <a:extLst>
              <a:ext uri="{FF2B5EF4-FFF2-40B4-BE49-F238E27FC236}">
                <a16:creationId xmlns:a16="http://schemas.microsoft.com/office/drawing/2014/main" id="{DD6F53DC-A3C7-43B0-8A98-5191B9ADCFE1}"/>
              </a:ext>
            </a:extLst>
          </p:cNvPr>
          <p:cNvSpPr txBox="1"/>
          <p:nvPr/>
        </p:nvSpPr>
        <p:spPr>
          <a:xfrm>
            <a:off x="324021" y="5347845"/>
            <a:ext cx="8819979" cy="369332"/>
          </a:xfrm>
          <a:prstGeom prst="rect">
            <a:avLst/>
          </a:prstGeom>
          <a:noFill/>
        </p:spPr>
        <p:txBody>
          <a:bodyPr wrap="none" rtlCol="0">
            <a:spAutoFit/>
          </a:bodyPr>
          <a:lstStyle/>
          <a:p>
            <a:pPr lvl="0"/>
            <a:r>
              <a:rPr lang="en-US" dirty="0">
                <a:solidFill>
                  <a:prstClr val="white"/>
                </a:solidFill>
              </a:rPr>
              <a:t>Two Assyrian soldiers forcing Babylonian captive to grind bones of his family, 7th - 6th c. BCE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black and white photo of a person&#10;&#10;Description automatically generated">
            <a:extLst>
              <a:ext uri="{FF2B5EF4-FFF2-40B4-BE49-F238E27FC236}">
                <a16:creationId xmlns:a16="http://schemas.microsoft.com/office/drawing/2014/main" id="{6C0557DD-D220-41E0-BD51-94B57B73E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435" y="488233"/>
            <a:ext cx="4486522" cy="4488716"/>
          </a:xfrm>
          <a:prstGeom prst="rect">
            <a:avLst/>
          </a:prstGeom>
        </p:spPr>
      </p:pic>
    </p:spTree>
    <p:extLst>
      <p:ext uri="{BB962C8B-B14F-4D97-AF65-F5344CB8AC3E}">
        <p14:creationId xmlns:p14="http://schemas.microsoft.com/office/powerpoint/2010/main" val="869434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A563FD-6E39-4BD8-88B5-C2514EBDB746}"/>
              </a:ext>
            </a:extLst>
          </p:cNvPr>
          <p:cNvSpPr/>
          <p:nvPr/>
        </p:nvSpPr>
        <p:spPr>
          <a:xfrm>
            <a:off x="-40188" y="0"/>
            <a:ext cx="4117662" cy="25853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Nahum 3:10 (NKJV)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10</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Yet she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was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carried away,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She went into captivity;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Her young children also were dashed to pieces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the head of every street;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They cast lots for her honorable men,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all her great men were bound in chains. </a:t>
            </a:r>
          </a:p>
        </p:txBody>
      </p:sp>
      <p:pic>
        <p:nvPicPr>
          <p:cNvPr id="8" name="Picture 7">
            <a:extLst>
              <a:ext uri="{FF2B5EF4-FFF2-40B4-BE49-F238E27FC236}">
                <a16:creationId xmlns:a16="http://schemas.microsoft.com/office/drawing/2014/main" id="{78231E15-4CE1-4B85-9D42-05CB9B4E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078" y="2412273"/>
            <a:ext cx="6367901" cy="4253559"/>
          </a:xfrm>
          <a:prstGeom prst="rect">
            <a:avLst/>
          </a:prstGeom>
        </p:spPr>
      </p:pic>
      <p:sp>
        <p:nvSpPr>
          <p:cNvPr id="9" name="TextBox 8">
            <a:extLst>
              <a:ext uri="{FF2B5EF4-FFF2-40B4-BE49-F238E27FC236}">
                <a16:creationId xmlns:a16="http://schemas.microsoft.com/office/drawing/2014/main" id="{12F08ECE-4486-45CE-9254-799088E83408}"/>
              </a:ext>
            </a:extLst>
          </p:cNvPr>
          <p:cNvSpPr txBox="1"/>
          <p:nvPr/>
        </p:nvSpPr>
        <p:spPr>
          <a:xfrm>
            <a:off x="324021" y="5347845"/>
            <a:ext cx="1721882" cy="369332"/>
          </a:xfrm>
          <a:prstGeom prst="rect">
            <a:avLst/>
          </a:prstGeom>
          <a:noFill/>
        </p:spPr>
        <p:txBody>
          <a:bodyPr wrap="none" rtlCol="0">
            <a:spAutoFit/>
          </a:bodyPr>
          <a:lstStyle/>
          <a:p>
            <a:pPr lvl="0"/>
            <a:r>
              <a:rPr lang="en-US" dirty="0">
                <a:solidFill>
                  <a:prstClr val="white"/>
                </a:solidFill>
              </a:rPr>
              <a:t>Lachish Captives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46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tree&#10;&#10;Description automatically generated">
            <a:extLst>
              <a:ext uri="{FF2B5EF4-FFF2-40B4-BE49-F238E27FC236}">
                <a16:creationId xmlns:a16="http://schemas.microsoft.com/office/drawing/2014/main" id="{F79A04DC-FCED-4088-96B3-2F6EA6BA7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9698"/>
            <a:ext cx="9144000" cy="6081117"/>
          </a:xfrm>
          <a:prstGeom prst="rect">
            <a:avLst/>
          </a:prstGeom>
        </p:spPr>
      </p:pic>
      <p:sp>
        <p:nvSpPr>
          <p:cNvPr id="3" name="Rectangle 2">
            <a:extLst>
              <a:ext uri="{FF2B5EF4-FFF2-40B4-BE49-F238E27FC236}">
                <a16:creationId xmlns:a16="http://schemas.microsoft.com/office/drawing/2014/main" id="{699AFE87-097C-443F-88F0-64F6772531ED}"/>
              </a:ext>
            </a:extLst>
          </p:cNvPr>
          <p:cNvSpPr/>
          <p:nvPr/>
        </p:nvSpPr>
        <p:spPr>
          <a:xfrm>
            <a:off x="100149" y="439842"/>
            <a:ext cx="4572000" cy="3139321"/>
          </a:xfrm>
          <a:prstGeom prst="rect">
            <a:avLst/>
          </a:prstGeom>
        </p:spPr>
        <p:txBody>
          <a:bodyPr>
            <a:spAutoFit/>
          </a:bodyPr>
          <a:lstStyle/>
          <a:p>
            <a:endParaRPr lang="en-US" dirty="0">
              <a:solidFill>
                <a:schemeClr val="bg1"/>
              </a:solidFill>
            </a:endParaRPr>
          </a:p>
          <a:p>
            <a:r>
              <a:rPr lang="en-US" dirty="0">
                <a:solidFill>
                  <a:schemeClr val="bg1"/>
                </a:solidFill>
              </a:rPr>
              <a:t>Nahum 3:12–13 (NKJV) </a:t>
            </a:r>
          </a:p>
          <a:p>
            <a:pPr marL="457200" indent="-457200"/>
            <a:r>
              <a:rPr lang="en-US" baseline="30000" dirty="0">
                <a:solidFill>
                  <a:schemeClr val="bg1"/>
                </a:solidFill>
              </a:rPr>
              <a:t>12</a:t>
            </a:r>
            <a:r>
              <a:rPr lang="en-US" dirty="0">
                <a:solidFill>
                  <a:schemeClr val="bg1"/>
                </a:solidFill>
              </a:rPr>
              <a:t> All your strongholds </a:t>
            </a:r>
            <a:r>
              <a:rPr lang="en-US" i="1" dirty="0">
                <a:solidFill>
                  <a:schemeClr val="bg1"/>
                </a:solidFill>
              </a:rPr>
              <a:t>are</a:t>
            </a:r>
            <a:r>
              <a:rPr lang="en-US" dirty="0">
                <a:solidFill>
                  <a:schemeClr val="bg1"/>
                </a:solidFill>
              </a:rPr>
              <a:t> fig trees with ripened figs: </a:t>
            </a:r>
          </a:p>
          <a:p>
            <a:pPr marL="457200" indent="-228600"/>
            <a:r>
              <a:rPr lang="en-US" dirty="0">
                <a:solidFill>
                  <a:schemeClr val="bg1"/>
                </a:solidFill>
              </a:rPr>
              <a:t>If they are shaken, </a:t>
            </a:r>
          </a:p>
          <a:p>
            <a:pPr marL="457200" indent="-228600"/>
            <a:r>
              <a:rPr lang="en-US" dirty="0">
                <a:solidFill>
                  <a:schemeClr val="bg1"/>
                </a:solidFill>
              </a:rPr>
              <a:t>They fall into the mouth of the eater. </a:t>
            </a:r>
          </a:p>
          <a:p>
            <a:pPr marL="457200" indent="-457200"/>
            <a:r>
              <a:rPr lang="en-US" baseline="30000" dirty="0">
                <a:solidFill>
                  <a:schemeClr val="bg1"/>
                </a:solidFill>
              </a:rPr>
              <a:t>13</a:t>
            </a:r>
            <a:r>
              <a:rPr lang="en-US" dirty="0">
                <a:solidFill>
                  <a:schemeClr val="bg1"/>
                </a:solidFill>
              </a:rPr>
              <a:t> Surely, your people in your midst </a:t>
            </a:r>
            <a:r>
              <a:rPr lang="en-US" i="1" dirty="0">
                <a:solidFill>
                  <a:schemeClr val="bg1"/>
                </a:solidFill>
              </a:rPr>
              <a:t>are</a:t>
            </a:r>
            <a:r>
              <a:rPr lang="en-US" dirty="0">
                <a:solidFill>
                  <a:schemeClr val="bg1"/>
                </a:solidFill>
              </a:rPr>
              <a:t> women! </a:t>
            </a:r>
          </a:p>
          <a:p>
            <a:pPr marL="457200" indent="-228600"/>
            <a:r>
              <a:rPr lang="en-US" dirty="0">
                <a:solidFill>
                  <a:schemeClr val="bg1"/>
                </a:solidFill>
              </a:rPr>
              <a:t>The gates of your land are wide open for your enemies; </a:t>
            </a:r>
          </a:p>
          <a:p>
            <a:pPr marL="457200" indent="-228600"/>
            <a:r>
              <a:rPr lang="en-US" dirty="0">
                <a:solidFill>
                  <a:schemeClr val="bg1"/>
                </a:solidFill>
              </a:rPr>
              <a:t>Fire shall devour the bars of your </a:t>
            </a:r>
            <a:r>
              <a:rPr lang="en-US" i="1" dirty="0">
                <a:solidFill>
                  <a:schemeClr val="bg1"/>
                </a:solidFill>
              </a:rPr>
              <a:t>gates</a:t>
            </a:r>
            <a:r>
              <a:rPr lang="en-US" dirty="0">
                <a:solidFill>
                  <a:schemeClr val="bg1"/>
                </a:solidFill>
              </a:rPr>
              <a:t>. </a:t>
            </a:r>
          </a:p>
        </p:txBody>
      </p:sp>
    </p:spTree>
    <p:extLst>
      <p:ext uri="{BB962C8B-B14F-4D97-AF65-F5344CB8AC3E}">
        <p14:creationId xmlns:p14="http://schemas.microsoft.com/office/powerpoint/2010/main" val="712572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BB068E-1961-4CC2-A905-CD109A08B339}"/>
              </a:ext>
            </a:extLst>
          </p:cNvPr>
          <p:cNvSpPr/>
          <p:nvPr/>
        </p:nvSpPr>
        <p:spPr>
          <a:xfrm>
            <a:off x="361406" y="323257"/>
            <a:ext cx="4572000" cy="5863144"/>
          </a:xfrm>
          <a:prstGeom prst="rect">
            <a:avLst/>
          </a:prstGeom>
        </p:spPr>
        <p:txBody>
          <a:bodyPr>
            <a:spAutoFit/>
          </a:bodyPr>
          <a:lstStyle/>
          <a:p>
            <a:endParaRPr lang="en-US" dirty="0">
              <a:solidFill>
                <a:schemeClr val="bg1"/>
              </a:solidFill>
            </a:endParaRPr>
          </a:p>
          <a:p>
            <a:r>
              <a:rPr lang="en-US" dirty="0">
                <a:solidFill>
                  <a:schemeClr val="bg1"/>
                </a:solidFill>
              </a:rPr>
              <a:t>Nahum 3:14–17 (NKJV) </a:t>
            </a:r>
          </a:p>
          <a:p>
            <a:pPr marL="457200" indent="-457200">
              <a:spcBef>
                <a:spcPts val="900"/>
              </a:spcBef>
            </a:pPr>
            <a:r>
              <a:rPr lang="en-US" baseline="30000" dirty="0">
                <a:solidFill>
                  <a:schemeClr val="bg1"/>
                </a:solidFill>
              </a:rPr>
              <a:t>14</a:t>
            </a:r>
            <a:r>
              <a:rPr lang="en-US" dirty="0">
                <a:solidFill>
                  <a:schemeClr val="bg1"/>
                </a:solidFill>
              </a:rPr>
              <a:t> Draw your water for the siege! </a:t>
            </a:r>
          </a:p>
          <a:p>
            <a:pPr marL="457200" indent="-228600"/>
            <a:r>
              <a:rPr lang="en-US" dirty="0">
                <a:solidFill>
                  <a:schemeClr val="bg1"/>
                </a:solidFill>
              </a:rPr>
              <a:t>Fortify your strongholds! </a:t>
            </a:r>
          </a:p>
          <a:p>
            <a:pPr marL="457200" indent="-228600"/>
            <a:r>
              <a:rPr lang="en-US" dirty="0">
                <a:solidFill>
                  <a:schemeClr val="bg1"/>
                </a:solidFill>
              </a:rPr>
              <a:t>Go into the clay and tread the mortar! </a:t>
            </a:r>
          </a:p>
          <a:p>
            <a:pPr marL="457200" indent="-228600"/>
            <a:r>
              <a:rPr lang="en-US" dirty="0">
                <a:solidFill>
                  <a:schemeClr val="bg1"/>
                </a:solidFill>
              </a:rPr>
              <a:t>Make strong the brick kiln! </a:t>
            </a:r>
          </a:p>
          <a:p>
            <a:pPr marL="457200" indent="-457200"/>
            <a:r>
              <a:rPr lang="en-US" baseline="30000" dirty="0">
                <a:solidFill>
                  <a:schemeClr val="bg1"/>
                </a:solidFill>
              </a:rPr>
              <a:t>15</a:t>
            </a:r>
            <a:r>
              <a:rPr lang="en-US" dirty="0">
                <a:solidFill>
                  <a:schemeClr val="bg1"/>
                </a:solidFill>
              </a:rPr>
              <a:t> There the fire will devour you, </a:t>
            </a:r>
          </a:p>
          <a:p>
            <a:pPr marL="457200" indent="-228600"/>
            <a:r>
              <a:rPr lang="en-US" dirty="0">
                <a:solidFill>
                  <a:schemeClr val="bg1"/>
                </a:solidFill>
              </a:rPr>
              <a:t>The sword will cut you off; </a:t>
            </a:r>
          </a:p>
          <a:p>
            <a:pPr marL="457200" indent="-228600"/>
            <a:r>
              <a:rPr lang="en-US" dirty="0">
                <a:solidFill>
                  <a:schemeClr val="bg1"/>
                </a:solidFill>
              </a:rPr>
              <a:t>It will eat you up like a locust. </a:t>
            </a:r>
          </a:p>
          <a:p>
            <a:pPr marL="457200" indent="-228600">
              <a:spcBef>
                <a:spcPts val="900"/>
              </a:spcBef>
            </a:pPr>
            <a:r>
              <a:rPr lang="en-US" dirty="0">
                <a:solidFill>
                  <a:schemeClr val="bg1"/>
                </a:solidFill>
              </a:rPr>
              <a:t>Make yourself many—like the locust! </a:t>
            </a:r>
          </a:p>
          <a:p>
            <a:pPr marL="457200" indent="-228600"/>
            <a:r>
              <a:rPr lang="en-US" dirty="0">
                <a:solidFill>
                  <a:schemeClr val="bg1"/>
                </a:solidFill>
              </a:rPr>
              <a:t>Make yourself many—like the </a:t>
            </a:r>
            <a:r>
              <a:rPr lang="en-US" i="1" dirty="0">
                <a:solidFill>
                  <a:schemeClr val="bg1"/>
                </a:solidFill>
              </a:rPr>
              <a:t>swarming</a:t>
            </a:r>
            <a:r>
              <a:rPr lang="en-US" dirty="0">
                <a:solidFill>
                  <a:schemeClr val="bg1"/>
                </a:solidFill>
              </a:rPr>
              <a:t> locusts! </a:t>
            </a:r>
          </a:p>
          <a:p>
            <a:pPr marL="457200" indent="-457200"/>
            <a:r>
              <a:rPr lang="en-US" baseline="30000" dirty="0">
                <a:solidFill>
                  <a:schemeClr val="bg1"/>
                </a:solidFill>
              </a:rPr>
              <a:t>16</a:t>
            </a:r>
            <a:r>
              <a:rPr lang="en-US" dirty="0">
                <a:solidFill>
                  <a:schemeClr val="bg1"/>
                </a:solidFill>
              </a:rPr>
              <a:t> You have multiplied your merchants more than the stars of heaven. </a:t>
            </a:r>
          </a:p>
          <a:p>
            <a:pPr marL="457200" indent="-228600"/>
            <a:r>
              <a:rPr lang="en-US" dirty="0">
                <a:solidFill>
                  <a:schemeClr val="bg1"/>
                </a:solidFill>
              </a:rPr>
              <a:t>The locust plunders and flies away. </a:t>
            </a:r>
          </a:p>
          <a:p>
            <a:pPr marL="457200" indent="-457200"/>
            <a:r>
              <a:rPr lang="en-US" baseline="30000" dirty="0">
                <a:solidFill>
                  <a:schemeClr val="bg1"/>
                </a:solidFill>
              </a:rPr>
              <a:t>17</a:t>
            </a:r>
            <a:r>
              <a:rPr lang="en-US" dirty="0">
                <a:solidFill>
                  <a:schemeClr val="bg1"/>
                </a:solidFill>
              </a:rPr>
              <a:t> Your commanders </a:t>
            </a:r>
            <a:r>
              <a:rPr lang="en-US" i="1" dirty="0">
                <a:solidFill>
                  <a:schemeClr val="bg1"/>
                </a:solidFill>
              </a:rPr>
              <a:t>are</a:t>
            </a:r>
            <a:r>
              <a:rPr lang="en-US" dirty="0">
                <a:solidFill>
                  <a:schemeClr val="bg1"/>
                </a:solidFill>
              </a:rPr>
              <a:t> like </a:t>
            </a:r>
            <a:r>
              <a:rPr lang="en-US" i="1" dirty="0">
                <a:solidFill>
                  <a:schemeClr val="bg1"/>
                </a:solidFill>
              </a:rPr>
              <a:t>swarming</a:t>
            </a:r>
            <a:r>
              <a:rPr lang="en-US" dirty="0">
                <a:solidFill>
                  <a:schemeClr val="bg1"/>
                </a:solidFill>
              </a:rPr>
              <a:t> locusts, </a:t>
            </a:r>
          </a:p>
          <a:p>
            <a:pPr marL="457200" indent="-228600"/>
            <a:r>
              <a:rPr lang="en-US" dirty="0">
                <a:solidFill>
                  <a:schemeClr val="bg1"/>
                </a:solidFill>
              </a:rPr>
              <a:t>And your generals like great grasshoppers, </a:t>
            </a:r>
          </a:p>
          <a:p>
            <a:pPr marL="457200" indent="-228600"/>
            <a:r>
              <a:rPr lang="en-US" dirty="0">
                <a:solidFill>
                  <a:schemeClr val="bg1"/>
                </a:solidFill>
              </a:rPr>
              <a:t>Which camp in the hedges on a cold day; </a:t>
            </a:r>
          </a:p>
          <a:p>
            <a:pPr marL="457200" indent="-228600"/>
            <a:r>
              <a:rPr lang="en-US" dirty="0">
                <a:solidFill>
                  <a:schemeClr val="bg1"/>
                </a:solidFill>
              </a:rPr>
              <a:t>When the sun rises they flee away, </a:t>
            </a:r>
          </a:p>
          <a:p>
            <a:pPr marL="457200" indent="-228600"/>
            <a:r>
              <a:rPr lang="en-US" dirty="0">
                <a:solidFill>
                  <a:schemeClr val="bg1"/>
                </a:solidFill>
              </a:rPr>
              <a:t>And the place where they </a:t>
            </a:r>
            <a:r>
              <a:rPr lang="en-US" i="1" dirty="0">
                <a:solidFill>
                  <a:schemeClr val="bg1"/>
                </a:solidFill>
              </a:rPr>
              <a:t>are</a:t>
            </a:r>
            <a:r>
              <a:rPr lang="en-US" dirty="0">
                <a:solidFill>
                  <a:schemeClr val="bg1"/>
                </a:solidFill>
              </a:rPr>
              <a:t> is not known. </a:t>
            </a:r>
          </a:p>
        </p:txBody>
      </p:sp>
      <p:pic>
        <p:nvPicPr>
          <p:cNvPr id="4" name="Picture 5" descr="Locust hiding-pg 532">
            <a:extLst>
              <a:ext uri="{FF2B5EF4-FFF2-40B4-BE49-F238E27FC236}">
                <a16:creationId xmlns:a16="http://schemas.microsoft.com/office/drawing/2014/main" id="{734F3D33-BF2F-499A-AB1D-AA5BFC5D2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502" y="4063596"/>
            <a:ext cx="3810058" cy="212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71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Jonah-Joel-Micah\Reference Material\nineveh3-A view of Nineveh from Kouyunjik.jpg">
            <a:extLst>
              <a:ext uri="{FF2B5EF4-FFF2-40B4-BE49-F238E27FC236}">
                <a16:creationId xmlns:a16="http://schemas.microsoft.com/office/drawing/2014/main" id="{AAB0A210-A8A3-475F-A1B5-6FB13180C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8D27439-6341-45EF-9884-2FD5DEB08FFE}"/>
              </a:ext>
            </a:extLst>
          </p:cNvPr>
          <p:cNvSpPr/>
          <p:nvPr/>
        </p:nvSpPr>
        <p:spPr>
          <a:xfrm>
            <a:off x="213360" y="92338"/>
            <a:ext cx="4572000" cy="3139321"/>
          </a:xfrm>
          <a:prstGeom prst="rect">
            <a:avLst/>
          </a:prstGeom>
        </p:spPr>
        <p:txBody>
          <a:bodyPr>
            <a:spAutoFit/>
          </a:bodyPr>
          <a:lstStyle/>
          <a:p>
            <a:r>
              <a:rPr lang="en-US" dirty="0"/>
              <a:t>Nahum 3:18–19 (NKJV) </a:t>
            </a:r>
          </a:p>
          <a:p>
            <a:pPr marL="457200" indent="-457200"/>
            <a:r>
              <a:rPr lang="en-US" baseline="30000" dirty="0"/>
              <a:t>18</a:t>
            </a:r>
            <a:r>
              <a:rPr lang="en-US" dirty="0"/>
              <a:t> Your shepherds slumber, O king of Assyria; </a:t>
            </a:r>
          </a:p>
          <a:p>
            <a:pPr marL="457200" indent="-228600"/>
            <a:r>
              <a:rPr lang="en-US" dirty="0"/>
              <a:t>Your nobles rest </a:t>
            </a:r>
            <a:r>
              <a:rPr lang="en-US" i="1" dirty="0"/>
              <a:t>in the dust</a:t>
            </a:r>
            <a:r>
              <a:rPr lang="en-US" dirty="0"/>
              <a:t>. </a:t>
            </a:r>
          </a:p>
          <a:p>
            <a:pPr marL="457200" indent="-228600"/>
            <a:r>
              <a:rPr lang="en-US" dirty="0"/>
              <a:t>Your people are scattered on the mountains, </a:t>
            </a:r>
          </a:p>
          <a:p>
            <a:pPr marL="457200" indent="-228600"/>
            <a:r>
              <a:rPr lang="en-US" dirty="0"/>
              <a:t>And no one gathers them. </a:t>
            </a:r>
          </a:p>
          <a:p>
            <a:pPr marL="457200" indent="-457200"/>
            <a:r>
              <a:rPr lang="en-US" baseline="30000" dirty="0"/>
              <a:t>19</a:t>
            </a:r>
            <a:r>
              <a:rPr lang="en-US" dirty="0"/>
              <a:t> Your injury </a:t>
            </a:r>
            <a:r>
              <a:rPr lang="en-US" i="1" dirty="0"/>
              <a:t>has</a:t>
            </a:r>
            <a:r>
              <a:rPr lang="en-US" dirty="0"/>
              <a:t> no healing, </a:t>
            </a:r>
          </a:p>
          <a:p>
            <a:pPr marL="457200" indent="-228600"/>
            <a:r>
              <a:rPr lang="en-US" dirty="0"/>
              <a:t>Your wound is severe. </a:t>
            </a:r>
          </a:p>
          <a:p>
            <a:pPr marL="457200" indent="-228600"/>
            <a:r>
              <a:rPr lang="en-US" dirty="0"/>
              <a:t>All who hear news of you </a:t>
            </a:r>
          </a:p>
          <a:p>
            <a:pPr marL="457200" indent="-228600"/>
            <a:r>
              <a:rPr lang="en-US" dirty="0"/>
              <a:t>Will clap </a:t>
            </a:r>
            <a:r>
              <a:rPr lang="en-US" i="1" dirty="0"/>
              <a:t>their</a:t>
            </a:r>
            <a:r>
              <a:rPr lang="en-US" dirty="0"/>
              <a:t> hands over you, </a:t>
            </a:r>
          </a:p>
          <a:p>
            <a:pPr marL="457200" indent="-228600"/>
            <a:r>
              <a:rPr lang="en-US" dirty="0"/>
              <a:t>For upon whom has not your wickedness passed continually? </a:t>
            </a:r>
          </a:p>
        </p:txBody>
      </p:sp>
    </p:spTree>
    <p:extLst>
      <p:ext uri="{BB962C8B-B14F-4D97-AF65-F5344CB8AC3E}">
        <p14:creationId xmlns:p14="http://schemas.microsoft.com/office/powerpoint/2010/main" val="375653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a:p>
        </p:txBody>
      </p:sp>
      <p:pic>
        <p:nvPicPr>
          <p:cNvPr id="18435" name="Picture 3" descr="G:\Jonah-Joel-Micah\Reference Material\nineveh3-A view of Nineveh from Kouyunj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6249988" y="369888"/>
            <a:ext cx="28940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4C4F60"/>
                </a:solidFill>
                <a:effectLst/>
                <a:uLnTx/>
                <a:uFillTx/>
                <a:latin typeface="Times New Roman" pitchFamily="18" charset="0"/>
                <a:ea typeface="+mn-ea"/>
                <a:cs typeface="Arial"/>
                <a:sym typeface="Arial"/>
                <a:rtl val="0"/>
              </a:rPr>
              <a:t>Nineveh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4C4F60"/>
                </a:solidFill>
                <a:effectLst/>
                <a:uLnTx/>
                <a:uFillTx/>
                <a:latin typeface="Times New Roman" pitchFamily="18" charset="0"/>
                <a:ea typeface="+mn-ea"/>
                <a:cs typeface="Arial"/>
                <a:sym typeface="Arial"/>
                <a:rtl val="0"/>
              </a:rPr>
              <a:t>Today</a:t>
            </a:r>
          </a:p>
        </p:txBody>
      </p:sp>
      <p:sp>
        <p:nvSpPr>
          <p:cNvPr id="18437" name="TextBox 4"/>
          <p:cNvSpPr txBox="1">
            <a:spLocks noChangeArrowheads="1"/>
          </p:cNvSpPr>
          <p:nvPr/>
        </p:nvSpPr>
        <p:spPr bwMode="auto">
          <a:xfrm>
            <a:off x="190500" y="190500"/>
            <a:ext cx="6210300" cy="3048000"/>
          </a:xfrm>
          <a:prstGeom prst="rect">
            <a:avLst/>
          </a:prstGeom>
          <a:solidFill>
            <a:srgbClr val="F8F8F8">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Zephaniah began to prophesy around </a:t>
            </a:r>
            <a:r>
              <a:rPr kumimoji="0" lang="en-US" altLang="en-US" sz="16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630 BC</a:t>
            </a: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while Nineveh, the capital of the mighty Assyrian Empire, was still the greatest city on earth with a population of possibly over a million people </a:t>
            </a:r>
            <a:r>
              <a:rPr kumimoji="0" lang="en-US" altLang="en-US" sz="16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(Jonah 3:3, 4:11).</a:t>
            </a: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He prophesied that God “will make Nineveh a desolation, and dry like a wilderness and flocks shall lie down in the midst of her” </a:t>
            </a:r>
            <a:r>
              <a:rPr kumimoji="0" lang="en-US" altLang="en-US" sz="16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(Zephaniah 2:13-14).</a:t>
            </a: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a:t>
            </a:r>
            <a:b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br>
            <a:b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b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In </a:t>
            </a:r>
            <a:r>
              <a:rPr kumimoji="0" lang="en-US" altLang="en-US" sz="1600" b="1"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612 BC</a:t>
            </a:r>
            <a:r>
              <a:rPr kumimoji="0" lang="en-US" altLang="en-US" sz="16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the Babylonians under Nebuchadnezzar's father, Nabopolassar, along with the Medes and the Scythians, destroyed Nineveh and the Assyrian empire along with it. Nineveh was never rebuilt and today the shepherds of nearby Mosul graze their sheep among the dunes of Nineveh.</a:t>
            </a:r>
          </a:p>
        </p:txBody>
      </p:sp>
    </p:spTree>
    <p:extLst>
      <p:ext uri="{BB962C8B-B14F-4D97-AF65-F5344CB8AC3E}">
        <p14:creationId xmlns:p14="http://schemas.microsoft.com/office/powerpoint/2010/main" val="23273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A774-3143-4ABA-BDA0-DD80F0FEEC59}"/>
              </a:ext>
            </a:extLst>
          </p:cNvPr>
          <p:cNvSpPr>
            <a:spLocks noGrp="1"/>
          </p:cNvSpPr>
          <p:nvPr>
            <p:ph type="title"/>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E9F3999D-56AF-4BF2-8252-C378FF4A1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94" y="-60960"/>
            <a:ext cx="8261612" cy="6858000"/>
          </a:xfrm>
          <a:prstGeom prst="rect">
            <a:avLst/>
          </a:prstGeom>
        </p:spPr>
      </p:pic>
    </p:spTree>
    <p:extLst>
      <p:ext uri="{BB962C8B-B14F-4D97-AF65-F5344CB8AC3E}">
        <p14:creationId xmlns:p14="http://schemas.microsoft.com/office/powerpoint/2010/main" val="2401375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03486"/>
            <a:ext cx="1905000" cy="6348296"/>
          </a:xfrm>
          <a:prstGeom prst="rect">
            <a:avLst/>
          </a:prstGeom>
        </p:spPr>
      </p:pic>
      <p:sp>
        <p:nvSpPr>
          <p:cNvPr id="6" name="TextBox 5"/>
          <p:cNvSpPr txBox="1"/>
          <p:nvPr/>
        </p:nvSpPr>
        <p:spPr>
          <a:xfrm>
            <a:off x="2819400" y="2895600"/>
            <a:ext cx="50880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According to the ancient historian, </a:t>
            </a:r>
            <a:r>
              <a:rPr kumimoji="0" lang="en-US" sz="1400" b="0" i="0" u="none" strike="noStrike" kern="0" cap="none" spc="0" normalizeH="0" baseline="0" noProof="0" dirty="0" err="1">
                <a:ln>
                  <a:noFill/>
                </a:ln>
                <a:solidFill>
                  <a:srgbClr val="000000"/>
                </a:solidFill>
                <a:effectLst/>
                <a:uLnTx/>
                <a:uFillTx/>
                <a:latin typeface="Arial" pitchFamily="34" charset="0"/>
                <a:cs typeface="Arial" pitchFamily="34" charset="0"/>
                <a:sym typeface="Arial"/>
                <a:rtl val="0"/>
              </a:rPr>
              <a:t>Diodorus</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a:t>
            </a:r>
            <a:r>
              <a:rPr kumimoji="0" lang="en-US" sz="1400" b="0" i="0" u="none" strike="noStrike" kern="0" cap="none" spc="0" normalizeH="0" baseline="0" noProof="0" dirty="0" err="1">
                <a:ln>
                  <a:noFill/>
                </a:ln>
                <a:solidFill>
                  <a:srgbClr val="000000"/>
                </a:solidFill>
                <a:effectLst/>
                <a:uLnTx/>
                <a:uFillTx/>
                <a:latin typeface="Arial" pitchFamily="34" charset="0"/>
                <a:cs typeface="Arial" pitchFamily="34" charset="0"/>
                <a:sym typeface="Arial"/>
                <a:rtl val="0"/>
              </a:rPr>
              <a:t>Siculus</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the armies laid siege to the city for over two years or months. </a:t>
            </a:r>
          </a:p>
        </p:txBody>
      </p:sp>
      <p:sp>
        <p:nvSpPr>
          <p:cNvPr id="7" name="TextBox 6"/>
          <p:cNvSpPr txBox="1"/>
          <p:nvPr/>
        </p:nvSpPr>
        <p:spPr>
          <a:xfrm>
            <a:off x="2829634" y="1844253"/>
            <a:ext cx="62381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City was destroyed by the Babylonians, Medes &amp; Scythians in 612 BC.</a:t>
            </a:r>
            <a:endParaRPr kumimoji="0" lang="en-US" sz="14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9" name="TextBox 8"/>
          <p:cNvSpPr txBox="1"/>
          <p:nvPr/>
        </p:nvSpPr>
        <p:spPr>
          <a:xfrm>
            <a:off x="2914307" y="683027"/>
            <a:ext cx="4774722" cy="523220"/>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3</a:t>
            </a:r>
            <a:r>
              <a:rPr kumimoji="0" lang="en-US" sz="1400" b="0" i="0" u="none" strike="noStrike" kern="0" cap="none" spc="0" normalizeH="0" baseline="30000" noProof="0" dirty="0">
                <a:ln>
                  <a:noFill/>
                </a:ln>
                <a:solidFill>
                  <a:srgbClr val="000000"/>
                </a:solidFill>
                <a:effectLst/>
                <a:uLnTx/>
                <a:uFillTx/>
                <a:latin typeface="Arial" pitchFamily="34" charset="0"/>
                <a:cs typeface="Arial" pitchFamily="34" charset="0"/>
                <a:sym typeface="Arial"/>
                <a:rtl val="0"/>
              </a:rPr>
              <a:t>rd</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year or month of siege, the </a:t>
            </a:r>
            <a:r>
              <a:rPr kumimoji="0" lang="en-US" sz="1400" b="0" i="0" u="none" strike="noStrike" kern="0" cap="none" spc="0" normalizeH="0" baseline="0" noProof="0" dirty="0" err="1">
                <a:ln>
                  <a:noFill/>
                </a:ln>
                <a:solidFill>
                  <a:srgbClr val="000000"/>
                </a:solidFill>
                <a:effectLst/>
                <a:uLnTx/>
                <a:uFillTx/>
                <a:latin typeface="Arial" pitchFamily="34" charset="0"/>
                <a:cs typeface="Arial" pitchFamily="34" charset="0"/>
                <a:sym typeface="Arial"/>
                <a:rtl val="0"/>
              </a:rPr>
              <a:t>Khosr</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River, which ran through the city flooded</a:t>
            </a:r>
          </a:p>
        </p:txBody>
      </p:sp>
      <p:sp>
        <p:nvSpPr>
          <p:cNvPr id="12" name="Rectangle 11"/>
          <p:cNvSpPr/>
          <p:nvPr/>
        </p:nvSpPr>
        <p:spPr>
          <a:xfrm>
            <a:off x="2819400" y="2590800"/>
            <a:ext cx="45950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Broken wall from flood allowed the enemy to come in.</a:t>
            </a:r>
          </a:p>
        </p:txBody>
      </p:sp>
      <p:sp>
        <p:nvSpPr>
          <p:cNvPr id="14" name="TextBox 13"/>
          <p:cNvSpPr txBox="1"/>
          <p:nvPr/>
        </p:nvSpPr>
        <p:spPr>
          <a:xfrm>
            <a:off x="2819400" y="4062252"/>
            <a:ext cx="6324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The city was destroyed by the Medes, Babylonians and Scythians in 612 BC.</a:t>
            </a:r>
            <a:endParaRPr kumimoji="0" lang="en-US" sz="14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16" name="TextBox 15"/>
          <p:cNvSpPr txBox="1"/>
          <p:nvPr/>
        </p:nvSpPr>
        <p:spPr>
          <a:xfrm>
            <a:off x="2810078" y="3422923"/>
            <a:ext cx="5797508" cy="307777"/>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The flood broke down the floodgates and part of the wall</a:t>
            </a:r>
          </a:p>
        </p:txBody>
      </p:sp>
      <p:sp>
        <p:nvSpPr>
          <p:cNvPr id="18" name="TextBox 17"/>
          <p:cNvSpPr txBox="1"/>
          <p:nvPr/>
        </p:nvSpPr>
        <p:spPr>
          <a:xfrm>
            <a:off x="2955941" y="2206823"/>
            <a:ext cx="6188059" cy="307777"/>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The king and his courtiers were surprised in the midst of their "</a:t>
            </a:r>
            <a:r>
              <a:rPr kumimoji="0" lang="en-US" sz="1400" b="0" i="0" u="none" strike="noStrike" kern="0" cap="none" spc="0" normalizeH="0" baseline="0" noProof="0" dirty="0" err="1">
                <a:ln>
                  <a:noFill/>
                </a:ln>
                <a:solidFill>
                  <a:srgbClr val="000000"/>
                </a:solidFill>
                <a:effectLst/>
                <a:uLnTx/>
                <a:uFillTx/>
                <a:latin typeface="Arial" pitchFamily="34" charset="0"/>
                <a:cs typeface="Arial" pitchFamily="34" charset="0"/>
                <a:sym typeface="Arial"/>
                <a:rtl val="0"/>
              </a:rPr>
              <a:t>carousings</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a:t>
            </a:r>
          </a:p>
        </p:txBody>
      </p:sp>
      <p:sp>
        <p:nvSpPr>
          <p:cNvPr id="20" name="TextBox 19"/>
          <p:cNvSpPr txBox="1"/>
          <p:nvPr/>
        </p:nvSpPr>
        <p:spPr>
          <a:xfrm>
            <a:off x="2950425" y="1202326"/>
            <a:ext cx="6331548" cy="523220"/>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Nineveh was so utterly devastated its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was lost to memory until rediscovered in 1853 </a:t>
            </a:r>
          </a:p>
        </p:txBody>
      </p:sp>
      <p:cxnSp>
        <p:nvCxnSpPr>
          <p:cNvPr id="21" name="Straight Connector 20"/>
          <p:cNvCxnSpPr>
            <a:stCxn id="9" idx="1"/>
          </p:cNvCxnSpPr>
          <p:nvPr/>
        </p:nvCxnSpPr>
        <p:spPr>
          <a:xfrm flipH="1">
            <a:off x="2176701" y="944637"/>
            <a:ext cx="737606" cy="4230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flipH="1">
            <a:off x="2703329" y="1463936"/>
            <a:ext cx="252612" cy="26161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
        <p:nvSpPr>
          <p:cNvPr id="24" name="TextBox 23"/>
          <p:cNvSpPr txBox="1"/>
          <p:nvPr/>
        </p:nvSpPr>
        <p:spPr>
          <a:xfrm>
            <a:off x="2901066" y="3730700"/>
            <a:ext cx="6014334" cy="307777"/>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fire played a great part in the destruction told by historians &amp; ruins</a:t>
            </a:r>
          </a:p>
        </p:txBody>
      </p:sp>
      <p:sp>
        <p:nvSpPr>
          <p:cNvPr id="26" name="TextBox 25"/>
          <p:cNvSpPr txBox="1"/>
          <p:nvPr/>
        </p:nvSpPr>
        <p:spPr>
          <a:xfrm>
            <a:off x="2523678" y="4418111"/>
            <a:ext cx="66864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When gates the best defended and the hardest to capture taken no way of escape</a:t>
            </a:r>
          </a:p>
        </p:txBody>
      </p:sp>
      <p:sp>
        <p:nvSpPr>
          <p:cNvPr id="28" name="TextBox 27"/>
          <p:cNvSpPr txBox="1"/>
          <p:nvPr/>
        </p:nvSpPr>
        <p:spPr>
          <a:xfrm>
            <a:off x="3069655" y="4876800"/>
            <a:ext cx="508518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City was destroyed so completely by the flood &amp; enemies that when Alexander the Great fought the battle of Arbela nearby in 331 BC,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he did not know a city had been there.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Nineveh was never rebuilt, </a:t>
            </a:r>
          </a:p>
        </p:txBody>
      </p:sp>
      <p:cxnSp>
        <p:nvCxnSpPr>
          <p:cNvPr id="32" name="Straight Connector 31"/>
          <p:cNvCxnSpPr>
            <a:stCxn id="7" idx="1"/>
          </p:cNvCxnSpPr>
          <p:nvPr/>
        </p:nvCxnSpPr>
        <p:spPr>
          <a:xfrm flipH="1">
            <a:off x="2267567" y="1998142"/>
            <a:ext cx="562067" cy="153888"/>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p:nvPr/>
        </p:nvCxnSpPr>
        <p:spPr>
          <a:xfrm flipH="1">
            <a:off x="2457524" y="2423735"/>
            <a:ext cx="636407" cy="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a:stCxn id="16" idx="1"/>
          </p:cNvCxnSpPr>
          <p:nvPr/>
        </p:nvCxnSpPr>
        <p:spPr>
          <a:xfrm flipH="1" flipV="1">
            <a:off x="2572206" y="3456201"/>
            <a:ext cx="237872" cy="120611"/>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flipH="1" flipV="1">
            <a:off x="1752600" y="3764794"/>
            <a:ext cx="1185736" cy="60307"/>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p:cNvCxnSpPr/>
          <p:nvPr/>
        </p:nvCxnSpPr>
        <p:spPr>
          <a:xfrm flipH="1" flipV="1">
            <a:off x="2186158" y="4459671"/>
            <a:ext cx="337520" cy="120611"/>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p:cNvCxnSpPr/>
          <p:nvPr/>
        </p:nvCxnSpPr>
        <p:spPr>
          <a:xfrm flipH="1" flipV="1">
            <a:off x="2634280" y="4247930"/>
            <a:ext cx="337520" cy="120611"/>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p:cNvCxnSpPr/>
          <p:nvPr/>
        </p:nvCxnSpPr>
        <p:spPr>
          <a:xfrm flipH="1" flipV="1">
            <a:off x="2317488" y="4776995"/>
            <a:ext cx="776443" cy="328405"/>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619193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9B7F-4E5E-44FF-B84B-1332FB7750D0}"/>
              </a:ext>
            </a:extLst>
          </p:cNvPr>
          <p:cNvSpPr>
            <a:spLocks noGrp="1"/>
          </p:cNvSpPr>
          <p:nvPr>
            <p:ph type="title"/>
          </p:nvPr>
        </p:nvSpPr>
        <p:spPr>
          <a:xfrm>
            <a:off x="2883545" y="63957"/>
            <a:ext cx="5034348" cy="642075"/>
          </a:xfrm>
        </p:spPr>
        <p:txBody>
          <a:bodyPr/>
          <a:lstStyle/>
          <a:p>
            <a:r>
              <a:rPr lang="en-US" dirty="0"/>
              <a:t>Nahum Prophecy</a:t>
            </a:r>
          </a:p>
        </p:txBody>
      </p:sp>
      <p:pic>
        <p:nvPicPr>
          <p:cNvPr id="3" name="Picture 2">
            <a:extLst>
              <a:ext uri="{FF2B5EF4-FFF2-40B4-BE49-F238E27FC236}">
                <a16:creationId xmlns:a16="http://schemas.microsoft.com/office/drawing/2014/main" id="{F57D00D0-5E92-46ED-B3BA-D64A4048A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261" y="40153"/>
            <a:ext cx="2033674" cy="6777094"/>
          </a:xfrm>
          <a:prstGeom prst="rect">
            <a:avLst/>
          </a:prstGeom>
        </p:spPr>
      </p:pic>
      <p:sp>
        <p:nvSpPr>
          <p:cNvPr id="44" name="TextBox 43">
            <a:extLst>
              <a:ext uri="{FF2B5EF4-FFF2-40B4-BE49-F238E27FC236}">
                <a16:creationId xmlns:a16="http://schemas.microsoft.com/office/drawing/2014/main" id="{C69B1926-C766-440F-9D30-1E366A8830F5}"/>
              </a:ext>
            </a:extLst>
          </p:cNvPr>
          <p:cNvSpPr txBox="1"/>
          <p:nvPr/>
        </p:nvSpPr>
        <p:spPr>
          <a:xfrm>
            <a:off x="2914307" y="683027"/>
            <a:ext cx="4774722" cy="523220"/>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3</a:t>
            </a:r>
            <a:r>
              <a:rPr kumimoji="0" lang="en-US" sz="1400" b="0" i="0" u="none" strike="noStrike" kern="0" cap="none" spc="0" normalizeH="0" baseline="30000" noProof="0" dirty="0">
                <a:ln>
                  <a:noFill/>
                </a:ln>
                <a:solidFill>
                  <a:srgbClr val="000000"/>
                </a:solidFill>
                <a:effectLst/>
                <a:uLnTx/>
                <a:uFillTx/>
                <a:latin typeface="Arial" pitchFamily="34" charset="0"/>
                <a:cs typeface="Arial" pitchFamily="34" charset="0"/>
                <a:sym typeface="Arial"/>
                <a:rtl val="0"/>
              </a:rPr>
              <a:t>rd</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year or month of siege, the </a:t>
            </a:r>
            <a:r>
              <a:rPr kumimoji="0" lang="en-US" sz="1400" b="0" i="0" u="none" strike="noStrike" kern="0" cap="none" spc="0" normalizeH="0" baseline="0" noProof="0" dirty="0" err="1">
                <a:ln>
                  <a:noFill/>
                </a:ln>
                <a:solidFill>
                  <a:srgbClr val="000000"/>
                </a:solidFill>
                <a:effectLst/>
                <a:uLnTx/>
                <a:uFillTx/>
                <a:latin typeface="Arial" pitchFamily="34" charset="0"/>
                <a:cs typeface="Arial" pitchFamily="34" charset="0"/>
                <a:sym typeface="Arial"/>
                <a:rtl val="0"/>
              </a:rPr>
              <a:t>Khosr</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River, which ran through the city flooded</a:t>
            </a:r>
          </a:p>
        </p:txBody>
      </p:sp>
      <p:sp>
        <p:nvSpPr>
          <p:cNvPr id="45" name="TextBox 44">
            <a:extLst>
              <a:ext uri="{FF2B5EF4-FFF2-40B4-BE49-F238E27FC236}">
                <a16:creationId xmlns:a16="http://schemas.microsoft.com/office/drawing/2014/main" id="{44EC3FEE-79A2-4446-A266-128FCAE039B3}"/>
              </a:ext>
            </a:extLst>
          </p:cNvPr>
          <p:cNvSpPr txBox="1"/>
          <p:nvPr/>
        </p:nvSpPr>
        <p:spPr>
          <a:xfrm>
            <a:off x="2950425" y="1202326"/>
            <a:ext cx="2838947" cy="954107"/>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Nineveh was so utterly devastated its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was lost to memory until rediscovered in 1853 </a:t>
            </a:r>
          </a:p>
        </p:txBody>
      </p:sp>
      <p:cxnSp>
        <p:nvCxnSpPr>
          <p:cNvPr id="46" name="Straight Connector 45">
            <a:extLst>
              <a:ext uri="{FF2B5EF4-FFF2-40B4-BE49-F238E27FC236}">
                <a16:creationId xmlns:a16="http://schemas.microsoft.com/office/drawing/2014/main" id="{E15FBEAA-D984-418C-A204-968E2740AF2C}"/>
              </a:ext>
            </a:extLst>
          </p:cNvPr>
          <p:cNvCxnSpPr>
            <a:stCxn id="44" idx="1"/>
          </p:cNvCxnSpPr>
          <p:nvPr/>
        </p:nvCxnSpPr>
        <p:spPr>
          <a:xfrm flipH="1">
            <a:off x="2176701" y="944637"/>
            <a:ext cx="737606" cy="4230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83A89918-0119-4CA4-BE60-9C89FF20EFF4}"/>
              </a:ext>
            </a:extLst>
          </p:cNvPr>
          <p:cNvCxnSpPr/>
          <p:nvPr/>
        </p:nvCxnSpPr>
        <p:spPr>
          <a:xfrm flipH="1">
            <a:off x="2703329" y="1463936"/>
            <a:ext cx="252612" cy="26161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
        <p:nvSpPr>
          <p:cNvPr id="48" name="TextBox 47">
            <a:extLst>
              <a:ext uri="{FF2B5EF4-FFF2-40B4-BE49-F238E27FC236}">
                <a16:creationId xmlns:a16="http://schemas.microsoft.com/office/drawing/2014/main" id="{F303DC91-55A8-4C2F-BF1D-3E26AE599A1B}"/>
              </a:ext>
            </a:extLst>
          </p:cNvPr>
          <p:cNvSpPr txBox="1"/>
          <p:nvPr/>
        </p:nvSpPr>
        <p:spPr>
          <a:xfrm>
            <a:off x="3274802" y="2652727"/>
            <a:ext cx="4643091" cy="3416320"/>
          </a:xfrm>
          <a:prstGeom prst="rect">
            <a:avLst/>
          </a:prstGeom>
          <a:noFill/>
        </p:spPr>
        <p:txBody>
          <a:bodyPr wrap="square" rtlCol="0">
            <a:spAutoFit/>
          </a:bodyPr>
          <a:lstStyle/>
          <a:p>
            <a:r>
              <a:rPr lang="en-US" u="sng" dirty="0"/>
              <a:t>In 401 BC, the Greek general Xenophon</a:t>
            </a:r>
            <a:r>
              <a:rPr lang="en-US" dirty="0"/>
              <a:t>, who was a hero for Sparta in the Peloponnesian War, led 10,000 Greek mercenaries into Mesopotamia in an effort to topple the Persian king Artaxerxes II (404-359 BC) from the throne and replace him with his brother, Cyrus. After Cyrus was killed in battle, the Greeks were forced to march back home through hundreds of miles of enemy territory. The account was masterfully retold by Xenophon in The Anabasis, which is often translated into English as The Persian Expedition.</a:t>
            </a:r>
          </a:p>
        </p:txBody>
      </p:sp>
    </p:spTree>
    <p:extLst>
      <p:ext uri="{BB962C8B-B14F-4D97-AF65-F5344CB8AC3E}">
        <p14:creationId xmlns:p14="http://schemas.microsoft.com/office/powerpoint/2010/main" val="1142791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9B7F-4E5E-44FF-B84B-1332FB7750D0}"/>
              </a:ext>
            </a:extLst>
          </p:cNvPr>
          <p:cNvSpPr>
            <a:spLocks noGrp="1"/>
          </p:cNvSpPr>
          <p:nvPr>
            <p:ph type="title"/>
          </p:nvPr>
        </p:nvSpPr>
        <p:spPr>
          <a:xfrm>
            <a:off x="2883545" y="63957"/>
            <a:ext cx="5034348" cy="642075"/>
          </a:xfrm>
        </p:spPr>
        <p:txBody>
          <a:bodyPr/>
          <a:lstStyle/>
          <a:p>
            <a:r>
              <a:rPr lang="en-US" dirty="0"/>
              <a:t>Nahum Prophecy</a:t>
            </a:r>
          </a:p>
        </p:txBody>
      </p:sp>
      <p:pic>
        <p:nvPicPr>
          <p:cNvPr id="3" name="Picture 2">
            <a:extLst>
              <a:ext uri="{FF2B5EF4-FFF2-40B4-BE49-F238E27FC236}">
                <a16:creationId xmlns:a16="http://schemas.microsoft.com/office/drawing/2014/main" id="{F57D00D0-5E92-46ED-B3BA-D64A4048A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261" y="40153"/>
            <a:ext cx="2033674" cy="6777094"/>
          </a:xfrm>
          <a:prstGeom prst="rect">
            <a:avLst/>
          </a:prstGeom>
        </p:spPr>
      </p:pic>
      <p:sp>
        <p:nvSpPr>
          <p:cNvPr id="39" name="Rectangle 38">
            <a:extLst>
              <a:ext uri="{FF2B5EF4-FFF2-40B4-BE49-F238E27FC236}">
                <a16:creationId xmlns:a16="http://schemas.microsoft.com/office/drawing/2014/main" id="{A6B5FEC7-2A05-496F-9131-4ED011667095}"/>
              </a:ext>
            </a:extLst>
          </p:cNvPr>
          <p:cNvSpPr/>
          <p:nvPr/>
        </p:nvSpPr>
        <p:spPr>
          <a:xfrm>
            <a:off x="6092259" y="1233557"/>
            <a:ext cx="231465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8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But with an overflowing flood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 will make an utter end of its place,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And darkness will pursue His enemies.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A6DA304-3094-4F6D-BAEF-F4102D8D5B46}"/>
              </a:ext>
            </a:extLst>
          </p:cNvPr>
          <p:cNvSpPr/>
          <p:nvPr/>
        </p:nvSpPr>
        <p:spPr>
          <a:xfrm>
            <a:off x="6091359" y="2992208"/>
            <a:ext cx="2618442"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Nineveh destruction told in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Babylonian cuneiform annals,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writings of Greek and Roman historians,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Nahum</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717E4296-3328-436D-BC6D-7979CEAA0804}"/>
              </a:ext>
            </a:extLst>
          </p:cNvPr>
          <p:cNvSpPr/>
          <p:nvPr/>
        </p:nvSpPr>
        <p:spPr>
          <a:xfrm>
            <a:off x="2866630" y="4553881"/>
            <a:ext cx="322472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Diodorus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en-US" sz="1800" b="0" i="0" u="none" strike="noStrike" kern="1200" cap="none" spc="0" normalizeH="0" baseline="0" noProof="0" dirty="0">
                <a:ln>
                  <a:noFill/>
                </a:ln>
                <a:solidFill>
                  <a:prstClr val="black"/>
                </a:solidFill>
                <a:effectLst/>
                <a:uLnTx/>
                <a:uFillTx/>
                <a:latin typeface="Calibri"/>
                <a:ea typeface="+mn-ea"/>
                <a:cs typeface="+mn-cs"/>
              </a:rPr>
              <a:t>The Library of History</a:t>
            </a:r>
          </a:p>
        </p:txBody>
      </p:sp>
      <p:sp>
        <p:nvSpPr>
          <p:cNvPr id="43" name="TextBox 42">
            <a:extLst>
              <a:ext uri="{FF2B5EF4-FFF2-40B4-BE49-F238E27FC236}">
                <a16:creationId xmlns:a16="http://schemas.microsoft.com/office/drawing/2014/main" id="{37208074-CD28-46C3-B06C-B85F673DF04E}"/>
              </a:ext>
            </a:extLst>
          </p:cNvPr>
          <p:cNvSpPr txBox="1"/>
          <p:nvPr/>
        </p:nvSpPr>
        <p:spPr>
          <a:xfrm>
            <a:off x="2836381" y="5089393"/>
            <a:ext cx="610665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but in the third year, after there had been heavy and continuous rains, it came to pass that the Euphrates, running very full, both inundated a portion of the city and broke down the walls for a distance of twenty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stades</a:t>
            </a:r>
            <a:r>
              <a:rPr kumimoji="0" lang="en-US" sz="1800" b="0" i="0" u="none" strike="noStrike" kern="1200" cap="none" spc="0" normalizeH="0" baseline="0" noProof="0" dirty="0">
                <a:ln>
                  <a:noFill/>
                </a:ln>
                <a:solidFill>
                  <a:prstClr val="black"/>
                </a:solidFill>
                <a:effectLst/>
                <a:uLnTx/>
                <a:uFillTx/>
                <a:latin typeface="Calibri"/>
                <a:ea typeface="+mn-ea"/>
                <a:cs typeface="+mn-cs"/>
              </a:rPr>
              <a:t> (12,000 ft). </a:t>
            </a:r>
          </a:p>
        </p:txBody>
      </p:sp>
      <p:sp>
        <p:nvSpPr>
          <p:cNvPr id="44" name="TextBox 43">
            <a:extLst>
              <a:ext uri="{FF2B5EF4-FFF2-40B4-BE49-F238E27FC236}">
                <a16:creationId xmlns:a16="http://schemas.microsoft.com/office/drawing/2014/main" id="{C69B1926-C766-440F-9D30-1E366A8830F5}"/>
              </a:ext>
            </a:extLst>
          </p:cNvPr>
          <p:cNvSpPr txBox="1"/>
          <p:nvPr/>
        </p:nvSpPr>
        <p:spPr>
          <a:xfrm>
            <a:off x="2914307" y="683027"/>
            <a:ext cx="4774722" cy="523220"/>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tl val="0"/>
              </a:rPr>
              <a:t>3</a:t>
            </a:r>
            <a:r>
              <a:rPr kumimoji="0" lang="en-US" sz="1400" b="0" i="0" u="none" strike="noStrike" kern="0" cap="none" spc="0" normalizeH="0" baseline="30000" noProof="0" dirty="0">
                <a:ln>
                  <a:noFill/>
                </a:ln>
                <a:solidFill>
                  <a:srgbClr val="000000"/>
                </a:solidFill>
                <a:effectLst/>
                <a:uLnTx/>
                <a:uFillTx/>
                <a:latin typeface="Arial" pitchFamily="34" charset="0"/>
                <a:ea typeface="+mn-ea"/>
                <a:cs typeface="Arial" pitchFamily="34" charset="0"/>
                <a:sym typeface="Arial"/>
                <a:rtl val="0"/>
              </a:rPr>
              <a:t>rd</a:t>
            </a:r>
            <a:r>
              <a:rPr kumimoji="0" lang="en-US" sz="1400" b="0"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tl val="0"/>
              </a:rPr>
              <a:t> year or month of siege, the </a:t>
            </a:r>
            <a:r>
              <a:rPr kumimoji="0" lang="en-US" sz="1400" b="0" i="0" u="none" strike="noStrike" kern="0" cap="none" spc="0" normalizeH="0" baseline="0" noProof="0" dirty="0" err="1">
                <a:ln>
                  <a:noFill/>
                </a:ln>
                <a:solidFill>
                  <a:srgbClr val="000000"/>
                </a:solidFill>
                <a:effectLst/>
                <a:uLnTx/>
                <a:uFillTx/>
                <a:latin typeface="Arial" pitchFamily="34" charset="0"/>
                <a:ea typeface="+mn-ea"/>
                <a:cs typeface="Arial" pitchFamily="34" charset="0"/>
                <a:sym typeface="Arial"/>
                <a:rtl val="0"/>
              </a:rPr>
              <a:t>Khosr</a:t>
            </a:r>
            <a:r>
              <a:rPr kumimoji="0" lang="en-US" sz="1400" b="0"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tl val="0"/>
              </a:rPr>
              <a:t> River, which ran through the city flooded</a:t>
            </a:r>
          </a:p>
        </p:txBody>
      </p:sp>
      <p:sp>
        <p:nvSpPr>
          <p:cNvPr id="45" name="TextBox 44">
            <a:extLst>
              <a:ext uri="{FF2B5EF4-FFF2-40B4-BE49-F238E27FC236}">
                <a16:creationId xmlns:a16="http://schemas.microsoft.com/office/drawing/2014/main" id="{44EC3FEE-79A2-4446-A266-128FCAE039B3}"/>
              </a:ext>
            </a:extLst>
          </p:cNvPr>
          <p:cNvSpPr txBox="1"/>
          <p:nvPr/>
        </p:nvSpPr>
        <p:spPr>
          <a:xfrm>
            <a:off x="2950425" y="1202326"/>
            <a:ext cx="2838947" cy="954107"/>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tl val="0"/>
              </a:rPr>
              <a:t>Nineveh was so utterly devastated its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tl val="0"/>
              </a:rPr>
              <a:t>was lost to memory until rediscovered in 1853 </a:t>
            </a:r>
          </a:p>
        </p:txBody>
      </p:sp>
      <p:cxnSp>
        <p:nvCxnSpPr>
          <p:cNvPr id="46" name="Straight Connector 45">
            <a:extLst>
              <a:ext uri="{FF2B5EF4-FFF2-40B4-BE49-F238E27FC236}">
                <a16:creationId xmlns:a16="http://schemas.microsoft.com/office/drawing/2014/main" id="{E15FBEAA-D984-418C-A204-968E2740AF2C}"/>
              </a:ext>
            </a:extLst>
          </p:cNvPr>
          <p:cNvCxnSpPr>
            <a:stCxn id="44" idx="1"/>
          </p:cNvCxnSpPr>
          <p:nvPr/>
        </p:nvCxnSpPr>
        <p:spPr>
          <a:xfrm flipH="1">
            <a:off x="2176701" y="944637"/>
            <a:ext cx="737606" cy="4230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83A89918-0119-4CA4-BE60-9C89FF20EFF4}"/>
              </a:ext>
            </a:extLst>
          </p:cNvPr>
          <p:cNvCxnSpPr/>
          <p:nvPr/>
        </p:nvCxnSpPr>
        <p:spPr>
          <a:xfrm flipH="1">
            <a:off x="2703329" y="1463936"/>
            <a:ext cx="252612" cy="26161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683371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9B7F-4E5E-44FF-B84B-1332FB7750D0}"/>
              </a:ext>
            </a:extLst>
          </p:cNvPr>
          <p:cNvSpPr>
            <a:spLocks noGrp="1"/>
          </p:cNvSpPr>
          <p:nvPr>
            <p:ph type="title"/>
          </p:nvPr>
        </p:nvSpPr>
        <p:spPr>
          <a:xfrm>
            <a:off x="2883545" y="63957"/>
            <a:ext cx="5034348" cy="719277"/>
          </a:xfrm>
        </p:spPr>
        <p:txBody>
          <a:bodyPr/>
          <a:lstStyle/>
          <a:p>
            <a:r>
              <a:rPr lang="en-US" dirty="0"/>
              <a:t>Nahum Prophecy</a:t>
            </a:r>
          </a:p>
        </p:txBody>
      </p:sp>
      <p:pic>
        <p:nvPicPr>
          <p:cNvPr id="3" name="Picture 2">
            <a:extLst>
              <a:ext uri="{FF2B5EF4-FFF2-40B4-BE49-F238E27FC236}">
                <a16:creationId xmlns:a16="http://schemas.microsoft.com/office/drawing/2014/main" id="{F57D00D0-5E92-46ED-B3BA-D64A4048A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261" y="40153"/>
            <a:ext cx="2033674" cy="6777094"/>
          </a:xfrm>
          <a:prstGeom prst="rect">
            <a:avLst/>
          </a:prstGeom>
        </p:spPr>
      </p:pic>
      <p:sp>
        <p:nvSpPr>
          <p:cNvPr id="41" name="TextBox 40">
            <a:extLst>
              <a:ext uri="{FF2B5EF4-FFF2-40B4-BE49-F238E27FC236}">
                <a16:creationId xmlns:a16="http://schemas.microsoft.com/office/drawing/2014/main" id="{51CBFB0F-9E4E-46A3-BEF7-E36C42C496BC}"/>
              </a:ext>
            </a:extLst>
          </p:cNvPr>
          <p:cNvSpPr txBox="1"/>
          <p:nvPr/>
        </p:nvSpPr>
        <p:spPr>
          <a:xfrm>
            <a:off x="2829634" y="1844253"/>
            <a:ext cx="62381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City was destroyed by the Babylonians, Medes &amp; Scythians in 612 BC.</a:t>
            </a:r>
            <a:endParaRPr kumimoji="0" lang="en-US" sz="1400" b="0" i="0" u="none" strike="noStrike" kern="0" cap="none" spc="0" normalizeH="0" baseline="0" noProof="0" dirty="0">
              <a:ln>
                <a:noFill/>
              </a:ln>
              <a:solidFill>
                <a:srgbClr val="000000"/>
              </a:solidFill>
              <a:effectLst/>
              <a:uLnTx/>
              <a:uFillTx/>
              <a:latin typeface="Arial"/>
              <a:cs typeface="Arial"/>
              <a:sym typeface="Arial"/>
              <a:rtl val="0"/>
            </a:endParaRPr>
          </a:p>
        </p:txBody>
      </p:sp>
      <p:sp>
        <p:nvSpPr>
          <p:cNvPr id="42" name="TextBox 41">
            <a:extLst>
              <a:ext uri="{FF2B5EF4-FFF2-40B4-BE49-F238E27FC236}">
                <a16:creationId xmlns:a16="http://schemas.microsoft.com/office/drawing/2014/main" id="{E4691D25-324C-45F0-B56C-754024EB1D91}"/>
              </a:ext>
            </a:extLst>
          </p:cNvPr>
          <p:cNvSpPr txBox="1"/>
          <p:nvPr/>
        </p:nvSpPr>
        <p:spPr>
          <a:xfrm>
            <a:off x="2914307" y="683027"/>
            <a:ext cx="4774722" cy="523220"/>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3</a:t>
            </a:r>
            <a:r>
              <a:rPr kumimoji="0" lang="en-US" sz="1400" b="0" i="0" u="none" strike="noStrike" kern="0" cap="none" spc="0" normalizeH="0" baseline="30000" noProof="0" dirty="0">
                <a:ln>
                  <a:noFill/>
                </a:ln>
                <a:solidFill>
                  <a:srgbClr val="000000"/>
                </a:solidFill>
                <a:effectLst/>
                <a:uLnTx/>
                <a:uFillTx/>
                <a:latin typeface="Arial" pitchFamily="34" charset="0"/>
                <a:cs typeface="Arial" pitchFamily="34" charset="0"/>
                <a:sym typeface="Arial"/>
                <a:rtl val="0"/>
              </a:rPr>
              <a:t>rd</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year or month of siege, the </a:t>
            </a:r>
            <a:r>
              <a:rPr kumimoji="0" lang="en-US" sz="1400" b="0" i="0" u="none" strike="noStrike" kern="0" cap="none" spc="0" normalizeH="0" baseline="0" noProof="0" dirty="0" err="1">
                <a:ln>
                  <a:noFill/>
                </a:ln>
                <a:solidFill>
                  <a:srgbClr val="000000"/>
                </a:solidFill>
                <a:effectLst/>
                <a:uLnTx/>
                <a:uFillTx/>
                <a:latin typeface="Arial" pitchFamily="34" charset="0"/>
                <a:cs typeface="Arial" pitchFamily="34" charset="0"/>
                <a:sym typeface="Arial"/>
                <a:rtl val="0"/>
              </a:rPr>
              <a:t>Khosr</a:t>
            </a: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 River, which ran through the city flooded</a:t>
            </a:r>
          </a:p>
        </p:txBody>
      </p:sp>
      <p:sp>
        <p:nvSpPr>
          <p:cNvPr id="43" name="TextBox 42">
            <a:extLst>
              <a:ext uri="{FF2B5EF4-FFF2-40B4-BE49-F238E27FC236}">
                <a16:creationId xmlns:a16="http://schemas.microsoft.com/office/drawing/2014/main" id="{9AA912DE-1A02-4C6D-BAF7-C9549563CC9C}"/>
              </a:ext>
            </a:extLst>
          </p:cNvPr>
          <p:cNvSpPr txBox="1"/>
          <p:nvPr/>
        </p:nvSpPr>
        <p:spPr>
          <a:xfrm>
            <a:off x="2950425" y="1202326"/>
            <a:ext cx="6331548" cy="523220"/>
          </a:xfrm>
          <a:prstGeom prst="rect">
            <a:avLst/>
          </a:prstGeom>
          <a:noFill/>
        </p:spPr>
        <p:txBody>
          <a:bodyPr wrap="square" rtlCol="0">
            <a:spAutoFit/>
          </a:bodyPr>
          <a:lstStyle>
            <a:defPPr>
              <a:defRPr lang="en-US"/>
            </a:defPPr>
            <a:lvl1pPr>
              <a:defRPr sz="800">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Nineveh was so utterly devastated its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tl val="0"/>
              </a:rPr>
              <a:t>was lost to memory until rediscovered in 1853 </a:t>
            </a:r>
          </a:p>
        </p:txBody>
      </p:sp>
      <p:cxnSp>
        <p:nvCxnSpPr>
          <p:cNvPr id="44" name="Straight Connector 43">
            <a:extLst>
              <a:ext uri="{FF2B5EF4-FFF2-40B4-BE49-F238E27FC236}">
                <a16:creationId xmlns:a16="http://schemas.microsoft.com/office/drawing/2014/main" id="{2AD793E5-258F-4A0C-8BAD-98ECC9760E83}"/>
              </a:ext>
            </a:extLst>
          </p:cNvPr>
          <p:cNvCxnSpPr>
            <a:stCxn id="42" idx="1"/>
          </p:cNvCxnSpPr>
          <p:nvPr/>
        </p:nvCxnSpPr>
        <p:spPr>
          <a:xfrm flipH="1">
            <a:off x="2176701" y="944637"/>
            <a:ext cx="737606" cy="423013"/>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5CF1046B-EC27-4619-9A4D-1C6DC9523DEA}"/>
              </a:ext>
            </a:extLst>
          </p:cNvPr>
          <p:cNvCxnSpPr/>
          <p:nvPr/>
        </p:nvCxnSpPr>
        <p:spPr>
          <a:xfrm flipH="1">
            <a:off x="2703329" y="1463936"/>
            <a:ext cx="252612" cy="261610"/>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6A73AB84-CDB8-4A1E-B70F-65FA772DCAF6}"/>
              </a:ext>
            </a:extLst>
          </p:cNvPr>
          <p:cNvCxnSpPr>
            <a:stCxn id="41" idx="1"/>
          </p:cNvCxnSpPr>
          <p:nvPr/>
        </p:nvCxnSpPr>
        <p:spPr>
          <a:xfrm flipH="1">
            <a:off x="2267567" y="1998142"/>
            <a:ext cx="562067" cy="153888"/>
          </a:xfrm>
          <a:prstGeom prst="line">
            <a:avLst/>
          </a:prstGeom>
          <a:noFill/>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402133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Shape 449"/>
        <p:cNvGrpSpPr/>
        <p:nvPr/>
      </p:nvGrpSpPr>
      <p:grpSpPr>
        <a:xfrm>
          <a:off x="0" y="0"/>
          <a:ext cx="0" cy="0"/>
          <a:chOff x="0" y="0"/>
          <a:chExt cx="0" cy="0"/>
        </a:xfrm>
      </p:grpSpPr>
      <p:sp>
        <p:nvSpPr>
          <p:cNvPr id="459" name="Shape 459"/>
          <p:cNvSpPr txBox="1"/>
          <p:nvPr/>
        </p:nvSpPr>
        <p:spPr>
          <a:xfrm>
            <a:off x="990600" y="0"/>
            <a:ext cx="7790699" cy="674999"/>
          </a:xfrm>
          <a:prstGeom prst="rect">
            <a:avLst/>
          </a:prstGeom>
          <a:noFill/>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a:ea typeface="Calibri"/>
                <a:cs typeface="Calibri"/>
                <a:sym typeface="Calibri"/>
                <a:rtl val="0"/>
              </a:rPr>
              <a:t>Nahum</a:t>
            </a:r>
            <a:r>
              <a:rPr kumimoji="0" lang="en" sz="3600" b="1" i="0" u="none" strike="noStrike" kern="0" cap="none" spc="0" normalizeH="0" baseline="0" noProof="0" dirty="0">
                <a:ln>
                  <a:noFill/>
                </a:ln>
                <a:solidFill>
                  <a:prstClr val="black"/>
                </a:solidFill>
                <a:effectLst/>
                <a:uLnTx/>
                <a:uFillTx/>
                <a:latin typeface="Calibri"/>
                <a:ea typeface="Calibri"/>
                <a:cs typeface="Calibri"/>
                <a:sym typeface="Calibri"/>
                <a:rtl val="0"/>
              </a:rPr>
              <a:t>'s Prophecies</a:t>
            </a:r>
          </a:p>
        </p:txBody>
      </p:sp>
      <p:sp>
        <p:nvSpPr>
          <p:cNvPr id="460" name="Shape 460"/>
          <p:cNvSpPr/>
          <p:nvPr/>
        </p:nvSpPr>
        <p:spPr>
          <a:xfrm>
            <a:off x="990600" y="606176"/>
            <a:ext cx="6296232" cy="6182999"/>
          </a:xfrm>
          <a:prstGeom prst="rect">
            <a:avLst/>
          </a:prstGeom>
          <a:blipFill>
            <a:blip r:embed="rId4"/>
            <a:stretch>
              <a:fillRect/>
            </a:stretch>
          </a:blipFill>
          <a:ln>
            <a:noFill/>
          </a:ln>
        </p:spPr>
      </p:sp>
      <p:sp>
        <p:nvSpPr>
          <p:cNvPr id="19" name="TextBox 18"/>
          <p:cNvSpPr txBox="1"/>
          <p:nvPr/>
        </p:nvSpPr>
        <p:spPr>
          <a:xfrm>
            <a:off x="7552719" y="1654314"/>
            <a:ext cx="15504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tl val="0"/>
              </a:rPr>
              <a:t>What is the prophecy range?</a:t>
            </a:r>
          </a:p>
        </p:txBody>
      </p:sp>
      <p:sp>
        <p:nvSpPr>
          <p:cNvPr id="2" name="TextBox 1">
            <a:extLst>
              <a:ext uri="{FF2B5EF4-FFF2-40B4-BE49-F238E27FC236}">
                <a16:creationId xmlns:a16="http://schemas.microsoft.com/office/drawing/2014/main" id="{E32A2B50-9316-4F4A-95D0-D51FA1D68FA2}"/>
              </a:ext>
            </a:extLst>
          </p:cNvPr>
          <p:cNvSpPr txBox="1"/>
          <p:nvPr/>
        </p:nvSpPr>
        <p:spPr>
          <a:xfrm>
            <a:off x="990600" y="4100565"/>
            <a:ext cx="837089" cy="923330"/>
          </a:xfrm>
          <a:prstGeom prst="rect">
            <a:avLst/>
          </a:prstGeom>
          <a:noFill/>
        </p:spPr>
        <p:txBody>
          <a:bodyPr wrap="none" rtlCol="0">
            <a:spAutoFit/>
          </a:bodyPr>
          <a:lstStyle/>
          <a:p>
            <a:r>
              <a:rPr lang="en-US" dirty="0"/>
              <a:t>650 BC</a:t>
            </a:r>
          </a:p>
          <a:p>
            <a:r>
              <a:rPr lang="en-US" dirty="0"/>
              <a:t>630 BC</a:t>
            </a:r>
          </a:p>
          <a:p>
            <a:r>
              <a:rPr lang="en-US" dirty="0"/>
              <a:t>612 BC</a:t>
            </a:r>
          </a:p>
        </p:txBody>
      </p:sp>
      <p:sp>
        <p:nvSpPr>
          <p:cNvPr id="6" name="TextBox 5">
            <a:extLst>
              <a:ext uri="{FF2B5EF4-FFF2-40B4-BE49-F238E27FC236}">
                <a16:creationId xmlns:a16="http://schemas.microsoft.com/office/drawing/2014/main" id="{2D9751C5-1DDA-4ADA-895B-CB3FA1595B2E}"/>
              </a:ext>
            </a:extLst>
          </p:cNvPr>
          <p:cNvSpPr txBox="1"/>
          <p:nvPr/>
        </p:nvSpPr>
        <p:spPr>
          <a:xfrm>
            <a:off x="2958873" y="5193714"/>
            <a:ext cx="1533561" cy="923330"/>
          </a:xfrm>
          <a:prstGeom prst="rect">
            <a:avLst/>
          </a:prstGeom>
          <a:noFill/>
        </p:spPr>
        <p:txBody>
          <a:bodyPr wrap="none" rtlCol="0">
            <a:spAutoFit/>
          </a:bodyPr>
          <a:lstStyle/>
          <a:p>
            <a:r>
              <a:rPr lang="en-US" dirty="0"/>
              <a:t>626-606 BC</a:t>
            </a:r>
          </a:p>
          <a:p>
            <a:r>
              <a:rPr lang="en-US" dirty="0"/>
              <a:t>612 BC??</a:t>
            </a:r>
          </a:p>
          <a:p>
            <a:r>
              <a:rPr lang="en-US" dirty="0"/>
              <a:t>Nineveh taken</a:t>
            </a:r>
          </a:p>
        </p:txBody>
      </p:sp>
      <p:sp>
        <p:nvSpPr>
          <p:cNvPr id="3" name="Rectangle 2">
            <a:extLst>
              <a:ext uri="{FF2B5EF4-FFF2-40B4-BE49-F238E27FC236}">
                <a16:creationId xmlns:a16="http://schemas.microsoft.com/office/drawing/2014/main" id="{E71E3EAA-0C25-4311-BB7D-EF1881EE7B51}"/>
              </a:ext>
            </a:extLst>
          </p:cNvPr>
          <p:cNvSpPr/>
          <p:nvPr/>
        </p:nvSpPr>
        <p:spPr>
          <a:xfrm>
            <a:off x="4651568" y="5193714"/>
            <a:ext cx="1744515" cy="923330"/>
          </a:xfrm>
          <a:prstGeom prst="rect">
            <a:avLst/>
          </a:prstGeom>
        </p:spPr>
        <p:txBody>
          <a:bodyPr wrap="square">
            <a:spAutoFit/>
          </a:bodyPr>
          <a:lstStyle/>
          <a:p>
            <a:r>
              <a:rPr lang="en-US" u="sng" dirty="0"/>
              <a:t>In 401 BC, the Greek general Xenophon</a:t>
            </a:r>
            <a:endParaRPr lang="en-US" dirty="0"/>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9338" y="12700"/>
            <a:ext cx="7683500" cy="6845300"/>
          </a:xfrm>
        </p:spPr>
      </p:pic>
      <p:sp>
        <p:nvSpPr>
          <p:cNvPr id="57347" name="TextBox 5"/>
          <p:cNvSpPr txBox="1">
            <a:spLocks noChangeArrowheads="1"/>
          </p:cNvSpPr>
          <p:nvPr/>
        </p:nvSpPr>
        <p:spPr bwMode="auto">
          <a:xfrm rot="-1027351">
            <a:off x="2346325" y="1414463"/>
            <a:ext cx="242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Bible Study Skills</a:t>
            </a:r>
          </a:p>
        </p:txBody>
      </p:sp>
      <p:sp>
        <p:nvSpPr>
          <p:cNvPr id="57348" name="Rectangle 6"/>
          <p:cNvSpPr>
            <a:spLocks noChangeArrowheads="1"/>
          </p:cNvSpPr>
          <p:nvPr/>
        </p:nvSpPr>
        <p:spPr bwMode="auto">
          <a:xfrm rot="1130983">
            <a:off x="4978400" y="1301750"/>
            <a:ext cx="261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Prophetic Paradigm</a:t>
            </a:r>
          </a:p>
        </p:txBody>
      </p:sp>
      <p:sp>
        <p:nvSpPr>
          <p:cNvPr id="8" name="TextBox 7"/>
          <p:cNvSpPr txBox="1"/>
          <p:nvPr/>
        </p:nvSpPr>
        <p:spPr>
          <a:xfrm rot="16200000">
            <a:off x="4044157" y="2801144"/>
            <a:ext cx="1716087" cy="46037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sym typeface="Arial"/>
                <a:rtl val="0"/>
              </a:rPr>
              <a:t>By Chapter</a:t>
            </a:r>
          </a:p>
        </p:txBody>
      </p:sp>
      <p:pic>
        <p:nvPicPr>
          <p:cNvPr id="573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1706563" y="2422525"/>
            <a:ext cx="2865437" cy="2411413"/>
          </a:xfrm>
          <a:prstGeom prst="rect">
            <a:avLst/>
          </a:prstGeom>
          <a:solidFill>
            <a:srgbClr val="006600">
              <a:alpha val="82744"/>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180013" y="2422525"/>
            <a:ext cx="3095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674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Bible Study Skills</a:t>
            </a:r>
          </a:p>
        </p:txBody>
      </p:sp>
      <p:graphicFrame>
        <p:nvGraphicFramePr>
          <p:cNvPr id="3" name="Table 2"/>
          <p:cNvGraphicFramePr>
            <a:graphicFrameLocks noGrp="1"/>
          </p:cNvGraphicFramePr>
          <p:nvPr/>
        </p:nvGraphicFramePr>
        <p:xfrm>
          <a:off x="1143000" y="1447800"/>
          <a:ext cx="7772400" cy="4343402"/>
        </p:xfrm>
        <a:graphic>
          <a:graphicData uri="http://schemas.openxmlformats.org/drawingml/2006/table">
            <a:tbl>
              <a:tblPr/>
              <a:tblGrid>
                <a:gridCol w="542260">
                  <a:extLst>
                    <a:ext uri="{9D8B030D-6E8A-4147-A177-3AD203B41FA5}">
                      <a16:colId xmlns:a16="http://schemas.microsoft.com/office/drawing/2014/main" val="20000"/>
                    </a:ext>
                  </a:extLst>
                </a:gridCol>
                <a:gridCol w="2470298">
                  <a:extLst>
                    <a:ext uri="{9D8B030D-6E8A-4147-A177-3AD203B41FA5}">
                      <a16:colId xmlns:a16="http://schemas.microsoft.com/office/drawing/2014/main" val="20001"/>
                    </a:ext>
                  </a:extLst>
                </a:gridCol>
                <a:gridCol w="4759842">
                  <a:extLst>
                    <a:ext uri="{9D8B030D-6E8A-4147-A177-3AD203B41FA5}">
                      <a16:colId xmlns:a16="http://schemas.microsoft.com/office/drawing/2014/main" val="20002"/>
                    </a:ext>
                  </a:extLst>
                </a:gridCol>
              </a:tblGrid>
              <a:tr h="271463">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Looking for -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57313">
                <a:tc>
                  <a:txBody>
                    <a:bodyPr/>
                    <a:lstStyle/>
                    <a:p>
                      <a:pPr marL="0" marR="0" algn="ctr">
                        <a:spcBef>
                          <a:spcPts val="0"/>
                        </a:spcBef>
                        <a:spcAft>
                          <a:spcPts val="0"/>
                        </a:spcAft>
                      </a:pPr>
                      <a:r>
                        <a:rPr lang="en-US" sz="1400">
                          <a:effectLst/>
                          <a:latin typeface="Times New Roman"/>
                          <a:ea typeface="Times New Roman"/>
                        </a:rPr>
                        <a:t>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Repeated Words and Phrases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313">
                <a:tc>
                  <a:txBody>
                    <a:bodyPr/>
                    <a:lstStyle/>
                    <a:p>
                      <a:pPr marL="0" marR="0" algn="ctr">
                        <a:spcBef>
                          <a:spcPts val="0"/>
                        </a:spcBef>
                        <a:spcAft>
                          <a:spcPts val="0"/>
                        </a:spcAft>
                      </a:pPr>
                      <a:r>
                        <a:rPr lang="en-US" sz="1400">
                          <a:effectLst/>
                          <a:latin typeface="Times New Roman"/>
                          <a:ea typeface="Times New Roman"/>
                        </a:rPr>
                        <a:t>B</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ahoma"/>
                          <a:ea typeface="Times New Roman"/>
                        </a:rPr>
                        <a:t>Peculiar Words and Phrases</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57313">
                <a:tc>
                  <a:txBody>
                    <a:bodyPr/>
                    <a:lstStyle/>
                    <a:p>
                      <a:pPr marL="0" marR="0" algn="ctr">
                        <a:spcBef>
                          <a:spcPts val="0"/>
                        </a:spcBef>
                        <a:spcAft>
                          <a:spcPts val="0"/>
                        </a:spcAft>
                      </a:pPr>
                      <a:r>
                        <a:rPr lang="en-US" sz="14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Comparisons and Contrasts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82189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Bible Study Skills</a:t>
            </a:r>
          </a:p>
        </p:txBody>
      </p:sp>
      <p:graphicFrame>
        <p:nvGraphicFramePr>
          <p:cNvPr id="4" name="Table 3"/>
          <p:cNvGraphicFramePr>
            <a:graphicFrameLocks noGrp="1"/>
          </p:cNvGraphicFramePr>
          <p:nvPr/>
        </p:nvGraphicFramePr>
        <p:xfrm>
          <a:off x="1295400" y="1600200"/>
          <a:ext cx="7391400" cy="4191001"/>
        </p:xfrm>
        <a:graphic>
          <a:graphicData uri="http://schemas.openxmlformats.org/drawingml/2006/table">
            <a:tbl>
              <a:tblPr/>
              <a:tblGrid>
                <a:gridCol w="515679">
                  <a:extLst>
                    <a:ext uri="{9D8B030D-6E8A-4147-A177-3AD203B41FA5}">
                      <a16:colId xmlns:a16="http://schemas.microsoft.com/office/drawing/2014/main" val="20000"/>
                    </a:ext>
                  </a:extLst>
                </a:gridCol>
                <a:gridCol w="2349205">
                  <a:extLst>
                    <a:ext uri="{9D8B030D-6E8A-4147-A177-3AD203B41FA5}">
                      <a16:colId xmlns:a16="http://schemas.microsoft.com/office/drawing/2014/main" val="20001"/>
                    </a:ext>
                  </a:extLst>
                </a:gridCol>
                <a:gridCol w="4526516">
                  <a:extLst>
                    <a:ext uri="{9D8B030D-6E8A-4147-A177-3AD203B41FA5}">
                      <a16:colId xmlns:a16="http://schemas.microsoft.com/office/drawing/2014/main" val="20002"/>
                    </a:ext>
                  </a:extLst>
                </a:gridCol>
              </a:tblGrid>
              <a:tr h="1571625">
                <a:tc>
                  <a:txBody>
                    <a:bodyPr/>
                    <a:lstStyle/>
                    <a:p>
                      <a:pPr marL="0" marR="0" algn="ctr">
                        <a:spcBef>
                          <a:spcPts val="0"/>
                        </a:spcBef>
                        <a:spcAft>
                          <a:spcPts val="0"/>
                        </a:spcAft>
                      </a:pPr>
                      <a:r>
                        <a:rPr lang="en-US" sz="1400">
                          <a:effectLst/>
                          <a:latin typeface="Times New Roman"/>
                          <a:ea typeface="Times New Roman"/>
                        </a:rPr>
                        <a:t>D</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Figurative Expressions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09688">
                <a:tc>
                  <a:txBody>
                    <a:bodyPr/>
                    <a:lstStyle/>
                    <a:p>
                      <a:pPr marL="0" marR="0" algn="ctr">
                        <a:spcBef>
                          <a:spcPts val="0"/>
                        </a:spcBef>
                        <a:spcAft>
                          <a:spcPts val="0"/>
                        </a:spcAft>
                      </a:pPr>
                      <a:r>
                        <a:rPr lang="en-US" sz="1400">
                          <a:effectLst/>
                          <a:latin typeface="Times New Roman"/>
                          <a:ea typeface="Times New Roman"/>
                        </a:rPr>
                        <a:t>E</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Anything Strange</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09688">
                <a:tc>
                  <a:txBody>
                    <a:bodyPr/>
                    <a:lstStyle/>
                    <a:p>
                      <a:pPr marL="0" marR="0" algn="ctr">
                        <a:spcBef>
                          <a:spcPts val="0"/>
                        </a:spcBef>
                        <a:spcAft>
                          <a:spcPts val="0"/>
                        </a:spcAft>
                      </a:pPr>
                      <a:r>
                        <a:rPr lang="en-US" sz="1400">
                          <a:effectLst/>
                          <a:latin typeface="Times New Roman"/>
                          <a:ea typeface="Times New Roman"/>
                        </a:rPr>
                        <a:t>F</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Any prophetic statements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07650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239000" cy="1143000"/>
          </a:xfrm>
        </p:spPr>
        <p:txBody>
          <a:bodyPr/>
          <a:lstStyle/>
          <a:p>
            <a:r>
              <a:rPr lang="en-US" dirty="0"/>
              <a:t>Prophetic Paradigms</a:t>
            </a:r>
            <a:br>
              <a:rPr lang="en-US" dirty="0"/>
            </a:br>
            <a:r>
              <a:rPr lang="en-US" dirty="0"/>
              <a:t>Patterns Seen in the Prophets</a:t>
            </a:r>
          </a:p>
        </p:txBody>
      </p:sp>
      <p:graphicFrame>
        <p:nvGraphicFramePr>
          <p:cNvPr id="3" name="Table 2"/>
          <p:cNvGraphicFramePr>
            <a:graphicFrameLocks noGrp="1"/>
          </p:cNvGraphicFramePr>
          <p:nvPr/>
        </p:nvGraphicFramePr>
        <p:xfrm>
          <a:off x="1066800" y="1729581"/>
          <a:ext cx="7086599" cy="4267200"/>
        </p:xfrm>
        <a:graphic>
          <a:graphicData uri="http://schemas.openxmlformats.org/drawingml/2006/table">
            <a:tbl>
              <a:tblPr/>
              <a:tblGrid>
                <a:gridCol w="494414">
                  <a:extLst>
                    <a:ext uri="{9D8B030D-6E8A-4147-A177-3AD203B41FA5}">
                      <a16:colId xmlns:a16="http://schemas.microsoft.com/office/drawing/2014/main" val="20000"/>
                    </a:ext>
                  </a:extLst>
                </a:gridCol>
                <a:gridCol w="2252330">
                  <a:extLst>
                    <a:ext uri="{9D8B030D-6E8A-4147-A177-3AD203B41FA5}">
                      <a16:colId xmlns:a16="http://schemas.microsoft.com/office/drawing/2014/main" val="20001"/>
                    </a:ext>
                  </a:extLst>
                </a:gridCol>
                <a:gridCol w="4339855">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Looking for -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Obadiah</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400">
                          <a:effectLst/>
                          <a:latin typeface="Times New Roman"/>
                          <a:ea typeface="Times New Roman"/>
                        </a:rPr>
                        <a:t>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God says /word of the Lord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400">
                          <a:effectLst/>
                          <a:latin typeface="Times New Roman"/>
                          <a:ea typeface="Times New Roman"/>
                        </a:rPr>
                        <a:t>B</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Election of Israel</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Relationship of Nineveh to God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4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Rebellion of Israel</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Rebellion of Nineveh</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400">
                          <a:effectLst/>
                          <a:latin typeface="Times New Roman"/>
                          <a:ea typeface="Times New Roman"/>
                        </a:rPr>
                        <a:t>D</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Judgment of God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18302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215262"/>
            <a:ext cx="3418499" cy="1143000"/>
          </a:xfrm>
        </p:spPr>
        <p:txBody>
          <a:bodyPr/>
          <a:lstStyle/>
          <a:p>
            <a:r>
              <a:rPr lang="en-US" dirty="0"/>
              <a:t>When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502" y="0"/>
            <a:ext cx="353223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99" y="2527815"/>
            <a:ext cx="3813265" cy="37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300" y="4435220"/>
            <a:ext cx="3839321" cy="18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3169260" y="4418974"/>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9" name="Freeform 8"/>
          <p:cNvSpPr/>
          <p:nvPr/>
        </p:nvSpPr>
        <p:spPr>
          <a:xfrm>
            <a:off x="3120060" y="4293162"/>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10" name="Freeform 9"/>
          <p:cNvSpPr/>
          <p:nvPr/>
        </p:nvSpPr>
        <p:spPr>
          <a:xfrm>
            <a:off x="3120060" y="4186285"/>
            <a:ext cx="750900"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 name="Freeform: Shape 4">
            <a:extLst>
              <a:ext uri="{FF2B5EF4-FFF2-40B4-BE49-F238E27FC236}">
                <a16:creationId xmlns:a16="http://schemas.microsoft.com/office/drawing/2014/main" id="{454F76EF-5CD4-4A35-AA57-39D9EE9AF5E2}"/>
              </a:ext>
            </a:extLst>
          </p:cNvPr>
          <p:cNvSpPr/>
          <p:nvPr/>
        </p:nvSpPr>
        <p:spPr>
          <a:xfrm>
            <a:off x="2948940" y="4930140"/>
            <a:ext cx="693420" cy="7620"/>
          </a:xfrm>
          <a:custGeom>
            <a:avLst/>
            <a:gdLst>
              <a:gd name="connsiteX0" fmla="*/ 0 w 693420"/>
              <a:gd name="connsiteY0" fmla="*/ 7620 h 7620"/>
              <a:gd name="connsiteX1" fmla="*/ 83820 w 693420"/>
              <a:gd name="connsiteY1" fmla="*/ 0 h 7620"/>
              <a:gd name="connsiteX2" fmla="*/ 693420 w 693420"/>
              <a:gd name="connsiteY2" fmla="*/ 7620 h 7620"/>
            </a:gdLst>
            <a:ahLst/>
            <a:cxnLst>
              <a:cxn ang="0">
                <a:pos x="connsiteX0" y="connsiteY0"/>
              </a:cxn>
              <a:cxn ang="0">
                <a:pos x="connsiteX1" y="connsiteY1"/>
              </a:cxn>
              <a:cxn ang="0">
                <a:pos x="connsiteX2" y="connsiteY2"/>
              </a:cxn>
            </a:cxnLst>
            <a:rect l="l" t="t" r="r" b="b"/>
            <a:pathLst>
              <a:path w="693420" h="7620">
                <a:moveTo>
                  <a:pt x="0" y="7620"/>
                </a:moveTo>
                <a:cubicBezTo>
                  <a:pt x="27940" y="5080"/>
                  <a:pt x="55765" y="0"/>
                  <a:pt x="83820" y="0"/>
                </a:cubicBezTo>
                <a:cubicBezTo>
                  <a:pt x="287036" y="0"/>
                  <a:pt x="693420" y="7620"/>
                  <a:pt x="693420" y="762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53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333500" y="0"/>
            <a:ext cx="6477000" cy="1143000"/>
          </a:xfrm>
        </p:spPr>
        <p:txBody>
          <a:bodyPr/>
          <a:lstStyle/>
          <a:p>
            <a:r>
              <a:rPr lang="en-US" altLang="en-US"/>
              <a:t>Kings &amp; Prophets</a:t>
            </a:r>
          </a:p>
        </p:txBody>
      </p:sp>
      <p:pic>
        <p:nvPicPr>
          <p:cNvPr id="1955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0"/>
            <a:ext cx="7091362"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81474" y="4629787"/>
            <a:ext cx="78105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5" name="Rectangle 4"/>
          <p:cNvSpPr/>
          <p:nvPr/>
        </p:nvSpPr>
        <p:spPr>
          <a:xfrm>
            <a:off x="4095748" y="4809174"/>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7" name="Rectangle 6"/>
          <p:cNvSpPr/>
          <p:nvPr/>
        </p:nvSpPr>
        <p:spPr>
          <a:xfrm>
            <a:off x="3533773" y="4988561"/>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Tree>
    <p:extLst>
      <p:ext uri="{BB962C8B-B14F-4D97-AF65-F5344CB8AC3E}">
        <p14:creationId xmlns:p14="http://schemas.microsoft.com/office/powerpoint/2010/main" val="235442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38DA-0321-410D-9D54-4AD0486E691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0F91395-E0CD-4D08-BE58-18D2C6F53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4139"/>
            <a:ext cx="9144000" cy="4089722"/>
          </a:xfrm>
          <a:prstGeom prst="rect">
            <a:avLst/>
          </a:prstGeom>
        </p:spPr>
      </p:pic>
    </p:spTree>
    <p:extLst>
      <p:ext uri="{BB962C8B-B14F-4D97-AF65-F5344CB8AC3E}">
        <p14:creationId xmlns:p14="http://schemas.microsoft.com/office/powerpoint/2010/main" val="3364848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D3DF-7E91-4193-BC3F-84B1A02D7F66}"/>
              </a:ext>
            </a:extLst>
          </p:cNvPr>
          <p:cNvSpPr>
            <a:spLocks noGrp="1"/>
          </p:cNvSpPr>
          <p:nvPr>
            <p:ph type="title"/>
          </p:nvPr>
        </p:nvSpPr>
        <p:spPr>
          <a:xfrm>
            <a:off x="1754207" y="2008"/>
            <a:ext cx="6477000" cy="856873"/>
          </a:xfrm>
        </p:spPr>
        <p:txBody>
          <a:bodyPr/>
          <a:lstStyle/>
          <a:p>
            <a:r>
              <a:rPr lang="en-US" dirty="0"/>
              <a:t>Assyria </a:t>
            </a:r>
          </a:p>
        </p:txBody>
      </p:sp>
      <p:sp>
        <p:nvSpPr>
          <p:cNvPr id="4" name="TextBox 3">
            <a:extLst>
              <a:ext uri="{FF2B5EF4-FFF2-40B4-BE49-F238E27FC236}">
                <a16:creationId xmlns:a16="http://schemas.microsoft.com/office/drawing/2014/main" id="{89FC3BC2-F2D1-4F98-8150-FB4AB7632A8E}"/>
              </a:ext>
            </a:extLst>
          </p:cNvPr>
          <p:cNvSpPr txBox="1"/>
          <p:nvPr/>
        </p:nvSpPr>
        <p:spPr>
          <a:xfrm>
            <a:off x="877529" y="533282"/>
            <a:ext cx="14510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Ashurnasirpal</a:t>
            </a:r>
            <a:r>
              <a:rPr kumimoji="0" lang="en-US" sz="1000" b="0" i="0" u="none" strike="noStrike" kern="1200" cap="none" spc="0" normalizeH="0" baseline="0" noProof="0" dirty="0">
                <a:ln>
                  <a:noFill/>
                </a:ln>
                <a:solidFill>
                  <a:prstClr val="black"/>
                </a:solidFill>
                <a:effectLst/>
                <a:uLnTx/>
                <a:uFillTx/>
                <a:latin typeface="Calibri"/>
                <a:ea typeface="+mn-ea"/>
                <a:cs typeface="+mn-cs"/>
              </a:rPr>
              <a:t> II 883-859</a:t>
            </a:r>
          </a:p>
        </p:txBody>
      </p:sp>
      <p:sp>
        <p:nvSpPr>
          <p:cNvPr id="5" name="Rectangle 4">
            <a:extLst>
              <a:ext uri="{FF2B5EF4-FFF2-40B4-BE49-F238E27FC236}">
                <a16:creationId xmlns:a16="http://schemas.microsoft.com/office/drawing/2014/main" id="{E0E10E93-536F-457A-AB8A-2E3BD53601E9}"/>
              </a:ext>
            </a:extLst>
          </p:cNvPr>
          <p:cNvSpPr/>
          <p:nvPr/>
        </p:nvSpPr>
        <p:spPr>
          <a:xfrm>
            <a:off x="1028296" y="1038681"/>
            <a:ext cx="219456"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9517C0-591D-4FB6-BAFB-87B5C631CEB6}"/>
              </a:ext>
            </a:extLst>
          </p:cNvPr>
          <p:cNvSpPr/>
          <p:nvPr/>
        </p:nvSpPr>
        <p:spPr>
          <a:xfrm>
            <a:off x="1250424" y="898571"/>
            <a:ext cx="228600"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B18110C-6D20-4087-BED6-F3391D2B0176}"/>
              </a:ext>
            </a:extLst>
          </p:cNvPr>
          <p:cNvSpPr txBox="1"/>
          <p:nvPr/>
        </p:nvSpPr>
        <p:spPr>
          <a:xfrm>
            <a:off x="1247752" y="708552"/>
            <a:ext cx="137730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Shalmanser</a:t>
            </a:r>
            <a:r>
              <a:rPr kumimoji="0" lang="en-US" sz="1000" b="0" i="0" u="none" strike="noStrike" kern="1200" cap="none" spc="0" normalizeH="0" baseline="0" noProof="0" dirty="0">
                <a:ln>
                  <a:noFill/>
                </a:ln>
                <a:solidFill>
                  <a:prstClr val="black"/>
                </a:solidFill>
                <a:effectLst/>
                <a:uLnTx/>
                <a:uFillTx/>
                <a:latin typeface="Calibri"/>
                <a:ea typeface="+mn-ea"/>
                <a:cs typeface="+mn-cs"/>
              </a:rPr>
              <a:t> III 859-824</a:t>
            </a:r>
          </a:p>
        </p:txBody>
      </p:sp>
      <p:sp>
        <p:nvSpPr>
          <p:cNvPr id="8" name="TextBox 7">
            <a:extLst>
              <a:ext uri="{FF2B5EF4-FFF2-40B4-BE49-F238E27FC236}">
                <a16:creationId xmlns:a16="http://schemas.microsoft.com/office/drawing/2014/main" id="{62DAB063-B93B-4738-84E5-6D0BA3CB2700}"/>
              </a:ext>
            </a:extLst>
          </p:cNvPr>
          <p:cNvSpPr txBox="1"/>
          <p:nvPr/>
        </p:nvSpPr>
        <p:spPr>
          <a:xfrm rot="5400000">
            <a:off x="399209" y="1726154"/>
            <a:ext cx="1406154"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Tribute from Tyre &amp; Sidon</a:t>
            </a:r>
          </a:p>
        </p:txBody>
      </p:sp>
      <p:sp>
        <p:nvSpPr>
          <p:cNvPr id="9" name="TextBox 8">
            <a:extLst>
              <a:ext uri="{FF2B5EF4-FFF2-40B4-BE49-F238E27FC236}">
                <a16:creationId xmlns:a16="http://schemas.microsoft.com/office/drawing/2014/main" id="{654E2FF8-BB1B-4D32-8203-FC46B760E82F}"/>
              </a:ext>
            </a:extLst>
          </p:cNvPr>
          <p:cNvSpPr txBox="1"/>
          <p:nvPr/>
        </p:nvSpPr>
        <p:spPr>
          <a:xfrm rot="5400000">
            <a:off x="287713" y="1938358"/>
            <a:ext cx="22894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6 Campaigns Levant – Ahab at </a:t>
            </a:r>
            <a:r>
              <a:rPr kumimoji="0" lang="en-US" sz="900" b="0" i="0" u="none" strike="noStrike" kern="1200" cap="none" spc="0" normalizeH="0" baseline="0" noProof="0" dirty="0" err="1">
                <a:ln>
                  <a:noFill/>
                </a:ln>
                <a:solidFill>
                  <a:srgbClr val="7030A0"/>
                </a:solidFill>
                <a:effectLst/>
                <a:uLnTx/>
                <a:uFillTx/>
                <a:latin typeface="Calibri"/>
                <a:ea typeface="+mn-ea"/>
                <a:cs typeface="+mn-cs"/>
              </a:rPr>
              <a:t>Qarqar</a:t>
            </a:r>
            <a:r>
              <a:rPr kumimoji="0" lang="en-US" sz="900" b="0" i="0" u="none" strike="noStrike" kern="1200" cap="none" spc="0" normalizeH="0" baseline="0" noProof="0" dirty="0">
                <a:ln>
                  <a:noFill/>
                </a:ln>
                <a:solidFill>
                  <a:srgbClr val="7030A0"/>
                </a:solidFill>
                <a:effectLst/>
                <a:uLnTx/>
                <a:uFillTx/>
                <a:latin typeface="Calibri"/>
                <a:ea typeface="+mn-ea"/>
                <a:cs typeface="+mn-cs"/>
              </a:rPr>
              <a:t> 853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Black Obelisk – Jehu giving tribute 841 BC</a:t>
            </a:r>
          </a:p>
        </p:txBody>
      </p:sp>
      <p:sp>
        <p:nvSpPr>
          <p:cNvPr id="10" name="Rectangle 9">
            <a:extLst>
              <a:ext uri="{FF2B5EF4-FFF2-40B4-BE49-F238E27FC236}">
                <a16:creationId xmlns:a16="http://schemas.microsoft.com/office/drawing/2014/main" id="{7C4D8EC6-6C1C-45AB-9901-6CD2E99C3DE0}"/>
              </a:ext>
            </a:extLst>
          </p:cNvPr>
          <p:cNvSpPr/>
          <p:nvPr/>
        </p:nvSpPr>
        <p:spPr>
          <a:xfrm>
            <a:off x="1506679" y="3218835"/>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08A31C9-66BC-4511-A1F5-82C396D752FC}"/>
              </a:ext>
            </a:extLst>
          </p:cNvPr>
          <p:cNvSpPr/>
          <p:nvPr/>
        </p:nvSpPr>
        <p:spPr>
          <a:xfrm>
            <a:off x="1617084" y="3288890"/>
            <a:ext cx="246888"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26A5F62-978B-4D18-8547-6DC3A59E57D0}"/>
              </a:ext>
            </a:extLst>
          </p:cNvPr>
          <p:cNvSpPr/>
          <p:nvPr/>
        </p:nvSpPr>
        <p:spPr>
          <a:xfrm>
            <a:off x="1873793" y="3218835"/>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66D1865-046B-4C75-9662-FA20C9525E23}"/>
              </a:ext>
            </a:extLst>
          </p:cNvPr>
          <p:cNvSpPr/>
          <p:nvPr/>
        </p:nvSpPr>
        <p:spPr>
          <a:xfrm>
            <a:off x="1974377" y="3306436"/>
            <a:ext cx="155448"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3E3212D-963E-4174-BCF4-5F56C611A588}"/>
              </a:ext>
            </a:extLst>
          </p:cNvPr>
          <p:cNvSpPr/>
          <p:nvPr/>
        </p:nvSpPr>
        <p:spPr>
          <a:xfrm>
            <a:off x="2127746" y="3236381"/>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47F6606-6408-42F3-9319-A12E2AABB680}"/>
              </a:ext>
            </a:extLst>
          </p:cNvPr>
          <p:cNvSpPr txBox="1"/>
          <p:nvPr/>
        </p:nvSpPr>
        <p:spPr>
          <a:xfrm>
            <a:off x="1329498" y="3418731"/>
            <a:ext cx="11144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Period of Weakness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823-745 BC</a:t>
            </a:r>
          </a:p>
        </p:txBody>
      </p:sp>
      <p:sp>
        <p:nvSpPr>
          <p:cNvPr id="16" name="Rectangle 15">
            <a:extLst>
              <a:ext uri="{FF2B5EF4-FFF2-40B4-BE49-F238E27FC236}">
                <a16:creationId xmlns:a16="http://schemas.microsoft.com/office/drawing/2014/main" id="{C3D8244A-3BCC-4C84-9143-168F58D96EAC}"/>
              </a:ext>
            </a:extLst>
          </p:cNvPr>
          <p:cNvSpPr/>
          <p:nvPr/>
        </p:nvSpPr>
        <p:spPr>
          <a:xfrm>
            <a:off x="2330275" y="1454678"/>
            <a:ext cx="164592"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222C6AF9-015D-4D3E-A4E7-004DB016BD28}"/>
              </a:ext>
            </a:extLst>
          </p:cNvPr>
          <p:cNvSpPr/>
          <p:nvPr/>
        </p:nvSpPr>
        <p:spPr>
          <a:xfrm>
            <a:off x="2834551" y="1429679"/>
            <a:ext cx="45720"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089A55D2-1645-46D0-9D3C-95001B0FA511}"/>
              </a:ext>
            </a:extLst>
          </p:cNvPr>
          <p:cNvSpPr/>
          <p:nvPr/>
        </p:nvSpPr>
        <p:spPr>
          <a:xfrm>
            <a:off x="3257795" y="1609138"/>
            <a:ext cx="15544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8CE84332-58BB-47CD-9BEA-7B04D0DCC879}"/>
              </a:ext>
            </a:extLst>
          </p:cNvPr>
          <p:cNvSpPr/>
          <p:nvPr/>
        </p:nvSpPr>
        <p:spPr>
          <a:xfrm>
            <a:off x="3887733" y="1578407"/>
            <a:ext cx="210312"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85E5089D-E951-4F47-9CAC-F298AC4E1CD6}"/>
              </a:ext>
            </a:extLst>
          </p:cNvPr>
          <p:cNvSpPr/>
          <p:nvPr/>
        </p:nvSpPr>
        <p:spPr>
          <a:xfrm>
            <a:off x="4615526" y="1473585"/>
            <a:ext cx="10972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8BD6C050-4225-482D-906C-11DD7FD56EC5}"/>
              </a:ext>
            </a:extLst>
          </p:cNvPr>
          <p:cNvSpPr/>
          <p:nvPr/>
        </p:nvSpPr>
        <p:spPr>
          <a:xfrm>
            <a:off x="4992707" y="1778165"/>
            <a:ext cx="38404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9C1E5FA-F793-46CC-A72F-4DE40D8D1338}"/>
              </a:ext>
            </a:extLst>
          </p:cNvPr>
          <p:cNvSpPr txBox="1"/>
          <p:nvPr/>
        </p:nvSpPr>
        <p:spPr>
          <a:xfrm rot="5400000">
            <a:off x="2014873" y="2149388"/>
            <a:ext cx="1685077"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Hoshea Rebels-Samaria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Northern Kingdom Falls 722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(2 Kgs 17:1-6)</a:t>
            </a:r>
          </a:p>
        </p:txBody>
      </p:sp>
      <p:sp>
        <p:nvSpPr>
          <p:cNvPr id="23" name="Rectangle 22">
            <a:extLst>
              <a:ext uri="{FF2B5EF4-FFF2-40B4-BE49-F238E27FC236}">
                <a16:creationId xmlns:a16="http://schemas.microsoft.com/office/drawing/2014/main" id="{639D262F-6F07-4384-A3BD-17461AF6533D}"/>
              </a:ext>
            </a:extLst>
          </p:cNvPr>
          <p:cNvSpPr/>
          <p:nvPr/>
        </p:nvSpPr>
        <p:spPr>
          <a:xfrm>
            <a:off x="1849348" y="864065"/>
            <a:ext cx="180530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Tiglath-Pileser III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Pul</a:t>
            </a:r>
            <a:r>
              <a:rPr kumimoji="0" lang="en-US" sz="1000" b="0" i="0" u="none" strike="noStrike" kern="1200" cap="none" spc="0" normalizeH="0" baseline="0" noProof="0" dirty="0">
                <a:ln>
                  <a:noFill/>
                </a:ln>
                <a:solidFill>
                  <a:prstClr val="black"/>
                </a:solidFill>
                <a:effectLst/>
                <a:uLnTx/>
                <a:uFillTx/>
                <a:latin typeface="Calibri"/>
                <a:ea typeface="+mn-ea"/>
                <a:cs typeface="+mn-cs"/>
              </a:rPr>
              <a:t>) 745-727 </a:t>
            </a:r>
          </a:p>
        </p:txBody>
      </p:sp>
      <p:cxnSp>
        <p:nvCxnSpPr>
          <p:cNvPr id="25" name="Straight Connector 24">
            <a:extLst>
              <a:ext uri="{FF2B5EF4-FFF2-40B4-BE49-F238E27FC236}">
                <a16:creationId xmlns:a16="http://schemas.microsoft.com/office/drawing/2014/main" id="{7277235B-0811-4B44-B218-D9A20793E62C}"/>
              </a:ext>
            </a:extLst>
          </p:cNvPr>
          <p:cNvCxnSpPr>
            <a:cxnSpLocks/>
            <a:stCxn id="16" idx="0"/>
          </p:cNvCxnSpPr>
          <p:nvPr/>
        </p:nvCxnSpPr>
        <p:spPr>
          <a:xfrm flipH="1" flipV="1">
            <a:off x="2228330" y="1067068"/>
            <a:ext cx="184241" cy="38761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40D3F54-F1BF-49B7-8DE9-76F9FEAAC1FA}"/>
              </a:ext>
            </a:extLst>
          </p:cNvPr>
          <p:cNvSpPr txBox="1"/>
          <p:nvPr/>
        </p:nvSpPr>
        <p:spPr>
          <a:xfrm rot="5400000">
            <a:off x="1171975" y="2686714"/>
            <a:ext cx="2621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Ahaz appeals to him to help with Israel/Syria 733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Reduces Israel’s territory (2 Kgs 15:19,2916:7-10)</a:t>
            </a:r>
          </a:p>
        </p:txBody>
      </p:sp>
      <p:sp>
        <p:nvSpPr>
          <p:cNvPr id="28" name="Rectangle 27">
            <a:extLst>
              <a:ext uri="{FF2B5EF4-FFF2-40B4-BE49-F238E27FC236}">
                <a16:creationId xmlns:a16="http://schemas.microsoft.com/office/drawing/2014/main" id="{A2DBFAD6-1034-4557-B4ED-71F24A73E3BE}"/>
              </a:ext>
            </a:extLst>
          </p:cNvPr>
          <p:cNvSpPr/>
          <p:nvPr/>
        </p:nvSpPr>
        <p:spPr>
          <a:xfrm>
            <a:off x="2534680" y="1050086"/>
            <a:ext cx="14462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Shalmaneser V 727-722 </a:t>
            </a:r>
          </a:p>
        </p:txBody>
      </p:sp>
      <p:cxnSp>
        <p:nvCxnSpPr>
          <p:cNvPr id="29" name="Straight Connector 28">
            <a:extLst>
              <a:ext uri="{FF2B5EF4-FFF2-40B4-BE49-F238E27FC236}">
                <a16:creationId xmlns:a16="http://schemas.microsoft.com/office/drawing/2014/main" id="{041987EF-B765-46A2-94EB-CBF4C201D620}"/>
              </a:ext>
            </a:extLst>
          </p:cNvPr>
          <p:cNvCxnSpPr>
            <a:cxnSpLocks/>
            <a:stCxn id="17" idx="0"/>
          </p:cNvCxnSpPr>
          <p:nvPr/>
        </p:nvCxnSpPr>
        <p:spPr>
          <a:xfrm flipV="1">
            <a:off x="2857411" y="1231381"/>
            <a:ext cx="0" cy="198298"/>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D7D72DC-1F59-4C1F-8AF8-56EDEC7BABF6}"/>
              </a:ext>
            </a:extLst>
          </p:cNvPr>
          <p:cNvSpPr/>
          <p:nvPr/>
        </p:nvSpPr>
        <p:spPr>
          <a:xfrm>
            <a:off x="3035081" y="1240036"/>
            <a:ext cx="66717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Sargon 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722-705 </a:t>
            </a:r>
          </a:p>
        </p:txBody>
      </p:sp>
      <p:sp>
        <p:nvSpPr>
          <p:cNvPr id="33" name="TextBox 32">
            <a:extLst>
              <a:ext uri="{FF2B5EF4-FFF2-40B4-BE49-F238E27FC236}">
                <a16:creationId xmlns:a16="http://schemas.microsoft.com/office/drawing/2014/main" id="{D57C140F-8BC3-4C9A-BA1E-C737393B29BD}"/>
              </a:ext>
            </a:extLst>
          </p:cNvPr>
          <p:cNvSpPr txBox="1"/>
          <p:nvPr/>
        </p:nvSpPr>
        <p:spPr>
          <a:xfrm rot="5400000">
            <a:off x="3018558" y="2436374"/>
            <a:ext cx="217399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Rebuilt Nineveh Subdued Babylon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Led attack on Judah 701 BC sacked Lachish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Trapped Hezekiah like Bird in a Cage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Killed by 2 of his sons 2 Kgs chap 18-19</a:t>
            </a:r>
          </a:p>
        </p:txBody>
      </p:sp>
      <p:sp>
        <p:nvSpPr>
          <p:cNvPr id="34" name="TextBox 33">
            <a:extLst>
              <a:ext uri="{FF2B5EF4-FFF2-40B4-BE49-F238E27FC236}">
                <a16:creationId xmlns:a16="http://schemas.microsoft.com/office/drawing/2014/main" id="{DE88B61E-5196-447D-B0BE-00F382B02689}"/>
              </a:ext>
            </a:extLst>
          </p:cNvPr>
          <p:cNvSpPr txBox="1"/>
          <p:nvPr/>
        </p:nvSpPr>
        <p:spPr>
          <a:xfrm rot="5400000">
            <a:off x="2474846" y="2289611"/>
            <a:ext cx="186301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Conquered Samaria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713/712 BC revolt by Egypt Ashdod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Judah Edom &amp; Moab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(2 kgs 17:24 Is 20)</a:t>
            </a:r>
          </a:p>
        </p:txBody>
      </p:sp>
      <p:sp>
        <p:nvSpPr>
          <p:cNvPr id="35" name="Rectangle 34">
            <a:extLst>
              <a:ext uri="{FF2B5EF4-FFF2-40B4-BE49-F238E27FC236}">
                <a16:creationId xmlns:a16="http://schemas.microsoft.com/office/drawing/2014/main" id="{FD2F0E23-214D-4763-A709-DE4EBAC839AC}"/>
              </a:ext>
            </a:extLst>
          </p:cNvPr>
          <p:cNvSpPr/>
          <p:nvPr/>
        </p:nvSpPr>
        <p:spPr>
          <a:xfrm>
            <a:off x="3666876" y="1219030"/>
            <a:ext cx="8306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Sennacherib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705-681 </a:t>
            </a:r>
          </a:p>
        </p:txBody>
      </p:sp>
      <p:sp>
        <p:nvSpPr>
          <p:cNvPr id="36" name="TextBox 35">
            <a:extLst>
              <a:ext uri="{FF2B5EF4-FFF2-40B4-BE49-F238E27FC236}">
                <a16:creationId xmlns:a16="http://schemas.microsoft.com/office/drawing/2014/main" id="{0B05710A-3026-4AF1-8E01-738D6A699527}"/>
              </a:ext>
            </a:extLst>
          </p:cNvPr>
          <p:cNvSpPr txBox="1"/>
          <p:nvPr/>
        </p:nvSpPr>
        <p:spPr>
          <a:xfrm rot="5400000">
            <a:off x="4050669" y="2013462"/>
            <a:ext cx="12394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Killed brothers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Attacked Egypt 669 BC</a:t>
            </a:r>
          </a:p>
        </p:txBody>
      </p:sp>
      <p:sp>
        <p:nvSpPr>
          <p:cNvPr id="37" name="Rectangle 36">
            <a:extLst>
              <a:ext uri="{FF2B5EF4-FFF2-40B4-BE49-F238E27FC236}">
                <a16:creationId xmlns:a16="http://schemas.microsoft.com/office/drawing/2014/main" id="{6290C9ED-414C-4C58-B898-2798068A17B0}"/>
              </a:ext>
            </a:extLst>
          </p:cNvPr>
          <p:cNvSpPr/>
          <p:nvPr/>
        </p:nvSpPr>
        <p:spPr>
          <a:xfrm>
            <a:off x="4384644" y="1138493"/>
            <a:ext cx="80021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Esarhaddon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681-669</a:t>
            </a:r>
          </a:p>
        </p:txBody>
      </p:sp>
      <p:sp>
        <p:nvSpPr>
          <p:cNvPr id="38" name="TextBox 37">
            <a:extLst>
              <a:ext uri="{FF2B5EF4-FFF2-40B4-BE49-F238E27FC236}">
                <a16:creationId xmlns:a16="http://schemas.microsoft.com/office/drawing/2014/main" id="{7232931A-004E-4824-BBD3-875407318530}"/>
              </a:ext>
            </a:extLst>
          </p:cNvPr>
          <p:cNvSpPr txBox="1"/>
          <p:nvPr/>
        </p:nvSpPr>
        <p:spPr>
          <a:xfrm rot="5400000">
            <a:off x="4191363" y="2698479"/>
            <a:ext cx="20425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Conquered Thebes 663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Brother ruler of Babylon Revolts 652 BC</a:t>
            </a:r>
          </a:p>
        </p:txBody>
      </p:sp>
      <p:sp>
        <p:nvSpPr>
          <p:cNvPr id="39" name="Rectangle 38">
            <a:extLst>
              <a:ext uri="{FF2B5EF4-FFF2-40B4-BE49-F238E27FC236}">
                <a16:creationId xmlns:a16="http://schemas.microsoft.com/office/drawing/2014/main" id="{D276440C-22A9-4F04-A907-0B70C1519BCA}"/>
              </a:ext>
            </a:extLst>
          </p:cNvPr>
          <p:cNvSpPr/>
          <p:nvPr/>
        </p:nvSpPr>
        <p:spPr>
          <a:xfrm>
            <a:off x="4900608" y="1394733"/>
            <a:ext cx="86914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Ashurbanipal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669-627</a:t>
            </a:r>
          </a:p>
        </p:txBody>
      </p:sp>
      <p:sp>
        <p:nvSpPr>
          <p:cNvPr id="41" name="Rectangle 40">
            <a:extLst>
              <a:ext uri="{FF2B5EF4-FFF2-40B4-BE49-F238E27FC236}">
                <a16:creationId xmlns:a16="http://schemas.microsoft.com/office/drawing/2014/main" id="{EDCDE3C1-8A51-4F4F-ABA7-A8B68CD3D0F7}"/>
              </a:ext>
            </a:extLst>
          </p:cNvPr>
          <p:cNvSpPr/>
          <p:nvPr/>
        </p:nvSpPr>
        <p:spPr>
          <a:xfrm>
            <a:off x="3083186" y="4379810"/>
            <a:ext cx="219456"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02C19539-3365-45D7-BFDB-796391E1F990}"/>
              </a:ext>
            </a:extLst>
          </p:cNvPr>
          <p:cNvSpPr txBox="1"/>
          <p:nvPr/>
        </p:nvSpPr>
        <p:spPr>
          <a:xfrm>
            <a:off x="2799075" y="4569884"/>
            <a:ext cx="112082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Hezekiah 727-697</a:t>
            </a:r>
          </a:p>
        </p:txBody>
      </p:sp>
      <p:sp>
        <p:nvSpPr>
          <p:cNvPr id="43" name="Rectangle 42">
            <a:extLst>
              <a:ext uri="{FF2B5EF4-FFF2-40B4-BE49-F238E27FC236}">
                <a16:creationId xmlns:a16="http://schemas.microsoft.com/office/drawing/2014/main" id="{29AAC48A-0BDB-4A07-9F66-70CE84486B8D}"/>
              </a:ext>
            </a:extLst>
          </p:cNvPr>
          <p:cNvSpPr/>
          <p:nvPr/>
        </p:nvSpPr>
        <p:spPr>
          <a:xfrm>
            <a:off x="4455508" y="4379810"/>
            <a:ext cx="502920"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66B77C17-1AF2-4CC8-AFBA-42DBB720D69D}"/>
              </a:ext>
            </a:extLst>
          </p:cNvPr>
          <p:cNvSpPr txBox="1"/>
          <p:nvPr/>
        </p:nvSpPr>
        <p:spPr>
          <a:xfrm>
            <a:off x="4105554" y="4553080"/>
            <a:ext cx="13436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Manasseh 697-642 BC</a:t>
            </a:r>
          </a:p>
        </p:txBody>
      </p:sp>
      <p:sp>
        <p:nvSpPr>
          <p:cNvPr id="45" name="TextBox 44">
            <a:extLst>
              <a:ext uri="{FF2B5EF4-FFF2-40B4-BE49-F238E27FC236}">
                <a16:creationId xmlns:a16="http://schemas.microsoft.com/office/drawing/2014/main" id="{A17B33C4-4AE4-452B-B818-60A6B1E81D08}"/>
              </a:ext>
            </a:extLst>
          </p:cNvPr>
          <p:cNvSpPr txBox="1"/>
          <p:nvPr/>
        </p:nvSpPr>
        <p:spPr>
          <a:xfrm>
            <a:off x="5577356" y="4148039"/>
            <a:ext cx="152317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Nabopolassar 627-605 BC</a:t>
            </a:r>
          </a:p>
        </p:txBody>
      </p:sp>
      <p:sp>
        <p:nvSpPr>
          <p:cNvPr id="46" name="Rectangle 45">
            <a:extLst>
              <a:ext uri="{FF2B5EF4-FFF2-40B4-BE49-F238E27FC236}">
                <a16:creationId xmlns:a16="http://schemas.microsoft.com/office/drawing/2014/main" id="{52214C6D-8AD9-4DDC-92EC-303EBB8CF6C3}"/>
              </a:ext>
            </a:extLst>
          </p:cNvPr>
          <p:cNvSpPr/>
          <p:nvPr/>
        </p:nvSpPr>
        <p:spPr>
          <a:xfrm>
            <a:off x="5619470" y="4034728"/>
            <a:ext cx="502920" cy="140110"/>
          </a:xfrm>
          <a:prstGeom prst="rect">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Left Brace 46">
            <a:extLst>
              <a:ext uri="{FF2B5EF4-FFF2-40B4-BE49-F238E27FC236}">
                <a16:creationId xmlns:a16="http://schemas.microsoft.com/office/drawing/2014/main" id="{C87BDE83-9ED6-4EFD-AE65-A88D0E8A17F5}"/>
              </a:ext>
            </a:extLst>
          </p:cNvPr>
          <p:cNvSpPr/>
          <p:nvPr/>
        </p:nvSpPr>
        <p:spPr>
          <a:xfrm rot="16200000">
            <a:off x="4548162" y="3704825"/>
            <a:ext cx="225201" cy="104820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01E3E4A5-6CF9-4465-8EF5-B89F6F97036B}"/>
              </a:ext>
            </a:extLst>
          </p:cNvPr>
          <p:cNvSpPr txBox="1"/>
          <p:nvPr/>
        </p:nvSpPr>
        <p:spPr>
          <a:xfrm rot="5400000">
            <a:off x="4285028" y="5280154"/>
            <a:ext cx="137088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Taken prisoner ~650 BC?</a:t>
            </a:r>
          </a:p>
        </p:txBody>
      </p:sp>
      <p:sp>
        <p:nvSpPr>
          <p:cNvPr id="49" name="TextBox 48">
            <a:extLst>
              <a:ext uri="{FF2B5EF4-FFF2-40B4-BE49-F238E27FC236}">
                <a16:creationId xmlns:a16="http://schemas.microsoft.com/office/drawing/2014/main" id="{2CACBA0B-4BA1-478E-B774-6040BB44151A}"/>
              </a:ext>
            </a:extLst>
          </p:cNvPr>
          <p:cNvSpPr txBox="1"/>
          <p:nvPr/>
        </p:nvSpPr>
        <p:spPr>
          <a:xfrm rot="5400000">
            <a:off x="3957141" y="5172140"/>
            <a:ext cx="12506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Lumber to Esarhaddon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&amp; Ashurbanipal</a:t>
            </a:r>
          </a:p>
        </p:txBody>
      </p:sp>
      <p:sp>
        <p:nvSpPr>
          <p:cNvPr id="51" name="Left Brace 50">
            <a:extLst>
              <a:ext uri="{FF2B5EF4-FFF2-40B4-BE49-F238E27FC236}">
                <a16:creationId xmlns:a16="http://schemas.microsoft.com/office/drawing/2014/main" id="{34417292-6BC3-4F4C-A57C-0CD79AC1EDDD}"/>
              </a:ext>
            </a:extLst>
          </p:cNvPr>
          <p:cNvSpPr/>
          <p:nvPr/>
        </p:nvSpPr>
        <p:spPr>
          <a:xfrm rot="16200000">
            <a:off x="3461345" y="3718127"/>
            <a:ext cx="225201" cy="104820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Star: 5 Points 52">
            <a:extLst>
              <a:ext uri="{FF2B5EF4-FFF2-40B4-BE49-F238E27FC236}">
                <a16:creationId xmlns:a16="http://schemas.microsoft.com/office/drawing/2014/main" id="{A28A2C06-C86C-46A5-987E-C9AA662C99CE}"/>
              </a:ext>
            </a:extLst>
          </p:cNvPr>
          <p:cNvSpPr/>
          <p:nvPr/>
        </p:nvSpPr>
        <p:spPr>
          <a:xfrm>
            <a:off x="5687273" y="2448598"/>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FD03B52B-3E6B-4DC7-9A2E-425F47DE602F}"/>
              </a:ext>
            </a:extLst>
          </p:cNvPr>
          <p:cNvSpPr/>
          <p:nvPr/>
        </p:nvSpPr>
        <p:spPr>
          <a:xfrm>
            <a:off x="5847835" y="2267589"/>
            <a:ext cx="8707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Ashur sacked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614</a:t>
            </a:r>
          </a:p>
        </p:txBody>
      </p:sp>
      <p:sp>
        <p:nvSpPr>
          <p:cNvPr id="55" name="Star: 5 Points 54">
            <a:extLst>
              <a:ext uri="{FF2B5EF4-FFF2-40B4-BE49-F238E27FC236}">
                <a16:creationId xmlns:a16="http://schemas.microsoft.com/office/drawing/2014/main" id="{AEEECC46-270F-44F8-B33A-10B2ACB30C46}"/>
              </a:ext>
            </a:extLst>
          </p:cNvPr>
          <p:cNvSpPr/>
          <p:nvPr/>
        </p:nvSpPr>
        <p:spPr>
          <a:xfrm>
            <a:off x="5818454" y="2774109"/>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CFF2C995-01DB-4F8D-AA0F-E4B4C0E44FEF}"/>
              </a:ext>
            </a:extLst>
          </p:cNvPr>
          <p:cNvSpPr/>
          <p:nvPr/>
        </p:nvSpPr>
        <p:spPr>
          <a:xfrm>
            <a:off x="5927467" y="2655684"/>
            <a:ext cx="156645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Nineveh destroyed 612 BC</a:t>
            </a:r>
          </a:p>
        </p:txBody>
      </p:sp>
      <p:sp>
        <p:nvSpPr>
          <p:cNvPr id="57" name="Rectangle 56">
            <a:extLst>
              <a:ext uri="{FF2B5EF4-FFF2-40B4-BE49-F238E27FC236}">
                <a16:creationId xmlns:a16="http://schemas.microsoft.com/office/drawing/2014/main" id="{B457F81A-9A5F-4DF3-A634-D2876FA8DA20}"/>
              </a:ext>
            </a:extLst>
          </p:cNvPr>
          <p:cNvSpPr/>
          <p:nvPr/>
        </p:nvSpPr>
        <p:spPr>
          <a:xfrm>
            <a:off x="6135857" y="2967755"/>
            <a:ext cx="114967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Haran Falls 610 BC</a:t>
            </a:r>
          </a:p>
        </p:txBody>
      </p:sp>
      <p:sp>
        <p:nvSpPr>
          <p:cNvPr id="58" name="Rectangle 57">
            <a:extLst>
              <a:ext uri="{FF2B5EF4-FFF2-40B4-BE49-F238E27FC236}">
                <a16:creationId xmlns:a16="http://schemas.microsoft.com/office/drawing/2014/main" id="{96FD8E48-1AE6-4626-A25A-439AFABFDE26}"/>
              </a:ext>
            </a:extLst>
          </p:cNvPr>
          <p:cNvSpPr/>
          <p:nvPr/>
        </p:nvSpPr>
        <p:spPr>
          <a:xfrm>
            <a:off x="6535475" y="3452964"/>
            <a:ext cx="211788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Battle of Carchemish – end of Assyria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605 BC</a:t>
            </a:r>
          </a:p>
        </p:txBody>
      </p:sp>
      <p:sp>
        <p:nvSpPr>
          <p:cNvPr id="59" name="Star: 5 Points 58">
            <a:extLst>
              <a:ext uri="{FF2B5EF4-FFF2-40B4-BE49-F238E27FC236}">
                <a16:creationId xmlns:a16="http://schemas.microsoft.com/office/drawing/2014/main" id="{889CF68A-BA30-4D03-AB64-C304CF4A0C3F}"/>
              </a:ext>
            </a:extLst>
          </p:cNvPr>
          <p:cNvSpPr/>
          <p:nvPr/>
        </p:nvSpPr>
        <p:spPr>
          <a:xfrm>
            <a:off x="6121814" y="327464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Star: 5 Points 59">
            <a:extLst>
              <a:ext uri="{FF2B5EF4-FFF2-40B4-BE49-F238E27FC236}">
                <a16:creationId xmlns:a16="http://schemas.microsoft.com/office/drawing/2014/main" id="{20A4BB01-71C9-43E0-B0E9-D602F79C0F90}"/>
              </a:ext>
            </a:extLst>
          </p:cNvPr>
          <p:cNvSpPr/>
          <p:nvPr/>
        </p:nvSpPr>
        <p:spPr>
          <a:xfrm>
            <a:off x="6318561" y="3589113"/>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33A139EA-9A1A-455E-8889-C1FCC54165C1}"/>
              </a:ext>
            </a:extLst>
          </p:cNvPr>
          <p:cNvSpPr txBox="1"/>
          <p:nvPr/>
        </p:nvSpPr>
        <p:spPr>
          <a:xfrm>
            <a:off x="5963457" y="4621168"/>
            <a:ext cx="168668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Nebuchadnezzar 605-562 BC</a:t>
            </a:r>
          </a:p>
        </p:txBody>
      </p:sp>
      <p:sp>
        <p:nvSpPr>
          <p:cNvPr id="62" name="Rectangle 61">
            <a:extLst>
              <a:ext uri="{FF2B5EF4-FFF2-40B4-BE49-F238E27FC236}">
                <a16:creationId xmlns:a16="http://schemas.microsoft.com/office/drawing/2014/main" id="{38A8E50A-85AD-4642-83C2-C9E3D55A705C}"/>
              </a:ext>
            </a:extLst>
          </p:cNvPr>
          <p:cNvSpPr/>
          <p:nvPr/>
        </p:nvSpPr>
        <p:spPr>
          <a:xfrm>
            <a:off x="6066934" y="4473877"/>
            <a:ext cx="393192" cy="140110"/>
          </a:xfrm>
          <a:prstGeom prst="rect">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FC4E608B-E59A-4205-B044-1EABE6EEB553}"/>
              </a:ext>
            </a:extLst>
          </p:cNvPr>
          <p:cNvSpPr/>
          <p:nvPr/>
        </p:nvSpPr>
        <p:spPr>
          <a:xfrm>
            <a:off x="5603223" y="1611779"/>
            <a:ext cx="9525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Babylon rebels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626 BC</a:t>
            </a:r>
          </a:p>
        </p:txBody>
      </p:sp>
      <p:sp>
        <p:nvSpPr>
          <p:cNvPr id="64" name="Star: 5 Points 63">
            <a:extLst>
              <a:ext uri="{FF2B5EF4-FFF2-40B4-BE49-F238E27FC236}">
                <a16:creationId xmlns:a16="http://schemas.microsoft.com/office/drawing/2014/main" id="{FB920249-CF1E-4D0F-8016-D75CE213455C}"/>
              </a:ext>
            </a:extLst>
          </p:cNvPr>
          <p:cNvSpPr/>
          <p:nvPr/>
        </p:nvSpPr>
        <p:spPr>
          <a:xfrm>
            <a:off x="5500799" y="193537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Star: 5 Points 65">
            <a:extLst>
              <a:ext uri="{FF2B5EF4-FFF2-40B4-BE49-F238E27FC236}">
                <a16:creationId xmlns:a16="http://schemas.microsoft.com/office/drawing/2014/main" id="{2F4EDF4B-9E4D-45C2-BEBC-E10B5319D551}"/>
              </a:ext>
            </a:extLst>
          </p:cNvPr>
          <p:cNvSpPr/>
          <p:nvPr/>
        </p:nvSpPr>
        <p:spPr>
          <a:xfrm>
            <a:off x="5946338" y="303528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86D7652F-4531-4537-ABFF-ABD9B3E92018}"/>
              </a:ext>
            </a:extLst>
          </p:cNvPr>
          <p:cNvSpPr/>
          <p:nvPr/>
        </p:nvSpPr>
        <p:spPr>
          <a:xfrm>
            <a:off x="6283211" y="3111074"/>
            <a:ext cx="266611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Neco</a:t>
            </a:r>
            <a:r>
              <a:rPr kumimoji="0" lang="en-US" sz="1000" b="0" i="0" u="none" strike="noStrike" kern="1200" cap="none" spc="0" normalizeH="0" baseline="0" noProof="0" dirty="0">
                <a:ln>
                  <a:noFill/>
                </a:ln>
                <a:solidFill>
                  <a:prstClr val="black"/>
                </a:solidFill>
                <a:effectLst/>
                <a:uLnTx/>
                <a:uFillTx/>
                <a:latin typeface="Calibri"/>
                <a:ea typeface="+mn-ea"/>
                <a:cs typeface="+mn-cs"/>
              </a:rPr>
              <a:t> of Egypt tries to help retake Haran 609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Death of Josiah</a:t>
            </a:r>
          </a:p>
        </p:txBody>
      </p:sp>
      <p:sp>
        <p:nvSpPr>
          <p:cNvPr id="68" name="Rectangle 67">
            <a:extLst>
              <a:ext uri="{FF2B5EF4-FFF2-40B4-BE49-F238E27FC236}">
                <a16:creationId xmlns:a16="http://schemas.microsoft.com/office/drawing/2014/main" id="{1C73192D-50F5-4CB8-9596-60770FE3F87B}"/>
              </a:ext>
            </a:extLst>
          </p:cNvPr>
          <p:cNvSpPr/>
          <p:nvPr/>
        </p:nvSpPr>
        <p:spPr>
          <a:xfrm>
            <a:off x="1594299" y="4379591"/>
            <a:ext cx="365760" cy="14011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0FAC4686-AFA1-4D22-86D6-6A8DDA779B16}"/>
              </a:ext>
            </a:extLst>
          </p:cNvPr>
          <p:cNvSpPr txBox="1"/>
          <p:nvPr/>
        </p:nvSpPr>
        <p:spPr>
          <a:xfrm>
            <a:off x="1383939" y="4537627"/>
            <a:ext cx="8146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Jeroboam II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793-753 BC</a:t>
            </a:r>
          </a:p>
        </p:txBody>
      </p:sp>
      <p:sp>
        <p:nvSpPr>
          <p:cNvPr id="70" name="Star: 5 Points 69">
            <a:extLst>
              <a:ext uri="{FF2B5EF4-FFF2-40B4-BE49-F238E27FC236}">
                <a16:creationId xmlns:a16="http://schemas.microsoft.com/office/drawing/2014/main" id="{FEA85075-565A-4C70-80C9-17D1A74B6246}"/>
              </a:ext>
            </a:extLst>
          </p:cNvPr>
          <p:cNvSpPr/>
          <p:nvPr/>
        </p:nvSpPr>
        <p:spPr>
          <a:xfrm>
            <a:off x="1603048" y="5055640"/>
            <a:ext cx="186474" cy="140110"/>
          </a:xfrm>
          <a:prstGeom prst="star5">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F9ADBFFA-08E0-4A5E-A058-7300877E0B4B}"/>
              </a:ext>
            </a:extLst>
          </p:cNvPr>
          <p:cNvSpPr txBox="1"/>
          <p:nvPr/>
        </p:nvSpPr>
        <p:spPr>
          <a:xfrm>
            <a:off x="1254497" y="5340544"/>
            <a:ext cx="88357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Jonah 780 BC</a:t>
            </a:r>
          </a:p>
        </p:txBody>
      </p:sp>
      <p:sp>
        <p:nvSpPr>
          <p:cNvPr id="72" name="Rectangle 71">
            <a:extLst>
              <a:ext uri="{FF2B5EF4-FFF2-40B4-BE49-F238E27FC236}">
                <a16:creationId xmlns:a16="http://schemas.microsoft.com/office/drawing/2014/main" id="{CD9D80F6-B2D2-4D71-BDE3-95D2AA2E2FAE}"/>
              </a:ext>
            </a:extLst>
          </p:cNvPr>
          <p:cNvSpPr/>
          <p:nvPr/>
        </p:nvSpPr>
        <p:spPr>
          <a:xfrm>
            <a:off x="4610100" y="6035193"/>
            <a:ext cx="457200"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5505EF1D-3AF3-4DA6-B868-2AE385CAA012}"/>
              </a:ext>
            </a:extLst>
          </p:cNvPr>
          <p:cNvSpPr txBox="1"/>
          <p:nvPr/>
        </p:nvSpPr>
        <p:spPr>
          <a:xfrm>
            <a:off x="4368384" y="6161043"/>
            <a:ext cx="120417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Nahum 663-612 BC</a:t>
            </a:r>
          </a:p>
        </p:txBody>
      </p:sp>
      <p:sp>
        <p:nvSpPr>
          <p:cNvPr id="74" name="Rectangle 73">
            <a:extLst>
              <a:ext uri="{FF2B5EF4-FFF2-40B4-BE49-F238E27FC236}">
                <a16:creationId xmlns:a16="http://schemas.microsoft.com/office/drawing/2014/main" id="{6A67478E-76E6-4A8C-B3D3-85FB0F2F9953}"/>
              </a:ext>
            </a:extLst>
          </p:cNvPr>
          <p:cNvSpPr/>
          <p:nvPr/>
        </p:nvSpPr>
        <p:spPr>
          <a:xfrm>
            <a:off x="6361506" y="5704501"/>
            <a:ext cx="100584"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F14EFD0A-86B5-4D12-AA93-E5FEE6634AB7}"/>
              </a:ext>
            </a:extLst>
          </p:cNvPr>
          <p:cNvSpPr txBox="1"/>
          <p:nvPr/>
        </p:nvSpPr>
        <p:spPr>
          <a:xfrm>
            <a:off x="6109126" y="5812190"/>
            <a:ext cx="134043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Habakkuk 609-598 BC</a:t>
            </a:r>
          </a:p>
        </p:txBody>
      </p:sp>
      <p:sp>
        <p:nvSpPr>
          <p:cNvPr id="76" name="Rectangle 75">
            <a:extLst>
              <a:ext uri="{FF2B5EF4-FFF2-40B4-BE49-F238E27FC236}">
                <a16:creationId xmlns:a16="http://schemas.microsoft.com/office/drawing/2014/main" id="{872C75E6-F2EF-4794-943B-04DAF9E413B5}"/>
              </a:ext>
            </a:extLst>
          </p:cNvPr>
          <p:cNvSpPr/>
          <p:nvPr/>
        </p:nvSpPr>
        <p:spPr>
          <a:xfrm>
            <a:off x="5234457" y="5402152"/>
            <a:ext cx="118872"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AA7E9B7C-CDC9-4DEB-831F-8CFF22A649EB}"/>
              </a:ext>
            </a:extLst>
          </p:cNvPr>
          <p:cNvSpPr txBox="1"/>
          <p:nvPr/>
        </p:nvSpPr>
        <p:spPr>
          <a:xfrm>
            <a:off x="5330844" y="5331137"/>
            <a:ext cx="137249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Zephaniah 641-628 BC</a:t>
            </a:r>
          </a:p>
        </p:txBody>
      </p:sp>
      <p:sp>
        <p:nvSpPr>
          <p:cNvPr id="78" name="Rectangle 77">
            <a:extLst>
              <a:ext uri="{FF2B5EF4-FFF2-40B4-BE49-F238E27FC236}">
                <a16:creationId xmlns:a16="http://schemas.microsoft.com/office/drawing/2014/main" id="{28437332-8478-4400-B97A-4BB556F83C8C}"/>
              </a:ext>
            </a:extLst>
          </p:cNvPr>
          <p:cNvSpPr/>
          <p:nvPr/>
        </p:nvSpPr>
        <p:spPr>
          <a:xfrm>
            <a:off x="5217335" y="4112388"/>
            <a:ext cx="283464"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EA908773-2467-4AA6-AC0D-6B069657CD2F}"/>
              </a:ext>
            </a:extLst>
          </p:cNvPr>
          <p:cNvSpPr txBox="1"/>
          <p:nvPr/>
        </p:nvSpPr>
        <p:spPr>
          <a:xfrm rot="5400000">
            <a:off x="4887558" y="4668477"/>
            <a:ext cx="11304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Josiah 640-609 BC</a:t>
            </a:r>
          </a:p>
        </p:txBody>
      </p:sp>
      <p:sp>
        <p:nvSpPr>
          <p:cNvPr id="80" name="Left Brace 79">
            <a:extLst>
              <a:ext uri="{FF2B5EF4-FFF2-40B4-BE49-F238E27FC236}">
                <a16:creationId xmlns:a16="http://schemas.microsoft.com/office/drawing/2014/main" id="{7731CBC5-B32F-491A-AAFC-6F6B49B55940}"/>
              </a:ext>
            </a:extLst>
          </p:cNvPr>
          <p:cNvSpPr/>
          <p:nvPr/>
        </p:nvSpPr>
        <p:spPr>
          <a:xfrm rot="16200000">
            <a:off x="5609975" y="3394926"/>
            <a:ext cx="222733" cy="1173896"/>
          </a:xfrm>
          <a:prstGeom prst="leftBrace">
            <a:avLst>
              <a:gd name="adj1" fmla="val 8333"/>
              <a:gd name="adj2" fmla="val 1958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Star: 5 Points 80">
            <a:extLst>
              <a:ext uri="{FF2B5EF4-FFF2-40B4-BE49-F238E27FC236}">
                <a16:creationId xmlns:a16="http://schemas.microsoft.com/office/drawing/2014/main" id="{5EDFBC2C-4675-43FD-B754-188828CEF001}"/>
              </a:ext>
            </a:extLst>
          </p:cNvPr>
          <p:cNvSpPr/>
          <p:nvPr/>
        </p:nvSpPr>
        <p:spPr>
          <a:xfrm>
            <a:off x="5628104" y="2122843"/>
            <a:ext cx="186474" cy="140110"/>
          </a:xfrm>
          <a:prstGeom prst="star5">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8EC6B618-37C5-4A28-A56E-7A4DAEA78048}"/>
              </a:ext>
            </a:extLst>
          </p:cNvPr>
          <p:cNvSpPr/>
          <p:nvPr/>
        </p:nvSpPr>
        <p:spPr>
          <a:xfrm>
            <a:off x="5780510" y="2059449"/>
            <a:ext cx="114326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Law Found 622 BC</a:t>
            </a:r>
          </a:p>
        </p:txBody>
      </p:sp>
    </p:spTree>
    <p:extLst>
      <p:ext uri="{BB962C8B-B14F-4D97-AF65-F5344CB8AC3E}">
        <p14:creationId xmlns:p14="http://schemas.microsoft.com/office/powerpoint/2010/main" val="66121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E4335-CD05-4A4E-9E9F-B4CB501045C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B9F4D7-0F92-4306-8C46-43086D73E4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16660" y="68898"/>
            <a:ext cx="7058660" cy="3939222"/>
          </a:xfrm>
          <a:prstGeom prst="rect">
            <a:avLst/>
          </a:prstGeom>
          <a:noFill/>
          <a:ln>
            <a:noFill/>
          </a:ln>
        </p:spPr>
      </p:pic>
      <p:sp>
        <p:nvSpPr>
          <p:cNvPr id="4" name="Rectangle 3">
            <a:extLst>
              <a:ext uri="{FF2B5EF4-FFF2-40B4-BE49-F238E27FC236}">
                <a16:creationId xmlns:a16="http://schemas.microsoft.com/office/drawing/2014/main" id="{514BF600-7877-46BB-A96F-C216829EF105}"/>
              </a:ext>
            </a:extLst>
          </p:cNvPr>
          <p:cNvSpPr/>
          <p:nvPr/>
        </p:nvSpPr>
        <p:spPr>
          <a:xfrm>
            <a:off x="967740" y="4000500"/>
            <a:ext cx="3832860" cy="2462213"/>
          </a:xfrm>
          <a:prstGeom prst="rect">
            <a:avLst/>
          </a:prstGeom>
        </p:spPr>
        <p:txBody>
          <a:bodyPr wrap="square">
            <a:spAutoFit/>
          </a:bodyPr>
          <a:lstStyle/>
          <a:p>
            <a:r>
              <a:rPr lang="en-US" sz="1400" dirty="0"/>
              <a:t>Nahum 1:2-3 (ESV) </a:t>
            </a:r>
          </a:p>
          <a:p>
            <a:r>
              <a:rPr lang="en-US" sz="1400" b="1" dirty="0"/>
              <a:t>God’s Wrath Against Nineveh </a:t>
            </a:r>
          </a:p>
          <a:p>
            <a:r>
              <a:rPr lang="en-US" sz="1400" b="1" baseline="30000" dirty="0"/>
              <a:t>2 </a:t>
            </a:r>
            <a:r>
              <a:rPr lang="en-US" sz="1400" dirty="0"/>
              <a:t> The </a:t>
            </a:r>
            <a:r>
              <a:rPr lang="en-US" sz="1400" cap="small" dirty="0"/>
              <a:t>Lord</a:t>
            </a:r>
            <a:r>
              <a:rPr lang="en-US" sz="1400" dirty="0"/>
              <a:t> is a jealous and avenging God; </a:t>
            </a:r>
          </a:p>
          <a:p>
            <a:r>
              <a:rPr lang="en-US" sz="1400" dirty="0"/>
              <a:t>	the </a:t>
            </a:r>
            <a:r>
              <a:rPr lang="en-US" sz="1400" cap="small" dirty="0"/>
              <a:t>Lord</a:t>
            </a:r>
            <a:r>
              <a:rPr lang="en-US" sz="1400" dirty="0"/>
              <a:t> is avenging and wrathful; </a:t>
            </a:r>
          </a:p>
          <a:p>
            <a:r>
              <a:rPr lang="en-US" sz="1400" dirty="0"/>
              <a:t>	the </a:t>
            </a:r>
            <a:r>
              <a:rPr lang="en-US" sz="1400" cap="small" dirty="0"/>
              <a:t>Lord</a:t>
            </a:r>
            <a:r>
              <a:rPr lang="en-US" sz="1400" dirty="0"/>
              <a:t> takes vengeance on his adversaries </a:t>
            </a:r>
          </a:p>
          <a:p>
            <a:r>
              <a:rPr lang="en-US" sz="1400" dirty="0"/>
              <a:t>	and keeps wrath for his enemies. </a:t>
            </a:r>
          </a:p>
          <a:p>
            <a:pPr marL="609600" indent="-609600"/>
            <a:r>
              <a:rPr lang="en-US" sz="1400" b="1" baseline="30000" dirty="0"/>
              <a:t>3 </a:t>
            </a:r>
            <a:r>
              <a:rPr lang="en-US" sz="1400" dirty="0"/>
              <a:t> The </a:t>
            </a:r>
            <a:r>
              <a:rPr lang="en-US" sz="1400" cap="small" dirty="0"/>
              <a:t>Lord</a:t>
            </a:r>
            <a:r>
              <a:rPr lang="en-US" sz="1400" dirty="0"/>
              <a:t> is slow to anger and great in power, </a:t>
            </a:r>
          </a:p>
          <a:p>
            <a:pPr marL="609600" indent="-203200"/>
            <a:r>
              <a:rPr lang="en-US" sz="1400" dirty="0"/>
              <a:t>and the </a:t>
            </a:r>
            <a:r>
              <a:rPr lang="en-US" sz="1400" cap="small" dirty="0"/>
              <a:t>Lord</a:t>
            </a:r>
            <a:r>
              <a:rPr lang="en-US" sz="1400" dirty="0"/>
              <a:t> will by no means clear the guilty. </a:t>
            </a:r>
          </a:p>
          <a:p>
            <a:pPr marL="609600" indent="-609600"/>
            <a:r>
              <a:rPr lang="en-US" sz="1400" dirty="0"/>
              <a:t>His way is in whirlwind and storm, </a:t>
            </a:r>
          </a:p>
          <a:p>
            <a:pPr marL="609600" indent="-203200"/>
            <a:r>
              <a:rPr lang="en-US" sz="1400" dirty="0"/>
              <a:t>and the clouds are the dust of his feet. </a:t>
            </a:r>
          </a:p>
        </p:txBody>
      </p:sp>
      <p:sp>
        <p:nvSpPr>
          <p:cNvPr id="5" name="Rectangle 4">
            <a:extLst>
              <a:ext uri="{FF2B5EF4-FFF2-40B4-BE49-F238E27FC236}">
                <a16:creationId xmlns:a16="http://schemas.microsoft.com/office/drawing/2014/main" id="{155CD435-ABA1-4A71-A077-D2F8E373F128}"/>
              </a:ext>
            </a:extLst>
          </p:cNvPr>
          <p:cNvSpPr/>
          <p:nvPr/>
        </p:nvSpPr>
        <p:spPr>
          <a:xfrm>
            <a:off x="4800600" y="4008120"/>
            <a:ext cx="4572000" cy="1600438"/>
          </a:xfrm>
          <a:prstGeom prst="rect">
            <a:avLst/>
          </a:prstGeom>
        </p:spPr>
        <p:txBody>
          <a:bodyPr>
            <a:spAutoFit/>
          </a:bodyPr>
          <a:lstStyle/>
          <a:p>
            <a:r>
              <a:rPr lang="en-US" sz="1400" dirty="0"/>
              <a:t>Nahum 1:7–8 (ESV) </a:t>
            </a:r>
          </a:p>
          <a:p>
            <a:pPr marL="609600" indent="-609600"/>
            <a:r>
              <a:rPr lang="en-US" sz="1400" b="1" baseline="30000" dirty="0"/>
              <a:t>7 </a:t>
            </a:r>
            <a:r>
              <a:rPr lang="en-US" sz="1400" dirty="0"/>
              <a:t> The </a:t>
            </a:r>
            <a:r>
              <a:rPr lang="en-US" sz="1400" cap="small" dirty="0"/>
              <a:t>Lord</a:t>
            </a:r>
            <a:r>
              <a:rPr lang="en-US" sz="1400" dirty="0"/>
              <a:t> is good, </a:t>
            </a:r>
          </a:p>
          <a:p>
            <a:pPr marL="609600" indent="-203200"/>
            <a:r>
              <a:rPr lang="en-US" sz="1400" dirty="0"/>
              <a:t>a stronghold in the day of trouble; </a:t>
            </a:r>
          </a:p>
          <a:p>
            <a:pPr marL="609600" indent="-609600"/>
            <a:r>
              <a:rPr lang="en-US" sz="1400" dirty="0"/>
              <a:t>he knows those who take refuge in him. </a:t>
            </a:r>
          </a:p>
          <a:p>
            <a:pPr marL="609600" indent="-609600"/>
            <a:r>
              <a:rPr lang="en-US" sz="1400" b="1" baseline="30000" dirty="0"/>
              <a:t>8 </a:t>
            </a:r>
            <a:r>
              <a:rPr lang="en-US" sz="1400" dirty="0"/>
              <a:t> But with an overflowing flood </a:t>
            </a:r>
          </a:p>
          <a:p>
            <a:pPr marL="609600" indent="-609600"/>
            <a:r>
              <a:rPr lang="en-US" sz="1400" dirty="0"/>
              <a:t>he will make a complete end of the adversaries, </a:t>
            </a:r>
          </a:p>
          <a:p>
            <a:pPr marL="609600" indent="-203200"/>
            <a:r>
              <a:rPr lang="en-US" sz="1400" dirty="0"/>
              <a:t>and will pursue his enemies into darkness. </a:t>
            </a:r>
          </a:p>
        </p:txBody>
      </p:sp>
    </p:spTree>
    <p:extLst>
      <p:ext uri="{BB962C8B-B14F-4D97-AF65-F5344CB8AC3E}">
        <p14:creationId xmlns:p14="http://schemas.microsoft.com/office/powerpoint/2010/main" val="23407071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2769</TotalTime>
  <Words>3241</Words>
  <Application>Microsoft Office PowerPoint</Application>
  <PresentationFormat>On-screen Show (4:3)</PresentationFormat>
  <Paragraphs>549</Paragraphs>
  <Slides>48</Slides>
  <Notes>9</Notes>
  <HiddenSlides>9</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48</vt:i4>
      </vt:variant>
    </vt:vector>
  </HeadingPairs>
  <TitlesOfParts>
    <vt:vector size="65" baseType="lpstr">
      <vt:lpstr>Arial</vt:lpstr>
      <vt:lpstr>Britannic Bold</vt:lpstr>
      <vt:lpstr>Calibri</vt:lpstr>
      <vt:lpstr>Calibri Light</vt:lpstr>
      <vt:lpstr>David</vt:lpstr>
      <vt:lpstr>Papyrus</vt:lpstr>
      <vt:lpstr>Tahoma</vt:lpstr>
      <vt:lpstr>Times New Roman</vt:lpstr>
      <vt:lpstr>Office Theme</vt:lpstr>
      <vt:lpstr>3_Office Theme</vt:lpstr>
      <vt:lpstr>5_Office Theme</vt:lpstr>
      <vt:lpstr>1_Office Theme</vt:lpstr>
      <vt:lpstr>2_Office Theme</vt:lpstr>
      <vt:lpstr>4_Office Theme</vt:lpstr>
      <vt:lpstr>6_Office Theme</vt:lpstr>
      <vt:lpstr>7_Office Theme</vt:lpstr>
      <vt:lpstr>10_Romanesque</vt:lpstr>
      <vt:lpstr>Nahum, Zephaniah &amp; Habakkuk</vt:lpstr>
      <vt:lpstr>The purpose of the prophets was threefold: </vt:lpstr>
      <vt:lpstr>The Role of the Prophets </vt:lpstr>
      <vt:lpstr>PowerPoint Presentation</vt:lpstr>
      <vt:lpstr>When</vt:lpstr>
      <vt:lpstr>Kings &amp; Prophets</vt:lpstr>
      <vt:lpstr>PowerPoint Presentation</vt:lpstr>
      <vt:lpstr>Assyria </vt:lpstr>
      <vt:lpstr>PowerPoint Presentation</vt:lpstr>
      <vt:lpstr>The Lord’s Coming Judgment on Nineveh and Deliverance of Judah</vt:lpstr>
      <vt:lpstr>The Lord’s Coming Judgment on Nineveh and Deliverance of Judah</vt:lpstr>
      <vt:lpstr>Nahum 2:1-13    The Lord’s Coming Judgment </vt:lpstr>
      <vt:lpstr>Nahum 2:1-13    </vt:lpstr>
      <vt:lpstr>Nahum 2:1-13    </vt:lpstr>
      <vt:lpstr>Visual Aids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Aids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Nahum Prophecy</vt:lpstr>
      <vt:lpstr>Nahum Prophecy</vt:lpstr>
      <vt:lpstr>Nahum Prophecy</vt:lpstr>
      <vt:lpstr>PowerPoint Presentation</vt:lpstr>
      <vt:lpstr>PowerPoint Presentation</vt:lpstr>
      <vt:lpstr>Bible Study Skills</vt:lpstr>
      <vt:lpstr>Bible Study Skills</vt:lpstr>
      <vt:lpstr>Prophetic Paradigms Patterns Seen in the Prophets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Haynes</dc:creator>
  <cp:lastModifiedBy>Robert Haynes</cp:lastModifiedBy>
  <cp:revision>149</cp:revision>
  <dcterms:created xsi:type="dcterms:W3CDTF">2019-09-08T03:32:11Z</dcterms:created>
  <dcterms:modified xsi:type="dcterms:W3CDTF">2019-09-22T12:32:45Z</dcterms:modified>
</cp:coreProperties>
</file>