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951" r:id="rId4"/>
    <p:sldMasterId id="2147483975" r:id="rId5"/>
    <p:sldMasterId id="2147484035" r:id="rId6"/>
    <p:sldMasterId id="2147484047" r:id="rId7"/>
    <p:sldMasterId id="2147484060" r:id="rId8"/>
    <p:sldMasterId id="2147484073" r:id="rId9"/>
  </p:sldMasterIdLst>
  <p:notesMasterIdLst>
    <p:notesMasterId r:id="rId33"/>
  </p:notesMasterIdLst>
  <p:sldIdLst>
    <p:sldId id="256" r:id="rId10"/>
    <p:sldId id="649" r:id="rId11"/>
    <p:sldId id="650" r:id="rId12"/>
    <p:sldId id="893" r:id="rId13"/>
    <p:sldId id="670" r:id="rId14"/>
    <p:sldId id="657" r:id="rId15"/>
    <p:sldId id="850" r:id="rId16"/>
    <p:sldId id="892" r:id="rId17"/>
    <p:sldId id="675" r:id="rId18"/>
    <p:sldId id="684" r:id="rId19"/>
    <p:sldId id="685" r:id="rId20"/>
    <p:sldId id="715" r:id="rId21"/>
    <p:sldId id="686" r:id="rId22"/>
    <p:sldId id="897" r:id="rId23"/>
    <p:sldId id="570" r:id="rId24"/>
    <p:sldId id="896" r:id="rId25"/>
    <p:sldId id="895" r:id="rId26"/>
    <p:sldId id="296" r:id="rId27"/>
    <p:sldId id="294" r:id="rId28"/>
    <p:sldId id="297" r:id="rId29"/>
    <p:sldId id="298" r:id="rId30"/>
    <p:sldId id="295" r:id="rId31"/>
    <p:sldId id="28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5572" autoAdjust="0"/>
  </p:normalViewPr>
  <p:slideViewPr>
    <p:cSldViewPr snapToGrid="0" showGuides="1">
      <p:cViewPr>
        <p:scale>
          <a:sx n="110" d="100"/>
          <a:sy n="110" d="100"/>
        </p:scale>
        <p:origin x="1428" y="342"/>
      </p:cViewPr>
      <p:guideLst>
        <p:guide orient="horz" pos="2160"/>
        <p:guide pos="290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2BCE0-255B-45EF-B4FF-77E14AD87A04}" type="datetimeFigureOut">
              <a:rPr lang="en-US" smtClean="0"/>
              <a:t>9/25/2019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E7299-4E60-418E-A3F5-318BE6A9EA91}" type="slidenum">
              <a:rPr lang="en-US" smtClean="0"/>
              <a:t>‹#›</a:t>
            </a:fld>
            <a:endParaRPr lang="en-US"/>
          </a:p>
        </p:txBody>
      </p:sp>
    </p:spTree>
    <p:extLst>
      <p:ext uri="{BB962C8B-B14F-4D97-AF65-F5344CB8AC3E}">
        <p14:creationId xmlns:p14="http://schemas.microsoft.com/office/powerpoint/2010/main" val="204878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63350B-85CD-401E-A449-A79907679F51}"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Tahoma" pitchFamily="34" charset="0"/>
                <a:cs typeface="Tahoma" pitchFamily="34" charset="0"/>
              </a:rPr>
              <a:t>1.</a:t>
            </a:r>
            <a:r>
              <a:rPr lang="en-US" altLang="en-US">
                <a:cs typeface="Times New Roman" pitchFamily="18" charset="0"/>
              </a:rPr>
              <a:t>       </a:t>
            </a:r>
            <a:r>
              <a:rPr lang="en-US" altLang="en-US">
                <a:latin typeface="Tahoma" pitchFamily="34" charset="0"/>
                <a:cs typeface="Tahoma" pitchFamily="34" charset="0"/>
              </a:rPr>
              <a:t>The purpose of the prophets was threefold:</a:t>
            </a:r>
            <a:endParaRPr lang="en-US" altLang="en-US">
              <a:cs typeface="Times New Roman" pitchFamily="18" charset="0"/>
            </a:endParaRPr>
          </a:p>
          <a:p>
            <a:r>
              <a:rPr lang="en-US" altLang="en-US">
                <a:latin typeface="Tahoma" pitchFamily="34" charset="0"/>
                <a:cs typeface="Tahoma" pitchFamily="34" charset="0"/>
              </a:rPr>
              <a:t>a.</a:t>
            </a:r>
            <a:r>
              <a:rPr lang="en-US" altLang="en-US">
                <a:cs typeface="Times New Roman" pitchFamily="18" charset="0"/>
              </a:rPr>
              <a:t>       </a:t>
            </a:r>
            <a:r>
              <a:rPr lang="en-US" altLang="en-US">
                <a:latin typeface="Tahoma" pitchFamily="34" charset="0"/>
                <a:cs typeface="Tahoma" pitchFamily="34" charset="0"/>
              </a:rPr>
              <a:t>To warn the nations of the coming judgment.</a:t>
            </a:r>
            <a:endParaRPr lang="en-US" altLang="en-US">
              <a:cs typeface="Times New Roman" pitchFamily="18" charset="0"/>
            </a:endParaRPr>
          </a:p>
          <a:p>
            <a:r>
              <a:rPr lang="en-US" altLang="en-US">
                <a:latin typeface="Tahoma" pitchFamily="34" charset="0"/>
                <a:cs typeface="Tahoma" pitchFamily="34" charset="0"/>
              </a:rPr>
              <a:t>b.</a:t>
            </a:r>
            <a:r>
              <a:rPr lang="en-US" altLang="en-US">
                <a:cs typeface="Times New Roman" pitchFamily="18" charset="0"/>
              </a:rPr>
              <a:t>       </a:t>
            </a:r>
            <a:r>
              <a:rPr lang="en-US" altLang="en-US">
                <a:latin typeface="Tahoma" pitchFamily="34" charset="0"/>
                <a:cs typeface="Tahoma" pitchFamily="34" charset="0"/>
              </a:rPr>
              <a:t>To explain why the judgment had come upon them.</a:t>
            </a:r>
            <a:endParaRPr lang="en-US" altLang="en-US">
              <a:cs typeface="Times New Roman" pitchFamily="18" charset="0"/>
            </a:endParaRPr>
          </a:p>
          <a:p>
            <a:r>
              <a:rPr lang="en-US" altLang="en-US">
                <a:latin typeface="Tahoma" pitchFamily="34" charset="0"/>
                <a:cs typeface="Tahoma"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335959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31000"/>
          </a:schemeClr>
        </a:solidFill>
        <a:effectLst/>
      </p:bgPr>
    </p:bg>
    <p:spTree>
      <p:nvGrpSpPr>
        <p:cNvPr id="1" name=""/>
        <p:cNvGrpSpPr/>
        <p:nvPr/>
      </p:nvGrpSpPr>
      <p:grpSpPr>
        <a:xfrm>
          <a:off x="0" y="0"/>
          <a:ext cx="0" cy="0"/>
          <a:chOff x="0" y="0"/>
          <a:chExt cx="0" cy="0"/>
        </a:xfrm>
      </p:grpSpPr>
      <p:pic>
        <p:nvPicPr>
          <p:cNvPr id="8" name="Picture 7" descr="A picture containing building, sitting&#10;&#10;Description automatically generated">
            <a:extLst>
              <a:ext uri="{FF2B5EF4-FFF2-40B4-BE49-F238E27FC236}">
                <a16:creationId xmlns:a16="http://schemas.microsoft.com/office/drawing/2014/main" id="{19E2CE98-5252-4C1D-B4A2-A23F42DB6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10" name="Picture 9" descr="A brick wall&#10;&#10;Description automatically generated">
            <a:extLst>
              <a:ext uri="{FF2B5EF4-FFF2-40B4-BE49-F238E27FC236}">
                <a16:creationId xmlns:a16="http://schemas.microsoft.com/office/drawing/2014/main" id="{5FC8A986-AF8D-4F9E-8775-83E67634EF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11" name="Picture 10" descr="A picture containing building, sitting&#10;&#10;Description automatically generated">
            <a:extLst>
              <a:ext uri="{FF2B5EF4-FFF2-40B4-BE49-F238E27FC236}">
                <a16:creationId xmlns:a16="http://schemas.microsoft.com/office/drawing/2014/main" id="{7D458E73-0A78-4237-9AED-27B94ACEF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12" name="Picture 11" descr="A picture containing building, sitting&#10;&#10;Description automatically generated">
            <a:extLst>
              <a:ext uri="{FF2B5EF4-FFF2-40B4-BE49-F238E27FC236}">
                <a16:creationId xmlns:a16="http://schemas.microsoft.com/office/drawing/2014/main" id="{C60F0D5F-6044-44E6-AC77-349129C73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4" name="Date Placeholder 3"/>
          <p:cNvSpPr>
            <a:spLocks noGrp="1"/>
          </p:cNvSpPr>
          <p:nvPr>
            <p:ph type="dt" sz="half" idx="10"/>
          </p:nvPr>
        </p:nvSpPr>
        <p:spPr>
          <a:xfrm>
            <a:off x="628650" y="-9824"/>
            <a:ext cx="2057400" cy="365125"/>
          </a:xfrm>
        </p:spPr>
        <p:txBody>
          <a:bodyPr/>
          <a:lstStyle/>
          <a:p>
            <a:fld id="{C5C610DE-D887-4D8A-9DD5-D85CEEE34533}" type="datetimeFigureOut">
              <a:rPr lang="en-US" smtClean="0"/>
              <a:t>9/25/2019</a:t>
            </a:fld>
            <a:endParaRPr lang="en-US"/>
          </a:p>
        </p:txBody>
      </p:sp>
      <p:sp>
        <p:nvSpPr>
          <p:cNvPr id="5" name="Footer Placeholder 4"/>
          <p:cNvSpPr>
            <a:spLocks noGrp="1"/>
          </p:cNvSpPr>
          <p:nvPr>
            <p:ph type="ftr" sz="quarter" idx="11"/>
          </p:nvPr>
        </p:nvSpPr>
        <p:spPr>
          <a:xfrm>
            <a:off x="3028950" y="-9824"/>
            <a:ext cx="3086100" cy="365125"/>
          </a:xfrm>
        </p:spPr>
        <p:txBody>
          <a:bodyPr/>
          <a:lstStyle/>
          <a:p>
            <a:endParaRPr lang="en-US"/>
          </a:p>
        </p:txBody>
      </p:sp>
      <p:sp>
        <p:nvSpPr>
          <p:cNvPr id="6" name="Slide Number Placeholder 5"/>
          <p:cNvSpPr>
            <a:spLocks noGrp="1"/>
          </p:cNvSpPr>
          <p:nvPr>
            <p:ph type="sldNum" sz="quarter" idx="12"/>
          </p:nvPr>
        </p:nvSpPr>
        <p:spPr>
          <a:xfrm>
            <a:off x="6457950" y="-9824"/>
            <a:ext cx="2057400" cy="365125"/>
          </a:xfrm>
        </p:spPr>
        <p:txBody>
          <a:bodyPr/>
          <a:lstStyle/>
          <a:p>
            <a:fld id="{CE73EB34-2FA2-476B-AB1C-D26A75B1C2BF}" type="slidenum">
              <a:rPr lang="en-US" smtClean="0"/>
              <a:t>‹#›</a:t>
            </a:fld>
            <a:endParaRPr lang="en-US"/>
          </a:p>
        </p:txBody>
      </p:sp>
      <p:sp>
        <p:nvSpPr>
          <p:cNvPr id="13" name="Rectangle 12">
            <a:extLst>
              <a:ext uri="{FF2B5EF4-FFF2-40B4-BE49-F238E27FC236}">
                <a16:creationId xmlns:a16="http://schemas.microsoft.com/office/drawing/2014/main" id="{8033C387-CCCC-45AA-81AE-9A507792A29A}"/>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08883"/>
            <a:ext cx="7772400" cy="2387600"/>
          </a:xfrm>
        </p:spPr>
        <p:txBody>
          <a:bodyPr anchor="b"/>
          <a:lstStyle>
            <a:lvl1pPr algn="ctr">
              <a:defRPr sz="60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251766" y="3429000"/>
            <a:ext cx="6858000" cy="1655762"/>
          </a:xfrm>
        </p:spPr>
        <p:txBody>
          <a:bodyPr/>
          <a:lstStyle>
            <a:lvl1pPr marL="0" indent="0" algn="ctr">
              <a:buNone/>
              <a:defRPr sz="2400" b="1">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823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4249219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3B9CEA3-D5B8-4F2D-93CB-D8D340A71FF0}" type="slidenum">
              <a:rPr lang="en-US"/>
              <a:pPr>
                <a:defRPr/>
              </a:pPr>
              <a:t>‹#›</a:t>
            </a:fld>
            <a:endParaRPr lang="en-US"/>
          </a:p>
        </p:txBody>
      </p:sp>
    </p:spTree>
    <p:extLst>
      <p:ext uri="{BB962C8B-B14F-4D97-AF65-F5344CB8AC3E}">
        <p14:creationId xmlns:p14="http://schemas.microsoft.com/office/powerpoint/2010/main" val="3805582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7A072D4-E831-4F74-92EA-D6933B02133F}" type="slidenum">
              <a:rPr lang="en-US"/>
              <a:pPr>
                <a:defRPr/>
              </a:pPr>
              <a:t>‹#›</a:t>
            </a:fld>
            <a:endParaRPr lang="en-US"/>
          </a:p>
        </p:txBody>
      </p:sp>
    </p:spTree>
    <p:extLst>
      <p:ext uri="{BB962C8B-B14F-4D97-AF65-F5344CB8AC3E}">
        <p14:creationId xmlns:p14="http://schemas.microsoft.com/office/powerpoint/2010/main" val="2121777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4910BC59-DA1D-4570-B132-9A6294F1F797}" type="slidenum">
              <a:rPr lang="en-US"/>
              <a:pPr>
                <a:defRPr/>
              </a:pPr>
              <a:t>‹#›</a:t>
            </a:fld>
            <a:endParaRPr lang="en-US"/>
          </a:p>
        </p:txBody>
      </p:sp>
    </p:spTree>
    <p:extLst>
      <p:ext uri="{BB962C8B-B14F-4D97-AF65-F5344CB8AC3E}">
        <p14:creationId xmlns:p14="http://schemas.microsoft.com/office/powerpoint/2010/main" val="405021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540396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2330118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420879F6-0259-4C85-B5D5-5C546A39878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659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379802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27818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93553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E2399097-F59F-454E-AB71-4646253FDD9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9677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C83815B1-8A2B-4D75-8CF1-8515AB2B4786}"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93886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0674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icture containing building, sitting&#10;&#10;Description automatically generated">
            <a:extLst>
              <a:ext uri="{FF2B5EF4-FFF2-40B4-BE49-F238E27FC236}">
                <a16:creationId xmlns:a16="http://schemas.microsoft.com/office/drawing/2014/main" id="{50ECCD58-1DC0-4E6C-8276-06BE8B193F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7" name="Picture 6" descr="A brick wall&#10;&#10;Description automatically generated">
            <a:extLst>
              <a:ext uri="{FF2B5EF4-FFF2-40B4-BE49-F238E27FC236}">
                <a16:creationId xmlns:a16="http://schemas.microsoft.com/office/drawing/2014/main" id="{5EAEB771-D6CE-4EF9-9084-B73AB248E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8" name="Picture 7" descr="A picture containing building, sitting&#10;&#10;Description automatically generated">
            <a:extLst>
              <a:ext uri="{FF2B5EF4-FFF2-40B4-BE49-F238E27FC236}">
                <a16:creationId xmlns:a16="http://schemas.microsoft.com/office/drawing/2014/main" id="{DC018627-CC93-4758-9508-3381EF751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9" name="Picture 8" descr="A picture containing building, sitting&#10;&#10;Description automatically generated">
            <a:extLst>
              <a:ext uri="{FF2B5EF4-FFF2-40B4-BE49-F238E27FC236}">
                <a16:creationId xmlns:a16="http://schemas.microsoft.com/office/drawing/2014/main" id="{DB41BF33-E05E-4651-AB67-B4F76FF79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10" name="Date Placeholder 3">
            <a:extLst>
              <a:ext uri="{FF2B5EF4-FFF2-40B4-BE49-F238E27FC236}">
                <a16:creationId xmlns:a16="http://schemas.microsoft.com/office/drawing/2014/main" id="{95AAD810-7C63-42E7-9608-AE1DBE7471E5}"/>
              </a:ext>
            </a:extLst>
          </p:cNvPr>
          <p:cNvSpPr txBox="1">
            <a:spLocks/>
          </p:cNvSpPr>
          <p:nvPr userDrawn="1"/>
        </p:nvSpPr>
        <p:spPr>
          <a:xfrm>
            <a:off x="628650" y="-9824"/>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C610DE-D887-4D8A-9DD5-D85CEEE34533}" type="datetimeFigureOut">
              <a:rPr lang="en-US" smtClean="0"/>
              <a:pPr/>
              <a:t>9/25/2019</a:t>
            </a:fld>
            <a:endParaRPr lang="en-US"/>
          </a:p>
        </p:txBody>
      </p:sp>
      <p:sp>
        <p:nvSpPr>
          <p:cNvPr id="11" name="Slide Number Placeholder 5">
            <a:extLst>
              <a:ext uri="{FF2B5EF4-FFF2-40B4-BE49-F238E27FC236}">
                <a16:creationId xmlns:a16="http://schemas.microsoft.com/office/drawing/2014/main" id="{98309A0F-1D42-4EA3-BBF5-5650A7C04E0B}"/>
              </a:ext>
            </a:extLst>
          </p:cNvPr>
          <p:cNvSpPr txBox="1">
            <a:spLocks/>
          </p:cNvSpPr>
          <p:nvPr userDrawn="1"/>
        </p:nvSpPr>
        <p:spPr>
          <a:xfrm>
            <a:off x="6457950" y="-982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73EB34-2FA2-476B-AB1C-D26A75B1C2BF}" type="slidenum">
              <a:rPr lang="en-US" smtClean="0"/>
              <a:pPr/>
              <a:t>‹#›</a:t>
            </a:fld>
            <a:endParaRPr lang="en-US"/>
          </a:p>
        </p:txBody>
      </p:sp>
      <p:sp>
        <p:nvSpPr>
          <p:cNvPr id="12" name="Rectangle 11">
            <a:extLst>
              <a:ext uri="{FF2B5EF4-FFF2-40B4-BE49-F238E27FC236}">
                <a16:creationId xmlns:a16="http://schemas.microsoft.com/office/drawing/2014/main" id="{DE8376DA-E4BD-4187-BAF9-6E27B877712F}"/>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59606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96972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82853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358487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136850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772338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9632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3749136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46332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1508576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8998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76572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369394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837448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2817376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177684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146481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001751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3038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777320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2502325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07561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10DE-D887-4D8A-9DD5-D85CEEE34533}"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509378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021636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3895310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3016262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123960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052598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4278144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207901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244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763677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1574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C610DE-D887-4D8A-9DD5-D85CEEE34533}"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701732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738075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3085511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968336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2096082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200017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2389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041040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904400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07556A7-2BFC-467A-8134-06D698D536FF}"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920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373815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C610DE-D887-4D8A-9DD5-D85CEEE34533}" type="datetimeFigureOut">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401796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1634882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19416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23AAB64-2B82-415E-9E65-B3D413434D68}"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79416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261863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291638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2818639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646214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862350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649509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083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10DE-D887-4D8A-9DD5-D85CEEE34533}"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11929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2155589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2424817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2322844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924114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2098384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040090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1905640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4033027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7058930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46091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587549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3539085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7464C4CA-D775-4B36-A2B9-42750AE7C3D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1432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21306256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3823683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1177435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8B0A3709-DBE9-4EEE-AD9D-1B7EEF2D3292}"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206535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13989E0F-E81F-4DD7-941D-EBB13742C43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1751743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441492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28778225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407360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260032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13710283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3878951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ECE7D2A-6855-41A7-B83E-8D4FB7AB4A73}" type="slidenum">
              <a:rPr lang="en-US"/>
              <a:pPr>
                <a:defRPr/>
              </a:pPr>
              <a:t>‹#›</a:t>
            </a:fld>
            <a:endParaRPr lang="en-US"/>
          </a:p>
        </p:txBody>
      </p:sp>
    </p:spTree>
    <p:extLst>
      <p:ext uri="{BB962C8B-B14F-4D97-AF65-F5344CB8AC3E}">
        <p14:creationId xmlns:p14="http://schemas.microsoft.com/office/powerpoint/2010/main" val="19575009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8D4EDA3-7DB1-4DEA-AB77-4848C96D6D87}" type="slidenum">
              <a:rPr lang="en-US"/>
              <a:pPr>
                <a:defRPr/>
              </a:pPr>
              <a:t>‹#›</a:t>
            </a:fld>
            <a:endParaRPr lang="en-US"/>
          </a:p>
        </p:txBody>
      </p:sp>
    </p:spTree>
    <p:extLst>
      <p:ext uri="{BB962C8B-B14F-4D97-AF65-F5344CB8AC3E}">
        <p14:creationId xmlns:p14="http://schemas.microsoft.com/office/powerpoint/2010/main" val="385582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EF1A4A4-A651-4B57-951C-B7B2A97E0540}" type="slidenum">
              <a:rPr lang="en-US"/>
              <a:pPr>
                <a:defRPr/>
              </a:pPr>
              <a:t>‹#›</a:t>
            </a:fld>
            <a:endParaRPr lang="en-US"/>
          </a:p>
        </p:txBody>
      </p:sp>
    </p:spTree>
    <p:extLst>
      <p:ext uri="{BB962C8B-B14F-4D97-AF65-F5344CB8AC3E}">
        <p14:creationId xmlns:p14="http://schemas.microsoft.com/office/powerpoint/2010/main" val="1569921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D6F1825-8151-436A-BD52-47B9BE8ABF99}" type="slidenum">
              <a:rPr lang="en-US"/>
              <a:pPr>
                <a:defRPr/>
              </a:pPr>
              <a:t>‹#›</a:t>
            </a:fld>
            <a:endParaRPr lang="en-US"/>
          </a:p>
        </p:txBody>
      </p:sp>
    </p:spTree>
    <p:extLst>
      <p:ext uri="{BB962C8B-B14F-4D97-AF65-F5344CB8AC3E}">
        <p14:creationId xmlns:p14="http://schemas.microsoft.com/office/powerpoint/2010/main" val="38668814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6D5DCF7-A0E0-4EAF-AE04-2E0DA053DC5E}" type="slidenum">
              <a:rPr lang="en-US"/>
              <a:pPr>
                <a:defRPr/>
              </a:pPr>
              <a:t>‹#›</a:t>
            </a:fld>
            <a:endParaRPr lang="en-US"/>
          </a:p>
        </p:txBody>
      </p:sp>
    </p:spTree>
    <p:extLst>
      <p:ext uri="{BB962C8B-B14F-4D97-AF65-F5344CB8AC3E}">
        <p14:creationId xmlns:p14="http://schemas.microsoft.com/office/powerpoint/2010/main" val="555661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1EE6EDF-473F-4D67-A44A-3B361BB227E0}" type="slidenum">
              <a:rPr lang="en-US"/>
              <a:pPr>
                <a:defRPr/>
              </a:pPr>
              <a:t>‹#›</a:t>
            </a:fld>
            <a:endParaRPr lang="en-US"/>
          </a:p>
        </p:txBody>
      </p:sp>
    </p:spTree>
    <p:extLst>
      <p:ext uri="{BB962C8B-B14F-4D97-AF65-F5344CB8AC3E}">
        <p14:creationId xmlns:p14="http://schemas.microsoft.com/office/powerpoint/2010/main" val="23223106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C19AF62-C729-484D-B934-40FB3E849D20}" type="slidenum">
              <a:rPr lang="en-US"/>
              <a:pPr>
                <a:defRPr/>
              </a:pPr>
              <a:t>‹#›</a:t>
            </a:fld>
            <a:endParaRPr lang="en-US"/>
          </a:p>
        </p:txBody>
      </p:sp>
    </p:spTree>
    <p:extLst>
      <p:ext uri="{BB962C8B-B14F-4D97-AF65-F5344CB8AC3E}">
        <p14:creationId xmlns:p14="http://schemas.microsoft.com/office/powerpoint/2010/main" val="37746884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56B1F54-2837-46F8-A32F-83786A7ABF40}" type="slidenum">
              <a:rPr lang="en-US"/>
              <a:pPr>
                <a:defRPr/>
              </a:pPr>
              <a:t>‹#›</a:t>
            </a:fld>
            <a:endParaRPr lang="en-US"/>
          </a:p>
        </p:txBody>
      </p:sp>
    </p:spTree>
    <p:extLst>
      <p:ext uri="{BB962C8B-B14F-4D97-AF65-F5344CB8AC3E}">
        <p14:creationId xmlns:p14="http://schemas.microsoft.com/office/powerpoint/2010/main" val="101075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1.emf"/><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2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610DE-D887-4D8A-9DD5-D85CEEE34533}" type="datetimeFigureOut">
              <a:rPr lang="en-US" smtClean="0"/>
              <a:t>9/25/2019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3EB34-2FA2-476B-AB1C-D26A75B1C2BF}" type="slidenum">
              <a:rPr lang="en-US" smtClean="0"/>
              <a:t>‹#›</a:t>
            </a:fld>
            <a:endParaRPr lang="en-US"/>
          </a:p>
        </p:txBody>
      </p:sp>
    </p:spTree>
    <p:extLst>
      <p:ext uri="{BB962C8B-B14F-4D97-AF65-F5344CB8AC3E}">
        <p14:creationId xmlns:p14="http://schemas.microsoft.com/office/powerpoint/2010/main" val="218205117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3EC9568-8A45-4D9D-BC4E-C70BF32EFB13}" type="slidenum">
              <a:rPr lang="en-US"/>
              <a:pPr>
                <a:defRPr/>
              </a:pPr>
              <a:t>‹#›</a:t>
            </a:fld>
            <a:endParaRPr lang="en-US"/>
          </a:p>
        </p:txBody>
      </p:sp>
    </p:spTree>
    <p:extLst>
      <p:ext uri="{BB962C8B-B14F-4D97-AF65-F5344CB8AC3E}">
        <p14:creationId xmlns:p14="http://schemas.microsoft.com/office/powerpoint/2010/main" val="4182900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2083750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403598564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40409238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FC142435-22EA-4032-9CC2-676008C48537}"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95068052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5140848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DECEA9C-4143-4316-94DE-09F2AF514C41}" type="slidenum">
              <a:rPr lang="en-US"/>
              <a:pPr>
                <a:defRPr/>
              </a:pPr>
              <a:t>‹#›</a:t>
            </a:fld>
            <a:endParaRPr lang="en-US"/>
          </a:p>
        </p:txBody>
      </p:sp>
    </p:spTree>
    <p:extLst>
      <p:ext uri="{BB962C8B-B14F-4D97-AF65-F5344CB8AC3E}">
        <p14:creationId xmlns:p14="http://schemas.microsoft.com/office/powerpoint/2010/main" val="1823612770"/>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pic>
        <p:nvPicPr>
          <p:cNvPr id="512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409700"/>
            <a:ext cx="8255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sz="24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a:defRPr/>
            </a:pPr>
            <a:fld id="{09AB3D2E-AF5F-42C8-A5C3-EE8C5DD03BBE}" type="slidenum">
              <a:rPr lang="en-US"/>
              <a:pPr>
                <a:defRPr/>
              </a:pPr>
              <a:t>‹#›</a:t>
            </a:fld>
            <a:endParaRPr lang="en-US"/>
          </a:p>
        </p:txBody>
      </p:sp>
      <p:pic>
        <p:nvPicPr>
          <p:cNvPr id="512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32243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T8euK48TaAhVqjK0KHeLrCYEQjRx6BAgAEAU&amp;url=http://bible-lists.pw/Jealousy/Psalms-37-1.shtml&amp;psig=AOvVaw3E_gCYyUu-IDm0MA6AJgNK&amp;ust=1524173463656926" TargetMode="External"/><Relationship Id="rId2" Type="http://schemas.openxmlformats.org/officeDocument/2006/relationships/image" Target="../media/image48.png"/><Relationship Id="rId1" Type="http://schemas.openxmlformats.org/officeDocument/2006/relationships/slideLayout" Target="../slideLayouts/slideLayout51.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4.png"/><Relationship Id="rId2" Type="http://schemas.openxmlformats.org/officeDocument/2006/relationships/slideLayout" Target="../slideLayouts/slideLayout85.xml"/><Relationship Id="rId1" Type="http://schemas.openxmlformats.org/officeDocument/2006/relationships/vmlDrawing" Target="../drawings/vmlDrawing1.vml"/><Relationship Id="rId6" Type="http://schemas.openxmlformats.org/officeDocument/2006/relationships/image" Target="../media/image31.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9A67-7B65-4FE9-B0E0-C2CA47663E3B}"/>
              </a:ext>
            </a:extLst>
          </p:cNvPr>
          <p:cNvSpPr>
            <a:spLocks noGrp="1"/>
          </p:cNvSpPr>
          <p:nvPr>
            <p:ph type="ctrTitle"/>
          </p:nvPr>
        </p:nvSpPr>
        <p:spPr/>
        <p:txBody>
          <a:bodyPr/>
          <a:lstStyle/>
          <a:p>
            <a:r>
              <a:rPr lang="en-US" dirty="0">
                <a:latin typeface="Papyrus" panose="03070502060502030205" pitchFamily="66" charset="0"/>
              </a:rPr>
              <a:t>Nahum, Zephaniah &amp; Habakkuk</a:t>
            </a:r>
          </a:p>
        </p:txBody>
      </p:sp>
      <p:sp>
        <p:nvSpPr>
          <p:cNvPr id="3" name="Subtitle 2">
            <a:extLst>
              <a:ext uri="{FF2B5EF4-FFF2-40B4-BE49-F238E27FC236}">
                <a16:creationId xmlns:a16="http://schemas.microsoft.com/office/drawing/2014/main" id="{1B5989BF-F96F-4C90-80B2-B8A8E7F1C945}"/>
              </a:ext>
            </a:extLst>
          </p:cNvPr>
          <p:cNvSpPr>
            <a:spLocks noGrp="1"/>
          </p:cNvSpPr>
          <p:nvPr>
            <p:ph type="subTitle" idx="1"/>
          </p:nvPr>
        </p:nvSpPr>
        <p:spPr/>
        <p:txBody>
          <a:bodyPr/>
          <a:lstStyle/>
          <a:p>
            <a:r>
              <a:rPr lang="en-US" dirty="0"/>
              <a:t>Lesson 10 – Overview of Habakkuk</a:t>
            </a:r>
          </a:p>
        </p:txBody>
      </p:sp>
      <p:pic>
        <p:nvPicPr>
          <p:cNvPr id="6" name="Picture 5" descr="A close up of a coat&#10;&#10;Description automatically generated">
            <a:extLst>
              <a:ext uri="{FF2B5EF4-FFF2-40B4-BE49-F238E27FC236}">
                <a16:creationId xmlns:a16="http://schemas.microsoft.com/office/drawing/2014/main" id="{F8ED5B13-5D2F-4E11-9914-5387FDB65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1889761"/>
            <a:ext cx="1617776" cy="4363438"/>
          </a:xfrm>
          <a:prstGeom prst="rect">
            <a:avLst/>
          </a:prstGeom>
        </p:spPr>
      </p:pic>
    </p:spTree>
    <p:extLst>
      <p:ext uri="{BB962C8B-B14F-4D97-AF65-F5344CB8AC3E}">
        <p14:creationId xmlns:p14="http://schemas.microsoft.com/office/powerpoint/2010/main" val="3672132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8851" name="Rectangle 2"/>
          <p:cNvSpPr>
            <a:spLocks noGrp="1" noChangeArrowheads="1"/>
          </p:cNvSpPr>
          <p:nvPr>
            <p:ph type="title"/>
          </p:nvPr>
        </p:nvSpPr>
        <p:spPr>
          <a:xfrm>
            <a:off x="814388" y="76200"/>
            <a:ext cx="7772400" cy="1143000"/>
          </a:xfrm>
        </p:spPr>
        <p:txBody>
          <a:bodyPr/>
          <a:lstStyle/>
          <a:p>
            <a:pPr eaLnBrk="1" hangingPunct="1"/>
            <a:r>
              <a:rPr lang="en-US" altLang="en-US" sz="4000"/>
              <a:t>Jehoiakim’s Palace of Injustice</a:t>
            </a:r>
            <a:br>
              <a:rPr lang="en-US" altLang="en-US"/>
            </a:br>
            <a:r>
              <a:rPr lang="en-US" altLang="en-US" sz="2400" b="1"/>
              <a:t>Jeremiah 22:13 - 17 (ESV) </a:t>
            </a:r>
          </a:p>
        </p:txBody>
      </p:sp>
      <p:sp>
        <p:nvSpPr>
          <p:cNvPr id="78852" name="Text Box 3"/>
          <p:cNvSpPr txBox="1">
            <a:spLocks noChangeArrowheads="1"/>
          </p:cNvSpPr>
          <p:nvPr/>
        </p:nvSpPr>
        <p:spPr bwMode="auto">
          <a:xfrm>
            <a:off x="860425" y="1296988"/>
            <a:ext cx="8255000" cy="5632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13</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“Woe to him who builds his house by unrighteousness,</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and his upper rooms by injustice,</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who makes his neighbor serve him for nothing</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and does not give him his wages,</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14</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who says, ‘I will build myself a great house</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with spacious upper rooms,’ who cuts out windows for it, paneling it with cedar</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and painting it with vermilion.</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15</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Do you think you are a king</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because you compete in cedar?</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Did not your father eat and drink and do justice &amp; righteousness?</a:t>
            </a:r>
            <a:r>
              <a:rPr kumimoji="0" lang="en-US" altLang="en-US" sz="2000" b="0" i="0" u="none" strike="noStrike" kern="1200" cap="none" spc="0" normalizeH="0" baseline="0" noProof="0">
                <a:ln>
                  <a:noFill/>
                </a:ln>
                <a:solidFill>
                  <a:srgbClr val="66FFFF"/>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Then it was well with him.</a:t>
            </a:r>
            <a:r>
              <a:rPr kumimoji="0" lang="en-US" altLang="en-US" sz="2000" b="0" i="0" u="none" strike="noStrike" kern="1200" cap="none" spc="0" normalizeH="0" baseline="0" noProof="0">
                <a:ln>
                  <a:noFill/>
                </a:ln>
                <a:solidFill>
                  <a:srgbClr val="66FFFF"/>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30000" noProof="0">
                <a:ln>
                  <a:noFill/>
                </a:ln>
                <a:solidFill>
                  <a:srgbClr val="66FFFF"/>
                </a:solidFill>
                <a:effectLst/>
                <a:uLnTx/>
                <a:uFillTx/>
                <a:latin typeface="Default"/>
                <a:ea typeface="+mn-ea"/>
                <a:cs typeface="Arial" pitchFamily="34" charset="0"/>
              </a:rPr>
              <a:t>16</a:t>
            </a: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 He judged the cause of the poor and needy;</a:t>
            </a:r>
            <a:r>
              <a:rPr kumimoji="0" lang="en-US" altLang="en-US" sz="2000" b="0" i="0" u="none" strike="noStrike" kern="1200" cap="none" spc="0" normalizeH="0" baseline="0" noProof="0">
                <a:ln>
                  <a:noFill/>
                </a:ln>
                <a:solidFill>
                  <a:srgbClr val="66FFFF"/>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then it was well.</a:t>
            </a:r>
            <a:r>
              <a:rPr kumimoji="0" lang="en-US" altLang="en-US" sz="2000" b="0" i="0" u="none" strike="noStrike" kern="1200" cap="none" spc="0" normalizeH="0" baseline="0" noProof="0">
                <a:ln>
                  <a:noFill/>
                </a:ln>
                <a:solidFill>
                  <a:srgbClr val="66FFFF"/>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Is not this to know me?</a:t>
            </a:r>
            <a:r>
              <a:rPr kumimoji="0" lang="en-US" altLang="en-US" sz="2000" b="0" i="0" u="none" strike="noStrike" kern="1200" cap="none" spc="0" normalizeH="0" baseline="0" noProof="0">
                <a:ln>
                  <a:noFill/>
                </a:ln>
                <a:solidFill>
                  <a:srgbClr val="66FFFF"/>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declares the Lord.</a:t>
            </a:r>
            <a:r>
              <a:rPr kumimoji="0" lang="en-US" altLang="en-US" sz="2000" b="0" i="0" u="none" strike="noStrike" kern="1200" cap="none" spc="0" normalizeH="0" baseline="0" noProof="0">
                <a:ln>
                  <a:noFill/>
                </a:ln>
                <a:solidFill>
                  <a:srgbClr val="66FFFF"/>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17</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But you have eyes and heart</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only for your dishonest gain, for shedding innocent blood,</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and for practicing oppression and violence.”</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b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br>
            <a:b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br>
            <a:endPar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677863"/>
            <a:ext cx="9144000" cy="618013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1923" name="Rectangle 3"/>
          <p:cNvSpPr>
            <a:spLocks noGrp="1" noChangeArrowheads="1"/>
          </p:cNvSpPr>
          <p:nvPr>
            <p:ph type="title"/>
          </p:nvPr>
        </p:nvSpPr>
        <p:spPr>
          <a:xfrm>
            <a:off x="828675" y="-315913"/>
            <a:ext cx="8001000" cy="1143001"/>
          </a:xfrm>
        </p:spPr>
        <p:txBody>
          <a:bodyPr/>
          <a:lstStyle/>
          <a:p>
            <a:pPr eaLnBrk="1" hangingPunct="1"/>
            <a:r>
              <a:rPr lang="en-US" altLang="en-US" sz="4000"/>
              <a:t>Jehoiakim’s Uncertain Demise</a:t>
            </a:r>
          </a:p>
        </p:txBody>
      </p:sp>
      <p:sp>
        <p:nvSpPr>
          <p:cNvPr id="81924"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81925" name="Text Box 6"/>
          <p:cNvSpPr txBox="1">
            <a:spLocks noChangeArrowheads="1"/>
          </p:cNvSpPr>
          <p:nvPr/>
        </p:nvSpPr>
        <p:spPr bwMode="auto">
          <a:xfrm>
            <a:off x="857250" y="827088"/>
            <a:ext cx="80010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2 Kings 24:6 (ESV) </a:t>
            </a:r>
            <a:r>
              <a:rPr kumimoji="0" lang="en-US" altLang="en-US" sz="2000" b="1" i="0" u="none" strike="noStrike" kern="1200" cap="none" spc="0" normalizeH="0" baseline="30000" noProof="0">
                <a:ln>
                  <a:noFill/>
                </a:ln>
                <a:solidFill>
                  <a:prstClr val="white"/>
                </a:solidFill>
                <a:effectLst/>
                <a:uLnTx/>
                <a:uFillTx/>
                <a:latin typeface="Default"/>
                <a:ea typeface="+mn-ea"/>
                <a:cs typeface="Arial" pitchFamily="34" charset="0"/>
              </a:rPr>
              <a:t>6</a:t>
            </a:r>
            <a:r>
              <a:rPr kumimoji="0" lang="en-US" altLang="en-US" sz="2000" b="1" i="0" u="none" strike="noStrike" kern="1200" cap="none" spc="0" normalizeH="0" baseline="0" noProof="0">
                <a:ln>
                  <a:noFill/>
                </a:ln>
                <a:solidFill>
                  <a:prstClr val="white"/>
                </a:solidFill>
                <a:effectLst/>
                <a:uLnTx/>
                <a:uFillTx/>
                <a:latin typeface="Default"/>
                <a:ea typeface="+mn-ea"/>
                <a:cs typeface="Arial" pitchFamily="34" charset="0"/>
              </a:rPr>
              <a:t>So Jehoiakim slept with his fathers, and Jehoiachin his son reigned in his place. </a:t>
            </a:r>
            <a:r>
              <a:rPr kumimoji="0" lang="en-US" altLang="en-US" sz="2000" b="1"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br>
              <a:rPr kumimoji="0" lang="en-US" altLang="en-US" sz="2000" b="1" i="0" u="none" strike="noStrike" kern="1200" cap="none" spc="0" normalizeH="0" baseline="0" noProof="0">
                <a:ln>
                  <a:noFill/>
                </a:ln>
                <a:solidFill>
                  <a:prstClr val="white"/>
                </a:solidFill>
                <a:effectLst/>
                <a:uLnTx/>
                <a:uFillTx/>
                <a:latin typeface="Times New Roman" pitchFamily="18" charset="0"/>
                <a:ea typeface="+mn-ea"/>
                <a:cs typeface="Arial" pitchFamily="34" charset="0"/>
              </a:rPr>
            </a:br>
            <a:endParaRPr kumimoji="0" lang="en-US" altLang="en-US" sz="2000" b="1" i="0" u="none" strike="noStrike" kern="1200" cap="none" spc="0" normalizeH="0" baseline="0" noProof="0">
              <a:ln>
                <a:noFill/>
              </a:ln>
              <a:solidFill>
                <a:prstClr val="white"/>
              </a:solidFill>
              <a:effectLst/>
              <a:uLnTx/>
              <a:uFillTx/>
              <a:latin typeface="Times New Roman" pitchFamily="18" charset="0"/>
              <a:ea typeface="+mn-ea"/>
              <a:cs typeface="Arial" pitchFamily="34" charset="0"/>
            </a:endParaRPr>
          </a:p>
        </p:txBody>
      </p:sp>
      <p:sp>
        <p:nvSpPr>
          <p:cNvPr id="81926" name="Text Box 7"/>
          <p:cNvSpPr txBox="1">
            <a:spLocks noChangeArrowheads="1"/>
          </p:cNvSpPr>
          <p:nvPr/>
        </p:nvSpPr>
        <p:spPr bwMode="auto">
          <a:xfrm>
            <a:off x="742950" y="1771650"/>
            <a:ext cx="80867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2 Chronicles 36:6 - 7 (ESV) </a:t>
            </a: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6</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Against him came up Nebuchadnezzar king of Babylon and bound him in chains to take him to Babylon. </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7</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Nebuchadnezzar also carried part of the vessels of the house of the Lord to Babylon and put them in his palace in Babylon. </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b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br>
            <a:endPar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endParaRPr>
          </a:p>
        </p:txBody>
      </p:sp>
      <p:sp>
        <p:nvSpPr>
          <p:cNvPr id="81927" name="Text Box 8"/>
          <p:cNvSpPr txBox="1">
            <a:spLocks noChangeArrowheads="1"/>
          </p:cNvSpPr>
          <p:nvPr/>
        </p:nvSpPr>
        <p:spPr bwMode="auto">
          <a:xfrm>
            <a:off x="828675" y="3200400"/>
            <a:ext cx="8001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Jeremiah 22:18 - 19 (ESV) </a:t>
            </a: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18</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Therefore thus says the Lord concerning Jehoiakim the son of Josiah, king of Judah:</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“They shall not lament for him, saying,</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‘Ah, my brother!’ or ‘Ah, sister!’</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They shall not lament for him, saying,</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‘Ah, lord!’ or ‘Ah, his majesty!’</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30000" noProof="0">
                <a:ln>
                  <a:noFill/>
                </a:ln>
                <a:solidFill>
                  <a:prstClr val="white"/>
                </a:solidFill>
                <a:effectLst/>
                <a:uLnTx/>
                <a:uFillTx/>
                <a:latin typeface="Default"/>
                <a:ea typeface="+mn-ea"/>
                <a:cs typeface="Arial" pitchFamily="34" charset="0"/>
              </a:rPr>
              <a:t>19</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r>
              <a:rPr kumimoji="0" lang="en-US" altLang="en-US" sz="2000" b="0" i="0" u="none" strike="noStrike" kern="1200" cap="none" spc="0" normalizeH="0" baseline="0" noProof="0">
                <a:ln>
                  <a:noFill/>
                </a:ln>
                <a:solidFill>
                  <a:srgbClr val="66FFFF"/>
                </a:solidFill>
                <a:effectLst/>
                <a:uLnTx/>
                <a:uFillTx/>
                <a:latin typeface="Default"/>
                <a:ea typeface="+mn-ea"/>
                <a:cs typeface="Arial" pitchFamily="34" charset="0"/>
              </a:rPr>
              <a:t>With the burial of a donkey he shall be buried,</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prstClr val="white"/>
                </a:solidFill>
                <a:effectLst/>
                <a:uLnTx/>
                <a:uFillTx/>
                <a:latin typeface="Default"/>
                <a:ea typeface="+mn-ea"/>
                <a:cs typeface="Arial" pitchFamily="34" charset="0"/>
              </a:rPr>
              <a:t>	dragged and dumped beyond the gates of Jerusalem.”</a:t>
            </a:r>
            <a: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t> </a:t>
            </a:r>
            <a:b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br>
            <a:br>
              <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rPr>
            </a:br>
            <a:endParaRPr kumimoji="0" lang="en-US" altLang="en-US" sz="2000" b="0" i="0" u="none" strike="noStrike" kern="1200" cap="none" spc="0" normalizeH="0" baseline="0" noProof="0">
              <a:ln>
                <a:noFill/>
              </a:ln>
              <a:solidFill>
                <a:prstClr val="white"/>
              </a:solidFill>
              <a:effectLst/>
              <a:uLnTx/>
              <a:uFillTx/>
              <a:latin typeface="Times New Roman" pitchFamily="18" charset="0"/>
              <a:ea typeface="+mn-ea"/>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Temp\BibleMaps &amp; Clipart\Waldron Bible Maps\JPEG Folder\Babylon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887" y="730250"/>
            <a:ext cx="8139113"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371475" y="95250"/>
            <a:ext cx="8229600" cy="1143000"/>
          </a:xfrm>
          <a:solidFill>
            <a:srgbClr val="FFFF99"/>
          </a:solidFill>
        </p:spPr>
        <p:txBody>
          <a:bodyPr/>
          <a:lstStyle/>
          <a:p>
            <a:r>
              <a:rPr lang="en-US" dirty="0"/>
              <a:t>Days of Jehoiakim</a:t>
            </a:r>
            <a:endParaRPr lang="en-US" altLang="en-US" dirty="0"/>
          </a:p>
        </p:txBody>
      </p:sp>
      <p:sp>
        <p:nvSpPr>
          <p:cNvPr id="2" name="TextBox 1"/>
          <p:cNvSpPr txBox="1"/>
          <p:nvPr/>
        </p:nvSpPr>
        <p:spPr>
          <a:xfrm>
            <a:off x="190500" y="1009649"/>
            <a:ext cx="4000500" cy="2462213"/>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Jeremiah 26:20-21(ESV) </a:t>
            </a:r>
            <a:b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20</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There was another man who prophesied in the name of the Lord, Uriah the son of Shemaiah from </a:t>
            </a:r>
            <a:r>
              <a:rPr kumimoji="0" lang="en-US"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Kiriath-jearim</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He prophesied against this city and against this land in words like those of Jeremiah.  </a:t>
            </a:r>
            <a:b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21</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when King Jehoiakim, with all his warriors and all the officials, heard his words, the king sought to put him to death. But when Uriah heard of it, he was afraid and fled and escaped to Egypt.  </a:t>
            </a:r>
          </a:p>
        </p:txBody>
      </p:sp>
      <p:sp>
        <p:nvSpPr>
          <p:cNvPr id="3" name="Freeform 2"/>
          <p:cNvSpPr/>
          <p:nvPr/>
        </p:nvSpPr>
        <p:spPr>
          <a:xfrm>
            <a:off x="3819525" y="3933825"/>
            <a:ext cx="857250" cy="752475"/>
          </a:xfrm>
          <a:custGeom>
            <a:avLst/>
            <a:gdLst>
              <a:gd name="connsiteX0" fmla="*/ 857250 w 857250"/>
              <a:gd name="connsiteY0" fmla="*/ 0 h 752475"/>
              <a:gd name="connsiteX1" fmla="*/ 342900 w 857250"/>
              <a:gd name="connsiteY1" fmla="*/ 361950 h 752475"/>
              <a:gd name="connsiteX2" fmla="*/ 0 w 857250"/>
              <a:gd name="connsiteY2" fmla="*/ 752475 h 752475"/>
            </a:gdLst>
            <a:ahLst/>
            <a:cxnLst>
              <a:cxn ang="0">
                <a:pos x="connsiteX0" y="connsiteY0"/>
              </a:cxn>
              <a:cxn ang="0">
                <a:pos x="connsiteX1" y="connsiteY1"/>
              </a:cxn>
              <a:cxn ang="0">
                <a:pos x="connsiteX2" y="connsiteY2"/>
              </a:cxn>
            </a:cxnLst>
            <a:rect l="l" t="t" r="r" b="b"/>
            <a:pathLst>
              <a:path w="857250" h="752475">
                <a:moveTo>
                  <a:pt x="857250" y="0"/>
                </a:moveTo>
                <a:cubicBezTo>
                  <a:pt x="671512" y="118269"/>
                  <a:pt x="485775" y="236538"/>
                  <a:pt x="342900" y="361950"/>
                </a:cubicBezTo>
                <a:cubicBezTo>
                  <a:pt x="200025" y="487362"/>
                  <a:pt x="100012" y="619918"/>
                  <a:pt x="0" y="752475"/>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4" name="TextBox 3"/>
          <p:cNvSpPr txBox="1"/>
          <p:nvPr/>
        </p:nvSpPr>
        <p:spPr>
          <a:xfrm>
            <a:off x="4600573" y="4691062"/>
            <a:ext cx="4238625" cy="160043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Jeremiah 26:22-23(ESV) </a:t>
            </a:r>
            <a:b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22</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Then King Jehoiakim sent to Egypt certain men, </a:t>
            </a:r>
            <a:r>
              <a:rPr kumimoji="0" lang="en-US"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Elnathan</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the son of </a:t>
            </a:r>
            <a:r>
              <a:rPr kumimoji="0" lang="en-US"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Achbor</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and others with him,  </a:t>
            </a:r>
            <a:b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srgbClr val="000000"/>
                </a:solidFill>
                <a:effectLst/>
                <a:uLnTx/>
                <a:uFillTx/>
                <a:latin typeface="Arial" pitchFamily="34" charset="0"/>
                <a:ea typeface="+mn-ea"/>
                <a:cs typeface="Arial" pitchFamily="34" charset="0"/>
              </a:rPr>
              <a:t>23</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and they took Uriah from Egypt and brought him to King Jehoiakim, who struck him down with the sword and dumped his dead body into the burial place of the common people. </a:t>
            </a:r>
          </a:p>
        </p:txBody>
      </p:sp>
    </p:spTree>
    <p:extLst>
      <p:ext uri="{BB962C8B-B14F-4D97-AF65-F5344CB8AC3E}">
        <p14:creationId xmlns:p14="http://schemas.microsoft.com/office/powerpoint/2010/main" val="1348330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Response of Jehoakim</a:t>
            </a:r>
            <a:br>
              <a:rPr lang="en-US" altLang="en-US"/>
            </a:br>
            <a:r>
              <a:rPr lang="en-US" altLang="en-US"/>
              <a:t>Jeremiah 36</a:t>
            </a:r>
          </a:p>
        </p:txBody>
      </p:sp>
      <p:sp>
        <p:nvSpPr>
          <p:cNvPr id="80899" name="Slide Number Placeholder 2"/>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8EB2BF-6428-4DD3-9C76-A0D4B6393DDC}" type="slidenum">
              <a:rPr kumimoji="0" lang="en-US" altLang="en-US" sz="1400" b="1"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1"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pic>
        <p:nvPicPr>
          <p:cNvPr id="80900" name="Picture 3" descr="burning scroll-colo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639888"/>
            <a:ext cx="39338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4"/>
          <p:cNvSpPr txBox="1">
            <a:spLocks noChangeArrowheads="1"/>
          </p:cNvSpPr>
          <p:nvPr/>
        </p:nvSpPr>
        <p:spPr bwMode="auto">
          <a:xfrm>
            <a:off x="4216399" y="1638300"/>
            <a:ext cx="4156075" cy="427809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21</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So the king sent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Jehudi</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to bring the scroll, and he took it from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Elishama</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the scribe’s chamber. And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Jehudi</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read it in the hearing of the king and in the hearing of all the princes who stood beside the king.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22</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Now the king was sitting in the winter house in the ninth month, with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 fire</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burning on the hearth before him.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23</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And it happened, when </a:t>
            </a:r>
            <a:r>
              <a:rPr kumimoji="0" lang="en-US" altLang="en-US" sz="1600" b="1" i="0" u="none" strike="noStrike" kern="1200" cap="none" spc="0" normalizeH="0" baseline="0" noProof="0" dirty="0" err="1">
                <a:ln>
                  <a:noFill/>
                </a:ln>
                <a:solidFill>
                  <a:prstClr val="black"/>
                </a:solidFill>
                <a:effectLst/>
                <a:uLnTx/>
                <a:uFillTx/>
                <a:latin typeface="Times New Roman" pitchFamily="18" charset="0"/>
                <a:ea typeface="+mn-ea"/>
                <a:cs typeface="Arial" pitchFamily="34" charset="0"/>
              </a:rPr>
              <a:t>Jehudi</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had read three or four columns,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that the king</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cut it with the scribe’s knife and cast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it</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into the fire that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was</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on the hearth, until all the scroll was consumed in the fire that </a:t>
            </a:r>
            <a:r>
              <a:rPr kumimoji="0" lang="en-US" altLang="en-US" sz="1600" b="1"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was</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on the hearth. </a:t>
            </a:r>
            <a:b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1600" b="1"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24</a:t>
            </a:r>
            <a:r>
              <a:rPr kumimoji="0" lang="en-US" altLang="en-US" sz="16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Yet they were not afraid, nor did they tear their garments, the king nor any of his servants who heard all these words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EA89-79EB-4226-93E4-2719A7ECF1D6}"/>
              </a:ext>
            </a:extLst>
          </p:cNvPr>
          <p:cNvSpPr>
            <a:spLocks noGrp="1"/>
          </p:cNvSpPr>
          <p:nvPr>
            <p:ph type="title"/>
          </p:nvPr>
        </p:nvSpPr>
        <p:spPr/>
        <p:txBody>
          <a:bodyPr/>
          <a:lstStyle/>
          <a:p>
            <a:endParaRPr lang="en-US"/>
          </a:p>
        </p:txBody>
      </p:sp>
      <p:pic>
        <p:nvPicPr>
          <p:cNvPr id="4" name="Picture 3" descr="A close up of a rock&#10;&#10;Description automatically generated">
            <a:extLst>
              <a:ext uri="{FF2B5EF4-FFF2-40B4-BE49-F238E27FC236}">
                <a16:creationId xmlns:a16="http://schemas.microsoft.com/office/drawing/2014/main" id="{D11FBDAF-3F95-4CB5-8463-A9399E5BC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2" y="1417638"/>
            <a:ext cx="4686300" cy="446760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AE1F8C1-9B67-4558-BF78-86FA98CBE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129" y="1417638"/>
            <a:ext cx="4250871" cy="2770151"/>
          </a:xfrm>
          <a:prstGeom prst="rect">
            <a:avLst/>
          </a:prstGeom>
        </p:spPr>
      </p:pic>
      <p:sp>
        <p:nvSpPr>
          <p:cNvPr id="7" name="Rectangle 6">
            <a:extLst>
              <a:ext uri="{FF2B5EF4-FFF2-40B4-BE49-F238E27FC236}">
                <a16:creationId xmlns:a16="http://schemas.microsoft.com/office/drawing/2014/main" id="{ADB9A982-A69A-414D-9375-4EA5281A2524}"/>
              </a:ext>
            </a:extLst>
          </p:cNvPr>
          <p:cNvSpPr/>
          <p:nvPr/>
        </p:nvSpPr>
        <p:spPr>
          <a:xfrm>
            <a:off x="4800602" y="4270811"/>
            <a:ext cx="4572000" cy="1169551"/>
          </a:xfrm>
          <a:prstGeom prst="rect">
            <a:avLst/>
          </a:prstGeom>
        </p:spPr>
        <p:txBody>
          <a:bodyPr>
            <a:spAutoFit/>
          </a:bodyPr>
          <a:lstStyle/>
          <a:p>
            <a:r>
              <a:rPr lang="en-US" sz="1400" dirty="0">
                <a:solidFill>
                  <a:srgbClr val="222222"/>
                </a:solidFill>
              </a:rPr>
              <a:t>The Babylonian campaigns (609–586 B.C.E.)</a:t>
            </a:r>
            <a:br>
              <a:rPr lang="en-US" sz="1400" dirty="0"/>
            </a:br>
            <a:br>
              <a:rPr lang="en-US" sz="1400" dirty="0"/>
            </a:br>
            <a:r>
              <a:rPr lang="en-US" sz="1400" dirty="0">
                <a:solidFill>
                  <a:srgbClr val="222222"/>
                </a:solidFill>
              </a:rPr>
              <a:t>Green line: </a:t>
            </a:r>
            <a:r>
              <a:rPr lang="en-US" sz="1400" dirty="0" err="1">
                <a:solidFill>
                  <a:srgbClr val="222222"/>
                </a:solidFill>
              </a:rPr>
              <a:t>Nabopolassar’s</a:t>
            </a:r>
            <a:r>
              <a:rPr lang="en-US" sz="1400" dirty="0">
                <a:solidFill>
                  <a:srgbClr val="222222"/>
                </a:solidFill>
              </a:rPr>
              <a:t> campaigns (609–605 B.C.)</a:t>
            </a:r>
            <a:br>
              <a:rPr lang="en-US" sz="1400" dirty="0"/>
            </a:br>
            <a:r>
              <a:rPr lang="en-US" sz="1400" dirty="0">
                <a:solidFill>
                  <a:srgbClr val="222222"/>
                </a:solidFill>
              </a:rPr>
              <a:t>Purple line: </a:t>
            </a:r>
            <a:r>
              <a:rPr lang="en-US" sz="1400" dirty="0" err="1">
                <a:solidFill>
                  <a:srgbClr val="222222"/>
                </a:solidFill>
              </a:rPr>
              <a:t>Nebuchadrezzar</a:t>
            </a:r>
            <a:r>
              <a:rPr lang="en-US" sz="1400" dirty="0">
                <a:solidFill>
                  <a:srgbClr val="222222"/>
                </a:solidFill>
              </a:rPr>
              <a:t> II’s campaigns (605–601 B.C.)</a:t>
            </a:r>
            <a:br>
              <a:rPr lang="en-US" sz="1400" dirty="0"/>
            </a:br>
            <a:r>
              <a:rPr lang="en-US" sz="1400" dirty="0">
                <a:solidFill>
                  <a:srgbClr val="222222"/>
                </a:solidFill>
              </a:rPr>
              <a:t>Red line: </a:t>
            </a:r>
            <a:r>
              <a:rPr lang="en-US" sz="1400" dirty="0" err="1">
                <a:solidFill>
                  <a:srgbClr val="222222"/>
                </a:solidFill>
              </a:rPr>
              <a:t>Nebuchadrezzar</a:t>
            </a:r>
            <a:r>
              <a:rPr lang="en-US" sz="1400" dirty="0">
                <a:solidFill>
                  <a:srgbClr val="222222"/>
                </a:solidFill>
              </a:rPr>
              <a:t> II’s campaigns (599–586 B.C.)</a:t>
            </a:r>
            <a:endParaRPr lang="en-US" sz="1400" dirty="0"/>
          </a:p>
        </p:txBody>
      </p:sp>
    </p:spTree>
    <p:extLst>
      <p:ext uri="{BB962C8B-B14F-4D97-AF65-F5344CB8AC3E}">
        <p14:creationId xmlns:p14="http://schemas.microsoft.com/office/powerpoint/2010/main" val="2356684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Tree>
    <p:extLst>
      <p:ext uri="{BB962C8B-B14F-4D97-AF65-F5344CB8AC3E}">
        <p14:creationId xmlns:p14="http://schemas.microsoft.com/office/powerpoint/2010/main" val="296832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BCD4-1F4C-4805-811B-7660E01270E1}"/>
              </a:ext>
            </a:extLst>
          </p:cNvPr>
          <p:cNvSpPr>
            <a:spLocks noGrp="1"/>
          </p:cNvSpPr>
          <p:nvPr>
            <p:ph type="title"/>
          </p:nvPr>
        </p:nvSpPr>
        <p:spPr/>
        <p:txBody>
          <a:bodyPr/>
          <a:lstStyle/>
          <a:p>
            <a:endParaRPr lang="en-US"/>
          </a:p>
        </p:txBody>
      </p:sp>
      <p:pic>
        <p:nvPicPr>
          <p:cNvPr id="4" name="Picture 3" descr="A close up of a map&#10;&#10;Description automatically generated">
            <a:extLst>
              <a:ext uri="{FF2B5EF4-FFF2-40B4-BE49-F238E27FC236}">
                <a16:creationId xmlns:a16="http://schemas.microsoft.com/office/drawing/2014/main" id="{02B46227-595F-4C39-ABAE-18D501CE6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011" y="0"/>
            <a:ext cx="5726309" cy="3607124"/>
          </a:xfrm>
          <a:prstGeom prst="rect">
            <a:avLst/>
          </a:prstGeom>
        </p:spPr>
      </p:pic>
      <p:sp>
        <p:nvSpPr>
          <p:cNvPr id="5" name="TextBox 4">
            <a:extLst>
              <a:ext uri="{FF2B5EF4-FFF2-40B4-BE49-F238E27FC236}">
                <a16:creationId xmlns:a16="http://schemas.microsoft.com/office/drawing/2014/main" id="{0BECF6DA-3033-4504-8C73-70ADF4519AFC}"/>
              </a:ext>
            </a:extLst>
          </p:cNvPr>
          <p:cNvSpPr txBox="1"/>
          <p:nvPr/>
        </p:nvSpPr>
        <p:spPr>
          <a:xfrm>
            <a:off x="269965" y="3587931"/>
            <a:ext cx="3518263" cy="3108543"/>
          </a:xfrm>
          <a:prstGeom prst="rect">
            <a:avLst/>
          </a:prstGeom>
          <a:solidFill>
            <a:schemeClr val="bg1"/>
          </a:solidFill>
        </p:spPr>
        <p:txBody>
          <a:bodyPr wrap="square" rtlCol="0">
            <a:spAutoFit/>
          </a:bodyPr>
          <a:lstStyle/>
          <a:p>
            <a:r>
              <a:rPr lang="en-US" sz="1400" dirty="0"/>
              <a:t>Habakkuk 2:2–4 (NKJV) </a:t>
            </a:r>
          </a:p>
          <a:p>
            <a:r>
              <a:rPr lang="en-US" sz="1400" b="1" i="1" dirty="0"/>
              <a:t>The Just Live by Faith</a:t>
            </a:r>
            <a:r>
              <a:rPr lang="en-US" sz="1400" dirty="0"/>
              <a:t> </a:t>
            </a:r>
          </a:p>
          <a:p>
            <a:r>
              <a:rPr lang="en-US" sz="1400" baseline="30000" dirty="0"/>
              <a:t>2 </a:t>
            </a:r>
            <a:r>
              <a:rPr lang="en-US" sz="1400" dirty="0"/>
              <a:t>Then the </a:t>
            </a:r>
            <a:r>
              <a:rPr lang="en-US" sz="1400" cap="small" dirty="0"/>
              <a:t>Lord</a:t>
            </a:r>
            <a:r>
              <a:rPr lang="en-US" sz="1400" dirty="0"/>
              <a:t> answered me and said: </a:t>
            </a:r>
          </a:p>
          <a:p>
            <a:r>
              <a:rPr lang="en-US" sz="1400" dirty="0"/>
              <a:t>“Write the vision </a:t>
            </a:r>
          </a:p>
          <a:p>
            <a:r>
              <a:rPr lang="en-US" sz="1400" dirty="0"/>
              <a:t>And make </a:t>
            </a:r>
            <a:r>
              <a:rPr lang="en-US" sz="1400" i="1" dirty="0"/>
              <a:t>it</a:t>
            </a:r>
            <a:r>
              <a:rPr lang="en-US" sz="1400" dirty="0"/>
              <a:t> plain on tablets, </a:t>
            </a:r>
          </a:p>
          <a:p>
            <a:r>
              <a:rPr lang="en-US" sz="1400" dirty="0"/>
              <a:t>That he may run who reads it. </a:t>
            </a:r>
          </a:p>
          <a:p>
            <a:r>
              <a:rPr lang="en-US" sz="1400" baseline="30000" dirty="0"/>
              <a:t>3</a:t>
            </a:r>
            <a:r>
              <a:rPr lang="en-US" sz="1400" dirty="0"/>
              <a:t> For the vision </a:t>
            </a:r>
            <a:r>
              <a:rPr lang="en-US" sz="1400" i="1" dirty="0"/>
              <a:t>is</a:t>
            </a:r>
            <a:r>
              <a:rPr lang="en-US" sz="1400" dirty="0"/>
              <a:t> yet for an appointed time; </a:t>
            </a:r>
          </a:p>
          <a:p>
            <a:r>
              <a:rPr lang="en-US" sz="1400" dirty="0"/>
              <a:t>But at the end it will speak, and it will not lie. </a:t>
            </a:r>
          </a:p>
          <a:p>
            <a:r>
              <a:rPr lang="en-US" sz="1400" dirty="0"/>
              <a:t>Though it tarries, wait for it; </a:t>
            </a:r>
          </a:p>
          <a:p>
            <a:r>
              <a:rPr lang="en-US" sz="1400" dirty="0"/>
              <a:t>Because it will surely come, </a:t>
            </a:r>
          </a:p>
          <a:p>
            <a:r>
              <a:rPr lang="en-US" sz="1400" dirty="0"/>
              <a:t>It will not tarry. </a:t>
            </a:r>
          </a:p>
          <a:p>
            <a:r>
              <a:rPr lang="en-US" sz="1400" baseline="30000" dirty="0"/>
              <a:t>4</a:t>
            </a:r>
            <a:r>
              <a:rPr lang="en-US" sz="1400" dirty="0"/>
              <a:t> “Behold the proud, </a:t>
            </a:r>
          </a:p>
          <a:p>
            <a:r>
              <a:rPr lang="en-US" sz="1400" dirty="0"/>
              <a:t>His soul is not upright in him; </a:t>
            </a:r>
          </a:p>
          <a:p>
            <a:r>
              <a:rPr lang="en-US" sz="1400" dirty="0"/>
              <a:t>But the just shall live by his faith. </a:t>
            </a:r>
          </a:p>
        </p:txBody>
      </p:sp>
      <p:sp>
        <p:nvSpPr>
          <p:cNvPr id="6" name="Rectangle 5">
            <a:extLst>
              <a:ext uri="{FF2B5EF4-FFF2-40B4-BE49-F238E27FC236}">
                <a16:creationId xmlns:a16="http://schemas.microsoft.com/office/drawing/2014/main" id="{E704492D-2E27-4124-B850-F239D518F80B}"/>
              </a:ext>
            </a:extLst>
          </p:cNvPr>
          <p:cNvSpPr/>
          <p:nvPr/>
        </p:nvSpPr>
        <p:spPr>
          <a:xfrm>
            <a:off x="3949337" y="3711653"/>
            <a:ext cx="4572000" cy="854080"/>
          </a:xfrm>
          <a:prstGeom prst="rect">
            <a:avLst/>
          </a:prstGeom>
          <a:solidFill>
            <a:schemeClr val="bg1"/>
          </a:solidFill>
        </p:spPr>
        <p:txBody>
          <a:bodyPr>
            <a:spAutoFit/>
          </a:bodyPr>
          <a:lstStyle/>
          <a:p>
            <a:r>
              <a:rPr lang="en-US" sz="1400" dirty="0"/>
              <a:t>Habakkuk 2:20 (NKJV) </a:t>
            </a:r>
          </a:p>
          <a:p>
            <a:pPr marL="457200" indent="-457200">
              <a:spcBef>
                <a:spcPts val="900"/>
              </a:spcBef>
            </a:pPr>
            <a:r>
              <a:rPr lang="en-US" sz="1400" baseline="30000" dirty="0"/>
              <a:t>20</a:t>
            </a:r>
            <a:r>
              <a:rPr lang="en-US" sz="1400" dirty="0"/>
              <a:t> “But the </a:t>
            </a:r>
            <a:r>
              <a:rPr lang="en-US" sz="1400" cap="small" dirty="0"/>
              <a:t>Lord</a:t>
            </a:r>
            <a:r>
              <a:rPr lang="en-US" sz="1400" dirty="0"/>
              <a:t> is in His holy temple. </a:t>
            </a:r>
          </a:p>
          <a:p>
            <a:pPr marL="457200" indent="-228600"/>
            <a:r>
              <a:rPr lang="en-US" sz="1400" dirty="0"/>
              <a:t>Let all the earth keep silence before Him.” </a:t>
            </a:r>
          </a:p>
        </p:txBody>
      </p:sp>
      <p:sp>
        <p:nvSpPr>
          <p:cNvPr id="7" name="Rectangle 6">
            <a:extLst>
              <a:ext uri="{FF2B5EF4-FFF2-40B4-BE49-F238E27FC236}">
                <a16:creationId xmlns:a16="http://schemas.microsoft.com/office/drawing/2014/main" id="{ED705BD2-116E-4C96-B904-CA0A23627AB4}"/>
              </a:ext>
            </a:extLst>
          </p:cNvPr>
          <p:cNvSpPr/>
          <p:nvPr/>
        </p:nvSpPr>
        <p:spPr>
          <a:xfrm>
            <a:off x="3949337" y="4792156"/>
            <a:ext cx="4572000" cy="1284967"/>
          </a:xfrm>
          <a:prstGeom prst="rect">
            <a:avLst/>
          </a:prstGeom>
          <a:solidFill>
            <a:schemeClr val="bg1"/>
          </a:solidFill>
        </p:spPr>
        <p:txBody>
          <a:bodyPr>
            <a:spAutoFit/>
          </a:bodyPr>
          <a:lstStyle/>
          <a:p>
            <a:r>
              <a:rPr lang="en-US" sz="1400" dirty="0"/>
              <a:t>Habakkuk 3:2 (NKJV) </a:t>
            </a:r>
          </a:p>
          <a:p>
            <a:pPr marL="457200" indent="-457200">
              <a:spcBef>
                <a:spcPts val="900"/>
              </a:spcBef>
            </a:pPr>
            <a:r>
              <a:rPr lang="en-US" sz="1400" baseline="30000" dirty="0"/>
              <a:t>2</a:t>
            </a:r>
            <a:r>
              <a:rPr lang="en-US" sz="1400" dirty="0"/>
              <a:t> O </a:t>
            </a:r>
            <a:r>
              <a:rPr lang="en-US" sz="1400" cap="small" dirty="0"/>
              <a:t>Lord</a:t>
            </a:r>
            <a:r>
              <a:rPr lang="en-US" sz="1400" dirty="0"/>
              <a:t>, I have heard Your speech </a:t>
            </a:r>
            <a:r>
              <a:rPr lang="en-US" sz="1400" i="1" dirty="0"/>
              <a:t>and</a:t>
            </a:r>
            <a:r>
              <a:rPr lang="en-US" sz="1400" dirty="0"/>
              <a:t> was afraid; </a:t>
            </a:r>
          </a:p>
          <a:p>
            <a:pPr marL="457200" indent="-228600"/>
            <a:r>
              <a:rPr lang="en-US" sz="1400" dirty="0"/>
              <a:t>O </a:t>
            </a:r>
            <a:r>
              <a:rPr lang="en-US" sz="1400" cap="small" dirty="0"/>
              <a:t>Lord</a:t>
            </a:r>
            <a:r>
              <a:rPr lang="en-US" sz="1400" dirty="0"/>
              <a:t>, revive Your work in the midst of the years! </a:t>
            </a:r>
          </a:p>
          <a:p>
            <a:pPr marL="457200" indent="-228600"/>
            <a:r>
              <a:rPr lang="en-US" sz="1400" dirty="0"/>
              <a:t>In the midst of the years make </a:t>
            </a:r>
            <a:r>
              <a:rPr lang="en-US" sz="1400" i="1" dirty="0"/>
              <a:t>it</a:t>
            </a:r>
            <a:r>
              <a:rPr lang="en-US" sz="1400" dirty="0"/>
              <a:t> known; </a:t>
            </a:r>
          </a:p>
          <a:p>
            <a:pPr marL="457200" indent="-228600"/>
            <a:r>
              <a:rPr lang="en-US" sz="1400" dirty="0"/>
              <a:t>In wrath remember mercy. </a:t>
            </a:r>
          </a:p>
        </p:txBody>
      </p:sp>
    </p:spTree>
    <p:extLst>
      <p:ext uri="{BB962C8B-B14F-4D97-AF65-F5344CB8AC3E}">
        <p14:creationId xmlns:p14="http://schemas.microsoft.com/office/powerpoint/2010/main" val="1483844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4C9769-3D36-419C-9807-13D1402C8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697" y="2131396"/>
            <a:ext cx="5238428" cy="560724"/>
          </a:xfrm>
          <a:prstGeom prst="rect">
            <a:avLst/>
          </a:prstGeom>
        </p:spPr>
      </p:pic>
      <p:pic>
        <p:nvPicPr>
          <p:cNvPr id="11" name="Picture 10">
            <a:extLst>
              <a:ext uri="{FF2B5EF4-FFF2-40B4-BE49-F238E27FC236}">
                <a16:creationId xmlns:a16="http://schemas.microsoft.com/office/drawing/2014/main" id="{D09E511E-1389-4849-A0BF-50B593461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4572">
            <a:off x="1177219" y="2562595"/>
            <a:ext cx="5057978" cy="2246733"/>
          </a:xfrm>
          <a:prstGeom prst="rect">
            <a:avLst/>
          </a:prstGeom>
        </p:spPr>
      </p:pic>
      <p:pic>
        <p:nvPicPr>
          <p:cNvPr id="12" name="Picture 11">
            <a:extLst>
              <a:ext uri="{FF2B5EF4-FFF2-40B4-BE49-F238E27FC236}">
                <a16:creationId xmlns:a16="http://schemas.microsoft.com/office/drawing/2014/main" id="{2156B29C-204B-4193-A919-1C23D973C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5628">
            <a:off x="1046549" y="4613373"/>
            <a:ext cx="5061593" cy="476733"/>
          </a:xfrm>
          <a:prstGeom prst="rect">
            <a:avLst/>
          </a:prstGeom>
        </p:spPr>
      </p:pic>
      <p:pic>
        <p:nvPicPr>
          <p:cNvPr id="13" name="Picture 12">
            <a:extLst>
              <a:ext uri="{FF2B5EF4-FFF2-40B4-BE49-F238E27FC236}">
                <a16:creationId xmlns:a16="http://schemas.microsoft.com/office/drawing/2014/main" id="{7FDB2168-1B5F-4AD8-ABFD-7F4E9C3F33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67650" y="1447540"/>
            <a:ext cx="974754" cy="1444635"/>
          </a:xfrm>
          <a:prstGeom prst="rect">
            <a:avLst/>
          </a:prstGeom>
        </p:spPr>
      </p:pic>
      <p:sp>
        <p:nvSpPr>
          <p:cNvPr id="14" name="TextBox 13">
            <a:extLst>
              <a:ext uri="{FF2B5EF4-FFF2-40B4-BE49-F238E27FC236}">
                <a16:creationId xmlns:a16="http://schemas.microsoft.com/office/drawing/2014/main" id="{F2F8F8B3-9A5E-4A78-A17C-A5D7D5527984}"/>
              </a:ext>
            </a:extLst>
          </p:cNvPr>
          <p:cNvSpPr txBox="1"/>
          <p:nvPr/>
        </p:nvSpPr>
        <p:spPr>
          <a:xfrm>
            <a:off x="6590309" y="2067635"/>
            <a:ext cx="1087157" cy="400110"/>
          </a:xfrm>
          <a:prstGeom prst="rect">
            <a:avLst/>
          </a:prstGeom>
          <a:noFill/>
        </p:spPr>
        <p:txBody>
          <a:bodyPr wrap="none" rtlCol="0">
            <a:spAutoFit/>
          </a:bodyPr>
          <a:lstStyle/>
          <a:p>
            <a:r>
              <a:rPr lang="en-US" sz="2000" dirty="0">
                <a:solidFill>
                  <a:prstClr val="black"/>
                </a:solidFill>
                <a:latin typeface="Papyrus" pitchFamily="66" charset="0"/>
              </a:rPr>
              <a:t>Prophet</a:t>
            </a:r>
          </a:p>
        </p:txBody>
      </p:sp>
      <p:sp>
        <p:nvSpPr>
          <p:cNvPr id="15" name="Text Box 2">
            <a:extLst>
              <a:ext uri="{FF2B5EF4-FFF2-40B4-BE49-F238E27FC236}">
                <a16:creationId xmlns:a16="http://schemas.microsoft.com/office/drawing/2014/main" id="{A7C30255-C6EB-49A1-BF0C-194AE93642D6}"/>
              </a:ext>
            </a:extLst>
          </p:cNvPr>
          <p:cNvSpPr txBox="1">
            <a:spLocks noChangeArrowheads="1"/>
          </p:cNvSpPr>
          <p:nvPr/>
        </p:nvSpPr>
        <p:spPr bwMode="auto">
          <a:xfrm>
            <a:off x="6447559" y="2449907"/>
            <a:ext cx="1500522" cy="37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sz="1600" b="1" dirty="0">
                <a:solidFill>
                  <a:prstClr val="black"/>
                </a:solidFill>
                <a:latin typeface="Arial" pitchFamily="34" charset="0"/>
                <a:cs typeface="Arial" pitchFamily="34" charset="0"/>
              </a:rPr>
              <a:t>Habakkuk</a:t>
            </a:r>
          </a:p>
          <a:p>
            <a:pPr fontAlgn="base">
              <a:spcBef>
                <a:spcPct val="0"/>
              </a:spcBef>
              <a:spcAft>
                <a:spcPct val="0"/>
              </a:spcAft>
            </a:pPr>
            <a:endParaRPr lang="en-US" sz="1600" b="1" dirty="0">
              <a:solidFill>
                <a:prstClr val="black"/>
              </a:solidFill>
              <a:latin typeface="Arial" pitchFamily="34" charset="0"/>
              <a:cs typeface="Arial" pitchFamily="34" charset="0"/>
            </a:endParaRPr>
          </a:p>
        </p:txBody>
      </p:sp>
      <p:sp>
        <p:nvSpPr>
          <p:cNvPr id="16" name="Rectangle 15">
            <a:extLst>
              <a:ext uri="{FF2B5EF4-FFF2-40B4-BE49-F238E27FC236}">
                <a16:creationId xmlns:a16="http://schemas.microsoft.com/office/drawing/2014/main" id="{3A876941-8999-413F-A580-8FFCCB8F08E8}"/>
              </a:ext>
            </a:extLst>
          </p:cNvPr>
          <p:cNvSpPr/>
          <p:nvPr/>
        </p:nvSpPr>
        <p:spPr>
          <a:xfrm>
            <a:off x="6568384" y="1514279"/>
            <a:ext cx="912429"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a:ln w="0"/>
                <a:effectLst>
                  <a:reflection blurRad="12700" stA="50000" endPos="50000" dist="5000" dir="5400000" sy="-100000" rotWithShape="0"/>
                </a:effectLst>
                <a:latin typeface="Graphite Std Light Wide" pitchFamily="66" charset="0"/>
              </a:rPr>
              <a:t>Who</a:t>
            </a:r>
          </a:p>
        </p:txBody>
      </p:sp>
      <p:sp>
        <p:nvSpPr>
          <p:cNvPr id="17" name="TextBox 16">
            <a:extLst>
              <a:ext uri="{FF2B5EF4-FFF2-40B4-BE49-F238E27FC236}">
                <a16:creationId xmlns:a16="http://schemas.microsoft.com/office/drawing/2014/main" id="{F3AFCED1-6E45-4BCC-A37F-032CE243AF2F}"/>
              </a:ext>
            </a:extLst>
          </p:cNvPr>
          <p:cNvSpPr txBox="1"/>
          <p:nvPr/>
        </p:nvSpPr>
        <p:spPr>
          <a:xfrm>
            <a:off x="2034842" y="2596424"/>
            <a:ext cx="3009015" cy="2031325"/>
          </a:xfrm>
          <a:prstGeom prst="rect">
            <a:avLst/>
          </a:prstGeom>
          <a:noFill/>
        </p:spPr>
        <p:txBody>
          <a:bodyPr wrap="square" rtlCol="0">
            <a:spAutoFit/>
          </a:bodyPr>
          <a:lstStyle/>
          <a:p>
            <a:r>
              <a:rPr lang="en-US" sz="1400" dirty="0"/>
              <a:t>I.  Introduction - An Oracle (1:1)</a:t>
            </a:r>
          </a:p>
          <a:p>
            <a:r>
              <a:rPr lang="en-US" sz="1400" dirty="0"/>
              <a:t>II.  First Cycle (1:2–11)</a:t>
            </a:r>
          </a:p>
          <a:p>
            <a:pPr indent="169863"/>
            <a:r>
              <a:rPr lang="en-US" sz="1400" dirty="0"/>
              <a:t>A.  Habakkuk’s lament (1:2–4)</a:t>
            </a:r>
          </a:p>
          <a:p>
            <a:pPr indent="169863"/>
            <a:r>
              <a:rPr lang="en-US" sz="1400" dirty="0"/>
              <a:t>B.  God’s response (1:5–11)</a:t>
            </a:r>
          </a:p>
          <a:p>
            <a:r>
              <a:rPr lang="en-US" sz="1400" dirty="0"/>
              <a:t>III.  Second Cycle (1:12–2:20)</a:t>
            </a:r>
          </a:p>
          <a:p>
            <a:pPr indent="169863"/>
            <a:r>
              <a:rPr lang="en-US" sz="1400" dirty="0"/>
              <a:t>A.  Habakkuk’s lament (1:12–2:1)</a:t>
            </a:r>
          </a:p>
          <a:p>
            <a:pPr indent="169863"/>
            <a:r>
              <a:rPr lang="en-US" sz="1400" dirty="0"/>
              <a:t>B.  God’s response (2:2–20)</a:t>
            </a:r>
          </a:p>
          <a:p>
            <a:pPr indent="169863"/>
            <a:r>
              <a:rPr lang="en-US" sz="1400" dirty="0"/>
              <a:t>C.  Habakkuk’s Prayer (3:1–19)</a:t>
            </a:r>
          </a:p>
          <a:p>
            <a:endParaRPr lang="en-US" sz="1400" dirty="0"/>
          </a:p>
        </p:txBody>
      </p:sp>
      <p:sp>
        <p:nvSpPr>
          <p:cNvPr id="18" name="TextBox 17">
            <a:extLst>
              <a:ext uri="{FF2B5EF4-FFF2-40B4-BE49-F238E27FC236}">
                <a16:creationId xmlns:a16="http://schemas.microsoft.com/office/drawing/2014/main" id="{EB96DA5B-E116-4122-B37D-DEE324EB8760}"/>
              </a:ext>
            </a:extLst>
          </p:cNvPr>
          <p:cNvSpPr txBox="1"/>
          <p:nvPr/>
        </p:nvSpPr>
        <p:spPr>
          <a:xfrm>
            <a:off x="2273886" y="2227092"/>
            <a:ext cx="1968552" cy="369332"/>
          </a:xfrm>
          <a:prstGeom prst="rect">
            <a:avLst/>
          </a:prstGeom>
          <a:noFill/>
        </p:spPr>
        <p:txBody>
          <a:bodyPr wrap="none" rtlCol="0">
            <a:spAutoFit/>
          </a:bodyPr>
          <a:lstStyle/>
          <a:p>
            <a:r>
              <a:rPr lang="en-US" i="1" dirty="0"/>
              <a:t>Outline - Habakkuk</a:t>
            </a:r>
          </a:p>
        </p:txBody>
      </p:sp>
      <p:sp>
        <p:nvSpPr>
          <p:cNvPr id="19" name="TextBox 18">
            <a:extLst>
              <a:ext uri="{FF2B5EF4-FFF2-40B4-BE49-F238E27FC236}">
                <a16:creationId xmlns:a16="http://schemas.microsoft.com/office/drawing/2014/main" id="{C41BE777-BFBC-4B47-B650-68BB10EB5B0B}"/>
              </a:ext>
            </a:extLst>
          </p:cNvPr>
          <p:cNvSpPr txBox="1"/>
          <p:nvPr/>
        </p:nvSpPr>
        <p:spPr>
          <a:xfrm>
            <a:off x="5372595" y="2971983"/>
            <a:ext cx="3327268" cy="3046988"/>
          </a:xfrm>
          <a:prstGeom prst="rect">
            <a:avLst/>
          </a:prstGeom>
          <a:noFill/>
        </p:spPr>
        <p:txBody>
          <a:bodyPr wrap="square" rtlCol="0">
            <a:spAutoFit/>
          </a:bodyPr>
          <a:lstStyle/>
          <a:p>
            <a:r>
              <a:rPr lang="en-US" sz="1600" dirty="0"/>
              <a:t>Habakkuk probably lived to see the following events: the destruction of Nineveh by Babylon in 612 </a:t>
            </a:r>
            <a:r>
              <a:rPr lang="en-US" sz="1600" dirty="0" err="1"/>
              <a:t>b.c.</a:t>
            </a:r>
            <a:r>
              <a:rPr lang="en-US" sz="1600" dirty="0"/>
              <a:t>; the battle of Haran in 609 in which Josiah died as he tried to hinder the Egyptians from reaching the battle; the final defeat of the Assyrians at the Battle of Carchemish (605); and possibly the fulfillment of his own prophecy of the Babylonian invasions of Judah in 605, 597, and 586.</a:t>
            </a:r>
          </a:p>
          <a:p>
            <a:pPr lvl="1"/>
            <a:r>
              <a:rPr lang="en-US" sz="1600" dirty="0"/>
              <a:t> </a:t>
            </a:r>
          </a:p>
        </p:txBody>
      </p:sp>
    </p:spTree>
    <p:extLst>
      <p:ext uri="{BB962C8B-B14F-4D97-AF65-F5344CB8AC3E}">
        <p14:creationId xmlns:p14="http://schemas.microsoft.com/office/powerpoint/2010/main" val="112830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9338" y="12700"/>
            <a:ext cx="7683500" cy="6845300"/>
          </a:xfrm>
        </p:spPr>
      </p:pic>
      <p:sp>
        <p:nvSpPr>
          <p:cNvPr id="57347" name="TextBox 5"/>
          <p:cNvSpPr txBox="1">
            <a:spLocks noChangeArrowheads="1"/>
          </p:cNvSpPr>
          <p:nvPr/>
        </p:nvSpPr>
        <p:spPr bwMode="auto">
          <a:xfrm rot="-1027351">
            <a:off x="2346325" y="1414463"/>
            <a:ext cx="242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Bible Study Skills</a:t>
            </a:r>
          </a:p>
        </p:txBody>
      </p:sp>
      <p:sp>
        <p:nvSpPr>
          <p:cNvPr id="57348" name="Rectangle 6"/>
          <p:cNvSpPr>
            <a:spLocks noChangeArrowheads="1"/>
          </p:cNvSpPr>
          <p:nvPr/>
        </p:nvSpPr>
        <p:spPr bwMode="auto">
          <a:xfrm rot="1130983">
            <a:off x="4978400" y="1301750"/>
            <a:ext cx="261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Prophetic Paradigm</a:t>
            </a:r>
          </a:p>
        </p:txBody>
      </p:sp>
      <p:sp>
        <p:nvSpPr>
          <p:cNvPr id="8" name="TextBox 7"/>
          <p:cNvSpPr txBox="1"/>
          <p:nvPr/>
        </p:nvSpPr>
        <p:spPr>
          <a:xfrm rot="16200000">
            <a:off x="4044157" y="2801144"/>
            <a:ext cx="1716087" cy="46037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sym typeface="Arial"/>
                <a:rtl val="0"/>
              </a:rPr>
              <a:t>By Chapter</a:t>
            </a:r>
          </a:p>
        </p:txBody>
      </p:sp>
      <p:pic>
        <p:nvPicPr>
          <p:cNvPr id="573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1706563" y="2422525"/>
            <a:ext cx="2865437" cy="2411413"/>
          </a:xfrm>
          <a:prstGeom prst="rect">
            <a:avLst/>
          </a:prstGeom>
          <a:solidFill>
            <a:srgbClr val="006600">
              <a:alpha val="82744"/>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180013" y="2422525"/>
            <a:ext cx="3095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674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Habakkuk</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91385"/>
            <a:ext cx="1600200" cy="1152687"/>
          </a:xfrm>
          <a:prstGeom prst="rect">
            <a:avLst/>
          </a:prstGeom>
        </p:spPr>
      </p:pic>
      <p:pic>
        <p:nvPicPr>
          <p:cNvPr id="3074"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26" y="1447800"/>
            <a:ext cx="8293274"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55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43000"/>
            <a:ext cx="7772400" cy="1143000"/>
          </a:xfrm>
        </p:spPr>
        <p:txBody>
          <a:bodyPr/>
          <a:lstStyle/>
          <a:p>
            <a:pPr eaLnBrk="1" hangingPunct="1"/>
            <a:r>
              <a:rPr lang="en-US" altLang="en-US">
                <a:latin typeface="Tahoma" pitchFamily="34" charset="0"/>
                <a:cs typeface="Tahoma" pitchFamily="34" charset="0"/>
              </a:rPr>
              <a:t>The purpose of the prophets was threefold:</a:t>
            </a:r>
            <a:br>
              <a:rPr lang="en-US" altLang="en-US">
                <a:cs typeface="Times New Roman" pitchFamily="18" charset="0"/>
              </a:rPr>
            </a:br>
            <a:endParaRPr lang="en-US" altLang="en-US">
              <a:cs typeface="Times New Roman" pitchFamily="18" charset="0"/>
            </a:endParaRPr>
          </a:p>
        </p:txBody>
      </p:sp>
      <p:sp>
        <p:nvSpPr>
          <p:cNvPr id="58371" name="Rectangle 3"/>
          <p:cNvSpPr>
            <a:spLocks noGrp="1" noChangeArrowheads="1"/>
          </p:cNvSpPr>
          <p:nvPr>
            <p:ph type="body" idx="1"/>
          </p:nvPr>
        </p:nvSpPr>
        <p:spPr>
          <a:xfrm>
            <a:off x="685800" y="2381250"/>
            <a:ext cx="7772400" cy="4114800"/>
          </a:xfrm>
        </p:spPr>
        <p:txBody>
          <a:bodyPr/>
          <a:lstStyle/>
          <a:p>
            <a:pPr eaLnBrk="1" hangingPunct="1"/>
            <a:r>
              <a:rPr lang="en-US" altLang="en-US" sz="2800">
                <a:latin typeface="Tahoma" pitchFamily="34" charset="0"/>
                <a:cs typeface="Tahoma" pitchFamily="34" charset="0"/>
              </a:rPr>
              <a:t>To warn the nations of the coming judgment.</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explain why the judgment had come upon them.</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give assurance, at least to a remnant, of a hope that lay beyond the judgment.</a:t>
            </a:r>
            <a:r>
              <a:rPr lang="en-US" altLang="en-US" sz="2800"/>
              <a:t> </a:t>
            </a:r>
          </a:p>
          <a:p>
            <a:pPr eaLnBrk="1" hangingPunct="1"/>
            <a:endParaRPr lang="en-US" altLang="en-US" sz="2800"/>
          </a:p>
        </p:txBody>
      </p:sp>
    </p:spTree>
    <p:extLst>
      <p:ext uri="{BB962C8B-B14F-4D97-AF65-F5344CB8AC3E}">
        <p14:creationId xmlns:p14="http://schemas.microsoft.com/office/powerpoint/2010/main" val="398781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Study Skills</a:t>
            </a:r>
          </a:p>
        </p:txBody>
      </p:sp>
      <p:graphicFrame>
        <p:nvGraphicFramePr>
          <p:cNvPr id="3" name="Table 2"/>
          <p:cNvGraphicFramePr>
            <a:graphicFrameLocks noGrp="1"/>
          </p:cNvGraphicFramePr>
          <p:nvPr/>
        </p:nvGraphicFramePr>
        <p:xfrm>
          <a:off x="1143000" y="1447800"/>
          <a:ext cx="7772400" cy="4343402"/>
        </p:xfrm>
        <a:graphic>
          <a:graphicData uri="http://schemas.openxmlformats.org/drawingml/2006/table">
            <a:tbl>
              <a:tblPr/>
              <a:tblGrid>
                <a:gridCol w="542260">
                  <a:extLst>
                    <a:ext uri="{9D8B030D-6E8A-4147-A177-3AD203B41FA5}">
                      <a16:colId xmlns:a16="http://schemas.microsoft.com/office/drawing/2014/main" val="20000"/>
                    </a:ext>
                  </a:extLst>
                </a:gridCol>
                <a:gridCol w="2470298">
                  <a:extLst>
                    <a:ext uri="{9D8B030D-6E8A-4147-A177-3AD203B41FA5}">
                      <a16:colId xmlns:a16="http://schemas.microsoft.com/office/drawing/2014/main" val="20001"/>
                    </a:ext>
                  </a:extLst>
                </a:gridCol>
                <a:gridCol w="4759842">
                  <a:extLst>
                    <a:ext uri="{9D8B030D-6E8A-4147-A177-3AD203B41FA5}">
                      <a16:colId xmlns:a16="http://schemas.microsoft.com/office/drawing/2014/main" val="20002"/>
                    </a:ext>
                  </a:extLst>
                </a:gridCol>
              </a:tblGrid>
              <a:tr h="271463">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Looking for -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57313">
                <a:tc>
                  <a:txBody>
                    <a:bodyPr/>
                    <a:lstStyle/>
                    <a:p>
                      <a:pPr marL="0" marR="0" algn="ctr">
                        <a:spcBef>
                          <a:spcPts val="0"/>
                        </a:spcBef>
                        <a:spcAft>
                          <a:spcPts val="0"/>
                        </a:spcAft>
                      </a:pPr>
                      <a:r>
                        <a:rPr lang="en-US" sz="1400">
                          <a:effectLst/>
                          <a:latin typeface="Times New Roman"/>
                          <a:ea typeface="Times New Roman"/>
                        </a:rPr>
                        <a:t>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Repeated Words and Phrases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313">
                <a:tc>
                  <a:txBody>
                    <a:bodyPr/>
                    <a:lstStyle/>
                    <a:p>
                      <a:pPr marL="0" marR="0" algn="ctr">
                        <a:spcBef>
                          <a:spcPts val="0"/>
                        </a:spcBef>
                        <a:spcAft>
                          <a:spcPts val="0"/>
                        </a:spcAft>
                      </a:pPr>
                      <a:r>
                        <a:rPr lang="en-US" sz="1400">
                          <a:effectLst/>
                          <a:latin typeface="Times New Roman"/>
                          <a:ea typeface="Times New Roman"/>
                        </a:rPr>
                        <a:t>B</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ahoma"/>
                          <a:ea typeface="Times New Roman"/>
                        </a:rPr>
                        <a:t>Peculiar Words and Phrases</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57313">
                <a:tc>
                  <a:txBody>
                    <a:bodyPr/>
                    <a:lstStyle/>
                    <a:p>
                      <a:pPr marL="0" marR="0" algn="ctr">
                        <a:spcBef>
                          <a:spcPts val="0"/>
                        </a:spcBef>
                        <a:spcAft>
                          <a:spcPts val="0"/>
                        </a:spcAft>
                      </a:pPr>
                      <a:r>
                        <a:rPr lang="en-US" sz="14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Comparisons and Contrasts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82189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Bible Study Skills</a:t>
            </a:r>
          </a:p>
        </p:txBody>
      </p:sp>
      <p:graphicFrame>
        <p:nvGraphicFramePr>
          <p:cNvPr id="4" name="Table 3"/>
          <p:cNvGraphicFramePr>
            <a:graphicFrameLocks noGrp="1"/>
          </p:cNvGraphicFramePr>
          <p:nvPr/>
        </p:nvGraphicFramePr>
        <p:xfrm>
          <a:off x="1295400" y="1600200"/>
          <a:ext cx="7391400" cy="4191001"/>
        </p:xfrm>
        <a:graphic>
          <a:graphicData uri="http://schemas.openxmlformats.org/drawingml/2006/table">
            <a:tbl>
              <a:tblPr/>
              <a:tblGrid>
                <a:gridCol w="515679">
                  <a:extLst>
                    <a:ext uri="{9D8B030D-6E8A-4147-A177-3AD203B41FA5}">
                      <a16:colId xmlns:a16="http://schemas.microsoft.com/office/drawing/2014/main" val="20000"/>
                    </a:ext>
                  </a:extLst>
                </a:gridCol>
                <a:gridCol w="2349205">
                  <a:extLst>
                    <a:ext uri="{9D8B030D-6E8A-4147-A177-3AD203B41FA5}">
                      <a16:colId xmlns:a16="http://schemas.microsoft.com/office/drawing/2014/main" val="20001"/>
                    </a:ext>
                  </a:extLst>
                </a:gridCol>
                <a:gridCol w="4526516">
                  <a:extLst>
                    <a:ext uri="{9D8B030D-6E8A-4147-A177-3AD203B41FA5}">
                      <a16:colId xmlns:a16="http://schemas.microsoft.com/office/drawing/2014/main" val="20002"/>
                    </a:ext>
                  </a:extLst>
                </a:gridCol>
              </a:tblGrid>
              <a:tr h="1571625">
                <a:tc>
                  <a:txBody>
                    <a:bodyPr/>
                    <a:lstStyle/>
                    <a:p>
                      <a:pPr marL="0" marR="0" algn="ctr">
                        <a:spcBef>
                          <a:spcPts val="0"/>
                        </a:spcBef>
                        <a:spcAft>
                          <a:spcPts val="0"/>
                        </a:spcAft>
                      </a:pPr>
                      <a:r>
                        <a:rPr lang="en-US" sz="1400">
                          <a:effectLst/>
                          <a:latin typeface="Times New Roman"/>
                          <a:ea typeface="Times New Roman"/>
                        </a:rPr>
                        <a: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Figurative Expressions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09688">
                <a:tc>
                  <a:txBody>
                    <a:bodyPr/>
                    <a:lstStyle/>
                    <a:p>
                      <a:pPr marL="0" marR="0" algn="ctr">
                        <a:spcBef>
                          <a:spcPts val="0"/>
                        </a:spcBef>
                        <a:spcAft>
                          <a:spcPts val="0"/>
                        </a:spcAft>
                      </a:pPr>
                      <a:r>
                        <a:rPr lang="en-US" sz="1400">
                          <a:effectLst/>
                          <a:latin typeface="Times New Roman"/>
                          <a:ea typeface="Times New Roman"/>
                        </a:rPr>
                        <a:t>E</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Anything Strange</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09688">
                <a:tc>
                  <a:txBody>
                    <a:bodyPr/>
                    <a:lstStyle/>
                    <a:p>
                      <a:pPr marL="0" marR="0" algn="ctr">
                        <a:spcBef>
                          <a:spcPts val="0"/>
                        </a:spcBef>
                        <a:spcAft>
                          <a:spcPts val="0"/>
                        </a:spcAft>
                      </a:pPr>
                      <a:r>
                        <a:rPr lang="en-US" sz="1400">
                          <a:effectLst/>
                          <a:latin typeface="Times New Roman"/>
                          <a:ea typeface="Times New Roman"/>
                        </a:rPr>
                        <a:t>F</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Any prophetic statements</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07650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239000" cy="1143000"/>
          </a:xfrm>
        </p:spPr>
        <p:txBody>
          <a:bodyPr/>
          <a:lstStyle/>
          <a:p>
            <a:r>
              <a:rPr lang="en-US" dirty="0"/>
              <a:t>Prophetic Paradigms</a:t>
            </a:r>
            <a:br>
              <a:rPr lang="en-US" dirty="0"/>
            </a:br>
            <a:r>
              <a:rPr lang="en-US" dirty="0"/>
              <a:t>Patterns Seen in the Prophets</a:t>
            </a:r>
          </a:p>
        </p:txBody>
      </p:sp>
      <p:graphicFrame>
        <p:nvGraphicFramePr>
          <p:cNvPr id="3" name="Table 2"/>
          <p:cNvGraphicFramePr>
            <a:graphicFrameLocks noGrp="1"/>
          </p:cNvGraphicFramePr>
          <p:nvPr/>
        </p:nvGraphicFramePr>
        <p:xfrm>
          <a:off x="1066800" y="1729581"/>
          <a:ext cx="7086599" cy="4267200"/>
        </p:xfrm>
        <a:graphic>
          <a:graphicData uri="http://schemas.openxmlformats.org/drawingml/2006/table">
            <a:tbl>
              <a:tblPr/>
              <a:tblGrid>
                <a:gridCol w="494414">
                  <a:extLst>
                    <a:ext uri="{9D8B030D-6E8A-4147-A177-3AD203B41FA5}">
                      <a16:colId xmlns:a16="http://schemas.microsoft.com/office/drawing/2014/main" val="20000"/>
                    </a:ext>
                  </a:extLst>
                </a:gridCol>
                <a:gridCol w="2252330">
                  <a:extLst>
                    <a:ext uri="{9D8B030D-6E8A-4147-A177-3AD203B41FA5}">
                      <a16:colId xmlns:a16="http://schemas.microsoft.com/office/drawing/2014/main" val="20001"/>
                    </a:ext>
                  </a:extLst>
                </a:gridCol>
                <a:gridCol w="4339855">
                  <a:extLst>
                    <a:ext uri="{9D8B030D-6E8A-4147-A177-3AD203B41FA5}">
                      <a16:colId xmlns:a16="http://schemas.microsoft.com/office/drawing/2014/main" val="20002"/>
                    </a:ext>
                  </a:extLst>
                </a:gridCol>
              </a:tblGrid>
              <a:tr h="0">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Looking for -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Obadiah</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400">
                          <a:effectLst/>
                          <a:latin typeface="Times New Roman"/>
                          <a:ea typeface="Times New Roman"/>
                        </a:rPr>
                        <a:t>A</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God says /word of the Lord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400">
                          <a:effectLst/>
                          <a:latin typeface="Times New Roman"/>
                          <a:ea typeface="Times New Roman"/>
                        </a:rPr>
                        <a:t>B</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Election of Israel</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Relationship of Nineveh to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400">
                          <a:effectLst/>
                          <a:latin typeface="Times New Roman"/>
                          <a:ea typeface="Times New Roman"/>
                        </a:rPr>
                        <a:t>C</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Rebellion of Israel</a:t>
                      </a:r>
                      <a:endParaRPr lang="en-US" sz="1000">
                        <a:effectLst/>
                        <a:latin typeface="Times New Roman"/>
                        <a:ea typeface="Times New Roman"/>
                      </a:endParaRPr>
                    </a:p>
                    <a:p>
                      <a:pPr marL="0" marR="0">
                        <a:spcBef>
                          <a:spcPts val="0"/>
                        </a:spcBef>
                        <a:spcAft>
                          <a:spcPts val="0"/>
                        </a:spcAft>
                      </a:pPr>
                      <a:r>
                        <a:rPr lang="en-US" sz="1400">
                          <a:effectLst/>
                          <a:latin typeface="Tahoma"/>
                          <a:ea typeface="Times New Roman"/>
                        </a:rPr>
                        <a:t>Rebellion of Nineveh</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400">
                          <a:effectLst/>
                          <a:latin typeface="Times New Roman"/>
                          <a:ea typeface="Times New Roman"/>
                        </a:rPr>
                        <a:t>D</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Tahoma"/>
                          <a:ea typeface="Times New Roman"/>
                        </a:rPr>
                        <a:t>Judgment of God</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p>
                      <a:pPr marL="0" marR="0">
                        <a:spcBef>
                          <a:spcPts val="0"/>
                        </a:spcBef>
                        <a:spcAft>
                          <a:spcPts val="0"/>
                        </a:spcAft>
                      </a:pPr>
                      <a:r>
                        <a:rPr lang="en-US" sz="1400">
                          <a:effectLst/>
                          <a:latin typeface="Times New Roman"/>
                          <a:ea typeface="Times New Roman"/>
                        </a:rPr>
                        <a:t> </a:t>
                      </a:r>
                      <a:endParaRPr lang="en-US" sz="1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Times New Roman"/>
                          <a:ea typeface="Times New Roman"/>
                        </a:rPr>
                        <a:t> </a:t>
                      </a:r>
                      <a:endParaRPr lang="en-US" sz="1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1830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449"/>
        <p:cNvGrpSpPr/>
        <p:nvPr/>
      </p:nvGrpSpPr>
      <p:grpSpPr>
        <a:xfrm>
          <a:off x="0" y="0"/>
          <a:ext cx="0" cy="0"/>
          <a:chOff x="0" y="0"/>
          <a:chExt cx="0" cy="0"/>
        </a:xfrm>
      </p:grpSpPr>
      <p:sp>
        <p:nvSpPr>
          <p:cNvPr id="459" name="Shape 459"/>
          <p:cNvSpPr txBox="1"/>
          <p:nvPr/>
        </p:nvSpPr>
        <p:spPr>
          <a:xfrm>
            <a:off x="990600" y="0"/>
            <a:ext cx="7790699" cy="674999"/>
          </a:xfrm>
          <a:prstGeom prst="rect">
            <a:avLst/>
          </a:prstGeom>
          <a:noFill/>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a:ea typeface="Calibri"/>
                <a:cs typeface="Calibri"/>
                <a:sym typeface="Calibri"/>
                <a:rtl val="0"/>
              </a:rPr>
              <a:t>Nahum</a:t>
            </a:r>
            <a:r>
              <a:rPr kumimoji="0" lang="en" sz="3600" b="1" i="0" u="none" strike="noStrike" kern="0" cap="none" spc="0" normalizeH="0" baseline="0" noProof="0" dirty="0">
                <a:ln>
                  <a:noFill/>
                </a:ln>
                <a:solidFill>
                  <a:prstClr val="black"/>
                </a:solidFill>
                <a:effectLst/>
                <a:uLnTx/>
                <a:uFillTx/>
                <a:latin typeface="Calibri"/>
                <a:ea typeface="Calibri"/>
                <a:cs typeface="Calibri"/>
                <a:sym typeface="Calibri"/>
                <a:rtl val="0"/>
              </a:rPr>
              <a:t>'s Prophecies</a:t>
            </a:r>
          </a:p>
        </p:txBody>
      </p:sp>
      <p:sp>
        <p:nvSpPr>
          <p:cNvPr id="460" name="Shape 460"/>
          <p:cNvSpPr/>
          <p:nvPr/>
        </p:nvSpPr>
        <p:spPr>
          <a:xfrm>
            <a:off x="990600" y="606176"/>
            <a:ext cx="6296232" cy="6182999"/>
          </a:xfrm>
          <a:prstGeom prst="rect">
            <a:avLst/>
          </a:prstGeom>
          <a:blipFill>
            <a:blip r:embed="rId4"/>
            <a:stretch>
              <a:fillRect/>
            </a:stretch>
          </a:blipFill>
          <a:ln>
            <a:noFill/>
          </a:ln>
        </p:spPr>
      </p:sp>
      <p:sp>
        <p:nvSpPr>
          <p:cNvPr id="19" name="TextBox 18"/>
          <p:cNvSpPr txBox="1"/>
          <p:nvPr/>
        </p:nvSpPr>
        <p:spPr>
          <a:xfrm>
            <a:off x="7552719" y="1654314"/>
            <a:ext cx="15504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tl val="0"/>
              </a:rPr>
              <a:t>What is the prophecy range?</a:t>
            </a:r>
          </a:p>
        </p:txBody>
      </p:sp>
      <p:sp>
        <p:nvSpPr>
          <p:cNvPr id="2" name="TextBox 1">
            <a:extLst>
              <a:ext uri="{FF2B5EF4-FFF2-40B4-BE49-F238E27FC236}">
                <a16:creationId xmlns:a16="http://schemas.microsoft.com/office/drawing/2014/main" id="{E32A2B50-9316-4F4A-95D0-D51FA1D68FA2}"/>
              </a:ext>
            </a:extLst>
          </p:cNvPr>
          <p:cNvSpPr txBox="1"/>
          <p:nvPr/>
        </p:nvSpPr>
        <p:spPr>
          <a:xfrm>
            <a:off x="990600" y="4100565"/>
            <a:ext cx="1103507" cy="646331"/>
          </a:xfrm>
          <a:prstGeom prst="rect">
            <a:avLst/>
          </a:prstGeom>
          <a:noFill/>
        </p:spPr>
        <p:txBody>
          <a:bodyPr wrap="none" rtlCol="0">
            <a:spAutoFit/>
          </a:bodyPr>
          <a:lstStyle/>
          <a:p>
            <a:r>
              <a:rPr lang="en-US" dirty="0"/>
              <a:t>612 BC</a:t>
            </a:r>
          </a:p>
          <a:p>
            <a:r>
              <a:rPr lang="en-US" dirty="0"/>
              <a:t>To 605 BC</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59395" name="Text Box 3"/>
          <p:cNvSpPr txBox="1">
            <a:spLocks noChangeArrowheads="1"/>
          </p:cNvSpPr>
          <p:nvPr/>
        </p:nvSpPr>
        <p:spPr bwMode="ltGray">
          <a:xfrm>
            <a:off x="838200" y="1905000"/>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a:ln>
                  <a:noFill/>
                </a:ln>
                <a:solidFill>
                  <a:srgbClr val="FFFF00"/>
                </a:solidFill>
                <a:effectLst/>
                <a:uLnTx/>
                <a:uFillTx/>
                <a:latin typeface="Tahoma" pitchFamily="34" charset="0"/>
                <a:ea typeface="+mn-ea"/>
                <a:cs typeface="Tahoma" pitchFamily="34" charset="0"/>
              </a:rPr>
              <a:t>Spokesmen for God</a:t>
            </a:r>
            <a:r>
              <a:rPr kumimoji="0" lang="en-US" altLang="en-US" sz="2400" b="0" i="1" u="none" strike="noStrike" kern="1200" cap="none" spc="0" normalizeH="0" baseline="0" noProof="0">
                <a:ln>
                  <a:noFill/>
                </a:ln>
                <a:solidFill>
                  <a:srgbClr val="FFFF00"/>
                </a:solidFill>
                <a:effectLst/>
                <a:uLnTx/>
                <a:uFillTx/>
                <a:latin typeface="Tahoma" pitchFamily="34" charset="0"/>
                <a:ea typeface="+mn-ea"/>
                <a:cs typeface="Tahoma" pitchFamily="34" charset="0"/>
              </a:rPr>
              <a:t>,</a:t>
            </a:r>
            <a:r>
              <a:rPr kumimoji="0" lang="en-US" altLang="en-US" sz="2400" b="0" i="1" u="none" strike="noStrike" kern="1200" cap="none" spc="0" normalizeH="0" baseline="0" noProof="0">
                <a:ln>
                  <a:noFill/>
                </a:ln>
                <a:solidFill>
                  <a:srgbClr val="F8F8F8"/>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serving as “forthtellers,” speaking what God put in their mouth.</a:t>
            </a:r>
            <a:r>
              <a:rPr kumimoji="0" lang="en-US" altLang="en-US" sz="2400" b="0" i="0" u="none" strike="noStrike" kern="1200" cap="none" spc="0" normalizeH="0" baseline="0" noProof="0">
                <a:ln>
                  <a:noFill/>
                </a:ln>
                <a:solidFill>
                  <a:srgbClr val="F8F8F8"/>
                </a:solidFill>
                <a:effectLst/>
                <a:uLnTx/>
                <a:uFillTx/>
                <a:latin typeface="Times New Roman" pitchFamily="18" charset="0"/>
                <a:ea typeface="+mn-ea"/>
                <a:cs typeface="Arial" pitchFamily="34" charset="0"/>
              </a:rPr>
              <a:t> </a:t>
            </a:r>
          </a:p>
        </p:txBody>
      </p:sp>
      <p:sp>
        <p:nvSpPr>
          <p:cNvPr id="59396" name="Text Box 4"/>
          <p:cNvSpPr txBox="1">
            <a:spLocks noChangeArrowheads="1"/>
          </p:cNvSpPr>
          <p:nvPr/>
        </p:nvSpPr>
        <p:spPr bwMode="ltGray">
          <a:xfrm>
            <a:off x="800100"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Preachers of the Covenant</a:t>
            </a:r>
            <a:r>
              <a:rPr kumimoji="0" lang="en-US" altLang="en-US" sz="2400" b="0" i="1" u="none" strike="noStrike" kern="1200" cap="none" spc="0" normalizeH="0" baseline="0" noProof="0" dirty="0">
                <a:ln>
                  <a:noFill/>
                </a:ln>
                <a:solidFill>
                  <a:prstClr val="black"/>
                </a:solidFill>
                <a:effectLst/>
                <a:uLnTx/>
                <a:uFillTx/>
                <a:latin typeface="Tahoma" pitchFamily="34" charset="0"/>
                <a:ea typeface="+mn-ea"/>
                <a:cs typeface="Tahoma" pitchFamily="34" charset="0"/>
              </a:rPr>
              <a:t>,</a:t>
            </a:r>
            <a:r>
              <a:rPr kumimoji="0" lang="en-US" altLang="en-US" sz="24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
        <p:nvSpPr>
          <p:cNvPr id="59397" name="Text Box 5"/>
          <p:cNvSpPr txBox="1">
            <a:spLocks noChangeArrowheads="1"/>
          </p:cNvSpPr>
          <p:nvPr/>
        </p:nvSpPr>
        <p:spPr bwMode="ltGray">
          <a:xfrm>
            <a:off x="742950" y="4762500"/>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historians, or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Interpreters of the Israelites’ History</a:t>
            </a:r>
            <a:r>
              <a:rPr kumimoji="0" lang="en-US" altLang="en-US" sz="24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With out their interpretation God’s people would not know why an event was occurring.</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232221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A774-3143-4ABA-BDA0-DD80F0FEEC59}"/>
              </a:ext>
            </a:extLst>
          </p:cNvPr>
          <p:cNvSpPr>
            <a:spLocks noGrp="1"/>
          </p:cNvSpPr>
          <p:nvPr>
            <p:ph type="title"/>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E9F3999D-56AF-4BF2-8252-C378FF4A1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94" y="-60960"/>
            <a:ext cx="8261612" cy="6858000"/>
          </a:xfrm>
          <a:prstGeom prst="rect">
            <a:avLst/>
          </a:prstGeom>
        </p:spPr>
      </p:pic>
    </p:spTree>
    <p:extLst>
      <p:ext uri="{BB962C8B-B14F-4D97-AF65-F5344CB8AC3E}">
        <p14:creationId xmlns:p14="http://schemas.microsoft.com/office/powerpoint/2010/main" val="240137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215262"/>
            <a:ext cx="3418499" cy="1143000"/>
          </a:xfrm>
        </p:spPr>
        <p:txBody>
          <a:bodyPr/>
          <a:lstStyle/>
          <a:p>
            <a:r>
              <a:rPr lang="en-US" dirty="0"/>
              <a:t>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502" y="0"/>
            <a:ext cx="353223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99" y="2527815"/>
            <a:ext cx="3813265" cy="37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300" y="4435220"/>
            <a:ext cx="3839321" cy="1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3169260" y="4418974"/>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9" name="Freeform 8"/>
          <p:cNvSpPr/>
          <p:nvPr/>
        </p:nvSpPr>
        <p:spPr>
          <a:xfrm>
            <a:off x="3120060" y="4293162"/>
            <a:ext cx="628359"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10" name="Freeform 9"/>
          <p:cNvSpPr/>
          <p:nvPr/>
        </p:nvSpPr>
        <p:spPr>
          <a:xfrm>
            <a:off x="3120060" y="4186285"/>
            <a:ext cx="750900" cy="222289"/>
          </a:xfrm>
          <a:custGeom>
            <a:avLst/>
            <a:gdLst>
              <a:gd name="connsiteX0" fmla="*/ 79283 w 486892"/>
              <a:gd name="connsiteY0" fmla="*/ 10640 h 164201"/>
              <a:gd name="connsiteX1" fmla="*/ 21142 w 486892"/>
              <a:gd name="connsiteY1" fmla="*/ 26497 h 164201"/>
              <a:gd name="connsiteX2" fmla="*/ 5286 w 486892"/>
              <a:gd name="connsiteY2" fmla="*/ 31783 h 164201"/>
              <a:gd name="connsiteX3" fmla="*/ 0 w 486892"/>
              <a:gd name="connsiteY3" fmla="*/ 52925 h 164201"/>
              <a:gd name="connsiteX4" fmla="*/ 15857 w 486892"/>
              <a:gd name="connsiteY4" fmla="*/ 100495 h 164201"/>
              <a:gd name="connsiteX5" fmla="*/ 31713 w 486892"/>
              <a:gd name="connsiteY5" fmla="*/ 105780 h 164201"/>
              <a:gd name="connsiteX6" fmla="*/ 47570 w 486892"/>
              <a:gd name="connsiteY6" fmla="*/ 116351 h 164201"/>
              <a:gd name="connsiteX7" fmla="*/ 58141 w 486892"/>
              <a:gd name="connsiteY7" fmla="*/ 126923 h 164201"/>
              <a:gd name="connsiteX8" fmla="*/ 79283 w 486892"/>
              <a:gd name="connsiteY8" fmla="*/ 132208 h 164201"/>
              <a:gd name="connsiteX9" fmla="*/ 116282 w 486892"/>
              <a:gd name="connsiteY9" fmla="*/ 142779 h 164201"/>
              <a:gd name="connsiteX10" fmla="*/ 184994 w 486892"/>
              <a:gd name="connsiteY10" fmla="*/ 148065 h 164201"/>
              <a:gd name="connsiteX11" fmla="*/ 221993 w 486892"/>
              <a:gd name="connsiteY11" fmla="*/ 153350 h 164201"/>
              <a:gd name="connsiteX12" fmla="*/ 285420 w 486892"/>
              <a:gd name="connsiteY12" fmla="*/ 158636 h 164201"/>
              <a:gd name="connsiteX13" fmla="*/ 306562 w 486892"/>
              <a:gd name="connsiteY13" fmla="*/ 163921 h 164201"/>
              <a:gd name="connsiteX14" fmla="*/ 475700 w 486892"/>
              <a:gd name="connsiteY14" fmla="*/ 153350 h 164201"/>
              <a:gd name="connsiteX15" fmla="*/ 486271 w 486892"/>
              <a:gd name="connsiteY15" fmla="*/ 137494 h 164201"/>
              <a:gd name="connsiteX16" fmla="*/ 480985 w 486892"/>
              <a:gd name="connsiteY16" fmla="*/ 52925 h 164201"/>
              <a:gd name="connsiteX17" fmla="*/ 433415 w 486892"/>
              <a:gd name="connsiteY17" fmla="*/ 26497 h 164201"/>
              <a:gd name="connsiteX18" fmla="*/ 417559 w 486892"/>
              <a:gd name="connsiteY18" fmla="*/ 21212 h 164201"/>
              <a:gd name="connsiteX19" fmla="*/ 401702 w 486892"/>
              <a:gd name="connsiteY19" fmla="*/ 15926 h 164201"/>
              <a:gd name="connsiteX20" fmla="*/ 306562 w 486892"/>
              <a:gd name="connsiteY20" fmla="*/ 5355 h 164201"/>
              <a:gd name="connsiteX21" fmla="*/ 179709 w 486892"/>
              <a:gd name="connsiteY21" fmla="*/ 69 h 164201"/>
              <a:gd name="connsiteX22" fmla="*/ 79283 w 486892"/>
              <a:gd name="connsiteY22" fmla="*/ 10640 h 16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892" h="164201">
                <a:moveTo>
                  <a:pt x="79283" y="10640"/>
                </a:moveTo>
                <a:cubicBezTo>
                  <a:pt x="52855" y="15045"/>
                  <a:pt x="40457" y="20978"/>
                  <a:pt x="21142" y="26497"/>
                </a:cubicBezTo>
                <a:cubicBezTo>
                  <a:pt x="15785" y="28028"/>
                  <a:pt x="8766" y="27433"/>
                  <a:pt x="5286" y="31783"/>
                </a:cubicBezTo>
                <a:cubicBezTo>
                  <a:pt x="748" y="37455"/>
                  <a:pt x="1762" y="45878"/>
                  <a:pt x="0" y="52925"/>
                </a:cubicBezTo>
                <a:cubicBezTo>
                  <a:pt x="2579" y="68399"/>
                  <a:pt x="1565" y="89061"/>
                  <a:pt x="15857" y="100495"/>
                </a:cubicBezTo>
                <a:cubicBezTo>
                  <a:pt x="20207" y="103975"/>
                  <a:pt x="26428" y="104018"/>
                  <a:pt x="31713" y="105780"/>
                </a:cubicBezTo>
                <a:cubicBezTo>
                  <a:pt x="36999" y="109304"/>
                  <a:pt x="42610" y="112383"/>
                  <a:pt x="47570" y="116351"/>
                </a:cubicBezTo>
                <a:cubicBezTo>
                  <a:pt x="51461" y="119464"/>
                  <a:pt x="53684" y="124694"/>
                  <a:pt x="58141" y="126923"/>
                </a:cubicBezTo>
                <a:cubicBezTo>
                  <a:pt x="64638" y="130172"/>
                  <a:pt x="72298" y="130212"/>
                  <a:pt x="79283" y="132208"/>
                </a:cubicBezTo>
                <a:cubicBezTo>
                  <a:pt x="92448" y="135969"/>
                  <a:pt x="102230" y="141126"/>
                  <a:pt x="116282" y="142779"/>
                </a:cubicBezTo>
                <a:cubicBezTo>
                  <a:pt x="139096" y="145463"/>
                  <a:pt x="162136" y="145779"/>
                  <a:pt x="184994" y="148065"/>
                </a:cubicBezTo>
                <a:cubicBezTo>
                  <a:pt x="197390" y="149305"/>
                  <a:pt x="209603" y="152046"/>
                  <a:pt x="221993" y="153350"/>
                </a:cubicBezTo>
                <a:cubicBezTo>
                  <a:pt x="243092" y="155571"/>
                  <a:pt x="264278" y="156874"/>
                  <a:pt x="285420" y="158636"/>
                </a:cubicBezTo>
                <a:cubicBezTo>
                  <a:pt x="292467" y="160398"/>
                  <a:pt x="299298" y="163921"/>
                  <a:pt x="306562" y="163921"/>
                </a:cubicBezTo>
                <a:cubicBezTo>
                  <a:pt x="430164" y="163921"/>
                  <a:pt x="407894" y="166912"/>
                  <a:pt x="475700" y="153350"/>
                </a:cubicBezTo>
                <a:cubicBezTo>
                  <a:pt x="479224" y="148065"/>
                  <a:pt x="485937" y="143837"/>
                  <a:pt x="486271" y="137494"/>
                </a:cubicBezTo>
                <a:cubicBezTo>
                  <a:pt x="487755" y="109288"/>
                  <a:pt x="486804" y="80564"/>
                  <a:pt x="480985" y="52925"/>
                </a:cubicBezTo>
                <a:cubicBezTo>
                  <a:pt x="477402" y="35907"/>
                  <a:pt x="442178" y="29418"/>
                  <a:pt x="433415" y="26497"/>
                </a:cubicBezTo>
                <a:lnTo>
                  <a:pt x="417559" y="21212"/>
                </a:lnTo>
                <a:cubicBezTo>
                  <a:pt x="412273" y="19450"/>
                  <a:pt x="407198" y="16842"/>
                  <a:pt x="401702" y="15926"/>
                </a:cubicBezTo>
                <a:cubicBezTo>
                  <a:pt x="358416" y="8711"/>
                  <a:pt x="362151" y="8443"/>
                  <a:pt x="306562" y="5355"/>
                </a:cubicBezTo>
                <a:cubicBezTo>
                  <a:pt x="264306" y="3007"/>
                  <a:pt x="222020" y="989"/>
                  <a:pt x="179709" y="69"/>
                </a:cubicBezTo>
                <a:cubicBezTo>
                  <a:pt x="140957" y="-773"/>
                  <a:pt x="105711" y="6235"/>
                  <a:pt x="79283" y="10640"/>
                </a:cubicBezTo>
                <a:close/>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 name="Freeform: Shape 4">
            <a:extLst>
              <a:ext uri="{FF2B5EF4-FFF2-40B4-BE49-F238E27FC236}">
                <a16:creationId xmlns:a16="http://schemas.microsoft.com/office/drawing/2014/main" id="{454F76EF-5CD4-4A35-AA57-39D9EE9AF5E2}"/>
              </a:ext>
            </a:extLst>
          </p:cNvPr>
          <p:cNvSpPr/>
          <p:nvPr/>
        </p:nvSpPr>
        <p:spPr>
          <a:xfrm>
            <a:off x="2948940" y="4930140"/>
            <a:ext cx="693420" cy="7620"/>
          </a:xfrm>
          <a:custGeom>
            <a:avLst/>
            <a:gdLst>
              <a:gd name="connsiteX0" fmla="*/ 0 w 693420"/>
              <a:gd name="connsiteY0" fmla="*/ 7620 h 7620"/>
              <a:gd name="connsiteX1" fmla="*/ 83820 w 693420"/>
              <a:gd name="connsiteY1" fmla="*/ 0 h 7620"/>
              <a:gd name="connsiteX2" fmla="*/ 693420 w 693420"/>
              <a:gd name="connsiteY2" fmla="*/ 7620 h 7620"/>
            </a:gdLst>
            <a:ahLst/>
            <a:cxnLst>
              <a:cxn ang="0">
                <a:pos x="connsiteX0" y="connsiteY0"/>
              </a:cxn>
              <a:cxn ang="0">
                <a:pos x="connsiteX1" y="connsiteY1"/>
              </a:cxn>
              <a:cxn ang="0">
                <a:pos x="connsiteX2" y="connsiteY2"/>
              </a:cxn>
            </a:cxnLst>
            <a:rect l="l" t="t" r="r" b="b"/>
            <a:pathLst>
              <a:path w="693420" h="7620">
                <a:moveTo>
                  <a:pt x="0" y="7620"/>
                </a:moveTo>
                <a:cubicBezTo>
                  <a:pt x="27940" y="5080"/>
                  <a:pt x="55765" y="0"/>
                  <a:pt x="83820" y="0"/>
                </a:cubicBezTo>
                <a:cubicBezTo>
                  <a:pt x="287036" y="0"/>
                  <a:pt x="693420" y="7620"/>
                  <a:pt x="693420" y="76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53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33500" y="0"/>
            <a:ext cx="6477000" cy="1143000"/>
          </a:xfrm>
        </p:spPr>
        <p:txBody>
          <a:bodyPr/>
          <a:lstStyle/>
          <a:p>
            <a:r>
              <a:rPr lang="en-US" altLang="en-US"/>
              <a:t>Kings &amp; Prophets</a:t>
            </a:r>
          </a:p>
        </p:txBody>
      </p:sp>
      <p:pic>
        <p:nvPicPr>
          <p:cNvPr id="1955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81474" y="4629787"/>
            <a:ext cx="78105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5" name="Rectangle 4"/>
          <p:cNvSpPr/>
          <p:nvPr/>
        </p:nvSpPr>
        <p:spPr>
          <a:xfrm>
            <a:off x="4095748" y="4809174"/>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7" name="Rectangle 6"/>
          <p:cNvSpPr/>
          <p:nvPr/>
        </p:nvSpPr>
        <p:spPr>
          <a:xfrm>
            <a:off x="3533773" y="4988561"/>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2" name="Arrow: Down 1">
            <a:extLst>
              <a:ext uri="{FF2B5EF4-FFF2-40B4-BE49-F238E27FC236}">
                <a16:creationId xmlns:a16="http://schemas.microsoft.com/office/drawing/2014/main" id="{0A241A6D-0088-4172-8FBF-959D946AC2B2}"/>
              </a:ext>
            </a:extLst>
          </p:cNvPr>
          <p:cNvSpPr/>
          <p:nvPr/>
        </p:nvSpPr>
        <p:spPr>
          <a:xfrm>
            <a:off x="4763589" y="4988561"/>
            <a:ext cx="198936" cy="271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42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38DA-0321-410D-9D54-4AD0486E691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0F91395-E0CD-4D08-BE58-18D2C6F53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4139"/>
            <a:ext cx="9144000" cy="4089722"/>
          </a:xfrm>
          <a:prstGeom prst="rect">
            <a:avLst/>
          </a:prstGeom>
        </p:spPr>
      </p:pic>
    </p:spTree>
    <p:extLst>
      <p:ext uri="{BB962C8B-B14F-4D97-AF65-F5344CB8AC3E}">
        <p14:creationId xmlns:p14="http://schemas.microsoft.com/office/powerpoint/2010/main" val="3364848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D3DF-7E91-4193-BC3F-84B1A02D7F66}"/>
              </a:ext>
            </a:extLst>
          </p:cNvPr>
          <p:cNvSpPr>
            <a:spLocks noGrp="1"/>
          </p:cNvSpPr>
          <p:nvPr>
            <p:ph type="title"/>
          </p:nvPr>
        </p:nvSpPr>
        <p:spPr>
          <a:xfrm>
            <a:off x="1754207" y="2008"/>
            <a:ext cx="6477000" cy="856873"/>
          </a:xfrm>
        </p:spPr>
        <p:txBody>
          <a:bodyPr/>
          <a:lstStyle/>
          <a:p>
            <a:r>
              <a:rPr lang="en-US" dirty="0"/>
              <a:t>Assyria </a:t>
            </a:r>
          </a:p>
        </p:txBody>
      </p:sp>
      <p:sp>
        <p:nvSpPr>
          <p:cNvPr id="4" name="TextBox 3">
            <a:extLst>
              <a:ext uri="{FF2B5EF4-FFF2-40B4-BE49-F238E27FC236}">
                <a16:creationId xmlns:a16="http://schemas.microsoft.com/office/drawing/2014/main" id="{89FC3BC2-F2D1-4F98-8150-FB4AB7632A8E}"/>
              </a:ext>
            </a:extLst>
          </p:cNvPr>
          <p:cNvSpPr txBox="1"/>
          <p:nvPr/>
        </p:nvSpPr>
        <p:spPr>
          <a:xfrm>
            <a:off x="877529" y="533282"/>
            <a:ext cx="14510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Ashurnasirpal</a:t>
            </a:r>
            <a:r>
              <a:rPr kumimoji="0" lang="en-US" sz="1000" b="0" i="0" u="none" strike="noStrike" kern="1200" cap="none" spc="0" normalizeH="0" baseline="0" noProof="0" dirty="0">
                <a:ln>
                  <a:noFill/>
                </a:ln>
                <a:solidFill>
                  <a:prstClr val="black"/>
                </a:solidFill>
                <a:effectLst/>
                <a:uLnTx/>
                <a:uFillTx/>
                <a:latin typeface="Calibri"/>
                <a:ea typeface="+mn-ea"/>
                <a:cs typeface="+mn-cs"/>
              </a:rPr>
              <a:t> II 883-859</a:t>
            </a:r>
          </a:p>
        </p:txBody>
      </p:sp>
      <p:sp>
        <p:nvSpPr>
          <p:cNvPr id="5" name="Rectangle 4">
            <a:extLst>
              <a:ext uri="{FF2B5EF4-FFF2-40B4-BE49-F238E27FC236}">
                <a16:creationId xmlns:a16="http://schemas.microsoft.com/office/drawing/2014/main" id="{E0E10E93-536F-457A-AB8A-2E3BD53601E9}"/>
              </a:ext>
            </a:extLst>
          </p:cNvPr>
          <p:cNvSpPr/>
          <p:nvPr/>
        </p:nvSpPr>
        <p:spPr>
          <a:xfrm>
            <a:off x="1028296" y="1038681"/>
            <a:ext cx="219456"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9517C0-591D-4FB6-BAFB-87B5C631CEB6}"/>
              </a:ext>
            </a:extLst>
          </p:cNvPr>
          <p:cNvSpPr/>
          <p:nvPr/>
        </p:nvSpPr>
        <p:spPr>
          <a:xfrm>
            <a:off x="1250424" y="898571"/>
            <a:ext cx="228600"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B18110C-6D20-4087-BED6-F3391D2B0176}"/>
              </a:ext>
            </a:extLst>
          </p:cNvPr>
          <p:cNvSpPr txBox="1"/>
          <p:nvPr/>
        </p:nvSpPr>
        <p:spPr>
          <a:xfrm>
            <a:off x="1247752" y="708552"/>
            <a:ext cx="137730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Shalmanser</a:t>
            </a:r>
            <a:r>
              <a:rPr kumimoji="0" lang="en-US" sz="1000" b="0" i="0" u="none" strike="noStrike" kern="1200" cap="none" spc="0" normalizeH="0" baseline="0" noProof="0" dirty="0">
                <a:ln>
                  <a:noFill/>
                </a:ln>
                <a:solidFill>
                  <a:prstClr val="black"/>
                </a:solidFill>
                <a:effectLst/>
                <a:uLnTx/>
                <a:uFillTx/>
                <a:latin typeface="Calibri"/>
                <a:ea typeface="+mn-ea"/>
                <a:cs typeface="+mn-cs"/>
              </a:rPr>
              <a:t> III 859-824</a:t>
            </a:r>
          </a:p>
        </p:txBody>
      </p:sp>
      <p:sp>
        <p:nvSpPr>
          <p:cNvPr id="8" name="TextBox 7">
            <a:extLst>
              <a:ext uri="{FF2B5EF4-FFF2-40B4-BE49-F238E27FC236}">
                <a16:creationId xmlns:a16="http://schemas.microsoft.com/office/drawing/2014/main" id="{62DAB063-B93B-4738-84E5-6D0BA3CB2700}"/>
              </a:ext>
            </a:extLst>
          </p:cNvPr>
          <p:cNvSpPr txBox="1"/>
          <p:nvPr/>
        </p:nvSpPr>
        <p:spPr>
          <a:xfrm rot="5400000">
            <a:off x="399209" y="1726154"/>
            <a:ext cx="1406154"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Tribute from Tyre &amp; Sidon</a:t>
            </a:r>
          </a:p>
        </p:txBody>
      </p:sp>
      <p:sp>
        <p:nvSpPr>
          <p:cNvPr id="9" name="TextBox 8">
            <a:extLst>
              <a:ext uri="{FF2B5EF4-FFF2-40B4-BE49-F238E27FC236}">
                <a16:creationId xmlns:a16="http://schemas.microsoft.com/office/drawing/2014/main" id="{654E2FF8-BB1B-4D32-8203-FC46B760E82F}"/>
              </a:ext>
            </a:extLst>
          </p:cNvPr>
          <p:cNvSpPr txBox="1"/>
          <p:nvPr/>
        </p:nvSpPr>
        <p:spPr>
          <a:xfrm rot="5400000">
            <a:off x="287713" y="1938358"/>
            <a:ext cx="22894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6 Campaigns Levant – Ahab at </a:t>
            </a:r>
            <a:r>
              <a:rPr kumimoji="0" lang="en-US" sz="900" b="0" i="0" u="none" strike="noStrike" kern="1200" cap="none" spc="0" normalizeH="0" baseline="0" noProof="0" dirty="0" err="1">
                <a:ln>
                  <a:noFill/>
                </a:ln>
                <a:solidFill>
                  <a:srgbClr val="7030A0"/>
                </a:solidFill>
                <a:effectLst/>
                <a:uLnTx/>
                <a:uFillTx/>
                <a:latin typeface="Calibri"/>
                <a:ea typeface="+mn-ea"/>
                <a:cs typeface="+mn-cs"/>
              </a:rPr>
              <a:t>Qarqar</a:t>
            </a:r>
            <a:r>
              <a:rPr kumimoji="0" lang="en-US" sz="900" b="0" i="0" u="none" strike="noStrike" kern="1200" cap="none" spc="0" normalizeH="0" baseline="0" noProof="0" dirty="0">
                <a:ln>
                  <a:noFill/>
                </a:ln>
                <a:solidFill>
                  <a:srgbClr val="7030A0"/>
                </a:solidFill>
                <a:effectLst/>
                <a:uLnTx/>
                <a:uFillTx/>
                <a:latin typeface="Calibri"/>
                <a:ea typeface="+mn-ea"/>
                <a:cs typeface="+mn-cs"/>
              </a:rPr>
              <a:t> 853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Black Obelisk – Jehu giving tribute 841 BC</a:t>
            </a:r>
          </a:p>
        </p:txBody>
      </p:sp>
      <p:sp>
        <p:nvSpPr>
          <p:cNvPr id="10" name="Rectangle 9">
            <a:extLst>
              <a:ext uri="{FF2B5EF4-FFF2-40B4-BE49-F238E27FC236}">
                <a16:creationId xmlns:a16="http://schemas.microsoft.com/office/drawing/2014/main" id="{7C4D8EC6-6C1C-45AB-9901-6CD2E99C3DE0}"/>
              </a:ext>
            </a:extLst>
          </p:cNvPr>
          <p:cNvSpPr/>
          <p:nvPr/>
        </p:nvSpPr>
        <p:spPr>
          <a:xfrm>
            <a:off x="1506679" y="3218835"/>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08A31C9-66BC-4511-A1F5-82C396D752FC}"/>
              </a:ext>
            </a:extLst>
          </p:cNvPr>
          <p:cNvSpPr/>
          <p:nvPr/>
        </p:nvSpPr>
        <p:spPr>
          <a:xfrm>
            <a:off x="1617084" y="3288890"/>
            <a:ext cx="246888"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26A5F62-978B-4D18-8547-6DC3A59E57D0}"/>
              </a:ext>
            </a:extLst>
          </p:cNvPr>
          <p:cNvSpPr/>
          <p:nvPr/>
        </p:nvSpPr>
        <p:spPr>
          <a:xfrm>
            <a:off x="1873793" y="3218835"/>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66D1865-046B-4C75-9662-FA20C9525E23}"/>
              </a:ext>
            </a:extLst>
          </p:cNvPr>
          <p:cNvSpPr/>
          <p:nvPr/>
        </p:nvSpPr>
        <p:spPr>
          <a:xfrm>
            <a:off x="1974377" y="3306436"/>
            <a:ext cx="155448"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3E3212D-963E-4174-BCF4-5F56C611A588}"/>
              </a:ext>
            </a:extLst>
          </p:cNvPr>
          <p:cNvSpPr/>
          <p:nvPr/>
        </p:nvSpPr>
        <p:spPr>
          <a:xfrm>
            <a:off x="2127746" y="3236381"/>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47F6606-6408-42F3-9319-A12E2AABB680}"/>
              </a:ext>
            </a:extLst>
          </p:cNvPr>
          <p:cNvSpPr txBox="1"/>
          <p:nvPr/>
        </p:nvSpPr>
        <p:spPr>
          <a:xfrm>
            <a:off x="1329498" y="3418731"/>
            <a:ext cx="11144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Period of Weakness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823-745 BC</a:t>
            </a:r>
          </a:p>
        </p:txBody>
      </p:sp>
      <p:sp>
        <p:nvSpPr>
          <p:cNvPr id="16" name="Rectangle 15">
            <a:extLst>
              <a:ext uri="{FF2B5EF4-FFF2-40B4-BE49-F238E27FC236}">
                <a16:creationId xmlns:a16="http://schemas.microsoft.com/office/drawing/2014/main" id="{C3D8244A-3BCC-4C84-9143-168F58D96EAC}"/>
              </a:ext>
            </a:extLst>
          </p:cNvPr>
          <p:cNvSpPr/>
          <p:nvPr/>
        </p:nvSpPr>
        <p:spPr>
          <a:xfrm>
            <a:off x="2330275" y="1454678"/>
            <a:ext cx="164592"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22C6AF9-015D-4D3E-A4E7-004DB016BD28}"/>
              </a:ext>
            </a:extLst>
          </p:cNvPr>
          <p:cNvSpPr/>
          <p:nvPr/>
        </p:nvSpPr>
        <p:spPr>
          <a:xfrm>
            <a:off x="2834551" y="1429679"/>
            <a:ext cx="45720"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89A55D2-1645-46D0-9D3C-95001B0FA511}"/>
              </a:ext>
            </a:extLst>
          </p:cNvPr>
          <p:cNvSpPr/>
          <p:nvPr/>
        </p:nvSpPr>
        <p:spPr>
          <a:xfrm>
            <a:off x="3257795" y="1609138"/>
            <a:ext cx="15544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8CE84332-58BB-47CD-9BEA-7B04D0DCC879}"/>
              </a:ext>
            </a:extLst>
          </p:cNvPr>
          <p:cNvSpPr/>
          <p:nvPr/>
        </p:nvSpPr>
        <p:spPr>
          <a:xfrm>
            <a:off x="3887733" y="1578407"/>
            <a:ext cx="210312"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5E5089D-E951-4F47-9CAC-F298AC4E1CD6}"/>
              </a:ext>
            </a:extLst>
          </p:cNvPr>
          <p:cNvSpPr/>
          <p:nvPr/>
        </p:nvSpPr>
        <p:spPr>
          <a:xfrm>
            <a:off x="4615526" y="1473585"/>
            <a:ext cx="10972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BD6C050-4225-482D-906C-11DD7FD56EC5}"/>
              </a:ext>
            </a:extLst>
          </p:cNvPr>
          <p:cNvSpPr/>
          <p:nvPr/>
        </p:nvSpPr>
        <p:spPr>
          <a:xfrm>
            <a:off x="4992707" y="1778165"/>
            <a:ext cx="38404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9C1E5FA-F793-46CC-A72F-4DE40D8D1338}"/>
              </a:ext>
            </a:extLst>
          </p:cNvPr>
          <p:cNvSpPr txBox="1"/>
          <p:nvPr/>
        </p:nvSpPr>
        <p:spPr>
          <a:xfrm rot="5400000">
            <a:off x="2014873" y="2149388"/>
            <a:ext cx="1685077"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Hoshea Rebels-Samaria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Northern Kingdom Falls 722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(2 Kgs 17:1-6)</a:t>
            </a:r>
          </a:p>
        </p:txBody>
      </p:sp>
      <p:sp>
        <p:nvSpPr>
          <p:cNvPr id="23" name="Rectangle 22">
            <a:extLst>
              <a:ext uri="{FF2B5EF4-FFF2-40B4-BE49-F238E27FC236}">
                <a16:creationId xmlns:a16="http://schemas.microsoft.com/office/drawing/2014/main" id="{639D262F-6F07-4384-A3BD-17461AF6533D}"/>
              </a:ext>
            </a:extLst>
          </p:cNvPr>
          <p:cNvSpPr/>
          <p:nvPr/>
        </p:nvSpPr>
        <p:spPr>
          <a:xfrm>
            <a:off x="1849348" y="864065"/>
            <a:ext cx="180530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Tiglath-Pileser III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Pul</a:t>
            </a:r>
            <a:r>
              <a:rPr kumimoji="0" lang="en-US" sz="1000" b="0" i="0" u="none" strike="noStrike" kern="1200" cap="none" spc="0" normalizeH="0" baseline="0" noProof="0" dirty="0">
                <a:ln>
                  <a:noFill/>
                </a:ln>
                <a:solidFill>
                  <a:prstClr val="black"/>
                </a:solidFill>
                <a:effectLst/>
                <a:uLnTx/>
                <a:uFillTx/>
                <a:latin typeface="Calibri"/>
                <a:ea typeface="+mn-ea"/>
                <a:cs typeface="+mn-cs"/>
              </a:rPr>
              <a:t>) 745-727 </a:t>
            </a:r>
          </a:p>
        </p:txBody>
      </p:sp>
      <p:cxnSp>
        <p:nvCxnSpPr>
          <p:cNvPr id="25" name="Straight Connector 24">
            <a:extLst>
              <a:ext uri="{FF2B5EF4-FFF2-40B4-BE49-F238E27FC236}">
                <a16:creationId xmlns:a16="http://schemas.microsoft.com/office/drawing/2014/main" id="{7277235B-0811-4B44-B218-D9A20793E62C}"/>
              </a:ext>
            </a:extLst>
          </p:cNvPr>
          <p:cNvCxnSpPr>
            <a:cxnSpLocks/>
            <a:stCxn id="16" idx="0"/>
          </p:cNvCxnSpPr>
          <p:nvPr/>
        </p:nvCxnSpPr>
        <p:spPr>
          <a:xfrm flipH="1" flipV="1">
            <a:off x="2228330" y="1067068"/>
            <a:ext cx="184241" cy="38761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0D3F54-F1BF-49B7-8DE9-76F9FEAAC1FA}"/>
              </a:ext>
            </a:extLst>
          </p:cNvPr>
          <p:cNvSpPr txBox="1"/>
          <p:nvPr/>
        </p:nvSpPr>
        <p:spPr>
          <a:xfrm rot="5400000">
            <a:off x="1171975" y="2686714"/>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Ahaz appeals to him to help with Israel/Syria 733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Reduces Israel’s territory (2 Kgs 15:19,2916:7-10)</a:t>
            </a:r>
          </a:p>
        </p:txBody>
      </p:sp>
      <p:sp>
        <p:nvSpPr>
          <p:cNvPr id="28" name="Rectangle 27">
            <a:extLst>
              <a:ext uri="{FF2B5EF4-FFF2-40B4-BE49-F238E27FC236}">
                <a16:creationId xmlns:a16="http://schemas.microsoft.com/office/drawing/2014/main" id="{A2DBFAD6-1034-4557-B4ED-71F24A73E3BE}"/>
              </a:ext>
            </a:extLst>
          </p:cNvPr>
          <p:cNvSpPr/>
          <p:nvPr/>
        </p:nvSpPr>
        <p:spPr>
          <a:xfrm>
            <a:off x="2534680" y="1050086"/>
            <a:ext cx="14462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Shalmaneser V 727-722 </a:t>
            </a:r>
          </a:p>
        </p:txBody>
      </p:sp>
      <p:cxnSp>
        <p:nvCxnSpPr>
          <p:cNvPr id="29" name="Straight Connector 28">
            <a:extLst>
              <a:ext uri="{FF2B5EF4-FFF2-40B4-BE49-F238E27FC236}">
                <a16:creationId xmlns:a16="http://schemas.microsoft.com/office/drawing/2014/main" id="{041987EF-B765-46A2-94EB-CBF4C201D620}"/>
              </a:ext>
            </a:extLst>
          </p:cNvPr>
          <p:cNvCxnSpPr>
            <a:cxnSpLocks/>
            <a:stCxn id="17" idx="0"/>
          </p:cNvCxnSpPr>
          <p:nvPr/>
        </p:nvCxnSpPr>
        <p:spPr>
          <a:xfrm flipV="1">
            <a:off x="2857411" y="1231381"/>
            <a:ext cx="0" cy="198298"/>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D7D72DC-1F59-4C1F-8AF8-56EDEC7BABF6}"/>
              </a:ext>
            </a:extLst>
          </p:cNvPr>
          <p:cNvSpPr/>
          <p:nvPr/>
        </p:nvSpPr>
        <p:spPr>
          <a:xfrm>
            <a:off x="3035081" y="1240036"/>
            <a:ext cx="66717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Sargon 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722-705 </a:t>
            </a:r>
          </a:p>
        </p:txBody>
      </p:sp>
      <p:sp>
        <p:nvSpPr>
          <p:cNvPr id="33" name="TextBox 32">
            <a:extLst>
              <a:ext uri="{FF2B5EF4-FFF2-40B4-BE49-F238E27FC236}">
                <a16:creationId xmlns:a16="http://schemas.microsoft.com/office/drawing/2014/main" id="{D57C140F-8BC3-4C9A-BA1E-C737393B29BD}"/>
              </a:ext>
            </a:extLst>
          </p:cNvPr>
          <p:cNvSpPr txBox="1"/>
          <p:nvPr/>
        </p:nvSpPr>
        <p:spPr>
          <a:xfrm rot="5400000">
            <a:off x="3018558" y="2436374"/>
            <a:ext cx="217399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Rebuilt Nineveh Subdued Babylon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Led attack on Judah 701 BC sacked Lachish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Trapped Hezekiah like Bird in a Cage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Killed by 2 of his sons 2 Kgs chap 18-19</a:t>
            </a:r>
          </a:p>
        </p:txBody>
      </p:sp>
      <p:sp>
        <p:nvSpPr>
          <p:cNvPr id="34" name="TextBox 33">
            <a:extLst>
              <a:ext uri="{FF2B5EF4-FFF2-40B4-BE49-F238E27FC236}">
                <a16:creationId xmlns:a16="http://schemas.microsoft.com/office/drawing/2014/main" id="{DE88B61E-5196-447D-B0BE-00F382B02689}"/>
              </a:ext>
            </a:extLst>
          </p:cNvPr>
          <p:cNvSpPr txBox="1"/>
          <p:nvPr/>
        </p:nvSpPr>
        <p:spPr>
          <a:xfrm rot="5400000">
            <a:off x="2474846" y="2289611"/>
            <a:ext cx="186301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Conquered Samaria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713/712 BC revolt by Egypt Ashdod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Judah Edom &amp; Moab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(2 kgs 17:24 Is 20)</a:t>
            </a:r>
          </a:p>
        </p:txBody>
      </p:sp>
      <p:sp>
        <p:nvSpPr>
          <p:cNvPr id="35" name="Rectangle 34">
            <a:extLst>
              <a:ext uri="{FF2B5EF4-FFF2-40B4-BE49-F238E27FC236}">
                <a16:creationId xmlns:a16="http://schemas.microsoft.com/office/drawing/2014/main" id="{FD2F0E23-214D-4763-A709-DE4EBAC839AC}"/>
              </a:ext>
            </a:extLst>
          </p:cNvPr>
          <p:cNvSpPr/>
          <p:nvPr/>
        </p:nvSpPr>
        <p:spPr>
          <a:xfrm>
            <a:off x="3666876" y="1219030"/>
            <a:ext cx="8306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Sennacherib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705-681 </a:t>
            </a:r>
          </a:p>
        </p:txBody>
      </p:sp>
      <p:sp>
        <p:nvSpPr>
          <p:cNvPr id="36" name="TextBox 35">
            <a:extLst>
              <a:ext uri="{FF2B5EF4-FFF2-40B4-BE49-F238E27FC236}">
                <a16:creationId xmlns:a16="http://schemas.microsoft.com/office/drawing/2014/main" id="{0B05710A-3026-4AF1-8E01-738D6A699527}"/>
              </a:ext>
            </a:extLst>
          </p:cNvPr>
          <p:cNvSpPr txBox="1"/>
          <p:nvPr/>
        </p:nvSpPr>
        <p:spPr>
          <a:xfrm rot="5400000">
            <a:off x="4050669" y="2013462"/>
            <a:ext cx="12394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Killed brothers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Attacked Egypt 669 BC</a:t>
            </a:r>
          </a:p>
        </p:txBody>
      </p:sp>
      <p:sp>
        <p:nvSpPr>
          <p:cNvPr id="37" name="Rectangle 36">
            <a:extLst>
              <a:ext uri="{FF2B5EF4-FFF2-40B4-BE49-F238E27FC236}">
                <a16:creationId xmlns:a16="http://schemas.microsoft.com/office/drawing/2014/main" id="{6290C9ED-414C-4C58-B898-2798068A17B0}"/>
              </a:ext>
            </a:extLst>
          </p:cNvPr>
          <p:cNvSpPr/>
          <p:nvPr/>
        </p:nvSpPr>
        <p:spPr>
          <a:xfrm>
            <a:off x="4384644" y="1138493"/>
            <a:ext cx="80021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Esarhaddon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681-669</a:t>
            </a:r>
          </a:p>
        </p:txBody>
      </p:sp>
      <p:sp>
        <p:nvSpPr>
          <p:cNvPr id="38" name="TextBox 37">
            <a:extLst>
              <a:ext uri="{FF2B5EF4-FFF2-40B4-BE49-F238E27FC236}">
                <a16:creationId xmlns:a16="http://schemas.microsoft.com/office/drawing/2014/main" id="{7232931A-004E-4824-BBD3-875407318530}"/>
              </a:ext>
            </a:extLst>
          </p:cNvPr>
          <p:cNvSpPr txBox="1"/>
          <p:nvPr/>
        </p:nvSpPr>
        <p:spPr>
          <a:xfrm rot="5400000">
            <a:off x="4191363" y="2698479"/>
            <a:ext cx="20425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Conquered Thebes 663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Brother ruler of Babylon Revolts 652 BC</a:t>
            </a:r>
          </a:p>
        </p:txBody>
      </p:sp>
      <p:sp>
        <p:nvSpPr>
          <p:cNvPr id="39" name="Rectangle 38">
            <a:extLst>
              <a:ext uri="{FF2B5EF4-FFF2-40B4-BE49-F238E27FC236}">
                <a16:creationId xmlns:a16="http://schemas.microsoft.com/office/drawing/2014/main" id="{D276440C-22A9-4F04-A907-0B70C1519BCA}"/>
              </a:ext>
            </a:extLst>
          </p:cNvPr>
          <p:cNvSpPr/>
          <p:nvPr/>
        </p:nvSpPr>
        <p:spPr>
          <a:xfrm>
            <a:off x="4900608" y="1394733"/>
            <a:ext cx="8691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Ashurbanipal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669-627</a:t>
            </a:r>
          </a:p>
        </p:txBody>
      </p:sp>
      <p:sp>
        <p:nvSpPr>
          <p:cNvPr id="41" name="Rectangle 40">
            <a:extLst>
              <a:ext uri="{FF2B5EF4-FFF2-40B4-BE49-F238E27FC236}">
                <a16:creationId xmlns:a16="http://schemas.microsoft.com/office/drawing/2014/main" id="{EDCDE3C1-8A51-4F4F-ABA7-A8B68CD3D0F7}"/>
              </a:ext>
            </a:extLst>
          </p:cNvPr>
          <p:cNvSpPr/>
          <p:nvPr/>
        </p:nvSpPr>
        <p:spPr>
          <a:xfrm>
            <a:off x="3083186" y="4379810"/>
            <a:ext cx="219456"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2C19539-3365-45D7-BFDB-796391E1F990}"/>
              </a:ext>
            </a:extLst>
          </p:cNvPr>
          <p:cNvSpPr txBox="1"/>
          <p:nvPr/>
        </p:nvSpPr>
        <p:spPr>
          <a:xfrm>
            <a:off x="2799075" y="4569884"/>
            <a:ext cx="112082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Hezekiah 727-697</a:t>
            </a:r>
          </a:p>
        </p:txBody>
      </p:sp>
      <p:sp>
        <p:nvSpPr>
          <p:cNvPr id="43" name="Rectangle 42">
            <a:extLst>
              <a:ext uri="{FF2B5EF4-FFF2-40B4-BE49-F238E27FC236}">
                <a16:creationId xmlns:a16="http://schemas.microsoft.com/office/drawing/2014/main" id="{29AAC48A-0BDB-4A07-9F66-70CE84486B8D}"/>
              </a:ext>
            </a:extLst>
          </p:cNvPr>
          <p:cNvSpPr/>
          <p:nvPr/>
        </p:nvSpPr>
        <p:spPr>
          <a:xfrm>
            <a:off x="4455508" y="4379810"/>
            <a:ext cx="502920"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66B77C17-1AF2-4CC8-AFBA-42DBB720D69D}"/>
              </a:ext>
            </a:extLst>
          </p:cNvPr>
          <p:cNvSpPr txBox="1"/>
          <p:nvPr/>
        </p:nvSpPr>
        <p:spPr>
          <a:xfrm>
            <a:off x="4105554" y="4553080"/>
            <a:ext cx="13436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Manasseh 697-642 BC</a:t>
            </a:r>
          </a:p>
        </p:txBody>
      </p:sp>
      <p:sp>
        <p:nvSpPr>
          <p:cNvPr id="45" name="TextBox 44">
            <a:extLst>
              <a:ext uri="{FF2B5EF4-FFF2-40B4-BE49-F238E27FC236}">
                <a16:creationId xmlns:a16="http://schemas.microsoft.com/office/drawing/2014/main" id="{A17B33C4-4AE4-452B-B818-60A6B1E81D08}"/>
              </a:ext>
            </a:extLst>
          </p:cNvPr>
          <p:cNvSpPr txBox="1"/>
          <p:nvPr/>
        </p:nvSpPr>
        <p:spPr>
          <a:xfrm>
            <a:off x="5577356" y="4148039"/>
            <a:ext cx="152317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Nabopolassar 627-605 BC</a:t>
            </a:r>
          </a:p>
        </p:txBody>
      </p:sp>
      <p:sp>
        <p:nvSpPr>
          <p:cNvPr id="46" name="Rectangle 45">
            <a:extLst>
              <a:ext uri="{FF2B5EF4-FFF2-40B4-BE49-F238E27FC236}">
                <a16:creationId xmlns:a16="http://schemas.microsoft.com/office/drawing/2014/main" id="{52214C6D-8AD9-4DDC-92EC-303EBB8CF6C3}"/>
              </a:ext>
            </a:extLst>
          </p:cNvPr>
          <p:cNvSpPr/>
          <p:nvPr/>
        </p:nvSpPr>
        <p:spPr>
          <a:xfrm>
            <a:off x="5619470" y="4034728"/>
            <a:ext cx="502920" cy="140110"/>
          </a:xfrm>
          <a:prstGeom prst="rect">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Left Brace 46">
            <a:extLst>
              <a:ext uri="{FF2B5EF4-FFF2-40B4-BE49-F238E27FC236}">
                <a16:creationId xmlns:a16="http://schemas.microsoft.com/office/drawing/2014/main" id="{C87BDE83-9ED6-4EFD-AE65-A88D0E8A17F5}"/>
              </a:ext>
            </a:extLst>
          </p:cNvPr>
          <p:cNvSpPr/>
          <p:nvPr/>
        </p:nvSpPr>
        <p:spPr>
          <a:xfrm rot="16200000">
            <a:off x="4548162" y="3704825"/>
            <a:ext cx="225201" cy="10482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01E3E4A5-6CF9-4465-8EF5-B89F6F97036B}"/>
              </a:ext>
            </a:extLst>
          </p:cNvPr>
          <p:cNvSpPr txBox="1"/>
          <p:nvPr/>
        </p:nvSpPr>
        <p:spPr>
          <a:xfrm rot="5400000">
            <a:off x="4285028" y="5280154"/>
            <a:ext cx="137088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Taken prisoner ~650 BC?</a:t>
            </a:r>
          </a:p>
        </p:txBody>
      </p:sp>
      <p:sp>
        <p:nvSpPr>
          <p:cNvPr id="49" name="TextBox 48">
            <a:extLst>
              <a:ext uri="{FF2B5EF4-FFF2-40B4-BE49-F238E27FC236}">
                <a16:creationId xmlns:a16="http://schemas.microsoft.com/office/drawing/2014/main" id="{2CACBA0B-4BA1-478E-B774-6040BB44151A}"/>
              </a:ext>
            </a:extLst>
          </p:cNvPr>
          <p:cNvSpPr txBox="1"/>
          <p:nvPr/>
        </p:nvSpPr>
        <p:spPr>
          <a:xfrm rot="5400000">
            <a:off x="3957141" y="5172140"/>
            <a:ext cx="12506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Lumber to Esarhaddon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&amp; Ashurbanipal</a:t>
            </a:r>
          </a:p>
        </p:txBody>
      </p:sp>
      <p:sp>
        <p:nvSpPr>
          <p:cNvPr id="51" name="Left Brace 50">
            <a:extLst>
              <a:ext uri="{FF2B5EF4-FFF2-40B4-BE49-F238E27FC236}">
                <a16:creationId xmlns:a16="http://schemas.microsoft.com/office/drawing/2014/main" id="{34417292-6BC3-4F4C-A57C-0CD79AC1EDDD}"/>
              </a:ext>
            </a:extLst>
          </p:cNvPr>
          <p:cNvSpPr/>
          <p:nvPr/>
        </p:nvSpPr>
        <p:spPr>
          <a:xfrm rot="16200000">
            <a:off x="3461345" y="3718127"/>
            <a:ext cx="225201" cy="10482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Star: 5 Points 52">
            <a:extLst>
              <a:ext uri="{FF2B5EF4-FFF2-40B4-BE49-F238E27FC236}">
                <a16:creationId xmlns:a16="http://schemas.microsoft.com/office/drawing/2014/main" id="{A28A2C06-C86C-46A5-987E-C9AA662C99CE}"/>
              </a:ext>
            </a:extLst>
          </p:cNvPr>
          <p:cNvSpPr/>
          <p:nvPr/>
        </p:nvSpPr>
        <p:spPr>
          <a:xfrm>
            <a:off x="5687273" y="2448598"/>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FD03B52B-3E6B-4DC7-9A2E-425F47DE602F}"/>
              </a:ext>
            </a:extLst>
          </p:cNvPr>
          <p:cNvSpPr/>
          <p:nvPr/>
        </p:nvSpPr>
        <p:spPr>
          <a:xfrm>
            <a:off x="5847835" y="2267589"/>
            <a:ext cx="8707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Ashur sacked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614</a:t>
            </a:r>
          </a:p>
        </p:txBody>
      </p:sp>
      <p:sp>
        <p:nvSpPr>
          <p:cNvPr id="55" name="Star: 5 Points 54">
            <a:extLst>
              <a:ext uri="{FF2B5EF4-FFF2-40B4-BE49-F238E27FC236}">
                <a16:creationId xmlns:a16="http://schemas.microsoft.com/office/drawing/2014/main" id="{AEEECC46-270F-44F8-B33A-10B2ACB30C46}"/>
              </a:ext>
            </a:extLst>
          </p:cNvPr>
          <p:cNvSpPr/>
          <p:nvPr/>
        </p:nvSpPr>
        <p:spPr>
          <a:xfrm>
            <a:off x="5818454" y="2774109"/>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CFF2C995-01DB-4F8D-AA0F-E4B4C0E44FEF}"/>
              </a:ext>
            </a:extLst>
          </p:cNvPr>
          <p:cNvSpPr/>
          <p:nvPr/>
        </p:nvSpPr>
        <p:spPr>
          <a:xfrm>
            <a:off x="5927467" y="2655684"/>
            <a:ext cx="156645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Nineveh destroyed 612 BC</a:t>
            </a:r>
          </a:p>
        </p:txBody>
      </p:sp>
      <p:sp>
        <p:nvSpPr>
          <p:cNvPr id="57" name="Rectangle 56">
            <a:extLst>
              <a:ext uri="{FF2B5EF4-FFF2-40B4-BE49-F238E27FC236}">
                <a16:creationId xmlns:a16="http://schemas.microsoft.com/office/drawing/2014/main" id="{B457F81A-9A5F-4DF3-A634-D2876FA8DA20}"/>
              </a:ext>
            </a:extLst>
          </p:cNvPr>
          <p:cNvSpPr/>
          <p:nvPr/>
        </p:nvSpPr>
        <p:spPr>
          <a:xfrm>
            <a:off x="6135857" y="2967755"/>
            <a:ext cx="114967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Haran Falls 610 BC</a:t>
            </a:r>
          </a:p>
        </p:txBody>
      </p:sp>
      <p:sp>
        <p:nvSpPr>
          <p:cNvPr id="58" name="Rectangle 57">
            <a:extLst>
              <a:ext uri="{FF2B5EF4-FFF2-40B4-BE49-F238E27FC236}">
                <a16:creationId xmlns:a16="http://schemas.microsoft.com/office/drawing/2014/main" id="{96FD8E48-1AE6-4626-A25A-439AFABFDE26}"/>
              </a:ext>
            </a:extLst>
          </p:cNvPr>
          <p:cNvSpPr/>
          <p:nvPr/>
        </p:nvSpPr>
        <p:spPr>
          <a:xfrm>
            <a:off x="6535475" y="3452964"/>
            <a:ext cx="211788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Battle of Carchemish – end of Assyria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605 BC</a:t>
            </a:r>
          </a:p>
        </p:txBody>
      </p:sp>
      <p:sp>
        <p:nvSpPr>
          <p:cNvPr id="59" name="Star: 5 Points 58">
            <a:extLst>
              <a:ext uri="{FF2B5EF4-FFF2-40B4-BE49-F238E27FC236}">
                <a16:creationId xmlns:a16="http://schemas.microsoft.com/office/drawing/2014/main" id="{889CF68A-BA30-4D03-AB64-C304CF4A0C3F}"/>
              </a:ext>
            </a:extLst>
          </p:cNvPr>
          <p:cNvSpPr/>
          <p:nvPr/>
        </p:nvSpPr>
        <p:spPr>
          <a:xfrm>
            <a:off x="6121814" y="327464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Star: 5 Points 59">
            <a:extLst>
              <a:ext uri="{FF2B5EF4-FFF2-40B4-BE49-F238E27FC236}">
                <a16:creationId xmlns:a16="http://schemas.microsoft.com/office/drawing/2014/main" id="{20A4BB01-71C9-43E0-B0E9-D602F79C0F90}"/>
              </a:ext>
            </a:extLst>
          </p:cNvPr>
          <p:cNvSpPr/>
          <p:nvPr/>
        </p:nvSpPr>
        <p:spPr>
          <a:xfrm>
            <a:off x="6318561" y="3589113"/>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33A139EA-9A1A-455E-8889-C1FCC54165C1}"/>
              </a:ext>
            </a:extLst>
          </p:cNvPr>
          <p:cNvSpPr txBox="1"/>
          <p:nvPr/>
        </p:nvSpPr>
        <p:spPr>
          <a:xfrm>
            <a:off x="5963457" y="4621168"/>
            <a:ext cx="168668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Nebuchadnezzar 605-562 BC</a:t>
            </a:r>
          </a:p>
        </p:txBody>
      </p:sp>
      <p:sp>
        <p:nvSpPr>
          <p:cNvPr id="62" name="Rectangle 61">
            <a:extLst>
              <a:ext uri="{FF2B5EF4-FFF2-40B4-BE49-F238E27FC236}">
                <a16:creationId xmlns:a16="http://schemas.microsoft.com/office/drawing/2014/main" id="{38A8E50A-85AD-4642-83C2-C9E3D55A705C}"/>
              </a:ext>
            </a:extLst>
          </p:cNvPr>
          <p:cNvSpPr/>
          <p:nvPr/>
        </p:nvSpPr>
        <p:spPr>
          <a:xfrm>
            <a:off x="6066934" y="4473877"/>
            <a:ext cx="393192" cy="140110"/>
          </a:xfrm>
          <a:prstGeom prst="rect">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FC4E608B-E59A-4205-B044-1EABE6EEB553}"/>
              </a:ext>
            </a:extLst>
          </p:cNvPr>
          <p:cNvSpPr/>
          <p:nvPr/>
        </p:nvSpPr>
        <p:spPr>
          <a:xfrm>
            <a:off x="5603223" y="1611779"/>
            <a:ext cx="9525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Babylon rebels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626 BC</a:t>
            </a:r>
          </a:p>
        </p:txBody>
      </p:sp>
      <p:sp>
        <p:nvSpPr>
          <p:cNvPr id="64" name="Star: 5 Points 63">
            <a:extLst>
              <a:ext uri="{FF2B5EF4-FFF2-40B4-BE49-F238E27FC236}">
                <a16:creationId xmlns:a16="http://schemas.microsoft.com/office/drawing/2014/main" id="{FB920249-CF1E-4D0F-8016-D75CE213455C}"/>
              </a:ext>
            </a:extLst>
          </p:cNvPr>
          <p:cNvSpPr/>
          <p:nvPr/>
        </p:nvSpPr>
        <p:spPr>
          <a:xfrm>
            <a:off x="5500799" y="193537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Star: 5 Points 65">
            <a:extLst>
              <a:ext uri="{FF2B5EF4-FFF2-40B4-BE49-F238E27FC236}">
                <a16:creationId xmlns:a16="http://schemas.microsoft.com/office/drawing/2014/main" id="{2F4EDF4B-9E4D-45C2-BEBC-E10B5319D551}"/>
              </a:ext>
            </a:extLst>
          </p:cNvPr>
          <p:cNvSpPr/>
          <p:nvPr/>
        </p:nvSpPr>
        <p:spPr>
          <a:xfrm>
            <a:off x="5946338" y="303528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86D7652F-4531-4537-ABFF-ABD9B3E92018}"/>
              </a:ext>
            </a:extLst>
          </p:cNvPr>
          <p:cNvSpPr/>
          <p:nvPr/>
        </p:nvSpPr>
        <p:spPr>
          <a:xfrm>
            <a:off x="6283211" y="3111074"/>
            <a:ext cx="26661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Neco</a:t>
            </a:r>
            <a:r>
              <a:rPr kumimoji="0" lang="en-US" sz="1000" b="0" i="0" u="none" strike="noStrike" kern="1200" cap="none" spc="0" normalizeH="0" baseline="0" noProof="0" dirty="0">
                <a:ln>
                  <a:noFill/>
                </a:ln>
                <a:solidFill>
                  <a:prstClr val="black"/>
                </a:solidFill>
                <a:effectLst/>
                <a:uLnTx/>
                <a:uFillTx/>
                <a:latin typeface="Calibri"/>
                <a:ea typeface="+mn-ea"/>
                <a:cs typeface="+mn-cs"/>
              </a:rPr>
              <a:t> of Egypt tries to help retake Haran 609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Death of Josiah</a:t>
            </a:r>
          </a:p>
        </p:txBody>
      </p:sp>
      <p:sp>
        <p:nvSpPr>
          <p:cNvPr id="68" name="Rectangle 67">
            <a:extLst>
              <a:ext uri="{FF2B5EF4-FFF2-40B4-BE49-F238E27FC236}">
                <a16:creationId xmlns:a16="http://schemas.microsoft.com/office/drawing/2014/main" id="{1C73192D-50F5-4CB8-9596-60770FE3F87B}"/>
              </a:ext>
            </a:extLst>
          </p:cNvPr>
          <p:cNvSpPr/>
          <p:nvPr/>
        </p:nvSpPr>
        <p:spPr>
          <a:xfrm>
            <a:off x="1594299" y="4379591"/>
            <a:ext cx="365760" cy="14011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0FAC4686-AFA1-4D22-86D6-6A8DDA779B16}"/>
              </a:ext>
            </a:extLst>
          </p:cNvPr>
          <p:cNvSpPr txBox="1"/>
          <p:nvPr/>
        </p:nvSpPr>
        <p:spPr>
          <a:xfrm>
            <a:off x="1383939" y="4537627"/>
            <a:ext cx="8146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793-753 BC</a:t>
            </a:r>
          </a:p>
        </p:txBody>
      </p:sp>
      <p:sp>
        <p:nvSpPr>
          <p:cNvPr id="70" name="Star: 5 Points 69">
            <a:extLst>
              <a:ext uri="{FF2B5EF4-FFF2-40B4-BE49-F238E27FC236}">
                <a16:creationId xmlns:a16="http://schemas.microsoft.com/office/drawing/2014/main" id="{FEA85075-565A-4C70-80C9-17D1A74B6246}"/>
              </a:ext>
            </a:extLst>
          </p:cNvPr>
          <p:cNvSpPr/>
          <p:nvPr/>
        </p:nvSpPr>
        <p:spPr>
          <a:xfrm>
            <a:off x="1603048" y="5055640"/>
            <a:ext cx="186474" cy="140110"/>
          </a:xfrm>
          <a:prstGeom prst="star5">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F9ADBFFA-08E0-4A5E-A058-7300877E0B4B}"/>
              </a:ext>
            </a:extLst>
          </p:cNvPr>
          <p:cNvSpPr txBox="1"/>
          <p:nvPr/>
        </p:nvSpPr>
        <p:spPr>
          <a:xfrm>
            <a:off x="1254497" y="5340544"/>
            <a:ext cx="8835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Jonah 780 BC</a:t>
            </a:r>
          </a:p>
        </p:txBody>
      </p:sp>
      <p:sp>
        <p:nvSpPr>
          <p:cNvPr id="72" name="Rectangle 71">
            <a:extLst>
              <a:ext uri="{FF2B5EF4-FFF2-40B4-BE49-F238E27FC236}">
                <a16:creationId xmlns:a16="http://schemas.microsoft.com/office/drawing/2014/main" id="{CD9D80F6-B2D2-4D71-BDE3-95D2AA2E2FAE}"/>
              </a:ext>
            </a:extLst>
          </p:cNvPr>
          <p:cNvSpPr/>
          <p:nvPr/>
        </p:nvSpPr>
        <p:spPr>
          <a:xfrm>
            <a:off x="4610100" y="6035193"/>
            <a:ext cx="457200"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5505EF1D-3AF3-4DA6-B868-2AE385CAA012}"/>
              </a:ext>
            </a:extLst>
          </p:cNvPr>
          <p:cNvSpPr txBox="1"/>
          <p:nvPr/>
        </p:nvSpPr>
        <p:spPr>
          <a:xfrm>
            <a:off x="4368384" y="6161043"/>
            <a:ext cx="120417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Nahum 663-612 BC</a:t>
            </a:r>
          </a:p>
        </p:txBody>
      </p:sp>
      <p:sp>
        <p:nvSpPr>
          <p:cNvPr id="74" name="Rectangle 73">
            <a:extLst>
              <a:ext uri="{FF2B5EF4-FFF2-40B4-BE49-F238E27FC236}">
                <a16:creationId xmlns:a16="http://schemas.microsoft.com/office/drawing/2014/main" id="{6A67478E-76E6-4A8C-B3D3-85FB0F2F9953}"/>
              </a:ext>
            </a:extLst>
          </p:cNvPr>
          <p:cNvSpPr/>
          <p:nvPr/>
        </p:nvSpPr>
        <p:spPr>
          <a:xfrm>
            <a:off x="6361506" y="5704501"/>
            <a:ext cx="100584"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F14EFD0A-86B5-4D12-AA93-E5FEE6634AB7}"/>
              </a:ext>
            </a:extLst>
          </p:cNvPr>
          <p:cNvSpPr txBox="1"/>
          <p:nvPr/>
        </p:nvSpPr>
        <p:spPr>
          <a:xfrm>
            <a:off x="6109126" y="5812190"/>
            <a:ext cx="1340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Habakkuk 612-605 BC</a:t>
            </a:r>
          </a:p>
        </p:txBody>
      </p:sp>
      <p:sp>
        <p:nvSpPr>
          <p:cNvPr id="76" name="Rectangle 75">
            <a:extLst>
              <a:ext uri="{FF2B5EF4-FFF2-40B4-BE49-F238E27FC236}">
                <a16:creationId xmlns:a16="http://schemas.microsoft.com/office/drawing/2014/main" id="{872C75E6-F2EF-4794-943B-04DAF9E413B5}"/>
              </a:ext>
            </a:extLst>
          </p:cNvPr>
          <p:cNvSpPr/>
          <p:nvPr/>
        </p:nvSpPr>
        <p:spPr>
          <a:xfrm>
            <a:off x="5234457" y="5402152"/>
            <a:ext cx="118872"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AA7E9B7C-CDC9-4DEB-831F-8CFF22A649EB}"/>
              </a:ext>
            </a:extLst>
          </p:cNvPr>
          <p:cNvSpPr txBox="1"/>
          <p:nvPr/>
        </p:nvSpPr>
        <p:spPr>
          <a:xfrm>
            <a:off x="5330844" y="5331137"/>
            <a:ext cx="137249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Zephaniah 641-628 BC</a:t>
            </a:r>
          </a:p>
        </p:txBody>
      </p:sp>
      <p:sp>
        <p:nvSpPr>
          <p:cNvPr id="78" name="Rectangle 77">
            <a:extLst>
              <a:ext uri="{FF2B5EF4-FFF2-40B4-BE49-F238E27FC236}">
                <a16:creationId xmlns:a16="http://schemas.microsoft.com/office/drawing/2014/main" id="{28437332-8478-4400-B97A-4BB556F83C8C}"/>
              </a:ext>
            </a:extLst>
          </p:cNvPr>
          <p:cNvSpPr/>
          <p:nvPr/>
        </p:nvSpPr>
        <p:spPr>
          <a:xfrm>
            <a:off x="5217335" y="4112388"/>
            <a:ext cx="283464"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EA908773-2467-4AA6-AC0D-6B069657CD2F}"/>
              </a:ext>
            </a:extLst>
          </p:cNvPr>
          <p:cNvSpPr txBox="1"/>
          <p:nvPr/>
        </p:nvSpPr>
        <p:spPr>
          <a:xfrm rot="5400000">
            <a:off x="4887558" y="4668477"/>
            <a:ext cx="11304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Josiah 640-609 BC</a:t>
            </a:r>
          </a:p>
        </p:txBody>
      </p:sp>
      <p:sp>
        <p:nvSpPr>
          <p:cNvPr id="80" name="Left Brace 79">
            <a:extLst>
              <a:ext uri="{FF2B5EF4-FFF2-40B4-BE49-F238E27FC236}">
                <a16:creationId xmlns:a16="http://schemas.microsoft.com/office/drawing/2014/main" id="{7731CBC5-B32F-491A-AAFC-6F6B49B55940}"/>
              </a:ext>
            </a:extLst>
          </p:cNvPr>
          <p:cNvSpPr/>
          <p:nvPr/>
        </p:nvSpPr>
        <p:spPr>
          <a:xfrm rot="16200000">
            <a:off x="5609975" y="3394926"/>
            <a:ext cx="222733" cy="1173896"/>
          </a:xfrm>
          <a:prstGeom prst="leftBrace">
            <a:avLst>
              <a:gd name="adj1" fmla="val 8333"/>
              <a:gd name="adj2" fmla="val 1958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Star: 5 Points 80">
            <a:extLst>
              <a:ext uri="{FF2B5EF4-FFF2-40B4-BE49-F238E27FC236}">
                <a16:creationId xmlns:a16="http://schemas.microsoft.com/office/drawing/2014/main" id="{5EDFBC2C-4675-43FD-B754-188828CEF001}"/>
              </a:ext>
            </a:extLst>
          </p:cNvPr>
          <p:cNvSpPr/>
          <p:nvPr/>
        </p:nvSpPr>
        <p:spPr>
          <a:xfrm>
            <a:off x="5628104" y="2122843"/>
            <a:ext cx="186474" cy="140110"/>
          </a:xfrm>
          <a:prstGeom prst="star5">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8EC6B618-37C5-4A28-A56E-7A4DAEA78048}"/>
              </a:ext>
            </a:extLst>
          </p:cNvPr>
          <p:cNvSpPr/>
          <p:nvPr/>
        </p:nvSpPr>
        <p:spPr>
          <a:xfrm>
            <a:off x="5780510" y="2059449"/>
            <a:ext cx="114326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Law Found 622 BC</a:t>
            </a:r>
          </a:p>
        </p:txBody>
      </p:sp>
    </p:spTree>
    <p:extLst>
      <p:ext uri="{BB962C8B-B14F-4D97-AF65-F5344CB8AC3E}">
        <p14:creationId xmlns:p14="http://schemas.microsoft.com/office/powerpoint/2010/main" val="66121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ChangeArrowheads="1"/>
          </p:cNvSpPr>
          <p:nvPr/>
        </p:nvSpPr>
        <p:spPr bwMode="auto">
          <a:xfrm>
            <a:off x="0" y="1219200"/>
            <a:ext cx="9144000" cy="5638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1683" name="Rectangle 2"/>
          <p:cNvSpPr>
            <a:spLocks noGrp="1" noChangeArrowheads="1"/>
          </p:cNvSpPr>
          <p:nvPr>
            <p:ph type="title"/>
          </p:nvPr>
        </p:nvSpPr>
        <p:spPr>
          <a:xfrm>
            <a:off x="971550" y="76200"/>
            <a:ext cx="7772400" cy="1143000"/>
          </a:xfrm>
        </p:spPr>
        <p:txBody>
          <a:bodyPr/>
          <a:lstStyle/>
          <a:p>
            <a:pPr eaLnBrk="1" hangingPunct="1"/>
            <a:r>
              <a:rPr lang="en-US" altLang="en-US"/>
              <a:t>Josiah’s Family</a:t>
            </a:r>
          </a:p>
        </p:txBody>
      </p:sp>
      <p:sp>
        <p:nvSpPr>
          <p:cNvPr id="71684" name="Line 10"/>
          <p:cNvSpPr>
            <a:spLocks noChangeShapeType="1"/>
          </p:cNvSpPr>
          <p:nvPr/>
        </p:nvSpPr>
        <p:spPr bwMode="auto">
          <a:xfrm>
            <a:off x="1485900" y="3257550"/>
            <a:ext cx="5791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1685" name="Line 11"/>
          <p:cNvSpPr>
            <a:spLocks noChangeShapeType="1"/>
          </p:cNvSpPr>
          <p:nvPr/>
        </p:nvSpPr>
        <p:spPr bwMode="auto">
          <a:xfrm flipV="1">
            <a:off x="4438650" y="2266950"/>
            <a:ext cx="0" cy="1009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686" name="Object 4"/>
          <p:cNvGraphicFramePr>
            <a:graphicFrameLocks noChangeAspect="1"/>
          </p:cNvGraphicFramePr>
          <p:nvPr/>
        </p:nvGraphicFramePr>
        <p:xfrm>
          <a:off x="3930650" y="1219200"/>
          <a:ext cx="1016000" cy="1130300"/>
        </p:xfrm>
        <a:graphic>
          <a:graphicData uri="http://schemas.openxmlformats.org/presentationml/2006/ole">
            <mc:AlternateContent xmlns:mc="http://schemas.openxmlformats.org/markup-compatibility/2006">
              <mc:Choice xmlns:v="urn:schemas-microsoft-com:vml" Requires="v">
                <p:oleObj spid="_x0000_s1026" name="Image" r:id="rId3" imgW="1015515" imgH="1130159" progId="PhotoshopElements.Image.2">
                  <p:embed/>
                </p:oleObj>
              </mc:Choice>
              <mc:Fallback>
                <p:oleObj name="Image" r:id="rId3" imgW="1015515" imgH="1130159" progId="PhotoshopElements.Image.2">
                  <p:embed/>
                  <p:pic>
                    <p:nvPicPr>
                      <p:cNvPr id="716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219200"/>
                        <a:ext cx="1016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7" name="Line 12"/>
          <p:cNvSpPr>
            <a:spLocks noChangeShapeType="1"/>
          </p:cNvSpPr>
          <p:nvPr/>
        </p:nvSpPr>
        <p:spPr bwMode="auto">
          <a:xfrm flipV="1">
            <a:off x="1504950" y="3238500"/>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1688" name="Line 13"/>
          <p:cNvSpPr>
            <a:spLocks noChangeShapeType="1"/>
          </p:cNvSpPr>
          <p:nvPr/>
        </p:nvSpPr>
        <p:spPr bwMode="auto">
          <a:xfrm flipV="1">
            <a:off x="3849688" y="3243263"/>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1689" name="Line 14"/>
          <p:cNvSpPr>
            <a:spLocks noChangeShapeType="1"/>
          </p:cNvSpPr>
          <p:nvPr/>
        </p:nvSpPr>
        <p:spPr bwMode="auto">
          <a:xfrm flipV="1">
            <a:off x="7245350" y="3235325"/>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690" name="Object 9"/>
          <p:cNvGraphicFramePr>
            <a:graphicFrameLocks noChangeAspect="1"/>
          </p:cNvGraphicFramePr>
          <p:nvPr/>
        </p:nvGraphicFramePr>
        <p:xfrm>
          <a:off x="6756400" y="3492500"/>
          <a:ext cx="1155700" cy="1168400"/>
        </p:xfrm>
        <a:graphic>
          <a:graphicData uri="http://schemas.openxmlformats.org/presentationml/2006/ole">
            <mc:AlternateContent xmlns:mc="http://schemas.openxmlformats.org/markup-compatibility/2006">
              <mc:Choice xmlns:v="urn:schemas-microsoft-com:vml" Requires="v">
                <p:oleObj spid="_x0000_s1027" name="Image" r:id="rId5" imgW="1155148" imgH="1168254" progId="PhotoshopElements.Image.2">
                  <p:embed/>
                </p:oleObj>
              </mc:Choice>
              <mc:Fallback>
                <p:oleObj name="Image" r:id="rId5" imgW="1155148" imgH="1168254" progId="PhotoshopElements.Image.2">
                  <p:embed/>
                  <p:pic>
                    <p:nvPicPr>
                      <p:cNvPr id="7169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492500"/>
                        <a:ext cx="1155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1" name="Line 15"/>
          <p:cNvSpPr>
            <a:spLocks noChangeShapeType="1"/>
          </p:cNvSpPr>
          <p:nvPr/>
        </p:nvSpPr>
        <p:spPr bwMode="auto">
          <a:xfrm flipH="1" flipV="1">
            <a:off x="1519238" y="4487863"/>
            <a:ext cx="0" cy="13144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692" name="Object 7"/>
          <p:cNvGraphicFramePr>
            <a:graphicFrameLocks noChangeAspect="1"/>
          </p:cNvGraphicFramePr>
          <p:nvPr/>
        </p:nvGraphicFramePr>
        <p:xfrm>
          <a:off x="941388" y="3490913"/>
          <a:ext cx="1270000" cy="1168400"/>
        </p:xfrm>
        <a:graphic>
          <a:graphicData uri="http://schemas.openxmlformats.org/presentationml/2006/ole">
            <mc:AlternateContent xmlns:mc="http://schemas.openxmlformats.org/markup-compatibility/2006">
              <mc:Choice xmlns:v="urn:schemas-microsoft-com:vml" Requires="v">
                <p:oleObj spid="_x0000_s1028" name="Image" r:id="rId7" imgW="1269841" imgH="1168254" progId="PhotoshopElements.Image.2">
                  <p:embed/>
                </p:oleObj>
              </mc:Choice>
              <mc:Fallback>
                <p:oleObj name="Image" r:id="rId7" imgW="1269841" imgH="1168254" progId="PhotoshopElements.Image.2">
                  <p:embed/>
                  <p:pic>
                    <p:nvPicPr>
                      <p:cNvPr id="71692"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3490913"/>
                        <a:ext cx="1270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3" name="Text Box 16"/>
          <p:cNvSpPr txBox="1">
            <a:spLocks noChangeArrowheads="1"/>
          </p:cNvSpPr>
          <p:nvPr/>
        </p:nvSpPr>
        <p:spPr bwMode="auto">
          <a:xfrm>
            <a:off x="3236913" y="2943225"/>
            <a:ext cx="1027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Hamutal</a:t>
            </a:r>
          </a:p>
        </p:txBody>
      </p:sp>
      <p:sp>
        <p:nvSpPr>
          <p:cNvPr id="71694" name="Text Box 17"/>
          <p:cNvSpPr txBox="1">
            <a:spLocks noChangeArrowheads="1"/>
          </p:cNvSpPr>
          <p:nvPr/>
        </p:nvSpPr>
        <p:spPr bwMode="auto">
          <a:xfrm>
            <a:off x="1179513" y="2882900"/>
            <a:ext cx="1062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Zebudah</a:t>
            </a:r>
          </a:p>
        </p:txBody>
      </p:sp>
      <p:sp>
        <p:nvSpPr>
          <p:cNvPr id="71695" name="Text Box 19"/>
          <p:cNvSpPr txBox="1">
            <a:spLocks noChangeArrowheads="1"/>
          </p:cNvSpPr>
          <p:nvPr/>
        </p:nvSpPr>
        <p:spPr bwMode="auto">
          <a:xfrm>
            <a:off x="3810000" y="2495550"/>
            <a:ext cx="12954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640-609</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8</a:t>
            </a:r>
          </a:p>
        </p:txBody>
      </p:sp>
      <p:graphicFrame>
        <p:nvGraphicFramePr>
          <p:cNvPr id="71696" name="Object 6"/>
          <p:cNvGraphicFramePr>
            <a:graphicFrameLocks noChangeAspect="1"/>
          </p:cNvGraphicFramePr>
          <p:nvPr/>
        </p:nvGraphicFramePr>
        <p:xfrm>
          <a:off x="3302000" y="3481388"/>
          <a:ext cx="1270000" cy="1181100"/>
        </p:xfrm>
        <a:graphic>
          <a:graphicData uri="http://schemas.openxmlformats.org/presentationml/2006/ole">
            <mc:AlternateContent xmlns:mc="http://schemas.openxmlformats.org/markup-compatibility/2006">
              <mc:Choice xmlns:v="urn:schemas-microsoft-com:vml" Requires="v">
                <p:oleObj spid="_x0000_s1029" name="Image" r:id="rId9" imgW="1269841" imgH="1180952" progId="PhotoshopElements.Image.2">
                  <p:embed/>
                </p:oleObj>
              </mc:Choice>
              <mc:Fallback>
                <p:oleObj name="Image" r:id="rId9" imgW="1269841" imgH="1180952" progId="PhotoshopElements.Image.2">
                  <p:embed/>
                  <p:pic>
                    <p:nvPicPr>
                      <p:cNvPr id="7169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3481388"/>
                        <a:ext cx="127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7" name="Text Box 20"/>
          <p:cNvSpPr txBox="1">
            <a:spLocks noChangeArrowheads="1"/>
          </p:cNvSpPr>
          <p:nvPr/>
        </p:nvSpPr>
        <p:spPr bwMode="auto">
          <a:xfrm>
            <a:off x="3143250" y="4781550"/>
            <a:ext cx="15240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609 (3 mon)</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23</a:t>
            </a:r>
          </a:p>
        </p:txBody>
      </p:sp>
      <p:sp>
        <p:nvSpPr>
          <p:cNvPr id="71698" name="Text Box 21"/>
          <p:cNvSpPr txBox="1">
            <a:spLocks noChangeArrowheads="1"/>
          </p:cNvSpPr>
          <p:nvPr/>
        </p:nvSpPr>
        <p:spPr bwMode="auto">
          <a:xfrm>
            <a:off x="6742113" y="2886075"/>
            <a:ext cx="1027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Hamutal</a:t>
            </a:r>
          </a:p>
        </p:txBody>
      </p:sp>
      <p:sp>
        <p:nvSpPr>
          <p:cNvPr id="71699" name="Text Box 22"/>
          <p:cNvSpPr txBox="1">
            <a:spLocks noChangeArrowheads="1"/>
          </p:cNvSpPr>
          <p:nvPr/>
        </p:nvSpPr>
        <p:spPr bwMode="auto">
          <a:xfrm>
            <a:off x="952500" y="4705350"/>
            <a:ext cx="12954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609-597</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25</a:t>
            </a:r>
          </a:p>
        </p:txBody>
      </p:sp>
      <p:sp>
        <p:nvSpPr>
          <p:cNvPr id="71700" name="Text Box 23"/>
          <p:cNvSpPr txBox="1">
            <a:spLocks noChangeArrowheads="1"/>
          </p:cNvSpPr>
          <p:nvPr/>
        </p:nvSpPr>
        <p:spPr bwMode="auto">
          <a:xfrm>
            <a:off x="2305050" y="5684838"/>
            <a:ext cx="1295400" cy="506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597</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Age 8/18</a:t>
            </a:r>
          </a:p>
        </p:txBody>
      </p:sp>
      <p:sp>
        <p:nvSpPr>
          <p:cNvPr id="71701" name="Text Box 24"/>
          <p:cNvSpPr txBox="1">
            <a:spLocks noChangeArrowheads="1"/>
          </p:cNvSpPr>
          <p:nvPr/>
        </p:nvSpPr>
        <p:spPr bwMode="auto">
          <a:xfrm>
            <a:off x="6705600" y="4686300"/>
            <a:ext cx="12954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597-586</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21 </a:t>
            </a:r>
          </a:p>
        </p:txBody>
      </p:sp>
      <p:sp>
        <p:nvSpPr>
          <p:cNvPr id="71702" name="Text Box 25"/>
          <p:cNvSpPr txBox="1">
            <a:spLocks noChangeArrowheads="1"/>
          </p:cNvSpPr>
          <p:nvPr/>
        </p:nvSpPr>
        <p:spPr bwMode="auto">
          <a:xfrm>
            <a:off x="1527175" y="52260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Nehushta</a:t>
            </a:r>
          </a:p>
        </p:txBody>
      </p:sp>
      <p:sp>
        <p:nvSpPr>
          <p:cNvPr id="71703" name="Line 27"/>
          <p:cNvSpPr>
            <a:spLocks noChangeShapeType="1"/>
          </p:cNvSpPr>
          <p:nvPr/>
        </p:nvSpPr>
        <p:spPr bwMode="auto">
          <a:xfrm flipV="1">
            <a:off x="1828800" y="6400800"/>
            <a:ext cx="4248150" cy="190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704" name="Object 8"/>
          <p:cNvGraphicFramePr>
            <a:graphicFrameLocks noChangeAspect="1"/>
          </p:cNvGraphicFramePr>
          <p:nvPr/>
        </p:nvGraphicFramePr>
        <p:xfrm>
          <a:off x="768350" y="5561013"/>
          <a:ext cx="1549400" cy="1155700"/>
        </p:xfrm>
        <a:graphic>
          <a:graphicData uri="http://schemas.openxmlformats.org/presentationml/2006/ole">
            <mc:AlternateContent xmlns:mc="http://schemas.openxmlformats.org/markup-compatibility/2006">
              <mc:Choice xmlns:v="urn:schemas-microsoft-com:vml" Requires="v">
                <p:oleObj spid="_x0000_s1030" name="Image" r:id="rId11" imgW="1549206" imgH="1155148" progId="PhotoshopElements.Image.2">
                  <p:embed/>
                </p:oleObj>
              </mc:Choice>
              <mc:Fallback>
                <p:oleObj name="Image" r:id="rId11" imgW="1549206" imgH="1155148" progId="PhotoshopElements.Image.2">
                  <p:embed/>
                  <p:pic>
                    <p:nvPicPr>
                      <p:cNvPr id="71704"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5561013"/>
                        <a:ext cx="1549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05" name="Text Box 28"/>
          <p:cNvSpPr txBox="1">
            <a:spLocks noChangeArrowheads="1"/>
          </p:cNvSpPr>
          <p:nvPr/>
        </p:nvSpPr>
        <p:spPr bwMode="auto">
          <a:xfrm>
            <a:off x="3429000" y="6210300"/>
            <a:ext cx="1885950"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Arial" pitchFamily="34" charset="0"/>
              </a:rPr>
              <a:t>Shealtiel</a:t>
            </a:r>
          </a:p>
        </p:txBody>
      </p:sp>
      <p:sp>
        <p:nvSpPr>
          <p:cNvPr id="71706" name="Text Box 29"/>
          <p:cNvSpPr txBox="1">
            <a:spLocks noChangeArrowheads="1"/>
          </p:cNvSpPr>
          <p:nvPr/>
        </p:nvSpPr>
        <p:spPr bwMode="auto">
          <a:xfrm>
            <a:off x="5676900" y="5807075"/>
            <a:ext cx="1885950" cy="9937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Zerubbabel</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Governor on Return</a:t>
            </a:r>
          </a:p>
        </p:txBody>
      </p:sp>
      <p:sp>
        <p:nvSpPr>
          <p:cNvPr id="2" name="Right Arrow 1"/>
          <p:cNvSpPr/>
          <p:nvPr/>
        </p:nvSpPr>
        <p:spPr>
          <a:xfrm>
            <a:off x="276225" y="3625850"/>
            <a:ext cx="676275" cy="412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3360738" y="5402361"/>
            <a:ext cx="4287837" cy="138499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2Kgs</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24:8 declares,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a:t>
            </a:r>
            <a:r>
              <a:rPr kumimoji="0" lang="en-US" sz="1200" b="0" i="0" u="none" strike="noStrike" kern="1200" cap="none" spc="0" normalizeH="0" baseline="0" noProof="0" dirty="0" err="1">
                <a:ln>
                  <a:noFill/>
                </a:ln>
                <a:solidFill>
                  <a:prstClr val="black"/>
                </a:solidFill>
                <a:effectLst/>
                <a:uLnTx/>
                <a:uFillTx/>
                <a:latin typeface="Tempus Sans ITC" pitchFamily="82" charset="0"/>
                <a:ea typeface="+mn-ea"/>
                <a:cs typeface="Arial" pitchFamily="34" charset="0"/>
              </a:rPr>
              <a:t>Jehoiachin</a:t>
            </a: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 was 18 years old when he began to reign,”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2Chr 36:9 says “</a:t>
            </a:r>
            <a:r>
              <a:rPr kumimoji="0" lang="en-US" sz="1200" b="0" i="0" u="none" strike="noStrike" kern="1200" cap="none" spc="0" normalizeH="0" baseline="0" noProof="0" dirty="0" err="1">
                <a:ln>
                  <a:noFill/>
                </a:ln>
                <a:solidFill>
                  <a:prstClr val="black"/>
                </a:solidFill>
                <a:effectLst/>
                <a:uLnTx/>
                <a:uFillTx/>
                <a:latin typeface="Tempus Sans ITC" pitchFamily="82" charset="0"/>
                <a:ea typeface="+mn-ea"/>
                <a:cs typeface="Arial" pitchFamily="34" charset="0"/>
              </a:rPr>
              <a:t>Jehoiachin</a:t>
            </a: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 was 8 years old when he began to reign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Copyist error or Start of Co-Regency vs Ruling alone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696"/>
                                        </p:tgtEl>
                                        <p:attrNameLst>
                                          <p:attrName>style.visibility</p:attrName>
                                        </p:attrNameLst>
                                      </p:cBhvr>
                                      <p:to>
                                        <p:strVal val="visible"/>
                                      </p:to>
                                    </p:set>
                                    <p:animEffect transition="in" filter="wipe(down)">
                                      <p:cBhvr>
                                        <p:cTn id="7" dur="500"/>
                                        <p:tgtEl>
                                          <p:spTgt spid="7169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697"/>
                                        </p:tgtEl>
                                        <p:attrNameLst>
                                          <p:attrName>style.visibility</p:attrName>
                                        </p:attrNameLst>
                                      </p:cBhvr>
                                      <p:to>
                                        <p:strVal val="visible"/>
                                      </p:to>
                                    </p:set>
                                    <p:animEffect transition="in" filter="wipe(down)">
                                      <p:cBhvr>
                                        <p:cTn id="10" dur="500"/>
                                        <p:tgtEl>
                                          <p:spTgt spid="7169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692"/>
                                        </p:tgtEl>
                                        <p:attrNameLst>
                                          <p:attrName>style.visibility</p:attrName>
                                        </p:attrNameLst>
                                      </p:cBhvr>
                                      <p:to>
                                        <p:strVal val="visible"/>
                                      </p:to>
                                    </p:set>
                                    <p:animEffect transition="in" filter="circle(in)">
                                      <p:cBhvr>
                                        <p:cTn id="15" dur="750"/>
                                        <p:tgtEl>
                                          <p:spTgt spid="7169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750"/>
                                        <p:tgtEl>
                                          <p:spTgt spid="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1699"/>
                                        </p:tgtEl>
                                        <p:attrNameLst>
                                          <p:attrName>style.visibility</p:attrName>
                                        </p:attrNameLst>
                                      </p:cBhvr>
                                      <p:to>
                                        <p:strVal val="visible"/>
                                      </p:to>
                                    </p:set>
                                    <p:animEffect transition="in" filter="circle(in)">
                                      <p:cBhvr>
                                        <p:cTn id="21" dur="750"/>
                                        <p:tgtEl>
                                          <p:spTgt spid="7169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1702"/>
                                        </p:tgtEl>
                                        <p:attrNameLst>
                                          <p:attrName>style.visibility</p:attrName>
                                        </p:attrNameLst>
                                      </p:cBhvr>
                                      <p:to>
                                        <p:strVal val="visible"/>
                                      </p:to>
                                    </p:set>
                                    <p:animEffect transition="in" filter="wipe(down)">
                                      <p:cBhvr>
                                        <p:cTn id="26" dur="500"/>
                                        <p:tgtEl>
                                          <p:spTgt spid="71702"/>
                                        </p:tgtEl>
                                      </p:cBhvr>
                                    </p:animEffect>
                                  </p:childTnLst>
                                </p:cTn>
                              </p:par>
                              <p:par>
                                <p:cTn id="27" presetID="22" presetClass="entr" presetSubtype="4" fill="hold" nodeType="withEffect">
                                  <p:stCondLst>
                                    <p:cond delay="0"/>
                                  </p:stCondLst>
                                  <p:childTnLst>
                                    <p:set>
                                      <p:cBhvr>
                                        <p:cTn id="28" dur="1" fill="hold">
                                          <p:stCondLst>
                                            <p:cond delay="0"/>
                                          </p:stCondLst>
                                        </p:cTn>
                                        <p:tgtEl>
                                          <p:spTgt spid="71704"/>
                                        </p:tgtEl>
                                        <p:attrNameLst>
                                          <p:attrName>style.visibility</p:attrName>
                                        </p:attrNameLst>
                                      </p:cBhvr>
                                      <p:to>
                                        <p:strVal val="visible"/>
                                      </p:to>
                                    </p:set>
                                    <p:animEffect transition="in" filter="wipe(down)">
                                      <p:cBhvr>
                                        <p:cTn id="29" dur="500"/>
                                        <p:tgtEl>
                                          <p:spTgt spid="7170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1700"/>
                                        </p:tgtEl>
                                        <p:attrNameLst>
                                          <p:attrName>style.visibility</p:attrName>
                                        </p:attrNameLst>
                                      </p:cBhvr>
                                      <p:to>
                                        <p:strVal val="visible"/>
                                      </p:to>
                                    </p:set>
                                    <p:animEffect transition="in" filter="wipe(down)">
                                      <p:cBhvr>
                                        <p:cTn id="32" dur="500"/>
                                        <p:tgtEl>
                                          <p:spTgt spid="7170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689"/>
                                        </p:tgtEl>
                                        <p:attrNameLst>
                                          <p:attrName>style.visibility</p:attrName>
                                        </p:attrNameLst>
                                      </p:cBhvr>
                                      <p:to>
                                        <p:strVal val="visible"/>
                                      </p:to>
                                    </p:set>
                                    <p:anim calcmode="lin" valueType="num">
                                      <p:cBhvr additive="base">
                                        <p:cTn id="37" dur="500" fill="hold"/>
                                        <p:tgtEl>
                                          <p:spTgt spid="71689"/>
                                        </p:tgtEl>
                                        <p:attrNameLst>
                                          <p:attrName>ppt_x</p:attrName>
                                        </p:attrNameLst>
                                      </p:cBhvr>
                                      <p:tavLst>
                                        <p:tav tm="0">
                                          <p:val>
                                            <p:strVal val="#ppt_x"/>
                                          </p:val>
                                        </p:tav>
                                        <p:tav tm="100000">
                                          <p:val>
                                            <p:strVal val="#ppt_x"/>
                                          </p:val>
                                        </p:tav>
                                      </p:tavLst>
                                    </p:anim>
                                    <p:anim calcmode="lin" valueType="num">
                                      <p:cBhvr additive="base">
                                        <p:cTn id="38" dur="500" fill="hold"/>
                                        <p:tgtEl>
                                          <p:spTgt spid="7168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1690"/>
                                        </p:tgtEl>
                                        <p:attrNameLst>
                                          <p:attrName>style.visibility</p:attrName>
                                        </p:attrNameLst>
                                      </p:cBhvr>
                                      <p:to>
                                        <p:strVal val="visible"/>
                                      </p:to>
                                    </p:set>
                                    <p:anim calcmode="lin" valueType="num">
                                      <p:cBhvr additive="base">
                                        <p:cTn id="41" dur="500" fill="hold"/>
                                        <p:tgtEl>
                                          <p:spTgt spid="71690"/>
                                        </p:tgtEl>
                                        <p:attrNameLst>
                                          <p:attrName>ppt_x</p:attrName>
                                        </p:attrNameLst>
                                      </p:cBhvr>
                                      <p:tavLst>
                                        <p:tav tm="0">
                                          <p:val>
                                            <p:strVal val="#ppt_x"/>
                                          </p:val>
                                        </p:tav>
                                        <p:tav tm="100000">
                                          <p:val>
                                            <p:strVal val="#ppt_x"/>
                                          </p:val>
                                        </p:tav>
                                      </p:tavLst>
                                    </p:anim>
                                    <p:anim calcmode="lin" valueType="num">
                                      <p:cBhvr additive="base">
                                        <p:cTn id="42" dur="500" fill="hold"/>
                                        <p:tgtEl>
                                          <p:spTgt spid="7169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1701"/>
                                        </p:tgtEl>
                                        <p:attrNameLst>
                                          <p:attrName>style.visibility</p:attrName>
                                        </p:attrNameLst>
                                      </p:cBhvr>
                                      <p:to>
                                        <p:strVal val="visible"/>
                                      </p:to>
                                    </p:set>
                                    <p:anim calcmode="lin" valueType="num">
                                      <p:cBhvr additive="base">
                                        <p:cTn id="45" dur="500" fill="hold"/>
                                        <p:tgtEl>
                                          <p:spTgt spid="71701"/>
                                        </p:tgtEl>
                                        <p:attrNameLst>
                                          <p:attrName>ppt_x</p:attrName>
                                        </p:attrNameLst>
                                      </p:cBhvr>
                                      <p:tavLst>
                                        <p:tav tm="0">
                                          <p:val>
                                            <p:strVal val="#ppt_x"/>
                                          </p:val>
                                        </p:tav>
                                        <p:tav tm="100000">
                                          <p:val>
                                            <p:strVal val="#ppt_x"/>
                                          </p:val>
                                        </p:tav>
                                      </p:tavLst>
                                    </p:anim>
                                    <p:anim calcmode="lin" valueType="num">
                                      <p:cBhvr additive="base">
                                        <p:cTn id="46"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par>
                          <p:cTn id="55" fill="hold">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71706"/>
                                        </p:tgtEl>
                                        <p:attrNameLst>
                                          <p:attrName>style.visibility</p:attrName>
                                        </p:attrNameLst>
                                      </p:cBhvr>
                                      <p:to>
                                        <p:strVal val="visible"/>
                                      </p:to>
                                    </p:set>
                                    <p:animEffect transition="in" filter="wipe(down)">
                                      <p:cBhvr>
                                        <p:cTn id="58" dur="500"/>
                                        <p:tgtEl>
                                          <p:spTgt spid="71706"/>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71705"/>
                                        </p:tgtEl>
                                        <p:attrNameLst>
                                          <p:attrName>style.visibility</p:attrName>
                                        </p:attrNameLst>
                                      </p:cBhvr>
                                      <p:to>
                                        <p:strVal val="visible"/>
                                      </p:to>
                                    </p:set>
                                    <p:animEffect transition="in" filter="wipe(down)">
                                      <p:cBhvr>
                                        <p:cTn id="61" dur="500"/>
                                        <p:tgtEl>
                                          <p:spTgt spid="7170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1703"/>
                                        </p:tgtEl>
                                        <p:attrNameLst>
                                          <p:attrName>style.visibility</p:attrName>
                                        </p:attrNameLst>
                                      </p:cBhvr>
                                      <p:to>
                                        <p:strVal val="visible"/>
                                      </p:to>
                                    </p:set>
                                    <p:animEffect transition="in" filter="wipe(down)">
                                      <p:cBhvr>
                                        <p:cTn id="64" dur="500"/>
                                        <p:tgtEl>
                                          <p:spTgt spid="71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9" grpId="0" animBg="1"/>
      <p:bldP spid="71697" grpId="0" animBg="1"/>
      <p:bldP spid="71699" grpId="0" animBg="1"/>
      <p:bldP spid="71700" grpId="0" animBg="1"/>
      <p:bldP spid="71701" grpId="0" animBg="1"/>
      <p:bldP spid="71702" grpId="0"/>
      <p:bldP spid="71703" grpId="0" animBg="1"/>
      <p:bldP spid="71705" grpId="0" animBg="1"/>
      <p:bldP spid="71706" grpId="0" animBg="1"/>
      <p:bldP spid="2" grpId="0" animBg="1"/>
      <p:bldP spid="3" grpId="0" animBg="1"/>
      <p:bldP spid="3"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3043</TotalTime>
  <Words>959</Words>
  <Application>Microsoft Office PowerPoint</Application>
  <PresentationFormat>On-screen Show (4:3)</PresentationFormat>
  <Paragraphs>297</Paragraphs>
  <Slides>23</Slides>
  <Notes>3</Notes>
  <HiddenSlides>1</HiddenSlides>
  <MMClips>0</MMClips>
  <ScaleCrop>false</ScaleCrop>
  <HeadingPairs>
    <vt:vector size="8" baseType="variant">
      <vt:variant>
        <vt:lpstr>Fonts Used</vt:lpstr>
      </vt:variant>
      <vt:variant>
        <vt:i4>13</vt:i4>
      </vt:variant>
      <vt:variant>
        <vt:lpstr>Theme</vt:lpstr>
      </vt:variant>
      <vt:variant>
        <vt:i4>9</vt:i4>
      </vt:variant>
      <vt:variant>
        <vt:lpstr>Embedded OLE Servers</vt:lpstr>
      </vt:variant>
      <vt:variant>
        <vt:i4>1</vt:i4>
      </vt:variant>
      <vt:variant>
        <vt:lpstr>Slide Titles</vt:lpstr>
      </vt:variant>
      <vt:variant>
        <vt:i4>23</vt:i4>
      </vt:variant>
    </vt:vector>
  </HeadingPairs>
  <TitlesOfParts>
    <vt:vector size="46" baseType="lpstr">
      <vt:lpstr>Aegean</vt:lpstr>
      <vt:lpstr>Aharoni</vt:lpstr>
      <vt:lpstr>Arial</vt:lpstr>
      <vt:lpstr>Britannic Bold</vt:lpstr>
      <vt:lpstr>Calibri</vt:lpstr>
      <vt:lpstr>Calibri Light</vt:lpstr>
      <vt:lpstr>David</vt:lpstr>
      <vt:lpstr>Default</vt:lpstr>
      <vt:lpstr>Graphite Std Light Wide</vt:lpstr>
      <vt:lpstr>Papyrus</vt:lpstr>
      <vt:lpstr>Tahoma</vt:lpstr>
      <vt:lpstr>Tempus Sans ITC</vt:lpstr>
      <vt:lpstr>Times New Roman</vt:lpstr>
      <vt:lpstr>Office Theme</vt:lpstr>
      <vt:lpstr>3_Office Theme</vt:lpstr>
      <vt:lpstr>5_Office Theme</vt:lpstr>
      <vt:lpstr>1_Office Theme</vt:lpstr>
      <vt:lpstr>2_Office Theme</vt:lpstr>
      <vt:lpstr>6_Office Theme</vt:lpstr>
      <vt:lpstr>24_Office Theme</vt:lpstr>
      <vt:lpstr>4_Office Theme</vt:lpstr>
      <vt:lpstr>3_Default Design</vt:lpstr>
      <vt:lpstr>Image</vt:lpstr>
      <vt:lpstr>Nahum, Zephaniah &amp; Habakkuk</vt:lpstr>
      <vt:lpstr>The purpose of the prophets was threefold: </vt:lpstr>
      <vt:lpstr>The Role of the Prophets </vt:lpstr>
      <vt:lpstr>PowerPoint Presentation</vt:lpstr>
      <vt:lpstr>When</vt:lpstr>
      <vt:lpstr>Kings &amp; Prophets</vt:lpstr>
      <vt:lpstr>PowerPoint Presentation</vt:lpstr>
      <vt:lpstr>Assyria </vt:lpstr>
      <vt:lpstr>Josiah’s Family</vt:lpstr>
      <vt:lpstr>Jehoiakim’s Palace of Injustice Jeremiah 22:13 - 17 (ESV) </vt:lpstr>
      <vt:lpstr>Jehoiakim’s Uncertain Demise</vt:lpstr>
      <vt:lpstr>Days of Jehoiakim</vt:lpstr>
      <vt:lpstr>Response of Jehoakim Jeremiah 36</vt:lpstr>
      <vt:lpstr>PowerPoint Presentation</vt:lpstr>
      <vt:lpstr>Prophetic Waves</vt:lpstr>
      <vt:lpstr>PowerPoint Presentation</vt:lpstr>
      <vt:lpstr>PowerPoint Presentation</vt:lpstr>
      <vt:lpstr>PowerPoint Presentation</vt:lpstr>
      <vt:lpstr>Habakkuk</vt:lpstr>
      <vt:lpstr>Bible Study Skills</vt:lpstr>
      <vt:lpstr>Bible Study Skills</vt:lpstr>
      <vt:lpstr>Prophetic Paradigms Patterns Seen in the Prophets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162</cp:revision>
  <dcterms:created xsi:type="dcterms:W3CDTF">2019-09-08T03:32:11Z</dcterms:created>
  <dcterms:modified xsi:type="dcterms:W3CDTF">2019-09-25T22:35:47Z</dcterms:modified>
</cp:coreProperties>
</file>