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7" r:id="rId2"/>
    <p:sldId id="266" r:id="rId3"/>
    <p:sldId id="259" r:id="rId4"/>
    <p:sldId id="262" r:id="rId5"/>
    <p:sldId id="263" r:id="rId6"/>
    <p:sldId id="265" r:id="rId7"/>
    <p:sldId id="264" r:id="rId8"/>
    <p:sldId id="260" r:id="rId9"/>
    <p:sldId id="261" r:id="rId1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584"/>
  </p:normalViewPr>
  <p:slideViewPr>
    <p:cSldViewPr snapToGrid="0" snapToObjects="1">
      <p:cViewPr varScale="1">
        <p:scale>
          <a:sx n="120" d="100"/>
          <a:sy n="120" d="100"/>
        </p:scale>
        <p:origin x="20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9-08T19:48:18.702"/>
    </inkml:context>
    <inkml:brush xml:id="br0">
      <inkml:brushProperty name="width" value="0.1" units="cm"/>
      <inkml:brushProperty name="height" value="0.6" units="cm"/>
      <inkml:brushProperty name="color" value="#849398"/>
      <inkml:brushProperty name="inkEffects" value="pencil"/>
    </inkml:brush>
  </inkml:definitions>
  <inkml:trace contextRef="#ctx0" brushRef="#br0">0 0 16383,'0'0'0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829593-9061-AF46-BC8D-50826FE9AB8F}"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DB427-7A90-5A4B-B59B-0C9CDB5F58D9}" type="slidenum">
              <a:rPr lang="en-US" smtClean="0"/>
              <a:t>‹#›</a:t>
            </a:fld>
            <a:endParaRPr lang="en-US"/>
          </a:p>
        </p:txBody>
      </p:sp>
    </p:spTree>
    <p:extLst>
      <p:ext uri="{BB962C8B-B14F-4D97-AF65-F5344CB8AC3E}">
        <p14:creationId xmlns:p14="http://schemas.microsoft.com/office/powerpoint/2010/main" val="143029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29593-9061-AF46-BC8D-50826FE9AB8F}"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DB427-7A90-5A4B-B59B-0C9CDB5F58D9}" type="slidenum">
              <a:rPr lang="en-US" smtClean="0"/>
              <a:t>‹#›</a:t>
            </a:fld>
            <a:endParaRPr lang="en-US"/>
          </a:p>
        </p:txBody>
      </p:sp>
    </p:spTree>
    <p:extLst>
      <p:ext uri="{BB962C8B-B14F-4D97-AF65-F5344CB8AC3E}">
        <p14:creationId xmlns:p14="http://schemas.microsoft.com/office/powerpoint/2010/main" val="60378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29593-9061-AF46-BC8D-50826FE9AB8F}"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DB427-7A90-5A4B-B59B-0C9CDB5F58D9}" type="slidenum">
              <a:rPr lang="en-US" smtClean="0"/>
              <a:t>‹#›</a:t>
            </a:fld>
            <a:endParaRPr lang="en-US"/>
          </a:p>
        </p:txBody>
      </p:sp>
    </p:spTree>
    <p:extLst>
      <p:ext uri="{BB962C8B-B14F-4D97-AF65-F5344CB8AC3E}">
        <p14:creationId xmlns:p14="http://schemas.microsoft.com/office/powerpoint/2010/main" val="78497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29593-9061-AF46-BC8D-50826FE9AB8F}"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DB427-7A90-5A4B-B59B-0C9CDB5F58D9}" type="slidenum">
              <a:rPr lang="en-US" smtClean="0"/>
              <a:t>‹#›</a:t>
            </a:fld>
            <a:endParaRPr lang="en-US"/>
          </a:p>
        </p:txBody>
      </p:sp>
    </p:spTree>
    <p:extLst>
      <p:ext uri="{BB962C8B-B14F-4D97-AF65-F5344CB8AC3E}">
        <p14:creationId xmlns:p14="http://schemas.microsoft.com/office/powerpoint/2010/main" val="47937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829593-9061-AF46-BC8D-50826FE9AB8F}"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DB427-7A90-5A4B-B59B-0C9CDB5F58D9}" type="slidenum">
              <a:rPr lang="en-US" smtClean="0"/>
              <a:t>‹#›</a:t>
            </a:fld>
            <a:endParaRPr lang="en-US"/>
          </a:p>
        </p:txBody>
      </p:sp>
    </p:spTree>
    <p:extLst>
      <p:ext uri="{BB962C8B-B14F-4D97-AF65-F5344CB8AC3E}">
        <p14:creationId xmlns:p14="http://schemas.microsoft.com/office/powerpoint/2010/main" val="98950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829593-9061-AF46-BC8D-50826FE9AB8F}"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DB427-7A90-5A4B-B59B-0C9CDB5F58D9}" type="slidenum">
              <a:rPr lang="en-US" smtClean="0"/>
              <a:t>‹#›</a:t>
            </a:fld>
            <a:endParaRPr lang="en-US"/>
          </a:p>
        </p:txBody>
      </p:sp>
    </p:spTree>
    <p:extLst>
      <p:ext uri="{BB962C8B-B14F-4D97-AF65-F5344CB8AC3E}">
        <p14:creationId xmlns:p14="http://schemas.microsoft.com/office/powerpoint/2010/main" val="4093095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829593-9061-AF46-BC8D-50826FE9AB8F}" type="datetimeFigureOut">
              <a:rPr lang="en-US" smtClean="0"/>
              <a:t>9/7/19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DB427-7A90-5A4B-B59B-0C9CDB5F58D9}" type="slidenum">
              <a:rPr lang="en-US" smtClean="0"/>
              <a:t>‹#›</a:t>
            </a:fld>
            <a:endParaRPr lang="en-US"/>
          </a:p>
        </p:txBody>
      </p:sp>
    </p:spTree>
    <p:extLst>
      <p:ext uri="{BB962C8B-B14F-4D97-AF65-F5344CB8AC3E}">
        <p14:creationId xmlns:p14="http://schemas.microsoft.com/office/powerpoint/2010/main" val="87778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829593-9061-AF46-BC8D-50826FE9AB8F}" type="datetimeFigureOut">
              <a:rPr lang="en-US" smtClean="0"/>
              <a:t>9/7/19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DB427-7A90-5A4B-B59B-0C9CDB5F58D9}" type="slidenum">
              <a:rPr lang="en-US" smtClean="0"/>
              <a:t>‹#›</a:t>
            </a:fld>
            <a:endParaRPr lang="en-US"/>
          </a:p>
        </p:txBody>
      </p:sp>
    </p:spTree>
    <p:extLst>
      <p:ext uri="{BB962C8B-B14F-4D97-AF65-F5344CB8AC3E}">
        <p14:creationId xmlns:p14="http://schemas.microsoft.com/office/powerpoint/2010/main" val="2684428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29593-9061-AF46-BC8D-50826FE9AB8F}" type="datetimeFigureOut">
              <a:rPr lang="en-US" smtClean="0"/>
              <a:t>9/7/19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DB427-7A90-5A4B-B59B-0C9CDB5F58D9}" type="slidenum">
              <a:rPr lang="en-US" smtClean="0"/>
              <a:t>‹#›</a:t>
            </a:fld>
            <a:endParaRPr lang="en-US"/>
          </a:p>
        </p:txBody>
      </p:sp>
    </p:spTree>
    <p:extLst>
      <p:ext uri="{BB962C8B-B14F-4D97-AF65-F5344CB8AC3E}">
        <p14:creationId xmlns:p14="http://schemas.microsoft.com/office/powerpoint/2010/main" val="182065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F829593-9061-AF46-BC8D-50826FE9AB8F}"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DB427-7A90-5A4B-B59B-0C9CDB5F58D9}" type="slidenum">
              <a:rPr lang="en-US" smtClean="0"/>
              <a:t>‹#›</a:t>
            </a:fld>
            <a:endParaRPr lang="en-US"/>
          </a:p>
        </p:txBody>
      </p:sp>
    </p:spTree>
    <p:extLst>
      <p:ext uri="{BB962C8B-B14F-4D97-AF65-F5344CB8AC3E}">
        <p14:creationId xmlns:p14="http://schemas.microsoft.com/office/powerpoint/2010/main" val="1670263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F829593-9061-AF46-BC8D-50826FE9AB8F}"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DB427-7A90-5A4B-B59B-0C9CDB5F58D9}" type="slidenum">
              <a:rPr lang="en-US" smtClean="0"/>
              <a:t>‹#›</a:t>
            </a:fld>
            <a:endParaRPr lang="en-US"/>
          </a:p>
        </p:txBody>
      </p:sp>
    </p:spTree>
    <p:extLst>
      <p:ext uri="{BB962C8B-B14F-4D97-AF65-F5344CB8AC3E}">
        <p14:creationId xmlns:p14="http://schemas.microsoft.com/office/powerpoint/2010/main" val="4027607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F829593-9061-AF46-BC8D-50826FE9AB8F}" type="datetimeFigureOut">
              <a:rPr lang="en-US" smtClean="0"/>
              <a:t>9/7/19</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193DB427-7A90-5A4B-B59B-0C9CDB5F58D9}" type="slidenum">
              <a:rPr lang="en-US" smtClean="0"/>
              <a:t>‹#›</a:t>
            </a:fld>
            <a:endParaRPr lang="en-US"/>
          </a:p>
        </p:txBody>
      </p:sp>
    </p:spTree>
    <p:extLst>
      <p:ext uri="{BB962C8B-B14F-4D97-AF65-F5344CB8AC3E}">
        <p14:creationId xmlns:p14="http://schemas.microsoft.com/office/powerpoint/2010/main" val="12220336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6ECB4E-F294-0948-84B6-5CF82102D8C1}"/>
              </a:ext>
            </a:extLst>
          </p:cNvPr>
          <p:cNvSpPr>
            <a:spLocks noGrp="1"/>
          </p:cNvSpPr>
          <p:nvPr>
            <p:ph type="title"/>
          </p:nvPr>
        </p:nvSpPr>
        <p:spPr>
          <a:xfrm>
            <a:off x="1285875" y="2305182"/>
            <a:ext cx="6572250" cy="1104636"/>
          </a:xfrm>
        </p:spPr>
        <p:txBody>
          <a:bodyPr/>
          <a:lstStyle/>
          <a:p>
            <a:pPr algn="ctr"/>
            <a:r>
              <a:rPr lang="en-US" dirty="0"/>
              <a:t>Consider the world Asa was born in…</a:t>
            </a:r>
          </a:p>
        </p:txBody>
      </p:sp>
    </p:spTree>
    <p:extLst>
      <p:ext uri="{BB962C8B-B14F-4D97-AF65-F5344CB8AC3E}">
        <p14:creationId xmlns:p14="http://schemas.microsoft.com/office/powerpoint/2010/main" val="995565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6ECB4E-F294-0948-84B6-5CF82102D8C1}"/>
              </a:ext>
            </a:extLst>
          </p:cNvPr>
          <p:cNvSpPr>
            <a:spLocks noGrp="1"/>
          </p:cNvSpPr>
          <p:nvPr>
            <p:ph type="title"/>
          </p:nvPr>
        </p:nvSpPr>
        <p:spPr>
          <a:xfrm>
            <a:off x="1285875" y="2305182"/>
            <a:ext cx="6572250" cy="1104636"/>
          </a:xfrm>
        </p:spPr>
        <p:txBody>
          <a:bodyPr/>
          <a:lstStyle/>
          <a:p>
            <a:pPr algn="ctr"/>
            <a:r>
              <a:rPr lang="en-US" dirty="0"/>
              <a:t>Lessons from the Life of Asa</a:t>
            </a:r>
          </a:p>
        </p:txBody>
      </p:sp>
    </p:spTree>
    <p:extLst>
      <p:ext uri="{BB962C8B-B14F-4D97-AF65-F5344CB8AC3E}">
        <p14:creationId xmlns:p14="http://schemas.microsoft.com/office/powerpoint/2010/main" val="4277808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53B-90E3-014C-84A0-3540B2B4661B}"/>
              </a:ext>
            </a:extLst>
          </p:cNvPr>
          <p:cNvSpPr>
            <a:spLocks noGrp="1"/>
          </p:cNvSpPr>
          <p:nvPr>
            <p:ph type="title"/>
          </p:nvPr>
        </p:nvSpPr>
        <p:spPr>
          <a:xfrm>
            <a:off x="1712" y="-64162"/>
            <a:ext cx="2457648" cy="1333500"/>
          </a:xfrm>
        </p:spPr>
        <p:txBody>
          <a:bodyPr/>
          <a:lstStyle/>
          <a:p>
            <a:r>
              <a:rPr lang="en-US" dirty="0"/>
              <a:t>Asa’s 1</a:t>
            </a:r>
            <a:r>
              <a:rPr lang="en-US" baseline="30000" dirty="0"/>
              <a:t>st</a:t>
            </a:r>
            <a:r>
              <a:rPr lang="en-US" dirty="0"/>
              <a:t> 10 Years</a:t>
            </a:r>
          </a:p>
        </p:txBody>
      </p:sp>
      <p:sp>
        <p:nvSpPr>
          <p:cNvPr id="3" name="Content Placeholder 2">
            <a:extLst>
              <a:ext uri="{FF2B5EF4-FFF2-40B4-BE49-F238E27FC236}">
                <a16:creationId xmlns:a16="http://schemas.microsoft.com/office/drawing/2014/main" id="{BE2FDCFC-C8C1-7741-9118-939A538BD28E}"/>
              </a:ext>
            </a:extLst>
          </p:cNvPr>
          <p:cNvSpPr>
            <a:spLocks noGrp="1"/>
          </p:cNvSpPr>
          <p:nvPr>
            <p:ph idx="1"/>
          </p:nvPr>
        </p:nvSpPr>
        <p:spPr>
          <a:xfrm>
            <a:off x="3102796" y="0"/>
            <a:ext cx="6041204" cy="5715000"/>
          </a:xfrm>
        </p:spPr>
        <p:txBody>
          <a:bodyPr>
            <a:noAutofit/>
          </a:bodyPr>
          <a:lstStyle/>
          <a:p>
            <a:pPr marL="0" indent="0" algn="ctr">
              <a:buNone/>
            </a:pPr>
            <a:r>
              <a:rPr lang="en-US" sz="2000" dirty="0"/>
              <a:t>2 Chronicles 14:2, 4, 7, 11-12, 14 NASB </a:t>
            </a:r>
          </a:p>
          <a:p>
            <a:pPr marL="0" indent="0" algn="ctr">
              <a:buNone/>
            </a:pPr>
            <a:r>
              <a:rPr lang="en-US" sz="2000" dirty="0"/>
              <a:t>2 Asa did good and right in the sight of the LORD his God, ... 4 and commanded Judah to seek the LORD God of their fathers and to observe the law and the commandment. ... 7 For he said to Judah, "Let us build these cities and surround [them] with walls and towers, gates and bars. The land is still ours because we have sought the LORD our God; we have sought Him, and He has given us rest on every side." So they built and prospered. ... 11 Then Asa called to the LORD his God and said, "LORD, there is no one besides You to help [in the battle] between the powerful and those who have no strength; so help us, O LORD our God, for we trust in You, and in Your name have come against this multitude. O LORD, You are our God; let not man prevail against You." 12 So the LORD routed the Ethiopians before Asa and before Judah, and the Ethiopians fled. ... 14 They destroyed all the cities around </a:t>
            </a:r>
            <a:r>
              <a:rPr lang="en-US" sz="2000" dirty="0" err="1"/>
              <a:t>Gerar</a:t>
            </a:r>
            <a:r>
              <a:rPr lang="en-US" sz="2000" dirty="0"/>
              <a:t>, for the dread of the LORD had fallen on them; and they despoiled all the cities, for there was much plunder in them.</a:t>
            </a:r>
          </a:p>
        </p:txBody>
      </p:sp>
      <p:sp>
        <p:nvSpPr>
          <p:cNvPr id="4" name="Text Placeholder 3">
            <a:extLst>
              <a:ext uri="{FF2B5EF4-FFF2-40B4-BE49-F238E27FC236}">
                <a16:creationId xmlns:a16="http://schemas.microsoft.com/office/drawing/2014/main" id="{AAE27DE1-F0A4-DB4A-9181-D1B28B6F4E89}"/>
              </a:ext>
            </a:extLst>
          </p:cNvPr>
          <p:cNvSpPr>
            <a:spLocks noGrp="1"/>
          </p:cNvSpPr>
          <p:nvPr>
            <p:ph type="body" sz="half" idx="2"/>
          </p:nvPr>
        </p:nvSpPr>
        <p:spPr>
          <a:xfrm>
            <a:off x="0" y="1269338"/>
            <a:ext cx="3030876" cy="4445662"/>
          </a:xfrm>
        </p:spPr>
        <p:txBody>
          <a:bodyPr>
            <a:normAutofit/>
          </a:bodyPr>
          <a:lstStyle/>
          <a:p>
            <a:pPr marL="238115" indent="-238115">
              <a:buFont typeface="Arial" panose="020B0604020202020204" pitchFamily="34" charset="0"/>
              <a:buChar char="•"/>
            </a:pPr>
            <a:r>
              <a:rPr lang="en-US" sz="2400" dirty="0"/>
              <a:t>Proactively did the right thing</a:t>
            </a:r>
          </a:p>
          <a:p>
            <a:pPr marL="238115" indent="-238115">
              <a:buFont typeface="Arial" panose="020B0604020202020204" pitchFamily="34" charset="0"/>
              <a:buChar char="•"/>
            </a:pPr>
            <a:r>
              <a:rPr lang="en-US" sz="2400" dirty="0"/>
              <a:t>Was a true leader</a:t>
            </a:r>
          </a:p>
          <a:p>
            <a:pPr marL="238115" indent="-238115">
              <a:buFont typeface="Arial" panose="020B0604020202020204" pitchFamily="34" charset="0"/>
              <a:buChar char="•"/>
            </a:pPr>
            <a:r>
              <a:rPr lang="en-US" sz="2400" dirty="0"/>
              <a:t>Has a personal relationship with the LORD</a:t>
            </a:r>
          </a:p>
          <a:p>
            <a:pPr marL="238115" indent="-238115">
              <a:buFont typeface="Arial" panose="020B0604020202020204" pitchFamily="34" charset="0"/>
              <a:buChar char="•"/>
            </a:pPr>
            <a:r>
              <a:rPr lang="en-US" sz="2400" dirty="0"/>
              <a:t>Experiences God’s victory</a:t>
            </a:r>
          </a:p>
          <a:p>
            <a:pPr marL="238115" indent="-238115">
              <a:buFont typeface="Arial" panose="020B0604020202020204" pitchFamily="34" charset="0"/>
              <a:buChar char="•"/>
            </a:pPr>
            <a:r>
              <a:rPr lang="en-US" sz="2400" dirty="0"/>
              <a:t>Fear of the LORD was upon them. </a:t>
            </a:r>
          </a:p>
        </p:txBody>
      </p:sp>
      <mc:AlternateContent xmlns:mc="http://schemas.openxmlformats.org/markup-compatibility/2006">
        <mc:Choice xmlns:p14="http://schemas.microsoft.com/office/powerpoint/2010/main" xmlns:aink="http://schemas.microsoft.com/office/drawing/2016/ink" Requires="p14 aink">
          <p:contentPart p14:bwMode="auto" r:id="rId2">
            <p14:nvContentPartPr>
              <p14:cNvPr id="12" name="Ink 11">
                <a:extLst>
                  <a:ext uri="{FF2B5EF4-FFF2-40B4-BE49-F238E27FC236}">
                    <a16:creationId xmlns:a16="http://schemas.microsoft.com/office/drawing/2014/main" id="{7125259A-8FA2-E94E-A5DE-E241622713CC}"/>
                  </a:ext>
                </a:extLst>
              </p14:cNvPr>
              <p14:cNvContentPartPr/>
              <p14:nvPr/>
            </p14:nvContentPartPr>
            <p14:xfrm>
              <a:off x="-191989" y="409303"/>
              <a:ext cx="360" cy="360"/>
            </p14:xfrm>
          </p:contentPart>
        </mc:Choice>
        <mc:Fallback>
          <p:pic>
            <p:nvPicPr>
              <p:cNvPr id="12" name="Ink 11">
                <a:extLst>
                  <a:ext uri="{FF2B5EF4-FFF2-40B4-BE49-F238E27FC236}">
                    <a16:creationId xmlns:a16="http://schemas.microsoft.com/office/drawing/2014/main" id="{7125259A-8FA2-E94E-A5DE-E241622713CC}"/>
                  </a:ext>
                </a:extLst>
              </p:cNvPr>
              <p:cNvPicPr/>
              <p:nvPr/>
            </p:nvPicPr>
            <p:blipFill>
              <a:blip r:embed="rId3"/>
              <a:stretch>
                <a:fillRect/>
              </a:stretch>
            </p:blipFill>
            <p:spPr>
              <a:xfrm>
                <a:off x="-209989" y="301303"/>
                <a:ext cx="36000" cy="216000"/>
              </a:xfrm>
              <a:prstGeom prst="rect">
                <a:avLst/>
              </a:prstGeom>
            </p:spPr>
          </p:pic>
        </mc:Fallback>
      </mc:AlternateContent>
      <p:cxnSp>
        <p:nvCxnSpPr>
          <p:cNvPr id="14" name="Straight Connector 13">
            <a:extLst>
              <a:ext uri="{FF2B5EF4-FFF2-40B4-BE49-F238E27FC236}">
                <a16:creationId xmlns:a16="http://schemas.microsoft.com/office/drawing/2014/main" id="{BDFC18AB-CE0A-E94A-A45B-7ACC1B08C502}"/>
              </a:ext>
            </a:extLst>
          </p:cNvPr>
          <p:cNvCxnSpPr>
            <a:cxnSpLocks/>
          </p:cNvCxnSpPr>
          <p:nvPr/>
        </p:nvCxnSpPr>
        <p:spPr>
          <a:xfrm>
            <a:off x="3657600" y="669851"/>
            <a:ext cx="4827181"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7" name="Straight Connector 16">
            <a:extLst>
              <a:ext uri="{FF2B5EF4-FFF2-40B4-BE49-F238E27FC236}">
                <a16:creationId xmlns:a16="http://schemas.microsoft.com/office/drawing/2014/main" id="{B0746584-F348-6F42-A457-792918C9DF94}"/>
              </a:ext>
            </a:extLst>
          </p:cNvPr>
          <p:cNvCxnSpPr/>
          <p:nvPr/>
        </p:nvCxnSpPr>
        <p:spPr>
          <a:xfrm>
            <a:off x="4306186" y="935665"/>
            <a:ext cx="4093535"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Straight Connector 17">
            <a:extLst>
              <a:ext uri="{FF2B5EF4-FFF2-40B4-BE49-F238E27FC236}">
                <a16:creationId xmlns:a16="http://schemas.microsoft.com/office/drawing/2014/main" id="{775E13D4-192D-AB4F-B5DE-568FD47195A0}"/>
              </a:ext>
            </a:extLst>
          </p:cNvPr>
          <p:cNvCxnSpPr>
            <a:cxnSpLocks/>
          </p:cNvCxnSpPr>
          <p:nvPr/>
        </p:nvCxnSpPr>
        <p:spPr>
          <a:xfrm flipV="1">
            <a:off x="5199321" y="2850412"/>
            <a:ext cx="3693041" cy="7088"/>
          </a:xfrm>
          <a:prstGeom prst="line">
            <a:avLst/>
          </a:prstGeom>
        </p:spPr>
        <p:style>
          <a:lnRef idx="3">
            <a:schemeClr val="accent1"/>
          </a:lnRef>
          <a:fillRef idx="0">
            <a:schemeClr val="accent1"/>
          </a:fillRef>
          <a:effectRef idx="2">
            <a:schemeClr val="accent1"/>
          </a:effectRef>
          <a:fontRef idx="minor">
            <a:schemeClr val="tx1"/>
          </a:fontRef>
        </p:style>
      </p:cxnSp>
      <p:cxnSp>
        <p:nvCxnSpPr>
          <p:cNvPr id="20" name="Straight Connector 19">
            <a:extLst>
              <a:ext uri="{FF2B5EF4-FFF2-40B4-BE49-F238E27FC236}">
                <a16:creationId xmlns:a16="http://schemas.microsoft.com/office/drawing/2014/main" id="{89268AC7-E7FA-6B46-9189-D105AF78E2D9}"/>
              </a:ext>
            </a:extLst>
          </p:cNvPr>
          <p:cNvCxnSpPr>
            <a:cxnSpLocks/>
          </p:cNvCxnSpPr>
          <p:nvPr/>
        </p:nvCxnSpPr>
        <p:spPr>
          <a:xfrm>
            <a:off x="4203405" y="4492989"/>
            <a:ext cx="4688957"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2" name="Straight Connector 21">
            <a:extLst>
              <a:ext uri="{FF2B5EF4-FFF2-40B4-BE49-F238E27FC236}">
                <a16:creationId xmlns:a16="http://schemas.microsoft.com/office/drawing/2014/main" id="{AF2BD5E1-7A11-4B4F-8F92-0057F025F6AE}"/>
              </a:ext>
            </a:extLst>
          </p:cNvPr>
          <p:cNvCxnSpPr>
            <a:cxnSpLocks/>
          </p:cNvCxnSpPr>
          <p:nvPr/>
        </p:nvCxnSpPr>
        <p:spPr>
          <a:xfrm>
            <a:off x="7272670" y="5060059"/>
            <a:ext cx="161969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4" name="Straight Connector 23">
            <a:extLst>
              <a:ext uri="{FF2B5EF4-FFF2-40B4-BE49-F238E27FC236}">
                <a16:creationId xmlns:a16="http://schemas.microsoft.com/office/drawing/2014/main" id="{A496E6E8-D864-014D-96FB-D1A4E2FCC440}"/>
              </a:ext>
            </a:extLst>
          </p:cNvPr>
          <p:cNvCxnSpPr>
            <a:cxnSpLocks/>
          </p:cNvCxnSpPr>
          <p:nvPr/>
        </p:nvCxnSpPr>
        <p:spPr>
          <a:xfrm>
            <a:off x="3235842" y="5340050"/>
            <a:ext cx="2984205"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11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9"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dissolv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8" presetID="9"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dissolve">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7" presetID="9"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dissolv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 calcmode="lin" valueType="num">
                                      <p:cBhvr additive="base">
                                        <p:cTn id="3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3" end="3"/>
                                            </p:txEl>
                                          </p:spTgt>
                                        </p:tgtEl>
                                        <p:attrNameLst>
                                          <p:attrName>ppt_y</p:attrName>
                                        </p:attrNameLst>
                                      </p:cBhvr>
                                      <p:tavLst>
                                        <p:tav tm="0">
                                          <p:val>
                                            <p:strVal val="1+#ppt_h/2"/>
                                          </p:val>
                                        </p:tav>
                                        <p:tav tm="100000">
                                          <p:val>
                                            <p:strVal val="#ppt_y"/>
                                          </p:val>
                                        </p:tav>
                                      </p:tavLst>
                                    </p:anim>
                                  </p:childTnLst>
                                </p:cTn>
                              </p:par>
                              <p:par>
                                <p:cTn id="36" presetID="9" presetClass="entr" presetSubtype="0" fill="hold"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dissolve">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5" presetID="9"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dissolve">
                                      <p:cBhvr>
                                        <p:cTn id="47" dur="500"/>
                                        <p:tgtEl>
                                          <p:spTgt spid="22"/>
                                        </p:tgtEl>
                                      </p:cBhvr>
                                    </p:animEffect>
                                  </p:childTnLst>
                                </p:cTn>
                              </p:par>
                              <p:par>
                                <p:cTn id="48" presetID="9" presetClass="entr" presetSubtype="0"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dissolve">
                                      <p:cBhvr>
                                        <p:cTn id="5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7725E84-7263-DE46-A5BF-D4BB25B87F30}"/>
              </a:ext>
            </a:extLst>
          </p:cNvPr>
          <p:cNvSpPr>
            <a:spLocks noGrp="1"/>
          </p:cNvSpPr>
          <p:nvPr>
            <p:ph type="title"/>
          </p:nvPr>
        </p:nvSpPr>
        <p:spPr>
          <a:xfrm>
            <a:off x="11986" y="0"/>
            <a:ext cx="2457648" cy="1333500"/>
          </a:xfrm>
        </p:spPr>
        <p:txBody>
          <a:bodyPr/>
          <a:lstStyle/>
          <a:p>
            <a:r>
              <a:rPr lang="en-US" dirty="0"/>
              <a:t>Asa: Year 10</a:t>
            </a:r>
          </a:p>
        </p:txBody>
      </p:sp>
      <p:sp>
        <p:nvSpPr>
          <p:cNvPr id="3" name="Content Placeholder 2">
            <a:extLst>
              <a:ext uri="{FF2B5EF4-FFF2-40B4-BE49-F238E27FC236}">
                <a16:creationId xmlns:a16="http://schemas.microsoft.com/office/drawing/2014/main" id="{BE2FDCFC-C8C1-7741-9118-939A538BD28E}"/>
              </a:ext>
            </a:extLst>
          </p:cNvPr>
          <p:cNvSpPr>
            <a:spLocks noGrp="1"/>
          </p:cNvSpPr>
          <p:nvPr>
            <p:ph idx="1"/>
          </p:nvPr>
        </p:nvSpPr>
        <p:spPr>
          <a:xfrm>
            <a:off x="3554858" y="0"/>
            <a:ext cx="5589142" cy="5715000"/>
          </a:xfrm>
        </p:spPr>
        <p:txBody>
          <a:bodyPr>
            <a:noAutofit/>
          </a:bodyPr>
          <a:lstStyle/>
          <a:p>
            <a:pPr marL="0" indent="0" algn="ctr">
              <a:buNone/>
            </a:pPr>
            <a:r>
              <a:rPr lang="en-US" sz="2000" dirty="0"/>
              <a:t>2 Chronicles 15:1-7 NASB</a:t>
            </a:r>
          </a:p>
          <a:p>
            <a:pPr marL="0" indent="0" algn="ctr">
              <a:buNone/>
            </a:pPr>
            <a:r>
              <a:rPr lang="en-US" sz="2000" dirty="0"/>
              <a:t>1 Now the Spirit of God came on Azariah the son of Oded, 2 and he went out to meet Asa and said to him, "Listen to me, Asa, and all Judah and Benjamin: the LORD is with you when you are with Him. And if you seek Him, He will let you find Him; but if you forsake Him, He will forsake you. 3 "For many days Israel was without the true God and without a teaching priest and without law. 4 "But in their distress they turned to the LORD God of Israel, and they sought Him, and He let them find Him. 5 "In those times there was no peace to him who went out or to him who came in, for many disturbances afflicted all the inhabitants of the lands. 6 "Nation was crushed by nation, and city by city, for God troubled them with every kind of distress. 7 "But you, be strong and do not lose courage, for there is reward for your work."</a:t>
            </a:r>
          </a:p>
        </p:txBody>
      </p:sp>
      <p:sp>
        <p:nvSpPr>
          <p:cNvPr id="4" name="Text Placeholder 3">
            <a:extLst>
              <a:ext uri="{FF2B5EF4-FFF2-40B4-BE49-F238E27FC236}">
                <a16:creationId xmlns:a16="http://schemas.microsoft.com/office/drawing/2014/main" id="{AAE27DE1-F0A4-DB4A-9181-D1B28B6F4E89}"/>
              </a:ext>
            </a:extLst>
          </p:cNvPr>
          <p:cNvSpPr>
            <a:spLocks noGrp="1"/>
          </p:cNvSpPr>
          <p:nvPr>
            <p:ph type="body" sz="half" idx="2"/>
          </p:nvPr>
        </p:nvSpPr>
        <p:spPr>
          <a:xfrm>
            <a:off x="0" y="1454273"/>
            <a:ext cx="3037703" cy="3176323"/>
          </a:xfrm>
        </p:spPr>
        <p:txBody>
          <a:bodyPr>
            <a:normAutofit/>
          </a:bodyPr>
          <a:lstStyle/>
          <a:p>
            <a:pPr marL="238115" indent="-238115">
              <a:buFont typeface="Arial" panose="020B0604020202020204" pitchFamily="34" charset="0"/>
              <a:buChar char="•"/>
            </a:pPr>
            <a:r>
              <a:rPr lang="en-US" sz="2333" dirty="0"/>
              <a:t>Conditional relationship with God</a:t>
            </a:r>
          </a:p>
          <a:p>
            <a:pPr marL="238115" indent="-238115">
              <a:buFont typeface="Arial" panose="020B0604020202020204" pitchFamily="34" charset="0"/>
              <a:buChar char="•"/>
            </a:pPr>
            <a:r>
              <a:rPr lang="en-US" sz="2333" dirty="0"/>
              <a:t>Continual relationship with God</a:t>
            </a:r>
          </a:p>
          <a:p>
            <a:pPr marL="238115" indent="-238115">
              <a:buFont typeface="Arial" panose="020B0604020202020204" pitchFamily="34" charset="0"/>
              <a:buChar char="•"/>
            </a:pPr>
            <a:r>
              <a:rPr lang="en-US" sz="2333" dirty="0"/>
              <a:t>Just because you have had victory, keep working. </a:t>
            </a:r>
          </a:p>
        </p:txBody>
      </p:sp>
      <p:cxnSp>
        <p:nvCxnSpPr>
          <p:cNvPr id="5" name="Straight Connector 4">
            <a:extLst>
              <a:ext uri="{FF2B5EF4-FFF2-40B4-BE49-F238E27FC236}">
                <a16:creationId xmlns:a16="http://schemas.microsoft.com/office/drawing/2014/main" id="{84407331-EDB1-644A-8D50-377610D53FF9}"/>
              </a:ext>
            </a:extLst>
          </p:cNvPr>
          <p:cNvCxnSpPr>
            <a:cxnSpLocks/>
          </p:cNvCxnSpPr>
          <p:nvPr/>
        </p:nvCxnSpPr>
        <p:spPr>
          <a:xfrm>
            <a:off x="4061637" y="1473151"/>
            <a:ext cx="417859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EA660B5E-411F-6F42-939F-2B7F5B4E6FD1}"/>
              </a:ext>
            </a:extLst>
          </p:cNvPr>
          <p:cNvCxnSpPr>
            <a:cxnSpLocks/>
          </p:cNvCxnSpPr>
          <p:nvPr/>
        </p:nvCxnSpPr>
        <p:spPr>
          <a:xfrm>
            <a:off x="3841898" y="1785039"/>
            <a:ext cx="4972493"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D7FD6936-A7E1-1749-AF40-73CD548573DE}"/>
              </a:ext>
            </a:extLst>
          </p:cNvPr>
          <p:cNvCxnSpPr>
            <a:cxnSpLocks/>
          </p:cNvCxnSpPr>
          <p:nvPr/>
        </p:nvCxnSpPr>
        <p:spPr>
          <a:xfrm>
            <a:off x="3760382" y="2065030"/>
            <a:ext cx="328900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a:extLst>
              <a:ext uri="{FF2B5EF4-FFF2-40B4-BE49-F238E27FC236}">
                <a16:creationId xmlns:a16="http://schemas.microsoft.com/office/drawing/2014/main" id="{C6E3919C-FAA4-D54E-892B-E39D097AF78D}"/>
              </a:ext>
            </a:extLst>
          </p:cNvPr>
          <p:cNvCxnSpPr>
            <a:cxnSpLocks/>
          </p:cNvCxnSpPr>
          <p:nvPr/>
        </p:nvCxnSpPr>
        <p:spPr>
          <a:xfrm>
            <a:off x="8420986" y="1479009"/>
            <a:ext cx="47846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5A7175D1-89E7-5E4F-AB25-0BD9E126C072}"/>
              </a:ext>
            </a:extLst>
          </p:cNvPr>
          <p:cNvCxnSpPr>
            <a:cxnSpLocks/>
          </p:cNvCxnSpPr>
          <p:nvPr/>
        </p:nvCxnSpPr>
        <p:spPr>
          <a:xfrm>
            <a:off x="4295554" y="4779877"/>
            <a:ext cx="3289004"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707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9"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8" presetID="9"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par>
                                <p:cTn id="21" presetID="9"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500"/>
                                        <p:tgtEl>
                                          <p:spTgt spid="9"/>
                                        </p:tgtEl>
                                      </p:cBhvr>
                                    </p:animEffect>
                                  </p:childTnLst>
                                </p:cTn>
                              </p:par>
                              <p:par>
                                <p:cTn id="24" presetID="9"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3" presetID="9"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dissolv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C1E85B7-C667-F743-871D-5E4529C37B40}"/>
              </a:ext>
            </a:extLst>
          </p:cNvPr>
          <p:cNvSpPr>
            <a:spLocks noGrp="1"/>
          </p:cNvSpPr>
          <p:nvPr>
            <p:ph type="title"/>
          </p:nvPr>
        </p:nvSpPr>
        <p:spPr>
          <a:xfrm>
            <a:off x="11987" y="0"/>
            <a:ext cx="2457648" cy="1333500"/>
          </a:xfrm>
        </p:spPr>
        <p:txBody>
          <a:bodyPr/>
          <a:lstStyle/>
          <a:p>
            <a:r>
              <a:rPr lang="en-US" dirty="0"/>
              <a:t>Setting up the next 25 Years</a:t>
            </a:r>
          </a:p>
        </p:txBody>
      </p:sp>
      <p:sp>
        <p:nvSpPr>
          <p:cNvPr id="3" name="Content Placeholder 2">
            <a:extLst>
              <a:ext uri="{FF2B5EF4-FFF2-40B4-BE49-F238E27FC236}">
                <a16:creationId xmlns:a16="http://schemas.microsoft.com/office/drawing/2014/main" id="{BE2FDCFC-C8C1-7741-9118-939A538BD28E}"/>
              </a:ext>
            </a:extLst>
          </p:cNvPr>
          <p:cNvSpPr>
            <a:spLocks noGrp="1"/>
          </p:cNvSpPr>
          <p:nvPr>
            <p:ph idx="1"/>
          </p:nvPr>
        </p:nvSpPr>
        <p:spPr>
          <a:xfrm>
            <a:off x="2481623" y="0"/>
            <a:ext cx="6662378" cy="5715000"/>
          </a:xfrm>
        </p:spPr>
        <p:txBody>
          <a:bodyPr>
            <a:noAutofit/>
          </a:bodyPr>
          <a:lstStyle/>
          <a:p>
            <a:pPr marL="0" indent="0" algn="ctr">
              <a:buNone/>
            </a:pPr>
            <a:r>
              <a:rPr lang="en-US" sz="1500" dirty="0"/>
              <a:t>2 Chronicles 15:8-16 NASB</a:t>
            </a:r>
          </a:p>
          <a:p>
            <a:pPr marL="0" indent="0" algn="ctr">
              <a:buNone/>
            </a:pPr>
            <a:r>
              <a:rPr lang="en-US" sz="1700" dirty="0"/>
              <a:t>8 Now when Asa heard these words and the prophecy which Azariah the son of Oded the prophet spoke, he took courage and removed the abominable idols from all the land of Judah and Benjamin and from the cities which he had captured in the hill country of Ephraim. He then restored the altar of the LORD which was in front of the porch of the LORD. 9 He gathered all Judah and Benjamin and those from Ephraim, Manasseh and Simeon who resided with them, for many defected to him from Israel when they saw that the LORD his God was with him. 10 So they assembled at Jerusalem in the third month of the fifteenth year of Asa's reign. 11 They sacrificed to the LORD that day 700 oxen and 7,000 sheep from the spoil they had brought. 12 They entered into the covenant to seek the LORD God of their fathers with all their heart and soul; 13 and whoever would not seek the LORD God of Israel should be put to death, whether small or great, man or woman. 14 Moreover, they made an oath to the LORD with a loud voice, with shouting, with trumpets and with horns. 15 All Judah rejoiced concerning the oath, for they had sworn with their whole heart and had sought Him earnestly, and He let them find Him. So the LORD gave them rest on every side. 16 He also removed </a:t>
            </a:r>
            <a:r>
              <a:rPr lang="en-US" sz="1700" dirty="0" err="1"/>
              <a:t>Maacah</a:t>
            </a:r>
            <a:r>
              <a:rPr lang="en-US" sz="1700" dirty="0"/>
              <a:t>, the mother of King Asa, from the [position of] queen mother, because she had made a horrid image as an Asherah, and Asa cut down her horrid image, crushed [it] and burned [it] at the brook Kidron.</a:t>
            </a:r>
          </a:p>
        </p:txBody>
      </p:sp>
      <p:sp>
        <p:nvSpPr>
          <p:cNvPr id="4" name="Text Placeholder 3">
            <a:extLst>
              <a:ext uri="{FF2B5EF4-FFF2-40B4-BE49-F238E27FC236}">
                <a16:creationId xmlns:a16="http://schemas.microsoft.com/office/drawing/2014/main" id="{AAE27DE1-F0A4-DB4A-9181-D1B28B6F4E89}"/>
              </a:ext>
            </a:extLst>
          </p:cNvPr>
          <p:cNvSpPr>
            <a:spLocks noGrp="1"/>
          </p:cNvSpPr>
          <p:nvPr>
            <p:ph type="body" sz="half" idx="2"/>
          </p:nvPr>
        </p:nvSpPr>
        <p:spPr>
          <a:xfrm>
            <a:off x="0" y="1333500"/>
            <a:ext cx="2457648" cy="3310581"/>
          </a:xfrm>
        </p:spPr>
        <p:txBody>
          <a:bodyPr>
            <a:normAutofit fontScale="92500"/>
          </a:bodyPr>
          <a:lstStyle/>
          <a:p>
            <a:pPr marL="238115" indent="-238115">
              <a:buFont typeface="Arial" panose="020B0604020202020204" pitchFamily="34" charset="0"/>
              <a:buChar char="•"/>
            </a:pPr>
            <a:r>
              <a:rPr lang="en-US" sz="2333" dirty="0"/>
              <a:t>Didn’t neglect the home. </a:t>
            </a:r>
          </a:p>
          <a:p>
            <a:pPr marL="238115" indent="-238115">
              <a:buFont typeface="Arial" panose="020B0604020202020204" pitchFamily="34" charset="0"/>
              <a:buChar char="•"/>
            </a:pPr>
            <a:r>
              <a:rPr lang="en-US" sz="2333" dirty="0"/>
              <a:t>Takes courage to clean up at home. </a:t>
            </a:r>
          </a:p>
          <a:p>
            <a:pPr marL="619100" lvl="1" indent="-238115">
              <a:buFont typeface="Arial" panose="020B0604020202020204" pitchFamily="34" charset="0"/>
              <a:buChar char="•"/>
            </a:pPr>
            <a:r>
              <a:rPr lang="en-US" sz="2000" dirty="0"/>
              <a:t>Removes</a:t>
            </a:r>
          </a:p>
          <a:p>
            <a:pPr marL="619100" lvl="1" indent="-238115">
              <a:buFont typeface="Arial" panose="020B0604020202020204" pitchFamily="34" charset="0"/>
              <a:buChar char="•"/>
            </a:pPr>
            <a:r>
              <a:rPr lang="en-US" sz="2000" dirty="0"/>
              <a:t>Restores</a:t>
            </a:r>
          </a:p>
          <a:p>
            <a:pPr marL="619100" lvl="1" indent="-238115">
              <a:buFont typeface="Arial" panose="020B0604020202020204" pitchFamily="34" charset="0"/>
              <a:buChar char="•"/>
            </a:pPr>
            <a:r>
              <a:rPr lang="en-US" sz="2000" dirty="0"/>
              <a:t>Returns</a:t>
            </a:r>
          </a:p>
          <a:p>
            <a:pPr marL="619100" lvl="1" indent="-238115">
              <a:buFont typeface="Arial" panose="020B0604020202020204" pitchFamily="34" charset="0"/>
              <a:buChar char="•"/>
            </a:pPr>
            <a:r>
              <a:rPr lang="en-US" sz="2000" dirty="0"/>
              <a:t>Recommits </a:t>
            </a:r>
          </a:p>
          <a:p>
            <a:pPr marL="619100" lvl="1" indent="-238115">
              <a:buFont typeface="Arial" panose="020B0604020202020204" pitchFamily="34" charset="0"/>
              <a:buChar char="•"/>
            </a:pPr>
            <a:r>
              <a:rPr lang="en-US" sz="2000" dirty="0"/>
              <a:t>Rejoices</a:t>
            </a:r>
          </a:p>
          <a:p>
            <a:pPr marL="619100" lvl="1" indent="-238115">
              <a:buFont typeface="Arial" panose="020B0604020202020204" pitchFamily="34" charset="0"/>
              <a:buChar char="•"/>
            </a:pPr>
            <a:r>
              <a:rPr lang="en-US" sz="2000" dirty="0"/>
              <a:t>Rest</a:t>
            </a:r>
          </a:p>
        </p:txBody>
      </p:sp>
      <p:cxnSp>
        <p:nvCxnSpPr>
          <p:cNvPr id="5" name="Straight Connector 4">
            <a:extLst>
              <a:ext uri="{FF2B5EF4-FFF2-40B4-BE49-F238E27FC236}">
                <a16:creationId xmlns:a16="http://schemas.microsoft.com/office/drawing/2014/main" id="{96EF0536-548D-3740-B31B-765DBA8705EE}"/>
              </a:ext>
            </a:extLst>
          </p:cNvPr>
          <p:cNvCxnSpPr>
            <a:cxnSpLocks/>
          </p:cNvCxnSpPr>
          <p:nvPr/>
        </p:nvCxnSpPr>
        <p:spPr>
          <a:xfrm>
            <a:off x="4284921" y="996491"/>
            <a:ext cx="335988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82C1C05B-01DD-4343-AB35-72E9C46C88BB}"/>
              </a:ext>
            </a:extLst>
          </p:cNvPr>
          <p:cNvCxnSpPr>
            <a:cxnSpLocks/>
          </p:cNvCxnSpPr>
          <p:nvPr/>
        </p:nvCxnSpPr>
        <p:spPr>
          <a:xfrm>
            <a:off x="7644809" y="810388"/>
            <a:ext cx="71238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a:extLst>
              <a:ext uri="{FF2B5EF4-FFF2-40B4-BE49-F238E27FC236}">
                <a16:creationId xmlns:a16="http://schemas.microsoft.com/office/drawing/2014/main" id="{65CD5A85-F29F-244D-B96B-BB52130F10CD}"/>
              </a:ext>
            </a:extLst>
          </p:cNvPr>
          <p:cNvCxnSpPr>
            <a:cxnSpLocks/>
          </p:cNvCxnSpPr>
          <p:nvPr/>
        </p:nvCxnSpPr>
        <p:spPr>
          <a:xfrm>
            <a:off x="2853069" y="1494416"/>
            <a:ext cx="71238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56C66FFC-5629-474D-8399-BC355AE7B674}"/>
              </a:ext>
            </a:extLst>
          </p:cNvPr>
          <p:cNvCxnSpPr>
            <a:cxnSpLocks/>
          </p:cNvCxnSpPr>
          <p:nvPr/>
        </p:nvCxnSpPr>
        <p:spPr>
          <a:xfrm>
            <a:off x="6067646" y="4071040"/>
            <a:ext cx="71238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a:extLst>
              <a:ext uri="{FF2B5EF4-FFF2-40B4-BE49-F238E27FC236}">
                <a16:creationId xmlns:a16="http://schemas.microsoft.com/office/drawing/2014/main" id="{8686DC81-251D-B34F-9C17-CA8CE6195854}"/>
              </a:ext>
            </a:extLst>
          </p:cNvPr>
          <p:cNvCxnSpPr>
            <a:cxnSpLocks/>
          </p:cNvCxnSpPr>
          <p:nvPr/>
        </p:nvCxnSpPr>
        <p:spPr>
          <a:xfrm>
            <a:off x="6780028" y="4542417"/>
            <a:ext cx="26935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9" name="Straight Connector 18">
            <a:extLst>
              <a:ext uri="{FF2B5EF4-FFF2-40B4-BE49-F238E27FC236}">
                <a16:creationId xmlns:a16="http://schemas.microsoft.com/office/drawing/2014/main" id="{A682457D-2F00-204F-81D4-F0FB11C3A1A2}"/>
              </a:ext>
            </a:extLst>
          </p:cNvPr>
          <p:cNvCxnSpPr>
            <a:cxnSpLocks/>
          </p:cNvCxnSpPr>
          <p:nvPr/>
        </p:nvCxnSpPr>
        <p:spPr>
          <a:xfrm>
            <a:off x="2853069" y="3117654"/>
            <a:ext cx="71238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0" name="Straight Connector 19">
            <a:extLst>
              <a:ext uri="{FF2B5EF4-FFF2-40B4-BE49-F238E27FC236}">
                <a16:creationId xmlns:a16="http://schemas.microsoft.com/office/drawing/2014/main" id="{FACF6A92-521B-C943-BB42-9296A4D0C993}"/>
              </a:ext>
            </a:extLst>
          </p:cNvPr>
          <p:cNvCxnSpPr>
            <a:cxnSpLocks/>
          </p:cNvCxnSpPr>
          <p:nvPr/>
        </p:nvCxnSpPr>
        <p:spPr>
          <a:xfrm>
            <a:off x="3209260" y="4758611"/>
            <a:ext cx="712382"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343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9"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 calcmode="lin" valueType="num">
                                      <p:cBhvr additive="base">
                                        <p:cTn id="36"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 calcmode="lin" valueType="num">
                                      <p:cBhvr additive="base">
                                        <p:cTn id="40"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2" presetID="9" presetClass="entr" presetSubtype="0"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dissolve">
                                      <p:cBhvr>
                                        <p:cTn id="44" dur="500"/>
                                        <p:tgtEl>
                                          <p:spTgt spid="9"/>
                                        </p:tgtEl>
                                      </p:cBhvr>
                                    </p:animEffect>
                                  </p:childTnLst>
                                </p:cTn>
                              </p:par>
                              <p:par>
                                <p:cTn id="45" presetID="9" presetClass="entr" presetSubtype="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dissolve">
                                      <p:cBhvr>
                                        <p:cTn id="47" dur="500"/>
                                        <p:tgtEl>
                                          <p:spTgt spid="14"/>
                                        </p:tgtEl>
                                      </p:cBhvr>
                                    </p:animEffect>
                                  </p:childTnLst>
                                </p:cTn>
                              </p:par>
                              <p:par>
                                <p:cTn id="48" presetID="9" presetClass="entr" presetSubtype="0" fill="hold"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dissolve">
                                      <p:cBhvr>
                                        <p:cTn id="50" dur="500"/>
                                        <p:tgtEl>
                                          <p:spTgt spid="15"/>
                                        </p:tgtEl>
                                      </p:cBhvr>
                                    </p:animEffect>
                                  </p:childTnLst>
                                </p:cTn>
                              </p:par>
                              <p:par>
                                <p:cTn id="51" presetID="9" presetClass="entr" presetSubtype="0"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dissolve">
                                      <p:cBhvr>
                                        <p:cTn id="53" dur="500"/>
                                        <p:tgtEl>
                                          <p:spTgt spid="16"/>
                                        </p:tgtEl>
                                      </p:cBhvr>
                                    </p:animEffect>
                                  </p:childTnLst>
                                </p:cTn>
                              </p:par>
                              <p:par>
                                <p:cTn id="54" presetID="9" presetClass="entr" presetSubtype="0" fill="hold"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dissolve">
                                      <p:cBhvr>
                                        <p:cTn id="56" dur="500"/>
                                        <p:tgtEl>
                                          <p:spTgt spid="19"/>
                                        </p:tgtEl>
                                      </p:cBhvr>
                                    </p:animEffect>
                                  </p:childTnLst>
                                </p:cTn>
                              </p:par>
                              <p:par>
                                <p:cTn id="57" presetID="9" presetClass="entr" presetSubtype="0" fill="hold"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dissolve">
                                      <p:cBhvr>
                                        <p:cTn id="5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C2AFD61-0DEB-DF46-A0A3-924B13D60D75}"/>
              </a:ext>
            </a:extLst>
          </p:cNvPr>
          <p:cNvSpPr>
            <a:spLocks noGrp="1"/>
          </p:cNvSpPr>
          <p:nvPr>
            <p:ph type="title"/>
          </p:nvPr>
        </p:nvSpPr>
        <p:spPr>
          <a:xfrm>
            <a:off x="0" y="0"/>
            <a:ext cx="2457648" cy="1333500"/>
          </a:xfrm>
        </p:spPr>
        <p:txBody>
          <a:bodyPr/>
          <a:lstStyle/>
          <a:p>
            <a:r>
              <a:rPr lang="en-US" dirty="0"/>
              <a:t>Asa’s Last Years</a:t>
            </a:r>
          </a:p>
        </p:txBody>
      </p:sp>
      <p:sp>
        <p:nvSpPr>
          <p:cNvPr id="3" name="Content Placeholder 2">
            <a:extLst>
              <a:ext uri="{FF2B5EF4-FFF2-40B4-BE49-F238E27FC236}">
                <a16:creationId xmlns:a16="http://schemas.microsoft.com/office/drawing/2014/main" id="{BE2FDCFC-C8C1-7741-9118-939A538BD28E}"/>
              </a:ext>
            </a:extLst>
          </p:cNvPr>
          <p:cNvSpPr>
            <a:spLocks noGrp="1"/>
          </p:cNvSpPr>
          <p:nvPr>
            <p:ph idx="1"/>
          </p:nvPr>
        </p:nvSpPr>
        <p:spPr>
          <a:xfrm>
            <a:off x="3020602" y="1"/>
            <a:ext cx="6123398" cy="5445302"/>
          </a:xfrm>
        </p:spPr>
        <p:txBody>
          <a:bodyPr>
            <a:normAutofit/>
          </a:bodyPr>
          <a:lstStyle/>
          <a:p>
            <a:pPr marL="0" indent="0" algn="ctr">
              <a:buNone/>
            </a:pPr>
            <a:r>
              <a:rPr lang="en-US" dirty="0"/>
              <a:t>2 Chronicles 16: 1-3</a:t>
            </a:r>
          </a:p>
          <a:p>
            <a:pPr marL="0" indent="0" algn="ctr">
              <a:buNone/>
            </a:pPr>
            <a:r>
              <a:rPr lang="en-US" dirty="0"/>
              <a:t> In the thirty-sixth year of Asa's reign </a:t>
            </a:r>
            <a:r>
              <a:rPr lang="en-US" dirty="0" err="1"/>
              <a:t>Baasha</a:t>
            </a:r>
            <a:r>
              <a:rPr lang="en-US" dirty="0"/>
              <a:t> king of Israel came up against Judah and fortified Ramah in order to prevent [anyone] from going out or coming in to Asa king of Judah. 2 Then Asa brought out silver and gold from the treasuries of the house of the LORD and the king's house, and sent them to Ben-</a:t>
            </a:r>
            <a:r>
              <a:rPr lang="en-US" dirty="0" err="1"/>
              <a:t>hadad</a:t>
            </a:r>
            <a:r>
              <a:rPr lang="en-US" dirty="0"/>
              <a:t> king of Aram, who lived in Damascus, saying, 3 "[Let there be] a treaty between you and me, [as] between my father and your father. Behold, I have sent you silver and gold; go, break your treaty with </a:t>
            </a:r>
            <a:r>
              <a:rPr lang="en-US" dirty="0" err="1"/>
              <a:t>Baasha</a:t>
            </a:r>
            <a:r>
              <a:rPr lang="en-US" dirty="0"/>
              <a:t> king of Israel so that he will withdraw from me.</a:t>
            </a:r>
          </a:p>
        </p:txBody>
      </p:sp>
      <p:sp>
        <p:nvSpPr>
          <p:cNvPr id="4" name="Text Placeholder 3">
            <a:extLst>
              <a:ext uri="{FF2B5EF4-FFF2-40B4-BE49-F238E27FC236}">
                <a16:creationId xmlns:a16="http://schemas.microsoft.com/office/drawing/2014/main" id="{AAE27DE1-F0A4-DB4A-9181-D1B28B6F4E89}"/>
              </a:ext>
            </a:extLst>
          </p:cNvPr>
          <p:cNvSpPr>
            <a:spLocks noGrp="1"/>
          </p:cNvSpPr>
          <p:nvPr>
            <p:ph type="body" sz="half" idx="2"/>
          </p:nvPr>
        </p:nvSpPr>
        <p:spPr>
          <a:xfrm>
            <a:off x="0" y="1427894"/>
            <a:ext cx="3020602" cy="3688636"/>
          </a:xfrm>
        </p:spPr>
        <p:txBody>
          <a:bodyPr>
            <a:normAutofit/>
          </a:bodyPr>
          <a:lstStyle/>
          <a:p>
            <a:pPr marL="238115" indent="-238115">
              <a:buFont typeface="Arial" panose="020B0604020202020204" pitchFamily="34" charset="0"/>
              <a:buChar char="•"/>
            </a:pPr>
            <a:r>
              <a:rPr lang="en-US" sz="2000" dirty="0"/>
              <a:t>Doesn’t trust in God like he did against the Ethiopians. </a:t>
            </a:r>
          </a:p>
          <a:p>
            <a:pPr marL="238115" indent="-238115">
              <a:buFont typeface="Arial" panose="020B0604020202020204" pitchFamily="34" charset="0"/>
              <a:buChar char="•"/>
            </a:pPr>
            <a:r>
              <a:rPr lang="en-US" sz="2000" dirty="0"/>
              <a:t>Uses God’s blessings to not trust in God. </a:t>
            </a:r>
          </a:p>
          <a:p>
            <a:pPr marL="238115" indent="-238115">
              <a:buFont typeface="Arial" panose="020B0604020202020204" pitchFamily="34" charset="0"/>
              <a:buChar char="•"/>
            </a:pPr>
            <a:r>
              <a:rPr lang="en-US" sz="2000" dirty="0"/>
              <a:t>When the enemy is big and ugly it’s easier to trust in God, but when it seems like something closer to home we trust ourselves. </a:t>
            </a:r>
          </a:p>
        </p:txBody>
      </p:sp>
    </p:spTree>
    <p:extLst>
      <p:ext uri="{BB962C8B-B14F-4D97-AF65-F5344CB8AC3E}">
        <p14:creationId xmlns:p14="http://schemas.microsoft.com/office/powerpoint/2010/main" val="237375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76FA013-5EE0-E643-8604-6F447F4A9B04}"/>
              </a:ext>
            </a:extLst>
          </p:cNvPr>
          <p:cNvSpPr>
            <a:spLocks noGrp="1"/>
          </p:cNvSpPr>
          <p:nvPr>
            <p:ph type="title"/>
          </p:nvPr>
        </p:nvSpPr>
        <p:spPr>
          <a:xfrm>
            <a:off x="0" y="0"/>
            <a:ext cx="2457648" cy="1333500"/>
          </a:xfrm>
        </p:spPr>
        <p:txBody>
          <a:bodyPr/>
          <a:lstStyle/>
          <a:p>
            <a:r>
              <a:rPr lang="en-US" dirty="0"/>
              <a:t>Asa’s Last Years</a:t>
            </a:r>
          </a:p>
        </p:txBody>
      </p:sp>
      <p:sp>
        <p:nvSpPr>
          <p:cNvPr id="3" name="Content Placeholder 2">
            <a:extLst>
              <a:ext uri="{FF2B5EF4-FFF2-40B4-BE49-F238E27FC236}">
                <a16:creationId xmlns:a16="http://schemas.microsoft.com/office/drawing/2014/main" id="{BE2FDCFC-C8C1-7741-9118-939A538BD28E}"/>
              </a:ext>
            </a:extLst>
          </p:cNvPr>
          <p:cNvSpPr>
            <a:spLocks noGrp="1"/>
          </p:cNvSpPr>
          <p:nvPr>
            <p:ph idx="1"/>
          </p:nvPr>
        </p:nvSpPr>
        <p:spPr>
          <a:xfrm>
            <a:off x="2687595" y="0"/>
            <a:ext cx="6456405" cy="5715000"/>
          </a:xfrm>
        </p:spPr>
        <p:txBody>
          <a:bodyPr>
            <a:normAutofit fontScale="77500" lnSpcReduction="20000"/>
          </a:bodyPr>
          <a:lstStyle/>
          <a:p>
            <a:pPr marL="0" indent="0" algn="ctr">
              <a:buNone/>
            </a:pPr>
            <a:r>
              <a:rPr lang="en-US" dirty="0"/>
              <a:t>2 Chronicles 16:7-12</a:t>
            </a:r>
          </a:p>
          <a:p>
            <a:pPr marL="0" indent="0" algn="ctr">
              <a:buNone/>
            </a:pPr>
            <a:r>
              <a:rPr lang="en-US" sz="2833" dirty="0"/>
              <a:t>7 At that time </a:t>
            </a:r>
            <a:r>
              <a:rPr lang="en-US" sz="2833" dirty="0" err="1"/>
              <a:t>Hanani</a:t>
            </a:r>
            <a:r>
              <a:rPr lang="en-US" sz="2833" dirty="0"/>
              <a:t> the seer came to Asa king of Judah and said to him, “Because you have relied on the king of Aram and have not relied on the LORD your God, therefore the army of the king of Aram has escaped out of your hand. 8 Were not the Ethiopians and the </a:t>
            </a:r>
            <a:r>
              <a:rPr lang="en-US" sz="2833" dirty="0" err="1"/>
              <a:t>Lubim</a:t>
            </a:r>
            <a:r>
              <a:rPr lang="en-US" sz="2833" dirty="0"/>
              <a:t> an immense army with very many chariots and horsemen? Yet because you relied on the LORD, He delivered them into your hand. 9 For the eyes of the LORD move to and </a:t>
            </a:r>
            <a:r>
              <a:rPr lang="en-US" sz="2833" dirty="0" err="1"/>
              <a:t>fro</a:t>
            </a:r>
            <a:r>
              <a:rPr lang="en-US" sz="2833" dirty="0"/>
              <a:t> throughout the earth that He may strongly support those whose heart is completely His. You have acted foolishly in this. Indeed, from now on you will surely have wars.” 10 Then Asa was angry with the seer and put him in [</a:t>
            </a:r>
            <a:r>
              <a:rPr lang="en-US" sz="2833" dirty="0" err="1"/>
              <a:t>fn</a:t>
            </a:r>
            <a:r>
              <a:rPr lang="en-US" sz="2833" dirty="0"/>
              <a:t>]prison, for he was enraged at him for this. And Asa oppressed some of the people at the same time. 11 Now, the acts of Asa from first to last, behold, they are written in the Book of the Kings of Judah and Israel. 12 In the thirty-ninth year of his reign Asa became diseased in his feet. His disease was severe, yet even in his disease he did not seek the LORD, but the physicians.</a:t>
            </a:r>
          </a:p>
          <a:p>
            <a:pPr marL="0" indent="0">
              <a:buNone/>
            </a:pPr>
            <a:endParaRPr lang="en-US" dirty="0"/>
          </a:p>
        </p:txBody>
      </p:sp>
      <p:sp>
        <p:nvSpPr>
          <p:cNvPr id="4" name="Text Placeholder 3">
            <a:extLst>
              <a:ext uri="{FF2B5EF4-FFF2-40B4-BE49-F238E27FC236}">
                <a16:creationId xmlns:a16="http://schemas.microsoft.com/office/drawing/2014/main" id="{AAE27DE1-F0A4-DB4A-9181-D1B28B6F4E89}"/>
              </a:ext>
            </a:extLst>
          </p:cNvPr>
          <p:cNvSpPr>
            <a:spLocks noGrp="1"/>
          </p:cNvSpPr>
          <p:nvPr>
            <p:ph type="body" sz="half" idx="2"/>
          </p:nvPr>
        </p:nvSpPr>
        <p:spPr>
          <a:xfrm>
            <a:off x="0" y="1415254"/>
            <a:ext cx="2687595" cy="4061353"/>
          </a:xfrm>
        </p:spPr>
        <p:txBody>
          <a:bodyPr>
            <a:normAutofit lnSpcReduction="10000"/>
          </a:bodyPr>
          <a:lstStyle/>
          <a:p>
            <a:pPr marL="238115" indent="-238115">
              <a:buFont typeface="Arial" panose="020B0604020202020204" pitchFamily="34" charset="0"/>
              <a:buChar char="•"/>
            </a:pPr>
            <a:r>
              <a:rPr lang="en-US" sz="2000" dirty="0" err="1"/>
              <a:t>Hanani</a:t>
            </a:r>
            <a:r>
              <a:rPr lang="en-US" sz="2000" dirty="0"/>
              <a:t> comes to see/rebuke him. </a:t>
            </a:r>
          </a:p>
          <a:p>
            <a:pPr marL="238115" indent="-238115">
              <a:buFont typeface="Arial" panose="020B0604020202020204" pitchFamily="34" charset="0"/>
              <a:buChar char="•"/>
            </a:pPr>
            <a:r>
              <a:rPr lang="en-US" sz="2000" dirty="0"/>
              <a:t>Asa is angry with the seer. </a:t>
            </a:r>
          </a:p>
          <a:p>
            <a:pPr marL="238115" indent="-238115">
              <a:buFont typeface="Arial" panose="020B0604020202020204" pitchFamily="34" charset="0"/>
              <a:buChar char="•"/>
            </a:pPr>
            <a:r>
              <a:rPr lang="en-US" sz="2000" dirty="0"/>
              <a:t>Continues to take our his anger on the messenger then the people. </a:t>
            </a:r>
          </a:p>
          <a:p>
            <a:pPr marL="238115" indent="-238115">
              <a:buFont typeface="Arial" panose="020B0604020202020204" pitchFamily="34" charset="0"/>
              <a:buChar char="•"/>
            </a:pPr>
            <a:r>
              <a:rPr lang="en-US" sz="2000" dirty="0"/>
              <a:t>His unrepentant attitude affected him. </a:t>
            </a:r>
          </a:p>
          <a:p>
            <a:pPr marL="238115" indent="-238115">
              <a:buFont typeface="Arial" panose="020B0604020202020204" pitchFamily="34" charset="0"/>
              <a:buChar char="•"/>
            </a:pPr>
            <a:r>
              <a:rPr lang="en-US" sz="2000" dirty="0"/>
              <a:t>Didn’t seek the LORD whenever he had his disease. </a:t>
            </a:r>
          </a:p>
        </p:txBody>
      </p:sp>
    </p:spTree>
    <p:extLst>
      <p:ext uri="{BB962C8B-B14F-4D97-AF65-F5344CB8AC3E}">
        <p14:creationId xmlns:p14="http://schemas.microsoft.com/office/powerpoint/2010/main" val="387227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67AC74-CC98-F647-96E6-9E50B73D136A}"/>
              </a:ext>
            </a:extLst>
          </p:cNvPr>
          <p:cNvSpPr txBox="1"/>
          <p:nvPr/>
        </p:nvSpPr>
        <p:spPr>
          <a:xfrm>
            <a:off x="937054" y="1139992"/>
            <a:ext cx="3634946" cy="1169359"/>
          </a:xfrm>
          <a:prstGeom prst="rect">
            <a:avLst/>
          </a:prstGeom>
          <a:noFill/>
          <a:ln w="25400">
            <a:solidFill>
              <a:schemeClr val="bg2"/>
            </a:solidFill>
          </a:ln>
        </p:spPr>
        <p:txBody>
          <a:bodyPr wrap="square" rtlCol="0">
            <a:spAutoFit/>
          </a:bodyPr>
          <a:lstStyle/>
          <a:p>
            <a:pPr algn="ctr"/>
            <a:r>
              <a:rPr lang="en-US" sz="2333" dirty="0"/>
              <a:t>Seek God in victories and failures, on the road and at home.</a:t>
            </a:r>
          </a:p>
        </p:txBody>
      </p:sp>
      <p:sp>
        <p:nvSpPr>
          <p:cNvPr id="4" name="TextBox 3">
            <a:extLst>
              <a:ext uri="{FF2B5EF4-FFF2-40B4-BE49-F238E27FC236}">
                <a16:creationId xmlns:a16="http://schemas.microsoft.com/office/drawing/2014/main" id="{0B14458B-403F-D348-AB28-BAAF4C04B267}"/>
              </a:ext>
            </a:extLst>
          </p:cNvPr>
          <p:cNvSpPr txBox="1"/>
          <p:nvPr/>
        </p:nvSpPr>
        <p:spPr>
          <a:xfrm>
            <a:off x="4571999" y="2294155"/>
            <a:ext cx="3634947" cy="1528367"/>
          </a:xfrm>
          <a:prstGeom prst="rect">
            <a:avLst/>
          </a:prstGeom>
          <a:noFill/>
          <a:ln w="25400">
            <a:solidFill>
              <a:schemeClr val="bg2"/>
            </a:solidFill>
          </a:ln>
        </p:spPr>
        <p:txBody>
          <a:bodyPr wrap="square" rtlCol="0">
            <a:spAutoFit/>
          </a:bodyPr>
          <a:lstStyle/>
          <a:p>
            <a:pPr algn="ctr"/>
            <a:r>
              <a:rPr lang="en-US" sz="2333" dirty="0"/>
              <a:t>Your decisions affect everyone around you, your family, the messenger, and ultimately you.</a:t>
            </a:r>
          </a:p>
        </p:txBody>
      </p:sp>
      <p:sp>
        <p:nvSpPr>
          <p:cNvPr id="7" name="TextBox 6">
            <a:extLst>
              <a:ext uri="{FF2B5EF4-FFF2-40B4-BE49-F238E27FC236}">
                <a16:creationId xmlns:a16="http://schemas.microsoft.com/office/drawing/2014/main" id="{2438655A-A077-914C-B8AB-30FD9E774D10}"/>
              </a:ext>
            </a:extLst>
          </p:cNvPr>
          <p:cNvSpPr txBox="1"/>
          <p:nvPr/>
        </p:nvSpPr>
        <p:spPr>
          <a:xfrm>
            <a:off x="4571999" y="1139993"/>
            <a:ext cx="3634948" cy="1154163"/>
          </a:xfrm>
          <a:prstGeom prst="rect">
            <a:avLst/>
          </a:prstGeom>
          <a:noFill/>
          <a:ln w="25400">
            <a:solidFill>
              <a:schemeClr val="bg2"/>
            </a:solidFill>
          </a:ln>
        </p:spPr>
        <p:txBody>
          <a:bodyPr wrap="square" tIns="228600" rtlCol="0">
            <a:noAutofit/>
          </a:bodyPr>
          <a:lstStyle/>
          <a:p>
            <a:pPr algn="ctr"/>
            <a:r>
              <a:rPr lang="en-US" sz="2333" dirty="0"/>
              <a:t>Seeking God is an ongoing process.</a:t>
            </a:r>
          </a:p>
        </p:txBody>
      </p:sp>
      <p:sp>
        <p:nvSpPr>
          <p:cNvPr id="8" name="TextBox 7">
            <a:extLst>
              <a:ext uri="{FF2B5EF4-FFF2-40B4-BE49-F238E27FC236}">
                <a16:creationId xmlns:a16="http://schemas.microsoft.com/office/drawing/2014/main" id="{307D99E6-66AE-6041-9E23-163D39F1E194}"/>
              </a:ext>
            </a:extLst>
          </p:cNvPr>
          <p:cNvSpPr txBox="1"/>
          <p:nvPr/>
        </p:nvSpPr>
        <p:spPr>
          <a:xfrm>
            <a:off x="937052" y="2294155"/>
            <a:ext cx="3634947" cy="1528367"/>
          </a:xfrm>
          <a:prstGeom prst="rect">
            <a:avLst/>
          </a:prstGeom>
          <a:noFill/>
          <a:ln w="25400">
            <a:solidFill>
              <a:schemeClr val="bg2"/>
            </a:solidFill>
          </a:ln>
        </p:spPr>
        <p:txBody>
          <a:bodyPr wrap="square" rtlCol="0">
            <a:spAutoFit/>
          </a:bodyPr>
          <a:lstStyle/>
          <a:p>
            <a:pPr algn="ctr"/>
            <a:r>
              <a:rPr lang="en-US" sz="2333" dirty="0"/>
              <a:t>Just because you’ve had victory in the LORD doesn’t assure you continued victory in the Kingdom. </a:t>
            </a:r>
          </a:p>
        </p:txBody>
      </p:sp>
    </p:spTree>
    <p:extLst>
      <p:ext uri="{BB962C8B-B14F-4D97-AF65-F5344CB8AC3E}">
        <p14:creationId xmlns:p14="http://schemas.microsoft.com/office/powerpoint/2010/main" val="207810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0D7DF4-1DCC-A744-B7F3-BDD2F4A7CB90}"/>
              </a:ext>
            </a:extLst>
          </p:cNvPr>
          <p:cNvSpPr txBox="1"/>
          <p:nvPr/>
        </p:nvSpPr>
        <p:spPr>
          <a:xfrm>
            <a:off x="2769974" y="1905001"/>
            <a:ext cx="184731" cy="323165"/>
          </a:xfrm>
          <a:prstGeom prst="rect">
            <a:avLst/>
          </a:prstGeom>
          <a:noFill/>
        </p:spPr>
        <p:txBody>
          <a:bodyPr wrap="none" rtlCol="0">
            <a:spAutoFit/>
          </a:bodyPr>
          <a:lstStyle/>
          <a:p>
            <a:endParaRPr lang="en-US" sz="1500" dirty="0"/>
          </a:p>
        </p:txBody>
      </p:sp>
      <p:sp>
        <p:nvSpPr>
          <p:cNvPr id="4" name="TextBox 3">
            <a:extLst>
              <a:ext uri="{FF2B5EF4-FFF2-40B4-BE49-F238E27FC236}">
                <a16:creationId xmlns:a16="http://schemas.microsoft.com/office/drawing/2014/main" id="{0B14458B-403F-D348-AB28-BAAF4C04B267}"/>
              </a:ext>
            </a:extLst>
          </p:cNvPr>
          <p:cNvSpPr txBox="1"/>
          <p:nvPr/>
        </p:nvSpPr>
        <p:spPr>
          <a:xfrm>
            <a:off x="1112108" y="1751112"/>
            <a:ext cx="6878594" cy="1477328"/>
          </a:xfrm>
          <a:prstGeom prst="rect">
            <a:avLst/>
          </a:prstGeom>
          <a:noFill/>
          <a:ln w="25400">
            <a:solidFill>
              <a:schemeClr val="accent6"/>
            </a:solidFill>
          </a:ln>
        </p:spPr>
        <p:txBody>
          <a:bodyPr wrap="square" rtlCol="0">
            <a:spAutoFit/>
          </a:bodyPr>
          <a:lstStyle/>
          <a:p>
            <a:pPr algn="ctr"/>
            <a:r>
              <a:rPr lang="en-US" sz="4500" dirty="0"/>
              <a:t>What does your sensitivity say about you?</a:t>
            </a:r>
          </a:p>
        </p:txBody>
      </p:sp>
    </p:spTree>
    <p:extLst>
      <p:ext uri="{BB962C8B-B14F-4D97-AF65-F5344CB8AC3E}">
        <p14:creationId xmlns:p14="http://schemas.microsoft.com/office/powerpoint/2010/main" val="1426350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3985</TotalTime>
  <Words>1023</Words>
  <Application>Microsoft Macintosh PowerPoint</Application>
  <PresentationFormat>On-screen Show (16:10)</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Consider the world Asa was born in…</vt:lpstr>
      <vt:lpstr>Lessons from the Life of Asa</vt:lpstr>
      <vt:lpstr>Asa’s 1st 10 Years</vt:lpstr>
      <vt:lpstr>Asa: Year 10</vt:lpstr>
      <vt:lpstr>Setting up the next 25 Years</vt:lpstr>
      <vt:lpstr>Asa’s Last Years</vt:lpstr>
      <vt:lpstr>Asa’s Last Years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Bill Sanchez</cp:lastModifiedBy>
  <cp:revision>15</cp:revision>
  <dcterms:created xsi:type="dcterms:W3CDTF">2019-08-02T16:00:45Z</dcterms:created>
  <dcterms:modified xsi:type="dcterms:W3CDTF">2019-09-08T20:01:41Z</dcterms:modified>
</cp:coreProperties>
</file>