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951" r:id="rId3"/>
    <p:sldMasterId id="2147483975" r:id="rId4"/>
    <p:sldMasterId id="2147484035" r:id="rId5"/>
    <p:sldMasterId id="2147484047" r:id="rId6"/>
    <p:sldMasterId id="2147484060" r:id="rId7"/>
    <p:sldMasterId id="2147484097" r:id="rId8"/>
    <p:sldMasterId id="2147484109" r:id="rId9"/>
    <p:sldMasterId id="2147484121" r:id="rId10"/>
    <p:sldMasterId id="2147484133" r:id="rId11"/>
  </p:sldMasterIdLst>
  <p:notesMasterIdLst>
    <p:notesMasterId r:id="rId49"/>
  </p:notesMasterIdLst>
  <p:sldIdLst>
    <p:sldId id="256" r:id="rId12"/>
    <p:sldId id="649" r:id="rId13"/>
    <p:sldId id="650" r:id="rId14"/>
    <p:sldId id="657" r:id="rId15"/>
    <p:sldId id="895" r:id="rId16"/>
    <p:sldId id="898" r:id="rId17"/>
    <p:sldId id="892" r:id="rId18"/>
    <p:sldId id="675" r:id="rId19"/>
    <p:sldId id="279" r:id="rId20"/>
    <p:sldId id="929" r:id="rId21"/>
    <p:sldId id="919" r:id="rId22"/>
    <p:sldId id="927" r:id="rId23"/>
    <p:sldId id="271" r:id="rId24"/>
    <p:sldId id="273" r:id="rId25"/>
    <p:sldId id="272" r:id="rId26"/>
    <p:sldId id="274" r:id="rId27"/>
    <p:sldId id="276" r:id="rId28"/>
    <p:sldId id="925" r:id="rId29"/>
    <p:sldId id="930" r:id="rId30"/>
    <p:sldId id="936" r:id="rId31"/>
    <p:sldId id="931" r:id="rId32"/>
    <p:sldId id="932" r:id="rId33"/>
    <p:sldId id="933" r:id="rId34"/>
    <p:sldId id="934" r:id="rId35"/>
    <p:sldId id="935" r:id="rId36"/>
    <p:sldId id="937" r:id="rId37"/>
    <p:sldId id="938" r:id="rId38"/>
    <p:sldId id="940" r:id="rId39"/>
    <p:sldId id="939" r:id="rId40"/>
    <p:sldId id="260" r:id="rId41"/>
    <p:sldId id="941" r:id="rId42"/>
    <p:sldId id="942" r:id="rId43"/>
    <p:sldId id="943" r:id="rId44"/>
    <p:sldId id="944" r:id="rId45"/>
    <p:sldId id="945" r:id="rId46"/>
    <p:sldId id="296" r:id="rId47"/>
    <p:sldId id="283"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Haynes" initials="RH" lastIdx="1" clrIdx="0">
    <p:extLst>
      <p:ext uri="{19B8F6BF-5375-455C-9EA6-DF929625EA0E}">
        <p15:presenceInfo xmlns:p15="http://schemas.microsoft.com/office/powerpoint/2012/main" userId="5f66fb1f641c700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025" autoAdjust="0"/>
    <p:restoredTop sz="70649" autoAdjust="0"/>
  </p:normalViewPr>
  <p:slideViewPr>
    <p:cSldViewPr snapToGrid="0" showGuides="1">
      <p:cViewPr>
        <p:scale>
          <a:sx n="110" d="100"/>
          <a:sy n="110" d="100"/>
        </p:scale>
        <p:origin x="564" y="468"/>
      </p:cViewPr>
      <p:guideLst>
        <p:guide orient="horz" pos="2160"/>
        <p:guide pos="290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5" Type="http://schemas.openxmlformats.org/officeDocument/2006/relationships/image" Target="../media/image39.png"/><Relationship Id="rId4"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2BCE0-255B-45EF-B4FF-77E14AD87A04}" type="datetimeFigureOut">
              <a:rPr lang="en-US" smtClean="0"/>
              <a:t>10/6/2019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CE7299-4E60-418E-A3F5-318BE6A9EA91}" type="slidenum">
              <a:rPr lang="en-US" smtClean="0"/>
              <a:t>‹#›</a:t>
            </a:fld>
            <a:endParaRPr lang="en-US"/>
          </a:p>
        </p:txBody>
      </p:sp>
    </p:spTree>
    <p:extLst>
      <p:ext uri="{BB962C8B-B14F-4D97-AF65-F5344CB8AC3E}">
        <p14:creationId xmlns:p14="http://schemas.microsoft.com/office/powerpoint/2010/main" val="204878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ref.ly/logosres/esvsb?ref=BibleESV.Hab2.2&amp;off=315&amp;ctx=y+run+who+reads+it.+~This+may+refer+to+a+"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ref.ly/logosres/totc34naus?ref=Bible.Hab2.2-3&amp;off=1161&amp;ctx=.+4%3a13%3b+1+Kgs+8%3a9).+~The+choice+of+medium"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ef.ly/logosres/esvsb?ref=BibleESV.Hab2.2&amp;off=315&amp;ctx=y+run+who+reads+it.+~This+may+refer+to+a+"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ref.ly/logosres/totc34naus?ref=Bible.Hab2.2-3&amp;off=1161&amp;ctx=.+4%3a13%3b+1+Kgs+8%3a9).+~The+choice+of+mediu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ref.ly/logosres/totc34naus?ref=Bible.Hab2.10-11&amp;off=589&amp;ctx=inanimate+creation%2c+~the+very+building+m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ref.ly/logosres/totc34naus?ref=Bible.Hab2.10-11&amp;off=589&amp;ctx=inanimate+creation%2c+~the+very+building+m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ef.ly/logosres/esvsb?ref=BibleESV.Hab3.1&amp;off=192&amp;ctx=.%2c+Ps.+54%3a2%3b+55%3a1).+~Shigionoth+occurs+o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ef.ly/logosres/totc34naus?ref=Page.p+47&amp;off=222&amp;ctx=d+response+(2%3a2%E2%80%9320)%0a~a.+A+vision+(2%3a2%E2%80%935)%0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ref.ly/logosres/esvsb?ref=BibleESV.Hab&amp;off=311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63350B-85CD-401E-A449-A79907679F51}"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a:latin typeface="Tahoma" pitchFamily="34" charset="0"/>
                <a:cs typeface="Tahoma" pitchFamily="34" charset="0"/>
              </a:rPr>
              <a:t>1.</a:t>
            </a:r>
            <a:r>
              <a:rPr lang="en-US" altLang="en-US">
                <a:cs typeface="Times New Roman" pitchFamily="18" charset="0"/>
              </a:rPr>
              <a:t>       </a:t>
            </a:r>
            <a:r>
              <a:rPr lang="en-US" altLang="en-US">
                <a:latin typeface="Tahoma" pitchFamily="34" charset="0"/>
                <a:cs typeface="Tahoma" pitchFamily="34" charset="0"/>
              </a:rPr>
              <a:t>The purpose of the prophets was threefold:</a:t>
            </a:r>
            <a:endParaRPr lang="en-US" altLang="en-US">
              <a:cs typeface="Times New Roman" pitchFamily="18" charset="0"/>
            </a:endParaRPr>
          </a:p>
          <a:p>
            <a:r>
              <a:rPr lang="en-US" altLang="en-US">
                <a:latin typeface="Tahoma" pitchFamily="34" charset="0"/>
                <a:cs typeface="Tahoma" pitchFamily="34" charset="0"/>
              </a:rPr>
              <a:t>a.</a:t>
            </a:r>
            <a:r>
              <a:rPr lang="en-US" altLang="en-US">
                <a:cs typeface="Times New Roman" pitchFamily="18" charset="0"/>
              </a:rPr>
              <a:t>       </a:t>
            </a:r>
            <a:r>
              <a:rPr lang="en-US" altLang="en-US">
                <a:latin typeface="Tahoma" pitchFamily="34" charset="0"/>
                <a:cs typeface="Tahoma" pitchFamily="34" charset="0"/>
              </a:rPr>
              <a:t>To warn the nations of the coming judgment.</a:t>
            </a:r>
            <a:endParaRPr lang="en-US" altLang="en-US">
              <a:cs typeface="Times New Roman" pitchFamily="18" charset="0"/>
            </a:endParaRPr>
          </a:p>
          <a:p>
            <a:r>
              <a:rPr lang="en-US" altLang="en-US">
                <a:latin typeface="Tahoma" pitchFamily="34" charset="0"/>
                <a:cs typeface="Tahoma" pitchFamily="34" charset="0"/>
              </a:rPr>
              <a:t>b.</a:t>
            </a:r>
            <a:r>
              <a:rPr lang="en-US" altLang="en-US">
                <a:cs typeface="Times New Roman" pitchFamily="18" charset="0"/>
              </a:rPr>
              <a:t>       </a:t>
            </a:r>
            <a:r>
              <a:rPr lang="en-US" altLang="en-US">
                <a:latin typeface="Tahoma" pitchFamily="34" charset="0"/>
                <a:cs typeface="Tahoma" pitchFamily="34" charset="0"/>
              </a:rPr>
              <a:t>To explain why the judgment had come upon them.</a:t>
            </a:r>
            <a:endParaRPr lang="en-US" altLang="en-US">
              <a:cs typeface="Times New Roman" pitchFamily="18" charset="0"/>
            </a:endParaRPr>
          </a:p>
          <a:p>
            <a:r>
              <a:rPr lang="en-US" altLang="en-US">
                <a:latin typeface="Tahoma" pitchFamily="34" charset="0"/>
                <a:cs typeface="Tahoma" pitchFamily="34" charset="0"/>
              </a:rPr>
              <a:t>To give assurance, at least to a remnant, of a hope that lay beyond the judgment.</a:t>
            </a:r>
            <a:r>
              <a:rPr lang="en-US" altLang="en-US"/>
              <a:t> </a:t>
            </a:r>
          </a:p>
        </p:txBody>
      </p:sp>
    </p:spTree>
    <p:extLst>
      <p:ext uri="{BB962C8B-B14F-4D97-AF65-F5344CB8AC3E}">
        <p14:creationId xmlns:p14="http://schemas.microsoft.com/office/powerpoint/2010/main" val="335959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6DB0CC3D-08D9-4FC6-9FA1-2D240CDDD51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30367F8F-F8ED-4A5B-AA15-BA6B2570FCE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may refer to a herald spreading the message throughout the nation, or more generally to anyone fleeing the coming judgment.</a:t>
            </a:r>
          </a:p>
          <a:p>
            <a:pPr lvl="1"/>
            <a:r>
              <a:rPr lang="en-US" dirty="0"/>
              <a:t> Crossway Bibles. (2008).  (p. 1723). Wheaton, IL: Crossway Bibles.</a:t>
            </a:r>
          </a:p>
          <a:p>
            <a:pPr lvl="1"/>
            <a:endParaRPr lang="en-US" dirty="0"/>
          </a:p>
          <a:p>
            <a:r>
              <a:rPr lang="en-US" b="0" i="0" u="none" strike="noStrike" baseline="0" dirty="0"/>
              <a:t> Crossway Bibles. (2008). </a:t>
            </a:r>
            <a:r>
              <a:rPr lang="en-US" sz="1200" b="0" i="1" u="sng" strike="noStrike" kern="1200" baseline="0" dirty="0">
                <a:solidFill>
                  <a:schemeClr val="tx1"/>
                </a:solidFill>
                <a:latin typeface="+mn-lt"/>
                <a:ea typeface="+mn-ea"/>
                <a:cs typeface="+mn-cs"/>
                <a:hlinkClick r:id="rId3"/>
              </a:rPr>
              <a:t>The ESV Study Bible</a:t>
            </a:r>
            <a:r>
              <a:rPr lang="en-US" sz="1200" b="0" i="0" u="none" strike="noStrike" kern="1200" baseline="0" dirty="0">
                <a:solidFill>
                  <a:schemeClr val="tx1"/>
                </a:solidFill>
                <a:latin typeface="+mn-lt"/>
                <a:ea typeface="+mn-ea"/>
                <a:cs typeface="+mn-cs"/>
                <a:hlinkClick r:id="rId3"/>
              </a:rPr>
              <a:t> (p. 1723). Wheaton, IL: Crossway Bibles.</a:t>
            </a:r>
          </a:p>
          <a:p>
            <a:endParaRPr lang="en-US" sz="1200" b="0" i="0" u="none" strike="noStrike" kern="1200" baseline="0" dirty="0">
              <a:solidFill>
                <a:schemeClr val="tx1"/>
              </a:solidFill>
              <a:latin typeface="+mn-lt"/>
              <a:ea typeface="+mn-ea"/>
              <a:cs typeface="+mn-cs"/>
              <a:hlinkClick r:id="rId3"/>
            </a:endParaRPr>
          </a:p>
          <a:p>
            <a:r>
              <a:rPr lang="en-US" sz="1200" dirty="0"/>
              <a:t>The choice of medium is apparently due to its durability, necessitated by the possible delay in fulfilment. </a:t>
            </a:r>
          </a:p>
          <a:p>
            <a:pPr lvl="1"/>
            <a:r>
              <a:rPr lang="en-US" dirty="0"/>
              <a:t> Baker, D. W. (1988).  (Vol. 27, p. 57). Downers Grove, IL: InterVarsity Press.</a:t>
            </a:r>
          </a:p>
          <a:p>
            <a:r>
              <a:rPr lang="en-US" b="0" i="0" u="none" strike="noStrike" baseline="0" dirty="0"/>
              <a:t> Baker, D. W. (1988). </a:t>
            </a:r>
            <a:r>
              <a:rPr lang="en-US" sz="1200" b="0" i="1" u="sng" strike="noStrike" kern="1200" baseline="0" dirty="0">
                <a:solidFill>
                  <a:schemeClr val="tx1"/>
                </a:solidFill>
                <a:latin typeface="+mn-lt"/>
                <a:ea typeface="+mn-ea"/>
                <a:cs typeface="+mn-cs"/>
                <a:hlinkClick r:id="rId4"/>
              </a:rPr>
              <a:t>Nahum, Habakkuk and Zephaniah: An Introduction and Commentary</a:t>
            </a:r>
            <a:r>
              <a:rPr lang="en-US" sz="1200" b="0" i="0" u="none" strike="noStrike" kern="1200" baseline="0" dirty="0">
                <a:solidFill>
                  <a:schemeClr val="tx1"/>
                </a:solidFill>
                <a:latin typeface="+mn-lt"/>
                <a:ea typeface="+mn-ea"/>
                <a:cs typeface="+mn-cs"/>
                <a:hlinkClick r:id="rId4"/>
              </a:rPr>
              <a:t> (Vol. 27, p. 57). Downers Grove, IL: InterVarsity Press.</a:t>
            </a:r>
          </a:p>
          <a:p>
            <a:endParaRPr lang="en-US" sz="1200" b="0" i="0" u="none" strike="noStrike" kern="1200" baseline="0" dirty="0">
              <a:solidFill>
                <a:schemeClr val="tx1"/>
              </a:solidFill>
              <a:latin typeface="+mn-lt"/>
              <a:ea typeface="+mn-ea"/>
              <a:cs typeface="+mn-cs"/>
              <a:hlinkClick r:id="rId3"/>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CE7299-4E60-418E-A3F5-318BE6A9E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064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may refer to a herald spreading the message throughout the nation, or more generally to anyone fleeing the coming judgment.</a:t>
            </a:r>
          </a:p>
          <a:p>
            <a:pPr lvl="1"/>
            <a:r>
              <a:rPr lang="en-US" dirty="0"/>
              <a:t> Crossway Bibles. (2008).  (p. 1723). Wheaton, IL: Crossway Bibles.</a:t>
            </a:r>
          </a:p>
          <a:p>
            <a:pPr lvl="1"/>
            <a:endParaRPr lang="en-US" dirty="0"/>
          </a:p>
          <a:p>
            <a:r>
              <a:rPr lang="en-US" b="0" i="0" u="none" strike="noStrike" baseline="0" dirty="0"/>
              <a:t> Crossway Bibles. (2008). </a:t>
            </a:r>
            <a:r>
              <a:rPr lang="en-US" sz="1200" b="0" i="1" u="sng" strike="noStrike" kern="1200" baseline="0" dirty="0">
                <a:solidFill>
                  <a:schemeClr val="tx1"/>
                </a:solidFill>
                <a:latin typeface="+mn-lt"/>
                <a:ea typeface="+mn-ea"/>
                <a:cs typeface="+mn-cs"/>
                <a:hlinkClick r:id="rId3"/>
              </a:rPr>
              <a:t>The ESV Study Bible</a:t>
            </a:r>
            <a:r>
              <a:rPr lang="en-US" sz="1200" b="0" i="0" u="none" strike="noStrike" kern="1200" baseline="0" dirty="0">
                <a:solidFill>
                  <a:schemeClr val="tx1"/>
                </a:solidFill>
                <a:latin typeface="+mn-lt"/>
                <a:ea typeface="+mn-ea"/>
                <a:cs typeface="+mn-cs"/>
                <a:hlinkClick r:id="rId3"/>
              </a:rPr>
              <a:t> (p. 1723). Wheaton, IL: Crossway Bibles.</a:t>
            </a:r>
          </a:p>
          <a:p>
            <a:endParaRPr lang="en-US" sz="1200" b="0" i="0" u="none" strike="noStrike" kern="1200" baseline="0" dirty="0">
              <a:solidFill>
                <a:schemeClr val="tx1"/>
              </a:solidFill>
              <a:latin typeface="+mn-lt"/>
              <a:ea typeface="+mn-ea"/>
              <a:cs typeface="+mn-cs"/>
              <a:hlinkClick r:id="rId3"/>
            </a:endParaRPr>
          </a:p>
          <a:p>
            <a:r>
              <a:rPr lang="en-US" sz="1200" dirty="0"/>
              <a:t>The choice of medium is apparently due to its durability, necessitated by the possible delay in fulfilment. </a:t>
            </a:r>
          </a:p>
          <a:p>
            <a:pPr lvl="1"/>
            <a:r>
              <a:rPr lang="en-US" dirty="0"/>
              <a:t> Baker, D. W. (1988).  (Vol. 27, p. 57). Downers Grove, IL: InterVarsity Press.</a:t>
            </a:r>
          </a:p>
          <a:p>
            <a:r>
              <a:rPr lang="en-US" b="0" i="0" u="none" strike="noStrike" baseline="0" dirty="0"/>
              <a:t> Baker, D. W. (1988). </a:t>
            </a:r>
            <a:r>
              <a:rPr lang="en-US" sz="1200" b="0" i="1" u="sng" strike="noStrike" kern="1200" baseline="0" dirty="0">
                <a:solidFill>
                  <a:schemeClr val="tx1"/>
                </a:solidFill>
                <a:latin typeface="+mn-lt"/>
                <a:ea typeface="+mn-ea"/>
                <a:cs typeface="+mn-cs"/>
                <a:hlinkClick r:id="rId4"/>
              </a:rPr>
              <a:t>Nahum, Habakkuk and Zephaniah: An Introduction and Commentary</a:t>
            </a:r>
            <a:r>
              <a:rPr lang="en-US" sz="1200" b="0" i="0" u="none" strike="noStrike" kern="1200" baseline="0" dirty="0">
                <a:solidFill>
                  <a:schemeClr val="tx1"/>
                </a:solidFill>
                <a:latin typeface="+mn-lt"/>
                <a:ea typeface="+mn-ea"/>
                <a:cs typeface="+mn-cs"/>
                <a:hlinkClick r:id="rId4"/>
              </a:rPr>
              <a:t> (Vol. 27, p. 57). Downers Grove, IL: InterVarsity Press.</a:t>
            </a:r>
          </a:p>
          <a:p>
            <a:endParaRPr lang="en-US" sz="1200" b="0" i="0" u="none" strike="noStrike" kern="1200" baseline="0" dirty="0">
              <a:solidFill>
                <a:schemeClr val="tx1"/>
              </a:solidFill>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Habakkuk 2:2 (NIV) </a:t>
            </a:r>
            <a:br>
              <a:rPr lang="en-US" dirty="0"/>
            </a:br>
            <a:r>
              <a:rPr lang="en-US" baseline="30000" dirty="0"/>
              <a:t>2 </a:t>
            </a:r>
            <a:r>
              <a:rPr lang="en-US" dirty="0"/>
              <a:t> Then the </a:t>
            </a:r>
            <a:r>
              <a:rPr lang="en-US" cap="small" dirty="0">
                <a:effectLst/>
              </a:rPr>
              <a:t>LORD</a:t>
            </a:r>
            <a:r>
              <a:rPr lang="en-US" dirty="0"/>
              <a:t> replied: "Write down the revelation and make it plain on tablets so that a herald may run with it.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CE7299-4E60-418E-A3F5-318BE6A9E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390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69863"/>
            <a:r>
              <a:rPr lang="en-US" sz="1200" dirty="0"/>
              <a:t>Taunting woes (2:6–20)</a:t>
            </a:r>
          </a:p>
          <a:p>
            <a:pPr indent="169863"/>
            <a:r>
              <a:rPr lang="en-US" sz="1200" dirty="0"/>
              <a:t>	</a:t>
            </a:r>
            <a:r>
              <a:rPr lang="en-US" sz="1200" dirty="0" err="1"/>
              <a:t>i</a:t>
            </a:r>
            <a:r>
              <a:rPr lang="en-US" sz="1200" dirty="0"/>
              <a:t>.	The pillager (2:6–8)</a:t>
            </a:r>
          </a:p>
          <a:p>
            <a:pPr indent="169863"/>
            <a:r>
              <a:rPr lang="en-US" sz="1200" dirty="0"/>
              <a:t>	ii.	The plotter (2:9–11)</a:t>
            </a:r>
          </a:p>
          <a:p>
            <a:pPr indent="169863"/>
            <a:r>
              <a:rPr lang="en-US" sz="1200" dirty="0"/>
              <a:t>	iii.	The promoter of violence 		(2:12–14)</a:t>
            </a:r>
          </a:p>
          <a:p>
            <a:pPr indent="169863"/>
            <a:r>
              <a:rPr lang="en-US" sz="1200" dirty="0"/>
              <a:t>	iv.	The debaucher (2:15–17)</a:t>
            </a:r>
          </a:p>
          <a:p>
            <a:pPr indent="169863"/>
            <a:r>
              <a:rPr lang="en-US" sz="1200" dirty="0"/>
              <a:t>	v.	The pagan idolater       	 		(2:18–20)</a:t>
            </a:r>
          </a:p>
          <a:p>
            <a:endParaRPr lang="en-US" dirty="0"/>
          </a:p>
        </p:txBody>
      </p:sp>
      <p:sp>
        <p:nvSpPr>
          <p:cNvPr id="4" name="Slide Number Placeholder 3"/>
          <p:cNvSpPr>
            <a:spLocks noGrp="1"/>
          </p:cNvSpPr>
          <p:nvPr>
            <p:ph type="sldNum" sz="quarter" idx="5"/>
          </p:nvPr>
        </p:nvSpPr>
        <p:spPr/>
        <p:txBody>
          <a:bodyPr/>
          <a:lstStyle/>
          <a:p>
            <a:fld id="{97CE7299-4E60-418E-A3F5-318BE6A9EA91}" type="slidenum">
              <a:rPr lang="en-US" smtClean="0"/>
              <a:t>21</a:t>
            </a:fld>
            <a:endParaRPr lang="en-US"/>
          </a:p>
        </p:txBody>
      </p:sp>
    </p:spTree>
    <p:extLst>
      <p:ext uri="{BB962C8B-B14F-4D97-AF65-F5344CB8AC3E}">
        <p14:creationId xmlns:p14="http://schemas.microsoft.com/office/powerpoint/2010/main" val="1051781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69863"/>
            <a:r>
              <a:rPr lang="en-US" sz="1200" dirty="0"/>
              <a:t>Taunting woes (2:6–20)</a:t>
            </a:r>
          </a:p>
          <a:p>
            <a:pPr indent="169863"/>
            <a:r>
              <a:rPr lang="en-US" sz="1200" dirty="0"/>
              <a:t>	</a:t>
            </a:r>
            <a:r>
              <a:rPr lang="en-US" sz="1200" dirty="0" err="1"/>
              <a:t>i</a:t>
            </a:r>
            <a:r>
              <a:rPr lang="en-US" sz="1200" dirty="0"/>
              <a:t>.	The pillager (2:6–8)</a:t>
            </a:r>
          </a:p>
          <a:p>
            <a:pPr indent="169863"/>
            <a:r>
              <a:rPr lang="en-US" sz="1200" dirty="0"/>
              <a:t>	ii.	The plotter (2:9–11)</a:t>
            </a:r>
          </a:p>
          <a:p>
            <a:pPr indent="169863"/>
            <a:r>
              <a:rPr lang="en-US" sz="1200" dirty="0"/>
              <a:t>	iii.	The promoter of violence (2:12–14)</a:t>
            </a:r>
          </a:p>
          <a:p>
            <a:pPr indent="169863"/>
            <a:r>
              <a:rPr lang="en-US" sz="1200" dirty="0"/>
              <a:t>	iv.	The debaucher (2:15–17)</a:t>
            </a:r>
          </a:p>
          <a:p>
            <a:pPr indent="169863"/>
            <a:r>
              <a:rPr lang="en-US" sz="1200" dirty="0"/>
              <a:t>	v.	The pagan idolater     (2:18–20)</a:t>
            </a:r>
          </a:p>
          <a:p>
            <a:pPr indent="169863"/>
            <a:endParaRPr lang="en-US" sz="1200" dirty="0"/>
          </a:p>
          <a:p>
            <a:r>
              <a:rPr lang="en-US" sz="1200" dirty="0"/>
              <a:t>the very building material of the intended ‘house’ (see vv. 9–10), will cry out in protest at the injustice</a:t>
            </a:r>
          </a:p>
          <a:p>
            <a:pPr lvl="1"/>
            <a:r>
              <a:rPr lang="en-US" dirty="0"/>
              <a:t> Baker, D. W. (1988).  (Vol. 27, p. 63). Downers Grove, IL: InterVarsity Press.</a:t>
            </a:r>
          </a:p>
          <a:p>
            <a:r>
              <a:rPr lang="en-US" b="0" i="0" u="none" strike="noStrike" baseline="0" dirty="0"/>
              <a:t> Baker, D. W. (1988). </a:t>
            </a:r>
            <a:r>
              <a:rPr lang="en-US" sz="1200" b="0" i="1" u="sng" strike="noStrike" kern="1200" baseline="0" dirty="0">
                <a:solidFill>
                  <a:schemeClr val="tx1"/>
                </a:solidFill>
                <a:latin typeface="+mn-lt"/>
                <a:ea typeface="+mn-ea"/>
                <a:cs typeface="+mn-cs"/>
                <a:hlinkClick r:id="rId3"/>
              </a:rPr>
              <a:t>Nahum, Habakkuk and Zephaniah: An Introduction and Commentary</a:t>
            </a:r>
            <a:r>
              <a:rPr lang="en-US" sz="1200" b="0" i="0" u="none" strike="noStrike" kern="1200" baseline="0" dirty="0">
                <a:solidFill>
                  <a:schemeClr val="tx1"/>
                </a:solidFill>
                <a:latin typeface="+mn-lt"/>
                <a:ea typeface="+mn-ea"/>
                <a:cs typeface="+mn-cs"/>
                <a:hlinkClick r:id="rId3"/>
              </a:rPr>
              <a:t> (Vol. 27, p. 63). Downers Grove, IL: InterVarsity Press.</a:t>
            </a:r>
          </a:p>
          <a:p>
            <a:pPr indent="169863"/>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CE7299-4E60-418E-A3F5-318BE6A9E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517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69863"/>
            <a:r>
              <a:rPr lang="en-US" sz="1200" dirty="0"/>
              <a:t>Taunting woes (2:6–20)</a:t>
            </a:r>
          </a:p>
          <a:p>
            <a:pPr indent="169863"/>
            <a:r>
              <a:rPr lang="en-US" sz="1200" dirty="0"/>
              <a:t>	</a:t>
            </a:r>
            <a:r>
              <a:rPr lang="en-US" sz="1200" dirty="0" err="1"/>
              <a:t>i</a:t>
            </a:r>
            <a:r>
              <a:rPr lang="en-US" sz="1200" dirty="0"/>
              <a:t>.	The pillager (2:6–8)</a:t>
            </a:r>
          </a:p>
          <a:p>
            <a:pPr indent="169863"/>
            <a:r>
              <a:rPr lang="en-US" sz="1200" dirty="0"/>
              <a:t>	ii.	The plotter (2:9–11)</a:t>
            </a:r>
          </a:p>
          <a:p>
            <a:pPr indent="169863"/>
            <a:r>
              <a:rPr lang="en-US" sz="1200" dirty="0"/>
              <a:t>	iii.	The promoter of violence (2:12–14)</a:t>
            </a:r>
          </a:p>
          <a:p>
            <a:pPr indent="169863"/>
            <a:r>
              <a:rPr lang="en-US" sz="1200" dirty="0"/>
              <a:t>	iv.	The debaucher (2:15–17)</a:t>
            </a:r>
          </a:p>
          <a:p>
            <a:pPr indent="169863"/>
            <a:r>
              <a:rPr lang="en-US" sz="1200" dirty="0"/>
              <a:t>	v.	The pagan idolater     (2:18–20)</a:t>
            </a:r>
          </a:p>
          <a:p>
            <a:pPr indent="169863"/>
            <a:endParaRPr lang="en-US" sz="1200" dirty="0"/>
          </a:p>
          <a:p>
            <a:r>
              <a:rPr lang="en-US" sz="1200" dirty="0"/>
              <a:t>the very building material of the intended ‘house’ (see vv. 9–10), will cry out in protest at the injustice</a:t>
            </a:r>
          </a:p>
          <a:p>
            <a:pPr lvl="1"/>
            <a:r>
              <a:rPr lang="en-US" dirty="0"/>
              <a:t> Baker, D. W. (1988).  (Vol. 27, p. 63). Downers Grove, IL: InterVarsity Press.</a:t>
            </a:r>
          </a:p>
          <a:p>
            <a:r>
              <a:rPr lang="en-US" b="0" i="0" u="none" strike="noStrike" baseline="0" dirty="0"/>
              <a:t> Baker, D. W. (1988). </a:t>
            </a:r>
            <a:r>
              <a:rPr lang="en-US" sz="1200" b="0" i="1" u="sng" strike="noStrike" kern="1200" baseline="0" dirty="0">
                <a:solidFill>
                  <a:schemeClr val="tx1"/>
                </a:solidFill>
                <a:latin typeface="+mn-lt"/>
                <a:ea typeface="+mn-ea"/>
                <a:cs typeface="+mn-cs"/>
                <a:hlinkClick r:id="rId3"/>
              </a:rPr>
              <a:t>Nahum, Habakkuk and Zephaniah: An Introduction and Commentary</a:t>
            </a:r>
            <a:r>
              <a:rPr lang="en-US" sz="1200" b="0" i="0" u="none" strike="noStrike" kern="1200" baseline="0" dirty="0">
                <a:solidFill>
                  <a:schemeClr val="tx1"/>
                </a:solidFill>
                <a:latin typeface="+mn-lt"/>
                <a:ea typeface="+mn-ea"/>
                <a:cs typeface="+mn-cs"/>
                <a:hlinkClick r:id="rId3"/>
              </a:rPr>
              <a:t> (Vol. 27, p. 63). Downers Grove, IL: InterVarsity Press.</a:t>
            </a:r>
          </a:p>
          <a:p>
            <a:pPr indent="169863"/>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CE7299-4E60-418E-A3F5-318BE6A9E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82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69863"/>
            <a:r>
              <a:rPr lang="en-US" sz="1200" dirty="0"/>
              <a:t>Taunting woes (2:6–20)</a:t>
            </a:r>
          </a:p>
          <a:p>
            <a:pPr indent="169863"/>
            <a:r>
              <a:rPr lang="en-US" sz="1200" dirty="0"/>
              <a:t>	</a:t>
            </a:r>
            <a:r>
              <a:rPr lang="en-US" sz="1200" dirty="0" err="1"/>
              <a:t>i</a:t>
            </a:r>
            <a:r>
              <a:rPr lang="en-US" sz="1200" dirty="0"/>
              <a:t>.	The pillager (2:6–8)</a:t>
            </a:r>
          </a:p>
          <a:p>
            <a:pPr indent="169863"/>
            <a:r>
              <a:rPr lang="en-US" sz="1200" dirty="0"/>
              <a:t>	ii.	The plotter (2:9–11)</a:t>
            </a:r>
          </a:p>
          <a:p>
            <a:pPr indent="169863"/>
            <a:r>
              <a:rPr lang="en-US" sz="1200" dirty="0"/>
              <a:t>	iii.	The promoter of violence 		(2:12–14)</a:t>
            </a:r>
          </a:p>
          <a:p>
            <a:pPr indent="169863"/>
            <a:r>
              <a:rPr lang="en-US" sz="1200" dirty="0"/>
              <a:t>	iv.	The debaucher (2:15–17)</a:t>
            </a:r>
          </a:p>
          <a:p>
            <a:pPr indent="169863"/>
            <a:r>
              <a:rPr lang="en-US" sz="1200" dirty="0"/>
              <a:t>	v.	The pagan idolater       	 		(2:18–20)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CE7299-4E60-418E-A3F5-318BE6A9E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680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69863"/>
            <a:r>
              <a:rPr lang="en-US" sz="1200" dirty="0"/>
              <a:t>Taunting woes (2:6–20)</a:t>
            </a:r>
          </a:p>
          <a:p>
            <a:pPr indent="169863"/>
            <a:r>
              <a:rPr lang="en-US" sz="1200" dirty="0"/>
              <a:t>	</a:t>
            </a:r>
            <a:r>
              <a:rPr lang="en-US" sz="1200" dirty="0" err="1"/>
              <a:t>i</a:t>
            </a:r>
            <a:r>
              <a:rPr lang="en-US" sz="1200" dirty="0"/>
              <a:t>.	The pillager (2:6–8)</a:t>
            </a:r>
          </a:p>
          <a:p>
            <a:pPr indent="169863"/>
            <a:r>
              <a:rPr lang="en-US" sz="1200" dirty="0"/>
              <a:t>	ii.	The plotter (2:9–11)</a:t>
            </a:r>
          </a:p>
          <a:p>
            <a:pPr indent="169863"/>
            <a:r>
              <a:rPr lang="en-US" sz="1200" dirty="0"/>
              <a:t>	iii.	The promoter of violence 		(2:12–14)</a:t>
            </a:r>
          </a:p>
          <a:p>
            <a:pPr indent="169863"/>
            <a:r>
              <a:rPr lang="en-US" sz="1200" dirty="0"/>
              <a:t>	iv.	The debaucher (2:15–17)</a:t>
            </a:r>
          </a:p>
          <a:p>
            <a:pPr indent="169863"/>
            <a:r>
              <a:rPr lang="en-US" sz="1200" dirty="0"/>
              <a:t>	v.	The pagan idolater (2:18–20)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CE7299-4E60-418E-A3F5-318BE6A9E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593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Shigionoth occurs only twice in the OT (once in the singular and once in the plural) and may refer to an instrument or a type of psalm. The other usage of the word (Ps. 7:1) favors a type of psalm, and it may be related to Akkadian </a:t>
            </a:r>
            <a:r>
              <a:rPr lang="en-US" sz="1200" b="1" i="1" dirty="0" err="1"/>
              <a:t>shigu</a:t>
            </a:r>
            <a:r>
              <a:rPr lang="en-US" sz="1200" b="1" i="1" dirty="0"/>
              <a:t>, “a lament.”</a:t>
            </a:r>
          </a:p>
          <a:p>
            <a:pPr lvl="1"/>
            <a:r>
              <a:rPr lang="en-US" dirty="0"/>
              <a:t> Crossway Bibles. (2008).  (pp. 17251726). Wheaton, IL: Crossway Bibles.</a:t>
            </a:r>
          </a:p>
          <a:p>
            <a:r>
              <a:rPr lang="en-US" b="0" i="0" u="none" strike="noStrike" baseline="0" dirty="0"/>
              <a:t> Crossway Bibles. (2008). </a:t>
            </a:r>
            <a:r>
              <a:rPr lang="en-US" sz="1200" b="0" i="1" u="sng" strike="noStrike" kern="1200" baseline="0" dirty="0">
                <a:solidFill>
                  <a:schemeClr val="tx1"/>
                </a:solidFill>
                <a:latin typeface="+mn-lt"/>
                <a:ea typeface="+mn-ea"/>
                <a:cs typeface="+mn-cs"/>
                <a:hlinkClick r:id="rId3"/>
              </a:rPr>
              <a:t>The ESV Study Bible</a:t>
            </a:r>
            <a:r>
              <a:rPr lang="en-US" sz="1200" b="0" i="0" u="none" strike="noStrike" kern="1200" baseline="0" dirty="0">
                <a:solidFill>
                  <a:schemeClr val="tx1"/>
                </a:solidFill>
                <a:latin typeface="+mn-lt"/>
                <a:ea typeface="+mn-ea"/>
                <a:cs typeface="+mn-cs"/>
                <a:hlinkClick r:id="rId3"/>
              </a:rPr>
              <a:t> (pp. 1725–1726). Wheaton, IL: Crossway Bibles.</a:t>
            </a:r>
          </a:p>
          <a:p>
            <a:endParaRPr lang="en-US" dirty="0"/>
          </a:p>
        </p:txBody>
      </p:sp>
      <p:sp>
        <p:nvSpPr>
          <p:cNvPr id="4" name="Slide Number Placeholder 3"/>
          <p:cNvSpPr>
            <a:spLocks noGrp="1"/>
          </p:cNvSpPr>
          <p:nvPr>
            <p:ph type="sldNum" sz="quarter" idx="5"/>
          </p:nvPr>
        </p:nvSpPr>
        <p:spPr/>
        <p:txBody>
          <a:bodyPr/>
          <a:lstStyle/>
          <a:p>
            <a:fld id="{97CE7299-4E60-418E-A3F5-318BE6A9EA91}" type="slidenum">
              <a:rPr lang="en-US" smtClean="0"/>
              <a:t>26</a:t>
            </a:fld>
            <a:endParaRPr lang="en-US"/>
          </a:p>
        </p:txBody>
      </p:sp>
    </p:spTree>
    <p:extLst>
      <p:ext uri="{BB962C8B-B14F-4D97-AF65-F5344CB8AC3E}">
        <p14:creationId xmlns:p14="http://schemas.microsoft.com/office/powerpoint/2010/main" val="1697382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a.	A vision (2:2–5)</a:t>
            </a:r>
          </a:p>
          <a:p>
            <a:pPr rtl="0"/>
            <a:r>
              <a:rPr lang="en-US" sz="1200" dirty="0"/>
              <a:t>	</a:t>
            </a:r>
            <a:r>
              <a:rPr lang="en-US" sz="1200" i="1" dirty="0" err="1"/>
              <a:t>i</a:t>
            </a:r>
            <a:r>
              <a:rPr lang="en-US" sz="1200" i="1" dirty="0"/>
              <a:t>.	Announcement (2:2–3)</a:t>
            </a:r>
          </a:p>
          <a:p>
            <a:pPr rtl="0"/>
            <a:r>
              <a:rPr lang="en-US" sz="1200" dirty="0"/>
              <a:t>	</a:t>
            </a:r>
            <a:r>
              <a:rPr lang="en-US" sz="1200" i="1" dirty="0"/>
              <a:t>ii.	Life and death (2:4–5)</a:t>
            </a:r>
          </a:p>
          <a:p>
            <a:pPr rtl="0"/>
            <a:r>
              <a:rPr lang="en-US" sz="1200" dirty="0"/>
              <a:t>b.	Taunting woes (2:6–20)</a:t>
            </a:r>
          </a:p>
          <a:p>
            <a:pPr rtl="0"/>
            <a:r>
              <a:rPr lang="en-US" sz="1200" dirty="0"/>
              <a:t>	</a:t>
            </a:r>
            <a:r>
              <a:rPr lang="en-US" sz="1200" i="1" dirty="0" err="1"/>
              <a:t>i</a:t>
            </a:r>
            <a:r>
              <a:rPr lang="en-US" sz="1200" i="1" dirty="0"/>
              <a:t>.	The pillager (2:6–8)</a:t>
            </a:r>
          </a:p>
          <a:p>
            <a:pPr rtl="0"/>
            <a:r>
              <a:rPr lang="en-US" sz="1200" dirty="0"/>
              <a:t>	</a:t>
            </a:r>
            <a:r>
              <a:rPr lang="en-US" sz="1200" i="1" dirty="0"/>
              <a:t>ii.	The plotter (2:9–11)</a:t>
            </a:r>
          </a:p>
          <a:p>
            <a:pPr rtl="0"/>
            <a:r>
              <a:rPr lang="en-US" sz="1200" dirty="0"/>
              <a:t>	</a:t>
            </a:r>
            <a:r>
              <a:rPr lang="en-US" sz="1200" i="1" dirty="0"/>
              <a:t>iii.	The promoter of violence (2:12–14)</a:t>
            </a:r>
          </a:p>
          <a:p>
            <a:pPr rtl="0"/>
            <a:r>
              <a:rPr lang="en-US" sz="1200" dirty="0"/>
              <a:t>	</a:t>
            </a:r>
            <a:r>
              <a:rPr lang="en-US" sz="1200" i="1" dirty="0"/>
              <a:t>iv.	The debaucher (2:15–17)</a:t>
            </a:r>
          </a:p>
          <a:p>
            <a:pPr rtl="0"/>
            <a:r>
              <a:rPr lang="en-US" sz="1200" dirty="0"/>
              <a:t>	</a:t>
            </a:r>
            <a:r>
              <a:rPr lang="en-US" sz="1200" i="1" dirty="0"/>
              <a:t>v.	The pagan </a:t>
            </a:r>
            <a:r>
              <a:rPr lang="en-US" sz="1200" i="1" dirty="0" err="1"/>
              <a:t>idolator</a:t>
            </a:r>
            <a:r>
              <a:rPr lang="en-US" sz="1200" i="1" dirty="0"/>
              <a:t> (2:18–20)</a:t>
            </a:r>
          </a:p>
          <a:p>
            <a:pPr lvl="1"/>
            <a:r>
              <a:rPr lang="en-US" dirty="0"/>
              <a:t> Baker, D. W. (1988).  (Vol. 27, pp. 4748). Downers Grove, IL: InterVarsity Press.</a:t>
            </a:r>
          </a:p>
          <a:p>
            <a:pPr rtl="0"/>
            <a:endParaRPr lang="en-US" dirty="0"/>
          </a:p>
          <a:p>
            <a:r>
              <a:rPr lang="en-US" b="0" i="0" u="none" strike="noStrike" baseline="0" dirty="0"/>
              <a:t> Baker, D. W. (1988). </a:t>
            </a:r>
            <a:r>
              <a:rPr lang="en-US" sz="1200" b="0" i="1" u="sng" strike="noStrike" kern="1200" baseline="0" dirty="0">
                <a:solidFill>
                  <a:schemeClr val="tx1"/>
                </a:solidFill>
                <a:latin typeface="+mn-lt"/>
                <a:ea typeface="+mn-ea"/>
                <a:cs typeface="+mn-cs"/>
                <a:hlinkClick r:id="rId3"/>
              </a:rPr>
              <a:t>Nahum, Habakkuk and Zephaniah: An Introduction and Commentary</a:t>
            </a:r>
            <a:r>
              <a:rPr lang="en-US" sz="1200" b="0" i="0" u="none" strike="noStrike" kern="1200" baseline="0" dirty="0">
                <a:solidFill>
                  <a:schemeClr val="tx1"/>
                </a:solidFill>
                <a:latin typeface="+mn-lt"/>
                <a:ea typeface="+mn-ea"/>
                <a:cs typeface="+mn-cs"/>
                <a:hlinkClick r:id="rId3"/>
              </a:rPr>
              <a:t> (Vol. 27, pp. 47–48). Downers Grove, IL: InterVarsity Press.</a:t>
            </a:r>
          </a:p>
          <a:p>
            <a:endParaRPr lang="en-US" dirty="0"/>
          </a:p>
        </p:txBody>
      </p:sp>
      <p:sp>
        <p:nvSpPr>
          <p:cNvPr id="4" name="Slide Number Placeholder 3"/>
          <p:cNvSpPr>
            <a:spLocks noGrp="1"/>
          </p:cNvSpPr>
          <p:nvPr>
            <p:ph type="sldNum" sz="quarter" idx="5"/>
          </p:nvPr>
        </p:nvSpPr>
        <p:spPr/>
        <p:txBody>
          <a:bodyPr/>
          <a:lstStyle/>
          <a:p>
            <a:fld id="{97CE7299-4E60-418E-A3F5-318BE6A9EA91}" type="slidenum">
              <a:rPr lang="en-US" smtClean="0"/>
              <a:t>5</a:t>
            </a:fld>
            <a:endParaRPr lang="en-US"/>
          </a:p>
        </p:txBody>
      </p:sp>
    </p:spTree>
    <p:extLst>
      <p:ext uri="{BB962C8B-B14F-4D97-AF65-F5344CB8AC3E}">
        <p14:creationId xmlns:p14="http://schemas.microsoft.com/office/powerpoint/2010/main" val="450859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i="1" dirty="0"/>
              <a:t>Key Themes</a:t>
            </a:r>
          </a:p>
          <a:p>
            <a:pPr rtl="0"/>
            <a:r>
              <a:rPr lang="en-US" sz="1200" dirty="0"/>
              <a:t>1. God is just and merciful, even though his people may not always understand his ways (2:4).</a:t>
            </a:r>
          </a:p>
          <a:p>
            <a:pPr rtl="0"/>
            <a:r>
              <a:rPr lang="en-US" sz="1200" dirty="0"/>
              <a:t>2. Wickedness will eventually be punished, and the righteous will ultimately see God’s justice (2:5–20).</a:t>
            </a:r>
          </a:p>
          <a:p>
            <a:pPr rtl="0"/>
            <a:r>
              <a:rPr lang="en-US" sz="1200" dirty="0"/>
              <a:t>3. God uses some wicked nations to punish other wicked nations, but ultimately God will judge all nations (1:6; 2:5–20).</a:t>
            </a:r>
          </a:p>
          <a:p>
            <a:pPr rtl="0"/>
            <a:r>
              <a:rPr lang="en-US" sz="1200" dirty="0"/>
              <a:t>4. The key phrase “but the righteous will live by his faith” summarizes the path of life God sets for his people and is quoted three times in the NT (Rom. 1:17; Gal. 3:11; Heb. 10:38), each time highlighting a different aspect of the phrase’s meaning.</a:t>
            </a:r>
          </a:p>
          <a:p>
            <a:pPr lvl="1"/>
            <a:r>
              <a:rPr lang="en-US" dirty="0"/>
              <a:t> Crossway Bibles. (2008).  (p. 1720). Wheaton, IL: Crossway Bibles.</a:t>
            </a:r>
          </a:p>
          <a:p>
            <a:pPr rtl="0"/>
            <a:endParaRPr lang="en-US" dirty="0"/>
          </a:p>
          <a:p>
            <a:r>
              <a:rPr lang="en-US" b="0" i="0" u="none" strike="noStrike" baseline="0" dirty="0"/>
              <a:t> Crossway Bibles. (2008). </a:t>
            </a:r>
            <a:r>
              <a:rPr lang="en-US" sz="1200" b="0" i="1" u="sng" strike="noStrike" kern="1200" baseline="0" dirty="0">
                <a:solidFill>
                  <a:schemeClr val="tx1"/>
                </a:solidFill>
                <a:latin typeface="+mn-lt"/>
                <a:ea typeface="+mn-ea"/>
                <a:cs typeface="+mn-cs"/>
                <a:hlinkClick r:id="rId3"/>
              </a:rPr>
              <a:t>The ESV Study Bible</a:t>
            </a:r>
            <a:r>
              <a:rPr lang="en-US" sz="1200" b="0" i="0" u="none" strike="noStrike" kern="1200" baseline="0" dirty="0">
                <a:solidFill>
                  <a:schemeClr val="tx1"/>
                </a:solidFill>
                <a:latin typeface="+mn-lt"/>
                <a:ea typeface="+mn-ea"/>
                <a:cs typeface="+mn-cs"/>
                <a:hlinkClick r:id="rId3"/>
              </a:rPr>
              <a:t> (p. 1720). Wheaton, IL: Crossway Bibles.</a:t>
            </a:r>
          </a:p>
          <a:p>
            <a:endParaRPr lang="en-US" dirty="0"/>
          </a:p>
        </p:txBody>
      </p:sp>
      <p:sp>
        <p:nvSpPr>
          <p:cNvPr id="4" name="Slide Number Placeholder 3"/>
          <p:cNvSpPr>
            <a:spLocks noGrp="1"/>
          </p:cNvSpPr>
          <p:nvPr>
            <p:ph type="sldNum" sz="quarter" idx="5"/>
          </p:nvPr>
        </p:nvSpPr>
        <p:spPr/>
        <p:txBody>
          <a:bodyPr/>
          <a:lstStyle/>
          <a:p>
            <a:fld id="{97CE7299-4E60-418E-A3F5-318BE6A9EA91}" type="slidenum">
              <a:rPr lang="en-US" smtClean="0"/>
              <a:t>6</a:t>
            </a:fld>
            <a:endParaRPr lang="en-US"/>
          </a:p>
        </p:txBody>
      </p:sp>
    </p:spTree>
    <p:extLst>
      <p:ext uri="{BB962C8B-B14F-4D97-AF65-F5344CB8AC3E}">
        <p14:creationId xmlns:p14="http://schemas.microsoft.com/office/powerpoint/2010/main" val="40120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CE7299-4E60-418E-A3F5-318BE6A9EA91}" type="slidenum">
              <a:rPr lang="en-US" smtClean="0"/>
              <a:t>7</a:t>
            </a:fld>
            <a:endParaRPr lang="en-US"/>
          </a:p>
        </p:txBody>
      </p:sp>
    </p:spTree>
    <p:extLst>
      <p:ext uri="{BB962C8B-B14F-4D97-AF65-F5344CB8AC3E}">
        <p14:creationId xmlns:p14="http://schemas.microsoft.com/office/powerpoint/2010/main" val="1076582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pPr marL="609600" indent="-609600" eaLnBrk="1" hangingPunct="1"/>
            <a:endParaRPr lang="en-US"/>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027D3A3-D6ED-43DE-AFC3-385CEB9B79BA}"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00817956-DCF4-4A57-9EB8-D1386F74991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a:extLst>
              <a:ext uri="{FF2B5EF4-FFF2-40B4-BE49-F238E27FC236}">
                <a16:creationId xmlns:a16="http://schemas.microsoft.com/office/drawing/2014/main" id="{534CDD7D-9623-44EF-8063-3A8B9EDDC05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id="{BD52461B-C4F7-42D9-AC77-E32AA00C2F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9074FB3B-7A68-49ED-AF4C-3CDB4A0F49C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a:extLst>
              <a:ext uri="{FF2B5EF4-FFF2-40B4-BE49-F238E27FC236}">
                <a16:creationId xmlns:a16="http://schemas.microsoft.com/office/drawing/2014/main" id="{263848EB-816C-4249-A9AB-DD299910195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481EA3E3-9EDA-4372-86DD-D1694D62A48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D729D3BB-8F15-4BB9-9BC4-978EBBCEE2E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BAED7C3E-A242-4B37-AD90-51EF21CC5F8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2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alpha val="31000"/>
          </a:schemeClr>
        </a:solidFill>
        <a:effectLst/>
      </p:bgPr>
    </p:bg>
    <p:spTree>
      <p:nvGrpSpPr>
        <p:cNvPr id="1" name=""/>
        <p:cNvGrpSpPr/>
        <p:nvPr/>
      </p:nvGrpSpPr>
      <p:grpSpPr>
        <a:xfrm>
          <a:off x="0" y="0"/>
          <a:ext cx="0" cy="0"/>
          <a:chOff x="0" y="0"/>
          <a:chExt cx="0" cy="0"/>
        </a:xfrm>
      </p:grpSpPr>
      <p:pic>
        <p:nvPicPr>
          <p:cNvPr id="8" name="Picture 7" descr="A picture containing building, sitting&#10;&#10;Description automatically generated">
            <a:extLst>
              <a:ext uri="{FF2B5EF4-FFF2-40B4-BE49-F238E27FC236}">
                <a16:creationId xmlns:a16="http://schemas.microsoft.com/office/drawing/2014/main" id="{19E2CE98-5252-4C1D-B4A2-A23F42DB67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24"/>
            <a:ext cx="1850065" cy="6838351"/>
          </a:xfrm>
          <a:prstGeom prst="rect">
            <a:avLst/>
          </a:prstGeom>
        </p:spPr>
      </p:pic>
      <p:pic>
        <p:nvPicPr>
          <p:cNvPr id="10" name="Picture 9" descr="A brick wall&#10;&#10;Description automatically generated">
            <a:extLst>
              <a:ext uri="{FF2B5EF4-FFF2-40B4-BE49-F238E27FC236}">
                <a16:creationId xmlns:a16="http://schemas.microsoft.com/office/drawing/2014/main" id="{5FC8A986-AF8D-4F9E-8775-83E67634EF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7879" y="-9824"/>
            <a:ext cx="4776121" cy="6838351"/>
          </a:xfrm>
          <a:prstGeom prst="rect">
            <a:avLst/>
          </a:prstGeom>
        </p:spPr>
      </p:pic>
      <p:pic>
        <p:nvPicPr>
          <p:cNvPr id="11" name="Picture 10" descr="A picture containing building, sitting&#10;&#10;Description automatically generated">
            <a:extLst>
              <a:ext uri="{FF2B5EF4-FFF2-40B4-BE49-F238E27FC236}">
                <a16:creationId xmlns:a16="http://schemas.microsoft.com/office/drawing/2014/main" id="{7D458E73-0A78-4237-9AED-27B94ACEFE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0515" y="-9824"/>
            <a:ext cx="1850065" cy="6838351"/>
          </a:xfrm>
          <a:prstGeom prst="rect">
            <a:avLst/>
          </a:prstGeom>
        </p:spPr>
      </p:pic>
      <p:pic>
        <p:nvPicPr>
          <p:cNvPr id="12" name="Picture 11" descr="A picture containing building, sitting&#10;&#10;Description automatically generated">
            <a:extLst>
              <a:ext uri="{FF2B5EF4-FFF2-40B4-BE49-F238E27FC236}">
                <a16:creationId xmlns:a16="http://schemas.microsoft.com/office/drawing/2014/main" id="{C60F0D5F-6044-44E6-AC77-349129C73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794027" y="-9824"/>
            <a:ext cx="1850065" cy="6838351"/>
          </a:xfrm>
          <a:prstGeom prst="rect">
            <a:avLst/>
          </a:prstGeom>
        </p:spPr>
      </p:pic>
      <p:sp>
        <p:nvSpPr>
          <p:cNvPr id="4" name="Date Placeholder 3"/>
          <p:cNvSpPr>
            <a:spLocks noGrp="1"/>
          </p:cNvSpPr>
          <p:nvPr>
            <p:ph type="dt" sz="half" idx="10"/>
          </p:nvPr>
        </p:nvSpPr>
        <p:spPr>
          <a:xfrm>
            <a:off x="628650" y="-9824"/>
            <a:ext cx="2057400" cy="365125"/>
          </a:xfrm>
        </p:spPr>
        <p:txBody>
          <a:bodyPr/>
          <a:lstStyle/>
          <a:p>
            <a:fld id="{C5C610DE-D887-4D8A-9DD5-D85CEEE34533}" type="datetimeFigureOut">
              <a:rPr lang="en-US" smtClean="0"/>
              <a:t>10/6/2019</a:t>
            </a:fld>
            <a:endParaRPr lang="en-US"/>
          </a:p>
        </p:txBody>
      </p:sp>
      <p:sp>
        <p:nvSpPr>
          <p:cNvPr id="5" name="Footer Placeholder 4"/>
          <p:cNvSpPr>
            <a:spLocks noGrp="1"/>
          </p:cNvSpPr>
          <p:nvPr>
            <p:ph type="ftr" sz="quarter" idx="11"/>
          </p:nvPr>
        </p:nvSpPr>
        <p:spPr>
          <a:xfrm>
            <a:off x="3028950" y="-9824"/>
            <a:ext cx="3086100" cy="365125"/>
          </a:xfrm>
        </p:spPr>
        <p:txBody>
          <a:bodyPr/>
          <a:lstStyle/>
          <a:p>
            <a:endParaRPr lang="en-US"/>
          </a:p>
        </p:txBody>
      </p:sp>
      <p:sp>
        <p:nvSpPr>
          <p:cNvPr id="6" name="Slide Number Placeholder 5"/>
          <p:cNvSpPr>
            <a:spLocks noGrp="1"/>
          </p:cNvSpPr>
          <p:nvPr>
            <p:ph type="sldNum" sz="quarter" idx="12"/>
          </p:nvPr>
        </p:nvSpPr>
        <p:spPr>
          <a:xfrm>
            <a:off x="6457950" y="-9824"/>
            <a:ext cx="2057400" cy="365125"/>
          </a:xfrm>
        </p:spPr>
        <p:txBody>
          <a:bodyPr/>
          <a:lstStyle/>
          <a:p>
            <a:fld id="{CE73EB34-2FA2-476B-AB1C-D26A75B1C2BF}" type="slidenum">
              <a:rPr lang="en-US" smtClean="0"/>
              <a:t>‹#›</a:t>
            </a:fld>
            <a:endParaRPr lang="en-US"/>
          </a:p>
        </p:txBody>
      </p:sp>
      <p:sp>
        <p:nvSpPr>
          <p:cNvPr id="13" name="Rectangle 12">
            <a:extLst>
              <a:ext uri="{FF2B5EF4-FFF2-40B4-BE49-F238E27FC236}">
                <a16:creationId xmlns:a16="http://schemas.microsoft.com/office/drawing/2014/main" id="{8033C387-CCCC-45AA-81AE-9A507792A29A}"/>
              </a:ext>
            </a:extLst>
          </p:cNvPr>
          <p:cNvSpPr/>
          <p:nvPr userDrawn="1"/>
        </p:nvSpPr>
        <p:spPr>
          <a:xfrm>
            <a:off x="-28576" y="-9825"/>
            <a:ext cx="9172575" cy="6838351"/>
          </a:xfrm>
          <a:prstGeom prst="rect">
            <a:avLst/>
          </a:prstGeom>
          <a:solidFill>
            <a:srgbClr val="002060">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508883"/>
            <a:ext cx="7772400" cy="2387600"/>
          </a:xfrm>
        </p:spPr>
        <p:txBody>
          <a:bodyPr anchor="b"/>
          <a:lstStyle>
            <a:lvl1pPr algn="ctr">
              <a:defRPr sz="6000"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1251766" y="3429000"/>
            <a:ext cx="6858000" cy="1655762"/>
          </a:xfrm>
        </p:spPr>
        <p:txBody>
          <a:bodyPr/>
          <a:lstStyle>
            <a:lvl1pPr marL="0" indent="0" algn="ctr">
              <a:buNone/>
              <a:defRPr sz="2400" b="1">
                <a:solidFill>
                  <a:srgbClr val="FFF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18235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610DE-D887-4D8A-9DD5-D85CEEE34533}" type="datetimeFigureOut">
              <a:rPr lang="en-US" smtClean="0"/>
              <a:t>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42492193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50804-1F75-41F9-B77D-6AEAA68DD393}"/>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CF542373-C919-40FD-B82A-C0C4F6A9BFAC}"/>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1222817E-D3BA-449B-9F8B-F49EEF513E8C}"/>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4C1EA5CC-4234-4E40-8399-FB510414C19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62BC3C-A56D-41FC-8FAE-2E0FD20A86D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0B9E8C6-E78D-49CE-BD9D-747932C10388}"/>
              </a:ext>
            </a:extLst>
          </p:cNvPr>
          <p:cNvSpPr>
            <a:spLocks noGrp="1"/>
          </p:cNvSpPr>
          <p:nvPr>
            <p:ph type="sldNum" idx="12"/>
          </p:nvPr>
        </p:nvSpPr>
        <p:spPr/>
        <p:txBody>
          <a:bodyPr/>
          <a:lstStyle>
            <a:lvl1pPr>
              <a:defRPr/>
            </a:lvl1pPr>
          </a:lstStyle>
          <a:p>
            <a:fld id="{3180CA15-44F4-4479-873F-5F436A938DE2}" type="slidenum">
              <a:rPr lang="en-US" altLang="en-US"/>
              <a:pPr/>
              <a:t>‹#›</a:t>
            </a:fld>
            <a:endParaRPr lang="en-US" altLang="en-US"/>
          </a:p>
        </p:txBody>
      </p:sp>
    </p:spTree>
    <p:extLst>
      <p:ext uri="{BB962C8B-B14F-4D97-AF65-F5344CB8AC3E}">
        <p14:creationId xmlns:p14="http://schemas.microsoft.com/office/powerpoint/2010/main" val="10016899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34CB2-8574-4D0F-8961-A936ED08B3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549A46-8F98-427B-B56C-458E2EEBCC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99AEB-BEF8-4C3F-8A60-FD16CF0E03E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D35DDE2-9133-4F96-BF72-B22C4B3FDF56}"/>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C9BEC07-73A2-4AD3-9D12-328E095A163C}"/>
              </a:ext>
            </a:extLst>
          </p:cNvPr>
          <p:cNvSpPr>
            <a:spLocks noGrp="1"/>
          </p:cNvSpPr>
          <p:nvPr>
            <p:ph type="sldNum" idx="12"/>
          </p:nvPr>
        </p:nvSpPr>
        <p:spPr/>
        <p:txBody>
          <a:bodyPr/>
          <a:lstStyle>
            <a:lvl1pPr>
              <a:defRPr/>
            </a:lvl1pPr>
          </a:lstStyle>
          <a:p>
            <a:fld id="{17B5A228-77FE-4A7E-9A93-3E953AD4E8FC}" type="slidenum">
              <a:rPr lang="en-US" altLang="en-US"/>
              <a:pPr/>
              <a:t>‹#›</a:t>
            </a:fld>
            <a:endParaRPr lang="en-US" altLang="en-US"/>
          </a:p>
        </p:txBody>
      </p:sp>
    </p:spTree>
    <p:extLst>
      <p:ext uri="{BB962C8B-B14F-4D97-AF65-F5344CB8AC3E}">
        <p14:creationId xmlns:p14="http://schemas.microsoft.com/office/powerpoint/2010/main" val="32709125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8B706D-932D-4431-AFC6-7FDFFC76069B}"/>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2079E1-7ECC-4249-883D-4E822A021694}"/>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4144D-F3DA-48DF-B25B-CCD596F81D90}"/>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C5E76CD-8A86-4405-B614-82EFB767CE2A}"/>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A51AF18-3876-4DE6-87DB-AF82D7A24F36}"/>
              </a:ext>
            </a:extLst>
          </p:cNvPr>
          <p:cNvSpPr>
            <a:spLocks noGrp="1"/>
          </p:cNvSpPr>
          <p:nvPr>
            <p:ph type="sldNum" idx="12"/>
          </p:nvPr>
        </p:nvSpPr>
        <p:spPr/>
        <p:txBody>
          <a:bodyPr/>
          <a:lstStyle>
            <a:lvl1pPr>
              <a:defRPr/>
            </a:lvl1pPr>
          </a:lstStyle>
          <a:p>
            <a:fld id="{528004AA-CCB6-4997-9353-9A28FDF74E8D}" type="slidenum">
              <a:rPr lang="en-US" altLang="en-US"/>
              <a:pPr/>
              <a:t>‹#›</a:t>
            </a:fld>
            <a:endParaRPr lang="en-US" altLang="en-US"/>
          </a:p>
        </p:txBody>
      </p:sp>
    </p:spTree>
    <p:extLst>
      <p:ext uri="{BB962C8B-B14F-4D97-AF65-F5344CB8AC3E}">
        <p14:creationId xmlns:p14="http://schemas.microsoft.com/office/powerpoint/2010/main" val="40202372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86DE00-B934-4B2E-9FA1-EA4BB7F8489F}" type="datetimeFigureOut">
              <a:rPr lang="en-US" smtClean="0"/>
              <a:pPr/>
              <a:t>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FA58E-1698-4E7D-9084-CA2CDCAC479F}" type="slidenum">
              <a:rPr lang="en-US" smtClean="0"/>
              <a:pPr/>
              <a:t>‹#›</a:t>
            </a:fld>
            <a:endParaRPr lang="en-US"/>
          </a:p>
        </p:txBody>
      </p:sp>
    </p:spTree>
    <p:extLst>
      <p:ext uri="{BB962C8B-B14F-4D97-AF65-F5344CB8AC3E}">
        <p14:creationId xmlns:p14="http://schemas.microsoft.com/office/powerpoint/2010/main" val="3749404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6DE00-B934-4B2E-9FA1-EA4BB7F8489F}" type="datetimeFigureOut">
              <a:rPr lang="en-US" smtClean="0"/>
              <a:pPr/>
              <a:t>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FA58E-1698-4E7D-9084-CA2CDCAC479F}" type="slidenum">
              <a:rPr lang="en-US" smtClean="0"/>
              <a:pPr/>
              <a:t>‹#›</a:t>
            </a:fld>
            <a:endParaRPr lang="en-US"/>
          </a:p>
        </p:txBody>
      </p:sp>
    </p:spTree>
    <p:extLst>
      <p:ext uri="{BB962C8B-B14F-4D97-AF65-F5344CB8AC3E}">
        <p14:creationId xmlns:p14="http://schemas.microsoft.com/office/powerpoint/2010/main" val="19830326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86DE00-B934-4B2E-9FA1-EA4BB7F8489F}" type="datetimeFigureOut">
              <a:rPr lang="en-US" smtClean="0"/>
              <a:pPr/>
              <a:t>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FA58E-1698-4E7D-9084-CA2CDCAC479F}" type="slidenum">
              <a:rPr lang="en-US" smtClean="0"/>
              <a:pPr/>
              <a:t>‹#›</a:t>
            </a:fld>
            <a:endParaRPr lang="en-US"/>
          </a:p>
        </p:txBody>
      </p:sp>
    </p:spTree>
    <p:extLst>
      <p:ext uri="{BB962C8B-B14F-4D97-AF65-F5344CB8AC3E}">
        <p14:creationId xmlns:p14="http://schemas.microsoft.com/office/powerpoint/2010/main" val="7859663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86DE00-B934-4B2E-9FA1-EA4BB7F8489F}" type="datetimeFigureOut">
              <a:rPr lang="en-US" smtClean="0"/>
              <a:pPr/>
              <a:t>10/6/2019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FA58E-1698-4E7D-9084-CA2CDCAC479F}" type="slidenum">
              <a:rPr lang="en-US" smtClean="0"/>
              <a:pPr/>
              <a:t>‹#›</a:t>
            </a:fld>
            <a:endParaRPr lang="en-US"/>
          </a:p>
        </p:txBody>
      </p:sp>
    </p:spTree>
    <p:extLst>
      <p:ext uri="{BB962C8B-B14F-4D97-AF65-F5344CB8AC3E}">
        <p14:creationId xmlns:p14="http://schemas.microsoft.com/office/powerpoint/2010/main" val="23927345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86DE00-B934-4B2E-9FA1-EA4BB7F8489F}" type="datetimeFigureOut">
              <a:rPr lang="en-US" smtClean="0"/>
              <a:pPr/>
              <a:t>10/6/2019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8FA58E-1698-4E7D-9084-CA2CDCAC479F}" type="slidenum">
              <a:rPr lang="en-US" smtClean="0"/>
              <a:pPr/>
              <a:t>‹#›</a:t>
            </a:fld>
            <a:endParaRPr lang="en-US"/>
          </a:p>
        </p:txBody>
      </p:sp>
    </p:spTree>
    <p:extLst>
      <p:ext uri="{BB962C8B-B14F-4D97-AF65-F5344CB8AC3E}">
        <p14:creationId xmlns:p14="http://schemas.microsoft.com/office/powerpoint/2010/main" val="5438949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86DE00-B934-4B2E-9FA1-EA4BB7F8489F}" type="datetimeFigureOut">
              <a:rPr lang="en-US" smtClean="0"/>
              <a:pPr/>
              <a:t>10/6/2019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8FA58E-1698-4E7D-9084-CA2CDCAC479F}" type="slidenum">
              <a:rPr lang="en-US" smtClean="0"/>
              <a:pPr/>
              <a:t>‹#›</a:t>
            </a:fld>
            <a:endParaRPr lang="en-US"/>
          </a:p>
        </p:txBody>
      </p:sp>
    </p:spTree>
    <p:extLst>
      <p:ext uri="{BB962C8B-B14F-4D97-AF65-F5344CB8AC3E}">
        <p14:creationId xmlns:p14="http://schemas.microsoft.com/office/powerpoint/2010/main" val="36458916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6DE00-B934-4B2E-9FA1-EA4BB7F8489F}" type="datetimeFigureOut">
              <a:rPr lang="en-US" smtClean="0"/>
              <a:pPr/>
              <a:t>10/6/2019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8FA58E-1698-4E7D-9084-CA2CDCAC479F}" type="slidenum">
              <a:rPr lang="en-US" smtClean="0"/>
              <a:pPr/>
              <a:t>‹#›</a:t>
            </a:fld>
            <a:endParaRPr lang="en-US"/>
          </a:p>
        </p:txBody>
      </p:sp>
    </p:spTree>
    <p:extLst>
      <p:ext uri="{BB962C8B-B14F-4D97-AF65-F5344CB8AC3E}">
        <p14:creationId xmlns:p14="http://schemas.microsoft.com/office/powerpoint/2010/main" val="784597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610DE-D887-4D8A-9DD5-D85CEEE34533}" type="datetimeFigureOut">
              <a:rPr lang="en-US" smtClean="0"/>
              <a:t>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15403960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86DE00-B934-4B2E-9FA1-EA4BB7F8489F}" type="datetimeFigureOut">
              <a:rPr lang="en-US" smtClean="0"/>
              <a:pPr/>
              <a:t>10/6/2019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FA58E-1698-4E7D-9084-CA2CDCAC479F}" type="slidenum">
              <a:rPr lang="en-US" smtClean="0"/>
              <a:pPr/>
              <a:t>‹#›</a:t>
            </a:fld>
            <a:endParaRPr lang="en-US"/>
          </a:p>
        </p:txBody>
      </p:sp>
    </p:spTree>
    <p:extLst>
      <p:ext uri="{BB962C8B-B14F-4D97-AF65-F5344CB8AC3E}">
        <p14:creationId xmlns:p14="http://schemas.microsoft.com/office/powerpoint/2010/main" val="1217796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86DE00-B934-4B2E-9FA1-EA4BB7F8489F}" type="datetimeFigureOut">
              <a:rPr lang="en-US" smtClean="0"/>
              <a:pPr/>
              <a:t>10/6/2019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FA58E-1698-4E7D-9084-CA2CDCAC479F}" type="slidenum">
              <a:rPr lang="en-US" smtClean="0"/>
              <a:pPr/>
              <a:t>‹#›</a:t>
            </a:fld>
            <a:endParaRPr lang="en-US"/>
          </a:p>
        </p:txBody>
      </p:sp>
    </p:spTree>
    <p:extLst>
      <p:ext uri="{BB962C8B-B14F-4D97-AF65-F5344CB8AC3E}">
        <p14:creationId xmlns:p14="http://schemas.microsoft.com/office/powerpoint/2010/main" val="1352276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6DE00-B934-4B2E-9FA1-EA4BB7F8489F}" type="datetimeFigureOut">
              <a:rPr lang="en-US" smtClean="0"/>
              <a:pPr/>
              <a:t>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FA58E-1698-4E7D-9084-CA2CDCAC479F}" type="slidenum">
              <a:rPr lang="en-US" smtClean="0"/>
              <a:pPr/>
              <a:t>‹#›</a:t>
            </a:fld>
            <a:endParaRPr lang="en-US"/>
          </a:p>
        </p:txBody>
      </p:sp>
    </p:spTree>
    <p:extLst>
      <p:ext uri="{BB962C8B-B14F-4D97-AF65-F5344CB8AC3E}">
        <p14:creationId xmlns:p14="http://schemas.microsoft.com/office/powerpoint/2010/main" val="20493117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6DE00-B934-4B2E-9FA1-EA4BB7F8489F}" type="datetimeFigureOut">
              <a:rPr lang="en-US" smtClean="0"/>
              <a:pPr/>
              <a:t>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FA58E-1698-4E7D-9084-CA2CDCAC479F}" type="slidenum">
              <a:rPr lang="en-US" smtClean="0"/>
              <a:pPr/>
              <a:t>‹#›</a:t>
            </a:fld>
            <a:endParaRPr lang="en-US"/>
          </a:p>
        </p:txBody>
      </p:sp>
    </p:spTree>
    <p:extLst>
      <p:ext uri="{BB962C8B-B14F-4D97-AF65-F5344CB8AC3E}">
        <p14:creationId xmlns:p14="http://schemas.microsoft.com/office/powerpoint/2010/main" val="24434092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a:extLst>
              <a:ext uri="{FF2B5EF4-FFF2-40B4-BE49-F238E27FC236}">
                <a16:creationId xmlns:a16="http://schemas.microsoft.com/office/drawing/2014/main" id="{400EA042-C303-481C-B027-3DB13F8C2DC6}"/>
              </a:ext>
            </a:extLst>
          </p:cNvPr>
          <p:cNvSpPr>
            <a:spLocks noGrp="1" noChangeArrowheads="1"/>
          </p:cNvSpPr>
          <p:nvPr>
            <p:ph type="sldNum" sz="quarter" idx="10"/>
          </p:nvPr>
        </p:nvSpPr>
        <p:spPr>
          <a:ln/>
        </p:spPr>
        <p:txBody>
          <a:bodyPr/>
          <a:lstStyle>
            <a:lvl1pPr>
              <a:defRPr/>
            </a:lvl1pPr>
          </a:lstStyle>
          <a:p>
            <a:fld id="{44487E46-CDF8-4227-9A33-1AFD46E66322}" type="slidenum">
              <a:rPr lang="en-US" altLang="en-US"/>
              <a:pPr/>
              <a:t>‹#›</a:t>
            </a:fld>
            <a:endParaRPr lang="en-US" altLang="en-US"/>
          </a:p>
        </p:txBody>
      </p:sp>
    </p:spTree>
    <p:extLst>
      <p:ext uri="{BB962C8B-B14F-4D97-AF65-F5344CB8AC3E}">
        <p14:creationId xmlns:p14="http://schemas.microsoft.com/office/powerpoint/2010/main" val="4809326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F4E9B53D-82DC-4944-8258-AA2C0C7B3AF1}"/>
              </a:ext>
            </a:extLst>
          </p:cNvPr>
          <p:cNvSpPr>
            <a:spLocks noGrp="1" noChangeArrowheads="1"/>
          </p:cNvSpPr>
          <p:nvPr>
            <p:ph type="sldNum" sz="quarter" idx="10"/>
          </p:nvPr>
        </p:nvSpPr>
        <p:spPr>
          <a:ln/>
        </p:spPr>
        <p:txBody>
          <a:bodyPr/>
          <a:lstStyle>
            <a:lvl1pPr>
              <a:defRPr/>
            </a:lvl1pPr>
          </a:lstStyle>
          <a:p>
            <a:fld id="{0D5FDF1C-9702-4328-86A4-CC9B2AB3A2FD}" type="slidenum">
              <a:rPr lang="en-US" altLang="en-US"/>
              <a:pPr/>
              <a:t>‹#›</a:t>
            </a:fld>
            <a:endParaRPr lang="en-US" altLang="en-US"/>
          </a:p>
        </p:txBody>
      </p:sp>
    </p:spTree>
    <p:extLst>
      <p:ext uri="{BB962C8B-B14F-4D97-AF65-F5344CB8AC3E}">
        <p14:creationId xmlns:p14="http://schemas.microsoft.com/office/powerpoint/2010/main" val="16656974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8768BEDF-1DE7-492A-89C5-5910F5F9D3EF}"/>
              </a:ext>
            </a:extLst>
          </p:cNvPr>
          <p:cNvSpPr>
            <a:spLocks noGrp="1" noChangeArrowheads="1"/>
          </p:cNvSpPr>
          <p:nvPr>
            <p:ph type="sldNum" sz="quarter" idx="10"/>
          </p:nvPr>
        </p:nvSpPr>
        <p:spPr>
          <a:ln/>
        </p:spPr>
        <p:txBody>
          <a:bodyPr/>
          <a:lstStyle>
            <a:lvl1pPr>
              <a:defRPr/>
            </a:lvl1pPr>
          </a:lstStyle>
          <a:p>
            <a:fld id="{77762269-D610-4FB3-B21A-A56B56254AF7}" type="slidenum">
              <a:rPr lang="en-US" altLang="en-US"/>
              <a:pPr/>
              <a:t>‹#›</a:t>
            </a:fld>
            <a:endParaRPr lang="en-US" altLang="en-US"/>
          </a:p>
        </p:txBody>
      </p:sp>
    </p:spTree>
    <p:extLst>
      <p:ext uri="{BB962C8B-B14F-4D97-AF65-F5344CB8AC3E}">
        <p14:creationId xmlns:p14="http://schemas.microsoft.com/office/powerpoint/2010/main" val="32427580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51613FAE-7CA1-4D05-98F6-004973E23302}"/>
              </a:ext>
            </a:extLst>
          </p:cNvPr>
          <p:cNvSpPr>
            <a:spLocks noGrp="1" noChangeArrowheads="1"/>
          </p:cNvSpPr>
          <p:nvPr>
            <p:ph type="sldNum" sz="quarter" idx="10"/>
          </p:nvPr>
        </p:nvSpPr>
        <p:spPr>
          <a:ln/>
        </p:spPr>
        <p:txBody>
          <a:bodyPr/>
          <a:lstStyle>
            <a:lvl1pPr>
              <a:defRPr/>
            </a:lvl1pPr>
          </a:lstStyle>
          <a:p>
            <a:fld id="{D0A6C88E-4B70-4917-BB9C-3D3B04EFD3DB}" type="slidenum">
              <a:rPr lang="en-US" altLang="en-US"/>
              <a:pPr/>
              <a:t>‹#›</a:t>
            </a:fld>
            <a:endParaRPr lang="en-US" altLang="en-US"/>
          </a:p>
        </p:txBody>
      </p:sp>
    </p:spTree>
    <p:extLst>
      <p:ext uri="{BB962C8B-B14F-4D97-AF65-F5344CB8AC3E}">
        <p14:creationId xmlns:p14="http://schemas.microsoft.com/office/powerpoint/2010/main" val="16126006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7C0109E3-634C-4E6E-AD8B-84474B3F9647}"/>
              </a:ext>
            </a:extLst>
          </p:cNvPr>
          <p:cNvSpPr>
            <a:spLocks noGrp="1" noChangeArrowheads="1"/>
          </p:cNvSpPr>
          <p:nvPr>
            <p:ph type="sldNum" sz="quarter" idx="10"/>
          </p:nvPr>
        </p:nvSpPr>
        <p:spPr>
          <a:ln/>
        </p:spPr>
        <p:txBody>
          <a:bodyPr/>
          <a:lstStyle>
            <a:lvl1pPr>
              <a:defRPr/>
            </a:lvl1pPr>
          </a:lstStyle>
          <a:p>
            <a:fld id="{BAD354EB-496B-4CE5-B348-2E286AE86A76}" type="slidenum">
              <a:rPr lang="en-US" altLang="en-US"/>
              <a:pPr/>
              <a:t>‹#›</a:t>
            </a:fld>
            <a:endParaRPr lang="en-US" altLang="en-US"/>
          </a:p>
        </p:txBody>
      </p:sp>
    </p:spTree>
    <p:extLst>
      <p:ext uri="{BB962C8B-B14F-4D97-AF65-F5344CB8AC3E}">
        <p14:creationId xmlns:p14="http://schemas.microsoft.com/office/powerpoint/2010/main" val="9120979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CAB821B1-1EDB-4E68-A9F2-1AF98907FBFF}"/>
              </a:ext>
            </a:extLst>
          </p:cNvPr>
          <p:cNvSpPr>
            <a:spLocks noGrp="1" noChangeArrowheads="1"/>
          </p:cNvSpPr>
          <p:nvPr>
            <p:ph type="sldNum" sz="quarter" idx="10"/>
          </p:nvPr>
        </p:nvSpPr>
        <p:spPr>
          <a:ln/>
        </p:spPr>
        <p:txBody>
          <a:bodyPr/>
          <a:lstStyle>
            <a:lvl1pPr>
              <a:defRPr/>
            </a:lvl1pPr>
          </a:lstStyle>
          <a:p>
            <a:fld id="{4590766B-4839-4A0B-81B2-7AC7FB8E32CD}" type="slidenum">
              <a:rPr lang="en-US" altLang="en-US"/>
              <a:pPr/>
              <a:t>‹#›</a:t>
            </a:fld>
            <a:endParaRPr lang="en-US" altLang="en-US"/>
          </a:p>
        </p:txBody>
      </p:sp>
    </p:spTree>
    <p:extLst>
      <p:ext uri="{BB962C8B-B14F-4D97-AF65-F5344CB8AC3E}">
        <p14:creationId xmlns:p14="http://schemas.microsoft.com/office/powerpoint/2010/main" val="3287996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DA7FF55B-6011-4AFB-A2AA-ABA0681D764C}" type="slidenum">
              <a:rPr lang="en-US"/>
              <a:pPr>
                <a:defRPr/>
              </a:pPr>
              <a:t>‹#›</a:t>
            </a:fld>
            <a:endParaRPr lang="en-US"/>
          </a:p>
        </p:txBody>
      </p:sp>
    </p:spTree>
    <p:extLst>
      <p:ext uri="{BB962C8B-B14F-4D97-AF65-F5344CB8AC3E}">
        <p14:creationId xmlns:p14="http://schemas.microsoft.com/office/powerpoint/2010/main" val="23301188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B456FE35-888F-4DA0-A9F7-C14ED0AB1785}"/>
              </a:ext>
            </a:extLst>
          </p:cNvPr>
          <p:cNvSpPr>
            <a:spLocks noGrp="1" noChangeArrowheads="1"/>
          </p:cNvSpPr>
          <p:nvPr>
            <p:ph type="sldNum" sz="quarter" idx="10"/>
          </p:nvPr>
        </p:nvSpPr>
        <p:spPr>
          <a:ln/>
        </p:spPr>
        <p:txBody>
          <a:bodyPr/>
          <a:lstStyle>
            <a:lvl1pPr>
              <a:defRPr/>
            </a:lvl1pPr>
          </a:lstStyle>
          <a:p>
            <a:fld id="{266C04E5-D5F4-4D02-B20C-BE0AF0E1D815}" type="slidenum">
              <a:rPr lang="en-US" altLang="en-US"/>
              <a:pPr/>
              <a:t>‹#›</a:t>
            </a:fld>
            <a:endParaRPr lang="en-US" altLang="en-US"/>
          </a:p>
        </p:txBody>
      </p:sp>
    </p:spTree>
    <p:extLst>
      <p:ext uri="{BB962C8B-B14F-4D97-AF65-F5344CB8AC3E}">
        <p14:creationId xmlns:p14="http://schemas.microsoft.com/office/powerpoint/2010/main" val="13278685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17361712-465F-4983-AD7A-06EBF20EE3EB}"/>
              </a:ext>
            </a:extLst>
          </p:cNvPr>
          <p:cNvSpPr>
            <a:spLocks noGrp="1" noChangeArrowheads="1"/>
          </p:cNvSpPr>
          <p:nvPr>
            <p:ph type="sldNum" sz="quarter" idx="10"/>
          </p:nvPr>
        </p:nvSpPr>
        <p:spPr>
          <a:ln/>
        </p:spPr>
        <p:txBody>
          <a:bodyPr/>
          <a:lstStyle>
            <a:lvl1pPr>
              <a:defRPr/>
            </a:lvl1pPr>
          </a:lstStyle>
          <a:p>
            <a:fld id="{E55094BA-A516-4B11-A8F8-3D3F66916F80}" type="slidenum">
              <a:rPr lang="en-US" altLang="en-US"/>
              <a:pPr/>
              <a:t>‹#›</a:t>
            </a:fld>
            <a:endParaRPr lang="en-US" altLang="en-US"/>
          </a:p>
        </p:txBody>
      </p:sp>
    </p:spTree>
    <p:extLst>
      <p:ext uri="{BB962C8B-B14F-4D97-AF65-F5344CB8AC3E}">
        <p14:creationId xmlns:p14="http://schemas.microsoft.com/office/powerpoint/2010/main" val="16257288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8B9DDB6D-F999-46CF-8B81-ED3DDA907845}"/>
              </a:ext>
            </a:extLst>
          </p:cNvPr>
          <p:cNvSpPr>
            <a:spLocks noGrp="1" noChangeArrowheads="1"/>
          </p:cNvSpPr>
          <p:nvPr>
            <p:ph type="sldNum" sz="quarter" idx="10"/>
          </p:nvPr>
        </p:nvSpPr>
        <p:spPr>
          <a:ln/>
        </p:spPr>
        <p:txBody>
          <a:bodyPr/>
          <a:lstStyle>
            <a:lvl1pPr>
              <a:defRPr/>
            </a:lvl1pPr>
          </a:lstStyle>
          <a:p>
            <a:fld id="{C59FA875-C2FB-4145-A75B-11534E36749F}" type="slidenum">
              <a:rPr lang="en-US" altLang="en-US"/>
              <a:pPr/>
              <a:t>‹#›</a:t>
            </a:fld>
            <a:endParaRPr lang="en-US" altLang="en-US"/>
          </a:p>
        </p:txBody>
      </p:sp>
    </p:spTree>
    <p:extLst>
      <p:ext uri="{BB962C8B-B14F-4D97-AF65-F5344CB8AC3E}">
        <p14:creationId xmlns:p14="http://schemas.microsoft.com/office/powerpoint/2010/main" val="17029448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5038CD4D-997B-4DDF-A594-78A699DD2D6A}"/>
              </a:ext>
            </a:extLst>
          </p:cNvPr>
          <p:cNvSpPr>
            <a:spLocks noGrp="1" noChangeArrowheads="1"/>
          </p:cNvSpPr>
          <p:nvPr>
            <p:ph type="sldNum" sz="quarter" idx="10"/>
          </p:nvPr>
        </p:nvSpPr>
        <p:spPr>
          <a:ln/>
        </p:spPr>
        <p:txBody>
          <a:bodyPr/>
          <a:lstStyle>
            <a:lvl1pPr>
              <a:defRPr/>
            </a:lvl1pPr>
          </a:lstStyle>
          <a:p>
            <a:fld id="{3FCAD898-C339-40B6-BA47-D6730D7F2807}" type="slidenum">
              <a:rPr lang="en-US" altLang="en-US"/>
              <a:pPr/>
              <a:t>‹#›</a:t>
            </a:fld>
            <a:endParaRPr lang="en-US" altLang="en-US"/>
          </a:p>
        </p:txBody>
      </p:sp>
    </p:spTree>
    <p:extLst>
      <p:ext uri="{BB962C8B-B14F-4D97-AF65-F5344CB8AC3E}">
        <p14:creationId xmlns:p14="http://schemas.microsoft.com/office/powerpoint/2010/main" val="40054200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AD4607D9-E5DF-4CF9-AD50-B0EB5763C394}"/>
              </a:ext>
            </a:extLst>
          </p:cNvPr>
          <p:cNvSpPr>
            <a:spLocks noGrp="1" noChangeArrowheads="1"/>
          </p:cNvSpPr>
          <p:nvPr>
            <p:ph type="sldNum" sz="quarter" idx="10"/>
          </p:nvPr>
        </p:nvSpPr>
        <p:spPr>
          <a:ln/>
        </p:spPr>
        <p:txBody>
          <a:bodyPr/>
          <a:lstStyle>
            <a:lvl1pPr>
              <a:defRPr/>
            </a:lvl1pPr>
          </a:lstStyle>
          <a:p>
            <a:fld id="{8C52437F-E191-4697-812E-A675D9AA3393}" type="slidenum">
              <a:rPr lang="en-US" altLang="en-US"/>
              <a:pPr/>
              <a:t>‹#›</a:t>
            </a:fld>
            <a:endParaRPr lang="en-US" altLang="en-US"/>
          </a:p>
        </p:txBody>
      </p:sp>
    </p:spTree>
    <p:extLst>
      <p:ext uri="{BB962C8B-B14F-4D97-AF65-F5344CB8AC3E}">
        <p14:creationId xmlns:p14="http://schemas.microsoft.com/office/powerpoint/2010/main" val="3100078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420879F6-0259-4C85-B5D5-5C546A398783}"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2659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73614-B043-4A00-98A4-B52C1AC733BA}" type="slidenum">
              <a:rPr lang="en-US"/>
              <a:pPr>
                <a:defRPr/>
              </a:pPr>
              <a:t>‹#›</a:t>
            </a:fld>
            <a:endParaRPr lang="en-US"/>
          </a:p>
        </p:txBody>
      </p:sp>
    </p:spTree>
    <p:extLst>
      <p:ext uri="{BB962C8B-B14F-4D97-AF65-F5344CB8AC3E}">
        <p14:creationId xmlns:p14="http://schemas.microsoft.com/office/powerpoint/2010/main" val="3798029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9290A9-E908-45C4-8408-BB399C9BFEA4}" type="slidenum">
              <a:rPr lang="en-US"/>
              <a:pPr>
                <a:defRPr/>
              </a:pPr>
              <a:t>‹#›</a:t>
            </a:fld>
            <a:endParaRPr lang="en-US"/>
          </a:p>
        </p:txBody>
      </p:sp>
    </p:spTree>
    <p:extLst>
      <p:ext uri="{BB962C8B-B14F-4D97-AF65-F5344CB8AC3E}">
        <p14:creationId xmlns:p14="http://schemas.microsoft.com/office/powerpoint/2010/main" val="3278186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86EEEC-00CC-4742-A883-71A58032F2D8}" type="slidenum">
              <a:rPr lang="en-US"/>
              <a:pPr>
                <a:defRPr/>
              </a:pPr>
              <a:t>‹#›</a:t>
            </a:fld>
            <a:endParaRPr lang="en-US"/>
          </a:p>
        </p:txBody>
      </p:sp>
    </p:spTree>
    <p:extLst>
      <p:ext uri="{BB962C8B-B14F-4D97-AF65-F5344CB8AC3E}">
        <p14:creationId xmlns:p14="http://schemas.microsoft.com/office/powerpoint/2010/main" val="2935533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E2399097-F59F-454E-AB71-4646253FDD90}"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96771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C83815B1-8A2B-4D75-8CF1-8515AB2B4786}"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E34CFCB9-E435-4034-AB29-0A29DB374D0C}" type="slidenum">
              <a:rPr lang="en-US"/>
              <a:pPr>
                <a:defRPr/>
              </a:pPr>
              <a:t>‹#›</a:t>
            </a:fld>
            <a:endParaRPr lang="en-US"/>
          </a:p>
        </p:txBody>
      </p:sp>
    </p:spTree>
    <p:extLst>
      <p:ext uri="{BB962C8B-B14F-4D97-AF65-F5344CB8AC3E}">
        <p14:creationId xmlns:p14="http://schemas.microsoft.com/office/powerpoint/2010/main" val="938866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C55D9858-DE9A-4024-8293-AC664072F36F}" type="slidenum">
              <a:rPr lang="en-US"/>
              <a:pPr>
                <a:defRPr/>
              </a:pPr>
              <a:t>‹#›</a:t>
            </a:fld>
            <a:endParaRPr lang="en-US"/>
          </a:p>
        </p:txBody>
      </p:sp>
    </p:spTree>
    <p:extLst>
      <p:ext uri="{BB962C8B-B14F-4D97-AF65-F5344CB8AC3E}">
        <p14:creationId xmlns:p14="http://schemas.microsoft.com/office/powerpoint/2010/main" val="20674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picture containing building, sitting&#10;&#10;Description automatically generated">
            <a:extLst>
              <a:ext uri="{FF2B5EF4-FFF2-40B4-BE49-F238E27FC236}">
                <a16:creationId xmlns:a16="http://schemas.microsoft.com/office/drawing/2014/main" id="{50ECCD58-1DC0-4E6C-8276-06BE8B193F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24"/>
            <a:ext cx="1850065" cy="6838351"/>
          </a:xfrm>
          <a:prstGeom prst="rect">
            <a:avLst/>
          </a:prstGeom>
        </p:spPr>
      </p:pic>
      <p:pic>
        <p:nvPicPr>
          <p:cNvPr id="7" name="Picture 6" descr="A brick wall&#10;&#10;Description automatically generated">
            <a:extLst>
              <a:ext uri="{FF2B5EF4-FFF2-40B4-BE49-F238E27FC236}">
                <a16:creationId xmlns:a16="http://schemas.microsoft.com/office/drawing/2014/main" id="{5EAEB771-D6CE-4EF9-9084-B73AB248E7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7879" y="-9824"/>
            <a:ext cx="4776121" cy="6838351"/>
          </a:xfrm>
          <a:prstGeom prst="rect">
            <a:avLst/>
          </a:prstGeom>
        </p:spPr>
      </p:pic>
      <p:pic>
        <p:nvPicPr>
          <p:cNvPr id="8" name="Picture 7" descr="A picture containing building, sitting&#10;&#10;Description automatically generated">
            <a:extLst>
              <a:ext uri="{FF2B5EF4-FFF2-40B4-BE49-F238E27FC236}">
                <a16:creationId xmlns:a16="http://schemas.microsoft.com/office/drawing/2014/main" id="{DC018627-CC93-4758-9508-3381EF7517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0515" y="-9824"/>
            <a:ext cx="1850065" cy="6838351"/>
          </a:xfrm>
          <a:prstGeom prst="rect">
            <a:avLst/>
          </a:prstGeom>
        </p:spPr>
      </p:pic>
      <p:pic>
        <p:nvPicPr>
          <p:cNvPr id="9" name="Picture 8" descr="A picture containing building, sitting&#10;&#10;Description automatically generated">
            <a:extLst>
              <a:ext uri="{FF2B5EF4-FFF2-40B4-BE49-F238E27FC236}">
                <a16:creationId xmlns:a16="http://schemas.microsoft.com/office/drawing/2014/main" id="{DB41BF33-E05E-4651-AB67-B4F76FF799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794027" y="-9824"/>
            <a:ext cx="1850065" cy="6838351"/>
          </a:xfrm>
          <a:prstGeom prst="rect">
            <a:avLst/>
          </a:prstGeom>
        </p:spPr>
      </p:pic>
      <p:sp>
        <p:nvSpPr>
          <p:cNvPr id="10" name="Date Placeholder 3">
            <a:extLst>
              <a:ext uri="{FF2B5EF4-FFF2-40B4-BE49-F238E27FC236}">
                <a16:creationId xmlns:a16="http://schemas.microsoft.com/office/drawing/2014/main" id="{95AAD810-7C63-42E7-9608-AE1DBE7471E5}"/>
              </a:ext>
            </a:extLst>
          </p:cNvPr>
          <p:cNvSpPr txBox="1">
            <a:spLocks/>
          </p:cNvSpPr>
          <p:nvPr userDrawn="1"/>
        </p:nvSpPr>
        <p:spPr>
          <a:xfrm>
            <a:off x="628650" y="-9824"/>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5C610DE-D887-4D8A-9DD5-D85CEEE34533}" type="datetimeFigureOut">
              <a:rPr lang="en-US" smtClean="0"/>
              <a:pPr/>
              <a:t>10/6/2019</a:t>
            </a:fld>
            <a:endParaRPr lang="en-US"/>
          </a:p>
        </p:txBody>
      </p:sp>
      <p:sp>
        <p:nvSpPr>
          <p:cNvPr id="11" name="Slide Number Placeholder 5">
            <a:extLst>
              <a:ext uri="{FF2B5EF4-FFF2-40B4-BE49-F238E27FC236}">
                <a16:creationId xmlns:a16="http://schemas.microsoft.com/office/drawing/2014/main" id="{98309A0F-1D42-4EA3-BBF5-5650A7C04E0B}"/>
              </a:ext>
            </a:extLst>
          </p:cNvPr>
          <p:cNvSpPr txBox="1">
            <a:spLocks/>
          </p:cNvSpPr>
          <p:nvPr userDrawn="1"/>
        </p:nvSpPr>
        <p:spPr>
          <a:xfrm>
            <a:off x="6457950" y="-9824"/>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73EB34-2FA2-476B-AB1C-D26A75B1C2BF}" type="slidenum">
              <a:rPr lang="en-US" smtClean="0"/>
              <a:pPr/>
              <a:t>‹#›</a:t>
            </a:fld>
            <a:endParaRPr lang="en-US"/>
          </a:p>
        </p:txBody>
      </p:sp>
      <p:sp>
        <p:nvSpPr>
          <p:cNvPr id="12" name="Rectangle 11">
            <a:extLst>
              <a:ext uri="{FF2B5EF4-FFF2-40B4-BE49-F238E27FC236}">
                <a16:creationId xmlns:a16="http://schemas.microsoft.com/office/drawing/2014/main" id="{DE8376DA-E4BD-4187-BAF9-6E27B877712F}"/>
              </a:ext>
            </a:extLst>
          </p:cNvPr>
          <p:cNvSpPr/>
          <p:nvPr userDrawn="1"/>
        </p:nvSpPr>
        <p:spPr>
          <a:xfrm>
            <a:off x="-28576" y="-9825"/>
            <a:ext cx="9172575" cy="6838351"/>
          </a:xfrm>
          <a:prstGeom prst="rect">
            <a:avLst/>
          </a:prstGeom>
          <a:solidFill>
            <a:srgbClr val="002060">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59606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8803C2-D3BC-4B49-BCBB-27A1C16594C3}" type="slidenum">
              <a:rPr lang="en-US"/>
              <a:pPr>
                <a:defRPr/>
              </a:pPr>
              <a:t>‹#›</a:t>
            </a:fld>
            <a:endParaRPr lang="en-US"/>
          </a:p>
        </p:txBody>
      </p:sp>
    </p:spTree>
    <p:extLst>
      <p:ext uri="{BB962C8B-B14F-4D97-AF65-F5344CB8AC3E}">
        <p14:creationId xmlns:p14="http://schemas.microsoft.com/office/powerpoint/2010/main" val="969723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930400-42FD-45ED-BD3C-E412B39E8A70}" type="slidenum">
              <a:rPr lang="en-US"/>
              <a:pPr>
                <a:defRPr/>
              </a:pPr>
              <a:t>‹#›</a:t>
            </a:fld>
            <a:endParaRPr lang="en-US"/>
          </a:p>
        </p:txBody>
      </p:sp>
    </p:spTree>
    <p:extLst>
      <p:ext uri="{BB962C8B-B14F-4D97-AF65-F5344CB8AC3E}">
        <p14:creationId xmlns:p14="http://schemas.microsoft.com/office/powerpoint/2010/main" val="828530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42CCA5-8E43-46A4-B884-04B94DA1D944}" type="slidenum">
              <a:rPr lang="en-US"/>
              <a:pPr>
                <a:defRPr/>
              </a:pPr>
              <a:t>‹#›</a:t>
            </a:fld>
            <a:endParaRPr lang="en-US"/>
          </a:p>
        </p:txBody>
      </p:sp>
    </p:spTree>
    <p:extLst>
      <p:ext uri="{BB962C8B-B14F-4D97-AF65-F5344CB8AC3E}">
        <p14:creationId xmlns:p14="http://schemas.microsoft.com/office/powerpoint/2010/main" val="3584877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4E8EBE-902E-4B8F-AC95-9048D56749BD}" type="slidenum">
              <a:rPr lang="en-US"/>
              <a:pPr>
                <a:defRPr/>
              </a:pPr>
              <a:t>‹#›</a:t>
            </a:fld>
            <a:endParaRPr lang="en-US"/>
          </a:p>
        </p:txBody>
      </p:sp>
    </p:spTree>
    <p:extLst>
      <p:ext uri="{BB962C8B-B14F-4D97-AF65-F5344CB8AC3E}">
        <p14:creationId xmlns:p14="http://schemas.microsoft.com/office/powerpoint/2010/main" val="2136850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84B45C-E805-4399-91A9-037F74955295}" type="slidenum">
              <a:rPr lang="en-US"/>
              <a:pPr>
                <a:defRPr/>
              </a:pPr>
              <a:t>‹#›</a:t>
            </a:fld>
            <a:endParaRPr lang="en-US"/>
          </a:p>
        </p:txBody>
      </p:sp>
    </p:spTree>
    <p:extLst>
      <p:ext uri="{BB962C8B-B14F-4D97-AF65-F5344CB8AC3E}">
        <p14:creationId xmlns:p14="http://schemas.microsoft.com/office/powerpoint/2010/main" val="1001751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407556A7-2BFC-467A-8134-06D698D536FF}"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3038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F79272-E8EB-4B33-818A-52ED494D4F1C}" type="slidenum">
              <a:rPr lang="en-US"/>
              <a:pPr>
                <a:defRPr/>
              </a:pPr>
              <a:t>‹#›</a:t>
            </a:fld>
            <a:endParaRPr lang="en-US"/>
          </a:p>
        </p:txBody>
      </p:sp>
    </p:spTree>
    <p:extLst>
      <p:ext uri="{BB962C8B-B14F-4D97-AF65-F5344CB8AC3E}">
        <p14:creationId xmlns:p14="http://schemas.microsoft.com/office/powerpoint/2010/main" val="777320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1CE0B9-83E0-42FD-BCDA-655D7ACEFB10}" type="slidenum">
              <a:rPr lang="en-US"/>
              <a:pPr>
                <a:defRPr/>
              </a:pPr>
              <a:t>‹#›</a:t>
            </a:fld>
            <a:endParaRPr lang="en-US"/>
          </a:p>
        </p:txBody>
      </p:sp>
    </p:spTree>
    <p:extLst>
      <p:ext uri="{BB962C8B-B14F-4D97-AF65-F5344CB8AC3E}">
        <p14:creationId xmlns:p14="http://schemas.microsoft.com/office/powerpoint/2010/main" val="2502325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5DE9D0-2747-48D3-9C0E-4F617026001D}" type="slidenum">
              <a:rPr lang="en-US"/>
              <a:pPr>
                <a:defRPr/>
              </a:pPr>
              <a:t>‹#›</a:t>
            </a:fld>
            <a:endParaRPr lang="en-US"/>
          </a:p>
        </p:txBody>
      </p:sp>
    </p:spTree>
    <p:extLst>
      <p:ext uri="{BB962C8B-B14F-4D97-AF65-F5344CB8AC3E}">
        <p14:creationId xmlns:p14="http://schemas.microsoft.com/office/powerpoint/2010/main" val="3075619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223AAB64-2B82-415E-9E65-B3D413434D68}"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021636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610DE-D887-4D8A-9DD5-D85CEEE34533}" type="datetimeFigureOut">
              <a:rPr lang="en-US" smtClean="0"/>
              <a:t>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376572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E38484A0-37BA-4A68-A550-584E265EBB23}" type="slidenum">
              <a:rPr lang="en-US"/>
              <a:pPr>
                <a:defRPr/>
              </a:pPr>
              <a:t>‹#›</a:t>
            </a:fld>
            <a:endParaRPr lang="en-US"/>
          </a:p>
        </p:txBody>
      </p:sp>
    </p:spTree>
    <p:extLst>
      <p:ext uri="{BB962C8B-B14F-4D97-AF65-F5344CB8AC3E}">
        <p14:creationId xmlns:p14="http://schemas.microsoft.com/office/powerpoint/2010/main" val="3895310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ECA512-619A-4D05-A00A-53525E1F447A}" type="slidenum">
              <a:rPr lang="en-US"/>
              <a:pPr>
                <a:defRPr/>
              </a:pPr>
              <a:t>‹#›</a:t>
            </a:fld>
            <a:endParaRPr lang="en-US"/>
          </a:p>
        </p:txBody>
      </p:sp>
    </p:spTree>
    <p:extLst>
      <p:ext uri="{BB962C8B-B14F-4D97-AF65-F5344CB8AC3E}">
        <p14:creationId xmlns:p14="http://schemas.microsoft.com/office/powerpoint/2010/main" val="3016262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6843F9-9175-45B0-B7FB-507A7EE4CC04}" type="slidenum">
              <a:rPr lang="en-US"/>
              <a:pPr>
                <a:defRPr/>
              </a:pPr>
              <a:t>‹#›</a:t>
            </a:fld>
            <a:endParaRPr lang="en-US"/>
          </a:p>
        </p:txBody>
      </p:sp>
    </p:spTree>
    <p:extLst>
      <p:ext uri="{BB962C8B-B14F-4D97-AF65-F5344CB8AC3E}">
        <p14:creationId xmlns:p14="http://schemas.microsoft.com/office/powerpoint/2010/main" val="123960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D8D1F7-2ABC-4EAD-8FFB-BB8E1E841759}" type="slidenum">
              <a:rPr lang="en-US"/>
              <a:pPr>
                <a:defRPr/>
              </a:pPr>
              <a:t>‹#›</a:t>
            </a:fld>
            <a:endParaRPr lang="en-US"/>
          </a:p>
        </p:txBody>
      </p:sp>
    </p:spTree>
    <p:extLst>
      <p:ext uri="{BB962C8B-B14F-4D97-AF65-F5344CB8AC3E}">
        <p14:creationId xmlns:p14="http://schemas.microsoft.com/office/powerpoint/2010/main" val="3052598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21E30-BBB2-4E7D-86A0-FEFC14CD6E1B}" type="slidenum">
              <a:rPr lang="en-US"/>
              <a:pPr>
                <a:defRPr/>
              </a:pPr>
              <a:t>‹#›</a:t>
            </a:fld>
            <a:endParaRPr lang="en-US"/>
          </a:p>
        </p:txBody>
      </p:sp>
    </p:spTree>
    <p:extLst>
      <p:ext uri="{BB962C8B-B14F-4D97-AF65-F5344CB8AC3E}">
        <p14:creationId xmlns:p14="http://schemas.microsoft.com/office/powerpoint/2010/main" val="4278144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45" y="5813426"/>
            <a:ext cx="296386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40"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6"/>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32079015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7" y="6383344"/>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2" name="Title 1"/>
          <p:cNvSpPr>
            <a:spLocks noGrp="1"/>
          </p:cNvSpPr>
          <p:nvPr>
            <p:ph type="title"/>
          </p:nvPr>
        </p:nvSpPr>
        <p:spPr>
          <a:xfrm>
            <a:off x="1314451"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6"/>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9244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3763677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315748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173807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C610DE-D887-4D8A-9DD5-D85CEEE34533}" type="datetimeFigureOut">
              <a:rPr lang="en-US" smtClean="0"/>
              <a:t>10/6/2019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509378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7" y="6383344"/>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1" y="6373819"/>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40"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49" y="6365875"/>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7"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6" y="1128719"/>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a:t>Click to edit Master title style</a:t>
            </a:r>
          </a:p>
        </p:txBody>
      </p:sp>
      <p:grpSp>
        <p:nvGrpSpPr>
          <p:cNvPr id="15" name="Group 14"/>
          <p:cNvGrpSpPr/>
          <p:nvPr userDrawn="1"/>
        </p:nvGrpSpPr>
        <p:grpSpPr>
          <a:xfrm>
            <a:off x="8153385" y="378773"/>
            <a:ext cx="795410" cy="461665"/>
            <a:chOff x="8153406" y="378767"/>
            <a:chExt cx="795409" cy="461665"/>
          </a:xfrm>
        </p:grpSpPr>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153406" y="378767"/>
              <a:ext cx="795409" cy="461665"/>
            </a:xfrm>
            <a:prstGeom prst="rect">
              <a:avLst/>
            </a:prstGeom>
            <a:noFill/>
          </p:spPr>
          <p:txBody>
            <a:bodyPr wrap="none" rtlCol="0">
              <a:spAutoFit/>
            </a:bodyPr>
            <a:lstStyle/>
            <a:p>
              <a:pPr algn="ctr"/>
              <a:r>
                <a:rPr lang="en-US" sz="1200" dirty="0">
                  <a:solidFill>
                    <a:schemeClr val="bg1"/>
                  </a:solidFill>
                  <a:latin typeface="Britannic Bold" panose="020B0903060703020204" pitchFamily="34" charset="0"/>
                </a:rPr>
                <a:t>Minor </a:t>
              </a:r>
            </a:p>
            <a:p>
              <a:pPr algn="ctr"/>
              <a:r>
                <a:rPr lang="en-US" sz="1200" dirty="0">
                  <a:solidFill>
                    <a:schemeClr val="bg1"/>
                  </a:solidFill>
                  <a:latin typeface="Britannic Bold" panose="020B0903060703020204" pitchFamily="34" charset="0"/>
                </a:rPr>
                <a:t>Prophets</a:t>
              </a:r>
            </a:p>
          </p:txBody>
        </p:sp>
      </p:grpSp>
    </p:spTree>
    <p:extLst>
      <p:ext uri="{BB962C8B-B14F-4D97-AF65-F5344CB8AC3E}">
        <p14:creationId xmlns:p14="http://schemas.microsoft.com/office/powerpoint/2010/main" val="3085511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8" name="Slide Number Placeholder 5"/>
          <p:cNvSpPr>
            <a:spLocks noGrp="1"/>
          </p:cNvSpPr>
          <p:nvPr userDrawn="1">
            <p:ph type="sldNum" sz="quarter" idx="10"/>
          </p:nvPr>
        </p:nvSpPr>
        <p:spPr>
          <a:xfrm>
            <a:off x="8553457" y="6383344"/>
            <a:ext cx="590551"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3968336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2096082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32000177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2238978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10410406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84B45C-E805-4399-91A9-037F74955295}" type="slidenum">
              <a:rPr lang="en-US"/>
              <a:pPr>
                <a:defRPr/>
              </a:pPr>
              <a:t>‹#›</a:t>
            </a:fld>
            <a:endParaRPr lang="en-US"/>
          </a:p>
        </p:txBody>
      </p:sp>
    </p:spTree>
    <p:extLst>
      <p:ext uri="{BB962C8B-B14F-4D97-AF65-F5344CB8AC3E}">
        <p14:creationId xmlns:p14="http://schemas.microsoft.com/office/powerpoint/2010/main" val="904400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07556A7-2BFC-467A-8134-06D698D536FF}" type="slidenum">
              <a:rPr lang="en-US" altLang="en-US" kern="1200">
                <a:solidFill>
                  <a:srgbClr val="898989"/>
                </a:solidFill>
                <a:latin typeface="Calibri" pitchFamily="34" charset="0"/>
                <a:ea typeface="+mn-ea"/>
              </a:rPr>
              <a:pPr algn="r" eaLnBrk="1" fontAlgn="base" hangingPunct="1">
                <a:spcBef>
                  <a:spcPct val="0"/>
                </a:spcBef>
                <a:spcAft>
                  <a:spcPct val="0"/>
                </a:spcAft>
              </a:pPr>
              <a:t>‹#›</a:t>
            </a:fld>
            <a:endParaRPr lang="en-US" alt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kern="1200">
                <a:solidFill>
                  <a:prstClr val="white"/>
                </a:solidFill>
                <a:latin typeface="David" pitchFamily="34" charset="-79"/>
                <a:ea typeface="+mn-ea"/>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9204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F79272-E8EB-4B33-818A-52ED494D4F1C}" type="slidenum">
              <a:rPr lang="en-US"/>
              <a:pPr>
                <a:defRPr/>
              </a:pPr>
              <a:t>‹#›</a:t>
            </a:fld>
            <a:endParaRPr lang="en-US"/>
          </a:p>
        </p:txBody>
      </p:sp>
    </p:spTree>
    <p:extLst>
      <p:ext uri="{BB962C8B-B14F-4D97-AF65-F5344CB8AC3E}">
        <p14:creationId xmlns:p14="http://schemas.microsoft.com/office/powerpoint/2010/main" val="3738153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1CE0B9-83E0-42FD-BCDA-655D7ACEFB10}" type="slidenum">
              <a:rPr lang="en-US"/>
              <a:pPr>
                <a:defRPr/>
              </a:pPr>
              <a:t>‹#›</a:t>
            </a:fld>
            <a:endParaRPr lang="en-US"/>
          </a:p>
        </p:txBody>
      </p:sp>
    </p:spTree>
    <p:extLst>
      <p:ext uri="{BB962C8B-B14F-4D97-AF65-F5344CB8AC3E}">
        <p14:creationId xmlns:p14="http://schemas.microsoft.com/office/powerpoint/2010/main" val="163488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C610DE-D887-4D8A-9DD5-D85CEEE34533}" type="datetimeFigureOut">
              <a:rPr lang="en-US" smtClean="0"/>
              <a:t>10/6/2019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2701732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5DE9D0-2747-48D3-9C0E-4F617026001D}" type="slidenum">
              <a:rPr lang="en-US"/>
              <a:pPr>
                <a:defRPr/>
              </a:pPr>
              <a:t>‹#›</a:t>
            </a:fld>
            <a:endParaRPr lang="en-US"/>
          </a:p>
        </p:txBody>
      </p:sp>
    </p:spTree>
    <p:extLst>
      <p:ext uri="{BB962C8B-B14F-4D97-AF65-F5344CB8AC3E}">
        <p14:creationId xmlns:p14="http://schemas.microsoft.com/office/powerpoint/2010/main" val="319416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23AAB64-2B82-415E-9E65-B3D413434D68}" type="slidenum">
              <a:rPr lang="en-US" altLang="en-US" kern="1200">
                <a:solidFill>
                  <a:srgbClr val="898989"/>
                </a:solidFill>
                <a:latin typeface="Calibri" pitchFamily="34" charset="0"/>
                <a:ea typeface="+mn-ea"/>
              </a:rPr>
              <a:pPr algn="r" eaLnBrk="1" fontAlgn="base" hangingPunct="1">
                <a:spcBef>
                  <a:spcPct val="0"/>
                </a:spcBef>
                <a:spcAft>
                  <a:spcPct val="0"/>
                </a:spcAft>
              </a:pPr>
              <a:t>‹#›</a:t>
            </a:fld>
            <a:endParaRPr lang="en-US" alt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kern="1200">
                <a:solidFill>
                  <a:prstClr val="white"/>
                </a:solidFill>
                <a:latin typeface="David" pitchFamily="34" charset="-79"/>
                <a:ea typeface="+mn-ea"/>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7794160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kern="1200">
                <a:solidFill>
                  <a:prstClr val="white"/>
                </a:solidFill>
                <a:latin typeface="David" pitchFamily="34" charset="-79"/>
                <a:ea typeface="+mn-ea"/>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E38484A0-37BA-4A68-A550-584E265EBB23}" type="slidenum">
              <a:rPr lang="en-US"/>
              <a:pPr>
                <a:defRPr/>
              </a:pPr>
              <a:t>‹#›</a:t>
            </a:fld>
            <a:endParaRPr lang="en-US"/>
          </a:p>
        </p:txBody>
      </p:sp>
    </p:spTree>
    <p:extLst>
      <p:ext uri="{BB962C8B-B14F-4D97-AF65-F5344CB8AC3E}">
        <p14:creationId xmlns:p14="http://schemas.microsoft.com/office/powerpoint/2010/main" val="2618633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ECA512-619A-4D05-A00A-53525E1F447A}" type="slidenum">
              <a:rPr lang="en-US"/>
              <a:pPr>
                <a:defRPr/>
              </a:pPr>
              <a:t>‹#›</a:t>
            </a:fld>
            <a:endParaRPr lang="en-US"/>
          </a:p>
        </p:txBody>
      </p:sp>
    </p:spTree>
    <p:extLst>
      <p:ext uri="{BB962C8B-B14F-4D97-AF65-F5344CB8AC3E}">
        <p14:creationId xmlns:p14="http://schemas.microsoft.com/office/powerpoint/2010/main" val="22916388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6843F9-9175-45B0-B7FB-507A7EE4CC04}" type="slidenum">
              <a:rPr lang="en-US"/>
              <a:pPr>
                <a:defRPr/>
              </a:pPr>
              <a:t>‹#›</a:t>
            </a:fld>
            <a:endParaRPr lang="en-US"/>
          </a:p>
        </p:txBody>
      </p:sp>
    </p:spTree>
    <p:extLst>
      <p:ext uri="{BB962C8B-B14F-4D97-AF65-F5344CB8AC3E}">
        <p14:creationId xmlns:p14="http://schemas.microsoft.com/office/powerpoint/2010/main" val="2818639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D8D1F7-2ABC-4EAD-8FFB-BB8E1E841759}" type="slidenum">
              <a:rPr lang="en-US"/>
              <a:pPr>
                <a:defRPr/>
              </a:pPr>
              <a:t>‹#›</a:t>
            </a:fld>
            <a:endParaRPr lang="en-US"/>
          </a:p>
        </p:txBody>
      </p:sp>
    </p:spTree>
    <p:extLst>
      <p:ext uri="{BB962C8B-B14F-4D97-AF65-F5344CB8AC3E}">
        <p14:creationId xmlns:p14="http://schemas.microsoft.com/office/powerpoint/2010/main" val="36462144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21E30-BBB2-4E7D-86A0-FEFC14CD6E1B}" type="slidenum">
              <a:rPr lang="en-US"/>
              <a:pPr>
                <a:defRPr/>
              </a:pPr>
              <a:t>‹#›</a:t>
            </a:fld>
            <a:endParaRPr lang="en-US"/>
          </a:p>
        </p:txBody>
      </p:sp>
    </p:spTree>
    <p:extLst>
      <p:ext uri="{BB962C8B-B14F-4D97-AF65-F5344CB8AC3E}">
        <p14:creationId xmlns:p14="http://schemas.microsoft.com/office/powerpoint/2010/main" val="862350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26710EBA-0FA9-4DC1-BE41-09FEA9929EA5}" type="slidenum">
              <a:rPr lang="en-US"/>
              <a:pPr>
                <a:defRPr/>
              </a:pPr>
              <a:t>‹#›</a:t>
            </a:fld>
            <a:endParaRPr lang="en-US"/>
          </a:p>
        </p:txBody>
      </p:sp>
    </p:spTree>
    <p:extLst>
      <p:ext uri="{BB962C8B-B14F-4D97-AF65-F5344CB8AC3E}">
        <p14:creationId xmlns:p14="http://schemas.microsoft.com/office/powerpoint/2010/main" val="6495090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18BC274-705B-4946-A595-04060899521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08361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D8EEBA-896A-4936-A4BB-D0260BA326E9}" type="slidenum">
              <a:rPr lang="en-US"/>
              <a:pPr>
                <a:defRPr/>
              </a:pPr>
              <a:t>‹#›</a:t>
            </a:fld>
            <a:endParaRPr lang="en-US"/>
          </a:p>
        </p:txBody>
      </p:sp>
    </p:spTree>
    <p:extLst>
      <p:ext uri="{BB962C8B-B14F-4D97-AF65-F5344CB8AC3E}">
        <p14:creationId xmlns:p14="http://schemas.microsoft.com/office/powerpoint/2010/main" val="215558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C610DE-D887-4D8A-9DD5-D85CEEE34533}" type="datetimeFigureOut">
              <a:rPr lang="en-US" smtClean="0"/>
              <a:t>10/6/2019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14017961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CE3131-FB78-46BF-8B08-119DEAC29301}" type="slidenum">
              <a:rPr lang="en-US"/>
              <a:pPr>
                <a:defRPr/>
              </a:pPr>
              <a:t>‹#›</a:t>
            </a:fld>
            <a:endParaRPr lang="en-US"/>
          </a:p>
        </p:txBody>
      </p:sp>
    </p:spTree>
    <p:extLst>
      <p:ext uri="{BB962C8B-B14F-4D97-AF65-F5344CB8AC3E}">
        <p14:creationId xmlns:p14="http://schemas.microsoft.com/office/powerpoint/2010/main" val="24248172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C664A6-DF61-401C-AE9F-93C1C39C0510}" type="slidenum">
              <a:rPr lang="en-US"/>
              <a:pPr>
                <a:defRPr/>
              </a:pPr>
              <a:t>‹#›</a:t>
            </a:fld>
            <a:endParaRPr lang="en-US"/>
          </a:p>
        </p:txBody>
      </p:sp>
    </p:spTree>
    <p:extLst>
      <p:ext uri="{BB962C8B-B14F-4D97-AF65-F5344CB8AC3E}">
        <p14:creationId xmlns:p14="http://schemas.microsoft.com/office/powerpoint/2010/main" val="23228442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E0A4944-3D68-4D72-934C-CD8C5AA82C09}"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924114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9F61275F-EABD-403D-969B-DDF28BF70E1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BD0652AF-2E13-4EC6-A3DA-E1754CA459FE}" type="slidenum">
              <a:rPr lang="en-US"/>
              <a:pPr>
                <a:defRPr/>
              </a:pPr>
              <a:t>‹#›</a:t>
            </a:fld>
            <a:endParaRPr lang="en-US"/>
          </a:p>
        </p:txBody>
      </p:sp>
    </p:spTree>
    <p:extLst>
      <p:ext uri="{BB962C8B-B14F-4D97-AF65-F5344CB8AC3E}">
        <p14:creationId xmlns:p14="http://schemas.microsoft.com/office/powerpoint/2010/main" val="20983844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F513E416-5C90-4BF7-8DA9-39FB9F08A569}" type="slidenum">
              <a:rPr lang="en-US"/>
              <a:pPr>
                <a:defRPr/>
              </a:pPr>
              <a:t>‹#›</a:t>
            </a:fld>
            <a:endParaRPr lang="en-US"/>
          </a:p>
        </p:txBody>
      </p:sp>
    </p:spTree>
    <p:extLst>
      <p:ext uri="{BB962C8B-B14F-4D97-AF65-F5344CB8AC3E}">
        <p14:creationId xmlns:p14="http://schemas.microsoft.com/office/powerpoint/2010/main" val="20400901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CEA725-3BAB-4B64-AC2D-95DCE05E84E1}" type="slidenum">
              <a:rPr lang="en-US"/>
              <a:pPr>
                <a:defRPr/>
              </a:pPr>
              <a:t>‹#›</a:t>
            </a:fld>
            <a:endParaRPr lang="en-US"/>
          </a:p>
        </p:txBody>
      </p:sp>
    </p:spTree>
    <p:extLst>
      <p:ext uri="{BB962C8B-B14F-4D97-AF65-F5344CB8AC3E}">
        <p14:creationId xmlns:p14="http://schemas.microsoft.com/office/powerpoint/2010/main" val="19056401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98C19A-4001-4DF1-9373-1729C83B7262}" type="slidenum">
              <a:rPr lang="en-US"/>
              <a:pPr>
                <a:defRPr/>
              </a:pPr>
              <a:t>‹#›</a:t>
            </a:fld>
            <a:endParaRPr lang="en-US"/>
          </a:p>
        </p:txBody>
      </p:sp>
    </p:spTree>
    <p:extLst>
      <p:ext uri="{BB962C8B-B14F-4D97-AF65-F5344CB8AC3E}">
        <p14:creationId xmlns:p14="http://schemas.microsoft.com/office/powerpoint/2010/main" val="40330277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D80680-3964-4C49-992B-0A3678D397E7}" type="slidenum">
              <a:rPr lang="en-US"/>
              <a:pPr>
                <a:defRPr/>
              </a:pPr>
              <a:t>‹#›</a:t>
            </a:fld>
            <a:endParaRPr lang="en-US"/>
          </a:p>
        </p:txBody>
      </p:sp>
    </p:spTree>
    <p:extLst>
      <p:ext uri="{BB962C8B-B14F-4D97-AF65-F5344CB8AC3E}">
        <p14:creationId xmlns:p14="http://schemas.microsoft.com/office/powerpoint/2010/main" val="7058930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C30964-B456-4881-A147-5EF328A7CA8B}" type="slidenum">
              <a:rPr lang="en-US"/>
              <a:pPr>
                <a:defRPr/>
              </a:pPr>
              <a:t>‹#›</a:t>
            </a:fld>
            <a:endParaRPr lang="en-US"/>
          </a:p>
        </p:txBody>
      </p:sp>
    </p:spTree>
    <p:extLst>
      <p:ext uri="{BB962C8B-B14F-4D97-AF65-F5344CB8AC3E}">
        <p14:creationId xmlns:p14="http://schemas.microsoft.com/office/powerpoint/2010/main" val="4609166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13DC044B-E44B-4961-BD84-24D84C25223E}" type="slidenum">
              <a:rPr lang="en-US"/>
              <a:pPr>
                <a:defRPr/>
              </a:pPr>
              <a:t>‹#›</a:t>
            </a:fld>
            <a:endParaRPr lang="en-US"/>
          </a:p>
        </p:txBody>
      </p:sp>
    </p:spTree>
    <p:extLst>
      <p:ext uri="{BB962C8B-B14F-4D97-AF65-F5344CB8AC3E}">
        <p14:creationId xmlns:p14="http://schemas.microsoft.com/office/powerpoint/2010/main" val="3539085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610DE-D887-4D8A-9DD5-D85CEEE34533}" type="datetimeFigureOut">
              <a:rPr lang="en-US" smtClean="0"/>
              <a:t>10/6/2019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38119290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7464C4CA-D775-4B36-A2B9-42750AE7C3D0}"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2143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D7F746-DDC3-495B-9937-57B6CE9C7711}" type="slidenum">
              <a:rPr lang="en-US"/>
              <a:pPr>
                <a:defRPr/>
              </a:pPr>
              <a:t>‹#›</a:t>
            </a:fld>
            <a:endParaRPr lang="en-US"/>
          </a:p>
        </p:txBody>
      </p:sp>
    </p:spTree>
    <p:extLst>
      <p:ext uri="{BB962C8B-B14F-4D97-AF65-F5344CB8AC3E}">
        <p14:creationId xmlns:p14="http://schemas.microsoft.com/office/powerpoint/2010/main" val="21306256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6F1A58-1238-4F46-869B-43AA26529487}" type="slidenum">
              <a:rPr lang="en-US"/>
              <a:pPr>
                <a:defRPr/>
              </a:pPr>
              <a:t>‹#›</a:t>
            </a:fld>
            <a:endParaRPr lang="en-US"/>
          </a:p>
        </p:txBody>
      </p:sp>
    </p:spTree>
    <p:extLst>
      <p:ext uri="{BB962C8B-B14F-4D97-AF65-F5344CB8AC3E}">
        <p14:creationId xmlns:p14="http://schemas.microsoft.com/office/powerpoint/2010/main" val="38236832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063236E-0A82-48C2-B00B-0C30A5AAB5AA}" type="slidenum">
              <a:rPr lang="en-US"/>
              <a:pPr>
                <a:defRPr/>
              </a:pPr>
              <a:t>‹#›</a:t>
            </a:fld>
            <a:endParaRPr lang="en-US"/>
          </a:p>
        </p:txBody>
      </p:sp>
    </p:spTree>
    <p:extLst>
      <p:ext uri="{BB962C8B-B14F-4D97-AF65-F5344CB8AC3E}">
        <p14:creationId xmlns:p14="http://schemas.microsoft.com/office/powerpoint/2010/main" val="11774351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8B0A3709-DBE9-4EEE-AD9D-1B7EEF2D3292}"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2065355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13989E0F-E81F-4DD7-941D-EBB13742C438}"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AC2FC4E8-4413-4261-B2C3-C7FE0B2CDE07}" type="slidenum">
              <a:rPr lang="en-US"/>
              <a:pPr>
                <a:defRPr/>
              </a:pPr>
              <a:t>‹#›</a:t>
            </a:fld>
            <a:endParaRPr lang="en-US"/>
          </a:p>
        </p:txBody>
      </p:sp>
    </p:spTree>
    <p:extLst>
      <p:ext uri="{BB962C8B-B14F-4D97-AF65-F5344CB8AC3E}">
        <p14:creationId xmlns:p14="http://schemas.microsoft.com/office/powerpoint/2010/main" val="17517435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41519664-7E7E-4CFE-B3C7-602ED8B78C6C}" type="slidenum">
              <a:rPr lang="en-US"/>
              <a:pPr>
                <a:defRPr/>
              </a:pPr>
              <a:t>‹#›</a:t>
            </a:fld>
            <a:endParaRPr lang="en-US"/>
          </a:p>
        </p:txBody>
      </p:sp>
    </p:spTree>
    <p:extLst>
      <p:ext uri="{BB962C8B-B14F-4D97-AF65-F5344CB8AC3E}">
        <p14:creationId xmlns:p14="http://schemas.microsoft.com/office/powerpoint/2010/main" val="441492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73E216-927C-4411-8940-F439F62301D9}" type="slidenum">
              <a:rPr lang="en-US"/>
              <a:pPr>
                <a:defRPr/>
              </a:pPr>
              <a:t>‹#›</a:t>
            </a:fld>
            <a:endParaRPr lang="en-US"/>
          </a:p>
        </p:txBody>
      </p:sp>
    </p:spTree>
    <p:extLst>
      <p:ext uri="{BB962C8B-B14F-4D97-AF65-F5344CB8AC3E}">
        <p14:creationId xmlns:p14="http://schemas.microsoft.com/office/powerpoint/2010/main" val="28778225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F726AD-6CE5-4454-80F3-D814911F0918}" type="slidenum">
              <a:rPr lang="en-US"/>
              <a:pPr>
                <a:defRPr/>
              </a:pPr>
              <a:t>‹#›</a:t>
            </a:fld>
            <a:endParaRPr lang="en-US"/>
          </a:p>
        </p:txBody>
      </p:sp>
    </p:spTree>
    <p:extLst>
      <p:ext uri="{BB962C8B-B14F-4D97-AF65-F5344CB8AC3E}">
        <p14:creationId xmlns:p14="http://schemas.microsoft.com/office/powerpoint/2010/main" val="4073604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69C7E4-6E15-4E9F-9A1B-A45C1CE458F4}" type="slidenum">
              <a:rPr lang="en-US"/>
              <a:pPr>
                <a:defRPr/>
              </a:pPr>
              <a:t>‹#›</a:t>
            </a:fld>
            <a:endParaRPr lang="en-US"/>
          </a:p>
        </p:txBody>
      </p:sp>
    </p:spTree>
    <p:extLst>
      <p:ext uri="{BB962C8B-B14F-4D97-AF65-F5344CB8AC3E}">
        <p14:creationId xmlns:p14="http://schemas.microsoft.com/office/powerpoint/2010/main" val="1371028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610DE-D887-4D8A-9DD5-D85CEEE34533}" type="datetimeFigureOut">
              <a:rPr lang="en-US" smtClean="0"/>
              <a:t>10/6/2019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38587549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5FBF6D-782E-4D4A-BD6F-AF806D2F9623}" type="slidenum">
              <a:rPr lang="en-US"/>
              <a:pPr>
                <a:defRPr/>
              </a:pPr>
              <a:t>‹#›</a:t>
            </a:fld>
            <a:endParaRPr lang="en-US"/>
          </a:p>
        </p:txBody>
      </p:sp>
    </p:spTree>
    <p:extLst>
      <p:ext uri="{BB962C8B-B14F-4D97-AF65-F5344CB8AC3E}">
        <p14:creationId xmlns:p14="http://schemas.microsoft.com/office/powerpoint/2010/main" val="38789514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153AD949-22D6-4FA5-B498-89B0F5D9FB4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132817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1015E9-AF2C-4836-9D74-12E3F04CB41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250634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C4FFEF-BA2E-469F-BAEA-0A65E39E76A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491020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E1833F-324A-4DFC-A3BB-6522E99A831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977091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46BA31-A572-4FC6-90E4-63CFB05B090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036693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A1A99C2-BBAC-40ED-81CF-72281A73DDC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258984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35C9846-3C22-45CE-A9DE-B04499EDD0E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104460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4D1038-8B44-4D42-8F9A-2057AC2E675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260082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CFAC12-E84E-40D9-BB43-C284C48454B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17380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C610DE-D887-4D8A-9DD5-D85CEEE34533}" type="datetimeFigureOut">
              <a:rPr lang="en-US" smtClean="0"/>
              <a:t>10/6/2019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3EB34-2FA2-476B-AB1C-D26A75B1C2BF}" type="slidenum">
              <a:rPr lang="en-US" smtClean="0"/>
              <a:t>‹#›</a:t>
            </a:fld>
            <a:endParaRPr lang="en-US"/>
          </a:p>
        </p:txBody>
      </p:sp>
    </p:spTree>
    <p:extLst>
      <p:ext uri="{BB962C8B-B14F-4D97-AF65-F5344CB8AC3E}">
        <p14:creationId xmlns:p14="http://schemas.microsoft.com/office/powerpoint/2010/main" val="22600328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E4CC76-AFD2-44BB-ABFB-15A73D0D318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165094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4E67DE-FD67-4C80-8027-9C1D820081B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905419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C13B-6492-4A99-9AEB-69A84CB6ACAA}"/>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F0B1A417-C2AB-4C19-B3A8-6EA8558ACE46}"/>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EA1D32D4-29CA-423C-8BB3-EC88ADE672FE}"/>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91FFF13-222F-45BD-BBB6-9923E56449CA}"/>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16BE7C8-03FA-4B46-B08B-74C8BECA144F}"/>
              </a:ext>
            </a:extLst>
          </p:cNvPr>
          <p:cNvSpPr>
            <a:spLocks noGrp="1"/>
          </p:cNvSpPr>
          <p:nvPr>
            <p:ph type="sldNum" idx="12"/>
          </p:nvPr>
        </p:nvSpPr>
        <p:spPr/>
        <p:txBody>
          <a:bodyPr/>
          <a:lstStyle>
            <a:lvl1pPr>
              <a:defRPr/>
            </a:lvl1pPr>
          </a:lstStyle>
          <a:p>
            <a:fld id="{37A4C3C3-7623-473C-9C7A-3A9130F8EE72}" type="slidenum">
              <a:rPr lang="en-US" altLang="en-US"/>
              <a:pPr/>
              <a:t>‹#›</a:t>
            </a:fld>
            <a:endParaRPr lang="en-US" altLang="en-US"/>
          </a:p>
        </p:txBody>
      </p:sp>
    </p:spTree>
    <p:extLst>
      <p:ext uri="{BB962C8B-B14F-4D97-AF65-F5344CB8AC3E}">
        <p14:creationId xmlns:p14="http://schemas.microsoft.com/office/powerpoint/2010/main" val="36292983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4C13F-60A7-48CC-9B0B-F9785D9786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EF105F-F0D7-4E7F-8F90-5762207714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5E8B8-FFF4-45EA-AF84-1CF1BFBD039A}"/>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49FFAA5-019F-4F5B-83EF-8D1DC21ED586}"/>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FA92F50-7F38-48F7-9DD1-391E90614A6A}"/>
              </a:ext>
            </a:extLst>
          </p:cNvPr>
          <p:cNvSpPr>
            <a:spLocks noGrp="1"/>
          </p:cNvSpPr>
          <p:nvPr>
            <p:ph type="sldNum" idx="12"/>
          </p:nvPr>
        </p:nvSpPr>
        <p:spPr/>
        <p:txBody>
          <a:bodyPr/>
          <a:lstStyle>
            <a:lvl1pPr>
              <a:defRPr/>
            </a:lvl1pPr>
          </a:lstStyle>
          <a:p>
            <a:fld id="{B509B38D-A050-4F5E-A7EF-9E7D35FDB84E}" type="slidenum">
              <a:rPr lang="en-US" altLang="en-US"/>
              <a:pPr/>
              <a:t>‹#›</a:t>
            </a:fld>
            <a:endParaRPr lang="en-US" altLang="en-US"/>
          </a:p>
        </p:txBody>
      </p:sp>
    </p:spTree>
    <p:extLst>
      <p:ext uri="{BB962C8B-B14F-4D97-AF65-F5344CB8AC3E}">
        <p14:creationId xmlns:p14="http://schemas.microsoft.com/office/powerpoint/2010/main" val="22181845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9A515-5926-43E1-8BA2-690F6A2417A7}"/>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D4977224-D7F5-4377-AD5D-E25AAD475557}"/>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DFEDFC83-71FC-4372-B604-F09655C7F3A3}"/>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A367524-00DF-414E-96DE-25DA35F8CCE6}"/>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E71F634-99F5-43B7-8577-50202EF7C94A}"/>
              </a:ext>
            </a:extLst>
          </p:cNvPr>
          <p:cNvSpPr>
            <a:spLocks noGrp="1"/>
          </p:cNvSpPr>
          <p:nvPr>
            <p:ph type="sldNum" idx="12"/>
          </p:nvPr>
        </p:nvSpPr>
        <p:spPr/>
        <p:txBody>
          <a:bodyPr/>
          <a:lstStyle>
            <a:lvl1pPr>
              <a:defRPr/>
            </a:lvl1pPr>
          </a:lstStyle>
          <a:p>
            <a:fld id="{7F3BDFC2-9F88-4FA7-B354-61773EFFC395}" type="slidenum">
              <a:rPr lang="en-US" altLang="en-US"/>
              <a:pPr/>
              <a:t>‹#›</a:t>
            </a:fld>
            <a:endParaRPr lang="en-US" altLang="en-US"/>
          </a:p>
        </p:txBody>
      </p:sp>
    </p:spTree>
    <p:extLst>
      <p:ext uri="{BB962C8B-B14F-4D97-AF65-F5344CB8AC3E}">
        <p14:creationId xmlns:p14="http://schemas.microsoft.com/office/powerpoint/2010/main" val="25171053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3C7E1-B262-4775-92C9-5374733D81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FD2A74-151F-41FB-ACBD-8C61FC1C48B7}"/>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2EA0D6-0382-4D0B-8A95-0B5F1F086ECD}"/>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77A6E6-C2B9-488C-96EA-AD77DD812D94}"/>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7CCE9C6-36B1-4134-ACB0-3C05CCD2A657}"/>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75F45AF-1E60-4DD0-9718-9EEEDF218181}"/>
              </a:ext>
            </a:extLst>
          </p:cNvPr>
          <p:cNvSpPr>
            <a:spLocks noGrp="1"/>
          </p:cNvSpPr>
          <p:nvPr>
            <p:ph type="sldNum" idx="12"/>
          </p:nvPr>
        </p:nvSpPr>
        <p:spPr/>
        <p:txBody>
          <a:bodyPr/>
          <a:lstStyle>
            <a:lvl1pPr>
              <a:defRPr/>
            </a:lvl1pPr>
          </a:lstStyle>
          <a:p>
            <a:fld id="{69BD9E4D-BE87-42D3-A896-2B53B5B95A69}" type="slidenum">
              <a:rPr lang="en-US" altLang="en-US"/>
              <a:pPr/>
              <a:t>‹#›</a:t>
            </a:fld>
            <a:endParaRPr lang="en-US" altLang="en-US"/>
          </a:p>
        </p:txBody>
      </p:sp>
    </p:spTree>
    <p:extLst>
      <p:ext uri="{BB962C8B-B14F-4D97-AF65-F5344CB8AC3E}">
        <p14:creationId xmlns:p14="http://schemas.microsoft.com/office/powerpoint/2010/main" val="17094794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AEE-5068-4857-A1AC-5785C144ADD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56B062-1C96-4B17-AC53-D07ED284D2A6}"/>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FC28C051-8A93-45AB-B43D-D390D06614FB}"/>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6FAC95-5F32-4486-BFD1-7FE675BA71E7}"/>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C7E4C14A-1F36-4676-8326-49D1E9AD452D}"/>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F96BA4-8DA3-4C7E-9440-9C3C37D81899}"/>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F14F584-9166-45E5-91BB-44BCCB7E1F00}"/>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BC2D9E4-18F5-4817-B287-1FF04099E738}"/>
              </a:ext>
            </a:extLst>
          </p:cNvPr>
          <p:cNvSpPr>
            <a:spLocks noGrp="1"/>
          </p:cNvSpPr>
          <p:nvPr>
            <p:ph type="sldNum" idx="12"/>
          </p:nvPr>
        </p:nvSpPr>
        <p:spPr/>
        <p:txBody>
          <a:bodyPr/>
          <a:lstStyle>
            <a:lvl1pPr>
              <a:defRPr/>
            </a:lvl1pPr>
          </a:lstStyle>
          <a:p>
            <a:fld id="{E3E20B8D-99C7-46A8-B95A-9D6CA93158F9}" type="slidenum">
              <a:rPr lang="en-US" altLang="en-US"/>
              <a:pPr/>
              <a:t>‹#›</a:t>
            </a:fld>
            <a:endParaRPr lang="en-US" altLang="en-US"/>
          </a:p>
        </p:txBody>
      </p:sp>
    </p:spTree>
    <p:extLst>
      <p:ext uri="{BB962C8B-B14F-4D97-AF65-F5344CB8AC3E}">
        <p14:creationId xmlns:p14="http://schemas.microsoft.com/office/powerpoint/2010/main" val="10182649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608D7-C935-4DA7-80A3-DBBC945B19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A0E9B0-658D-4935-B8BB-5A7BB2FD445D}"/>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93DA4E6-35A7-4725-A9E4-A4E44C50DDA0}"/>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9222A1D-7469-4EF9-96AD-BF158A2ED8FF}"/>
              </a:ext>
            </a:extLst>
          </p:cNvPr>
          <p:cNvSpPr>
            <a:spLocks noGrp="1"/>
          </p:cNvSpPr>
          <p:nvPr>
            <p:ph type="sldNum" idx="12"/>
          </p:nvPr>
        </p:nvSpPr>
        <p:spPr/>
        <p:txBody>
          <a:bodyPr/>
          <a:lstStyle>
            <a:lvl1pPr>
              <a:defRPr/>
            </a:lvl1pPr>
          </a:lstStyle>
          <a:p>
            <a:fld id="{86289555-D953-4871-AB99-7643A77599FB}" type="slidenum">
              <a:rPr lang="en-US" altLang="en-US"/>
              <a:pPr/>
              <a:t>‹#›</a:t>
            </a:fld>
            <a:endParaRPr lang="en-US" altLang="en-US"/>
          </a:p>
        </p:txBody>
      </p:sp>
    </p:spTree>
    <p:extLst>
      <p:ext uri="{BB962C8B-B14F-4D97-AF65-F5344CB8AC3E}">
        <p14:creationId xmlns:p14="http://schemas.microsoft.com/office/powerpoint/2010/main" val="6996050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1425C9-281D-43E9-A381-2C32B2835475}"/>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EF988FF-B984-4020-A53E-8139B7750A1D}"/>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200C8771-316B-46C7-8B3C-C53E793A0550}"/>
              </a:ext>
            </a:extLst>
          </p:cNvPr>
          <p:cNvSpPr>
            <a:spLocks noGrp="1"/>
          </p:cNvSpPr>
          <p:nvPr>
            <p:ph type="sldNum" idx="12"/>
          </p:nvPr>
        </p:nvSpPr>
        <p:spPr/>
        <p:txBody>
          <a:bodyPr/>
          <a:lstStyle>
            <a:lvl1pPr>
              <a:defRPr/>
            </a:lvl1pPr>
          </a:lstStyle>
          <a:p>
            <a:fld id="{F2026F40-4AA9-45EF-8430-B5577370AA53}" type="slidenum">
              <a:rPr lang="en-US" altLang="en-US"/>
              <a:pPr/>
              <a:t>‹#›</a:t>
            </a:fld>
            <a:endParaRPr lang="en-US" altLang="en-US"/>
          </a:p>
        </p:txBody>
      </p:sp>
    </p:spTree>
    <p:extLst>
      <p:ext uri="{BB962C8B-B14F-4D97-AF65-F5344CB8AC3E}">
        <p14:creationId xmlns:p14="http://schemas.microsoft.com/office/powerpoint/2010/main" val="22960574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F4E37-F685-44EB-AD24-8B095EF3243D}"/>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5A1C765A-DC01-4F19-8FB8-46427C70602A}"/>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108305-2C0F-4C57-9045-AB376C6061C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BD31B10B-BA54-4BF5-8ABA-9E3B27FB49A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49A4718-7A99-422F-BA14-2CF558EFCDF5}"/>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7861AB2-0042-45C3-89C7-5A2465AB4B91}"/>
              </a:ext>
            </a:extLst>
          </p:cNvPr>
          <p:cNvSpPr>
            <a:spLocks noGrp="1"/>
          </p:cNvSpPr>
          <p:nvPr>
            <p:ph type="sldNum" idx="12"/>
          </p:nvPr>
        </p:nvSpPr>
        <p:spPr/>
        <p:txBody>
          <a:bodyPr/>
          <a:lstStyle>
            <a:lvl1pPr>
              <a:defRPr/>
            </a:lvl1pPr>
          </a:lstStyle>
          <a:p>
            <a:fld id="{530B0EE7-0DE8-440C-BE62-89B33CAF25BE}" type="slidenum">
              <a:rPr lang="en-US" altLang="en-US"/>
              <a:pPr/>
              <a:t>‹#›</a:t>
            </a:fld>
            <a:endParaRPr lang="en-US" altLang="en-US"/>
          </a:p>
        </p:txBody>
      </p:sp>
    </p:spTree>
    <p:extLst>
      <p:ext uri="{BB962C8B-B14F-4D97-AF65-F5344CB8AC3E}">
        <p14:creationId xmlns:p14="http://schemas.microsoft.com/office/powerpoint/2010/main" val="2111413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25.emf"/><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26.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0.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6" Type="http://schemas.openxmlformats.org/officeDocument/2006/relationships/image" Target="../media/image23.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22.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2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C610DE-D887-4D8A-9DD5-D85CEEE34533}" type="datetimeFigureOut">
              <a:rPr lang="en-US" smtClean="0"/>
              <a:t>10/6/2019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3EB34-2FA2-476B-AB1C-D26A75B1C2BF}" type="slidenum">
              <a:rPr lang="en-US" smtClean="0"/>
              <a:t>‹#›</a:t>
            </a:fld>
            <a:endParaRPr lang="en-US"/>
          </a:p>
        </p:txBody>
      </p:sp>
    </p:spTree>
    <p:extLst>
      <p:ext uri="{BB962C8B-B14F-4D97-AF65-F5344CB8AC3E}">
        <p14:creationId xmlns:p14="http://schemas.microsoft.com/office/powerpoint/2010/main" val="218205117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2" r:id="rId3"/>
    <p:sldLayoutId id="2147483663" r:id="rId4"/>
    <p:sldLayoutId id="2147483664" r:id="rId5"/>
    <p:sldLayoutId id="2147483665"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6DE00-B934-4B2E-9FA1-EA4BB7F8489F}" type="datetimeFigureOut">
              <a:rPr lang="en-US" smtClean="0"/>
              <a:pPr/>
              <a:t>10/6/2019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FA58E-1698-4E7D-9084-CA2CDCAC479F}" type="slidenum">
              <a:rPr lang="en-US" smtClean="0"/>
              <a:pPr/>
              <a:t>‹#›</a:t>
            </a:fld>
            <a:endParaRPr lang="en-US"/>
          </a:p>
        </p:txBody>
      </p:sp>
    </p:spTree>
    <p:extLst>
      <p:ext uri="{BB962C8B-B14F-4D97-AF65-F5344CB8AC3E}">
        <p14:creationId xmlns:p14="http://schemas.microsoft.com/office/powerpoint/2010/main" val="1134235910"/>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4DB8AE-0D76-4FBD-AE7B-983DCC53A0C3}"/>
              </a:ext>
            </a:extLst>
          </p:cNvPr>
          <p:cNvSpPr/>
          <p:nvPr userDrawn="1"/>
        </p:nvSpPr>
        <p:spPr>
          <a:xfrm>
            <a:off x="0" y="0"/>
            <a:ext cx="9144000" cy="1828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51" name="Picture 7">
            <a:extLst>
              <a:ext uri="{FF2B5EF4-FFF2-40B4-BE49-F238E27FC236}">
                <a16:creationId xmlns:a16="http://schemas.microsoft.com/office/drawing/2014/main" id="{F165595A-3CC5-4229-BC9F-310D1F6295F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427163"/>
            <a:ext cx="9144000"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a:extLst>
              <a:ext uri="{FF2B5EF4-FFF2-40B4-BE49-F238E27FC236}">
                <a16:creationId xmlns:a16="http://schemas.microsoft.com/office/drawing/2014/main" id="{08E0D995-76CD-436F-9F7E-A8E1086F2A05}"/>
              </a:ext>
            </a:extLst>
          </p:cNvPr>
          <p:cNvSpPr>
            <a:spLocks noChangeArrowheads="1"/>
          </p:cNvSpPr>
          <p:nvPr userDrawn="1"/>
        </p:nvSpPr>
        <p:spPr bwMode="auto">
          <a:xfrm>
            <a:off x="0" y="1409700"/>
            <a:ext cx="8255000" cy="5448300"/>
          </a:xfrm>
          <a:prstGeom prst="rect">
            <a:avLst/>
          </a:prstGeom>
          <a:solidFill>
            <a:srgbClr val="FFFFFF">
              <a:alpha val="50000"/>
            </a:srgbClr>
          </a:solidFill>
          <a:ln w="9525">
            <a:noFill/>
            <a:miter lim="800000"/>
            <a:headEnd/>
            <a:tailEnd/>
          </a:ln>
          <a:effectLst/>
        </p:spPr>
        <p:txBody>
          <a:bodyPr wrap="none" anchor="ctr"/>
          <a:lstStyle/>
          <a:p>
            <a:pPr>
              <a:defRPr/>
            </a:pPr>
            <a:endParaRPr lang="en-US"/>
          </a:p>
        </p:txBody>
      </p:sp>
      <p:sp>
        <p:nvSpPr>
          <p:cNvPr id="2053" name="Rectangle 2">
            <a:extLst>
              <a:ext uri="{FF2B5EF4-FFF2-40B4-BE49-F238E27FC236}">
                <a16:creationId xmlns:a16="http://schemas.microsoft.com/office/drawing/2014/main" id="{EAB93760-28E5-43EF-AF37-7B1526F3D60F}"/>
              </a:ext>
            </a:extLst>
          </p:cNvPr>
          <p:cNvSpPr>
            <a:spLocks noGrp="1" noChangeArrowheads="1"/>
          </p:cNvSpPr>
          <p:nvPr>
            <p:ph type="title"/>
          </p:nvPr>
        </p:nvSpPr>
        <p:spPr bwMode="auto">
          <a:xfrm>
            <a:off x="8382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Rectangle 6">
            <a:extLst>
              <a:ext uri="{FF2B5EF4-FFF2-40B4-BE49-F238E27FC236}">
                <a16:creationId xmlns:a16="http://schemas.microsoft.com/office/drawing/2014/main" id="{20C3F0F3-8553-495B-BD69-F9E8D5444160}"/>
              </a:ext>
            </a:extLst>
          </p:cNvPr>
          <p:cNvSpPr>
            <a:spLocks noGrp="1" noChangeArrowheads="1"/>
          </p:cNvSpPr>
          <p:nvPr>
            <p:ph type="sldNum" sz="quarter" idx="4"/>
          </p:nvPr>
        </p:nvSpPr>
        <p:spPr bwMode="auto">
          <a:xfrm>
            <a:off x="36195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6BCE3AF-25AC-4D65-9C86-D14AE948ED18}" type="slidenum">
              <a:rPr lang="en-US" altLang="en-US"/>
              <a:pPr/>
              <a:t>‹#›</a:t>
            </a:fld>
            <a:endParaRPr lang="en-US" altLang="en-US"/>
          </a:p>
        </p:txBody>
      </p:sp>
      <p:pic>
        <p:nvPicPr>
          <p:cNvPr id="2055" name="Picture 9">
            <a:extLst>
              <a:ext uri="{FF2B5EF4-FFF2-40B4-BE49-F238E27FC236}">
                <a16:creationId xmlns:a16="http://schemas.microsoft.com/office/drawing/2014/main" id="{7B8BF045-1119-4F8E-B2DD-F20F6D5C324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47050" y="1412875"/>
            <a:ext cx="9969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1939302"/>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a:defRPr/>
            </a:pPr>
            <a:fld id="{73EC9568-8A45-4D9D-BC4E-C70BF32EFB13}" type="slidenum">
              <a:rPr lang="en-US"/>
              <a:pPr>
                <a:defRPr/>
              </a:pPr>
              <a:t>‹#›</a:t>
            </a:fld>
            <a:endParaRPr lang="en-US"/>
          </a:p>
        </p:txBody>
      </p:sp>
    </p:spTree>
    <p:extLst>
      <p:ext uri="{BB962C8B-B14F-4D97-AF65-F5344CB8AC3E}">
        <p14:creationId xmlns:p14="http://schemas.microsoft.com/office/powerpoint/2010/main" val="4182900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FC142435-22EA-4032-9CC2-676008C48537}" type="slidenum">
              <a:rPr lang="en-US"/>
              <a:pPr>
                <a:defRPr/>
              </a:pPr>
              <a:t>‹#›</a:t>
            </a:fld>
            <a:endParaRPr lang="en-US"/>
          </a:p>
        </p:txBody>
      </p:sp>
    </p:spTree>
    <p:extLst>
      <p:ext uri="{BB962C8B-B14F-4D97-AF65-F5344CB8AC3E}">
        <p14:creationId xmlns:p14="http://schemas.microsoft.com/office/powerpoint/2010/main" val="4035985643"/>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404092385"/>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fontAlgn="base">
              <a:spcBef>
                <a:spcPct val="0"/>
              </a:spcBef>
              <a:spcAft>
                <a:spcPct val="0"/>
              </a:spcAft>
              <a:defRPr/>
            </a:pPr>
            <a:fld id="{FC142435-22EA-4032-9CC2-676008C48537}"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3950680520"/>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B37804D8-AE3C-4301-BCFF-CD8F988343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351408488"/>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a:defRPr/>
            </a:pPr>
            <a:fld id="{7DECEA9C-4143-4316-94DE-09F2AF514C41}" type="slidenum">
              <a:rPr lang="en-US"/>
              <a:pPr>
                <a:defRPr/>
              </a:pPr>
              <a:t>‹#›</a:t>
            </a:fld>
            <a:endParaRPr lang="en-US"/>
          </a:p>
        </p:txBody>
      </p:sp>
    </p:spTree>
    <p:extLst>
      <p:ext uri="{BB962C8B-B14F-4D97-AF65-F5344CB8AC3E}">
        <p14:creationId xmlns:p14="http://schemas.microsoft.com/office/powerpoint/2010/main" val="1823612770"/>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2050"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0">
                <a:solidFill>
                  <a:schemeClr val="tx2"/>
                </a:solidFill>
                <a:latin typeface="Arial" pitchFamily="34" charset="0"/>
              </a:defRPr>
            </a:lvl1pPr>
          </a:lstStyle>
          <a:p>
            <a:pPr fontAlgn="base">
              <a:spcAft>
                <a:spcPct val="0"/>
              </a:spcAft>
              <a:defRPr/>
            </a:pPr>
            <a:fld id="{89DFBA89-2B59-43CD-8B03-3E1316919620}" type="slidenum">
              <a:rPr lang="en-US">
                <a:solidFill>
                  <a:srgbClr val="482400"/>
                </a:solidFill>
              </a:rPr>
              <a:pPr fontAlgn="base">
                <a:spcAft>
                  <a:spcPct val="0"/>
                </a:spcAft>
                <a:defRPr/>
              </a:pPr>
              <a:t>‹#›</a:t>
            </a:fld>
            <a:endParaRPr lang="en-US">
              <a:solidFill>
                <a:srgbClr val="482400"/>
              </a:solidFill>
            </a:endParaRPr>
          </a:p>
        </p:txBody>
      </p:sp>
      <p:pic>
        <p:nvPicPr>
          <p:cNvPr id="2055"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700932"/>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E316B382-F188-4741-872F-15751CA82A41}"/>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6E113266-2AB7-49A3-9836-18B4745AC954}"/>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7AD4A26C-498D-4F9B-87C0-5B1FF9420E17}"/>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defRPr>
            </a:lvl1pPr>
          </a:lstStyle>
          <a:p>
            <a:endParaRPr lang="en-US" altLang="en-US"/>
          </a:p>
        </p:txBody>
      </p:sp>
      <p:sp>
        <p:nvSpPr>
          <p:cNvPr id="1028" name="Rectangle 4">
            <a:extLst>
              <a:ext uri="{FF2B5EF4-FFF2-40B4-BE49-F238E27FC236}">
                <a16:creationId xmlns:a16="http://schemas.microsoft.com/office/drawing/2014/main" id="{3E657218-0DCB-4B05-B9A4-96EE97871E94}"/>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defRPr>
            </a:lvl1pPr>
          </a:lstStyle>
          <a:p>
            <a:endParaRPr lang="en-US" altLang="en-US"/>
          </a:p>
        </p:txBody>
      </p:sp>
      <p:sp>
        <p:nvSpPr>
          <p:cNvPr id="1029" name="Rectangle 5">
            <a:extLst>
              <a:ext uri="{FF2B5EF4-FFF2-40B4-BE49-F238E27FC236}">
                <a16:creationId xmlns:a16="http://schemas.microsoft.com/office/drawing/2014/main" id="{24676BF1-404A-42F4-91BB-5851E5D5E6A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defRPr>
            </a:lvl1pPr>
          </a:lstStyle>
          <a:p>
            <a:fld id="{8884A3E4-94CD-40DA-99B5-9FCB120A0805}" type="slidenum">
              <a:rPr lang="en-US" altLang="en-US"/>
              <a:pPr/>
              <a:t>‹#›</a:t>
            </a:fld>
            <a:endParaRPr lang="en-US" altLang="en-US"/>
          </a:p>
        </p:txBody>
      </p:sp>
    </p:spTree>
    <p:extLst>
      <p:ext uri="{BB962C8B-B14F-4D97-AF65-F5344CB8AC3E}">
        <p14:creationId xmlns:p14="http://schemas.microsoft.com/office/powerpoint/2010/main" val="1485487311"/>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baslibrary.org/images/bsba190605201ljpg" TargetMode="Externa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hyperlink" Target="https://www.baslibrary.org/images/bsba190605203ljp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3.jp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jp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biblehub.com/1_samuel/25-1.htm" TargetMode="External"/><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wmf"/><Relationship Id="rId1" Type="http://schemas.openxmlformats.org/officeDocument/2006/relationships/slideLayout" Target="../slideLayouts/slideLayout120.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7.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39.png"/><Relationship Id="rId2" Type="http://schemas.openxmlformats.org/officeDocument/2006/relationships/slideLayout" Target="../slideLayouts/slideLayout74.xml"/><Relationship Id="rId1" Type="http://schemas.openxmlformats.org/officeDocument/2006/relationships/vmlDrawing" Target="../drawings/vmlDrawing1.vml"/><Relationship Id="rId6" Type="http://schemas.openxmlformats.org/officeDocument/2006/relationships/image" Target="../media/image36.png"/><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8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9A67-7B65-4FE9-B0E0-C2CA47663E3B}"/>
              </a:ext>
            </a:extLst>
          </p:cNvPr>
          <p:cNvSpPr>
            <a:spLocks noGrp="1"/>
          </p:cNvSpPr>
          <p:nvPr>
            <p:ph type="ctrTitle"/>
          </p:nvPr>
        </p:nvSpPr>
        <p:spPr/>
        <p:txBody>
          <a:bodyPr/>
          <a:lstStyle/>
          <a:p>
            <a:r>
              <a:rPr lang="en-US" dirty="0">
                <a:latin typeface="Papyrus" panose="03070502060502030205" pitchFamily="66" charset="0"/>
              </a:rPr>
              <a:t>Nahum, Zephaniah &amp; Habakkuk</a:t>
            </a:r>
          </a:p>
        </p:txBody>
      </p:sp>
      <p:sp>
        <p:nvSpPr>
          <p:cNvPr id="3" name="Subtitle 2">
            <a:extLst>
              <a:ext uri="{FF2B5EF4-FFF2-40B4-BE49-F238E27FC236}">
                <a16:creationId xmlns:a16="http://schemas.microsoft.com/office/drawing/2014/main" id="{1B5989BF-F96F-4C90-80B2-B8A8E7F1C945}"/>
              </a:ext>
            </a:extLst>
          </p:cNvPr>
          <p:cNvSpPr>
            <a:spLocks noGrp="1"/>
          </p:cNvSpPr>
          <p:nvPr>
            <p:ph type="subTitle" idx="1"/>
          </p:nvPr>
        </p:nvSpPr>
        <p:spPr/>
        <p:txBody>
          <a:bodyPr/>
          <a:lstStyle/>
          <a:p>
            <a:r>
              <a:rPr lang="en-US" dirty="0"/>
              <a:t>Lesson 13 – Habakkuk’s Prayer</a:t>
            </a:r>
          </a:p>
        </p:txBody>
      </p:sp>
      <p:pic>
        <p:nvPicPr>
          <p:cNvPr id="6" name="Picture 5" descr="A close up of a coat&#10;&#10;Description automatically generated">
            <a:extLst>
              <a:ext uri="{FF2B5EF4-FFF2-40B4-BE49-F238E27FC236}">
                <a16:creationId xmlns:a16="http://schemas.microsoft.com/office/drawing/2014/main" id="{F8ED5B13-5D2F-4E11-9914-5387FDB65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55" y="1889761"/>
            <a:ext cx="1617776" cy="4363438"/>
          </a:xfrm>
          <a:prstGeom prst="rect">
            <a:avLst/>
          </a:prstGeom>
        </p:spPr>
      </p:pic>
    </p:spTree>
    <p:extLst>
      <p:ext uri="{BB962C8B-B14F-4D97-AF65-F5344CB8AC3E}">
        <p14:creationId xmlns:p14="http://schemas.microsoft.com/office/powerpoint/2010/main" val="3672132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407A5-6EED-4C15-9485-E44891D327C8}"/>
              </a:ext>
            </a:extLst>
          </p:cNvPr>
          <p:cNvSpPr>
            <a:spLocks noGrp="1"/>
          </p:cNvSpPr>
          <p:nvPr>
            <p:ph type="title"/>
          </p:nvPr>
        </p:nvSpPr>
        <p:spPr>
          <a:xfrm>
            <a:off x="315141" y="86453"/>
            <a:ext cx="7886700" cy="766988"/>
          </a:xfrm>
        </p:spPr>
        <p:txBody>
          <a:bodyPr>
            <a:normAutofit/>
          </a:bodyPr>
          <a:lstStyle/>
          <a:p>
            <a:r>
              <a:rPr lang="en-US" sz="2800" dirty="0"/>
              <a:t>Habakkuk’s Questions</a:t>
            </a:r>
          </a:p>
        </p:txBody>
      </p:sp>
      <p:sp>
        <p:nvSpPr>
          <p:cNvPr id="3" name="Rectangle 2">
            <a:extLst>
              <a:ext uri="{FF2B5EF4-FFF2-40B4-BE49-F238E27FC236}">
                <a16:creationId xmlns:a16="http://schemas.microsoft.com/office/drawing/2014/main" id="{DF6F73C2-D707-40FF-82CA-85CC08DB48A9}"/>
              </a:ext>
            </a:extLst>
          </p:cNvPr>
          <p:cNvSpPr/>
          <p:nvPr/>
        </p:nvSpPr>
        <p:spPr>
          <a:xfrm>
            <a:off x="38100" y="3599032"/>
            <a:ext cx="4572000" cy="2977738"/>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Chap 1 – First Question</a:t>
            </a:r>
          </a:p>
          <a:p>
            <a:pPr marL="457200" marR="0" lvl="0" indent="-457200" algn="l" defTabSz="457200" rtl="0" eaLnBrk="1" fontAlgn="auto" latinLnBrk="0" hangingPunct="1">
              <a:lnSpc>
                <a:spcPct val="100000"/>
              </a:lnSpc>
              <a:spcBef>
                <a:spcPts val="900"/>
              </a:spcBef>
              <a:spcAft>
                <a:spcPts val="0"/>
              </a:spcAft>
              <a:buClrTx/>
              <a:buSzTx/>
              <a:buFontTx/>
              <a:buNone/>
              <a:tabLst/>
              <a:defRPr/>
            </a:pPr>
            <a:r>
              <a:rPr kumimoji="0" lang="en-US" b="0" i="0" u="none" strike="noStrike" kern="1200" cap="none" spc="0" normalizeH="0" baseline="30000" noProof="0" dirty="0">
                <a:ln>
                  <a:noFill/>
                </a:ln>
                <a:solidFill>
                  <a:srgbClr val="FFFF00"/>
                </a:solidFill>
                <a:effectLst/>
                <a:uLnTx/>
                <a:uFillTx/>
                <a:latin typeface="Calibri" panose="020F0502020204030204"/>
                <a:ea typeface="+mn-ea"/>
                <a:cs typeface="+mn-cs"/>
              </a:rPr>
              <a:t>2</a:t>
            </a:r>
            <a:r>
              <a:rPr kumimoji="0" lang="en-US" b="0" i="0" u="none" strike="noStrike" kern="1200" cap="none" spc="0" normalizeH="0" baseline="0" noProof="0" dirty="0">
                <a:ln>
                  <a:noFill/>
                </a:ln>
                <a:solidFill>
                  <a:srgbClr val="FFFF00"/>
                </a:solidFill>
                <a:effectLst/>
                <a:uLnTx/>
                <a:uFillTx/>
                <a:latin typeface="Calibri" panose="020F0502020204030204"/>
                <a:ea typeface="+mn-ea"/>
                <a:cs typeface="+mn-cs"/>
              </a:rPr>
              <a:t> O </a:t>
            </a:r>
            <a:r>
              <a:rPr kumimoji="0" lang="en-US" b="0" i="0" u="none" strike="noStrike" kern="1200" cap="small" spc="0" normalizeH="0" baseline="0" noProof="0" dirty="0">
                <a:ln>
                  <a:noFill/>
                </a:ln>
                <a:solidFill>
                  <a:srgbClr val="FFFF00"/>
                </a:solidFill>
                <a:effectLst/>
                <a:uLnTx/>
                <a:uFillTx/>
                <a:latin typeface="Calibri" panose="020F0502020204030204"/>
                <a:ea typeface="+mn-ea"/>
                <a:cs typeface="+mn-cs"/>
              </a:rPr>
              <a:t>Lord</a:t>
            </a:r>
            <a:r>
              <a:rPr kumimoji="0" lang="en-US" b="0" i="0" u="none" strike="noStrike" kern="1200" cap="none" spc="0" normalizeH="0" baseline="0" noProof="0" dirty="0">
                <a:ln>
                  <a:noFill/>
                </a:ln>
                <a:solidFill>
                  <a:srgbClr val="FFFF00"/>
                </a:solidFill>
                <a:effectLst/>
                <a:uLnTx/>
                <a:uFillTx/>
                <a:latin typeface="Calibri" panose="020F0502020204030204"/>
                <a:ea typeface="+mn-ea"/>
                <a:cs typeface="+mn-cs"/>
              </a:rPr>
              <a:t>, how long shall I cry,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00"/>
                </a:solidFill>
                <a:effectLst/>
                <a:uLnTx/>
                <a:uFillTx/>
                <a:latin typeface="Calibri" panose="020F0502020204030204"/>
                <a:ea typeface="+mn-ea"/>
                <a:cs typeface="+mn-cs"/>
              </a:rPr>
              <a:t>And You will not hear?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00"/>
                </a:solidFill>
                <a:effectLst/>
                <a:uLnTx/>
                <a:uFillTx/>
                <a:latin typeface="Calibri" panose="020F0502020204030204"/>
                <a:ea typeface="+mn-ea"/>
                <a:cs typeface="+mn-cs"/>
              </a:rPr>
              <a:t>Even cry out to You, “Violence!”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00"/>
                </a:solidFill>
                <a:effectLst/>
                <a:uLnTx/>
                <a:uFillTx/>
                <a:latin typeface="Calibri" panose="020F0502020204030204"/>
                <a:ea typeface="+mn-ea"/>
                <a:cs typeface="+mn-cs"/>
              </a:rPr>
              <a:t>And You will not save.</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00"/>
                </a:solidFill>
                <a:effectLst/>
                <a:uLnTx/>
                <a:uFillTx/>
                <a:latin typeface="Calibri" panose="020F0502020204030204"/>
                <a:ea typeface="+mn-ea"/>
                <a:cs typeface="+mn-cs"/>
              </a:rPr>
              <a:t>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30000" noProof="0" dirty="0">
                <a:ln>
                  <a:noFill/>
                </a:ln>
                <a:solidFill>
                  <a:prstClr val="white"/>
                </a:solidFill>
                <a:effectLst/>
                <a:uLnTx/>
                <a:uFillTx/>
                <a:latin typeface="Calibri" panose="020F0502020204030204"/>
                <a:ea typeface="+mn-ea"/>
                <a:cs typeface="+mn-cs"/>
              </a:rPr>
              <a:t>3</a:t>
            </a: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 Why do You show me iniquity,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And cause </a:t>
            </a:r>
            <a:r>
              <a:rPr kumimoji="0" lang="en-US" b="0" i="1" u="none" strike="noStrike" kern="1200" cap="none" spc="0" normalizeH="0" baseline="0" noProof="0" dirty="0">
                <a:ln>
                  <a:noFill/>
                </a:ln>
                <a:solidFill>
                  <a:prstClr val="white"/>
                </a:solidFill>
                <a:effectLst/>
                <a:uLnTx/>
                <a:uFillTx/>
                <a:latin typeface="Calibri" panose="020F0502020204030204"/>
                <a:ea typeface="+mn-ea"/>
                <a:cs typeface="+mn-cs"/>
              </a:rPr>
              <a:t>me</a:t>
            </a: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 to see trouble?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For plundering and violence </a:t>
            </a:r>
            <a:r>
              <a:rPr kumimoji="0" lang="en-US" b="0" i="1" u="none" strike="noStrike" kern="1200" cap="none" spc="0" normalizeH="0" baseline="0" noProof="0" dirty="0">
                <a:ln>
                  <a:noFill/>
                </a:ln>
                <a:solidFill>
                  <a:prstClr val="white"/>
                </a:solidFill>
                <a:effectLst/>
                <a:uLnTx/>
                <a:uFillTx/>
                <a:latin typeface="Calibri" panose="020F0502020204030204"/>
                <a:ea typeface="+mn-ea"/>
                <a:cs typeface="+mn-cs"/>
              </a:rPr>
              <a:t>are</a:t>
            </a: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 before me;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There is strife, and contention arises. </a:t>
            </a:r>
          </a:p>
        </p:txBody>
      </p:sp>
      <p:sp>
        <p:nvSpPr>
          <p:cNvPr id="4" name="Rectangle 3">
            <a:extLst>
              <a:ext uri="{FF2B5EF4-FFF2-40B4-BE49-F238E27FC236}">
                <a16:creationId xmlns:a16="http://schemas.microsoft.com/office/drawing/2014/main" id="{3A0BAC08-19A7-4DE6-B5BE-658896E6B499}"/>
              </a:ext>
            </a:extLst>
          </p:cNvPr>
          <p:cNvSpPr/>
          <p:nvPr/>
        </p:nvSpPr>
        <p:spPr>
          <a:xfrm>
            <a:off x="3999184" y="625304"/>
            <a:ext cx="5544911" cy="4247317"/>
          </a:xfrm>
          <a:prstGeom prst="rect">
            <a:avLst/>
          </a:prstGeom>
        </p:spPr>
        <p:txBody>
          <a:bodyPr wrap="square">
            <a:spAutoFit/>
          </a:bodyPr>
          <a:lstStyle/>
          <a:p>
            <a:pPr lvl="0">
              <a:defRPr/>
            </a:pPr>
            <a:r>
              <a:rPr lang="en-US" dirty="0">
                <a:solidFill>
                  <a:prstClr val="white"/>
                </a:solidFill>
              </a:rPr>
              <a:t>Chap 1 – Second Question</a:t>
            </a:r>
          </a:p>
          <a:p>
            <a:r>
              <a:rPr lang="en-US" baseline="30000" dirty="0">
                <a:solidFill>
                  <a:schemeClr val="bg1"/>
                </a:solidFill>
              </a:rPr>
              <a:t>12</a:t>
            </a:r>
            <a:r>
              <a:rPr lang="en-US" dirty="0">
                <a:solidFill>
                  <a:schemeClr val="bg1"/>
                </a:solidFill>
              </a:rPr>
              <a:t> Are You not from everlasting, </a:t>
            </a:r>
          </a:p>
          <a:p>
            <a:r>
              <a:rPr lang="en-US" dirty="0">
                <a:solidFill>
                  <a:schemeClr val="bg1"/>
                </a:solidFill>
              </a:rPr>
              <a:t>O </a:t>
            </a:r>
            <a:r>
              <a:rPr lang="en-US" cap="small" dirty="0">
                <a:solidFill>
                  <a:schemeClr val="bg1"/>
                </a:solidFill>
              </a:rPr>
              <a:t>Lord</a:t>
            </a:r>
            <a:r>
              <a:rPr lang="en-US" dirty="0">
                <a:solidFill>
                  <a:schemeClr val="bg1"/>
                </a:solidFill>
              </a:rPr>
              <a:t> my God, my Holy One? </a:t>
            </a:r>
          </a:p>
          <a:p>
            <a:r>
              <a:rPr lang="en-US" dirty="0">
                <a:solidFill>
                  <a:schemeClr val="bg1"/>
                </a:solidFill>
              </a:rPr>
              <a:t>We shall not die. </a:t>
            </a:r>
          </a:p>
          <a:p>
            <a:r>
              <a:rPr lang="en-US" dirty="0">
                <a:solidFill>
                  <a:schemeClr val="bg1"/>
                </a:solidFill>
              </a:rPr>
              <a:t>O </a:t>
            </a:r>
            <a:r>
              <a:rPr lang="en-US" cap="small" dirty="0">
                <a:solidFill>
                  <a:schemeClr val="bg1"/>
                </a:solidFill>
              </a:rPr>
              <a:t>Lord</a:t>
            </a:r>
            <a:r>
              <a:rPr lang="en-US" dirty="0">
                <a:solidFill>
                  <a:schemeClr val="bg1"/>
                </a:solidFill>
              </a:rPr>
              <a:t>, You have appointed them for judgment; </a:t>
            </a:r>
          </a:p>
          <a:p>
            <a:r>
              <a:rPr lang="en-US" dirty="0">
                <a:solidFill>
                  <a:schemeClr val="bg1"/>
                </a:solidFill>
              </a:rPr>
              <a:t>O Rock, You have marked them for correction. </a:t>
            </a:r>
          </a:p>
          <a:p>
            <a:r>
              <a:rPr lang="en-US" baseline="30000" dirty="0">
                <a:solidFill>
                  <a:srgbClr val="00FFFF"/>
                </a:solidFill>
              </a:rPr>
              <a:t>13</a:t>
            </a:r>
            <a:r>
              <a:rPr lang="en-US" dirty="0">
                <a:solidFill>
                  <a:srgbClr val="00FFFF"/>
                </a:solidFill>
              </a:rPr>
              <a:t> </a:t>
            </a:r>
            <a:r>
              <a:rPr lang="en-US" i="1" dirty="0">
                <a:solidFill>
                  <a:srgbClr val="00FFFF"/>
                </a:solidFill>
              </a:rPr>
              <a:t>You are</a:t>
            </a:r>
            <a:r>
              <a:rPr lang="en-US" dirty="0">
                <a:solidFill>
                  <a:srgbClr val="00FFFF"/>
                </a:solidFill>
              </a:rPr>
              <a:t> of purer eyes than to behold evil, </a:t>
            </a:r>
          </a:p>
          <a:p>
            <a:r>
              <a:rPr lang="en-US" dirty="0">
                <a:solidFill>
                  <a:srgbClr val="00FFFF"/>
                </a:solidFill>
              </a:rPr>
              <a:t>And cannot look on wickedness. </a:t>
            </a:r>
          </a:p>
          <a:p>
            <a:r>
              <a:rPr lang="en-US" dirty="0">
                <a:solidFill>
                  <a:srgbClr val="FFFF00"/>
                </a:solidFill>
              </a:rPr>
              <a:t>Why do You look on those who deal treacherously, </a:t>
            </a:r>
          </a:p>
          <a:p>
            <a:r>
              <a:rPr lang="en-US" i="1" dirty="0">
                <a:solidFill>
                  <a:srgbClr val="FFFF00"/>
                </a:solidFill>
              </a:rPr>
              <a:t>And</a:t>
            </a:r>
            <a:r>
              <a:rPr lang="en-US" dirty="0">
                <a:solidFill>
                  <a:srgbClr val="FFFF00"/>
                </a:solidFill>
              </a:rPr>
              <a:t> hold Your tongue when the wicked devours </a:t>
            </a:r>
          </a:p>
          <a:p>
            <a:r>
              <a:rPr lang="en-US" dirty="0">
                <a:solidFill>
                  <a:srgbClr val="FFFF00"/>
                </a:solidFill>
              </a:rPr>
              <a:t>A </a:t>
            </a:r>
            <a:r>
              <a:rPr lang="en-US" i="1" dirty="0">
                <a:solidFill>
                  <a:srgbClr val="FFFF00"/>
                </a:solidFill>
              </a:rPr>
              <a:t>person</a:t>
            </a:r>
            <a:r>
              <a:rPr lang="en-US" dirty="0">
                <a:solidFill>
                  <a:srgbClr val="FFFF00"/>
                </a:solidFill>
              </a:rPr>
              <a:t> more righteous than he? </a:t>
            </a:r>
          </a:p>
          <a:p>
            <a:endParaRPr lang="en-US" dirty="0">
              <a:solidFill>
                <a:srgbClr val="FFFF00"/>
              </a:solidFill>
            </a:endParaRPr>
          </a:p>
          <a:p>
            <a:r>
              <a:rPr lang="en-US" baseline="30000" dirty="0">
                <a:solidFill>
                  <a:srgbClr val="FFFF00"/>
                </a:solidFill>
              </a:rPr>
              <a:t>14</a:t>
            </a:r>
            <a:r>
              <a:rPr lang="en-US" dirty="0">
                <a:solidFill>
                  <a:srgbClr val="FFFF00"/>
                </a:solidFill>
              </a:rPr>
              <a:t> </a:t>
            </a:r>
            <a:r>
              <a:rPr lang="en-US" i="1" dirty="0">
                <a:solidFill>
                  <a:srgbClr val="FFFF00"/>
                </a:solidFill>
              </a:rPr>
              <a:t>Why</a:t>
            </a:r>
            <a:r>
              <a:rPr lang="en-US" dirty="0">
                <a:solidFill>
                  <a:srgbClr val="FFFF00"/>
                </a:solidFill>
              </a:rPr>
              <a:t> do You make men like fish of the sea, </a:t>
            </a:r>
          </a:p>
          <a:p>
            <a:r>
              <a:rPr lang="en-US" dirty="0">
                <a:solidFill>
                  <a:srgbClr val="FFFF00"/>
                </a:solidFill>
              </a:rPr>
              <a:t>Like creeping things </a:t>
            </a:r>
            <a:r>
              <a:rPr lang="en-US" i="1" dirty="0">
                <a:solidFill>
                  <a:srgbClr val="FFFF00"/>
                </a:solidFill>
              </a:rPr>
              <a:t>that have</a:t>
            </a:r>
            <a:r>
              <a:rPr lang="en-US" dirty="0">
                <a:solidFill>
                  <a:srgbClr val="FFFF00"/>
                </a:solidFill>
              </a:rPr>
              <a:t> no ruler over them</a:t>
            </a:r>
            <a:r>
              <a:rPr lang="en-US" dirty="0">
                <a:solidFill>
                  <a:schemeClr val="bg1"/>
                </a:solidFill>
              </a:rPr>
              <a:t>? </a:t>
            </a:r>
          </a:p>
          <a:p>
            <a:endParaRPr lang="en-US" dirty="0">
              <a:solidFill>
                <a:srgbClr val="FFFF00"/>
              </a:solidFill>
            </a:endParaRPr>
          </a:p>
        </p:txBody>
      </p:sp>
    </p:spTree>
    <p:extLst>
      <p:ext uri="{BB962C8B-B14F-4D97-AF65-F5344CB8AC3E}">
        <p14:creationId xmlns:p14="http://schemas.microsoft.com/office/powerpoint/2010/main" val="1424111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407A5-6EED-4C15-9485-E44891D327C8}"/>
              </a:ext>
            </a:extLst>
          </p:cNvPr>
          <p:cNvSpPr>
            <a:spLocks noGrp="1"/>
          </p:cNvSpPr>
          <p:nvPr>
            <p:ph type="title"/>
          </p:nvPr>
        </p:nvSpPr>
        <p:spPr>
          <a:xfrm>
            <a:off x="315141" y="86453"/>
            <a:ext cx="7886700" cy="766988"/>
          </a:xfrm>
        </p:spPr>
        <p:txBody>
          <a:bodyPr>
            <a:normAutofit/>
          </a:bodyPr>
          <a:lstStyle/>
          <a:p>
            <a:r>
              <a:rPr lang="en-US" sz="2800" dirty="0"/>
              <a:t>The Prophet’s Second Question </a:t>
            </a:r>
          </a:p>
        </p:txBody>
      </p:sp>
      <p:sp>
        <p:nvSpPr>
          <p:cNvPr id="3" name="Rectangle 2">
            <a:extLst>
              <a:ext uri="{FF2B5EF4-FFF2-40B4-BE49-F238E27FC236}">
                <a16:creationId xmlns:a16="http://schemas.microsoft.com/office/drawing/2014/main" id="{DF6F73C2-D707-40FF-82CA-85CC08DB48A9}"/>
              </a:ext>
            </a:extLst>
          </p:cNvPr>
          <p:cNvSpPr/>
          <p:nvPr/>
        </p:nvSpPr>
        <p:spPr>
          <a:xfrm>
            <a:off x="315141" y="724876"/>
            <a:ext cx="5544911" cy="3662541"/>
          </a:xfrm>
          <a:prstGeom prst="rect">
            <a:avLst/>
          </a:prstGeom>
        </p:spPr>
        <p:txBody>
          <a:bodyPr wrap="square">
            <a:spAutoFit/>
          </a:bodyPr>
          <a:lstStyle/>
          <a:p>
            <a:r>
              <a:rPr lang="en-US" sz="1600" dirty="0">
                <a:solidFill>
                  <a:schemeClr val="bg1"/>
                </a:solidFill>
              </a:rPr>
              <a:t>Habakkuk 1:14–17 (NKJV) </a:t>
            </a:r>
          </a:p>
          <a:p>
            <a:r>
              <a:rPr lang="en-US" baseline="30000" dirty="0">
                <a:solidFill>
                  <a:srgbClr val="FFFF00"/>
                </a:solidFill>
              </a:rPr>
              <a:t>14</a:t>
            </a:r>
            <a:r>
              <a:rPr lang="en-US" dirty="0">
                <a:solidFill>
                  <a:srgbClr val="FFFF00"/>
                </a:solidFill>
              </a:rPr>
              <a:t> </a:t>
            </a:r>
            <a:r>
              <a:rPr lang="en-US" i="1" dirty="0">
                <a:solidFill>
                  <a:srgbClr val="FFFF00"/>
                </a:solidFill>
              </a:rPr>
              <a:t>Why</a:t>
            </a:r>
            <a:r>
              <a:rPr lang="en-US" dirty="0">
                <a:solidFill>
                  <a:srgbClr val="FFFF00"/>
                </a:solidFill>
              </a:rPr>
              <a:t> do You make men like fish of the sea, </a:t>
            </a:r>
          </a:p>
          <a:p>
            <a:r>
              <a:rPr lang="en-US" dirty="0">
                <a:solidFill>
                  <a:srgbClr val="FFFF00"/>
                </a:solidFill>
              </a:rPr>
              <a:t>Like creeping things </a:t>
            </a:r>
            <a:r>
              <a:rPr lang="en-US" i="1" dirty="0">
                <a:solidFill>
                  <a:srgbClr val="FFFF00"/>
                </a:solidFill>
              </a:rPr>
              <a:t>that have</a:t>
            </a:r>
            <a:r>
              <a:rPr lang="en-US" dirty="0">
                <a:solidFill>
                  <a:srgbClr val="FFFF00"/>
                </a:solidFill>
              </a:rPr>
              <a:t> no ruler over them</a:t>
            </a:r>
            <a:r>
              <a:rPr lang="en-US" dirty="0">
                <a:solidFill>
                  <a:schemeClr val="bg1"/>
                </a:solidFill>
              </a:rPr>
              <a:t>? </a:t>
            </a:r>
          </a:p>
          <a:p>
            <a:r>
              <a:rPr lang="en-US" baseline="30000" dirty="0">
                <a:solidFill>
                  <a:schemeClr val="bg1"/>
                </a:solidFill>
              </a:rPr>
              <a:t>15</a:t>
            </a:r>
            <a:r>
              <a:rPr lang="en-US" dirty="0">
                <a:solidFill>
                  <a:schemeClr val="bg1"/>
                </a:solidFill>
              </a:rPr>
              <a:t> They take up all of them with a hook, </a:t>
            </a:r>
          </a:p>
          <a:p>
            <a:r>
              <a:rPr lang="en-US" dirty="0">
                <a:solidFill>
                  <a:schemeClr val="bg1"/>
                </a:solidFill>
              </a:rPr>
              <a:t>They catch them in their net, </a:t>
            </a:r>
          </a:p>
          <a:p>
            <a:r>
              <a:rPr lang="en-US" dirty="0">
                <a:solidFill>
                  <a:schemeClr val="bg1"/>
                </a:solidFill>
              </a:rPr>
              <a:t>And gather them in their dragnet. </a:t>
            </a:r>
          </a:p>
          <a:p>
            <a:r>
              <a:rPr lang="en-US" dirty="0">
                <a:solidFill>
                  <a:schemeClr val="bg1"/>
                </a:solidFill>
              </a:rPr>
              <a:t>Therefore they rejoice and are glad. </a:t>
            </a:r>
          </a:p>
          <a:p>
            <a:r>
              <a:rPr lang="en-US" baseline="30000" dirty="0">
                <a:solidFill>
                  <a:srgbClr val="FFFF00"/>
                </a:solidFill>
              </a:rPr>
              <a:t>16</a:t>
            </a:r>
            <a:r>
              <a:rPr lang="en-US" dirty="0">
                <a:solidFill>
                  <a:srgbClr val="FFFF00"/>
                </a:solidFill>
              </a:rPr>
              <a:t> Therefore they sacrifice to their net, </a:t>
            </a:r>
          </a:p>
          <a:p>
            <a:r>
              <a:rPr lang="en-US" dirty="0">
                <a:solidFill>
                  <a:srgbClr val="FFFF00"/>
                </a:solidFill>
              </a:rPr>
              <a:t>And burn incense to their dragnet; </a:t>
            </a:r>
          </a:p>
          <a:p>
            <a:r>
              <a:rPr lang="en-US" dirty="0">
                <a:solidFill>
                  <a:schemeClr val="bg1"/>
                </a:solidFill>
              </a:rPr>
              <a:t>Because by them their share </a:t>
            </a:r>
            <a:r>
              <a:rPr lang="en-US" i="1" dirty="0">
                <a:solidFill>
                  <a:schemeClr val="bg1"/>
                </a:solidFill>
              </a:rPr>
              <a:t>is</a:t>
            </a:r>
            <a:r>
              <a:rPr lang="en-US" dirty="0">
                <a:solidFill>
                  <a:schemeClr val="bg1"/>
                </a:solidFill>
              </a:rPr>
              <a:t> sumptuous </a:t>
            </a:r>
          </a:p>
          <a:p>
            <a:r>
              <a:rPr lang="en-US" dirty="0">
                <a:solidFill>
                  <a:schemeClr val="bg1"/>
                </a:solidFill>
              </a:rPr>
              <a:t>And their food plentiful. </a:t>
            </a:r>
          </a:p>
          <a:p>
            <a:r>
              <a:rPr lang="en-US" baseline="30000" dirty="0">
                <a:solidFill>
                  <a:srgbClr val="FFFF00"/>
                </a:solidFill>
              </a:rPr>
              <a:t>17</a:t>
            </a:r>
            <a:r>
              <a:rPr lang="en-US" dirty="0">
                <a:solidFill>
                  <a:srgbClr val="FFFF00"/>
                </a:solidFill>
              </a:rPr>
              <a:t> Shall they therefore empty their net, </a:t>
            </a:r>
          </a:p>
          <a:p>
            <a:r>
              <a:rPr lang="en-US" dirty="0">
                <a:solidFill>
                  <a:srgbClr val="FFFF00"/>
                </a:solidFill>
              </a:rPr>
              <a:t>And continue to slay nations without pity? </a:t>
            </a:r>
          </a:p>
        </p:txBody>
      </p:sp>
      <p:pic>
        <p:nvPicPr>
          <p:cNvPr id="4" name="Picture 3">
            <a:hlinkClick r:id="rId2"/>
            <a:extLst>
              <a:ext uri="{FF2B5EF4-FFF2-40B4-BE49-F238E27FC236}">
                <a16:creationId xmlns:a16="http://schemas.microsoft.com/office/drawing/2014/main" id="{86322B78-8FCB-43BF-98EC-A9842F50795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29408" y="86453"/>
            <a:ext cx="3628867" cy="3025143"/>
          </a:xfrm>
          <a:prstGeom prst="rect">
            <a:avLst/>
          </a:prstGeom>
          <a:noFill/>
          <a:ln>
            <a:noFill/>
          </a:ln>
        </p:spPr>
      </p:pic>
      <p:pic>
        <p:nvPicPr>
          <p:cNvPr id="5" name="Picture 4">
            <a:hlinkClick r:id="rId4"/>
            <a:extLst>
              <a:ext uri="{FF2B5EF4-FFF2-40B4-BE49-F238E27FC236}">
                <a16:creationId xmlns:a16="http://schemas.microsoft.com/office/drawing/2014/main" id="{5F8D4B44-8A8C-44D2-8AE2-8F433A53CFE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600893" y="3195459"/>
            <a:ext cx="4543107" cy="2470583"/>
          </a:xfrm>
          <a:prstGeom prst="rect">
            <a:avLst/>
          </a:prstGeom>
          <a:noFill/>
          <a:ln>
            <a:noFill/>
          </a:ln>
        </p:spPr>
      </p:pic>
      <p:sp>
        <p:nvSpPr>
          <p:cNvPr id="6" name="TextBox 5">
            <a:extLst>
              <a:ext uri="{FF2B5EF4-FFF2-40B4-BE49-F238E27FC236}">
                <a16:creationId xmlns:a16="http://schemas.microsoft.com/office/drawing/2014/main" id="{75787853-4146-4229-B3FB-B093957D52EB}"/>
              </a:ext>
            </a:extLst>
          </p:cNvPr>
          <p:cNvSpPr txBox="1"/>
          <p:nvPr/>
        </p:nvSpPr>
        <p:spPr>
          <a:xfrm>
            <a:off x="2181225" y="5671459"/>
            <a:ext cx="6962775" cy="923330"/>
          </a:xfrm>
          <a:prstGeom prst="rect">
            <a:avLst/>
          </a:prstGeom>
          <a:noFill/>
        </p:spPr>
        <p:txBody>
          <a:bodyPr wrap="square" rtlCol="0">
            <a:spAutoFit/>
          </a:bodyPr>
          <a:lstStyle/>
          <a:p>
            <a:r>
              <a:rPr lang="en-US" dirty="0">
                <a:solidFill>
                  <a:schemeClr val="bg1"/>
                </a:solidFill>
              </a:rPr>
              <a:t>The dragnet is spread 100 yards or more from shore and parallel to it. It is then hauled toward the shore with towing lines attached to each end by a team of 16 men for large nets, or a smaller team for smaller nets. </a:t>
            </a:r>
          </a:p>
        </p:txBody>
      </p:sp>
      <p:sp>
        <p:nvSpPr>
          <p:cNvPr id="7" name="Rectangle 6">
            <a:extLst>
              <a:ext uri="{FF2B5EF4-FFF2-40B4-BE49-F238E27FC236}">
                <a16:creationId xmlns:a16="http://schemas.microsoft.com/office/drawing/2014/main" id="{F3078C8F-67CB-4A09-B155-48121658499D}"/>
              </a:ext>
            </a:extLst>
          </p:cNvPr>
          <p:cNvSpPr/>
          <p:nvPr/>
        </p:nvSpPr>
        <p:spPr>
          <a:xfrm>
            <a:off x="0" y="6593632"/>
            <a:ext cx="4572000" cy="233077"/>
          </a:xfrm>
          <a:prstGeom prst="rect">
            <a:avLst/>
          </a:prstGeom>
        </p:spPr>
        <p:txBody>
          <a:bodyPr>
            <a:spAutoFit/>
          </a:bodyPr>
          <a:lstStyle/>
          <a:p>
            <a:pPr>
              <a:lnSpc>
                <a:spcPct val="107000"/>
              </a:lnSpc>
            </a:pPr>
            <a:r>
              <a:rPr lang="en-US" sz="900" b="1" kern="1800" dirty="0">
                <a:solidFill>
                  <a:schemeClr val="bg1"/>
                </a:solidFill>
                <a:latin typeface="Helvetica" panose="020B0604020202020204" pitchFamily="34" charset="0"/>
                <a:ea typeface="Times New Roman" panose="02020603050405020304" pitchFamily="18" charset="0"/>
                <a:cs typeface="Arial" panose="020B0604020202020204" pitchFamily="34" charset="0"/>
              </a:rPr>
              <a:t>Biblical Archaeology Review 19:6, November/December 1993</a:t>
            </a:r>
            <a:endParaRPr lang="en-US"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1814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itting, building, stone, black&#10;&#10;Description automatically generated">
            <a:extLst>
              <a:ext uri="{FF2B5EF4-FFF2-40B4-BE49-F238E27FC236}">
                <a16:creationId xmlns:a16="http://schemas.microsoft.com/office/drawing/2014/main" id="{74CE5446-A3AA-4DA2-B4B7-1E5C4D985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288" y="548640"/>
            <a:ext cx="7886700" cy="6309360"/>
          </a:xfrm>
          <a:prstGeom prst="rect">
            <a:avLst/>
          </a:prstGeom>
        </p:spPr>
      </p:pic>
      <p:sp>
        <p:nvSpPr>
          <p:cNvPr id="2" name="Title 1">
            <a:extLst>
              <a:ext uri="{FF2B5EF4-FFF2-40B4-BE49-F238E27FC236}">
                <a16:creationId xmlns:a16="http://schemas.microsoft.com/office/drawing/2014/main" id="{6AA13355-7D67-41FD-86CB-24C3EFEE0D22}"/>
              </a:ext>
            </a:extLst>
          </p:cNvPr>
          <p:cNvSpPr>
            <a:spLocks noGrp="1"/>
          </p:cNvSpPr>
          <p:nvPr>
            <p:ph type="title"/>
          </p:nvPr>
        </p:nvSpPr>
        <p:spPr>
          <a:xfrm>
            <a:off x="493184" y="0"/>
            <a:ext cx="7886700" cy="1325563"/>
          </a:xfrm>
        </p:spPr>
        <p:txBody>
          <a:bodyPr>
            <a:normAutofit/>
          </a:bodyPr>
          <a:lstStyle/>
          <a:p>
            <a:r>
              <a:rPr lang="en-US" sz="3600" b="0" dirty="0"/>
              <a:t>THE NET OF NINGIRSU</a:t>
            </a:r>
            <a:endParaRPr lang="en-US" sz="3600" dirty="0"/>
          </a:p>
        </p:txBody>
      </p:sp>
      <p:sp>
        <p:nvSpPr>
          <p:cNvPr id="6" name="TextBox 5">
            <a:extLst>
              <a:ext uri="{FF2B5EF4-FFF2-40B4-BE49-F238E27FC236}">
                <a16:creationId xmlns:a16="http://schemas.microsoft.com/office/drawing/2014/main" id="{D479023F-F344-4919-964B-0FB297C0C7A7}"/>
              </a:ext>
            </a:extLst>
          </p:cNvPr>
          <p:cNvSpPr txBox="1"/>
          <p:nvPr/>
        </p:nvSpPr>
        <p:spPr>
          <a:xfrm>
            <a:off x="98191" y="1226132"/>
            <a:ext cx="1433097" cy="5262979"/>
          </a:xfrm>
          <a:prstGeom prst="rect">
            <a:avLst/>
          </a:prstGeom>
          <a:noFill/>
        </p:spPr>
        <p:txBody>
          <a:bodyPr wrap="square" rtlCol="0">
            <a:spAutoFit/>
          </a:bodyPr>
          <a:lstStyle/>
          <a:p>
            <a:r>
              <a:rPr lang="en-US" sz="1600" dirty="0">
                <a:solidFill>
                  <a:schemeClr val="bg1"/>
                </a:solidFill>
              </a:rPr>
              <a:t>The Net full of prisoners symbolizes the capture of the enemies of the city. To indicate the impossibility of escape (Jastrow continues), “a prisoner who has thrust his head out of one of the meshes is being beaten back by a weapon in the hands of the god</a:t>
            </a:r>
          </a:p>
        </p:txBody>
      </p:sp>
      <p:sp>
        <p:nvSpPr>
          <p:cNvPr id="7" name="Rectangle 6">
            <a:extLst>
              <a:ext uri="{FF2B5EF4-FFF2-40B4-BE49-F238E27FC236}">
                <a16:creationId xmlns:a16="http://schemas.microsoft.com/office/drawing/2014/main" id="{628E5910-D884-49D9-96C3-3D4C5A355BF5}"/>
              </a:ext>
            </a:extLst>
          </p:cNvPr>
          <p:cNvSpPr/>
          <p:nvPr/>
        </p:nvSpPr>
        <p:spPr>
          <a:xfrm>
            <a:off x="3977452" y="6618119"/>
            <a:ext cx="4572000" cy="215444"/>
          </a:xfrm>
          <a:prstGeom prst="rect">
            <a:avLst/>
          </a:prstGeom>
        </p:spPr>
        <p:txBody>
          <a:bodyPr>
            <a:spAutoFit/>
          </a:bodyPr>
          <a:lstStyle/>
          <a:p>
            <a:r>
              <a:rPr lang="en-US" sz="800" dirty="0"/>
              <a:t>https://www.gutenberg.org/files/57845/57845-h/57845-h.htm</a:t>
            </a:r>
          </a:p>
        </p:txBody>
      </p:sp>
      <p:sp>
        <p:nvSpPr>
          <p:cNvPr id="8" name="Rectangle 7">
            <a:extLst>
              <a:ext uri="{FF2B5EF4-FFF2-40B4-BE49-F238E27FC236}">
                <a16:creationId xmlns:a16="http://schemas.microsoft.com/office/drawing/2014/main" id="{B2F4EDC8-77D5-4387-8715-6026860442F1}"/>
              </a:ext>
            </a:extLst>
          </p:cNvPr>
          <p:cNvSpPr/>
          <p:nvPr/>
        </p:nvSpPr>
        <p:spPr>
          <a:xfrm>
            <a:off x="4845988" y="24437"/>
            <a:ext cx="4572000" cy="646331"/>
          </a:xfrm>
          <a:prstGeom prst="rect">
            <a:avLst/>
          </a:prstGeom>
        </p:spPr>
        <p:txBody>
          <a:bodyPr>
            <a:spAutoFit/>
          </a:bodyPr>
          <a:lstStyle/>
          <a:p>
            <a:r>
              <a:rPr lang="en-US" baseline="30000" dirty="0">
                <a:solidFill>
                  <a:srgbClr val="FFFF00"/>
                </a:solidFill>
              </a:rPr>
              <a:t>17</a:t>
            </a:r>
            <a:r>
              <a:rPr lang="en-US" dirty="0">
                <a:solidFill>
                  <a:srgbClr val="FFFF00"/>
                </a:solidFill>
              </a:rPr>
              <a:t> Shall they therefore empty their net, </a:t>
            </a:r>
          </a:p>
          <a:p>
            <a:r>
              <a:rPr lang="en-US" dirty="0">
                <a:solidFill>
                  <a:srgbClr val="FFFF00"/>
                </a:solidFill>
              </a:rPr>
              <a:t>And continue to slay nations without pity? </a:t>
            </a:r>
          </a:p>
        </p:txBody>
      </p:sp>
    </p:spTree>
    <p:extLst>
      <p:ext uri="{BB962C8B-B14F-4D97-AF65-F5344CB8AC3E}">
        <p14:creationId xmlns:p14="http://schemas.microsoft.com/office/powerpoint/2010/main" val="711042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49097ACF-474D-43B8-B6B4-EE06DA12F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2E48AEBE-03F1-4F52-89A1-14D8C893E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3ADEE8F6-5899-4B13-A272-6E8F5A9DA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AAE61FE4-17DB-45FD-AE32-1C4B2EE5C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3F55B143-85DD-4BC1-B924-43E34C2C7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green field&#10;&#10;Description automatically generated">
            <a:extLst>
              <a:ext uri="{FF2B5EF4-FFF2-40B4-BE49-F238E27FC236}">
                <a16:creationId xmlns:a16="http://schemas.microsoft.com/office/drawing/2014/main" id="{26A4090E-9C34-40BE-ACBF-8F5F27EF8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C1191831-0BDE-4A5F-B8BE-3C4CB0CECCDD}"/>
              </a:ext>
            </a:extLst>
          </p:cNvPr>
          <p:cNvSpPr txBox="1"/>
          <p:nvPr/>
        </p:nvSpPr>
        <p:spPr>
          <a:xfrm>
            <a:off x="342900" y="371475"/>
            <a:ext cx="4229100" cy="1754326"/>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Habakkuk 2:1 (NKJV)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 will stand my watch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And set myself on the rampart,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And watch to see what He will say to 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And what I will answer when I am corrected. </a:t>
            </a:r>
          </a:p>
        </p:txBody>
      </p:sp>
      <p:sp>
        <p:nvSpPr>
          <p:cNvPr id="5" name="TextBox 4">
            <a:extLst>
              <a:ext uri="{FF2B5EF4-FFF2-40B4-BE49-F238E27FC236}">
                <a16:creationId xmlns:a16="http://schemas.microsoft.com/office/drawing/2014/main" id="{24E65C83-90F8-4E5F-A531-2C477F06E3E7}"/>
              </a:ext>
            </a:extLst>
          </p:cNvPr>
          <p:cNvSpPr txBox="1"/>
          <p:nvPr/>
        </p:nvSpPr>
        <p:spPr>
          <a:xfrm>
            <a:off x="4030134" y="3429000"/>
            <a:ext cx="155895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Walls of Hazor</a:t>
            </a:r>
          </a:p>
        </p:txBody>
      </p:sp>
    </p:spTree>
    <p:extLst>
      <p:ext uri="{BB962C8B-B14F-4D97-AF65-F5344CB8AC3E}">
        <p14:creationId xmlns:p14="http://schemas.microsoft.com/office/powerpoint/2010/main" val="546824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3C3B0-1460-47BC-A0E0-9C24F09F07EB}"/>
              </a:ext>
            </a:extLst>
          </p:cNvPr>
          <p:cNvSpPr>
            <a:spLocks noGrp="1"/>
          </p:cNvSpPr>
          <p:nvPr>
            <p:ph type="title"/>
          </p:nvPr>
        </p:nvSpPr>
        <p:spPr/>
        <p:txBody>
          <a:bodyPr/>
          <a:lstStyle/>
          <a:p>
            <a:r>
              <a:rPr lang="en-US" dirty="0"/>
              <a:t>Lord’s 2</a:t>
            </a:r>
            <a:r>
              <a:rPr lang="en-US" baseline="30000" dirty="0"/>
              <a:t>nd</a:t>
            </a:r>
            <a:r>
              <a:rPr lang="en-US" dirty="0"/>
              <a:t> Response</a:t>
            </a:r>
          </a:p>
        </p:txBody>
      </p:sp>
      <p:sp>
        <p:nvSpPr>
          <p:cNvPr id="3" name="TextBox 2">
            <a:extLst>
              <a:ext uri="{FF2B5EF4-FFF2-40B4-BE49-F238E27FC236}">
                <a16:creationId xmlns:a16="http://schemas.microsoft.com/office/drawing/2014/main" id="{6E0B15A4-BC5A-45D6-B03E-0C3B4489DF94}"/>
              </a:ext>
            </a:extLst>
          </p:cNvPr>
          <p:cNvSpPr txBox="1"/>
          <p:nvPr/>
        </p:nvSpPr>
        <p:spPr>
          <a:xfrm>
            <a:off x="791570" y="1555846"/>
            <a:ext cx="5254388" cy="42473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Habakkuk 2:2–4 (NKJV)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The Just Live by Faith</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2 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Then the </a:t>
            </a:r>
            <a:r>
              <a:rPr kumimoji="0" lang="en-US" sz="1800" b="0" i="0" u="none" strike="noStrike" kern="1200" cap="small" spc="0" normalizeH="0" baseline="0" noProof="0" dirty="0">
                <a:ln>
                  <a:noFill/>
                </a:ln>
                <a:solidFill>
                  <a:prstClr val="white"/>
                </a:solidFill>
                <a:effectLst/>
                <a:uLnTx/>
                <a:uFillTx/>
                <a:latin typeface="Calibri" panose="020F0502020204030204"/>
                <a:ea typeface="+mn-ea"/>
                <a:cs typeface="+mn-cs"/>
              </a:rPr>
              <a:t>Lord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answered me and said: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“Write the vision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make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it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plain </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on tablets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FFFF"/>
                </a:solidFill>
                <a:effectLst/>
                <a:uLnTx/>
                <a:uFillTx/>
                <a:latin typeface="Calibri" panose="020F0502020204030204"/>
                <a:ea typeface="+mn-ea"/>
                <a:cs typeface="+mn-cs"/>
              </a:rPr>
              <a:t>That he may run who reads 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For the vision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is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yet for an appointed time;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But at the end it will speak, and it will not lie.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Though it tarries, wait for 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Because it will surely come,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It will not tarry.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rgbClr val="00FFFF"/>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srgbClr val="00FFFF"/>
                </a:solidFill>
                <a:effectLst/>
                <a:uLnTx/>
                <a:uFillTx/>
                <a:latin typeface="Calibri" panose="020F0502020204030204"/>
                <a:ea typeface="+mn-ea"/>
                <a:cs typeface="+mn-cs"/>
              </a:rPr>
              <a:t> “Behold the proud,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FFFF"/>
                </a:solidFill>
                <a:effectLst/>
                <a:uLnTx/>
                <a:uFillTx/>
                <a:latin typeface="Calibri" panose="020F0502020204030204"/>
                <a:ea typeface="+mn-ea"/>
                <a:cs typeface="+mn-cs"/>
              </a:rPr>
              <a:t>His soul is not upright in him;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But the just shall live by his faith.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FDBD7FF-7F48-491E-A0F7-311F7506EC68}"/>
              </a:ext>
            </a:extLst>
          </p:cNvPr>
          <p:cNvSpPr/>
          <p:nvPr/>
        </p:nvSpPr>
        <p:spPr>
          <a:xfrm>
            <a:off x="6354457" y="3268050"/>
            <a:ext cx="2695433"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FFFF"/>
                </a:solidFill>
                <a:effectLst/>
                <a:uLnTx/>
                <a:uFillTx/>
                <a:latin typeface="Calibri" panose="020F0502020204030204"/>
                <a:ea typeface="+mn-ea"/>
                <a:cs typeface="+mn-cs"/>
              </a:rPr>
              <a:t>This may refer to a herald spreading the message throughout the nation, or more generally to anyone fleeing the coming judgment.</a:t>
            </a:r>
          </a:p>
        </p:txBody>
      </p:sp>
      <p:cxnSp>
        <p:nvCxnSpPr>
          <p:cNvPr id="8" name="Straight Connector 7">
            <a:extLst>
              <a:ext uri="{FF2B5EF4-FFF2-40B4-BE49-F238E27FC236}">
                <a16:creationId xmlns:a16="http://schemas.microsoft.com/office/drawing/2014/main" id="{8B3314A8-D4DB-4D70-9259-0DA92D5AD69B}"/>
              </a:ext>
            </a:extLst>
          </p:cNvPr>
          <p:cNvCxnSpPr>
            <a:cxnSpLocks/>
          </p:cNvCxnSpPr>
          <p:nvPr/>
        </p:nvCxnSpPr>
        <p:spPr>
          <a:xfrm flipH="1" flipV="1">
            <a:off x="3632582" y="3112157"/>
            <a:ext cx="2576296" cy="31684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Right Brace 9">
            <a:extLst>
              <a:ext uri="{FF2B5EF4-FFF2-40B4-BE49-F238E27FC236}">
                <a16:creationId xmlns:a16="http://schemas.microsoft.com/office/drawing/2014/main" id="{14A5B8F6-3287-445D-8F3D-71AD7EAB5EC6}"/>
              </a:ext>
            </a:extLst>
          </p:cNvPr>
          <p:cNvSpPr/>
          <p:nvPr/>
        </p:nvSpPr>
        <p:spPr>
          <a:xfrm>
            <a:off x="3493827" y="4544704"/>
            <a:ext cx="1078173" cy="955344"/>
          </a:xfrm>
          <a:prstGeom prst="rightBrace">
            <a:avLst/>
          </a:prstGeom>
          <a:ln>
            <a:solidFill>
              <a:srgbClr val="00FFF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86ECDDB-C6A6-4DD4-B5A8-08CF94AC853A}"/>
              </a:ext>
            </a:extLst>
          </p:cNvPr>
          <p:cNvSpPr txBox="1"/>
          <p:nvPr/>
        </p:nvSpPr>
        <p:spPr>
          <a:xfrm>
            <a:off x="4600800" y="4837710"/>
            <a:ext cx="97674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Contrast</a:t>
            </a:r>
          </a:p>
        </p:txBody>
      </p:sp>
      <p:pic>
        <p:nvPicPr>
          <p:cNvPr id="12" name="Picture 11" descr="A picture containing indoor, sitting, table, piece&#10;&#10;Description automatically generated">
            <a:extLst>
              <a:ext uri="{FF2B5EF4-FFF2-40B4-BE49-F238E27FC236}">
                <a16:creationId xmlns:a16="http://schemas.microsoft.com/office/drawing/2014/main" id="{15B064EE-EC25-4410-97BB-88902CF18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5958" y="55742"/>
            <a:ext cx="2695433" cy="3000207"/>
          </a:xfrm>
          <a:prstGeom prst="rect">
            <a:avLst/>
          </a:prstGeom>
        </p:spPr>
      </p:pic>
      <p:sp>
        <p:nvSpPr>
          <p:cNvPr id="14" name="Rectangle 13">
            <a:extLst>
              <a:ext uri="{FF2B5EF4-FFF2-40B4-BE49-F238E27FC236}">
                <a16:creationId xmlns:a16="http://schemas.microsoft.com/office/drawing/2014/main" id="{483B7D05-5608-4556-B5C5-199F1EE950C9}"/>
              </a:ext>
            </a:extLst>
          </p:cNvPr>
          <p:cNvSpPr/>
          <p:nvPr/>
        </p:nvSpPr>
        <p:spPr>
          <a:xfrm>
            <a:off x="1831078" y="62011"/>
            <a:ext cx="4667902"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This ancient Babylonian tablet is part of the Babylonian Chronicles</a:t>
            </a:r>
          </a:p>
        </p:txBody>
      </p:sp>
      <p:cxnSp>
        <p:nvCxnSpPr>
          <p:cNvPr id="15" name="Straight Connector 14">
            <a:extLst>
              <a:ext uri="{FF2B5EF4-FFF2-40B4-BE49-F238E27FC236}">
                <a16:creationId xmlns:a16="http://schemas.microsoft.com/office/drawing/2014/main" id="{8645AFA8-4A74-4AC1-AF34-411A273BCDB5}"/>
              </a:ext>
            </a:extLst>
          </p:cNvPr>
          <p:cNvCxnSpPr>
            <a:cxnSpLocks/>
          </p:cNvCxnSpPr>
          <p:nvPr/>
        </p:nvCxnSpPr>
        <p:spPr>
          <a:xfrm flipH="1">
            <a:off x="3542452" y="1976928"/>
            <a:ext cx="2503506" cy="84467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 name="Picture 4" descr="A person wearing a hat&#10;&#10;Description automatically generated">
            <a:extLst>
              <a:ext uri="{FF2B5EF4-FFF2-40B4-BE49-F238E27FC236}">
                <a16:creationId xmlns:a16="http://schemas.microsoft.com/office/drawing/2014/main" id="{B1C7E9D3-3416-421F-8C77-BF54624F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3674" y="4663436"/>
            <a:ext cx="1746508" cy="2194564"/>
          </a:xfrm>
          <a:prstGeom prst="rect">
            <a:avLst/>
          </a:prstGeom>
        </p:spPr>
      </p:pic>
    </p:spTree>
    <p:extLst>
      <p:ext uri="{BB962C8B-B14F-4D97-AF65-F5344CB8AC3E}">
        <p14:creationId xmlns:p14="http://schemas.microsoft.com/office/powerpoint/2010/main" val="3229205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1143000"/>
            <a:ext cx="7772400" cy="1143000"/>
          </a:xfrm>
        </p:spPr>
        <p:txBody>
          <a:bodyPr/>
          <a:lstStyle/>
          <a:p>
            <a:pPr eaLnBrk="1" hangingPunct="1"/>
            <a:r>
              <a:rPr lang="en-US" altLang="en-US">
                <a:latin typeface="Tahoma" pitchFamily="34" charset="0"/>
                <a:cs typeface="Tahoma" pitchFamily="34" charset="0"/>
              </a:rPr>
              <a:t>The purpose of the prophets was threefold:</a:t>
            </a:r>
            <a:br>
              <a:rPr lang="en-US" altLang="en-US">
                <a:cs typeface="Times New Roman" pitchFamily="18" charset="0"/>
              </a:rPr>
            </a:br>
            <a:endParaRPr lang="en-US" altLang="en-US">
              <a:cs typeface="Times New Roman" pitchFamily="18" charset="0"/>
            </a:endParaRPr>
          </a:p>
        </p:txBody>
      </p:sp>
      <p:sp>
        <p:nvSpPr>
          <p:cNvPr id="58371" name="Rectangle 3"/>
          <p:cNvSpPr>
            <a:spLocks noGrp="1" noChangeArrowheads="1"/>
          </p:cNvSpPr>
          <p:nvPr>
            <p:ph type="body" idx="1"/>
          </p:nvPr>
        </p:nvSpPr>
        <p:spPr>
          <a:xfrm>
            <a:off x="685800" y="2381250"/>
            <a:ext cx="7772400" cy="4114800"/>
          </a:xfrm>
        </p:spPr>
        <p:txBody>
          <a:bodyPr/>
          <a:lstStyle/>
          <a:p>
            <a:pPr eaLnBrk="1" hangingPunct="1"/>
            <a:r>
              <a:rPr lang="en-US" altLang="en-US" sz="2800">
                <a:latin typeface="Tahoma" pitchFamily="34" charset="0"/>
                <a:cs typeface="Tahoma" pitchFamily="34" charset="0"/>
              </a:rPr>
              <a:t>To warn the nations of the coming judgment.</a:t>
            </a:r>
          </a:p>
          <a:p>
            <a:pPr eaLnBrk="1" hangingPunct="1"/>
            <a:endParaRPr lang="en-US" altLang="en-US" sz="2800">
              <a:cs typeface="Times New Roman" pitchFamily="18" charset="0"/>
            </a:endParaRPr>
          </a:p>
          <a:p>
            <a:pPr eaLnBrk="1" hangingPunct="1"/>
            <a:r>
              <a:rPr lang="en-US" altLang="en-US" sz="2800">
                <a:latin typeface="Tahoma" pitchFamily="34" charset="0"/>
                <a:cs typeface="Tahoma" pitchFamily="34" charset="0"/>
              </a:rPr>
              <a:t>To explain why the judgment had come upon them.</a:t>
            </a:r>
          </a:p>
          <a:p>
            <a:pPr eaLnBrk="1" hangingPunct="1"/>
            <a:endParaRPr lang="en-US" altLang="en-US" sz="2800">
              <a:cs typeface="Times New Roman" pitchFamily="18" charset="0"/>
            </a:endParaRPr>
          </a:p>
          <a:p>
            <a:pPr eaLnBrk="1" hangingPunct="1"/>
            <a:r>
              <a:rPr lang="en-US" altLang="en-US" sz="2800">
                <a:latin typeface="Tahoma" pitchFamily="34" charset="0"/>
                <a:cs typeface="Tahoma" pitchFamily="34" charset="0"/>
              </a:rPr>
              <a:t>To give assurance, at least to a remnant, of a hope that lay beyond the judgment.</a:t>
            </a:r>
            <a:r>
              <a:rPr lang="en-US" altLang="en-US" sz="2800"/>
              <a:t> </a:t>
            </a:r>
          </a:p>
          <a:p>
            <a:pPr eaLnBrk="1" hangingPunct="1"/>
            <a:endParaRPr lang="en-US" altLang="en-US" sz="2800"/>
          </a:p>
        </p:txBody>
      </p:sp>
    </p:spTree>
    <p:extLst>
      <p:ext uri="{BB962C8B-B14F-4D97-AF65-F5344CB8AC3E}">
        <p14:creationId xmlns:p14="http://schemas.microsoft.com/office/powerpoint/2010/main" val="3987815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3C3B0-1460-47BC-A0E0-9C24F09F07EB}"/>
              </a:ext>
            </a:extLst>
          </p:cNvPr>
          <p:cNvSpPr>
            <a:spLocks noGrp="1"/>
          </p:cNvSpPr>
          <p:nvPr>
            <p:ph type="title"/>
          </p:nvPr>
        </p:nvSpPr>
        <p:spPr/>
        <p:txBody>
          <a:bodyPr/>
          <a:lstStyle/>
          <a:p>
            <a:r>
              <a:rPr lang="en-US" dirty="0"/>
              <a:t>Lord’s 2</a:t>
            </a:r>
            <a:r>
              <a:rPr lang="en-US" baseline="30000" dirty="0"/>
              <a:t>nd</a:t>
            </a:r>
            <a:r>
              <a:rPr lang="en-US" dirty="0"/>
              <a:t> Response</a:t>
            </a:r>
          </a:p>
        </p:txBody>
      </p:sp>
      <p:sp>
        <p:nvSpPr>
          <p:cNvPr id="3" name="TextBox 2">
            <a:extLst>
              <a:ext uri="{FF2B5EF4-FFF2-40B4-BE49-F238E27FC236}">
                <a16:creationId xmlns:a16="http://schemas.microsoft.com/office/drawing/2014/main" id="{6E0B15A4-BC5A-45D6-B03E-0C3B4489DF94}"/>
              </a:ext>
            </a:extLst>
          </p:cNvPr>
          <p:cNvSpPr txBox="1"/>
          <p:nvPr/>
        </p:nvSpPr>
        <p:spPr>
          <a:xfrm>
            <a:off x="791570" y="1555846"/>
            <a:ext cx="5254388" cy="42473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Habakkuk 2:2–4 (NKJV)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The Just Live by Faith</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2 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Then the </a:t>
            </a:r>
            <a:r>
              <a:rPr kumimoji="0" lang="en-US" sz="1800" b="0" i="0" u="none" strike="noStrike" kern="1200" cap="small" spc="0" normalizeH="0" baseline="0" noProof="0" dirty="0">
                <a:ln>
                  <a:noFill/>
                </a:ln>
                <a:solidFill>
                  <a:prstClr val="white"/>
                </a:solidFill>
                <a:effectLst/>
                <a:uLnTx/>
                <a:uFillTx/>
                <a:latin typeface="Calibri" panose="020F0502020204030204"/>
                <a:ea typeface="+mn-ea"/>
                <a:cs typeface="+mn-cs"/>
              </a:rPr>
              <a:t>Lord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answered me and said: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“Write the vision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And make </a:t>
            </a:r>
            <a:r>
              <a:rPr kumimoji="0" lang="en-US" sz="1800" b="0" i="1" u="none" strike="noStrike" kern="1200" cap="none" spc="0" normalizeH="0" baseline="0" noProof="0" dirty="0">
                <a:ln>
                  <a:noFill/>
                </a:ln>
                <a:solidFill>
                  <a:srgbClr val="FFFF00"/>
                </a:solidFill>
                <a:effectLst/>
                <a:uLnTx/>
                <a:uFillTx/>
                <a:latin typeface="Calibri" panose="020F0502020204030204"/>
                <a:ea typeface="+mn-ea"/>
                <a:cs typeface="+mn-cs"/>
              </a:rPr>
              <a:t>it</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 plain on tablets,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That he may run who reads 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chemeClr val="bg1"/>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For the vision </a:t>
            </a:r>
            <a:r>
              <a:rPr kumimoji="0" lang="en-US" sz="1800" b="0" i="1" u="none" strike="noStrike" kern="1200" cap="none" spc="0" normalizeH="0" baseline="0" noProof="0" dirty="0">
                <a:ln>
                  <a:noFill/>
                </a:ln>
                <a:solidFill>
                  <a:schemeClr val="bg1"/>
                </a:solidFill>
                <a:effectLst/>
                <a:uLnTx/>
                <a:uFillTx/>
                <a:latin typeface="Calibri" panose="020F0502020204030204"/>
                <a:ea typeface="+mn-ea"/>
                <a:cs typeface="+mn-cs"/>
              </a:rPr>
              <a:t>is</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yet for an appointed time;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But at the end it will speak, and it will not lie.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Though it tarries, wait for 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Because it will surely come,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It will not tarry.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chemeClr val="bg1"/>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“Behold the proud,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His soul is not upright in him;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But the just shall live by his faith.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FDBD7FF-7F48-491E-A0F7-311F7506EC68}"/>
              </a:ext>
            </a:extLst>
          </p:cNvPr>
          <p:cNvSpPr/>
          <p:nvPr/>
        </p:nvSpPr>
        <p:spPr>
          <a:xfrm>
            <a:off x="180304" y="5539389"/>
            <a:ext cx="3680496"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FFFF"/>
                </a:solidFill>
                <a:effectLst/>
                <a:uLnTx/>
                <a:uFillTx/>
                <a:latin typeface="Calibri" panose="020F0502020204030204"/>
                <a:ea typeface="+mn-ea"/>
                <a:cs typeface="+mn-cs"/>
              </a:rPr>
              <a:t>This may refer to a herald spreading the message throughout the nation, or more generally to anyone fleeing the coming judgment.</a:t>
            </a:r>
          </a:p>
        </p:txBody>
      </p:sp>
      <p:sp>
        <p:nvSpPr>
          <p:cNvPr id="4" name="TextBox 3">
            <a:extLst>
              <a:ext uri="{FF2B5EF4-FFF2-40B4-BE49-F238E27FC236}">
                <a16:creationId xmlns:a16="http://schemas.microsoft.com/office/drawing/2014/main" id="{876B8F42-0E93-4766-A30D-2E8337D7CD2B}"/>
              </a:ext>
            </a:extLst>
          </p:cNvPr>
          <p:cNvSpPr txBox="1"/>
          <p:nvPr/>
        </p:nvSpPr>
        <p:spPr>
          <a:xfrm>
            <a:off x="5509846" y="640862"/>
            <a:ext cx="3227754" cy="2308324"/>
          </a:xfrm>
          <a:prstGeom prst="rect">
            <a:avLst/>
          </a:prstGeom>
          <a:noFill/>
        </p:spPr>
        <p:txBody>
          <a:bodyPr wrap="square" rtlCol="0">
            <a:spAutoFit/>
          </a:bodyPr>
          <a:lstStyle/>
          <a:p>
            <a:r>
              <a:rPr lang="en-US" b="1" dirty="0">
                <a:solidFill>
                  <a:srgbClr val="00FFFF"/>
                </a:solidFill>
              </a:rPr>
              <a:t>Habakkuk 2:2 (NET1) </a:t>
            </a:r>
            <a:br>
              <a:rPr lang="en-US" dirty="0">
                <a:solidFill>
                  <a:srgbClr val="00FFFF"/>
                </a:solidFill>
              </a:rPr>
            </a:br>
            <a:r>
              <a:rPr lang="en-US" baseline="30000" dirty="0">
                <a:solidFill>
                  <a:srgbClr val="00FFFF"/>
                </a:solidFill>
              </a:rPr>
              <a:t>2 </a:t>
            </a:r>
            <a:r>
              <a:rPr lang="en-US" dirty="0">
                <a:solidFill>
                  <a:srgbClr val="00FFFF"/>
                </a:solidFill>
              </a:rPr>
              <a:t> The </a:t>
            </a:r>
            <a:r>
              <a:rPr lang="en-US" cap="small" dirty="0">
                <a:solidFill>
                  <a:srgbClr val="00FFFF"/>
                </a:solidFill>
              </a:rPr>
              <a:t>LORD</a:t>
            </a:r>
            <a:r>
              <a:rPr lang="en-US" dirty="0">
                <a:solidFill>
                  <a:srgbClr val="00FFFF"/>
                </a:solidFill>
              </a:rPr>
              <a:t> responded: </a:t>
            </a:r>
          </a:p>
          <a:p>
            <a:r>
              <a:rPr lang="en-US" dirty="0">
                <a:solidFill>
                  <a:srgbClr val="00FFFF"/>
                </a:solidFill>
              </a:rPr>
              <a:t>“Write down this message! Record it legibly on tablets, so the one who announces it may read it easily.</a:t>
            </a:r>
            <a:br>
              <a:rPr lang="en-US" dirty="0">
                <a:solidFill>
                  <a:srgbClr val="00FFFF"/>
                </a:solidFill>
              </a:rPr>
            </a:br>
            <a:endParaRPr lang="en-US" dirty="0">
              <a:solidFill>
                <a:srgbClr val="00FFFF"/>
              </a:solidFill>
            </a:endParaRPr>
          </a:p>
          <a:p>
            <a:endParaRPr lang="en-US" dirty="0">
              <a:solidFill>
                <a:srgbClr val="00FFFF"/>
              </a:solidFill>
            </a:endParaRPr>
          </a:p>
        </p:txBody>
      </p:sp>
      <p:sp>
        <p:nvSpPr>
          <p:cNvPr id="6" name="TextBox 5">
            <a:extLst>
              <a:ext uri="{FF2B5EF4-FFF2-40B4-BE49-F238E27FC236}">
                <a16:creationId xmlns:a16="http://schemas.microsoft.com/office/drawing/2014/main" id="{F0C97388-C437-482B-B4F8-C3DE1D3385AF}"/>
              </a:ext>
            </a:extLst>
          </p:cNvPr>
          <p:cNvSpPr txBox="1"/>
          <p:nvPr/>
        </p:nvSpPr>
        <p:spPr>
          <a:xfrm>
            <a:off x="5509846" y="2571262"/>
            <a:ext cx="3477846" cy="1477328"/>
          </a:xfrm>
          <a:prstGeom prst="rect">
            <a:avLst/>
          </a:prstGeom>
          <a:noFill/>
        </p:spPr>
        <p:txBody>
          <a:bodyPr wrap="square" rtlCol="0">
            <a:spAutoFit/>
          </a:bodyPr>
          <a:lstStyle/>
          <a:p>
            <a:r>
              <a:rPr lang="en-US" b="1" dirty="0">
                <a:solidFill>
                  <a:srgbClr val="FFFF00"/>
                </a:solidFill>
              </a:rPr>
              <a:t>Habakkuk 2:2 (NIV) </a:t>
            </a:r>
            <a:br>
              <a:rPr lang="en-US" dirty="0">
                <a:solidFill>
                  <a:srgbClr val="FFFF00"/>
                </a:solidFill>
              </a:rPr>
            </a:br>
            <a:r>
              <a:rPr lang="en-US" baseline="30000" dirty="0">
                <a:solidFill>
                  <a:srgbClr val="FFFF00"/>
                </a:solidFill>
              </a:rPr>
              <a:t>2 </a:t>
            </a:r>
            <a:r>
              <a:rPr lang="en-US" dirty="0">
                <a:solidFill>
                  <a:srgbClr val="FFFF00"/>
                </a:solidFill>
              </a:rPr>
              <a:t> Then the </a:t>
            </a:r>
            <a:r>
              <a:rPr lang="en-US" cap="small" dirty="0">
                <a:solidFill>
                  <a:srgbClr val="FFFF00"/>
                </a:solidFill>
              </a:rPr>
              <a:t>LORD</a:t>
            </a:r>
            <a:r>
              <a:rPr lang="en-US" dirty="0">
                <a:solidFill>
                  <a:srgbClr val="FFFF00"/>
                </a:solidFill>
              </a:rPr>
              <a:t> replied: "Write down the revelation and make it plain on tablets so that a herald may run with it. </a:t>
            </a:r>
          </a:p>
        </p:txBody>
      </p:sp>
      <p:pic>
        <p:nvPicPr>
          <p:cNvPr id="13" name="Picture 12">
            <a:extLst>
              <a:ext uri="{FF2B5EF4-FFF2-40B4-BE49-F238E27FC236}">
                <a16:creationId xmlns:a16="http://schemas.microsoft.com/office/drawing/2014/main" id="{3729CE5C-3F08-4DDF-BCDE-6934427FEB3F}"/>
              </a:ext>
            </a:extLst>
          </p:cNvPr>
          <p:cNvPicPr>
            <a:picLocks noChangeAspect="1"/>
          </p:cNvPicPr>
          <p:nvPr/>
        </p:nvPicPr>
        <p:blipFill>
          <a:blip r:embed="rId3"/>
          <a:stretch>
            <a:fillRect/>
          </a:stretch>
        </p:blipFill>
        <p:spPr>
          <a:xfrm>
            <a:off x="6141286" y="4027400"/>
            <a:ext cx="1952625" cy="219075"/>
          </a:xfrm>
          <a:prstGeom prst="rect">
            <a:avLst/>
          </a:prstGeom>
        </p:spPr>
      </p:pic>
      <p:sp>
        <p:nvSpPr>
          <p:cNvPr id="16" name="TextBox 15">
            <a:extLst>
              <a:ext uri="{FF2B5EF4-FFF2-40B4-BE49-F238E27FC236}">
                <a16:creationId xmlns:a16="http://schemas.microsoft.com/office/drawing/2014/main" id="{1DF2ECF2-CA30-496E-A5FE-688F99402EB0}"/>
              </a:ext>
            </a:extLst>
          </p:cNvPr>
          <p:cNvSpPr txBox="1"/>
          <p:nvPr/>
        </p:nvSpPr>
        <p:spPr>
          <a:xfrm>
            <a:off x="6138731" y="4428110"/>
            <a:ext cx="3139515" cy="2308324"/>
          </a:xfrm>
          <a:prstGeom prst="rect">
            <a:avLst/>
          </a:prstGeom>
          <a:noFill/>
        </p:spPr>
        <p:txBody>
          <a:bodyPr wrap="square" rtlCol="0">
            <a:spAutoFit/>
          </a:bodyPr>
          <a:lstStyle/>
          <a:p>
            <a:r>
              <a:rPr lang="en-US" b="1" dirty="0">
                <a:solidFill>
                  <a:srgbClr val="00FFFF"/>
                </a:solidFill>
              </a:rPr>
              <a:t>Habakkuk 2:2 (TLB) </a:t>
            </a:r>
            <a:br>
              <a:rPr lang="en-US" dirty="0">
                <a:solidFill>
                  <a:srgbClr val="00FFFF"/>
                </a:solidFill>
              </a:rPr>
            </a:br>
            <a:r>
              <a:rPr lang="en-US" baseline="30000" dirty="0">
                <a:solidFill>
                  <a:srgbClr val="00FFFF"/>
                </a:solidFill>
              </a:rPr>
              <a:t>2 </a:t>
            </a:r>
            <a:r>
              <a:rPr lang="en-US" dirty="0">
                <a:solidFill>
                  <a:srgbClr val="00FFFF"/>
                </a:solidFill>
              </a:rPr>
              <a:t> And the Lord said to me, "Write my answer on a billboard, large and clear, so that anyone can read it at a glance and rush to tell the others. </a:t>
            </a:r>
            <a:br>
              <a:rPr lang="en-US" dirty="0">
                <a:solidFill>
                  <a:srgbClr val="00FFFF"/>
                </a:solidFill>
              </a:rPr>
            </a:br>
            <a:endParaRPr lang="en-US" dirty="0">
              <a:solidFill>
                <a:srgbClr val="00FFFF"/>
              </a:solidFill>
            </a:endParaRPr>
          </a:p>
        </p:txBody>
      </p:sp>
      <p:pic>
        <p:nvPicPr>
          <p:cNvPr id="20" name="Picture 19" descr="A close up of a sign&#10;&#10;Description automatically generated">
            <a:extLst>
              <a:ext uri="{FF2B5EF4-FFF2-40B4-BE49-F238E27FC236}">
                <a16:creationId xmlns:a16="http://schemas.microsoft.com/office/drawing/2014/main" id="{146BF99F-F689-441C-97D4-3C430DF43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8336" y="4381347"/>
            <a:ext cx="2353293" cy="2546854"/>
          </a:xfrm>
          <a:prstGeom prst="rect">
            <a:avLst/>
          </a:prstGeom>
        </p:spPr>
      </p:pic>
    </p:spTree>
    <p:extLst>
      <p:ext uri="{BB962C8B-B14F-4D97-AF65-F5344CB8AC3E}">
        <p14:creationId xmlns:p14="http://schemas.microsoft.com/office/powerpoint/2010/main" val="2890965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BCBC5-779B-4BB0-A029-C53D54DC8631}"/>
              </a:ext>
            </a:extLst>
          </p:cNvPr>
          <p:cNvSpPr>
            <a:spLocks noGrp="1"/>
          </p:cNvSpPr>
          <p:nvPr>
            <p:ph type="title"/>
          </p:nvPr>
        </p:nvSpPr>
        <p:spPr/>
        <p:txBody>
          <a:bodyPr/>
          <a:lstStyle/>
          <a:p>
            <a:r>
              <a:rPr lang="en-US" dirty="0"/>
              <a:t>Taunting woes (2:6–20)</a:t>
            </a:r>
          </a:p>
        </p:txBody>
      </p:sp>
      <p:sp>
        <p:nvSpPr>
          <p:cNvPr id="4" name="Rectangle 3">
            <a:extLst>
              <a:ext uri="{FF2B5EF4-FFF2-40B4-BE49-F238E27FC236}">
                <a16:creationId xmlns:a16="http://schemas.microsoft.com/office/drawing/2014/main" id="{DF3AFD4C-80E0-4241-AD25-FD078123CF40}"/>
              </a:ext>
            </a:extLst>
          </p:cNvPr>
          <p:cNvSpPr/>
          <p:nvPr/>
        </p:nvSpPr>
        <p:spPr>
          <a:xfrm>
            <a:off x="754650" y="1321357"/>
            <a:ext cx="2175596" cy="369332"/>
          </a:xfrm>
          <a:prstGeom prst="rect">
            <a:avLst/>
          </a:prstGeom>
        </p:spPr>
        <p:txBody>
          <a:bodyPr wrap="none">
            <a:spAutoFit/>
          </a:bodyPr>
          <a:lstStyle/>
          <a:p>
            <a:pPr indent="169863"/>
            <a:r>
              <a:rPr lang="en-US" dirty="0">
                <a:solidFill>
                  <a:srgbClr val="FFFF00"/>
                </a:solidFill>
              </a:rPr>
              <a:t>The pillager (2:6–8)</a:t>
            </a:r>
          </a:p>
        </p:txBody>
      </p:sp>
      <p:sp>
        <p:nvSpPr>
          <p:cNvPr id="5" name="TextBox 4">
            <a:extLst>
              <a:ext uri="{FF2B5EF4-FFF2-40B4-BE49-F238E27FC236}">
                <a16:creationId xmlns:a16="http://schemas.microsoft.com/office/drawing/2014/main" id="{B439BDF7-F593-4A8C-8970-01C9B949D1BE}"/>
              </a:ext>
            </a:extLst>
          </p:cNvPr>
          <p:cNvSpPr txBox="1"/>
          <p:nvPr/>
        </p:nvSpPr>
        <p:spPr>
          <a:xfrm>
            <a:off x="873456" y="1690689"/>
            <a:ext cx="5622877" cy="4524315"/>
          </a:xfrm>
          <a:prstGeom prst="rect">
            <a:avLst/>
          </a:prstGeom>
          <a:noFill/>
        </p:spPr>
        <p:txBody>
          <a:bodyPr wrap="square" rtlCol="0">
            <a:spAutoFit/>
          </a:bodyPr>
          <a:lstStyle/>
          <a:p>
            <a:r>
              <a:rPr lang="en-US" dirty="0">
                <a:solidFill>
                  <a:schemeClr val="bg1"/>
                </a:solidFill>
              </a:rPr>
              <a:t>Habakkuk 2:6–8 (NKJV) </a:t>
            </a:r>
          </a:p>
          <a:p>
            <a:r>
              <a:rPr lang="en-US" baseline="30000" dirty="0">
                <a:solidFill>
                  <a:schemeClr val="bg1"/>
                </a:solidFill>
              </a:rPr>
              <a:t>6</a:t>
            </a:r>
            <a:r>
              <a:rPr lang="en-US" dirty="0">
                <a:solidFill>
                  <a:schemeClr val="bg1"/>
                </a:solidFill>
              </a:rPr>
              <a:t> “Will not all these take up a proverb against him, </a:t>
            </a:r>
          </a:p>
          <a:p>
            <a:r>
              <a:rPr lang="en-US" dirty="0">
                <a:solidFill>
                  <a:schemeClr val="bg1"/>
                </a:solidFill>
              </a:rPr>
              <a:t>And </a:t>
            </a:r>
            <a:r>
              <a:rPr lang="en-US" dirty="0">
                <a:solidFill>
                  <a:srgbClr val="FFFF00"/>
                </a:solidFill>
              </a:rPr>
              <a:t>a taunting riddle </a:t>
            </a:r>
            <a:r>
              <a:rPr lang="en-US" dirty="0">
                <a:solidFill>
                  <a:schemeClr val="bg1"/>
                </a:solidFill>
              </a:rPr>
              <a:t>against him, and say, </a:t>
            </a:r>
          </a:p>
          <a:p>
            <a:r>
              <a:rPr lang="en-US" dirty="0">
                <a:solidFill>
                  <a:srgbClr val="00FFFF"/>
                </a:solidFill>
              </a:rPr>
              <a:t>‘Woe to him who increases </a:t>
            </a:r>
          </a:p>
          <a:p>
            <a:r>
              <a:rPr lang="en-US" i="1" dirty="0">
                <a:solidFill>
                  <a:srgbClr val="00FFFF"/>
                </a:solidFill>
              </a:rPr>
              <a:t>What</a:t>
            </a:r>
            <a:r>
              <a:rPr lang="en-US" dirty="0">
                <a:solidFill>
                  <a:srgbClr val="00FFFF"/>
                </a:solidFill>
              </a:rPr>
              <a:t> is not his—</a:t>
            </a:r>
            <a:r>
              <a:rPr lang="en-US" b="1" dirty="0">
                <a:solidFill>
                  <a:srgbClr val="00FFFF"/>
                </a:solidFill>
              </a:rPr>
              <a:t>how long? </a:t>
            </a:r>
          </a:p>
          <a:p>
            <a:endParaRPr lang="en-US" dirty="0">
              <a:solidFill>
                <a:srgbClr val="00FFFF"/>
              </a:solidFill>
            </a:endParaRPr>
          </a:p>
          <a:p>
            <a:r>
              <a:rPr lang="en-US" dirty="0">
                <a:solidFill>
                  <a:srgbClr val="FFFF00"/>
                </a:solidFill>
              </a:rPr>
              <a:t>And to him who loads himself with many pledges’? </a:t>
            </a:r>
          </a:p>
          <a:p>
            <a:pPr lvl="1"/>
            <a:r>
              <a:rPr lang="en-US" baseline="30000" dirty="0">
                <a:solidFill>
                  <a:schemeClr val="bg1"/>
                </a:solidFill>
              </a:rPr>
              <a:t>7</a:t>
            </a:r>
            <a:r>
              <a:rPr lang="en-US" dirty="0">
                <a:solidFill>
                  <a:schemeClr val="bg1"/>
                </a:solidFill>
              </a:rPr>
              <a:t> Will not your creditors rise up suddenly? </a:t>
            </a:r>
          </a:p>
          <a:p>
            <a:pPr lvl="1"/>
            <a:r>
              <a:rPr lang="en-US" dirty="0">
                <a:solidFill>
                  <a:schemeClr val="bg1"/>
                </a:solidFill>
              </a:rPr>
              <a:t>Will they not awaken who oppress you? </a:t>
            </a:r>
          </a:p>
          <a:p>
            <a:pPr lvl="1"/>
            <a:r>
              <a:rPr lang="en-US" dirty="0">
                <a:solidFill>
                  <a:schemeClr val="bg1"/>
                </a:solidFill>
              </a:rPr>
              <a:t>And you will become their booty. </a:t>
            </a:r>
          </a:p>
          <a:p>
            <a:r>
              <a:rPr lang="en-US" baseline="30000" dirty="0">
                <a:solidFill>
                  <a:srgbClr val="00FFFF"/>
                </a:solidFill>
              </a:rPr>
              <a:t>8</a:t>
            </a:r>
            <a:r>
              <a:rPr lang="en-US" dirty="0">
                <a:solidFill>
                  <a:srgbClr val="00FFFF"/>
                </a:solidFill>
              </a:rPr>
              <a:t> Because you have plundered many nations, </a:t>
            </a:r>
          </a:p>
          <a:p>
            <a:pPr lvl="1"/>
            <a:r>
              <a:rPr lang="en-US" dirty="0">
                <a:solidFill>
                  <a:schemeClr val="bg1"/>
                </a:solidFill>
              </a:rPr>
              <a:t>All the remnant of the people shall plunder you, </a:t>
            </a:r>
          </a:p>
          <a:p>
            <a:r>
              <a:rPr lang="en-US" dirty="0">
                <a:solidFill>
                  <a:srgbClr val="00FFFF"/>
                </a:solidFill>
              </a:rPr>
              <a:t>Because of men’s blood </a:t>
            </a:r>
          </a:p>
          <a:p>
            <a:pPr lvl="1"/>
            <a:r>
              <a:rPr lang="en-US" dirty="0">
                <a:solidFill>
                  <a:schemeClr val="bg1"/>
                </a:solidFill>
              </a:rPr>
              <a:t>And the violence of the land </a:t>
            </a:r>
            <a:r>
              <a:rPr lang="en-US" i="1" dirty="0">
                <a:solidFill>
                  <a:schemeClr val="bg1"/>
                </a:solidFill>
              </a:rPr>
              <a:t>and</a:t>
            </a:r>
            <a:r>
              <a:rPr lang="en-US" dirty="0">
                <a:solidFill>
                  <a:schemeClr val="bg1"/>
                </a:solidFill>
              </a:rPr>
              <a:t> the city, </a:t>
            </a:r>
          </a:p>
          <a:p>
            <a:pPr lvl="1"/>
            <a:r>
              <a:rPr lang="en-US" dirty="0">
                <a:solidFill>
                  <a:schemeClr val="bg1"/>
                </a:solidFill>
              </a:rPr>
              <a:t>And of all who dwell in it. </a:t>
            </a:r>
          </a:p>
          <a:p>
            <a:endParaRPr lang="en-US" dirty="0">
              <a:solidFill>
                <a:schemeClr val="bg1"/>
              </a:solidFill>
            </a:endParaRPr>
          </a:p>
        </p:txBody>
      </p:sp>
      <p:sp>
        <p:nvSpPr>
          <p:cNvPr id="6" name="Arrow: Right 5">
            <a:extLst>
              <a:ext uri="{FF2B5EF4-FFF2-40B4-BE49-F238E27FC236}">
                <a16:creationId xmlns:a16="http://schemas.microsoft.com/office/drawing/2014/main" id="{CFAD50A9-0603-4AB6-8369-C76AD9993279}"/>
              </a:ext>
            </a:extLst>
          </p:cNvPr>
          <p:cNvSpPr/>
          <p:nvPr/>
        </p:nvSpPr>
        <p:spPr>
          <a:xfrm rot="10219812">
            <a:off x="6013067" y="4640238"/>
            <a:ext cx="454399" cy="38213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D1E29B6-EC48-418B-ACF9-70BF775DA449}"/>
              </a:ext>
            </a:extLst>
          </p:cNvPr>
          <p:cNvPicPr>
            <a:picLocks noChangeAspect="1"/>
          </p:cNvPicPr>
          <p:nvPr/>
        </p:nvPicPr>
        <p:blipFill>
          <a:blip r:embed="rId3"/>
          <a:stretch>
            <a:fillRect/>
          </a:stretch>
        </p:blipFill>
        <p:spPr>
          <a:xfrm>
            <a:off x="5898283" y="1919348"/>
            <a:ext cx="3245717" cy="2434288"/>
          </a:xfrm>
          <a:prstGeom prst="rect">
            <a:avLst/>
          </a:prstGeom>
        </p:spPr>
      </p:pic>
      <p:pic>
        <p:nvPicPr>
          <p:cNvPr id="9" name="Picture 8" descr="A person wearing a costume&#10;&#10;Description automatically generated">
            <a:extLst>
              <a:ext uri="{FF2B5EF4-FFF2-40B4-BE49-F238E27FC236}">
                <a16:creationId xmlns:a16="http://schemas.microsoft.com/office/drawing/2014/main" id="{DF3F8842-D3D5-46B3-B0A8-0432F6EC2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447" y="4604790"/>
            <a:ext cx="1258827" cy="2350013"/>
          </a:xfrm>
          <a:prstGeom prst="rect">
            <a:avLst/>
          </a:prstGeom>
        </p:spPr>
      </p:pic>
    </p:spTree>
    <p:extLst>
      <p:ext uri="{BB962C8B-B14F-4D97-AF65-F5344CB8AC3E}">
        <p14:creationId xmlns:p14="http://schemas.microsoft.com/office/powerpoint/2010/main" val="1413641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BCBC5-779B-4BB0-A029-C53D54DC8631}"/>
              </a:ext>
            </a:extLst>
          </p:cNvPr>
          <p:cNvSpPr>
            <a:spLocks noGrp="1"/>
          </p:cNvSpPr>
          <p:nvPr>
            <p:ph type="title"/>
          </p:nvPr>
        </p:nvSpPr>
        <p:spPr>
          <a:xfrm>
            <a:off x="0" y="145919"/>
            <a:ext cx="4394579" cy="1325563"/>
          </a:xfrm>
        </p:spPr>
        <p:txBody>
          <a:bodyPr/>
          <a:lstStyle/>
          <a:p>
            <a:r>
              <a:rPr lang="en-US" dirty="0"/>
              <a:t>Taunting woes (2:6–20)</a:t>
            </a:r>
          </a:p>
        </p:txBody>
      </p:sp>
      <p:sp>
        <p:nvSpPr>
          <p:cNvPr id="4" name="Rectangle 3">
            <a:extLst>
              <a:ext uri="{FF2B5EF4-FFF2-40B4-BE49-F238E27FC236}">
                <a16:creationId xmlns:a16="http://schemas.microsoft.com/office/drawing/2014/main" id="{DF3AFD4C-80E0-4241-AD25-FD078123CF40}"/>
              </a:ext>
            </a:extLst>
          </p:cNvPr>
          <p:cNvSpPr/>
          <p:nvPr/>
        </p:nvSpPr>
        <p:spPr>
          <a:xfrm>
            <a:off x="126000" y="1471482"/>
            <a:ext cx="2239074" cy="369332"/>
          </a:xfrm>
          <a:prstGeom prst="rect">
            <a:avLst/>
          </a:prstGeom>
        </p:spPr>
        <p:txBody>
          <a:bodyPr wrap="none">
            <a:spAutoFit/>
          </a:bodyPr>
          <a:lstStyle/>
          <a:p>
            <a:pPr lvl="0" indent="169863"/>
            <a:r>
              <a:rPr lang="en-US" dirty="0">
                <a:solidFill>
                  <a:srgbClr val="FFFF00"/>
                </a:solidFill>
              </a:rPr>
              <a:t>The plotter (2:9–11)</a:t>
            </a:r>
          </a:p>
        </p:txBody>
      </p:sp>
      <p:sp>
        <p:nvSpPr>
          <p:cNvPr id="6" name="Arrow: Right 5">
            <a:extLst>
              <a:ext uri="{FF2B5EF4-FFF2-40B4-BE49-F238E27FC236}">
                <a16:creationId xmlns:a16="http://schemas.microsoft.com/office/drawing/2014/main" id="{CFAD50A9-0603-4AB6-8369-C76AD9993279}"/>
              </a:ext>
            </a:extLst>
          </p:cNvPr>
          <p:cNvSpPr/>
          <p:nvPr/>
        </p:nvSpPr>
        <p:spPr>
          <a:xfrm rot="10219812">
            <a:off x="4027454" y="4968933"/>
            <a:ext cx="454399" cy="38213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51EB546-84EE-4AFE-916F-E3060991EEB9}"/>
              </a:ext>
            </a:extLst>
          </p:cNvPr>
          <p:cNvSpPr/>
          <p:nvPr/>
        </p:nvSpPr>
        <p:spPr>
          <a:xfrm>
            <a:off x="360813" y="1840814"/>
            <a:ext cx="3893842" cy="4362733"/>
          </a:xfrm>
          <a:prstGeom prst="rect">
            <a:avLst/>
          </a:prstGeom>
        </p:spPr>
        <p:txBody>
          <a:bodyPr wrap="square">
            <a:spAutoFit/>
          </a:bodyPr>
          <a:lstStyle/>
          <a:p>
            <a:endParaRPr lang="en-US" dirty="0">
              <a:solidFill>
                <a:schemeClr val="bg1"/>
              </a:solidFill>
            </a:endParaRPr>
          </a:p>
          <a:p>
            <a:r>
              <a:rPr lang="en-US" dirty="0">
                <a:solidFill>
                  <a:schemeClr val="bg1"/>
                </a:solidFill>
              </a:rPr>
              <a:t>Habakkuk 2:9–11 (NKJV) </a:t>
            </a:r>
          </a:p>
          <a:p>
            <a:pPr marL="457200" indent="-457200">
              <a:spcBef>
                <a:spcPts val="900"/>
              </a:spcBef>
            </a:pPr>
            <a:r>
              <a:rPr lang="en-US" baseline="30000" dirty="0">
                <a:solidFill>
                  <a:schemeClr val="bg1"/>
                </a:solidFill>
              </a:rPr>
              <a:t>9</a:t>
            </a:r>
            <a:r>
              <a:rPr lang="en-US" dirty="0">
                <a:solidFill>
                  <a:schemeClr val="bg1"/>
                </a:solidFill>
              </a:rPr>
              <a:t> “</a:t>
            </a:r>
            <a:r>
              <a:rPr lang="en-US" dirty="0">
                <a:solidFill>
                  <a:srgbClr val="00FFFF"/>
                </a:solidFill>
              </a:rPr>
              <a:t>Woe to him who covets evil gain for his </a:t>
            </a:r>
            <a:r>
              <a:rPr lang="en-US" u="sng" dirty="0">
                <a:solidFill>
                  <a:srgbClr val="00FFFF"/>
                </a:solidFill>
              </a:rPr>
              <a:t>house,</a:t>
            </a:r>
            <a:r>
              <a:rPr lang="en-US" dirty="0">
                <a:solidFill>
                  <a:srgbClr val="00FFFF"/>
                </a:solidFill>
              </a:rPr>
              <a:t> </a:t>
            </a:r>
          </a:p>
          <a:p>
            <a:pPr marL="457200" indent="-228600"/>
            <a:r>
              <a:rPr lang="en-US" dirty="0">
                <a:solidFill>
                  <a:schemeClr val="bg1"/>
                </a:solidFill>
              </a:rPr>
              <a:t>That he may set his nest on high, </a:t>
            </a:r>
          </a:p>
          <a:p>
            <a:pPr marL="457200" indent="-228600"/>
            <a:r>
              <a:rPr lang="en-US" dirty="0">
                <a:solidFill>
                  <a:schemeClr val="bg1"/>
                </a:solidFill>
              </a:rPr>
              <a:t>That he may be delivered from the power of disaster! </a:t>
            </a:r>
          </a:p>
          <a:p>
            <a:pPr marL="457200" indent="-457200"/>
            <a:r>
              <a:rPr lang="en-US" baseline="30000" dirty="0">
                <a:solidFill>
                  <a:schemeClr val="bg1"/>
                </a:solidFill>
              </a:rPr>
              <a:t>10</a:t>
            </a:r>
            <a:r>
              <a:rPr lang="en-US" dirty="0">
                <a:solidFill>
                  <a:schemeClr val="bg1"/>
                </a:solidFill>
              </a:rPr>
              <a:t> </a:t>
            </a:r>
            <a:r>
              <a:rPr lang="en-US" dirty="0">
                <a:solidFill>
                  <a:srgbClr val="00FFFF"/>
                </a:solidFill>
              </a:rPr>
              <a:t>You give shameful counsel to your </a:t>
            </a:r>
            <a:r>
              <a:rPr lang="en-US" u="sng" dirty="0">
                <a:solidFill>
                  <a:srgbClr val="00FFFF"/>
                </a:solidFill>
              </a:rPr>
              <a:t>house</a:t>
            </a:r>
            <a:r>
              <a:rPr lang="en-US" dirty="0">
                <a:solidFill>
                  <a:srgbClr val="00FFFF"/>
                </a:solidFill>
              </a:rPr>
              <a:t>, </a:t>
            </a:r>
          </a:p>
          <a:p>
            <a:pPr marL="457200" indent="-228600"/>
            <a:r>
              <a:rPr lang="en-US" dirty="0">
                <a:solidFill>
                  <a:schemeClr val="bg1"/>
                </a:solidFill>
              </a:rPr>
              <a:t>Cutting off many peoples, </a:t>
            </a:r>
          </a:p>
          <a:p>
            <a:pPr marL="457200" indent="-228600"/>
            <a:r>
              <a:rPr lang="en-US" dirty="0">
                <a:solidFill>
                  <a:schemeClr val="bg1"/>
                </a:solidFill>
              </a:rPr>
              <a:t>And sin </a:t>
            </a:r>
            <a:r>
              <a:rPr lang="en-US" i="1" dirty="0">
                <a:solidFill>
                  <a:schemeClr val="bg1"/>
                </a:solidFill>
              </a:rPr>
              <a:t>against</a:t>
            </a:r>
            <a:r>
              <a:rPr lang="en-US" dirty="0">
                <a:solidFill>
                  <a:schemeClr val="bg1"/>
                </a:solidFill>
              </a:rPr>
              <a:t> your soul. </a:t>
            </a:r>
          </a:p>
          <a:p>
            <a:pPr marL="457200" indent="-457200"/>
            <a:r>
              <a:rPr lang="en-US" baseline="30000" dirty="0">
                <a:solidFill>
                  <a:schemeClr val="bg1"/>
                </a:solidFill>
              </a:rPr>
              <a:t>11</a:t>
            </a:r>
            <a:r>
              <a:rPr lang="en-US" dirty="0">
                <a:solidFill>
                  <a:schemeClr val="bg1"/>
                </a:solidFill>
              </a:rPr>
              <a:t> </a:t>
            </a:r>
            <a:r>
              <a:rPr lang="en-US" u="sng" dirty="0">
                <a:solidFill>
                  <a:schemeClr val="bg1"/>
                </a:solidFill>
              </a:rPr>
              <a:t>For the stone will cry out from the wall, </a:t>
            </a:r>
          </a:p>
          <a:p>
            <a:pPr marL="457200" indent="-228600"/>
            <a:r>
              <a:rPr lang="en-US" u="sng" dirty="0">
                <a:solidFill>
                  <a:schemeClr val="bg1"/>
                </a:solidFill>
              </a:rPr>
              <a:t>And the beam from the timbers will answer it</a:t>
            </a:r>
            <a:r>
              <a:rPr lang="en-US" dirty="0">
                <a:solidFill>
                  <a:schemeClr val="bg1"/>
                </a:solidFill>
              </a:rPr>
              <a:t>. </a:t>
            </a:r>
          </a:p>
        </p:txBody>
      </p:sp>
      <p:sp>
        <p:nvSpPr>
          <p:cNvPr id="7" name="TextBox 6">
            <a:extLst>
              <a:ext uri="{FF2B5EF4-FFF2-40B4-BE49-F238E27FC236}">
                <a16:creationId xmlns:a16="http://schemas.microsoft.com/office/drawing/2014/main" id="{E099C94B-BE59-4056-B634-9CEB20725BE1}"/>
              </a:ext>
            </a:extLst>
          </p:cNvPr>
          <p:cNvSpPr txBox="1"/>
          <p:nvPr/>
        </p:nvSpPr>
        <p:spPr>
          <a:xfrm>
            <a:off x="4610100" y="4813213"/>
            <a:ext cx="2019018" cy="1754326"/>
          </a:xfrm>
          <a:prstGeom prst="rect">
            <a:avLst/>
          </a:prstGeom>
          <a:noFill/>
        </p:spPr>
        <p:txBody>
          <a:bodyPr wrap="square" rtlCol="0">
            <a:spAutoFit/>
          </a:bodyPr>
          <a:lstStyle/>
          <a:p>
            <a:r>
              <a:rPr lang="en-US" dirty="0">
                <a:solidFill>
                  <a:srgbClr val="00FFFF"/>
                </a:solidFill>
              </a:rPr>
              <a:t>the very building material of the intended ‘house’ will cry out in protest at the injustice</a:t>
            </a:r>
          </a:p>
        </p:txBody>
      </p:sp>
      <p:sp>
        <p:nvSpPr>
          <p:cNvPr id="8" name="TextBox 7">
            <a:extLst>
              <a:ext uri="{FF2B5EF4-FFF2-40B4-BE49-F238E27FC236}">
                <a16:creationId xmlns:a16="http://schemas.microsoft.com/office/drawing/2014/main" id="{5A67CBEC-9CEC-4261-B60F-85799E912735}"/>
              </a:ext>
            </a:extLst>
          </p:cNvPr>
          <p:cNvSpPr txBox="1"/>
          <p:nvPr/>
        </p:nvSpPr>
        <p:spPr>
          <a:xfrm>
            <a:off x="4221304" y="81246"/>
            <a:ext cx="1742465" cy="646331"/>
          </a:xfrm>
          <a:prstGeom prst="rect">
            <a:avLst/>
          </a:prstGeom>
          <a:noFill/>
        </p:spPr>
        <p:txBody>
          <a:bodyPr wrap="none" rtlCol="0">
            <a:spAutoFit/>
          </a:bodyPr>
          <a:lstStyle/>
          <a:p>
            <a:r>
              <a:rPr lang="en-US" dirty="0">
                <a:solidFill>
                  <a:srgbClr val="FFFF00"/>
                </a:solidFill>
              </a:rPr>
              <a:t>House – physical</a:t>
            </a:r>
          </a:p>
          <a:p>
            <a:r>
              <a:rPr lang="en-US" dirty="0">
                <a:solidFill>
                  <a:srgbClr val="FFFF00"/>
                </a:solidFill>
              </a:rPr>
              <a:t>House dynasty</a:t>
            </a:r>
          </a:p>
        </p:txBody>
      </p:sp>
      <p:pic>
        <p:nvPicPr>
          <p:cNvPr id="10" name="Picture 9" descr="A close up of a map&#10;&#10;Description automatically generated">
            <a:extLst>
              <a:ext uri="{FF2B5EF4-FFF2-40B4-BE49-F238E27FC236}">
                <a16:creationId xmlns:a16="http://schemas.microsoft.com/office/drawing/2014/main" id="{57E2794D-2726-49DB-AF7F-447D7DDE1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1304" y="689110"/>
            <a:ext cx="4815628" cy="2857406"/>
          </a:xfrm>
          <a:prstGeom prst="rect">
            <a:avLst/>
          </a:prstGeom>
        </p:spPr>
      </p:pic>
      <p:sp>
        <p:nvSpPr>
          <p:cNvPr id="11" name="Rectangle 10">
            <a:extLst>
              <a:ext uri="{FF2B5EF4-FFF2-40B4-BE49-F238E27FC236}">
                <a16:creationId xmlns:a16="http://schemas.microsoft.com/office/drawing/2014/main" id="{A49AF377-0EE5-4522-97B7-ED1EDC6300AE}"/>
              </a:ext>
            </a:extLst>
          </p:cNvPr>
          <p:cNvSpPr/>
          <p:nvPr/>
        </p:nvSpPr>
        <p:spPr>
          <a:xfrm>
            <a:off x="4463708" y="3573065"/>
            <a:ext cx="4815628" cy="923330"/>
          </a:xfrm>
          <a:prstGeom prst="rect">
            <a:avLst/>
          </a:prstGeom>
        </p:spPr>
        <p:txBody>
          <a:bodyPr wrap="square">
            <a:spAutoFit/>
          </a:bodyPr>
          <a:lstStyle/>
          <a:p>
            <a:r>
              <a:rPr lang="en-US" i="1" dirty="0">
                <a:solidFill>
                  <a:schemeClr val="bg1"/>
                </a:solidFill>
                <a:latin typeface="PT Serif"/>
              </a:rPr>
              <a:t>King Nebuchadnezzar’s palace at Babylon. The ruins of ancient Babylon are located 60 miles south of modern-day Baghdad, Iraq.</a:t>
            </a:r>
            <a:endParaRPr lang="en-US" dirty="0">
              <a:solidFill>
                <a:schemeClr val="bg1"/>
              </a:solidFill>
            </a:endParaRPr>
          </a:p>
        </p:txBody>
      </p:sp>
    </p:spTree>
    <p:extLst>
      <p:ext uri="{BB962C8B-B14F-4D97-AF65-F5344CB8AC3E}">
        <p14:creationId xmlns:p14="http://schemas.microsoft.com/office/powerpoint/2010/main" val="3451648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BCBC5-779B-4BB0-A029-C53D54DC8631}"/>
              </a:ext>
            </a:extLst>
          </p:cNvPr>
          <p:cNvSpPr>
            <a:spLocks noGrp="1"/>
          </p:cNvSpPr>
          <p:nvPr>
            <p:ph type="title"/>
          </p:nvPr>
        </p:nvSpPr>
        <p:spPr>
          <a:xfrm>
            <a:off x="0" y="145919"/>
            <a:ext cx="4394579" cy="1325563"/>
          </a:xfrm>
        </p:spPr>
        <p:txBody>
          <a:bodyPr/>
          <a:lstStyle/>
          <a:p>
            <a:r>
              <a:rPr lang="en-US" dirty="0"/>
              <a:t>Taunting woes (2:6–20)</a:t>
            </a:r>
          </a:p>
        </p:txBody>
      </p:sp>
      <p:sp>
        <p:nvSpPr>
          <p:cNvPr id="4" name="Rectangle 3">
            <a:extLst>
              <a:ext uri="{FF2B5EF4-FFF2-40B4-BE49-F238E27FC236}">
                <a16:creationId xmlns:a16="http://schemas.microsoft.com/office/drawing/2014/main" id="{DF3AFD4C-80E0-4241-AD25-FD078123CF40}"/>
              </a:ext>
            </a:extLst>
          </p:cNvPr>
          <p:cNvSpPr/>
          <p:nvPr/>
        </p:nvSpPr>
        <p:spPr>
          <a:xfrm>
            <a:off x="126000" y="1471482"/>
            <a:ext cx="3692549" cy="369332"/>
          </a:xfrm>
          <a:prstGeom prst="rect">
            <a:avLst/>
          </a:prstGeom>
        </p:spPr>
        <p:txBody>
          <a:bodyPr wrap="none">
            <a:spAutoFit/>
          </a:bodyPr>
          <a:lstStyle/>
          <a:p>
            <a:pPr lvl="0" indent="169863"/>
            <a:r>
              <a:rPr lang="en-US" dirty="0">
                <a:solidFill>
                  <a:srgbClr val="FFFF00"/>
                </a:solidFill>
              </a:rPr>
              <a:t>The promoter of violence (2:12–14)</a:t>
            </a:r>
          </a:p>
        </p:txBody>
      </p:sp>
      <p:sp>
        <p:nvSpPr>
          <p:cNvPr id="2" name="Rectangle 1">
            <a:extLst>
              <a:ext uri="{FF2B5EF4-FFF2-40B4-BE49-F238E27FC236}">
                <a16:creationId xmlns:a16="http://schemas.microsoft.com/office/drawing/2014/main" id="{C51EB546-84EE-4AFE-916F-E3060991EEB9}"/>
              </a:ext>
            </a:extLst>
          </p:cNvPr>
          <p:cNvSpPr/>
          <p:nvPr/>
        </p:nvSpPr>
        <p:spPr>
          <a:xfrm>
            <a:off x="360813" y="1840814"/>
            <a:ext cx="4964640" cy="3046988"/>
          </a:xfrm>
          <a:prstGeom prst="rect">
            <a:avLst/>
          </a:prstGeom>
        </p:spPr>
        <p:txBody>
          <a:bodyPr wrap="square">
            <a:spAutoFit/>
          </a:bodyPr>
          <a:lstStyle/>
          <a:p>
            <a:r>
              <a:rPr lang="en-US" dirty="0">
                <a:solidFill>
                  <a:schemeClr val="bg1"/>
                </a:solidFill>
              </a:rPr>
              <a:t>Habakkuk 2:12–14 (NKJV) </a:t>
            </a:r>
          </a:p>
          <a:p>
            <a:r>
              <a:rPr lang="en-US" baseline="30000" dirty="0">
                <a:solidFill>
                  <a:schemeClr val="bg1"/>
                </a:solidFill>
              </a:rPr>
              <a:t>12</a:t>
            </a:r>
            <a:r>
              <a:rPr lang="en-US" dirty="0">
                <a:solidFill>
                  <a:schemeClr val="bg1"/>
                </a:solidFill>
              </a:rPr>
              <a:t> “</a:t>
            </a:r>
            <a:r>
              <a:rPr lang="en-US" dirty="0">
                <a:solidFill>
                  <a:srgbClr val="00FFFF"/>
                </a:solidFill>
              </a:rPr>
              <a:t>Woe to him who builds a town with bloodshed</a:t>
            </a:r>
            <a:r>
              <a:rPr lang="en-US" dirty="0">
                <a:solidFill>
                  <a:schemeClr val="bg1"/>
                </a:solidFill>
              </a:rPr>
              <a:t>, </a:t>
            </a:r>
          </a:p>
          <a:p>
            <a:r>
              <a:rPr lang="en-US" dirty="0">
                <a:solidFill>
                  <a:schemeClr val="bg1"/>
                </a:solidFill>
              </a:rPr>
              <a:t>Who establishes a city by iniquity! </a:t>
            </a:r>
          </a:p>
          <a:p>
            <a:endParaRPr lang="en-US" dirty="0">
              <a:solidFill>
                <a:schemeClr val="bg1"/>
              </a:solidFill>
            </a:endParaRPr>
          </a:p>
          <a:p>
            <a:r>
              <a:rPr lang="en-US" baseline="30000" dirty="0">
                <a:solidFill>
                  <a:schemeClr val="bg1"/>
                </a:solidFill>
              </a:rPr>
              <a:t>13</a:t>
            </a:r>
            <a:r>
              <a:rPr lang="en-US" dirty="0">
                <a:solidFill>
                  <a:schemeClr val="bg1"/>
                </a:solidFill>
              </a:rPr>
              <a:t> Behold, </a:t>
            </a:r>
            <a:r>
              <a:rPr lang="en-US" i="1" dirty="0">
                <a:solidFill>
                  <a:schemeClr val="bg1"/>
                </a:solidFill>
              </a:rPr>
              <a:t>is it</a:t>
            </a:r>
            <a:r>
              <a:rPr lang="en-US" dirty="0">
                <a:solidFill>
                  <a:schemeClr val="bg1"/>
                </a:solidFill>
              </a:rPr>
              <a:t> not of the </a:t>
            </a:r>
            <a:r>
              <a:rPr lang="en-US" cap="small" dirty="0">
                <a:solidFill>
                  <a:schemeClr val="bg1"/>
                </a:solidFill>
              </a:rPr>
              <a:t>Lord</a:t>
            </a:r>
            <a:r>
              <a:rPr lang="en-US" dirty="0">
                <a:solidFill>
                  <a:schemeClr val="bg1"/>
                </a:solidFill>
              </a:rPr>
              <a:t> of hosts </a:t>
            </a:r>
          </a:p>
          <a:p>
            <a:r>
              <a:rPr lang="en-US" dirty="0">
                <a:solidFill>
                  <a:schemeClr val="bg1"/>
                </a:solidFill>
              </a:rPr>
              <a:t>That the peoples labor to feed the fire, </a:t>
            </a:r>
          </a:p>
          <a:p>
            <a:r>
              <a:rPr lang="en-US" dirty="0">
                <a:solidFill>
                  <a:schemeClr val="bg1"/>
                </a:solidFill>
              </a:rPr>
              <a:t>And nations weary themselves in vain? </a:t>
            </a:r>
          </a:p>
          <a:p>
            <a:endParaRPr lang="en-US" baseline="30000" dirty="0">
              <a:solidFill>
                <a:schemeClr val="bg1"/>
              </a:solidFill>
            </a:endParaRPr>
          </a:p>
          <a:p>
            <a:r>
              <a:rPr lang="en-US" baseline="30000" dirty="0">
                <a:solidFill>
                  <a:schemeClr val="bg1"/>
                </a:solidFill>
              </a:rPr>
              <a:t>14</a:t>
            </a:r>
            <a:r>
              <a:rPr lang="en-US" dirty="0">
                <a:solidFill>
                  <a:schemeClr val="bg1"/>
                </a:solidFill>
              </a:rPr>
              <a:t> For the earth will be filled </a:t>
            </a:r>
          </a:p>
          <a:p>
            <a:r>
              <a:rPr lang="en-US" dirty="0">
                <a:solidFill>
                  <a:schemeClr val="bg1"/>
                </a:solidFill>
              </a:rPr>
              <a:t>With the knowledge of the glory of the </a:t>
            </a:r>
            <a:r>
              <a:rPr lang="en-US" cap="small" dirty="0">
                <a:solidFill>
                  <a:schemeClr val="bg1"/>
                </a:solidFill>
              </a:rPr>
              <a:t>Lord</a:t>
            </a:r>
            <a:r>
              <a:rPr lang="en-US" dirty="0">
                <a:solidFill>
                  <a:schemeClr val="bg1"/>
                </a:solidFill>
              </a:rPr>
              <a:t>, </a:t>
            </a:r>
          </a:p>
          <a:p>
            <a:r>
              <a:rPr lang="en-US" dirty="0">
                <a:solidFill>
                  <a:schemeClr val="bg1"/>
                </a:solidFill>
              </a:rPr>
              <a:t>As the waters cover the sea. </a:t>
            </a:r>
          </a:p>
        </p:txBody>
      </p:sp>
      <p:pic>
        <p:nvPicPr>
          <p:cNvPr id="13" name="Picture 12" descr="A picture containing mountain&#10;&#10;Description automatically generated">
            <a:extLst>
              <a:ext uri="{FF2B5EF4-FFF2-40B4-BE49-F238E27FC236}">
                <a16:creationId xmlns:a16="http://schemas.microsoft.com/office/drawing/2014/main" id="{A5EA8818-9BDB-43B5-9D33-D060D8EBF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778" y="2325631"/>
            <a:ext cx="4080679" cy="2040340"/>
          </a:xfrm>
          <a:prstGeom prst="rect">
            <a:avLst/>
          </a:prstGeom>
        </p:spPr>
      </p:pic>
      <p:pic>
        <p:nvPicPr>
          <p:cNvPr id="19" name="Picture 18" descr="A picture containing water, large, bird, standing&#10;&#10;Description automatically generated">
            <a:extLst>
              <a:ext uri="{FF2B5EF4-FFF2-40B4-BE49-F238E27FC236}">
                <a16:creationId xmlns:a16="http://schemas.microsoft.com/office/drawing/2014/main" id="{9AE93C23-FEE3-4FC4-ADF8-F422611C9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6778" y="4365971"/>
            <a:ext cx="2265528" cy="2490716"/>
          </a:xfrm>
          <a:prstGeom prst="rect">
            <a:avLst/>
          </a:prstGeom>
        </p:spPr>
      </p:pic>
      <p:pic>
        <p:nvPicPr>
          <p:cNvPr id="21" name="Picture 20" descr="A picture containing standing&#10;&#10;Description automatically generated">
            <a:extLst>
              <a:ext uri="{FF2B5EF4-FFF2-40B4-BE49-F238E27FC236}">
                <a16:creationId xmlns:a16="http://schemas.microsoft.com/office/drawing/2014/main" id="{369C9035-33D3-443B-AD58-525DECED1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7027" y="4365971"/>
            <a:ext cx="1930430" cy="2482868"/>
          </a:xfrm>
          <a:prstGeom prst="rect">
            <a:avLst/>
          </a:prstGeom>
        </p:spPr>
      </p:pic>
      <p:pic>
        <p:nvPicPr>
          <p:cNvPr id="23" name="Picture 22">
            <a:extLst>
              <a:ext uri="{FF2B5EF4-FFF2-40B4-BE49-F238E27FC236}">
                <a16:creationId xmlns:a16="http://schemas.microsoft.com/office/drawing/2014/main" id="{95A0E863-21FA-4F04-AD69-4539AA6761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1980" y="2979738"/>
            <a:ext cx="3261839" cy="4029126"/>
          </a:xfrm>
          <a:prstGeom prst="rect">
            <a:avLst/>
          </a:prstGeom>
        </p:spPr>
      </p:pic>
      <p:pic>
        <p:nvPicPr>
          <p:cNvPr id="24" name="Picture 23">
            <a:extLst>
              <a:ext uri="{FF2B5EF4-FFF2-40B4-BE49-F238E27FC236}">
                <a16:creationId xmlns:a16="http://schemas.microsoft.com/office/drawing/2014/main" id="{F1A13F79-0529-4630-9176-5E1D690470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9577" y="2846836"/>
            <a:ext cx="3266061" cy="4640238"/>
          </a:xfrm>
          <a:prstGeom prst="rect">
            <a:avLst/>
          </a:prstGeom>
        </p:spPr>
      </p:pic>
      <p:pic>
        <p:nvPicPr>
          <p:cNvPr id="11" name="Picture 10">
            <a:extLst>
              <a:ext uri="{FF2B5EF4-FFF2-40B4-BE49-F238E27FC236}">
                <a16:creationId xmlns:a16="http://schemas.microsoft.com/office/drawing/2014/main" id="{7043E4D1-364C-4DE1-9DDD-13D1B0684383}"/>
              </a:ext>
            </a:extLst>
          </p:cNvPr>
          <p:cNvPicPr>
            <a:picLocks noChangeAspect="1"/>
          </p:cNvPicPr>
          <p:nvPr/>
        </p:nvPicPr>
        <p:blipFill>
          <a:blip r:embed="rId8"/>
          <a:stretch>
            <a:fillRect/>
          </a:stretch>
        </p:blipFill>
        <p:spPr>
          <a:xfrm>
            <a:off x="3944549" y="0"/>
            <a:ext cx="2608398" cy="1956299"/>
          </a:xfrm>
          <a:prstGeom prst="rect">
            <a:avLst/>
          </a:prstGeom>
        </p:spPr>
      </p:pic>
      <p:pic>
        <p:nvPicPr>
          <p:cNvPr id="17" name="Picture 16" descr="A picture containing piece, table, paper, sitting&#10;&#10;Description automatically generated">
            <a:extLst>
              <a:ext uri="{FF2B5EF4-FFF2-40B4-BE49-F238E27FC236}">
                <a16:creationId xmlns:a16="http://schemas.microsoft.com/office/drawing/2014/main" id="{82E5FF45-B236-486D-B8ED-DE8DB3E95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0236" y="0"/>
            <a:ext cx="4033764" cy="2696762"/>
          </a:xfrm>
          <a:prstGeom prst="rect">
            <a:avLst/>
          </a:prstGeom>
        </p:spPr>
      </p:pic>
    </p:spTree>
    <p:extLst>
      <p:ext uri="{BB962C8B-B14F-4D97-AF65-F5344CB8AC3E}">
        <p14:creationId xmlns:p14="http://schemas.microsoft.com/office/powerpoint/2010/main" val="247957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BCBC5-779B-4BB0-A029-C53D54DC8631}"/>
              </a:ext>
            </a:extLst>
          </p:cNvPr>
          <p:cNvSpPr>
            <a:spLocks noGrp="1"/>
          </p:cNvSpPr>
          <p:nvPr>
            <p:ph type="title"/>
          </p:nvPr>
        </p:nvSpPr>
        <p:spPr/>
        <p:txBody>
          <a:bodyPr/>
          <a:lstStyle/>
          <a:p>
            <a:r>
              <a:rPr lang="en-US" dirty="0"/>
              <a:t>Taunting woes (2:6–20)</a:t>
            </a:r>
          </a:p>
        </p:txBody>
      </p:sp>
      <p:sp>
        <p:nvSpPr>
          <p:cNvPr id="4" name="Rectangle 3">
            <a:extLst>
              <a:ext uri="{FF2B5EF4-FFF2-40B4-BE49-F238E27FC236}">
                <a16:creationId xmlns:a16="http://schemas.microsoft.com/office/drawing/2014/main" id="{DF3AFD4C-80E0-4241-AD25-FD078123CF40}"/>
              </a:ext>
            </a:extLst>
          </p:cNvPr>
          <p:cNvSpPr/>
          <p:nvPr/>
        </p:nvSpPr>
        <p:spPr>
          <a:xfrm>
            <a:off x="754650" y="1321357"/>
            <a:ext cx="2722540" cy="369332"/>
          </a:xfrm>
          <a:prstGeom prst="rect">
            <a:avLst/>
          </a:prstGeom>
        </p:spPr>
        <p:txBody>
          <a:bodyPr wrap="none">
            <a:spAutoFit/>
          </a:bodyPr>
          <a:lstStyle/>
          <a:p>
            <a:pPr lvl="0" indent="169863"/>
            <a:r>
              <a:rPr lang="en-US" dirty="0">
                <a:solidFill>
                  <a:srgbClr val="FFFF00"/>
                </a:solidFill>
              </a:rPr>
              <a:t>The debaucher (2:15–17)</a:t>
            </a:r>
          </a:p>
        </p:txBody>
      </p:sp>
      <p:sp>
        <p:nvSpPr>
          <p:cNvPr id="2" name="Rectangle 1">
            <a:extLst>
              <a:ext uri="{FF2B5EF4-FFF2-40B4-BE49-F238E27FC236}">
                <a16:creationId xmlns:a16="http://schemas.microsoft.com/office/drawing/2014/main" id="{D99EF5A1-EB42-4471-B264-1CB4109B030A}"/>
              </a:ext>
            </a:extLst>
          </p:cNvPr>
          <p:cNvSpPr/>
          <p:nvPr/>
        </p:nvSpPr>
        <p:spPr>
          <a:xfrm>
            <a:off x="1094812" y="1690689"/>
            <a:ext cx="4572000" cy="5078313"/>
          </a:xfrm>
          <a:prstGeom prst="rect">
            <a:avLst/>
          </a:prstGeom>
        </p:spPr>
        <p:txBody>
          <a:bodyPr>
            <a:spAutoFit/>
          </a:bodyPr>
          <a:lstStyle/>
          <a:p>
            <a:r>
              <a:rPr lang="en-US" dirty="0">
                <a:solidFill>
                  <a:schemeClr val="bg1"/>
                </a:solidFill>
              </a:rPr>
              <a:t>Habakkuk 2:15–17 (NKJV) </a:t>
            </a:r>
          </a:p>
          <a:p>
            <a:pPr marL="457200" indent="-457200"/>
            <a:r>
              <a:rPr lang="en-US" baseline="30000" dirty="0">
                <a:solidFill>
                  <a:schemeClr val="bg1"/>
                </a:solidFill>
              </a:rPr>
              <a:t>15</a:t>
            </a:r>
            <a:r>
              <a:rPr lang="en-US" dirty="0">
                <a:solidFill>
                  <a:schemeClr val="bg1"/>
                </a:solidFill>
              </a:rPr>
              <a:t> “Woe to him who gives drink to his neighbor, </a:t>
            </a:r>
          </a:p>
          <a:p>
            <a:pPr marL="457200" indent="-228600"/>
            <a:r>
              <a:rPr lang="en-US" dirty="0">
                <a:solidFill>
                  <a:schemeClr val="bg1"/>
                </a:solidFill>
              </a:rPr>
              <a:t>Pressing </a:t>
            </a:r>
            <a:r>
              <a:rPr lang="en-US" i="1" dirty="0">
                <a:solidFill>
                  <a:schemeClr val="bg1"/>
                </a:solidFill>
              </a:rPr>
              <a:t>him to</a:t>
            </a:r>
            <a:r>
              <a:rPr lang="en-US" dirty="0">
                <a:solidFill>
                  <a:schemeClr val="bg1"/>
                </a:solidFill>
              </a:rPr>
              <a:t> your bottle, </a:t>
            </a:r>
          </a:p>
          <a:p>
            <a:pPr marL="457200" indent="-228600"/>
            <a:r>
              <a:rPr lang="en-US" dirty="0">
                <a:solidFill>
                  <a:schemeClr val="bg1"/>
                </a:solidFill>
              </a:rPr>
              <a:t>Even to make </a:t>
            </a:r>
            <a:r>
              <a:rPr lang="en-US" i="1" dirty="0">
                <a:solidFill>
                  <a:schemeClr val="bg1"/>
                </a:solidFill>
              </a:rPr>
              <a:t>him</a:t>
            </a:r>
            <a:r>
              <a:rPr lang="en-US" dirty="0">
                <a:solidFill>
                  <a:schemeClr val="bg1"/>
                </a:solidFill>
              </a:rPr>
              <a:t> drunk, </a:t>
            </a:r>
          </a:p>
          <a:p>
            <a:pPr marL="457200" indent="-228600"/>
            <a:r>
              <a:rPr lang="en-US" dirty="0">
                <a:solidFill>
                  <a:schemeClr val="bg1"/>
                </a:solidFill>
              </a:rPr>
              <a:t>That you may look on his nakedness! </a:t>
            </a:r>
          </a:p>
          <a:p>
            <a:pPr marL="457200" indent="-457200"/>
            <a:r>
              <a:rPr lang="en-US" baseline="30000" dirty="0">
                <a:solidFill>
                  <a:srgbClr val="FFFF00"/>
                </a:solidFill>
              </a:rPr>
              <a:t>16</a:t>
            </a:r>
            <a:r>
              <a:rPr lang="en-US" dirty="0">
                <a:solidFill>
                  <a:srgbClr val="FFFF00"/>
                </a:solidFill>
              </a:rPr>
              <a:t> You are filled with shame instead of glory. </a:t>
            </a:r>
          </a:p>
          <a:p>
            <a:pPr marL="457200" indent="-228600"/>
            <a:r>
              <a:rPr lang="en-US" dirty="0">
                <a:solidFill>
                  <a:schemeClr val="bg1"/>
                </a:solidFill>
              </a:rPr>
              <a:t>You also—drink! </a:t>
            </a:r>
          </a:p>
          <a:p>
            <a:pPr marL="457200" indent="-228600"/>
            <a:r>
              <a:rPr lang="en-US" dirty="0">
                <a:solidFill>
                  <a:schemeClr val="bg1"/>
                </a:solidFill>
              </a:rPr>
              <a:t>And be exposed as uncircumcised! </a:t>
            </a:r>
          </a:p>
          <a:p>
            <a:pPr marL="457200" indent="-228600"/>
            <a:r>
              <a:rPr lang="en-US" dirty="0">
                <a:solidFill>
                  <a:srgbClr val="00FFFF"/>
                </a:solidFill>
              </a:rPr>
              <a:t>The cup of the </a:t>
            </a:r>
            <a:r>
              <a:rPr lang="en-US" cap="small" dirty="0">
                <a:solidFill>
                  <a:srgbClr val="00FFFF"/>
                </a:solidFill>
              </a:rPr>
              <a:t>Lord</a:t>
            </a:r>
            <a:r>
              <a:rPr lang="en-US" dirty="0">
                <a:solidFill>
                  <a:srgbClr val="00FFFF"/>
                </a:solidFill>
              </a:rPr>
              <a:t>’s right hand </a:t>
            </a:r>
            <a:r>
              <a:rPr lang="en-US" i="1" dirty="0">
                <a:solidFill>
                  <a:srgbClr val="00FFFF"/>
                </a:solidFill>
              </a:rPr>
              <a:t>will be</a:t>
            </a:r>
            <a:r>
              <a:rPr lang="en-US" dirty="0">
                <a:solidFill>
                  <a:srgbClr val="00FFFF"/>
                </a:solidFill>
              </a:rPr>
              <a:t> turned against you, </a:t>
            </a:r>
          </a:p>
          <a:p>
            <a:pPr marL="457200" indent="-228600"/>
            <a:r>
              <a:rPr lang="en-US" dirty="0">
                <a:solidFill>
                  <a:schemeClr val="bg1"/>
                </a:solidFill>
              </a:rPr>
              <a:t>And utter shame will be on your glory. </a:t>
            </a:r>
          </a:p>
          <a:p>
            <a:pPr marL="457200" indent="-457200"/>
            <a:r>
              <a:rPr lang="en-US" baseline="30000" dirty="0">
                <a:solidFill>
                  <a:schemeClr val="bg1"/>
                </a:solidFill>
              </a:rPr>
              <a:t>17</a:t>
            </a:r>
            <a:r>
              <a:rPr lang="en-US" dirty="0">
                <a:solidFill>
                  <a:schemeClr val="bg1"/>
                </a:solidFill>
              </a:rPr>
              <a:t> For the violence </a:t>
            </a:r>
            <a:r>
              <a:rPr lang="en-US" i="1" dirty="0">
                <a:solidFill>
                  <a:schemeClr val="bg1"/>
                </a:solidFill>
              </a:rPr>
              <a:t>done to</a:t>
            </a:r>
            <a:r>
              <a:rPr lang="en-US" dirty="0">
                <a:solidFill>
                  <a:schemeClr val="bg1"/>
                </a:solidFill>
              </a:rPr>
              <a:t> Lebanon will cover you, </a:t>
            </a:r>
          </a:p>
          <a:p>
            <a:pPr marL="457200" indent="-228600"/>
            <a:r>
              <a:rPr lang="en-US" dirty="0">
                <a:solidFill>
                  <a:schemeClr val="bg1"/>
                </a:solidFill>
              </a:rPr>
              <a:t>And the plunder of beasts </a:t>
            </a:r>
            <a:r>
              <a:rPr lang="en-US" i="1" dirty="0">
                <a:solidFill>
                  <a:schemeClr val="bg1"/>
                </a:solidFill>
              </a:rPr>
              <a:t>which</a:t>
            </a:r>
            <a:r>
              <a:rPr lang="en-US" dirty="0">
                <a:solidFill>
                  <a:schemeClr val="bg1"/>
                </a:solidFill>
              </a:rPr>
              <a:t> made them afraid, </a:t>
            </a:r>
          </a:p>
          <a:p>
            <a:pPr marL="457200" indent="-228600"/>
            <a:r>
              <a:rPr lang="en-US" dirty="0">
                <a:solidFill>
                  <a:srgbClr val="00FFFF"/>
                </a:solidFill>
              </a:rPr>
              <a:t>Because of men’s blood </a:t>
            </a:r>
          </a:p>
          <a:p>
            <a:pPr marL="457200" indent="-228600"/>
            <a:r>
              <a:rPr lang="en-US" dirty="0">
                <a:solidFill>
                  <a:srgbClr val="00FFFF"/>
                </a:solidFill>
              </a:rPr>
              <a:t>And the violence of the land </a:t>
            </a:r>
            <a:r>
              <a:rPr lang="en-US" i="1" dirty="0">
                <a:solidFill>
                  <a:srgbClr val="00FFFF"/>
                </a:solidFill>
              </a:rPr>
              <a:t>and</a:t>
            </a:r>
            <a:r>
              <a:rPr lang="en-US" dirty="0">
                <a:solidFill>
                  <a:srgbClr val="00FFFF"/>
                </a:solidFill>
              </a:rPr>
              <a:t> the city, </a:t>
            </a:r>
          </a:p>
          <a:p>
            <a:pPr marL="457200" indent="-228600"/>
            <a:r>
              <a:rPr lang="en-US" dirty="0">
                <a:solidFill>
                  <a:srgbClr val="00FFFF"/>
                </a:solidFill>
              </a:rPr>
              <a:t>And of all who dwell in it. </a:t>
            </a:r>
          </a:p>
        </p:txBody>
      </p:sp>
      <p:pic>
        <p:nvPicPr>
          <p:cNvPr id="10" name="Picture 9" descr="A picture containing indoor, text, sitting, standing&#10;&#10;Description automatically generated">
            <a:extLst>
              <a:ext uri="{FF2B5EF4-FFF2-40B4-BE49-F238E27FC236}">
                <a16:creationId xmlns:a16="http://schemas.microsoft.com/office/drawing/2014/main" id="{0E1AEEDA-4C3A-4ECD-8914-01B76EF7C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3015" y="2910297"/>
            <a:ext cx="3300985" cy="2475739"/>
          </a:xfrm>
          <a:prstGeom prst="rect">
            <a:avLst/>
          </a:prstGeom>
        </p:spPr>
      </p:pic>
      <p:pic>
        <p:nvPicPr>
          <p:cNvPr id="11" name="Picture 10">
            <a:extLst>
              <a:ext uri="{FF2B5EF4-FFF2-40B4-BE49-F238E27FC236}">
                <a16:creationId xmlns:a16="http://schemas.microsoft.com/office/drawing/2014/main" id="{8F96D197-904F-4E98-992F-6BBA8A9FC0A5}"/>
              </a:ext>
            </a:extLst>
          </p:cNvPr>
          <p:cNvPicPr>
            <a:picLocks noChangeAspect="1"/>
          </p:cNvPicPr>
          <p:nvPr/>
        </p:nvPicPr>
        <p:blipFill>
          <a:blip r:embed="rId4"/>
          <a:stretch>
            <a:fillRect/>
          </a:stretch>
        </p:blipFill>
        <p:spPr>
          <a:xfrm>
            <a:off x="6489312" y="1251117"/>
            <a:ext cx="2654688" cy="1659180"/>
          </a:xfrm>
          <a:prstGeom prst="rect">
            <a:avLst/>
          </a:prstGeom>
        </p:spPr>
      </p:pic>
      <p:pic>
        <p:nvPicPr>
          <p:cNvPr id="12" name="Picture 11">
            <a:extLst>
              <a:ext uri="{FF2B5EF4-FFF2-40B4-BE49-F238E27FC236}">
                <a16:creationId xmlns:a16="http://schemas.microsoft.com/office/drawing/2014/main" id="{24BD3ADD-5105-416B-916D-E0F0B31D257F}"/>
              </a:ext>
            </a:extLst>
          </p:cNvPr>
          <p:cNvPicPr>
            <a:picLocks noChangeAspect="1"/>
          </p:cNvPicPr>
          <p:nvPr/>
        </p:nvPicPr>
        <p:blipFill>
          <a:blip r:embed="rId5"/>
          <a:stretch>
            <a:fillRect/>
          </a:stretch>
        </p:blipFill>
        <p:spPr>
          <a:xfrm>
            <a:off x="6489312" y="5109821"/>
            <a:ext cx="2654689" cy="1659181"/>
          </a:xfrm>
          <a:prstGeom prst="rect">
            <a:avLst/>
          </a:prstGeom>
        </p:spPr>
      </p:pic>
      <p:sp>
        <p:nvSpPr>
          <p:cNvPr id="13" name="Arrow: Right 12">
            <a:extLst>
              <a:ext uri="{FF2B5EF4-FFF2-40B4-BE49-F238E27FC236}">
                <a16:creationId xmlns:a16="http://schemas.microsoft.com/office/drawing/2014/main" id="{1DC0FD05-18E0-4220-B718-62DAD28E95CB}"/>
              </a:ext>
            </a:extLst>
          </p:cNvPr>
          <p:cNvSpPr/>
          <p:nvPr/>
        </p:nvSpPr>
        <p:spPr>
          <a:xfrm rot="21066978">
            <a:off x="5273734" y="4030688"/>
            <a:ext cx="454399" cy="38213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292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BCBC5-779B-4BB0-A029-C53D54DC8631}"/>
              </a:ext>
            </a:extLst>
          </p:cNvPr>
          <p:cNvSpPr>
            <a:spLocks noGrp="1"/>
          </p:cNvSpPr>
          <p:nvPr>
            <p:ph type="title"/>
          </p:nvPr>
        </p:nvSpPr>
        <p:spPr/>
        <p:txBody>
          <a:bodyPr/>
          <a:lstStyle/>
          <a:p>
            <a:r>
              <a:rPr lang="en-US" dirty="0"/>
              <a:t>Taunting woes (2:6–20)</a:t>
            </a:r>
          </a:p>
        </p:txBody>
      </p:sp>
      <p:sp>
        <p:nvSpPr>
          <p:cNvPr id="4" name="Rectangle 3">
            <a:extLst>
              <a:ext uri="{FF2B5EF4-FFF2-40B4-BE49-F238E27FC236}">
                <a16:creationId xmlns:a16="http://schemas.microsoft.com/office/drawing/2014/main" id="{DF3AFD4C-80E0-4241-AD25-FD078123CF40}"/>
              </a:ext>
            </a:extLst>
          </p:cNvPr>
          <p:cNvSpPr/>
          <p:nvPr/>
        </p:nvSpPr>
        <p:spPr>
          <a:xfrm>
            <a:off x="754650" y="1321357"/>
            <a:ext cx="3066289" cy="369332"/>
          </a:xfrm>
          <a:prstGeom prst="rect">
            <a:avLst/>
          </a:prstGeom>
        </p:spPr>
        <p:txBody>
          <a:bodyPr wrap="none">
            <a:spAutoFit/>
          </a:bodyPr>
          <a:lstStyle/>
          <a:p>
            <a:pPr lvl="0" indent="169863"/>
            <a:r>
              <a:rPr lang="en-US" dirty="0">
                <a:solidFill>
                  <a:srgbClr val="FFFF00"/>
                </a:solidFill>
              </a:rPr>
              <a:t>The pagan idolater (2:18–20)</a:t>
            </a:r>
          </a:p>
        </p:txBody>
      </p:sp>
      <p:sp>
        <p:nvSpPr>
          <p:cNvPr id="2" name="Rectangle 1">
            <a:extLst>
              <a:ext uri="{FF2B5EF4-FFF2-40B4-BE49-F238E27FC236}">
                <a16:creationId xmlns:a16="http://schemas.microsoft.com/office/drawing/2014/main" id="{68B4F364-8273-4D90-B8E7-844AC87B4F2E}"/>
              </a:ext>
            </a:extLst>
          </p:cNvPr>
          <p:cNvSpPr/>
          <p:nvPr/>
        </p:nvSpPr>
        <p:spPr>
          <a:xfrm>
            <a:off x="1000334" y="1690689"/>
            <a:ext cx="4572000" cy="3924151"/>
          </a:xfrm>
          <a:prstGeom prst="rect">
            <a:avLst/>
          </a:prstGeom>
        </p:spPr>
        <p:txBody>
          <a:bodyPr>
            <a:spAutoFit/>
          </a:bodyPr>
          <a:lstStyle/>
          <a:p>
            <a:r>
              <a:rPr lang="en-US" dirty="0">
                <a:solidFill>
                  <a:schemeClr val="bg1"/>
                </a:solidFill>
              </a:rPr>
              <a:t>Habakkuk 2:18–20 (NKJV) </a:t>
            </a:r>
          </a:p>
          <a:p>
            <a:pPr marL="457200" indent="-457200">
              <a:spcBef>
                <a:spcPts val="900"/>
              </a:spcBef>
            </a:pPr>
            <a:r>
              <a:rPr lang="en-US" baseline="30000" dirty="0">
                <a:solidFill>
                  <a:schemeClr val="bg1"/>
                </a:solidFill>
              </a:rPr>
              <a:t>18</a:t>
            </a:r>
            <a:r>
              <a:rPr lang="en-US" dirty="0">
                <a:solidFill>
                  <a:schemeClr val="bg1"/>
                </a:solidFill>
              </a:rPr>
              <a:t> “What profit is the image, that its maker should carve it, </a:t>
            </a:r>
          </a:p>
          <a:p>
            <a:pPr marL="457200" indent="-228600"/>
            <a:r>
              <a:rPr lang="en-US" dirty="0">
                <a:solidFill>
                  <a:schemeClr val="bg1"/>
                </a:solidFill>
              </a:rPr>
              <a:t>The molded image, a teacher of lies, </a:t>
            </a:r>
          </a:p>
          <a:p>
            <a:pPr marL="457200" indent="-228600"/>
            <a:r>
              <a:rPr lang="en-US" dirty="0">
                <a:solidFill>
                  <a:schemeClr val="bg1"/>
                </a:solidFill>
              </a:rPr>
              <a:t>That the maker of its mold should trust in it, </a:t>
            </a:r>
          </a:p>
          <a:p>
            <a:pPr marL="457200" indent="-228600"/>
            <a:r>
              <a:rPr lang="en-US" dirty="0">
                <a:solidFill>
                  <a:schemeClr val="bg1"/>
                </a:solidFill>
              </a:rPr>
              <a:t>To make </a:t>
            </a:r>
            <a:r>
              <a:rPr lang="en-US" dirty="0">
                <a:solidFill>
                  <a:srgbClr val="00FFFF"/>
                </a:solidFill>
              </a:rPr>
              <a:t>mute idols</a:t>
            </a:r>
            <a:r>
              <a:rPr lang="en-US" dirty="0">
                <a:solidFill>
                  <a:schemeClr val="bg1"/>
                </a:solidFill>
              </a:rPr>
              <a:t>? </a:t>
            </a:r>
          </a:p>
          <a:p>
            <a:pPr marL="457200" indent="-457200"/>
            <a:r>
              <a:rPr lang="en-US" baseline="30000" dirty="0">
                <a:solidFill>
                  <a:schemeClr val="bg1"/>
                </a:solidFill>
              </a:rPr>
              <a:t>19</a:t>
            </a:r>
            <a:r>
              <a:rPr lang="en-US" dirty="0">
                <a:solidFill>
                  <a:schemeClr val="bg1"/>
                </a:solidFill>
              </a:rPr>
              <a:t> </a:t>
            </a:r>
            <a:r>
              <a:rPr lang="en-US" dirty="0">
                <a:solidFill>
                  <a:srgbClr val="00FFFF"/>
                </a:solidFill>
              </a:rPr>
              <a:t>Woe to him who says to wood, ‘Awake!’ </a:t>
            </a:r>
          </a:p>
          <a:p>
            <a:pPr marL="457200" indent="-228600"/>
            <a:r>
              <a:rPr lang="en-US" dirty="0">
                <a:solidFill>
                  <a:srgbClr val="00FFFF"/>
                </a:solidFill>
              </a:rPr>
              <a:t>To silent stone, ‘Arise! It shall teach!’ </a:t>
            </a:r>
          </a:p>
          <a:p>
            <a:pPr marL="457200" indent="-228600"/>
            <a:r>
              <a:rPr lang="en-US" dirty="0">
                <a:solidFill>
                  <a:schemeClr val="bg1"/>
                </a:solidFill>
              </a:rPr>
              <a:t>Behold, it is overlaid with gold and silver, </a:t>
            </a:r>
          </a:p>
          <a:p>
            <a:pPr marL="457200" indent="-228600"/>
            <a:r>
              <a:rPr lang="en-US" dirty="0">
                <a:solidFill>
                  <a:srgbClr val="00FFFF"/>
                </a:solidFill>
              </a:rPr>
              <a:t>Yet in it there is no breath at all. </a:t>
            </a:r>
          </a:p>
          <a:p>
            <a:pPr marL="457200" indent="-228600"/>
            <a:endParaRPr lang="en-US" dirty="0">
              <a:solidFill>
                <a:schemeClr val="bg1"/>
              </a:solidFill>
            </a:endParaRPr>
          </a:p>
          <a:p>
            <a:pPr marL="457200" indent="-457200">
              <a:spcBef>
                <a:spcPts val="900"/>
              </a:spcBef>
            </a:pPr>
            <a:r>
              <a:rPr lang="en-US" baseline="30000" dirty="0">
                <a:solidFill>
                  <a:srgbClr val="FFFF00"/>
                </a:solidFill>
              </a:rPr>
              <a:t>20</a:t>
            </a:r>
            <a:r>
              <a:rPr lang="en-US" dirty="0">
                <a:solidFill>
                  <a:srgbClr val="FFFF00"/>
                </a:solidFill>
              </a:rPr>
              <a:t> “But the </a:t>
            </a:r>
            <a:r>
              <a:rPr lang="en-US" cap="small" dirty="0">
                <a:solidFill>
                  <a:srgbClr val="FFFF00"/>
                </a:solidFill>
              </a:rPr>
              <a:t>Lord</a:t>
            </a:r>
            <a:r>
              <a:rPr lang="en-US" dirty="0">
                <a:solidFill>
                  <a:srgbClr val="FFFF00"/>
                </a:solidFill>
              </a:rPr>
              <a:t> is in His holy temple. </a:t>
            </a:r>
          </a:p>
          <a:p>
            <a:pPr marL="457200" indent="-228600"/>
            <a:r>
              <a:rPr lang="en-US" dirty="0">
                <a:solidFill>
                  <a:srgbClr val="FFFF00"/>
                </a:solidFill>
              </a:rPr>
              <a:t>Let all the earth keep silence before Him.” </a:t>
            </a:r>
          </a:p>
        </p:txBody>
      </p:sp>
      <p:pic>
        <p:nvPicPr>
          <p:cNvPr id="10" name="Picture 9" descr="A close up of a stone wall&#10;&#10;Description automatically generated">
            <a:extLst>
              <a:ext uri="{FF2B5EF4-FFF2-40B4-BE49-F238E27FC236}">
                <a16:creationId xmlns:a16="http://schemas.microsoft.com/office/drawing/2014/main" id="{33B75E24-819A-4E3A-91F4-E0495CDAF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275" y="1432984"/>
            <a:ext cx="2840759" cy="4346812"/>
          </a:xfrm>
          <a:prstGeom prst="rect">
            <a:avLst/>
          </a:prstGeom>
        </p:spPr>
      </p:pic>
      <p:sp>
        <p:nvSpPr>
          <p:cNvPr id="11" name="TextBox 10">
            <a:extLst>
              <a:ext uri="{FF2B5EF4-FFF2-40B4-BE49-F238E27FC236}">
                <a16:creationId xmlns:a16="http://schemas.microsoft.com/office/drawing/2014/main" id="{E8D9B96C-8995-4506-9A85-0628D4007380}"/>
              </a:ext>
            </a:extLst>
          </p:cNvPr>
          <p:cNvSpPr txBox="1"/>
          <p:nvPr/>
        </p:nvSpPr>
        <p:spPr>
          <a:xfrm>
            <a:off x="6174216" y="5935077"/>
            <a:ext cx="2584875" cy="369332"/>
          </a:xfrm>
          <a:prstGeom prst="rect">
            <a:avLst/>
          </a:prstGeom>
          <a:noFill/>
        </p:spPr>
        <p:txBody>
          <a:bodyPr wrap="none" rtlCol="0">
            <a:spAutoFit/>
          </a:bodyPr>
          <a:lstStyle/>
          <a:p>
            <a:r>
              <a:rPr lang="en-US" dirty="0" err="1">
                <a:solidFill>
                  <a:schemeClr val="bg1"/>
                </a:solidFill>
              </a:rPr>
              <a:t>Marduk</a:t>
            </a:r>
            <a:r>
              <a:rPr lang="en-US" dirty="0">
                <a:solidFill>
                  <a:schemeClr val="bg1"/>
                </a:solidFill>
              </a:rPr>
              <a:t> – Babylonian god</a:t>
            </a:r>
          </a:p>
        </p:txBody>
      </p:sp>
    </p:spTree>
    <p:extLst>
      <p:ext uri="{BB962C8B-B14F-4D97-AF65-F5344CB8AC3E}">
        <p14:creationId xmlns:p14="http://schemas.microsoft.com/office/powerpoint/2010/main" val="1641445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0DD51-ADCC-4773-9B5A-4EFF910C64D2}"/>
              </a:ext>
            </a:extLst>
          </p:cNvPr>
          <p:cNvSpPr>
            <a:spLocks noGrp="1"/>
          </p:cNvSpPr>
          <p:nvPr>
            <p:ph type="title"/>
          </p:nvPr>
        </p:nvSpPr>
        <p:spPr/>
        <p:txBody>
          <a:bodyPr/>
          <a:lstStyle/>
          <a:p>
            <a:r>
              <a:rPr lang="en-US" i="1" dirty="0"/>
              <a:t>The Prophet’s Prayer</a:t>
            </a:r>
            <a:r>
              <a:rPr lang="en-US" dirty="0"/>
              <a:t> </a:t>
            </a:r>
          </a:p>
        </p:txBody>
      </p:sp>
      <p:sp>
        <p:nvSpPr>
          <p:cNvPr id="3" name="Rectangle 2">
            <a:extLst>
              <a:ext uri="{FF2B5EF4-FFF2-40B4-BE49-F238E27FC236}">
                <a16:creationId xmlns:a16="http://schemas.microsoft.com/office/drawing/2014/main" id="{45901FEA-CBD7-4C35-8CE0-77A3C4E5FE8C}"/>
              </a:ext>
            </a:extLst>
          </p:cNvPr>
          <p:cNvSpPr/>
          <p:nvPr/>
        </p:nvSpPr>
        <p:spPr>
          <a:xfrm>
            <a:off x="4610100" y="1690689"/>
            <a:ext cx="4572000" cy="3085460"/>
          </a:xfrm>
          <a:prstGeom prst="rect">
            <a:avLst/>
          </a:prstGeom>
        </p:spPr>
        <p:txBody>
          <a:bodyPr>
            <a:spAutoFit/>
          </a:bodyPr>
          <a:lstStyle/>
          <a:p>
            <a:r>
              <a:rPr lang="en-US" dirty="0">
                <a:solidFill>
                  <a:schemeClr val="bg1"/>
                </a:solidFill>
              </a:rPr>
              <a:t>Habakkuk 3:1–2 (NKJV) </a:t>
            </a:r>
          </a:p>
          <a:p>
            <a:pPr>
              <a:spcBef>
                <a:spcPts val="900"/>
              </a:spcBef>
            </a:pPr>
            <a:r>
              <a:rPr lang="en-US" sz="2800" b="1" dirty="0">
                <a:solidFill>
                  <a:schemeClr val="bg1"/>
                </a:solidFill>
              </a:rPr>
              <a:t>3</a:t>
            </a:r>
            <a:r>
              <a:rPr lang="en-US" dirty="0">
                <a:solidFill>
                  <a:schemeClr val="bg1"/>
                </a:solidFill>
              </a:rPr>
              <a:t> A prayer of Habakkuk the prophet, </a:t>
            </a:r>
          </a:p>
          <a:p>
            <a:pPr>
              <a:spcBef>
                <a:spcPts val="900"/>
              </a:spcBef>
            </a:pPr>
            <a:r>
              <a:rPr lang="en-US" dirty="0">
                <a:solidFill>
                  <a:schemeClr val="bg1"/>
                </a:solidFill>
              </a:rPr>
              <a:t>	on </a:t>
            </a:r>
            <a:r>
              <a:rPr lang="en-US" dirty="0">
                <a:solidFill>
                  <a:srgbClr val="FFFF00"/>
                </a:solidFill>
              </a:rPr>
              <a:t>Shigionoth. </a:t>
            </a:r>
          </a:p>
          <a:p>
            <a:pPr marL="457200" indent="-457200">
              <a:spcBef>
                <a:spcPts val="900"/>
              </a:spcBef>
            </a:pPr>
            <a:r>
              <a:rPr lang="en-US" baseline="30000" dirty="0">
                <a:solidFill>
                  <a:srgbClr val="00FFFF"/>
                </a:solidFill>
              </a:rPr>
              <a:t>2</a:t>
            </a:r>
            <a:r>
              <a:rPr lang="en-US" dirty="0">
                <a:solidFill>
                  <a:srgbClr val="00FFFF"/>
                </a:solidFill>
              </a:rPr>
              <a:t> O </a:t>
            </a:r>
            <a:r>
              <a:rPr lang="en-US" cap="small" dirty="0">
                <a:solidFill>
                  <a:srgbClr val="00FFFF"/>
                </a:solidFill>
              </a:rPr>
              <a:t>Lord</a:t>
            </a:r>
            <a:r>
              <a:rPr lang="en-US" dirty="0">
                <a:solidFill>
                  <a:srgbClr val="00FFFF"/>
                </a:solidFill>
              </a:rPr>
              <a:t>, I have heard Your speech </a:t>
            </a:r>
            <a:r>
              <a:rPr lang="en-US" i="1" dirty="0">
                <a:solidFill>
                  <a:srgbClr val="00FFFF"/>
                </a:solidFill>
              </a:rPr>
              <a:t>and</a:t>
            </a:r>
            <a:r>
              <a:rPr lang="en-US" dirty="0">
                <a:solidFill>
                  <a:srgbClr val="00FFFF"/>
                </a:solidFill>
              </a:rPr>
              <a:t> was afraid; </a:t>
            </a:r>
          </a:p>
          <a:p>
            <a:pPr marL="457200" indent="-228600"/>
            <a:r>
              <a:rPr lang="en-US" dirty="0">
                <a:solidFill>
                  <a:schemeClr val="bg1"/>
                </a:solidFill>
              </a:rPr>
              <a:t>O </a:t>
            </a:r>
            <a:r>
              <a:rPr lang="en-US" cap="small" dirty="0">
                <a:solidFill>
                  <a:schemeClr val="bg1"/>
                </a:solidFill>
              </a:rPr>
              <a:t>Lord</a:t>
            </a:r>
            <a:r>
              <a:rPr lang="en-US" dirty="0">
                <a:solidFill>
                  <a:schemeClr val="bg1"/>
                </a:solidFill>
              </a:rPr>
              <a:t>, revive Your work in the midst of the years! </a:t>
            </a:r>
          </a:p>
          <a:p>
            <a:pPr marL="457200" indent="-228600"/>
            <a:r>
              <a:rPr lang="en-US" dirty="0">
                <a:solidFill>
                  <a:schemeClr val="bg1"/>
                </a:solidFill>
              </a:rPr>
              <a:t>In the midst of the years make </a:t>
            </a:r>
            <a:r>
              <a:rPr lang="en-US" i="1" dirty="0">
                <a:solidFill>
                  <a:schemeClr val="bg1"/>
                </a:solidFill>
              </a:rPr>
              <a:t>it</a:t>
            </a:r>
            <a:r>
              <a:rPr lang="en-US" dirty="0">
                <a:solidFill>
                  <a:schemeClr val="bg1"/>
                </a:solidFill>
              </a:rPr>
              <a:t> known; </a:t>
            </a:r>
          </a:p>
          <a:p>
            <a:pPr marL="457200" indent="-228600"/>
            <a:r>
              <a:rPr lang="en-US" dirty="0">
                <a:solidFill>
                  <a:schemeClr val="bg1"/>
                </a:solidFill>
              </a:rPr>
              <a:t>In wrath remember mercy. </a:t>
            </a:r>
          </a:p>
        </p:txBody>
      </p:sp>
      <p:sp>
        <p:nvSpPr>
          <p:cNvPr id="4" name="TextBox 3">
            <a:extLst>
              <a:ext uri="{FF2B5EF4-FFF2-40B4-BE49-F238E27FC236}">
                <a16:creationId xmlns:a16="http://schemas.microsoft.com/office/drawing/2014/main" id="{95D2652D-F236-4856-9358-AF8B28F2C883}"/>
              </a:ext>
            </a:extLst>
          </p:cNvPr>
          <p:cNvSpPr txBox="1"/>
          <p:nvPr/>
        </p:nvSpPr>
        <p:spPr>
          <a:xfrm>
            <a:off x="160199" y="1690689"/>
            <a:ext cx="5254388" cy="42473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Habakkuk 2:2–4 (NKJV)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The Just Live by Faith</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2 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Then the </a:t>
            </a:r>
            <a:r>
              <a:rPr kumimoji="0" lang="en-US" sz="1800" b="0" i="0" u="none" strike="noStrike" kern="1200" cap="small" spc="0" normalizeH="0" baseline="0" noProof="0" dirty="0">
                <a:ln>
                  <a:noFill/>
                </a:ln>
                <a:solidFill>
                  <a:prstClr val="white"/>
                </a:solidFill>
                <a:effectLst/>
                <a:uLnTx/>
                <a:uFillTx/>
                <a:latin typeface="Calibri" panose="020F0502020204030204"/>
                <a:ea typeface="+mn-ea"/>
                <a:cs typeface="+mn-cs"/>
              </a:rPr>
              <a:t>Lord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answered me and said: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“Write the vision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And make </a:t>
            </a:r>
            <a:r>
              <a:rPr kumimoji="0" lang="en-US" sz="1800" b="0" i="1" u="none" strike="noStrike" kern="1200" cap="none" spc="0" normalizeH="0" baseline="0" noProof="0" dirty="0">
                <a:ln>
                  <a:noFill/>
                </a:ln>
                <a:solidFill>
                  <a:srgbClr val="FFFF00"/>
                </a:solidFill>
                <a:effectLst/>
                <a:uLnTx/>
                <a:uFillTx/>
                <a:latin typeface="Calibri" panose="020F0502020204030204"/>
                <a:ea typeface="+mn-ea"/>
                <a:cs typeface="+mn-cs"/>
              </a:rPr>
              <a:t>it</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 plain on tablets,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That he may run who reads 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chemeClr val="bg1"/>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For the vision </a:t>
            </a:r>
            <a:r>
              <a:rPr kumimoji="0" lang="en-US" sz="1800" b="0" i="1" u="none" strike="noStrike" kern="1200" cap="none" spc="0" normalizeH="0" baseline="0" noProof="0" dirty="0">
                <a:ln>
                  <a:noFill/>
                </a:ln>
                <a:solidFill>
                  <a:schemeClr val="bg1"/>
                </a:solidFill>
                <a:effectLst/>
                <a:uLnTx/>
                <a:uFillTx/>
                <a:latin typeface="Calibri" panose="020F0502020204030204"/>
                <a:ea typeface="+mn-ea"/>
                <a:cs typeface="+mn-cs"/>
              </a:rPr>
              <a:t>is</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yet for an appointed time;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But at the end it will speak, and it will not lie.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Though it tarries, wait for 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Because it will surely come,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It will not tarry.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chemeClr val="bg1"/>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“Behold the proud,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His soul is not upright in him;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But the just shall live by his faith.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close up of a sign&#10;&#10;Description automatically generated">
            <a:extLst>
              <a:ext uri="{FF2B5EF4-FFF2-40B4-BE49-F238E27FC236}">
                <a16:creationId xmlns:a16="http://schemas.microsoft.com/office/drawing/2014/main" id="{4C4F9B57-27F9-4537-8C42-96AB06FE2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736" y="4462020"/>
            <a:ext cx="2353293" cy="2546854"/>
          </a:xfrm>
          <a:prstGeom prst="rect">
            <a:avLst/>
          </a:prstGeom>
        </p:spPr>
      </p:pic>
      <p:sp>
        <p:nvSpPr>
          <p:cNvPr id="7" name="Rectangle 6">
            <a:extLst>
              <a:ext uri="{FF2B5EF4-FFF2-40B4-BE49-F238E27FC236}">
                <a16:creationId xmlns:a16="http://schemas.microsoft.com/office/drawing/2014/main" id="{96611942-681A-413B-8686-56AA1E674454}"/>
              </a:ext>
            </a:extLst>
          </p:cNvPr>
          <p:cNvSpPr/>
          <p:nvPr/>
        </p:nvSpPr>
        <p:spPr>
          <a:xfrm>
            <a:off x="5414586" y="4663420"/>
            <a:ext cx="3767513" cy="2031325"/>
          </a:xfrm>
          <a:prstGeom prst="rect">
            <a:avLst/>
          </a:prstGeom>
        </p:spPr>
        <p:txBody>
          <a:bodyPr wrap="square">
            <a:spAutoFit/>
          </a:bodyPr>
          <a:lstStyle/>
          <a:p>
            <a:r>
              <a:rPr lang="en-US" dirty="0">
                <a:solidFill>
                  <a:srgbClr val="FFFF00"/>
                </a:solidFill>
              </a:rPr>
              <a:t>Shigionoth occurs only twice in the OT (once in the singular and once in the plural) and may refer to an instrument or a type of psalm. The other usage of the word (Ps. 7:1) favors a type of psalm, and it may be related to Akkadian </a:t>
            </a:r>
            <a:r>
              <a:rPr lang="en-US" i="1" dirty="0" err="1">
                <a:solidFill>
                  <a:srgbClr val="FFFF00"/>
                </a:solidFill>
              </a:rPr>
              <a:t>shigu</a:t>
            </a:r>
            <a:r>
              <a:rPr lang="en-US" i="1" dirty="0">
                <a:solidFill>
                  <a:srgbClr val="FFFF00"/>
                </a:solidFill>
              </a:rPr>
              <a:t>, “a lament.”</a:t>
            </a:r>
          </a:p>
        </p:txBody>
      </p:sp>
      <p:pic>
        <p:nvPicPr>
          <p:cNvPr id="8" name="Picture 7" descr="A person wearing a hat&#10;&#10;Description automatically generated">
            <a:extLst>
              <a:ext uri="{FF2B5EF4-FFF2-40B4-BE49-F238E27FC236}">
                <a16:creationId xmlns:a16="http://schemas.microsoft.com/office/drawing/2014/main" id="{053BE04F-D492-4F7F-A4AF-05C61057AD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1164" y="4581800"/>
            <a:ext cx="1746508" cy="2194564"/>
          </a:xfrm>
          <a:prstGeom prst="rect">
            <a:avLst/>
          </a:prstGeom>
        </p:spPr>
      </p:pic>
    </p:spTree>
    <p:extLst>
      <p:ext uri="{BB962C8B-B14F-4D97-AF65-F5344CB8AC3E}">
        <p14:creationId xmlns:p14="http://schemas.microsoft.com/office/powerpoint/2010/main" val="1004406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905D77-5462-4818-87FF-50459EEAE5DF}"/>
              </a:ext>
            </a:extLst>
          </p:cNvPr>
          <p:cNvSpPr/>
          <p:nvPr/>
        </p:nvSpPr>
        <p:spPr>
          <a:xfrm>
            <a:off x="432708" y="364137"/>
            <a:ext cx="4572000" cy="3916457"/>
          </a:xfrm>
          <a:prstGeom prst="rect">
            <a:avLst/>
          </a:prstGeom>
        </p:spPr>
        <p:txBody>
          <a:bodyPr>
            <a:spAutoFit/>
          </a:bodyPr>
          <a:lstStyle/>
          <a:p>
            <a:pPr>
              <a:spcBef>
                <a:spcPts val="1800"/>
              </a:spcBef>
            </a:pPr>
            <a:r>
              <a:rPr lang="en-US" sz="2400" b="1" cap="all" dirty="0">
                <a:solidFill>
                  <a:schemeClr val="bg1"/>
                </a:solidFill>
              </a:rPr>
              <a:t>Psalm 7  NKJV </a:t>
            </a:r>
          </a:p>
          <a:p>
            <a:pPr>
              <a:spcBef>
                <a:spcPts val="900"/>
              </a:spcBef>
            </a:pPr>
            <a:r>
              <a:rPr lang="en-US" sz="2000" b="1" i="1" dirty="0">
                <a:solidFill>
                  <a:schemeClr val="bg1"/>
                </a:solidFill>
              </a:rPr>
              <a:t>Prayer and Praise for Deliverance from Enemies</a:t>
            </a:r>
            <a:r>
              <a:rPr lang="en-US" sz="2000" b="1" dirty="0">
                <a:solidFill>
                  <a:schemeClr val="bg1"/>
                </a:solidFill>
              </a:rPr>
              <a:t> </a:t>
            </a:r>
          </a:p>
          <a:p>
            <a:pPr>
              <a:spcBef>
                <a:spcPts val="900"/>
              </a:spcBef>
            </a:pPr>
            <a:r>
              <a:rPr lang="en-US" dirty="0">
                <a:solidFill>
                  <a:schemeClr val="bg1"/>
                </a:solidFill>
              </a:rPr>
              <a:t>A Meditation Of David, Which He Sang to the </a:t>
            </a:r>
            <a:r>
              <a:rPr lang="en-US" cap="small" dirty="0">
                <a:solidFill>
                  <a:schemeClr val="bg1"/>
                </a:solidFill>
              </a:rPr>
              <a:t>Lord</a:t>
            </a:r>
            <a:r>
              <a:rPr lang="en-US" dirty="0">
                <a:solidFill>
                  <a:schemeClr val="bg1"/>
                </a:solidFill>
              </a:rPr>
              <a:t> Concerning the Words of Cush, a Benjamite. </a:t>
            </a:r>
          </a:p>
          <a:p>
            <a:pPr marL="457200" indent="-457200">
              <a:spcBef>
                <a:spcPts val="900"/>
              </a:spcBef>
            </a:pPr>
            <a:r>
              <a:rPr lang="en-US" baseline="30000" dirty="0">
                <a:solidFill>
                  <a:schemeClr val="bg1"/>
                </a:solidFill>
              </a:rPr>
              <a:t>1</a:t>
            </a:r>
            <a:r>
              <a:rPr lang="en-US" dirty="0">
                <a:solidFill>
                  <a:schemeClr val="bg1"/>
                </a:solidFill>
              </a:rPr>
              <a:t> O </a:t>
            </a:r>
            <a:r>
              <a:rPr lang="en-US" cap="small" dirty="0">
                <a:solidFill>
                  <a:schemeClr val="bg1"/>
                </a:solidFill>
              </a:rPr>
              <a:t>Lord</a:t>
            </a:r>
            <a:r>
              <a:rPr lang="en-US" dirty="0">
                <a:solidFill>
                  <a:schemeClr val="bg1"/>
                </a:solidFill>
              </a:rPr>
              <a:t> my God, in You I put my trust; Save me from all those who persecute me; </a:t>
            </a:r>
          </a:p>
          <a:p>
            <a:pPr marL="457200" indent="-228600"/>
            <a:r>
              <a:rPr lang="en-US" dirty="0">
                <a:solidFill>
                  <a:schemeClr val="bg1"/>
                </a:solidFill>
              </a:rPr>
              <a:t>And deliver me, </a:t>
            </a:r>
          </a:p>
          <a:p>
            <a:pPr marL="457200" indent="-457200"/>
            <a:r>
              <a:rPr lang="en-US" baseline="30000" dirty="0">
                <a:solidFill>
                  <a:schemeClr val="bg1"/>
                </a:solidFill>
              </a:rPr>
              <a:t>2</a:t>
            </a:r>
            <a:r>
              <a:rPr lang="en-US" dirty="0">
                <a:solidFill>
                  <a:schemeClr val="bg1"/>
                </a:solidFill>
              </a:rPr>
              <a:t> Lest they tear me like a lion, </a:t>
            </a:r>
          </a:p>
          <a:p>
            <a:pPr marL="457200" indent="-228600"/>
            <a:r>
              <a:rPr lang="en-US" dirty="0">
                <a:solidFill>
                  <a:schemeClr val="bg1"/>
                </a:solidFill>
              </a:rPr>
              <a:t>Rending </a:t>
            </a:r>
            <a:r>
              <a:rPr lang="en-US" i="1" dirty="0">
                <a:solidFill>
                  <a:schemeClr val="bg1"/>
                </a:solidFill>
              </a:rPr>
              <a:t>me</a:t>
            </a:r>
            <a:r>
              <a:rPr lang="en-US" dirty="0">
                <a:solidFill>
                  <a:schemeClr val="bg1"/>
                </a:solidFill>
              </a:rPr>
              <a:t> in pieces, while </a:t>
            </a:r>
            <a:r>
              <a:rPr lang="en-US" i="1" dirty="0">
                <a:solidFill>
                  <a:schemeClr val="bg1"/>
                </a:solidFill>
              </a:rPr>
              <a:t>there is</a:t>
            </a:r>
            <a:r>
              <a:rPr lang="en-US" dirty="0">
                <a:solidFill>
                  <a:schemeClr val="bg1"/>
                </a:solidFill>
              </a:rPr>
              <a:t> none to deliver. </a:t>
            </a:r>
          </a:p>
        </p:txBody>
      </p:sp>
      <p:sp>
        <p:nvSpPr>
          <p:cNvPr id="5" name="Rectangle 4">
            <a:extLst>
              <a:ext uri="{FF2B5EF4-FFF2-40B4-BE49-F238E27FC236}">
                <a16:creationId xmlns:a16="http://schemas.microsoft.com/office/drawing/2014/main" id="{43801894-9DF0-4708-9F84-4C74FBD506E6}"/>
              </a:ext>
            </a:extLst>
          </p:cNvPr>
          <p:cNvSpPr/>
          <p:nvPr/>
        </p:nvSpPr>
        <p:spPr>
          <a:xfrm>
            <a:off x="683078" y="1361105"/>
            <a:ext cx="1191352" cy="369332"/>
          </a:xfrm>
          <a:prstGeom prst="rect">
            <a:avLst/>
          </a:prstGeom>
        </p:spPr>
        <p:txBody>
          <a:bodyPr wrap="none">
            <a:spAutoFit/>
          </a:bodyPr>
          <a:lstStyle/>
          <a:p>
            <a:r>
              <a:rPr lang="en-US" dirty="0">
                <a:solidFill>
                  <a:srgbClr val="FFFF00"/>
                </a:solidFill>
              </a:rPr>
              <a:t>Shigionoth</a:t>
            </a:r>
            <a:endParaRPr lang="en-US" dirty="0"/>
          </a:p>
        </p:txBody>
      </p:sp>
      <p:sp>
        <p:nvSpPr>
          <p:cNvPr id="6" name="TextBox 5">
            <a:extLst>
              <a:ext uri="{FF2B5EF4-FFF2-40B4-BE49-F238E27FC236}">
                <a16:creationId xmlns:a16="http://schemas.microsoft.com/office/drawing/2014/main" id="{0925B3CE-5C0E-47CB-A410-49F1A5B2AE82}"/>
              </a:ext>
            </a:extLst>
          </p:cNvPr>
          <p:cNvSpPr txBox="1"/>
          <p:nvPr/>
        </p:nvSpPr>
        <p:spPr>
          <a:xfrm>
            <a:off x="4974771" y="2676465"/>
            <a:ext cx="3752822" cy="1477328"/>
          </a:xfrm>
          <a:prstGeom prst="rect">
            <a:avLst/>
          </a:prstGeom>
          <a:noFill/>
        </p:spPr>
        <p:txBody>
          <a:bodyPr wrap="none" rtlCol="0">
            <a:spAutoFit/>
          </a:bodyPr>
          <a:lstStyle/>
          <a:p>
            <a:r>
              <a:rPr lang="en-US" dirty="0">
                <a:solidFill>
                  <a:srgbClr val="00FFFF"/>
                </a:solidFill>
              </a:rPr>
              <a:t> Need for Refuge when sought by Saul</a:t>
            </a:r>
          </a:p>
          <a:p>
            <a:endParaRPr lang="en-US" dirty="0">
              <a:solidFill>
                <a:srgbClr val="00FFFF"/>
              </a:solidFill>
            </a:endParaRPr>
          </a:p>
          <a:p>
            <a:r>
              <a:rPr lang="en-US" dirty="0">
                <a:solidFill>
                  <a:srgbClr val="00FFFF"/>
                </a:solidFill>
              </a:rPr>
              <a:t>Fleeing from Absalom 2 Sam 16</a:t>
            </a:r>
          </a:p>
          <a:p>
            <a:endParaRPr lang="en-US" dirty="0">
              <a:solidFill>
                <a:srgbClr val="00FFFF"/>
              </a:solidFill>
            </a:endParaRPr>
          </a:p>
          <a:p>
            <a:endParaRPr lang="en-US" dirty="0">
              <a:solidFill>
                <a:srgbClr val="00FFFF"/>
              </a:solidFill>
            </a:endParaRPr>
          </a:p>
        </p:txBody>
      </p:sp>
      <p:sp>
        <p:nvSpPr>
          <p:cNvPr id="7" name="Rectangle 6">
            <a:extLst>
              <a:ext uri="{FF2B5EF4-FFF2-40B4-BE49-F238E27FC236}">
                <a16:creationId xmlns:a16="http://schemas.microsoft.com/office/drawing/2014/main" id="{7D992FD8-6048-48E6-8806-DF09547D2A74}"/>
              </a:ext>
            </a:extLst>
          </p:cNvPr>
          <p:cNvSpPr/>
          <p:nvPr/>
        </p:nvSpPr>
        <p:spPr>
          <a:xfrm>
            <a:off x="5091794" y="3694774"/>
            <a:ext cx="3635800" cy="2893100"/>
          </a:xfrm>
          <a:prstGeom prst="rect">
            <a:avLst/>
          </a:prstGeom>
        </p:spPr>
        <p:txBody>
          <a:bodyPr wrap="square">
            <a:spAutoFit/>
          </a:bodyPr>
          <a:lstStyle/>
          <a:p>
            <a:r>
              <a:rPr lang="en-US" sz="1400" dirty="0">
                <a:solidFill>
                  <a:srgbClr val="00FFFF"/>
                </a:solidFill>
              </a:rPr>
              <a:t>2 Samuel 16:5–6 (ESV) </a:t>
            </a:r>
          </a:p>
          <a:p>
            <a:pPr>
              <a:spcBef>
                <a:spcPts val="1200"/>
              </a:spcBef>
            </a:pPr>
            <a:r>
              <a:rPr lang="en-US" sz="1400" b="1" dirty="0">
                <a:solidFill>
                  <a:srgbClr val="00FFFF"/>
                </a:solidFill>
                <a:latin typeface="Arial" panose="020B0604020202020204" pitchFamily="34" charset="0"/>
              </a:rPr>
              <a:t>Shimei Curses David </a:t>
            </a:r>
          </a:p>
          <a:p>
            <a:pPr indent="152400"/>
            <a:r>
              <a:rPr lang="en-US" sz="1600" b="1" baseline="30000" dirty="0">
                <a:solidFill>
                  <a:srgbClr val="00FFFF"/>
                </a:solidFill>
              </a:rPr>
              <a:t>5 </a:t>
            </a:r>
            <a:r>
              <a:rPr lang="en-US" sz="1600" dirty="0">
                <a:solidFill>
                  <a:srgbClr val="00FFFF"/>
                </a:solidFill>
              </a:rPr>
              <a:t>When King David came to </a:t>
            </a:r>
            <a:r>
              <a:rPr lang="en-US" sz="1600" dirty="0" err="1">
                <a:solidFill>
                  <a:srgbClr val="00FFFF"/>
                </a:solidFill>
              </a:rPr>
              <a:t>Bahurim</a:t>
            </a:r>
            <a:r>
              <a:rPr lang="en-US" sz="1600" dirty="0">
                <a:solidFill>
                  <a:srgbClr val="00FFFF"/>
                </a:solidFill>
              </a:rPr>
              <a:t>, there came out a man of the family of the house of Saul, whose name was Shimei, the son of Gera, </a:t>
            </a:r>
          </a:p>
          <a:p>
            <a:pPr indent="152400"/>
            <a:r>
              <a:rPr lang="en-US" sz="1600" dirty="0">
                <a:solidFill>
                  <a:srgbClr val="FFFF00"/>
                </a:solidFill>
              </a:rPr>
              <a:t>and as he came he cursed continually</a:t>
            </a:r>
            <a:r>
              <a:rPr lang="en-US" sz="1600" dirty="0">
                <a:solidFill>
                  <a:srgbClr val="00FFFF"/>
                </a:solidFill>
              </a:rPr>
              <a:t>. </a:t>
            </a:r>
            <a:r>
              <a:rPr lang="en-US" sz="1600" b="1" baseline="30000" dirty="0">
                <a:solidFill>
                  <a:srgbClr val="00FFFF"/>
                </a:solidFill>
              </a:rPr>
              <a:t>6</a:t>
            </a:r>
            <a:r>
              <a:rPr lang="en-US" sz="1600" b="1" baseline="30000" dirty="0">
                <a:solidFill>
                  <a:srgbClr val="FFFF00"/>
                </a:solidFill>
              </a:rPr>
              <a:t> </a:t>
            </a:r>
            <a:r>
              <a:rPr lang="en-US" sz="1600" dirty="0">
                <a:solidFill>
                  <a:srgbClr val="FFFF00"/>
                </a:solidFill>
              </a:rPr>
              <a:t>And he threw stones at David </a:t>
            </a:r>
            <a:r>
              <a:rPr lang="en-US" sz="1600" dirty="0">
                <a:solidFill>
                  <a:srgbClr val="00FFFF"/>
                </a:solidFill>
              </a:rPr>
              <a:t>and at all the servants of King David, and all the people and all the mighty men were on his right hand and on his left</a:t>
            </a:r>
            <a:r>
              <a:rPr lang="en-US" sz="1400" dirty="0">
                <a:solidFill>
                  <a:srgbClr val="00FFFF"/>
                </a:solidFill>
              </a:rPr>
              <a:t>. </a:t>
            </a:r>
          </a:p>
        </p:txBody>
      </p:sp>
      <p:sp>
        <p:nvSpPr>
          <p:cNvPr id="8" name="Rectangle 7">
            <a:extLst>
              <a:ext uri="{FF2B5EF4-FFF2-40B4-BE49-F238E27FC236}">
                <a16:creationId xmlns:a16="http://schemas.microsoft.com/office/drawing/2014/main" id="{E887A97C-1CD9-4565-A46E-82596C924520}"/>
              </a:ext>
            </a:extLst>
          </p:cNvPr>
          <p:cNvSpPr/>
          <p:nvPr/>
        </p:nvSpPr>
        <p:spPr>
          <a:xfrm>
            <a:off x="217714" y="4296566"/>
            <a:ext cx="3921578" cy="1200329"/>
          </a:xfrm>
          <a:prstGeom prst="rect">
            <a:avLst/>
          </a:prstGeom>
        </p:spPr>
        <p:txBody>
          <a:bodyPr wrap="square">
            <a:spAutoFit/>
          </a:bodyPr>
          <a:lstStyle/>
          <a:p>
            <a:r>
              <a:rPr lang="en-US" b="1" dirty="0">
                <a:solidFill>
                  <a:srgbClr val="FFFF00"/>
                </a:solidFill>
              </a:rPr>
              <a:t>Habakkuk 3:1 (TLB) </a:t>
            </a:r>
            <a:br>
              <a:rPr lang="en-US" dirty="0">
                <a:solidFill>
                  <a:srgbClr val="FFFF00"/>
                </a:solidFill>
              </a:rPr>
            </a:br>
            <a:r>
              <a:rPr lang="en-US" baseline="30000" dirty="0">
                <a:solidFill>
                  <a:srgbClr val="FFFF00"/>
                </a:solidFill>
              </a:rPr>
              <a:t>1 </a:t>
            </a:r>
            <a:r>
              <a:rPr lang="en-US" dirty="0">
                <a:solidFill>
                  <a:srgbClr val="FFFF00"/>
                </a:solidFill>
              </a:rPr>
              <a:t> This </a:t>
            </a:r>
            <a:r>
              <a:rPr lang="en-US" b="1" u="sng" dirty="0">
                <a:solidFill>
                  <a:srgbClr val="FFFF00"/>
                </a:solidFill>
              </a:rPr>
              <a:t>is the prayer of triumph </a:t>
            </a:r>
            <a:r>
              <a:rPr lang="en-US" dirty="0">
                <a:solidFill>
                  <a:srgbClr val="FFFF00"/>
                </a:solidFill>
              </a:rPr>
              <a:t>that Habakkuk sang before the Lord: </a:t>
            </a:r>
            <a:br>
              <a:rPr lang="en-US" dirty="0">
                <a:solidFill>
                  <a:srgbClr val="FFFF00"/>
                </a:solidFill>
              </a:rPr>
            </a:br>
            <a:endParaRPr lang="en-US" dirty="0">
              <a:solidFill>
                <a:srgbClr val="FFFF00"/>
              </a:solidFill>
            </a:endParaRPr>
          </a:p>
        </p:txBody>
      </p:sp>
      <p:pic>
        <p:nvPicPr>
          <p:cNvPr id="10" name="Picture 9">
            <a:extLst>
              <a:ext uri="{FF2B5EF4-FFF2-40B4-BE49-F238E27FC236}">
                <a16:creationId xmlns:a16="http://schemas.microsoft.com/office/drawing/2014/main" id="{39A281FE-6B68-4DB9-A8B3-1332861B6ACA}"/>
              </a:ext>
            </a:extLst>
          </p:cNvPr>
          <p:cNvPicPr>
            <a:picLocks noChangeAspect="1"/>
          </p:cNvPicPr>
          <p:nvPr/>
        </p:nvPicPr>
        <p:blipFill>
          <a:blip r:embed="rId2"/>
          <a:stretch>
            <a:fillRect/>
          </a:stretch>
        </p:blipFill>
        <p:spPr>
          <a:xfrm>
            <a:off x="130629" y="5205895"/>
            <a:ext cx="4757057" cy="315967"/>
          </a:xfrm>
          <a:prstGeom prst="rect">
            <a:avLst/>
          </a:prstGeom>
        </p:spPr>
      </p:pic>
      <p:sp>
        <p:nvSpPr>
          <p:cNvPr id="11" name="Rectangle 10">
            <a:extLst>
              <a:ext uri="{FF2B5EF4-FFF2-40B4-BE49-F238E27FC236}">
                <a16:creationId xmlns:a16="http://schemas.microsoft.com/office/drawing/2014/main" id="{7409CFAB-9694-41DD-9223-814366B86699}"/>
              </a:ext>
            </a:extLst>
          </p:cNvPr>
          <p:cNvSpPr/>
          <p:nvPr/>
        </p:nvSpPr>
        <p:spPr>
          <a:xfrm>
            <a:off x="130629" y="5657671"/>
            <a:ext cx="4572000" cy="1200329"/>
          </a:xfrm>
          <a:prstGeom prst="rect">
            <a:avLst/>
          </a:prstGeom>
        </p:spPr>
        <p:txBody>
          <a:bodyPr>
            <a:spAutoFit/>
          </a:bodyPr>
          <a:lstStyle/>
          <a:p>
            <a:r>
              <a:rPr lang="en-US" b="1" dirty="0">
                <a:solidFill>
                  <a:srgbClr val="FFFF00"/>
                </a:solidFill>
              </a:rPr>
              <a:t>Habakkuk 3:1 (NIV) </a:t>
            </a:r>
            <a:br>
              <a:rPr lang="en-US" dirty="0">
                <a:solidFill>
                  <a:srgbClr val="FFFF00"/>
                </a:solidFill>
              </a:rPr>
            </a:br>
            <a:r>
              <a:rPr lang="en-US" baseline="30000" dirty="0">
                <a:solidFill>
                  <a:srgbClr val="FFFF00"/>
                </a:solidFill>
              </a:rPr>
              <a:t>1 </a:t>
            </a:r>
            <a:r>
              <a:rPr lang="en-US" dirty="0">
                <a:solidFill>
                  <a:srgbClr val="FFFF00"/>
                </a:solidFill>
              </a:rPr>
              <a:t> A prayer of Habakkuk the prophet. On </a:t>
            </a:r>
            <a:r>
              <a:rPr lang="en-US" i="1" dirty="0" err="1">
                <a:solidFill>
                  <a:srgbClr val="FFFF00"/>
                </a:solidFill>
              </a:rPr>
              <a:t>shigionoth</a:t>
            </a:r>
            <a:r>
              <a:rPr lang="en-US" dirty="0">
                <a:solidFill>
                  <a:srgbClr val="FFFF00"/>
                </a:solidFill>
              </a:rPr>
              <a:t>. </a:t>
            </a:r>
            <a:br>
              <a:rPr lang="en-US" dirty="0">
                <a:solidFill>
                  <a:srgbClr val="FFFF00"/>
                </a:solidFill>
              </a:rPr>
            </a:br>
            <a:endParaRPr lang="en-US" dirty="0">
              <a:solidFill>
                <a:srgbClr val="FFFF00"/>
              </a:solidFill>
            </a:endParaRPr>
          </a:p>
        </p:txBody>
      </p:sp>
      <p:sp>
        <p:nvSpPr>
          <p:cNvPr id="12" name="Rectangle 11">
            <a:extLst>
              <a:ext uri="{FF2B5EF4-FFF2-40B4-BE49-F238E27FC236}">
                <a16:creationId xmlns:a16="http://schemas.microsoft.com/office/drawing/2014/main" id="{0C089353-485B-4E02-A00F-FAFC5DB4CEAF}"/>
              </a:ext>
            </a:extLst>
          </p:cNvPr>
          <p:cNvSpPr/>
          <p:nvPr/>
        </p:nvSpPr>
        <p:spPr>
          <a:xfrm>
            <a:off x="4887686" y="92519"/>
            <a:ext cx="4572000" cy="923330"/>
          </a:xfrm>
          <a:prstGeom prst="rect">
            <a:avLst/>
          </a:prstGeom>
        </p:spPr>
        <p:txBody>
          <a:bodyPr>
            <a:spAutoFit/>
          </a:bodyPr>
          <a:lstStyle/>
          <a:p>
            <a:r>
              <a:rPr lang="en-US" b="1" dirty="0">
                <a:solidFill>
                  <a:srgbClr val="FFFF00"/>
                </a:solidFill>
              </a:rPr>
              <a:t>Habakkuk 3:1 (YLT) </a:t>
            </a:r>
            <a:br>
              <a:rPr lang="en-US" dirty="0">
                <a:solidFill>
                  <a:srgbClr val="FFFF00"/>
                </a:solidFill>
              </a:rPr>
            </a:br>
            <a:r>
              <a:rPr lang="en-US" baseline="30000" dirty="0">
                <a:solidFill>
                  <a:srgbClr val="FFFF00"/>
                </a:solidFill>
              </a:rPr>
              <a:t>1 </a:t>
            </a:r>
            <a:r>
              <a:rPr lang="en-US" dirty="0">
                <a:solidFill>
                  <a:srgbClr val="FFFF00"/>
                </a:solidFill>
              </a:rPr>
              <a:t> A </a:t>
            </a:r>
            <a:r>
              <a:rPr lang="en-US" u="sng" dirty="0">
                <a:solidFill>
                  <a:srgbClr val="FFFF00"/>
                </a:solidFill>
              </a:rPr>
              <a:t>prayer of Habakkuk </a:t>
            </a:r>
            <a:r>
              <a:rPr lang="en-US" dirty="0">
                <a:solidFill>
                  <a:srgbClr val="FFFF00"/>
                </a:solidFill>
              </a:rPr>
              <a:t>the prophet </a:t>
            </a:r>
            <a:r>
              <a:rPr lang="en-US" dirty="0">
                <a:solidFill>
                  <a:srgbClr val="00FFFF"/>
                </a:solidFill>
              </a:rPr>
              <a:t>concerning erring ones</a:t>
            </a:r>
            <a:r>
              <a:rPr lang="en-US" dirty="0">
                <a:solidFill>
                  <a:srgbClr val="FFFF00"/>
                </a:solidFill>
              </a:rPr>
              <a:t>: </a:t>
            </a:r>
          </a:p>
        </p:txBody>
      </p:sp>
      <p:sp>
        <p:nvSpPr>
          <p:cNvPr id="13" name="Rectangle 12">
            <a:extLst>
              <a:ext uri="{FF2B5EF4-FFF2-40B4-BE49-F238E27FC236}">
                <a16:creationId xmlns:a16="http://schemas.microsoft.com/office/drawing/2014/main" id="{0FB790AE-7353-4EEC-BD07-88CA2498AD1D}"/>
              </a:ext>
            </a:extLst>
          </p:cNvPr>
          <p:cNvSpPr/>
          <p:nvPr/>
        </p:nvSpPr>
        <p:spPr>
          <a:xfrm>
            <a:off x="4835973" y="953249"/>
            <a:ext cx="4572000" cy="923330"/>
          </a:xfrm>
          <a:prstGeom prst="rect">
            <a:avLst/>
          </a:prstGeom>
        </p:spPr>
        <p:txBody>
          <a:bodyPr>
            <a:spAutoFit/>
          </a:bodyPr>
          <a:lstStyle/>
          <a:p>
            <a:r>
              <a:rPr lang="en-US" b="1" dirty="0">
                <a:solidFill>
                  <a:srgbClr val="FFFF00"/>
                </a:solidFill>
              </a:rPr>
              <a:t>Habakkuk 3:1 (ASV) </a:t>
            </a:r>
            <a:br>
              <a:rPr lang="en-US" dirty="0">
                <a:solidFill>
                  <a:srgbClr val="FFFF00"/>
                </a:solidFill>
              </a:rPr>
            </a:br>
            <a:r>
              <a:rPr lang="en-US" baseline="30000" dirty="0">
                <a:solidFill>
                  <a:srgbClr val="FFFF00"/>
                </a:solidFill>
              </a:rPr>
              <a:t>1 </a:t>
            </a:r>
            <a:r>
              <a:rPr lang="en-US" dirty="0">
                <a:solidFill>
                  <a:srgbClr val="FFFF00"/>
                </a:solidFill>
              </a:rPr>
              <a:t> A prayer of Habakkuk the prophet, </a:t>
            </a:r>
            <a:r>
              <a:rPr lang="en-US" dirty="0">
                <a:solidFill>
                  <a:srgbClr val="00FFFF"/>
                </a:solidFill>
              </a:rPr>
              <a:t>set to Shigionoth. </a:t>
            </a:r>
          </a:p>
        </p:txBody>
      </p:sp>
      <p:sp>
        <p:nvSpPr>
          <p:cNvPr id="14" name="Rectangle 13">
            <a:extLst>
              <a:ext uri="{FF2B5EF4-FFF2-40B4-BE49-F238E27FC236}">
                <a16:creationId xmlns:a16="http://schemas.microsoft.com/office/drawing/2014/main" id="{B3A50D37-A095-4AC2-9DCB-27C6220E9D15}"/>
              </a:ext>
            </a:extLst>
          </p:cNvPr>
          <p:cNvSpPr/>
          <p:nvPr/>
        </p:nvSpPr>
        <p:spPr>
          <a:xfrm>
            <a:off x="4835973" y="1876579"/>
            <a:ext cx="4572000" cy="923330"/>
          </a:xfrm>
          <a:prstGeom prst="rect">
            <a:avLst/>
          </a:prstGeom>
        </p:spPr>
        <p:txBody>
          <a:bodyPr>
            <a:spAutoFit/>
          </a:bodyPr>
          <a:lstStyle/>
          <a:p>
            <a:r>
              <a:rPr lang="en-US" b="1" dirty="0">
                <a:solidFill>
                  <a:srgbClr val="FFFF00"/>
                </a:solidFill>
              </a:rPr>
              <a:t>Habakkuk 3:1 (NET1) </a:t>
            </a:r>
            <a:br>
              <a:rPr lang="en-US" dirty="0">
                <a:solidFill>
                  <a:srgbClr val="FFFF00"/>
                </a:solidFill>
              </a:rPr>
            </a:br>
            <a:r>
              <a:rPr lang="en-US" baseline="30000" dirty="0">
                <a:solidFill>
                  <a:srgbClr val="FFFF00"/>
                </a:solidFill>
              </a:rPr>
              <a:t>1 </a:t>
            </a:r>
            <a:r>
              <a:rPr lang="en-US" dirty="0">
                <a:solidFill>
                  <a:srgbClr val="FFFF00"/>
                </a:solidFill>
              </a:rPr>
              <a:t> This is a prayer of Habakkuk the prophet: </a:t>
            </a:r>
            <a:br>
              <a:rPr lang="en-US" dirty="0">
                <a:solidFill>
                  <a:srgbClr val="FFFF00"/>
                </a:solidFill>
              </a:rPr>
            </a:br>
            <a:endParaRPr lang="en-US" dirty="0">
              <a:solidFill>
                <a:srgbClr val="FFFF00"/>
              </a:solidFill>
            </a:endParaRPr>
          </a:p>
        </p:txBody>
      </p:sp>
    </p:spTree>
    <p:extLst>
      <p:ext uri="{BB962C8B-B14F-4D97-AF65-F5344CB8AC3E}">
        <p14:creationId xmlns:p14="http://schemas.microsoft.com/office/powerpoint/2010/main" val="165808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49D17-1EA4-4056-867F-0556F17A3F02}"/>
              </a:ext>
            </a:extLst>
          </p:cNvPr>
          <p:cNvSpPr>
            <a:spLocks noGrp="1"/>
          </p:cNvSpPr>
          <p:nvPr>
            <p:ph type="title"/>
          </p:nvPr>
        </p:nvSpPr>
        <p:spPr>
          <a:xfrm>
            <a:off x="751115" y="114754"/>
            <a:ext cx="7886700" cy="1325563"/>
          </a:xfrm>
        </p:spPr>
        <p:txBody>
          <a:bodyPr/>
          <a:lstStyle/>
          <a:p>
            <a:r>
              <a:rPr lang="en-US" i="1" dirty="0"/>
              <a:t>The Prophet’s Prayer</a:t>
            </a:r>
            <a:r>
              <a:rPr lang="en-US" dirty="0"/>
              <a:t> </a:t>
            </a:r>
            <a:br>
              <a:rPr lang="en-US" dirty="0"/>
            </a:br>
            <a:endParaRPr lang="en-US" dirty="0"/>
          </a:p>
        </p:txBody>
      </p:sp>
      <p:sp>
        <p:nvSpPr>
          <p:cNvPr id="3" name="Rectangle 2">
            <a:extLst>
              <a:ext uri="{FF2B5EF4-FFF2-40B4-BE49-F238E27FC236}">
                <a16:creationId xmlns:a16="http://schemas.microsoft.com/office/drawing/2014/main" id="{4B0DCA00-8C40-4648-A990-06B15A9B2898}"/>
              </a:ext>
            </a:extLst>
          </p:cNvPr>
          <p:cNvSpPr/>
          <p:nvPr/>
        </p:nvSpPr>
        <p:spPr>
          <a:xfrm>
            <a:off x="250372" y="1289953"/>
            <a:ext cx="5627914" cy="213904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Habakkuk 3:1–2 (NKJV) </a:t>
            </a:r>
          </a:p>
          <a:p>
            <a:pPr marL="0" marR="0" lvl="0" indent="0" algn="l" defTabSz="457200" rtl="0" eaLnBrk="1" fontAlgn="auto" latinLnBrk="0" hangingPunct="1">
              <a:lnSpc>
                <a:spcPct val="100000"/>
              </a:lnSpc>
              <a:spcBef>
                <a:spcPts val="9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 prayer of Habakkuk the prophet, on Shigionoth. </a:t>
            </a:r>
          </a:p>
          <a:p>
            <a:pPr marL="457200" marR="0" lvl="0" indent="-457200" algn="l" defTabSz="457200" rtl="0" eaLnBrk="1" fontAlgn="auto" latinLnBrk="0" hangingPunct="1">
              <a:lnSpc>
                <a:spcPct val="100000"/>
              </a:lnSpc>
              <a:spcBef>
                <a:spcPts val="90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O </a:t>
            </a:r>
            <a:r>
              <a:rPr kumimoji="0" lang="en-US" sz="1800" b="0" i="0" u="none" strike="noStrike" kern="1200" cap="small" spc="0" normalizeH="0" baseline="0" noProof="0" dirty="0">
                <a:ln>
                  <a:noFill/>
                </a:ln>
                <a:solidFill>
                  <a:prstClr val="white"/>
                </a:solidFill>
                <a:effectLst/>
                <a:uLnTx/>
                <a:uFillTx/>
                <a:latin typeface="Calibri" panose="020F0502020204030204"/>
                <a:ea typeface="+mn-ea"/>
                <a:cs typeface="+mn-cs"/>
              </a:rPr>
              <a:t>Lord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I have heard Your speech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and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was afraid;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 </a:t>
            </a:r>
            <a:r>
              <a:rPr kumimoji="0" lang="en-US" sz="1800" b="0" i="0" u="none" strike="noStrike" kern="1200" cap="small" spc="0" normalizeH="0" baseline="0" noProof="0" dirty="0">
                <a:ln>
                  <a:noFill/>
                </a:ln>
                <a:solidFill>
                  <a:prstClr val="white"/>
                </a:solidFill>
                <a:effectLst/>
                <a:uLnTx/>
                <a:uFillTx/>
                <a:latin typeface="Calibri" panose="020F0502020204030204"/>
                <a:ea typeface="+mn-ea"/>
                <a:cs typeface="+mn-cs"/>
              </a:rPr>
              <a:t>Lord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revive Your work in the midst of the years!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 the midst of the years make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it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known;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FFFF"/>
                </a:solidFill>
                <a:effectLst/>
                <a:uLnTx/>
                <a:uFillTx/>
                <a:latin typeface="Calibri" panose="020F0502020204030204"/>
                <a:ea typeface="+mn-ea"/>
                <a:cs typeface="+mn-cs"/>
              </a:rPr>
              <a:t>In wrath remember mercy. </a:t>
            </a:r>
          </a:p>
        </p:txBody>
      </p:sp>
      <p:sp>
        <p:nvSpPr>
          <p:cNvPr id="4" name="Rectangle 3">
            <a:extLst>
              <a:ext uri="{FF2B5EF4-FFF2-40B4-BE49-F238E27FC236}">
                <a16:creationId xmlns:a16="http://schemas.microsoft.com/office/drawing/2014/main" id="{AA61604D-7601-4283-95BB-50B240F307BD}"/>
              </a:ext>
            </a:extLst>
          </p:cNvPr>
          <p:cNvSpPr/>
          <p:nvPr/>
        </p:nvSpPr>
        <p:spPr>
          <a:xfrm>
            <a:off x="5644243" y="1389291"/>
            <a:ext cx="3494315" cy="2285241"/>
          </a:xfrm>
          <a:prstGeom prst="rect">
            <a:avLst/>
          </a:prstGeom>
        </p:spPr>
        <p:txBody>
          <a:bodyPr wrap="square">
            <a:spAutoFit/>
          </a:bodyPr>
          <a:lstStyle/>
          <a:p>
            <a:pPr marL="457200" marR="0" lvl="0" indent="-457200" algn="l" defTabSz="457200" rtl="0" eaLnBrk="1" fontAlgn="auto" latinLnBrk="0" hangingPunct="1">
              <a:lnSpc>
                <a:spcPct val="100000"/>
              </a:lnSpc>
              <a:spcBef>
                <a:spcPts val="900"/>
              </a:spcBef>
              <a:spcAft>
                <a:spcPts val="0"/>
              </a:spcAft>
              <a:buClrTx/>
              <a:buSzTx/>
              <a:buFontTx/>
              <a:buNone/>
              <a:tabLst/>
              <a:defRPr/>
            </a:pPr>
            <a:endPar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9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Psalm 7(NKJV) </a:t>
            </a:r>
          </a:p>
          <a:p>
            <a:pPr marL="457200" marR="0" lvl="0" indent="-457200" algn="l" defTabSz="457200" rtl="0" eaLnBrk="1" fontAlgn="auto" latinLnBrk="0" hangingPunct="1">
              <a:lnSpc>
                <a:spcPct val="100000"/>
              </a:lnSpc>
              <a:spcBef>
                <a:spcPts val="90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O </a:t>
            </a:r>
            <a:r>
              <a:rPr kumimoji="0" lang="en-US" sz="1800" b="0" i="0" u="none" strike="noStrike" kern="1200" cap="small" spc="0" normalizeH="0" baseline="0" noProof="0" dirty="0">
                <a:ln>
                  <a:noFill/>
                </a:ln>
                <a:solidFill>
                  <a:prstClr val="white"/>
                </a:solidFill>
                <a:effectLst/>
                <a:uLnTx/>
                <a:uFillTx/>
                <a:latin typeface="Calibri" panose="020F0502020204030204"/>
                <a:ea typeface="+mn-ea"/>
                <a:cs typeface="+mn-cs"/>
              </a:rPr>
              <a:t>Lord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my God, in You I put my trust; </a:t>
            </a:r>
          </a:p>
          <a:p>
            <a:pPr marL="457200" marR="0" lvl="0" indent="-457200" algn="l" defTabSz="457200" rtl="0" eaLnBrk="1" fontAlgn="auto" latinLnBrk="0" hangingPunct="1">
              <a:lnSpc>
                <a:spcPct val="100000"/>
              </a:lnSpc>
              <a:spcBef>
                <a:spcPts val="9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Save me from all those who persecute me;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deliver me, </a:t>
            </a:r>
          </a:p>
        </p:txBody>
      </p:sp>
      <p:sp>
        <p:nvSpPr>
          <p:cNvPr id="5" name="Left Brace 4">
            <a:extLst>
              <a:ext uri="{FF2B5EF4-FFF2-40B4-BE49-F238E27FC236}">
                <a16:creationId xmlns:a16="http://schemas.microsoft.com/office/drawing/2014/main" id="{4DDE3DED-5948-4F60-9C23-96AF14EA4064}"/>
              </a:ext>
            </a:extLst>
          </p:cNvPr>
          <p:cNvSpPr/>
          <p:nvPr/>
        </p:nvSpPr>
        <p:spPr>
          <a:xfrm>
            <a:off x="5573485" y="2710543"/>
            <a:ext cx="141515" cy="1063327"/>
          </a:xfrm>
          <a:prstGeom prst="lef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Left Brace 5">
            <a:extLst>
              <a:ext uri="{FF2B5EF4-FFF2-40B4-BE49-F238E27FC236}">
                <a16:creationId xmlns:a16="http://schemas.microsoft.com/office/drawing/2014/main" id="{B16B5E53-84FC-4E2E-BB5E-8221BCEB6BE0}"/>
              </a:ext>
            </a:extLst>
          </p:cNvPr>
          <p:cNvSpPr/>
          <p:nvPr/>
        </p:nvSpPr>
        <p:spPr>
          <a:xfrm flipH="1">
            <a:off x="5268684" y="2538109"/>
            <a:ext cx="141514" cy="890892"/>
          </a:xfrm>
          <a:prstGeom prst="lef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0273D1C-CE1E-44D2-9D6D-D7299369BBEA}"/>
              </a:ext>
            </a:extLst>
          </p:cNvPr>
          <p:cNvSpPr/>
          <p:nvPr/>
        </p:nvSpPr>
        <p:spPr>
          <a:xfrm>
            <a:off x="840921" y="3650092"/>
            <a:ext cx="4572000" cy="3093154"/>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Habakkuk 3:3–5 (NKJV) </a:t>
            </a:r>
          </a:p>
          <a:p>
            <a:pPr marL="457200" marR="0" lvl="0" indent="-457200" algn="l" defTabSz="457200" rtl="0" eaLnBrk="1" fontAlgn="auto" latinLnBrk="0" hangingPunct="1">
              <a:lnSpc>
                <a:spcPct val="100000"/>
              </a:lnSpc>
              <a:spcBef>
                <a:spcPts val="90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God came from Teman,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Holy One from Mount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Paran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Selah </a:t>
            </a:r>
          </a:p>
          <a:p>
            <a:pPr marL="457200" marR="0" lvl="0" indent="-228600" algn="l" defTabSz="457200" rtl="0" eaLnBrk="1" fontAlgn="auto" latinLnBrk="0" hangingPunct="1">
              <a:lnSpc>
                <a:spcPct val="100000"/>
              </a:lnSpc>
              <a:spcBef>
                <a:spcPts val="9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His glory covered the heavens,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the earth was full of His praise.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His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brightness was like the light;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He had rays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flashing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from His hand,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there His power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was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hidden.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5</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Before Him went pestilence,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fever followed at His feet. </a:t>
            </a:r>
          </a:p>
        </p:txBody>
      </p:sp>
      <p:sp>
        <p:nvSpPr>
          <p:cNvPr id="8" name="TextBox 7">
            <a:extLst>
              <a:ext uri="{FF2B5EF4-FFF2-40B4-BE49-F238E27FC236}">
                <a16:creationId xmlns:a16="http://schemas.microsoft.com/office/drawing/2014/main" id="{EC9F6CFF-D66B-4508-8922-446D4331AF65}"/>
              </a:ext>
            </a:extLst>
          </p:cNvPr>
          <p:cNvSpPr txBox="1"/>
          <p:nvPr/>
        </p:nvSpPr>
        <p:spPr>
          <a:xfrm>
            <a:off x="4950276" y="3765398"/>
            <a:ext cx="405220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FFFF"/>
                </a:solidFill>
                <a:effectLst/>
                <a:uLnTx/>
                <a:uFillTx/>
                <a:latin typeface="Calibri" panose="020F0502020204030204"/>
                <a:ea typeface="+mn-ea"/>
                <a:cs typeface="+mn-cs"/>
              </a:rPr>
              <a:t>Teman - </a:t>
            </a:r>
            <a:r>
              <a:rPr kumimoji="0" lang="en-US" sz="1400" b="0" i="0" u="none" strike="noStrike" kern="1200" cap="none" spc="0" normalizeH="0" baseline="0" noProof="0" dirty="0">
                <a:ln>
                  <a:noFill/>
                </a:ln>
                <a:solidFill>
                  <a:srgbClr val="00FFFF"/>
                </a:solidFill>
                <a:effectLst/>
                <a:uLnTx/>
                <a:uFillTx/>
                <a:latin typeface="Calibri" panose="020F0502020204030204"/>
                <a:ea typeface="+mn-ea"/>
                <a:cs typeface="+mn-cs"/>
              </a:rPr>
              <a:t>South, a city and region in Eastern </a:t>
            </a:r>
            <a:r>
              <a:rPr kumimoji="0" lang="en-US" sz="1400" b="0" i="0" u="none" strike="noStrike" kern="1200" cap="none" spc="0" normalizeH="0" baseline="0" noProof="0" dirty="0" err="1">
                <a:ln>
                  <a:noFill/>
                </a:ln>
                <a:solidFill>
                  <a:srgbClr val="00FFFF"/>
                </a:solidFill>
                <a:effectLst/>
                <a:uLnTx/>
                <a:uFillTx/>
                <a:latin typeface="Calibri" panose="020F0502020204030204"/>
                <a:ea typeface="+mn-ea"/>
                <a:cs typeface="+mn-cs"/>
              </a:rPr>
              <a:t>Idumaea</a:t>
            </a:r>
            <a:r>
              <a:rPr kumimoji="0" lang="en-US" sz="1400" b="0" i="0" u="none" strike="noStrike" kern="1200" cap="none" spc="0" normalizeH="0" baseline="0" noProof="0" dirty="0">
                <a:ln>
                  <a:noFill/>
                </a:ln>
                <a:solidFill>
                  <a:srgbClr val="00FFFF"/>
                </a:solidFill>
                <a:effectLst/>
                <a:uLnTx/>
                <a:uFillTx/>
                <a:latin typeface="Calibri" panose="020F0502020204030204"/>
                <a:ea typeface="+mn-ea"/>
                <a:cs typeface="+mn-cs"/>
              </a:rPr>
              <a:t>, settled by Teman the grandson of Esau,</a:t>
            </a:r>
          </a:p>
        </p:txBody>
      </p:sp>
      <p:pic>
        <p:nvPicPr>
          <p:cNvPr id="10" name="Picture 9" descr="A close up of a map&#10;&#10;Description automatically generated">
            <a:extLst>
              <a:ext uri="{FF2B5EF4-FFF2-40B4-BE49-F238E27FC236}">
                <a16:creationId xmlns:a16="http://schemas.microsoft.com/office/drawing/2014/main" id="{2EB40474-3991-4851-A6F4-47AF56D1A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972" y="4288618"/>
            <a:ext cx="2443843" cy="2443843"/>
          </a:xfrm>
          <a:prstGeom prst="rect">
            <a:avLst/>
          </a:prstGeom>
        </p:spPr>
      </p:pic>
      <p:sp>
        <p:nvSpPr>
          <p:cNvPr id="11" name="TextBox 10">
            <a:extLst>
              <a:ext uri="{FF2B5EF4-FFF2-40B4-BE49-F238E27FC236}">
                <a16:creationId xmlns:a16="http://schemas.microsoft.com/office/drawing/2014/main" id="{240B6545-A6B6-42AE-BE0E-D6E687227BB3}"/>
              </a:ext>
            </a:extLst>
          </p:cNvPr>
          <p:cNvSpPr txBox="1"/>
          <p:nvPr/>
        </p:nvSpPr>
        <p:spPr>
          <a:xfrm>
            <a:off x="4832350" y="4604199"/>
            <a:ext cx="1367972"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FFFF"/>
                </a:solidFill>
                <a:effectLst/>
                <a:uLnTx/>
                <a:uFillTx/>
                <a:latin typeface="Calibri" panose="020F0502020204030204"/>
                <a:ea typeface="+mn-ea"/>
                <a:cs typeface="+mn-cs"/>
              </a:rPr>
              <a:t>Sinai Peninsula</a:t>
            </a:r>
          </a:p>
          <a:p>
            <a:pPr lvl="0">
              <a:defRPr/>
            </a:pPr>
            <a:r>
              <a:rPr lang="en-US" sz="1400" dirty="0">
                <a:solidFill>
                  <a:srgbClr val="00FFFF"/>
                </a:solidFill>
              </a:rPr>
              <a:t>also came David when bereaved of Samuel's protection (</a:t>
            </a:r>
            <a:r>
              <a:rPr lang="en-US" sz="1400" dirty="0">
                <a:solidFill>
                  <a:srgbClr val="00FFFF"/>
                </a:solidFill>
                <a:hlinkClick r:id="rId3">
                  <a:extLst>
                    <a:ext uri="{A12FA001-AC4F-418D-AE19-62706E023703}">
                      <ahyp:hlinkClr xmlns:ahyp="http://schemas.microsoft.com/office/drawing/2018/hyperlinkcolor" val="tx"/>
                    </a:ext>
                  </a:extLst>
                </a:hlinkClick>
              </a:rPr>
              <a:t>1 Samuel 25:1</a:t>
            </a:r>
            <a:r>
              <a:rPr lang="en-US" sz="1400" dirty="0">
                <a:solidFill>
                  <a:srgbClr val="00FFFF"/>
                </a:solidFill>
              </a:rPr>
              <a:t>).</a:t>
            </a:r>
            <a:endParaRPr kumimoji="0" lang="en-US" sz="1400" i="0" u="none" strike="noStrike" kern="1200" cap="none" spc="0" normalizeH="0" baseline="0" noProof="0" dirty="0">
              <a:ln>
                <a:noFill/>
              </a:ln>
              <a:solidFill>
                <a:srgbClr val="00FFFF"/>
              </a:solidFill>
              <a:effectLst/>
              <a:uLnTx/>
              <a:uFillTx/>
              <a:latin typeface="Calibri" panose="020F0502020204030204"/>
            </a:endParaRPr>
          </a:p>
        </p:txBody>
      </p:sp>
    </p:spTree>
    <p:extLst>
      <p:ext uri="{BB962C8B-B14F-4D97-AF65-F5344CB8AC3E}">
        <p14:creationId xmlns:p14="http://schemas.microsoft.com/office/powerpoint/2010/main" val="555608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49D17-1EA4-4056-867F-0556F17A3F02}"/>
              </a:ext>
            </a:extLst>
          </p:cNvPr>
          <p:cNvSpPr>
            <a:spLocks noGrp="1"/>
          </p:cNvSpPr>
          <p:nvPr>
            <p:ph type="title"/>
          </p:nvPr>
        </p:nvSpPr>
        <p:spPr>
          <a:xfrm>
            <a:off x="751115" y="114754"/>
            <a:ext cx="7886700" cy="1325563"/>
          </a:xfrm>
        </p:spPr>
        <p:txBody>
          <a:bodyPr/>
          <a:lstStyle/>
          <a:p>
            <a:r>
              <a:rPr lang="en-US" i="1" dirty="0"/>
              <a:t>The Prophet’s Prayer</a:t>
            </a:r>
            <a:r>
              <a:rPr lang="en-US" dirty="0"/>
              <a:t> </a:t>
            </a:r>
            <a:br>
              <a:rPr lang="en-US" dirty="0"/>
            </a:br>
            <a:endParaRPr lang="en-US" dirty="0"/>
          </a:p>
        </p:txBody>
      </p:sp>
      <p:sp>
        <p:nvSpPr>
          <p:cNvPr id="3" name="Rectangle 2">
            <a:extLst>
              <a:ext uri="{FF2B5EF4-FFF2-40B4-BE49-F238E27FC236}">
                <a16:creationId xmlns:a16="http://schemas.microsoft.com/office/drawing/2014/main" id="{4B0DCA00-8C40-4648-A990-06B15A9B2898}"/>
              </a:ext>
            </a:extLst>
          </p:cNvPr>
          <p:cNvSpPr/>
          <p:nvPr/>
        </p:nvSpPr>
        <p:spPr>
          <a:xfrm>
            <a:off x="250372" y="1289953"/>
            <a:ext cx="5627914" cy="2139047"/>
          </a:xfrm>
          <a:prstGeom prst="rect">
            <a:avLst/>
          </a:prstGeom>
        </p:spPr>
        <p:txBody>
          <a:bodyPr wrap="square">
            <a:spAutoFit/>
          </a:bodyPr>
          <a:lstStyle/>
          <a:p>
            <a:r>
              <a:rPr lang="en-US" dirty="0">
                <a:solidFill>
                  <a:schemeClr val="bg1"/>
                </a:solidFill>
              </a:rPr>
              <a:t>Habakkuk 3:1–2 (NKJV) </a:t>
            </a:r>
          </a:p>
          <a:p>
            <a:pPr>
              <a:spcBef>
                <a:spcPts val="900"/>
              </a:spcBef>
            </a:pPr>
            <a:r>
              <a:rPr lang="en-US" sz="2800" b="1" dirty="0">
                <a:solidFill>
                  <a:schemeClr val="bg1"/>
                </a:solidFill>
              </a:rPr>
              <a:t>3</a:t>
            </a:r>
            <a:r>
              <a:rPr lang="en-US" dirty="0">
                <a:solidFill>
                  <a:schemeClr val="bg1"/>
                </a:solidFill>
              </a:rPr>
              <a:t> A prayer of Habakkuk the prophet, on Shigionoth. </a:t>
            </a:r>
          </a:p>
          <a:p>
            <a:pPr marL="457200" indent="-457200">
              <a:spcBef>
                <a:spcPts val="900"/>
              </a:spcBef>
            </a:pPr>
            <a:r>
              <a:rPr lang="en-US" baseline="30000" dirty="0">
                <a:solidFill>
                  <a:schemeClr val="bg1"/>
                </a:solidFill>
              </a:rPr>
              <a:t>2</a:t>
            </a:r>
            <a:r>
              <a:rPr lang="en-US" dirty="0">
                <a:solidFill>
                  <a:schemeClr val="bg1"/>
                </a:solidFill>
              </a:rPr>
              <a:t> O </a:t>
            </a:r>
            <a:r>
              <a:rPr lang="en-US" cap="small" dirty="0">
                <a:solidFill>
                  <a:schemeClr val="bg1"/>
                </a:solidFill>
              </a:rPr>
              <a:t>Lord</a:t>
            </a:r>
            <a:r>
              <a:rPr lang="en-US" dirty="0">
                <a:solidFill>
                  <a:schemeClr val="bg1"/>
                </a:solidFill>
              </a:rPr>
              <a:t>, I have heard Your speech </a:t>
            </a:r>
            <a:r>
              <a:rPr lang="en-US" i="1" dirty="0">
                <a:solidFill>
                  <a:schemeClr val="bg1"/>
                </a:solidFill>
              </a:rPr>
              <a:t>and</a:t>
            </a:r>
            <a:r>
              <a:rPr lang="en-US" dirty="0">
                <a:solidFill>
                  <a:schemeClr val="bg1"/>
                </a:solidFill>
              </a:rPr>
              <a:t> was afraid; </a:t>
            </a:r>
          </a:p>
          <a:p>
            <a:pPr marL="457200" indent="-228600"/>
            <a:r>
              <a:rPr lang="en-US" dirty="0">
                <a:solidFill>
                  <a:schemeClr val="bg1"/>
                </a:solidFill>
              </a:rPr>
              <a:t>O </a:t>
            </a:r>
            <a:r>
              <a:rPr lang="en-US" cap="small" dirty="0">
                <a:solidFill>
                  <a:schemeClr val="bg1"/>
                </a:solidFill>
              </a:rPr>
              <a:t>Lord</a:t>
            </a:r>
            <a:r>
              <a:rPr lang="en-US" dirty="0">
                <a:solidFill>
                  <a:schemeClr val="bg1"/>
                </a:solidFill>
              </a:rPr>
              <a:t>, revive Your work in the midst of the years! </a:t>
            </a:r>
          </a:p>
          <a:p>
            <a:pPr marL="457200" indent="-228600"/>
            <a:r>
              <a:rPr lang="en-US" dirty="0">
                <a:solidFill>
                  <a:schemeClr val="bg1"/>
                </a:solidFill>
              </a:rPr>
              <a:t>In the midst of the years make </a:t>
            </a:r>
            <a:r>
              <a:rPr lang="en-US" i="1" dirty="0">
                <a:solidFill>
                  <a:schemeClr val="bg1"/>
                </a:solidFill>
              </a:rPr>
              <a:t>it</a:t>
            </a:r>
            <a:r>
              <a:rPr lang="en-US" dirty="0">
                <a:solidFill>
                  <a:schemeClr val="bg1"/>
                </a:solidFill>
              </a:rPr>
              <a:t> known; </a:t>
            </a:r>
          </a:p>
          <a:p>
            <a:pPr marL="457200" indent="-228600"/>
            <a:r>
              <a:rPr lang="en-US" u="sng" dirty="0">
                <a:solidFill>
                  <a:srgbClr val="00FFFF"/>
                </a:solidFill>
              </a:rPr>
              <a:t>In wrath remember mercy. </a:t>
            </a:r>
          </a:p>
        </p:txBody>
      </p:sp>
      <p:sp>
        <p:nvSpPr>
          <p:cNvPr id="7" name="Rectangle 6">
            <a:extLst>
              <a:ext uri="{FF2B5EF4-FFF2-40B4-BE49-F238E27FC236}">
                <a16:creationId xmlns:a16="http://schemas.microsoft.com/office/drawing/2014/main" id="{D0273D1C-CE1E-44D2-9D6D-D7299369BBEA}"/>
              </a:ext>
            </a:extLst>
          </p:cNvPr>
          <p:cNvSpPr/>
          <p:nvPr/>
        </p:nvSpPr>
        <p:spPr>
          <a:xfrm>
            <a:off x="840921" y="3650092"/>
            <a:ext cx="4572000" cy="3093154"/>
          </a:xfrm>
          <a:prstGeom prst="rect">
            <a:avLst/>
          </a:prstGeom>
        </p:spPr>
        <p:txBody>
          <a:bodyPr>
            <a:spAutoFit/>
          </a:bodyPr>
          <a:lstStyle/>
          <a:p>
            <a:r>
              <a:rPr lang="en-US" dirty="0">
                <a:solidFill>
                  <a:schemeClr val="bg1"/>
                </a:solidFill>
              </a:rPr>
              <a:t>Habakkuk 3:3–5 (NKJV) </a:t>
            </a:r>
          </a:p>
          <a:p>
            <a:pPr marL="457200" indent="-457200">
              <a:spcBef>
                <a:spcPts val="900"/>
              </a:spcBef>
            </a:pPr>
            <a:r>
              <a:rPr lang="en-US" baseline="30000" dirty="0">
                <a:solidFill>
                  <a:schemeClr val="bg1"/>
                </a:solidFill>
              </a:rPr>
              <a:t>3</a:t>
            </a:r>
            <a:r>
              <a:rPr lang="en-US" dirty="0">
                <a:solidFill>
                  <a:schemeClr val="bg1"/>
                </a:solidFill>
              </a:rPr>
              <a:t> God came from Teman, </a:t>
            </a:r>
          </a:p>
          <a:p>
            <a:pPr marL="457200" indent="-228600"/>
            <a:r>
              <a:rPr lang="en-US" dirty="0">
                <a:solidFill>
                  <a:schemeClr val="bg1"/>
                </a:solidFill>
              </a:rPr>
              <a:t>The Holy One from Mount </a:t>
            </a:r>
            <a:r>
              <a:rPr lang="en-US" dirty="0" err="1">
                <a:solidFill>
                  <a:schemeClr val="bg1"/>
                </a:solidFill>
              </a:rPr>
              <a:t>Paran</a:t>
            </a:r>
            <a:r>
              <a:rPr lang="en-US" dirty="0">
                <a:solidFill>
                  <a:schemeClr val="bg1"/>
                </a:solidFill>
              </a:rPr>
              <a:t>. Selah </a:t>
            </a:r>
          </a:p>
          <a:p>
            <a:pPr marL="457200" indent="-228600">
              <a:spcBef>
                <a:spcPts val="900"/>
              </a:spcBef>
            </a:pPr>
            <a:r>
              <a:rPr lang="en-US" dirty="0">
                <a:solidFill>
                  <a:srgbClr val="00FFFF"/>
                </a:solidFill>
              </a:rPr>
              <a:t>His glory covered the heavens, </a:t>
            </a:r>
          </a:p>
          <a:p>
            <a:pPr marL="457200" indent="-228600"/>
            <a:r>
              <a:rPr lang="en-US" dirty="0">
                <a:solidFill>
                  <a:srgbClr val="00FFFF"/>
                </a:solidFill>
              </a:rPr>
              <a:t>And the earth was full of His praise. </a:t>
            </a:r>
          </a:p>
          <a:p>
            <a:pPr marL="457200" indent="-457200"/>
            <a:r>
              <a:rPr lang="en-US" baseline="30000" dirty="0">
                <a:solidFill>
                  <a:srgbClr val="00FFFF"/>
                </a:solidFill>
              </a:rPr>
              <a:t>4</a:t>
            </a:r>
            <a:r>
              <a:rPr lang="en-US" dirty="0">
                <a:solidFill>
                  <a:srgbClr val="00FFFF"/>
                </a:solidFill>
              </a:rPr>
              <a:t> </a:t>
            </a:r>
            <a:r>
              <a:rPr lang="en-US" i="1" dirty="0">
                <a:solidFill>
                  <a:srgbClr val="00FFFF"/>
                </a:solidFill>
              </a:rPr>
              <a:t>His</a:t>
            </a:r>
            <a:r>
              <a:rPr lang="en-US" dirty="0">
                <a:solidFill>
                  <a:srgbClr val="00FFFF"/>
                </a:solidFill>
              </a:rPr>
              <a:t> brightness was like the light; </a:t>
            </a:r>
          </a:p>
          <a:p>
            <a:pPr marL="457200" indent="-228600"/>
            <a:r>
              <a:rPr lang="en-US" dirty="0">
                <a:solidFill>
                  <a:srgbClr val="00FFFF"/>
                </a:solidFill>
              </a:rPr>
              <a:t>He had rays </a:t>
            </a:r>
            <a:r>
              <a:rPr lang="en-US" i="1" dirty="0">
                <a:solidFill>
                  <a:srgbClr val="00FFFF"/>
                </a:solidFill>
              </a:rPr>
              <a:t>flashing</a:t>
            </a:r>
            <a:r>
              <a:rPr lang="en-US" dirty="0">
                <a:solidFill>
                  <a:srgbClr val="00FFFF"/>
                </a:solidFill>
              </a:rPr>
              <a:t> from His hand, </a:t>
            </a:r>
          </a:p>
          <a:p>
            <a:pPr marL="457200" indent="-228600"/>
            <a:r>
              <a:rPr lang="en-US" dirty="0">
                <a:solidFill>
                  <a:srgbClr val="00FFFF"/>
                </a:solidFill>
              </a:rPr>
              <a:t>And there His power </a:t>
            </a:r>
            <a:r>
              <a:rPr lang="en-US" i="1" dirty="0">
                <a:solidFill>
                  <a:srgbClr val="00FFFF"/>
                </a:solidFill>
              </a:rPr>
              <a:t>was</a:t>
            </a:r>
            <a:r>
              <a:rPr lang="en-US" dirty="0">
                <a:solidFill>
                  <a:srgbClr val="00FFFF"/>
                </a:solidFill>
              </a:rPr>
              <a:t> hidden. </a:t>
            </a:r>
          </a:p>
          <a:p>
            <a:pPr marL="457200" indent="-457200"/>
            <a:r>
              <a:rPr lang="en-US" baseline="30000" dirty="0">
                <a:solidFill>
                  <a:schemeClr val="bg1"/>
                </a:solidFill>
              </a:rPr>
              <a:t>5</a:t>
            </a:r>
            <a:r>
              <a:rPr lang="en-US" dirty="0">
                <a:solidFill>
                  <a:schemeClr val="bg1"/>
                </a:solidFill>
              </a:rPr>
              <a:t> Before Him went pestilence, </a:t>
            </a:r>
          </a:p>
          <a:p>
            <a:pPr marL="457200" indent="-228600"/>
            <a:r>
              <a:rPr lang="en-US" dirty="0">
                <a:solidFill>
                  <a:schemeClr val="bg1"/>
                </a:solidFill>
              </a:rPr>
              <a:t>And fever followed at His feet. </a:t>
            </a:r>
          </a:p>
        </p:txBody>
      </p:sp>
      <p:pic>
        <p:nvPicPr>
          <p:cNvPr id="5" name="Picture 4" descr="A sunset over a body of water&#10;&#10;Description automatically generated">
            <a:extLst>
              <a:ext uri="{FF2B5EF4-FFF2-40B4-BE49-F238E27FC236}">
                <a16:creationId xmlns:a16="http://schemas.microsoft.com/office/drawing/2014/main" id="{33D08483-FBDF-48DC-A4FA-C1E6807B2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6169" y="1062446"/>
            <a:ext cx="3602389" cy="3825875"/>
          </a:xfrm>
          <a:prstGeom prst="rect">
            <a:avLst/>
          </a:prstGeom>
        </p:spPr>
      </p:pic>
      <p:sp>
        <p:nvSpPr>
          <p:cNvPr id="6" name="TextBox 5">
            <a:extLst>
              <a:ext uri="{FF2B5EF4-FFF2-40B4-BE49-F238E27FC236}">
                <a16:creationId xmlns:a16="http://schemas.microsoft.com/office/drawing/2014/main" id="{A7DBA078-F2A1-44D1-A514-4107013A69D2}"/>
              </a:ext>
            </a:extLst>
          </p:cNvPr>
          <p:cNvSpPr txBox="1"/>
          <p:nvPr/>
        </p:nvSpPr>
        <p:spPr>
          <a:xfrm>
            <a:off x="5129349" y="5196669"/>
            <a:ext cx="3640182" cy="1323439"/>
          </a:xfrm>
          <a:prstGeom prst="rect">
            <a:avLst/>
          </a:prstGeom>
          <a:noFill/>
        </p:spPr>
        <p:txBody>
          <a:bodyPr wrap="square" rtlCol="0">
            <a:spAutoFit/>
          </a:bodyPr>
          <a:lstStyle/>
          <a:p>
            <a:r>
              <a:rPr lang="en-US" sz="1600" dirty="0">
                <a:solidFill>
                  <a:srgbClr val="FFFF00"/>
                </a:solidFill>
              </a:rPr>
              <a:t>Jeremiah 24:10 (NKJV) </a:t>
            </a:r>
          </a:p>
          <a:p>
            <a:r>
              <a:rPr lang="en-US" sz="1600" baseline="30000" dirty="0">
                <a:solidFill>
                  <a:srgbClr val="FFFF00"/>
                </a:solidFill>
              </a:rPr>
              <a:t>10 </a:t>
            </a:r>
            <a:r>
              <a:rPr lang="en-US" sz="1600" dirty="0">
                <a:solidFill>
                  <a:srgbClr val="FFFF00"/>
                </a:solidFill>
              </a:rPr>
              <a:t>And I will send the sword, the famine, and the pestilence among them, till they are consumed from the land that I gave to them and their fathers.’ ” </a:t>
            </a:r>
          </a:p>
        </p:txBody>
      </p:sp>
      <p:cxnSp>
        <p:nvCxnSpPr>
          <p:cNvPr id="9" name="Straight Connector 8">
            <a:extLst>
              <a:ext uri="{FF2B5EF4-FFF2-40B4-BE49-F238E27FC236}">
                <a16:creationId xmlns:a16="http://schemas.microsoft.com/office/drawing/2014/main" id="{69741F30-1621-4851-9471-CE371148D067}"/>
              </a:ext>
            </a:extLst>
          </p:cNvPr>
          <p:cNvCxnSpPr>
            <a:cxnSpLocks/>
            <a:endCxn id="6" idx="1"/>
          </p:cNvCxnSpPr>
          <p:nvPr/>
        </p:nvCxnSpPr>
        <p:spPr>
          <a:xfrm flipV="1">
            <a:off x="4084320" y="5858389"/>
            <a:ext cx="1045029" cy="66171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132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a:latin typeface="Tahoma" pitchFamily="34" charset="0"/>
                <a:cs typeface="Tahoma" pitchFamily="34" charset="0"/>
              </a:rPr>
              <a:t>The Role of the Prophets</a:t>
            </a:r>
            <a:r>
              <a:rPr lang="en-US" altLang="en-US"/>
              <a:t> </a:t>
            </a:r>
          </a:p>
        </p:txBody>
      </p:sp>
      <p:sp>
        <p:nvSpPr>
          <p:cNvPr id="59395" name="Text Box 3"/>
          <p:cNvSpPr txBox="1">
            <a:spLocks noChangeArrowheads="1"/>
          </p:cNvSpPr>
          <p:nvPr/>
        </p:nvSpPr>
        <p:spPr bwMode="ltGray">
          <a:xfrm>
            <a:off x="838200" y="1905000"/>
            <a:ext cx="754380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8F8F8"/>
                </a:solidFill>
                <a:effectLst/>
                <a:uLnTx/>
                <a:uFillTx/>
                <a:latin typeface="Tahoma" pitchFamily="34" charset="0"/>
                <a:ea typeface="+mn-ea"/>
                <a:cs typeface="Tahoma" pitchFamily="34" charset="0"/>
              </a:rPr>
              <a:t>They are </a:t>
            </a:r>
            <a:r>
              <a:rPr kumimoji="0" lang="en-US" altLang="en-US" sz="2400" b="1" i="1" u="none" strike="noStrike" kern="1200" cap="none" spc="0" normalizeH="0" baseline="0" noProof="0">
                <a:ln>
                  <a:noFill/>
                </a:ln>
                <a:solidFill>
                  <a:srgbClr val="FFFF00"/>
                </a:solidFill>
                <a:effectLst/>
                <a:uLnTx/>
                <a:uFillTx/>
                <a:latin typeface="Tahoma" pitchFamily="34" charset="0"/>
                <a:ea typeface="+mn-ea"/>
                <a:cs typeface="Tahoma" pitchFamily="34" charset="0"/>
              </a:rPr>
              <a:t>Spokesmen for God</a:t>
            </a:r>
            <a:r>
              <a:rPr kumimoji="0" lang="en-US" altLang="en-US" sz="2400" b="0" i="1" u="none" strike="noStrike" kern="1200" cap="none" spc="0" normalizeH="0" baseline="0" noProof="0">
                <a:ln>
                  <a:noFill/>
                </a:ln>
                <a:solidFill>
                  <a:srgbClr val="FFFF00"/>
                </a:solidFill>
                <a:effectLst/>
                <a:uLnTx/>
                <a:uFillTx/>
                <a:latin typeface="Tahoma" pitchFamily="34" charset="0"/>
                <a:ea typeface="+mn-ea"/>
                <a:cs typeface="Tahoma" pitchFamily="34" charset="0"/>
              </a:rPr>
              <a:t>,</a:t>
            </a:r>
            <a:r>
              <a:rPr kumimoji="0" lang="en-US" altLang="en-US" sz="2400" b="0" i="1" u="none" strike="noStrike" kern="1200" cap="none" spc="0" normalizeH="0" baseline="0" noProof="0">
                <a:ln>
                  <a:noFill/>
                </a:ln>
                <a:solidFill>
                  <a:srgbClr val="F8F8F8"/>
                </a:solidFill>
                <a:effectLst/>
                <a:uLnTx/>
                <a:uFillTx/>
                <a:latin typeface="Tahoma" pitchFamily="34" charset="0"/>
                <a:ea typeface="+mn-ea"/>
                <a:cs typeface="Tahoma" pitchFamily="34" charset="0"/>
              </a:rPr>
              <a:t> </a:t>
            </a:r>
            <a:r>
              <a:rPr kumimoji="0" lang="en-US" altLang="en-US" sz="2400" b="0" i="0" u="none" strike="noStrike" kern="1200" cap="none" spc="0" normalizeH="0" baseline="0" noProof="0">
                <a:ln>
                  <a:noFill/>
                </a:ln>
                <a:solidFill>
                  <a:srgbClr val="F8F8F8"/>
                </a:solidFill>
                <a:effectLst/>
                <a:uLnTx/>
                <a:uFillTx/>
                <a:latin typeface="Tahoma" pitchFamily="34" charset="0"/>
                <a:ea typeface="+mn-ea"/>
                <a:cs typeface="Tahoma" pitchFamily="34" charset="0"/>
              </a:rPr>
              <a:t>serving as “forthtellers,” speaking what God put in their mouth.</a:t>
            </a:r>
            <a:r>
              <a:rPr kumimoji="0" lang="en-US" altLang="en-US" sz="2400" b="0" i="0" u="none" strike="noStrike" kern="1200" cap="none" spc="0" normalizeH="0" baseline="0" noProof="0">
                <a:ln>
                  <a:noFill/>
                </a:ln>
                <a:solidFill>
                  <a:srgbClr val="F8F8F8"/>
                </a:solidFill>
                <a:effectLst/>
                <a:uLnTx/>
                <a:uFillTx/>
                <a:latin typeface="Times New Roman" pitchFamily="18" charset="0"/>
                <a:ea typeface="+mn-ea"/>
                <a:cs typeface="Arial" pitchFamily="34" charset="0"/>
              </a:rPr>
              <a:t> </a:t>
            </a:r>
          </a:p>
        </p:txBody>
      </p:sp>
      <p:sp>
        <p:nvSpPr>
          <p:cNvPr id="59396" name="Text Box 4"/>
          <p:cNvSpPr txBox="1">
            <a:spLocks noChangeArrowheads="1"/>
          </p:cNvSpPr>
          <p:nvPr/>
        </p:nvSpPr>
        <p:spPr bwMode="ltGray">
          <a:xfrm>
            <a:off x="800100" y="3009900"/>
            <a:ext cx="7524750" cy="156966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They are </a:t>
            </a:r>
            <a:r>
              <a:rPr kumimoji="0" lang="en-US" altLang="en-US" sz="2400" b="1" i="1" u="none" strike="noStrike" kern="1200" cap="none" spc="0" normalizeH="0" baseline="0" noProof="0" dirty="0">
                <a:ln>
                  <a:noFill/>
                </a:ln>
                <a:solidFill>
                  <a:srgbClr val="FFFF00"/>
                </a:solidFill>
                <a:effectLst/>
                <a:uLnTx/>
                <a:uFillTx/>
                <a:latin typeface="Tahoma" pitchFamily="34" charset="0"/>
                <a:ea typeface="+mn-ea"/>
                <a:cs typeface="Tahoma" pitchFamily="34" charset="0"/>
              </a:rPr>
              <a:t>Preachers of the Covenant</a:t>
            </a:r>
            <a:r>
              <a:rPr kumimoji="0" lang="en-US" altLang="en-US" sz="2400" b="0" i="1" u="none" strike="noStrike" kern="1200" cap="none" spc="0" normalizeH="0" baseline="0" noProof="0" dirty="0">
                <a:ln>
                  <a:noFill/>
                </a:ln>
                <a:solidFill>
                  <a:prstClr val="black"/>
                </a:solidFill>
                <a:effectLst/>
                <a:uLnTx/>
                <a:uFillTx/>
                <a:latin typeface="Tahoma" pitchFamily="34" charset="0"/>
                <a:ea typeface="+mn-ea"/>
                <a:cs typeface="Tahoma" pitchFamily="34" charset="0"/>
              </a:rPr>
              <a:t>,</a:t>
            </a:r>
            <a:r>
              <a:rPr kumimoji="0" lang="en-US" altLang="en-US" sz="2400" b="0" i="0" u="none" strike="noStrike" kern="1200" cap="none" spc="0" normalizeH="0" baseline="0" noProof="0" dirty="0">
                <a:ln>
                  <a:noFill/>
                </a:ln>
                <a:solidFill>
                  <a:prstClr val="black"/>
                </a:solidFill>
                <a:effectLst/>
                <a:uLnTx/>
                <a:uFillTx/>
                <a:latin typeface="Tahoma" pitchFamily="34" charset="0"/>
                <a:ea typeface="+mn-ea"/>
                <a:cs typeface="Tahoma" pitchFamily="34" charset="0"/>
              </a:rPr>
              <a:t> </a:t>
            </a:r>
            <a:r>
              <a:rPr kumimoji="0" lang="en-US" altLang="en-US" sz="2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relating their message to God’s previous promises to the nation of Israel.  These covenants were made with or through Abraham, Moses, and David</a:t>
            </a:r>
            <a:r>
              <a:rPr kumimoji="0" lang="en-US" altLang="en-US" sz="2400" b="0" i="0" u="none" strike="noStrike" kern="1200" cap="none" spc="0" normalizeH="0" baseline="0" noProof="0" dirty="0">
                <a:ln>
                  <a:noFill/>
                </a:ln>
                <a:solidFill>
                  <a:prstClr val="white"/>
                </a:solidFill>
                <a:effectLst/>
                <a:uLnTx/>
                <a:uFillTx/>
                <a:latin typeface="Times New Roman" pitchFamily="18" charset="0"/>
                <a:ea typeface="+mn-ea"/>
                <a:cs typeface="Arial" pitchFamily="34" charset="0"/>
              </a:rPr>
              <a:t> </a:t>
            </a:r>
          </a:p>
        </p:txBody>
      </p:sp>
      <p:sp>
        <p:nvSpPr>
          <p:cNvPr id="59397" name="Text Box 5"/>
          <p:cNvSpPr txBox="1">
            <a:spLocks noChangeArrowheads="1"/>
          </p:cNvSpPr>
          <p:nvPr/>
        </p:nvSpPr>
        <p:spPr bwMode="ltGray">
          <a:xfrm>
            <a:off x="742950" y="4762500"/>
            <a:ext cx="7581900" cy="156966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They are historians, or </a:t>
            </a:r>
            <a:r>
              <a:rPr kumimoji="0" lang="en-US" altLang="en-US" sz="2400" b="1" i="1" u="none" strike="noStrike" kern="1200" cap="none" spc="0" normalizeH="0" baseline="0" noProof="0" dirty="0">
                <a:ln>
                  <a:noFill/>
                </a:ln>
                <a:solidFill>
                  <a:srgbClr val="FFFF00"/>
                </a:solidFill>
                <a:effectLst/>
                <a:uLnTx/>
                <a:uFillTx/>
                <a:latin typeface="Tahoma" pitchFamily="34" charset="0"/>
                <a:ea typeface="+mn-ea"/>
                <a:cs typeface="Tahoma" pitchFamily="34" charset="0"/>
              </a:rPr>
              <a:t>Interpreters of the Israelites’ History</a:t>
            </a:r>
            <a:r>
              <a:rPr kumimoji="0" lang="en-US" altLang="en-US" sz="2400" b="0" i="1" u="none" strike="noStrike" kern="1200" cap="none" spc="0" normalizeH="0" baseline="0" noProof="0" dirty="0">
                <a:ln>
                  <a:noFill/>
                </a:ln>
                <a:solidFill>
                  <a:prstClr val="white"/>
                </a:solidFill>
                <a:effectLst/>
                <a:uLnTx/>
                <a:uFillTx/>
                <a:latin typeface="Tahoma" pitchFamily="34" charset="0"/>
                <a:ea typeface="+mn-ea"/>
                <a:cs typeface="Tahoma" pitchFamily="34" charset="0"/>
              </a:rPr>
              <a:t>. </a:t>
            </a:r>
            <a:r>
              <a:rPr kumimoji="0" lang="en-US" altLang="en-US" sz="2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With out their interpretation God’s people would not know why an event was occurring.</a:t>
            </a:r>
            <a:r>
              <a:rPr kumimoji="0" lang="en-US" altLang="en-US" sz="2400" b="0" i="0" u="none" strike="noStrike" kern="1200" cap="none" spc="0" normalizeH="0" baseline="0" noProof="0" dirty="0">
                <a:ln>
                  <a:noFill/>
                </a:ln>
                <a:solidFill>
                  <a:prstClr val="white"/>
                </a:solidFill>
                <a:effectLst/>
                <a:uLnTx/>
                <a:uFillTx/>
                <a:latin typeface="Times New Roman" pitchFamily="18" charset="0"/>
                <a:ea typeface="+mn-ea"/>
                <a:cs typeface="Arial" pitchFamily="34" charset="0"/>
              </a:rPr>
              <a:t> </a:t>
            </a:r>
          </a:p>
        </p:txBody>
      </p:sp>
    </p:spTree>
    <p:extLst>
      <p:ext uri="{BB962C8B-B14F-4D97-AF65-F5344CB8AC3E}">
        <p14:creationId xmlns:p14="http://schemas.microsoft.com/office/powerpoint/2010/main" val="2322212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a:extLst>
              <a:ext uri="{FF2B5EF4-FFF2-40B4-BE49-F238E27FC236}">
                <a16:creationId xmlns:a16="http://schemas.microsoft.com/office/drawing/2014/main" id="{53CA7ED6-BFDB-4158-86A5-7E838897A135}"/>
              </a:ext>
            </a:extLst>
          </p:cNvPr>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315" name="Rectangle 1029">
            <a:extLst>
              <a:ext uri="{FF2B5EF4-FFF2-40B4-BE49-F238E27FC236}">
                <a16:creationId xmlns:a16="http://schemas.microsoft.com/office/drawing/2014/main" id="{C64AE4A7-C611-49B1-AA9C-BDCF6B694257}"/>
              </a:ext>
            </a:extLst>
          </p:cNvPr>
          <p:cNvSpPr>
            <a:spLocks noChangeArrowheads="1"/>
          </p:cNvSpPr>
          <p:nvPr/>
        </p:nvSpPr>
        <p:spPr bwMode="auto">
          <a:xfrm>
            <a:off x="0" y="1600200"/>
            <a:ext cx="9144000" cy="5257800"/>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0F390576-873D-4D2E-808A-7D66843878A6}"/>
              </a:ext>
            </a:extLst>
          </p:cNvPr>
          <p:cNvSpPr/>
          <p:nvPr/>
        </p:nvSpPr>
        <p:spPr>
          <a:xfrm>
            <a:off x="571500" y="4343400"/>
            <a:ext cx="4000500" cy="219392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Times New Roman"/>
            </a:endParaRPr>
          </a:p>
        </p:txBody>
      </p:sp>
      <p:sp>
        <p:nvSpPr>
          <p:cNvPr id="13317" name="Rectangle 1028">
            <a:extLst>
              <a:ext uri="{FF2B5EF4-FFF2-40B4-BE49-F238E27FC236}">
                <a16:creationId xmlns:a16="http://schemas.microsoft.com/office/drawing/2014/main" id="{E018F395-FE04-4DED-8AA1-B82F9F903A19}"/>
              </a:ext>
            </a:extLst>
          </p:cNvPr>
          <p:cNvSpPr>
            <a:spLocks noChangeArrowheads="1"/>
          </p:cNvSpPr>
          <p:nvPr/>
        </p:nvSpPr>
        <p:spPr bwMode="auto">
          <a:xfrm>
            <a:off x="1643063" y="2005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sp>
        <p:nvSpPr>
          <p:cNvPr id="13318" name="Rectangle 1031">
            <a:extLst>
              <a:ext uri="{FF2B5EF4-FFF2-40B4-BE49-F238E27FC236}">
                <a16:creationId xmlns:a16="http://schemas.microsoft.com/office/drawing/2014/main" id="{3B1000AE-69C5-4D83-9C32-4BDFBAE94AE8}"/>
              </a:ext>
            </a:extLst>
          </p:cNvPr>
          <p:cNvSpPr>
            <a:spLocks noChangeArrowheads="1"/>
          </p:cNvSpPr>
          <p:nvPr/>
        </p:nvSpPr>
        <p:spPr bwMode="auto">
          <a:xfrm>
            <a:off x="1585913" y="1943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pic>
        <p:nvPicPr>
          <p:cNvPr id="13319" name="Picture 1030">
            <a:extLst>
              <a:ext uri="{FF2B5EF4-FFF2-40B4-BE49-F238E27FC236}">
                <a16:creationId xmlns:a16="http://schemas.microsoft.com/office/drawing/2014/main" id="{5DE1BC32-3F30-4DB4-99D2-174459696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3" y="298450"/>
            <a:ext cx="8270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7">
            <a:extLst>
              <a:ext uri="{FF2B5EF4-FFF2-40B4-BE49-F238E27FC236}">
                <a16:creationId xmlns:a16="http://schemas.microsoft.com/office/drawing/2014/main" id="{569EE6CF-4B80-4C3D-B1FA-0942824B490A}"/>
              </a:ext>
            </a:extLst>
          </p:cNvPr>
          <p:cNvSpPr txBox="1">
            <a:spLocks noChangeArrowheads="1"/>
          </p:cNvSpPr>
          <p:nvPr/>
        </p:nvSpPr>
        <p:spPr bwMode="auto">
          <a:xfrm>
            <a:off x="1727200" y="5245100"/>
            <a:ext cx="234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Chapters 1-13, 18-20</a:t>
            </a:r>
          </a:p>
        </p:txBody>
      </p:sp>
      <p:sp>
        <p:nvSpPr>
          <p:cNvPr id="12" name="Rectangle 11">
            <a:extLst>
              <a:ext uri="{FF2B5EF4-FFF2-40B4-BE49-F238E27FC236}">
                <a16:creationId xmlns:a16="http://schemas.microsoft.com/office/drawing/2014/main" id="{A187E9FF-0CCC-4525-8E1B-BBC89163A72C}"/>
              </a:ext>
            </a:extLst>
          </p:cNvPr>
          <p:cNvSpPr/>
          <p:nvPr/>
        </p:nvSpPr>
        <p:spPr>
          <a:xfrm>
            <a:off x="4648200" y="4343400"/>
            <a:ext cx="1498600" cy="219392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Times New Roman"/>
            </a:endParaRPr>
          </a:p>
        </p:txBody>
      </p:sp>
      <p:sp>
        <p:nvSpPr>
          <p:cNvPr id="13" name="Rectangle 12">
            <a:extLst>
              <a:ext uri="{FF2B5EF4-FFF2-40B4-BE49-F238E27FC236}">
                <a16:creationId xmlns:a16="http://schemas.microsoft.com/office/drawing/2014/main" id="{560F6BC5-B52B-459E-A433-2D3A6E652C10}"/>
              </a:ext>
            </a:extLst>
          </p:cNvPr>
          <p:cNvSpPr/>
          <p:nvPr/>
        </p:nvSpPr>
        <p:spPr>
          <a:xfrm>
            <a:off x="6210300" y="4343400"/>
            <a:ext cx="1244600" cy="219392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Times New Roman"/>
            </a:endParaRPr>
          </a:p>
        </p:txBody>
      </p:sp>
      <p:sp>
        <p:nvSpPr>
          <p:cNvPr id="13323" name="TextBox 13">
            <a:extLst>
              <a:ext uri="{FF2B5EF4-FFF2-40B4-BE49-F238E27FC236}">
                <a16:creationId xmlns:a16="http://schemas.microsoft.com/office/drawing/2014/main" id="{3F193590-8A66-4615-8377-5995B471132E}"/>
              </a:ext>
            </a:extLst>
          </p:cNvPr>
          <p:cNvSpPr txBox="1">
            <a:spLocks noChangeArrowheads="1"/>
          </p:cNvSpPr>
          <p:nvPr/>
        </p:nvSpPr>
        <p:spPr bwMode="auto">
          <a:xfrm>
            <a:off x="4754563" y="4292600"/>
            <a:ext cx="11747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Chapters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22:1-23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25-26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35-36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45-49:33</a:t>
            </a:r>
          </a:p>
        </p:txBody>
      </p:sp>
      <p:sp>
        <p:nvSpPr>
          <p:cNvPr id="13324" name="TextBox 14">
            <a:extLst>
              <a:ext uri="{FF2B5EF4-FFF2-40B4-BE49-F238E27FC236}">
                <a16:creationId xmlns:a16="http://schemas.microsoft.com/office/drawing/2014/main" id="{07B645F6-C766-4C46-A540-58CA4257148E}"/>
              </a:ext>
            </a:extLst>
          </p:cNvPr>
          <p:cNvSpPr txBox="1">
            <a:spLocks noChangeArrowheads="1"/>
          </p:cNvSpPr>
          <p:nvPr/>
        </p:nvSpPr>
        <p:spPr bwMode="auto">
          <a:xfrm>
            <a:off x="6151563" y="4292600"/>
            <a:ext cx="140335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Chapters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14-17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21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22:24-30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23-24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27-34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37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49:34-51:64</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0855990C-A039-46D0-899B-CA4294E646E8}"/>
              </a:ext>
            </a:extLst>
          </p:cNvPr>
          <p:cNvSpPr/>
          <p:nvPr/>
        </p:nvSpPr>
        <p:spPr>
          <a:xfrm>
            <a:off x="7505700" y="4343400"/>
            <a:ext cx="1244600" cy="219392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Times New Roman"/>
            </a:endParaRPr>
          </a:p>
        </p:txBody>
      </p:sp>
      <p:sp>
        <p:nvSpPr>
          <p:cNvPr id="13326" name="TextBox 16">
            <a:extLst>
              <a:ext uri="{FF2B5EF4-FFF2-40B4-BE49-F238E27FC236}">
                <a16:creationId xmlns:a16="http://schemas.microsoft.com/office/drawing/2014/main" id="{2B1DBDB9-8900-47AE-9E00-9DABDD67008F}"/>
              </a:ext>
            </a:extLst>
          </p:cNvPr>
          <p:cNvSpPr txBox="1">
            <a:spLocks noChangeArrowheads="1"/>
          </p:cNvSpPr>
          <p:nvPr/>
        </p:nvSpPr>
        <p:spPr bwMode="auto">
          <a:xfrm>
            <a:off x="7531100" y="4292600"/>
            <a:ext cx="1184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Chapters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40-44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52</a:t>
            </a:r>
          </a:p>
        </p:txBody>
      </p:sp>
      <p:pic>
        <p:nvPicPr>
          <p:cNvPr id="15" name="Picture 14">
            <a:extLst>
              <a:ext uri="{FF2B5EF4-FFF2-40B4-BE49-F238E27FC236}">
                <a16:creationId xmlns:a16="http://schemas.microsoft.com/office/drawing/2014/main" id="{0DABCE7B-B7A2-4A56-89C0-AAE08EE7A643}"/>
              </a:ext>
            </a:extLst>
          </p:cNvPr>
          <p:cNvPicPr>
            <a:picLocks noChangeAspect="1"/>
          </p:cNvPicPr>
          <p:nvPr/>
        </p:nvPicPr>
        <p:blipFill>
          <a:blip r:embed="rId3"/>
          <a:stretch>
            <a:fillRect/>
          </a:stretch>
        </p:blipFill>
        <p:spPr>
          <a:xfrm>
            <a:off x="428626" y="71525"/>
            <a:ext cx="2999014" cy="644350"/>
          </a:xfrm>
          <a:prstGeom prst="rect">
            <a:avLst/>
          </a:prstGeom>
        </p:spPr>
      </p:pic>
      <p:sp>
        <p:nvSpPr>
          <p:cNvPr id="17" name="TextBox 16">
            <a:extLst>
              <a:ext uri="{FF2B5EF4-FFF2-40B4-BE49-F238E27FC236}">
                <a16:creationId xmlns:a16="http://schemas.microsoft.com/office/drawing/2014/main" id="{0C63D2E7-EFBF-431A-BE0D-E9312ECA17E7}"/>
              </a:ext>
            </a:extLst>
          </p:cNvPr>
          <p:cNvSpPr txBox="1"/>
          <p:nvPr/>
        </p:nvSpPr>
        <p:spPr>
          <a:xfrm>
            <a:off x="235132" y="393700"/>
            <a:ext cx="3640182" cy="1169551"/>
          </a:xfrm>
          <a:prstGeom prst="rect">
            <a:avLst/>
          </a:prstGeom>
          <a:solidFill>
            <a:schemeClr val="bg1"/>
          </a:solidFill>
        </p:spPr>
        <p:txBody>
          <a:bodyPr wrap="square" rtlCol="0">
            <a:spAutoFit/>
          </a:bodyPr>
          <a:lstStyle/>
          <a:p>
            <a:r>
              <a:rPr lang="en-US" sz="1400" dirty="0">
                <a:latin typeface="Arial" panose="020B0604020202020204" pitchFamily="34" charset="0"/>
                <a:cs typeface="Arial" panose="020B0604020202020204" pitchFamily="34" charset="0"/>
              </a:rPr>
              <a:t>Jeremiah 24:10 (NKJV) </a:t>
            </a:r>
          </a:p>
          <a:p>
            <a:r>
              <a:rPr lang="en-US" sz="1400" baseline="30000" dirty="0">
                <a:latin typeface="Arial" panose="020B0604020202020204" pitchFamily="34" charset="0"/>
                <a:cs typeface="Arial" panose="020B0604020202020204" pitchFamily="34" charset="0"/>
              </a:rPr>
              <a:t>10 </a:t>
            </a:r>
            <a:r>
              <a:rPr lang="en-US" sz="1400" dirty="0">
                <a:latin typeface="Arial" panose="020B0604020202020204" pitchFamily="34" charset="0"/>
                <a:cs typeface="Arial" panose="020B0604020202020204" pitchFamily="34" charset="0"/>
              </a:rPr>
              <a:t>And I will send the sword, the famine, and the pestilence among them, till they are consumed from the land that I gave to them and their fathers.’ ” </a:t>
            </a:r>
          </a:p>
        </p:txBody>
      </p:sp>
      <p:pic>
        <p:nvPicPr>
          <p:cNvPr id="3" name="Picture 2" descr="A picture containing table&#10;&#10;Description automatically generated">
            <a:extLst>
              <a:ext uri="{FF2B5EF4-FFF2-40B4-BE49-F238E27FC236}">
                <a16:creationId xmlns:a16="http://schemas.microsoft.com/office/drawing/2014/main" id="{B83FFEB6-32F4-4156-9D8E-CEEB0F765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1301">
            <a:off x="6802108" y="4342737"/>
            <a:ext cx="336667" cy="493779"/>
          </a:xfrm>
          <a:prstGeom prst="rect">
            <a:avLst/>
          </a:prstGeom>
        </p:spPr>
      </p:pic>
      <p:pic>
        <p:nvPicPr>
          <p:cNvPr id="19" name="Picture 18" descr="A picture containing table&#10;&#10;Description automatically generated">
            <a:extLst>
              <a:ext uri="{FF2B5EF4-FFF2-40B4-BE49-F238E27FC236}">
                <a16:creationId xmlns:a16="http://schemas.microsoft.com/office/drawing/2014/main" id="{8058E6E6-22C5-4219-8648-2C0CE6808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1301">
            <a:off x="7163399" y="5305200"/>
            <a:ext cx="336667" cy="493779"/>
          </a:xfrm>
          <a:prstGeom prst="rect">
            <a:avLst/>
          </a:prstGeom>
        </p:spPr>
      </p:pic>
      <p:pic>
        <p:nvPicPr>
          <p:cNvPr id="20" name="Picture 19" descr="A picture containing table&#10;&#10;Description automatically generated">
            <a:extLst>
              <a:ext uri="{FF2B5EF4-FFF2-40B4-BE49-F238E27FC236}">
                <a16:creationId xmlns:a16="http://schemas.microsoft.com/office/drawing/2014/main" id="{74C08E88-ECE9-4BFB-AB96-8801C28EA8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1301">
            <a:off x="7163399" y="5510974"/>
            <a:ext cx="336667" cy="493779"/>
          </a:xfrm>
          <a:prstGeom prst="rect">
            <a:avLst/>
          </a:prstGeom>
        </p:spPr>
      </p:pic>
      <p:sp>
        <p:nvSpPr>
          <p:cNvPr id="2" name="Arrow: Right 1">
            <a:extLst>
              <a:ext uri="{FF2B5EF4-FFF2-40B4-BE49-F238E27FC236}">
                <a16:creationId xmlns:a16="http://schemas.microsoft.com/office/drawing/2014/main" id="{DEEB13D7-5364-49E0-9B7A-32F12A16696A}"/>
              </a:ext>
            </a:extLst>
          </p:cNvPr>
          <p:cNvSpPr/>
          <p:nvPr/>
        </p:nvSpPr>
        <p:spPr>
          <a:xfrm>
            <a:off x="3898559" y="932535"/>
            <a:ext cx="195036" cy="2939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AB87A5-CA91-41F1-A4C3-27DEC320D59C}"/>
              </a:ext>
            </a:extLst>
          </p:cNvPr>
          <p:cNvSpPr>
            <a:spLocks noGrp="1"/>
          </p:cNvSpPr>
          <p:nvPr>
            <p:ph type="sldNum" sz="quarter" idx="4294967295"/>
          </p:nvPr>
        </p:nvSpPr>
        <p:spPr>
          <a:xfrm>
            <a:off x="0" y="6400800"/>
            <a:ext cx="1905000" cy="457200"/>
          </a:xfrm>
        </p:spPr>
        <p:txBody>
          <a:bodyPr/>
          <a:lstStyle/>
          <a:p>
            <a:fld id="{266C04E5-D5F4-4D02-B20C-BE0AF0E1D815}" type="slidenum">
              <a:rPr lang="en-US" altLang="en-US" smtClean="0"/>
              <a:pPr/>
              <a:t>31</a:t>
            </a:fld>
            <a:endParaRPr lang="en-US" altLang="en-US"/>
          </a:p>
        </p:txBody>
      </p:sp>
      <p:sp>
        <p:nvSpPr>
          <p:cNvPr id="4" name="Rectangle 3">
            <a:extLst>
              <a:ext uri="{FF2B5EF4-FFF2-40B4-BE49-F238E27FC236}">
                <a16:creationId xmlns:a16="http://schemas.microsoft.com/office/drawing/2014/main" id="{8EF4BCB2-B079-4F4D-AF79-F440570833A7}"/>
              </a:ext>
            </a:extLst>
          </p:cNvPr>
          <p:cNvSpPr/>
          <p:nvPr/>
        </p:nvSpPr>
        <p:spPr>
          <a:xfrm>
            <a:off x="796835" y="1109044"/>
            <a:ext cx="4572000" cy="5147563"/>
          </a:xfrm>
          <a:prstGeom prst="rect">
            <a:avLst/>
          </a:prstGeom>
        </p:spPr>
        <p:txBody>
          <a:bodyPr>
            <a:spAutoFit/>
          </a:bodyPr>
          <a:lstStyle/>
          <a:p>
            <a:r>
              <a:rPr lang="en-US" dirty="0">
                <a:solidFill>
                  <a:schemeClr val="bg1"/>
                </a:solidFill>
              </a:rPr>
              <a:t>Habakkuk 3:6–9 (NKJV) </a:t>
            </a:r>
          </a:p>
          <a:p>
            <a:pPr marL="457200" indent="-457200">
              <a:spcBef>
                <a:spcPts val="900"/>
              </a:spcBef>
            </a:pPr>
            <a:r>
              <a:rPr lang="en-US" baseline="30000" dirty="0">
                <a:solidFill>
                  <a:schemeClr val="bg1"/>
                </a:solidFill>
              </a:rPr>
              <a:t>6</a:t>
            </a:r>
            <a:r>
              <a:rPr lang="en-US" dirty="0">
                <a:solidFill>
                  <a:schemeClr val="bg1"/>
                </a:solidFill>
              </a:rPr>
              <a:t> </a:t>
            </a:r>
            <a:r>
              <a:rPr lang="en-US" dirty="0">
                <a:solidFill>
                  <a:srgbClr val="FFFF00"/>
                </a:solidFill>
              </a:rPr>
              <a:t>He stood </a:t>
            </a:r>
            <a:r>
              <a:rPr lang="en-US" dirty="0">
                <a:solidFill>
                  <a:schemeClr val="bg1"/>
                </a:solidFill>
              </a:rPr>
              <a:t>and </a:t>
            </a:r>
            <a:r>
              <a:rPr lang="en-US" dirty="0">
                <a:solidFill>
                  <a:srgbClr val="00FFFF"/>
                </a:solidFill>
              </a:rPr>
              <a:t>measured the earth</a:t>
            </a:r>
            <a:r>
              <a:rPr lang="en-US" dirty="0">
                <a:solidFill>
                  <a:schemeClr val="bg1"/>
                </a:solidFill>
              </a:rPr>
              <a:t>; </a:t>
            </a:r>
          </a:p>
          <a:p>
            <a:pPr marL="457200" indent="-228600"/>
            <a:r>
              <a:rPr lang="en-US" dirty="0">
                <a:solidFill>
                  <a:srgbClr val="FFFF00"/>
                </a:solidFill>
              </a:rPr>
              <a:t>He looked </a:t>
            </a:r>
            <a:r>
              <a:rPr lang="en-US" dirty="0">
                <a:solidFill>
                  <a:schemeClr val="bg1"/>
                </a:solidFill>
              </a:rPr>
              <a:t>and </a:t>
            </a:r>
            <a:r>
              <a:rPr lang="en-US" dirty="0">
                <a:solidFill>
                  <a:srgbClr val="00FFFF"/>
                </a:solidFill>
              </a:rPr>
              <a:t>startled the nations</a:t>
            </a:r>
            <a:r>
              <a:rPr lang="en-US" dirty="0">
                <a:solidFill>
                  <a:schemeClr val="bg1"/>
                </a:solidFill>
              </a:rPr>
              <a:t>. </a:t>
            </a:r>
          </a:p>
          <a:p>
            <a:pPr marL="457200" indent="-228600"/>
            <a:r>
              <a:rPr lang="en-US" dirty="0">
                <a:solidFill>
                  <a:schemeClr val="bg1"/>
                </a:solidFill>
              </a:rPr>
              <a:t>And the </a:t>
            </a:r>
            <a:r>
              <a:rPr lang="en-US" dirty="0">
                <a:solidFill>
                  <a:srgbClr val="00FFFF"/>
                </a:solidFill>
              </a:rPr>
              <a:t>everlasting mountains were scattered</a:t>
            </a:r>
            <a:r>
              <a:rPr lang="en-US" dirty="0">
                <a:solidFill>
                  <a:schemeClr val="bg1"/>
                </a:solidFill>
              </a:rPr>
              <a:t>, </a:t>
            </a:r>
          </a:p>
          <a:p>
            <a:pPr marL="457200" indent="-228600"/>
            <a:r>
              <a:rPr lang="en-US" dirty="0">
                <a:solidFill>
                  <a:schemeClr val="bg1"/>
                </a:solidFill>
              </a:rPr>
              <a:t>The </a:t>
            </a:r>
            <a:r>
              <a:rPr lang="en-US" dirty="0">
                <a:solidFill>
                  <a:srgbClr val="00FFFF"/>
                </a:solidFill>
              </a:rPr>
              <a:t>perpetual hills bowed</a:t>
            </a:r>
            <a:r>
              <a:rPr lang="en-US" dirty="0">
                <a:solidFill>
                  <a:schemeClr val="bg1"/>
                </a:solidFill>
              </a:rPr>
              <a:t>. </a:t>
            </a:r>
          </a:p>
          <a:p>
            <a:pPr marL="457200" indent="-228600"/>
            <a:r>
              <a:rPr lang="en-US" u="sng" dirty="0">
                <a:solidFill>
                  <a:schemeClr val="bg1"/>
                </a:solidFill>
              </a:rPr>
              <a:t>His ways </a:t>
            </a:r>
            <a:r>
              <a:rPr lang="en-US" i="1" u="sng" dirty="0">
                <a:solidFill>
                  <a:schemeClr val="bg1"/>
                </a:solidFill>
              </a:rPr>
              <a:t>are</a:t>
            </a:r>
            <a:r>
              <a:rPr lang="en-US" u="sng" dirty="0">
                <a:solidFill>
                  <a:schemeClr val="bg1"/>
                </a:solidFill>
              </a:rPr>
              <a:t> everlasting. </a:t>
            </a:r>
          </a:p>
          <a:p>
            <a:pPr marL="457200" indent="-457200"/>
            <a:r>
              <a:rPr lang="en-US" baseline="30000" dirty="0">
                <a:solidFill>
                  <a:schemeClr val="bg1"/>
                </a:solidFill>
              </a:rPr>
              <a:t>7</a:t>
            </a:r>
            <a:r>
              <a:rPr lang="en-US" dirty="0">
                <a:solidFill>
                  <a:schemeClr val="bg1"/>
                </a:solidFill>
              </a:rPr>
              <a:t> </a:t>
            </a:r>
            <a:r>
              <a:rPr lang="en-US" dirty="0">
                <a:solidFill>
                  <a:srgbClr val="00FFFF"/>
                </a:solidFill>
              </a:rPr>
              <a:t>I saw the tents of </a:t>
            </a:r>
            <a:r>
              <a:rPr lang="en-US" dirty="0" err="1">
                <a:solidFill>
                  <a:srgbClr val="00FFFF"/>
                </a:solidFill>
              </a:rPr>
              <a:t>Cushan</a:t>
            </a:r>
            <a:r>
              <a:rPr lang="en-US" dirty="0">
                <a:solidFill>
                  <a:srgbClr val="00FFFF"/>
                </a:solidFill>
              </a:rPr>
              <a:t> in affliction; </a:t>
            </a:r>
          </a:p>
          <a:p>
            <a:pPr marL="457200" indent="-228600"/>
            <a:r>
              <a:rPr lang="en-US" dirty="0">
                <a:solidFill>
                  <a:srgbClr val="00FFFF"/>
                </a:solidFill>
              </a:rPr>
              <a:t>The curtains of the land of Midian trembled. </a:t>
            </a:r>
          </a:p>
          <a:p>
            <a:pPr marL="457200" indent="-457200">
              <a:spcBef>
                <a:spcPts val="900"/>
              </a:spcBef>
            </a:pPr>
            <a:r>
              <a:rPr lang="en-US" baseline="30000" dirty="0">
                <a:solidFill>
                  <a:schemeClr val="bg1"/>
                </a:solidFill>
              </a:rPr>
              <a:t>8</a:t>
            </a:r>
            <a:r>
              <a:rPr lang="en-US" dirty="0">
                <a:solidFill>
                  <a:schemeClr val="bg1"/>
                </a:solidFill>
              </a:rPr>
              <a:t> O </a:t>
            </a:r>
            <a:r>
              <a:rPr lang="en-US" cap="small" dirty="0">
                <a:solidFill>
                  <a:schemeClr val="bg1"/>
                </a:solidFill>
              </a:rPr>
              <a:t>Lord</a:t>
            </a:r>
            <a:r>
              <a:rPr lang="en-US" dirty="0">
                <a:solidFill>
                  <a:schemeClr val="bg1"/>
                </a:solidFill>
              </a:rPr>
              <a:t>, were </a:t>
            </a:r>
            <a:r>
              <a:rPr lang="en-US" i="1" dirty="0">
                <a:solidFill>
                  <a:schemeClr val="bg1"/>
                </a:solidFill>
              </a:rPr>
              <a:t>You</a:t>
            </a:r>
            <a:r>
              <a:rPr lang="en-US" dirty="0">
                <a:solidFill>
                  <a:schemeClr val="bg1"/>
                </a:solidFill>
              </a:rPr>
              <a:t> displeased with the rivers, </a:t>
            </a:r>
          </a:p>
          <a:p>
            <a:pPr marL="457200" indent="-228600"/>
            <a:r>
              <a:rPr lang="en-US" i="1" dirty="0">
                <a:solidFill>
                  <a:schemeClr val="bg1"/>
                </a:solidFill>
              </a:rPr>
              <a:t>Was</a:t>
            </a:r>
            <a:r>
              <a:rPr lang="en-US" dirty="0">
                <a:solidFill>
                  <a:schemeClr val="bg1"/>
                </a:solidFill>
              </a:rPr>
              <a:t> Your anger against the rivers, </a:t>
            </a:r>
          </a:p>
          <a:p>
            <a:pPr marL="457200" indent="-228600"/>
            <a:r>
              <a:rPr lang="en-US" i="1" dirty="0">
                <a:solidFill>
                  <a:schemeClr val="bg1"/>
                </a:solidFill>
              </a:rPr>
              <a:t>Was</a:t>
            </a:r>
            <a:r>
              <a:rPr lang="en-US" dirty="0">
                <a:solidFill>
                  <a:schemeClr val="bg1"/>
                </a:solidFill>
              </a:rPr>
              <a:t> Your wrath against the sea, </a:t>
            </a:r>
          </a:p>
          <a:p>
            <a:pPr marL="457200" indent="-228600"/>
            <a:r>
              <a:rPr lang="en-US" dirty="0">
                <a:solidFill>
                  <a:schemeClr val="bg1"/>
                </a:solidFill>
              </a:rPr>
              <a:t>That You rode on Your horses, </a:t>
            </a:r>
          </a:p>
          <a:p>
            <a:pPr marL="457200" indent="-228600"/>
            <a:r>
              <a:rPr lang="en-US" dirty="0">
                <a:solidFill>
                  <a:schemeClr val="bg1"/>
                </a:solidFill>
              </a:rPr>
              <a:t>Your chariots of salvation? </a:t>
            </a:r>
          </a:p>
          <a:p>
            <a:pPr marL="457200" indent="-457200"/>
            <a:r>
              <a:rPr lang="en-US" baseline="30000" dirty="0">
                <a:solidFill>
                  <a:schemeClr val="bg1"/>
                </a:solidFill>
              </a:rPr>
              <a:t>9</a:t>
            </a:r>
            <a:r>
              <a:rPr lang="en-US" dirty="0">
                <a:solidFill>
                  <a:schemeClr val="bg1"/>
                </a:solidFill>
              </a:rPr>
              <a:t> Your bow was made quite ready; </a:t>
            </a:r>
          </a:p>
          <a:p>
            <a:pPr marL="457200" indent="-228600"/>
            <a:r>
              <a:rPr lang="en-US" dirty="0">
                <a:solidFill>
                  <a:schemeClr val="bg1"/>
                </a:solidFill>
              </a:rPr>
              <a:t>Oaths were sworn over </a:t>
            </a:r>
            <a:r>
              <a:rPr lang="en-US" i="1" dirty="0">
                <a:solidFill>
                  <a:schemeClr val="bg1"/>
                </a:solidFill>
              </a:rPr>
              <a:t>Your</a:t>
            </a:r>
            <a:r>
              <a:rPr lang="en-US" dirty="0">
                <a:solidFill>
                  <a:schemeClr val="bg1"/>
                </a:solidFill>
              </a:rPr>
              <a:t> arrows. Selah </a:t>
            </a:r>
          </a:p>
          <a:p>
            <a:pPr marL="457200" indent="-228600">
              <a:spcBef>
                <a:spcPts val="900"/>
              </a:spcBef>
            </a:pPr>
            <a:r>
              <a:rPr lang="en-US" dirty="0">
                <a:solidFill>
                  <a:schemeClr val="bg1"/>
                </a:solidFill>
              </a:rPr>
              <a:t>You divided the earth with rivers. </a:t>
            </a:r>
          </a:p>
        </p:txBody>
      </p:sp>
      <p:sp>
        <p:nvSpPr>
          <p:cNvPr id="6" name="Title 5">
            <a:extLst>
              <a:ext uri="{FF2B5EF4-FFF2-40B4-BE49-F238E27FC236}">
                <a16:creationId xmlns:a16="http://schemas.microsoft.com/office/drawing/2014/main" id="{40F979B0-7D36-4B34-A097-B6220B469F95}"/>
              </a:ext>
            </a:extLst>
          </p:cNvPr>
          <p:cNvSpPr>
            <a:spLocks noGrp="1"/>
          </p:cNvSpPr>
          <p:nvPr>
            <p:ph type="title"/>
          </p:nvPr>
        </p:nvSpPr>
        <p:spPr>
          <a:xfrm>
            <a:off x="628650" y="0"/>
            <a:ext cx="7886700" cy="1325563"/>
          </a:xfrm>
        </p:spPr>
        <p:txBody>
          <a:bodyPr/>
          <a:lstStyle/>
          <a:p>
            <a:r>
              <a:rPr lang="en-US" i="1" dirty="0"/>
              <a:t>The Prophet’s Prayer</a:t>
            </a:r>
            <a:endParaRPr lang="en-US" dirty="0"/>
          </a:p>
        </p:txBody>
      </p:sp>
      <p:sp>
        <p:nvSpPr>
          <p:cNvPr id="7" name="TextBox 6">
            <a:extLst>
              <a:ext uri="{FF2B5EF4-FFF2-40B4-BE49-F238E27FC236}">
                <a16:creationId xmlns:a16="http://schemas.microsoft.com/office/drawing/2014/main" id="{7E897C4F-1311-4972-8C5A-98B825D9589C}"/>
              </a:ext>
            </a:extLst>
          </p:cNvPr>
          <p:cNvSpPr txBox="1"/>
          <p:nvPr/>
        </p:nvSpPr>
        <p:spPr>
          <a:xfrm>
            <a:off x="5667648" y="824284"/>
            <a:ext cx="3328306" cy="3539430"/>
          </a:xfrm>
          <a:prstGeom prst="rect">
            <a:avLst/>
          </a:prstGeom>
          <a:noFill/>
        </p:spPr>
        <p:txBody>
          <a:bodyPr wrap="square" rtlCol="0">
            <a:spAutoFit/>
          </a:bodyPr>
          <a:lstStyle/>
          <a:p>
            <a:r>
              <a:rPr lang="en-US" sz="1400" dirty="0">
                <a:solidFill>
                  <a:schemeClr val="bg1"/>
                </a:solidFill>
              </a:rPr>
              <a:t>Joshua 2:9–11 (ESV) </a:t>
            </a:r>
            <a:r>
              <a:rPr lang="en-US" sz="1400" dirty="0">
                <a:solidFill>
                  <a:srgbClr val="FFFF00"/>
                </a:solidFill>
              </a:rPr>
              <a:t>Rahab’s explains why</a:t>
            </a:r>
          </a:p>
          <a:p>
            <a:r>
              <a:rPr lang="en-US" sz="1400" b="1" baseline="30000" dirty="0">
                <a:solidFill>
                  <a:schemeClr val="bg1"/>
                </a:solidFill>
              </a:rPr>
              <a:t>9 </a:t>
            </a:r>
            <a:r>
              <a:rPr lang="en-US" sz="1400" dirty="0">
                <a:solidFill>
                  <a:schemeClr val="bg1"/>
                </a:solidFill>
              </a:rPr>
              <a:t>and said to the men, “I know that the </a:t>
            </a:r>
            <a:r>
              <a:rPr lang="en-US" sz="1400" cap="small" dirty="0">
                <a:solidFill>
                  <a:schemeClr val="bg1"/>
                </a:solidFill>
              </a:rPr>
              <a:t>Lord</a:t>
            </a:r>
            <a:r>
              <a:rPr lang="en-US" sz="1400" dirty="0">
                <a:solidFill>
                  <a:schemeClr val="bg1"/>
                </a:solidFill>
              </a:rPr>
              <a:t> has given you the land, and that the fear of you has fallen upon us, and that all the inhabitants of the land melt away before you. </a:t>
            </a:r>
            <a:r>
              <a:rPr lang="en-US" sz="1400" b="1" baseline="30000" dirty="0">
                <a:solidFill>
                  <a:schemeClr val="bg1"/>
                </a:solidFill>
              </a:rPr>
              <a:t>10 </a:t>
            </a:r>
            <a:r>
              <a:rPr lang="en-US" sz="1400" dirty="0">
                <a:solidFill>
                  <a:schemeClr val="bg1"/>
                </a:solidFill>
              </a:rPr>
              <a:t>For we have heard how the </a:t>
            </a:r>
            <a:r>
              <a:rPr lang="en-US" sz="1400" cap="small" dirty="0">
                <a:solidFill>
                  <a:schemeClr val="bg1"/>
                </a:solidFill>
              </a:rPr>
              <a:t>Lord</a:t>
            </a:r>
            <a:r>
              <a:rPr lang="en-US" sz="1400" dirty="0">
                <a:solidFill>
                  <a:schemeClr val="bg1"/>
                </a:solidFill>
              </a:rPr>
              <a:t> dried up the water of the Red Sea before you when you came out of Egypt, and what you did to the two kings of the Amorites who were beyond the Jordan, to </a:t>
            </a:r>
            <a:r>
              <a:rPr lang="en-US" sz="1400" dirty="0" err="1">
                <a:solidFill>
                  <a:schemeClr val="bg1"/>
                </a:solidFill>
              </a:rPr>
              <a:t>Sihon</a:t>
            </a:r>
            <a:r>
              <a:rPr lang="en-US" sz="1400" dirty="0">
                <a:solidFill>
                  <a:schemeClr val="bg1"/>
                </a:solidFill>
              </a:rPr>
              <a:t> and </a:t>
            </a:r>
            <a:r>
              <a:rPr lang="en-US" sz="1400" dirty="0" err="1">
                <a:solidFill>
                  <a:schemeClr val="bg1"/>
                </a:solidFill>
              </a:rPr>
              <a:t>Og</a:t>
            </a:r>
            <a:r>
              <a:rPr lang="en-US" sz="1400" dirty="0">
                <a:solidFill>
                  <a:schemeClr val="bg1"/>
                </a:solidFill>
              </a:rPr>
              <a:t>, whom you devoted to destruction. </a:t>
            </a:r>
            <a:r>
              <a:rPr lang="en-US" sz="1400" b="1" baseline="30000" dirty="0">
                <a:solidFill>
                  <a:srgbClr val="FFFF00"/>
                </a:solidFill>
              </a:rPr>
              <a:t>11 </a:t>
            </a:r>
            <a:r>
              <a:rPr lang="en-US" sz="1400" dirty="0">
                <a:solidFill>
                  <a:srgbClr val="FFFF00"/>
                </a:solidFill>
              </a:rPr>
              <a:t>And as soon as we heard it, our hearts melted, and there was no spirit left in any man because of you, for the </a:t>
            </a:r>
            <a:r>
              <a:rPr lang="en-US" sz="1400" cap="small" dirty="0">
                <a:solidFill>
                  <a:srgbClr val="FFFF00"/>
                </a:solidFill>
              </a:rPr>
              <a:t>Lord</a:t>
            </a:r>
            <a:r>
              <a:rPr lang="en-US" sz="1400" dirty="0">
                <a:solidFill>
                  <a:srgbClr val="FFFF00"/>
                </a:solidFill>
              </a:rPr>
              <a:t> your God, he is God in the heavens above and on the earth beneath</a:t>
            </a:r>
            <a:r>
              <a:rPr lang="en-US" sz="1400" dirty="0">
                <a:solidFill>
                  <a:schemeClr val="bg1"/>
                </a:solidFill>
              </a:rPr>
              <a:t>. </a:t>
            </a:r>
          </a:p>
        </p:txBody>
      </p:sp>
      <p:cxnSp>
        <p:nvCxnSpPr>
          <p:cNvPr id="8" name="Straight Connector 7">
            <a:extLst>
              <a:ext uri="{FF2B5EF4-FFF2-40B4-BE49-F238E27FC236}">
                <a16:creationId xmlns:a16="http://schemas.microsoft.com/office/drawing/2014/main" id="{3F39DF80-E05C-4561-8801-C3AA786B79DC}"/>
              </a:ext>
            </a:extLst>
          </p:cNvPr>
          <p:cNvCxnSpPr>
            <a:cxnSpLocks/>
          </p:cNvCxnSpPr>
          <p:nvPr/>
        </p:nvCxnSpPr>
        <p:spPr>
          <a:xfrm>
            <a:off x="5207726" y="3460225"/>
            <a:ext cx="447403" cy="41261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936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AB87A5-CA91-41F1-A4C3-27DEC320D59C}"/>
              </a:ext>
            </a:extLst>
          </p:cNvPr>
          <p:cNvSpPr>
            <a:spLocks noGrp="1"/>
          </p:cNvSpPr>
          <p:nvPr>
            <p:ph type="sldNum" sz="quarter" idx="4294967295"/>
          </p:nvPr>
        </p:nvSpPr>
        <p:spPr>
          <a:xfrm>
            <a:off x="0" y="6400800"/>
            <a:ext cx="1905000" cy="4572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6C04E5-D5F4-4D02-B20C-BE0AF0E1D815}"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EF4BCB2-B079-4F4D-AF79-F440570833A7}"/>
              </a:ext>
            </a:extLst>
          </p:cNvPr>
          <p:cNvSpPr/>
          <p:nvPr/>
        </p:nvSpPr>
        <p:spPr>
          <a:xfrm>
            <a:off x="796835" y="1109044"/>
            <a:ext cx="4572000" cy="5147563"/>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Habakkuk 3:6–9 (NKJV) </a:t>
            </a:r>
          </a:p>
          <a:p>
            <a:pPr marL="457200" marR="0" lvl="0" indent="-457200" algn="l" defTabSz="457200" rtl="0" eaLnBrk="1" fontAlgn="auto" latinLnBrk="0" hangingPunct="1">
              <a:lnSpc>
                <a:spcPct val="100000"/>
              </a:lnSpc>
              <a:spcBef>
                <a:spcPts val="90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6</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He stood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a:t>
            </a:r>
            <a:r>
              <a:rPr kumimoji="0" lang="en-US" sz="1800" b="0" i="0" u="none" strike="noStrike" kern="1200" cap="none" spc="0" normalizeH="0" baseline="0" noProof="0" dirty="0">
                <a:ln>
                  <a:noFill/>
                </a:ln>
                <a:solidFill>
                  <a:srgbClr val="00FFFF"/>
                </a:solidFill>
                <a:effectLst/>
                <a:uLnTx/>
                <a:uFillTx/>
                <a:latin typeface="Calibri" panose="020F0502020204030204"/>
                <a:ea typeface="+mn-ea"/>
                <a:cs typeface="+mn-cs"/>
              </a:rPr>
              <a:t>measured the earth</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He looked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a:t>
            </a:r>
            <a:r>
              <a:rPr kumimoji="0" lang="en-US" sz="1800" b="0" i="0" u="none" strike="noStrike" kern="1200" cap="none" spc="0" normalizeH="0" baseline="0" noProof="0" dirty="0">
                <a:ln>
                  <a:noFill/>
                </a:ln>
                <a:solidFill>
                  <a:srgbClr val="00FFFF"/>
                </a:solidFill>
                <a:effectLst/>
                <a:uLnTx/>
                <a:uFillTx/>
                <a:latin typeface="Calibri" panose="020F0502020204030204"/>
                <a:ea typeface="+mn-ea"/>
                <a:cs typeface="+mn-cs"/>
              </a:rPr>
              <a:t>startled the nations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And the </a:t>
            </a:r>
            <a:r>
              <a:rPr kumimoji="0" lang="en-US" sz="1800" b="0" i="0" u="none" strike="noStrike" kern="1200" cap="none" spc="0" normalizeH="0" baseline="0" noProof="0" dirty="0">
                <a:ln>
                  <a:noFill/>
                </a:ln>
                <a:solidFill>
                  <a:srgbClr val="00FFFF"/>
                </a:solidFill>
                <a:effectLst/>
                <a:uLnTx/>
                <a:uFillTx/>
                <a:latin typeface="Calibri" panose="020F0502020204030204"/>
                <a:ea typeface="+mn-ea"/>
                <a:cs typeface="+mn-cs"/>
              </a:rPr>
              <a:t>everlasting mountains were scattered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a:t>
            </a:r>
            <a:r>
              <a:rPr kumimoji="0" lang="en-US" sz="1800" b="0" i="0" u="none" strike="noStrike" kern="1200" cap="none" spc="0" normalizeH="0" baseline="0" noProof="0" dirty="0">
                <a:ln>
                  <a:noFill/>
                </a:ln>
                <a:solidFill>
                  <a:srgbClr val="00FFFF"/>
                </a:solidFill>
                <a:effectLst/>
                <a:uLnTx/>
                <a:uFillTx/>
                <a:latin typeface="Calibri" panose="020F0502020204030204"/>
                <a:ea typeface="+mn-ea"/>
                <a:cs typeface="+mn-cs"/>
              </a:rPr>
              <a:t>perpetual hills bowed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His ways </a:t>
            </a:r>
            <a:r>
              <a:rPr kumimoji="0" lang="en-US" sz="1800" b="0" i="1" u="sng" strike="noStrike" kern="1200" cap="none" spc="0" normalizeH="0" baseline="0" noProof="0" dirty="0">
                <a:ln>
                  <a:noFill/>
                </a:ln>
                <a:solidFill>
                  <a:prstClr val="white"/>
                </a:solidFill>
                <a:effectLst/>
                <a:uLnTx/>
                <a:uFillTx/>
                <a:latin typeface="Calibri" panose="020F0502020204030204"/>
                <a:ea typeface="+mn-ea"/>
                <a:cs typeface="+mn-cs"/>
              </a:rPr>
              <a:t>are</a:t>
            </a: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 everlasting.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7</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I saw the tents of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Cushan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in affliction;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curtains of the land of Midian trembled. </a:t>
            </a:r>
          </a:p>
          <a:p>
            <a:pPr marL="457200" marR="0" lvl="0" indent="-457200" algn="l" defTabSz="457200" rtl="0" eaLnBrk="1" fontAlgn="auto" latinLnBrk="0" hangingPunct="1">
              <a:lnSpc>
                <a:spcPct val="100000"/>
              </a:lnSpc>
              <a:spcBef>
                <a:spcPts val="90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8</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O </a:t>
            </a:r>
            <a:r>
              <a:rPr kumimoji="0" lang="en-US" sz="1800" b="0" i="0" u="none" strike="noStrike" kern="1200" cap="small" spc="0" normalizeH="0" baseline="0" noProof="0" dirty="0">
                <a:ln>
                  <a:noFill/>
                </a:ln>
                <a:solidFill>
                  <a:srgbClr val="FFFF00"/>
                </a:solidFill>
                <a:effectLst/>
                <a:uLnTx/>
                <a:uFillTx/>
                <a:latin typeface="Calibri" panose="020F0502020204030204"/>
                <a:ea typeface="+mn-ea"/>
                <a:cs typeface="+mn-cs"/>
              </a:rPr>
              <a:t>Lord</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 were </a:t>
            </a:r>
            <a:r>
              <a:rPr kumimoji="0" lang="en-US" sz="1800" b="0" i="1" u="none" strike="noStrike" kern="1200" cap="none" spc="0" normalizeH="0" baseline="0" noProof="0" dirty="0">
                <a:ln>
                  <a:noFill/>
                </a:ln>
                <a:solidFill>
                  <a:srgbClr val="FFFF00"/>
                </a:solidFill>
                <a:effectLst/>
                <a:uLnTx/>
                <a:uFillTx/>
                <a:latin typeface="Calibri" panose="020F0502020204030204"/>
                <a:ea typeface="+mn-ea"/>
                <a:cs typeface="+mn-cs"/>
              </a:rPr>
              <a:t>You</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 displeased with the rivers,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Was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Your anger against the rivers,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Was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Your wrath against the sea,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That You rode on Your horses,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Your chariots of salvation? </a:t>
            </a:r>
          </a:p>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9</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Your bow was made quite ready; </a:t>
            </a:r>
          </a:p>
          <a:p>
            <a:pPr marL="457200" marR="0" lvl="0" indent="-2286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Oaths were sworn over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Your</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arrows. Selah </a:t>
            </a:r>
          </a:p>
          <a:p>
            <a:pPr marL="457200" marR="0" lvl="0" indent="-228600" algn="l" defTabSz="457200" rtl="0" eaLnBrk="1" fontAlgn="auto" latinLnBrk="0" hangingPunct="1">
              <a:lnSpc>
                <a:spcPct val="100000"/>
              </a:lnSpc>
              <a:spcBef>
                <a:spcPts val="9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 divided the earth with rivers. </a:t>
            </a:r>
          </a:p>
        </p:txBody>
      </p:sp>
      <p:sp>
        <p:nvSpPr>
          <p:cNvPr id="6" name="Title 5">
            <a:extLst>
              <a:ext uri="{FF2B5EF4-FFF2-40B4-BE49-F238E27FC236}">
                <a16:creationId xmlns:a16="http://schemas.microsoft.com/office/drawing/2014/main" id="{40F979B0-7D36-4B34-A097-B6220B469F95}"/>
              </a:ext>
            </a:extLst>
          </p:cNvPr>
          <p:cNvSpPr>
            <a:spLocks noGrp="1"/>
          </p:cNvSpPr>
          <p:nvPr>
            <p:ph type="title"/>
          </p:nvPr>
        </p:nvSpPr>
        <p:spPr>
          <a:xfrm>
            <a:off x="628650" y="0"/>
            <a:ext cx="7886700" cy="1325563"/>
          </a:xfrm>
        </p:spPr>
        <p:txBody>
          <a:bodyPr/>
          <a:lstStyle/>
          <a:p>
            <a:r>
              <a:rPr lang="en-US" i="1" dirty="0"/>
              <a:t>The Prophet’s Prayer</a:t>
            </a:r>
            <a:endParaRPr lang="en-US" dirty="0"/>
          </a:p>
        </p:txBody>
      </p:sp>
      <p:cxnSp>
        <p:nvCxnSpPr>
          <p:cNvPr id="8" name="Straight Connector 7">
            <a:extLst>
              <a:ext uri="{FF2B5EF4-FFF2-40B4-BE49-F238E27FC236}">
                <a16:creationId xmlns:a16="http://schemas.microsoft.com/office/drawing/2014/main" id="{081547D6-01BB-464A-86E7-FB24170D43F6}"/>
              </a:ext>
            </a:extLst>
          </p:cNvPr>
          <p:cNvCxnSpPr>
            <a:cxnSpLocks/>
          </p:cNvCxnSpPr>
          <p:nvPr/>
        </p:nvCxnSpPr>
        <p:spPr>
          <a:xfrm>
            <a:off x="3910149" y="5027768"/>
            <a:ext cx="1846217" cy="24962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3D9ACB-D781-428D-A876-E9FCE12078D4}"/>
              </a:ext>
            </a:extLst>
          </p:cNvPr>
          <p:cNvSpPr txBox="1"/>
          <p:nvPr/>
        </p:nvSpPr>
        <p:spPr>
          <a:xfrm>
            <a:off x="5756366" y="1325563"/>
            <a:ext cx="3117668" cy="5693866"/>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2 Kings 6:14–18 (NKJV) </a:t>
            </a:r>
          </a:p>
          <a:p>
            <a:r>
              <a:rPr lang="en-US" sz="1400" baseline="30000" dirty="0">
                <a:solidFill>
                  <a:schemeClr val="bg1"/>
                </a:solidFill>
              </a:rPr>
              <a:t>14 </a:t>
            </a:r>
            <a:r>
              <a:rPr lang="en-US" sz="1400" dirty="0">
                <a:solidFill>
                  <a:schemeClr val="bg1"/>
                </a:solidFill>
              </a:rPr>
              <a:t>Therefore he sent horses and chariots and a great army there, and they came by night and surrounded the city. </a:t>
            </a:r>
            <a:r>
              <a:rPr lang="en-US" sz="1400" baseline="30000" dirty="0">
                <a:solidFill>
                  <a:schemeClr val="bg1"/>
                </a:solidFill>
              </a:rPr>
              <a:t>15 </a:t>
            </a:r>
            <a:r>
              <a:rPr lang="en-US" sz="1400" dirty="0">
                <a:solidFill>
                  <a:schemeClr val="bg1"/>
                </a:solidFill>
              </a:rPr>
              <a:t>And when the servant of the man of God arose early and went out, there was an army, surrounding the city with horses and chariots. And his servant said to him, “Alas, my master! What shall we do?” </a:t>
            </a:r>
          </a:p>
          <a:p>
            <a:r>
              <a:rPr lang="en-US" sz="1400" baseline="30000" dirty="0">
                <a:solidFill>
                  <a:schemeClr val="bg1"/>
                </a:solidFill>
              </a:rPr>
              <a:t>16 </a:t>
            </a:r>
            <a:r>
              <a:rPr lang="en-US" sz="1400" dirty="0">
                <a:solidFill>
                  <a:schemeClr val="bg1"/>
                </a:solidFill>
              </a:rPr>
              <a:t>So he answered, “Do not fear, for those who </a:t>
            </a:r>
            <a:r>
              <a:rPr lang="en-US" sz="1400" i="1" dirty="0">
                <a:solidFill>
                  <a:schemeClr val="bg1"/>
                </a:solidFill>
              </a:rPr>
              <a:t>are</a:t>
            </a:r>
            <a:r>
              <a:rPr lang="en-US" sz="1400" dirty="0">
                <a:solidFill>
                  <a:schemeClr val="bg1"/>
                </a:solidFill>
              </a:rPr>
              <a:t> with us </a:t>
            </a:r>
            <a:r>
              <a:rPr lang="en-US" sz="1400" i="1" dirty="0">
                <a:solidFill>
                  <a:schemeClr val="bg1"/>
                </a:solidFill>
              </a:rPr>
              <a:t>are</a:t>
            </a:r>
            <a:r>
              <a:rPr lang="en-US" sz="1400" dirty="0">
                <a:solidFill>
                  <a:schemeClr val="bg1"/>
                </a:solidFill>
              </a:rPr>
              <a:t> more than those who </a:t>
            </a:r>
            <a:r>
              <a:rPr lang="en-US" sz="1400" i="1" dirty="0">
                <a:solidFill>
                  <a:schemeClr val="bg1"/>
                </a:solidFill>
              </a:rPr>
              <a:t>are</a:t>
            </a:r>
            <a:r>
              <a:rPr lang="en-US" sz="1400" dirty="0">
                <a:solidFill>
                  <a:schemeClr val="bg1"/>
                </a:solidFill>
              </a:rPr>
              <a:t> with them.” </a:t>
            </a:r>
            <a:r>
              <a:rPr lang="en-US" sz="1400" baseline="30000" dirty="0">
                <a:solidFill>
                  <a:schemeClr val="bg1"/>
                </a:solidFill>
              </a:rPr>
              <a:t>17 </a:t>
            </a:r>
            <a:r>
              <a:rPr lang="en-US" sz="1400" dirty="0">
                <a:solidFill>
                  <a:schemeClr val="bg1"/>
                </a:solidFill>
              </a:rPr>
              <a:t>And Elisha prayed, and said, “</a:t>
            </a:r>
            <a:r>
              <a:rPr lang="en-US" sz="1400" cap="small" dirty="0">
                <a:solidFill>
                  <a:schemeClr val="bg1"/>
                </a:solidFill>
              </a:rPr>
              <a:t>Lord</a:t>
            </a:r>
            <a:r>
              <a:rPr lang="en-US" sz="1400" dirty="0">
                <a:solidFill>
                  <a:schemeClr val="bg1"/>
                </a:solidFill>
              </a:rPr>
              <a:t>, I pray, open his eyes that he may see.” Then the </a:t>
            </a:r>
            <a:r>
              <a:rPr lang="en-US" sz="1400" cap="small" dirty="0">
                <a:solidFill>
                  <a:schemeClr val="bg1"/>
                </a:solidFill>
              </a:rPr>
              <a:t>Lord</a:t>
            </a:r>
            <a:r>
              <a:rPr lang="en-US" sz="1400" dirty="0">
                <a:solidFill>
                  <a:schemeClr val="bg1"/>
                </a:solidFill>
              </a:rPr>
              <a:t> opened the eyes of the young man, and he saw. </a:t>
            </a:r>
            <a:r>
              <a:rPr lang="en-US" sz="1400" dirty="0">
                <a:solidFill>
                  <a:srgbClr val="FFFF00"/>
                </a:solidFill>
              </a:rPr>
              <a:t>And behold, the mountain </a:t>
            </a:r>
            <a:r>
              <a:rPr lang="en-US" sz="1400" i="1" dirty="0">
                <a:solidFill>
                  <a:srgbClr val="FFFF00"/>
                </a:solidFill>
              </a:rPr>
              <a:t>was</a:t>
            </a:r>
            <a:r>
              <a:rPr lang="en-US" sz="1400" dirty="0">
                <a:solidFill>
                  <a:srgbClr val="FFFF00"/>
                </a:solidFill>
              </a:rPr>
              <a:t> full of horses and chariots of fire all around Elisha. </a:t>
            </a:r>
            <a:r>
              <a:rPr lang="en-US" sz="1400" baseline="30000" dirty="0">
                <a:solidFill>
                  <a:schemeClr val="bg1"/>
                </a:solidFill>
              </a:rPr>
              <a:t>18 </a:t>
            </a:r>
            <a:r>
              <a:rPr lang="en-US" sz="1400" dirty="0">
                <a:solidFill>
                  <a:schemeClr val="bg1"/>
                </a:solidFill>
              </a:rPr>
              <a:t>So when </a:t>
            </a:r>
            <a:r>
              <a:rPr lang="en-US" sz="1400" i="1" dirty="0">
                <a:solidFill>
                  <a:schemeClr val="bg1"/>
                </a:solidFill>
              </a:rPr>
              <a:t>the Syrians</a:t>
            </a:r>
            <a:r>
              <a:rPr lang="en-US" sz="1400" dirty="0">
                <a:solidFill>
                  <a:schemeClr val="bg1"/>
                </a:solidFill>
              </a:rPr>
              <a:t> came down to him, Elisha prayed to the </a:t>
            </a:r>
            <a:r>
              <a:rPr lang="en-US" sz="1400" cap="small" dirty="0">
                <a:solidFill>
                  <a:schemeClr val="bg1"/>
                </a:solidFill>
              </a:rPr>
              <a:t>Lord</a:t>
            </a:r>
            <a:r>
              <a:rPr lang="en-US" sz="1400" dirty="0">
                <a:solidFill>
                  <a:schemeClr val="bg1"/>
                </a:solidFill>
              </a:rPr>
              <a:t>, and said, “Strike this people, I pray, with blindness.” And He struck them with blindness according to the word of Elisha. </a:t>
            </a:r>
          </a:p>
          <a:p>
            <a:endParaRPr lang="en-US" sz="1400" dirty="0">
              <a:solidFill>
                <a:schemeClr val="bg1"/>
              </a:solidFill>
            </a:endParaRPr>
          </a:p>
        </p:txBody>
      </p:sp>
      <p:sp>
        <p:nvSpPr>
          <p:cNvPr id="10" name="TextBox 9">
            <a:extLst>
              <a:ext uri="{FF2B5EF4-FFF2-40B4-BE49-F238E27FC236}">
                <a16:creationId xmlns:a16="http://schemas.microsoft.com/office/drawing/2014/main" id="{7D148104-E3E3-49DC-A17E-C7DA25EDD8C9}"/>
              </a:ext>
            </a:extLst>
          </p:cNvPr>
          <p:cNvSpPr txBox="1"/>
          <p:nvPr/>
        </p:nvSpPr>
        <p:spPr>
          <a:xfrm>
            <a:off x="5608320" y="122684"/>
            <a:ext cx="3413760" cy="1384995"/>
          </a:xfrm>
          <a:prstGeom prst="rect">
            <a:avLst/>
          </a:prstGeom>
          <a:noFill/>
        </p:spPr>
        <p:txBody>
          <a:bodyPr wrap="square" rtlCol="0">
            <a:spAutoFit/>
          </a:bodyPr>
          <a:lstStyle/>
          <a:p>
            <a:r>
              <a:rPr lang="en-US" sz="1400" dirty="0">
                <a:solidFill>
                  <a:srgbClr val="FFFF00"/>
                </a:solidFill>
              </a:rPr>
              <a:t>God used his power over the Nile (Ex. 7:14–24) and Jordan Rivers (Josh. 3:14–17), as well as the Red Sea (Ex. 14:2–15:5), to demonstrate his greatness in the exodus. The </a:t>
            </a:r>
            <a:r>
              <a:rPr lang="en-US" sz="1400" b="1" dirty="0">
                <a:solidFill>
                  <a:srgbClr val="FFFF00"/>
                </a:solidFill>
              </a:rPr>
              <a:t>chariot of salvation is a picture of God bringing deliverance to this people.</a:t>
            </a:r>
            <a:endParaRPr lang="en-US" sz="1400" dirty="0">
              <a:solidFill>
                <a:srgbClr val="FFFF00"/>
              </a:solidFill>
            </a:endParaRPr>
          </a:p>
        </p:txBody>
      </p:sp>
      <p:cxnSp>
        <p:nvCxnSpPr>
          <p:cNvPr id="11" name="Straight Connector 10">
            <a:extLst>
              <a:ext uri="{FF2B5EF4-FFF2-40B4-BE49-F238E27FC236}">
                <a16:creationId xmlns:a16="http://schemas.microsoft.com/office/drawing/2014/main" id="{A78BC86A-E481-445D-97A8-A2B2BCE199C4}"/>
              </a:ext>
            </a:extLst>
          </p:cNvPr>
          <p:cNvCxnSpPr>
            <a:cxnSpLocks/>
          </p:cNvCxnSpPr>
          <p:nvPr/>
        </p:nvCxnSpPr>
        <p:spPr>
          <a:xfrm flipV="1">
            <a:off x="5116286" y="1507679"/>
            <a:ext cx="640080" cy="254236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13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AB87A5-CA91-41F1-A4C3-27DEC320D59C}"/>
              </a:ext>
            </a:extLst>
          </p:cNvPr>
          <p:cNvSpPr>
            <a:spLocks noGrp="1"/>
          </p:cNvSpPr>
          <p:nvPr>
            <p:ph type="sldNum" sz="quarter" idx="4294967295"/>
          </p:nvPr>
        </p:nvSpPr>
        <p:spPr>
          <a:xfrm>
            <a:off x="0" y="6400800"/>
            <a:ext cx="1905000" cy="4572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6C04E5-D5F4-4D02-B20C-BE0AF0E1D815}"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0F979B0-7D36-4B34-A097-B6220B469F95}"/>
              </a:ext>
            </a:extLst>
          </p:cNvPr>
          <p:cNvSpPr>
            <a:spLocks noGrp="1"/>
          </p:cNvSpPr>
          <p:nvPr>
            <p:ph type="title"/>
          </p:nvPr>
        </p:nvSpPr>
        <p:spPr>
          <a:xfrm>
            <a:off x="628650" y="0"/>
            <a:ext cx="7886700" cy="1325563"/>
          </a:xfrm>
        </p:spPr>
        <p:txBody>
          <a:bodyPr/>
          <a:lstStyle/>
          <a:p>
            <a:r>
              <a:rPr lang="en-US" i="1" dirty="0"/>
              <a:t>The Prophet’s Prayer</a:t>
            </a:r>
            <a:endParaRPr lang="en-US" dirty="0"/>
          </a:p>
        </p:txBody>
      </p:sp>
      <p:sp>
        <p:nvSpPr>
          <p:cNvPr id="3" name="Rectangle 2">
            <a:extLst>
              <a:ext uri="{FF2B5EF4-FFF2-40B4-BE49-F238E27FC236}">
                <a16:creationId xmlns:a16="http://schemas.microsoft.com/office/drawing/2014/main" id="{DB4FA408-06FF-434A-BA22-68405A102C83}"/>
              </a:ext>
            </a:extLst>
          </p:cNvPr>
          <p:cNvSpPr/>
          <p:nvPr/>
        </p:nvSpPr>
        <p:spPr>
          <a:xfrm>
            <a:off x="701039" y="1005259"/>
            <a:ext cx="4802777" cy="5493812"/>
          </a:xfrm>
          <a:prstGeom prst="rect">
            <a:avLst/>
          </a:prstGeom>
        </p:spPr>
        <p:txBody>
          <a:bodyPr wrap="square">
            <a:spAutoFit/>
          </a:bodyPr>
          <a:lstStyle/>
          <a:p>
            <a:endParaRPr lang="en-US" sz="1600" dirty="0">
              <a:solidFill>
                <a:schemeClr val="bg1"/>
              </a:solidFill>
            </a:endParaRPr>
          </a:p>
          <a:p>
            <a:r>
              <a:rPr lang="en-US" sz="1600" dirty="0">
                <a:solidFill>
                  <a:schemeClr val="bg1"/>
                </a:solidFill>
              </a:rPr>
              <a:t>Habakkuk 3:10–15 (NKJV) </a:t>
            </a:r>
          </a:p>
          <a:p>
            <a:pPr marL="457200" indent="-457200"/>
            <a:r>
              <a:rPr lang="en-US" sz="1600" baseline="30000" dirty="0">
                <a:solidFill>
                  <a:schemeClr val="bg1"/>
                </a:solidFill>
              </a:rPr>
              <a:t>10</a:t>
            </a:r>
            <a:r>
              <a:rPr lang="en-US" sz="1600" dirty="0">
                <a:solidFill>
                  <a:schemeClr val="bg1"/>
                </a:solidFill>
              </a:rPr>
              <a:t> </a:t>
            </a:r>
            <a:r>
              <a:rPr lang="en-US" sz="1600" dirty="0">
                <a:solidFill>
                  <a:srgbClr val="00FFFF"/>
                </a:solidFill>
              </a:rPr>
              <a:t>The mountains saw You </a:t>
            </a:r>
            <a:r>
              <a:rPr lang="en-US" sz="1600" i="1" dirty="0">
                <a:solidFill>
                  <a:srgbClr val="00FFFF"/>
                </a:solidFill>
              </a:rPr>
              <a:t>and</a:t>
            </a:r>
            <a:r>
              <a:rPr lang="en-US" sz="1600" dirty="0">
                <a:solidFill>
                  <a:srgbClr val="00FFFF"/>
                </a:solidFill>
              </a:rPr>
              <a:t> trembled</a:t>
            </a:r>
            <a:r>
              <a:rPr lang="en-US" sz="1600" dirty="0">
                <a:solidFill>
                  <a:schemeClr val="bg1"/>
                </a:solidFill>
              </a:rPr>
              <a:t>; </a:t>
            </a:r>
          </a:p>
          <a:p>
            <a:pPr marL="457200" indent="-228600"/>
            <a:r>
              <a:rPr lang="en-US" sz="1600" dirty="0">
                <a:solidFill>
                  <a:schemeClr val="bg1"/>
                </a:solidFill>
              </a:rPr>
              <a:t>The overflowing of the water passed by. </a:t>
            </a:r>
          </a:p>
          <a:p>
            <a:pPr marL="457200" indent="-228600"/>
            <a:r>
              <a:rPr lang="en-US" sz="1600" dirty="0">
                <a:solidFill>
                  <a:schemeClr val="bg1"/>
                </a:solidFill>
              </a:rPr>
              <a:t>The deep uttered its voice, </a:t>
            </a:r>
          </a:p>
          <a:p>
            <a:pPr marL="457200" indent="-228600"/>
            <a:r>
              <a:rPr lang="en-US" sz="1600" i="1" dirty="0">
                <a:solidFill>
                  <a:schemeClr val="bg1"/>
                </a:solidFill>
              </a:rPr>
              <a:t>And</a:t>
            </a:r>
            <a:r>
              <a:rPr lang="en-US" sz="1600" dirty="0">
                <a:solidFill>
                  <a:schemeClr val="bg1"/>
                </a:solidFill>
              </a:rPr>
              <a:t> lifted its hands on high. </a:t>
            </a:r>
          </a:p>
          <a:p>
            <a:pPr marL="457200" indent="-457200"/>
            <a:r>
              <a:rPr lang="en-US" sz="1600" baseline="30000" dirty="0">
                <a:solidFill>
                  <a:schemeClr val="bg1"/>
                </a:solidFill>
              </a:rPr>
              <a:t>11</a:t>
            </a:r>
            <a:r>
              <a:rPr lang="en-US" sz="1600" dirty="0">
                <a:solidFill>
                  <a:schemeClr val="bg1"/>
                </a:solidFill>
              </a:rPr>
              <a:t> The sun and moon stood still in their habitation; </a:t>
            </a:r>
          </a:p>
          <a:p>
            <a:pPr marL="457200" indent="-228600"/>
            <a:r>
              <a:rPr lang="en-US" sz="1600" dirty="0">
                <a:solidFill>
                  <a:srgbClr val="00FFFF"/>
                </a:solidFill>
              </a:rPr>
              <a:t>At the light of Your arrows they went, </a:t>
            </a:r>
          </a:p>
          <a:p>
            <a:pPr marL="457200" indent="-228600"/>
            <a:r>
              <a:rPr lang="en-US" sz="1600" dirty="0">
                <a:solidFill>
                  <a:srgbClr val="00FFFF"/>
                </a:solidFill>
              </a:rPr>
              <a:t>At the shining of Your glittering spear.</a:t>
            </a:r>
            <a:r>
              <a:rPr lang="en-US" sz="1600" dirty="0">
                <a:solidFill>
                  <a:schemeClr val="bg1"/>
                </a:solidFill>
              </a:rPr>
              <a:t> </a:t>
            </a:r>
          </a:p>
          <a:p>
            <a:pPr marL="457200" indent="-457200">
              <a:spcBef>
                <a:spcPts val="900"/>
              </a:spcBef>
            </a:pPr>
            <a:r>
              <a:rPr lang="en-US" sz="1600" baseline="30000" dirty="0">
                <a:solidFill>
                  <a:schemeClr val="bg1"/>
                </a:solidFill>
              </a:rPr>
              <a:t>12</a:t>
            </a:r>
            <a:r>
              <a:rPr lang="en-US" sz="1600" dirty="0">
                <a:solidFill>
                  <a:schemeClr val="bg1"/>
                </a:solidFill>
              </a:rPr>
              <a:t> </a:t>
            </a:r>
            <a:r>
              <a:rPr lang="en-US" sz="1600" dirty="0">
                <a:solidFill>
                  <a:srgbClr val="00FFFF"/>
                </a:solidFill>
              </a:rPr>
              <a:t>You marched through the land in indignation; </a:t>
            </a:r>
          </a:p>
          <a:p>
            <a:pPr marL="457200" indent="-228600"/>
            <a:r>
              <a:rPr lang="en-US" sz="1600" dirty="0">
                <a:solidFill>
                  <a:srgbClr val="00FFFF"/>
                </a:solidFill>
              </a:rPr>
              <a:t>You trampled the nations in anger</a:t>
            </a:r>
            <a:r>
              <a:rPr lang="en-US" sz="1600" dirty="0">
                <a:solidFill>
                  <a:schemeClr val="bg1"/>
                </a:solidFill>
              </a:rPr>
              <a:t>. </a:t>
            </a:r>
          </a:p>
          <a:p>
            <a:pPr marL="457200" indent="-457200"/>
            <a:r>
              <a:rPr lang="en-US" sz="1600" baseline="30000" dirty="0">
                <a:solidFill>
                  <a:schemeClr val="bg1"/>
                </a:solidFill>
              </a:rPr>
              <a:t>13</a:t>
            </a:r>
            <a:r>
              <a:rPr lang="en-US" sz="1600" dirty="0">
                <a:solidFill>
                  <a:schemeClr val="bg1"/>
                </a:solidFill>
              </a:rPr>
              <a:t> </a:t>
            </a:r>
            <a:r>
              <a:rPr lang="en-US" sz="1600" dirty="0">
                <a:solidFill>
                  <a:srgbClr val="FFFF00"/>
                </a:solidFill>
              </a:rPr>
              <a:t>You went forth for the salvation of Your people, </a:t>
            </a:r>
          </a:p>
          <a:p>
            <a:pPr marL="457200" indent="-228600"/>
            <a:r>
              <a:rPr lang="en-US" sz="1600" dirty="0">
                <a:solidFill>
                  <a:srgbClr val="FFFF00"/>
                </a:solidFill>
              </a:rPr>
              <a:t>For salvation with Your Anointed. </a:t>
            </a:r>
          </a:p>
          <a:p>
            <a:pPr marL="457200" indent="-228600"/>
            <a:r>
              <a:rPr lang="en-US" sz="1600" dirty="0">
                <a:solidFill>
                  <a:srgbClr val="FFFF00"/>
                </a:solidFill>
              </a:rPr>
              <a:t>You struck the </a:t>
            </a:r>
            <a:r>
              <a:rPr lang="en-US" sz="1600" b="1" u="sng" dirty="0">
                <a:solidFill>
                  <a:srgbClr val="FFFF00"/>
                </a:solidFill>
              </a:rPr>
              <a:t>head from the house</a:t>
            </a:r>
            <a:r>
              <a:rPr lang="en-US" sz="1600" dirty="0">
                <a:solidFill>
                  <a:srgbClr val="FFFF00"/>
                </a:solidFill>
              </a:rPr>
              <a:t> of the wicked</a:t>
            </a:r>
            <a:r>
              <a:rPr lang="en-US" sz="1600" dirty="0">
                <a:solidFill>
                  <a:schemeClr val="bg1"/>
                </a:solidFill>
              </a:rPr>
              <a:t>, </a:t>
            </a:r>
          </a:p>
          <a:p>
            <a:pPr marL="457200" indent="-228600"/>
            <a:r>
              <a:rPr lang="en-US" sz="1600" dirty="0">
                <a:solidFill>
                  <a:schemeClr val="bg1"/>
                </a:solidFill>
              </a:rPr>
              <a:t>By laying bare from foundation to neck. Selah </a:t>
            </a:r>
          </a:p>
          <a:p>
            <a:pPr marL="457200" indent="-457200">
              <a:spcBef>
                <a:spcPts val="900"/>
              </a:spcBef>
            </a:pPr>
            <a:r>
              <a:rPr lang="en-US" sz="1600" baseline="30000" dirty="0">
                <a:solidFill>
                  <a:schemeClr val="bg1"/>
                </a:solidFill>
              </a:rPr>
              <a:t>14</a:t>
            </a:r>
            <a:r>
              <a:rPr lang="en-US" sz="1600" dirty="0">
                <a:solidFill>
                  <a:schemeClr val="bg1"/>
                </a:solidFill>
              </a:rPr>
              <a:t> </a:t>
            </a:r>
            <a:r>
              <a:rPr lang="en-US" sz="1600" dirty="0">
                <a:solidFill>
                  <a:srgbClr val="FFFF00"/>
                </a:solidFill>
              </a:rPr>
              <a:t>You thrust through with his own arrows </a:t>
            </a:r>
          </a:p>
          <a:p>
            <a:pPr marL="457200" indent="-228600"/>
            <a:r>
              <a:rPr lang="en-US" sz="1600" b="1" u="sng" dirty="0">
                <a:solidFill>
                  <a:srgbClr val="FFFF00"/>
                </a:solidFill>
              </a:rPr>
              <a:t>The head of his villages. </a:t>
            </a:r>
          </a:p>
          <a:p>
            <a:pPr marL="457200" indent="-228600"/>
            <a:r>
              <a:rPr lang="en-US" sz="1600" dirty="0">
                <a:solidFill>
                  <a:schemeClr val="bg1"/>
                </a:solidFill>
              </a:rPr>
              <a:t>They came out like a whirlwind to scatter me; </a:t>
            </a:r>
          </a:p>
          <a:p>
            <a:pPr marL="457200" indent="-228600"/>
            <a:r>
              <a:rPr lang="en-US" sz="1600" dirty="0">
                <a:solidFill>
                  <a:schemeClr val="bg1"/>
                </a:solidFill>
              </a:rPr>
              <a:t>Their rejoicing was like feasting on the poor in secret. </a:t>
            </a:r>
          </a:p>
          <a:p>
            <a:pPr marL="457200" indent="-457200"/>
            <a:r>
              <a:rPr lang="en-US" sz="1600" baseline="30000" dirty="0">
                <a:solidFill>
                  <a:schemeClr val="bg1"/>
                </a:solidFill>
              </a:rPr>
              <a:t>15</a:t>
            </a:r>
            <a:r>
              <a:rPr lang="en-US" sz="1600" dirty="0">
                <a:solidFill>
                  <a:schemeClr val="bg1"/>
                </a:solidFill>
              </a:rPr>
              <a:t> </a:t>
            </a:r>
            <a:r>
              <a:rPr lang="en-US" sz="1600" dirty="0">
                <a:solidFill>
                  <a:srgbClr val="FFFF00"/>
                </a:solidFill>
              </a:rPr>
              <a:t>You walked through the sea with Your horses</a:t>
            </a:r>
            <a:r>
              <a:rPr lang="en-US" sz="1600" dirty="0">
                <a:solidFill>
                  <a:schemeClr val="bg1"/>
                </a:solidFill>
              </a:rPr>
              <a:t>, </a:t>
            </a:r>
          </a:p>
          <a:p>
            <a:pPr marL="457200" indent="-228600"/>
            <a:r>
              <a:rPr lang="en-US" sz="1600" dirty="0">
                <a:solidFill>
                  <a:schemeClr val="bg1"/>
                </a:solidFill>
              </a:rPr>
              <a:t>Through the heap of great waters. </a:t>
            </a:r>
          </a:p>
        </p:txBody>
      </p:sp>
    </p:spTree>
    <p:extLst>
      <p:ext uri="{BB962C8B-B14F-4D97-AF65-F5344CB8AC3E}">
        <p14:creationId xmlns:p14="http://schemas.microsoft.com/office/powerpoint/2010/main" val="3826274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AB87A5-CA91-41F1-A4C3-27DEC320D59C}"/>
              </a:ext>
            </a:extLst>
          </p:cNvPr>
          <p:cNvSpPr>
            <a:spLocks noGrp="1"/>
          </p:cNvSpPr>
          <p:nvPr>
            <p:ph type="sldNum" sz="quarter" idx="4294967295"/>
          </p:nvPr>
        </p:nvSpPr>
        <p:spPr>
          <a:xfrm>
            <a:off x="0" y="6400800"/>
            <a:ext cx="1905000" cy="4572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6C04E5-D5F4-4D02-B20C-BE0AF0E1D815}"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0F979B0-7D36-4B34-A097-B6220B469F95}"/>
              </a:ext>
            </a:extLst>
          </p:cNvPr>
          <p:cNvSpPr>
            <a:spLocks noGrp="1"/>
          </p:cNvSpPr>
          <p:nvPr>
            <p:ph type="title"/>
          </p:nvPr>
        </p:nvSpPr>
        <p:spPr>
          <a:xfrm>
            <a:off x="628650" y="0"/>
            <a:ext cx="7886700" cy="1325563"/>
          </a:xfrm>
        </p:spPr>
        <p:txBody>
          <a:bodyPr/>
          <a:lstStyle/>
          <a:p>
            <a:r>
              <a:rPr lang="en-US" i="1" dirty="0"/>
              <a:t>The Prophet’s Prayer</a:t>
            </a:r>
            <a:endParaRPr lang="en-US" dirty="0"/>
          </a:p>
        </p:txBody>
      </p:sp>
      <p:sp>
        <p:nvSpPr>
          <p:cNvPr id="4" name="Rectangle 3">
            <a:extLst>
              <a:ext uri="{FF2B5EF4-FFF2-40B4-BE49-F238E27FC236}">
                <a16:creationId xmlns:a16="http://schemas.microsoft.com/office/drawing/2014/main" id="{A6114709-DE07-4FDE-B07A-EA3C01FF9BDE}"/>
              </a:ext>
            </a:extLst>
          </p:cNvPr>
          <p:cNvSpPr/>
          <p:nvPr/>
        </p:nvSpPr>
        <p:spPr>
          <a:xfrm>
            <a:off x="402227" y="1326525"/>
            <a:ext cx="4572000" cy="3370153"/>
          </a:xfrm>
          <a:prstGeom prst="rect">
            <a:avLst/>
          </a:prstGeom>
        </p:spPr>
        <p:txBody>
          <a:bodyPr>
            <a:spAutoFit/>
          </a:bodyPr>
          <a:lstStyle/>
          <a:p>
            <a:endParaRPr lang="en-US" dirty="0">
              <a:solidFill>
                <a:schemeClr val="bg1"/>
              </a:solidFill>
            </a:endParaRPr>
          </a:p>
          <a:p>
            <a:r>
              <a:rPr lang="en-US" dirty="0">
                <a:solidFill>
                  <a:schemeClr val="bg1"/>
                </a:solidFill>
              </a:rPr>
              <a:t>Habakkuk 3:16 (NKJV) </a:t>
            </a:r>
          </a:p>
          <a:p>
            <a:pPr marL="457200" indent="-457200">
              <a:spcBef>
                <a:spcPts val="900"/>
              </a:spcBef>
            </a:pPr>
            <a:r>
              <a:rPr lang="en-US" baseline="30000" dirty="0">
                <a:solidFill>
                  <a:schemeClr val="bg1"/>
                </a:solidFill>
              </a:rPr>
              <a:t>16</a:t>
            </a:r>
            <a:r>
              <a:rPr lang="en-US" dirty="0">
                <a:solidFill>
                  <a:schemeClr val="bg1"/>
                </a:solidFill>
              </a:rPr>
              <a:t> When I heard, </a:t>
            </a:r>
          </a:p>
          <a:p>
            <a:pPr marL="457200" indent="-457200">
              <a:spcBef>
                <a:spcPts val="900"/>
              </a:spcBef>
            </a:pPr>
            <a:r>
              <a:rPr lang="en-US" dirty="0">
                <a:solidFill>
                  <a:schemeClr val="bg1"/>
                </a:solidFill>
              </a:rPr>
              <a:t>	my body trembled; </a:t>
            </a:r>
          </a:p>
          <a:p>
            <a:pPr marL="457200" indent="-228600"/>
            <a:r>
              <a:rPr lang="en-US" dirty="0">
                <a:solidFill>
                  <a:schemeClr val="bg1"/>
                </a:solidFill>
              </a:rPr>
              <a:t>	My lips quivered at </a:t>
            </a:r>
            <a:r>
              <a:rPr lang="en-US" i="1" dirty="0">
                <a:solidFill>
                  <a:schemeClr val="bg1"/>
                </a:solidFill>
              </a:rPr>
              <a:t>the</a:t>
            </a:r>
            <a:r>
              <a:rPr lang="en-US" dirty="0">
                <a:solidFill>
                  <a:schemeClr val="bg1"/>
                </a:solidFill>
              </a:rPr>
              <a:t> voice; </a:t>
            </a:r>
          </a:p>
          <a:p>
            <a:pPr marL="457200" indent="-228600"/>
            <a:r>
              <a:rPr lang="en-US" dirty="0">
                <a:solidFill>
                  <a:schemeClr val="bg1"/>
                </a:solidFill>
              </a:rPr>
              <a:t>	Rottenness entered my bones; </a:t>
            </a:r>
          </a:p>
          <a:p>
            <a:pPr marL="457200" indent="-228600"/>
            <a:r>
              <a:rPr lang="en-US" dirty="0">
                <a:solidFill>
                  <a:schemeClr val="bg1"/>
                </a:solidFill>
              </a:rPr>
              <a:t>	And I trembled in myself, </a:t>
            </a:r>
          </a:p>
          <a:p>
            <a:pPr marL="457200" indent="-228600"/>
            <a:endParaRPr lang="en-US" dirty="0">
              <a:solidFill>
                <a:schemeClr val="bg1"/>
              </a:solidFill>
            </a:endParaRPr>
          </a:p>
          <a:p>
            <a:pPr marL="457200" indent="-228600"/>
            <a:r>
              <a:rPr lang="en-US" dirty="0">
                <a:solidFill>
                  <a:schemeClr val="bg1"/>
                </a:solidFill>
              </a:rPr>
              <a:t>That I might rest in the day of trouble. </a:t>
            </a:r>
          </a:p>
          <a:p>
            <a:pPr marL="457200" indent="-228600"/>
            <a:r>
              <a:rPr lang="en-US" dirty="0">
                <a:solidFill>
                  <a:schemeClr val="bg1"/>
                </a:solidFill>
              </a:rPr>
              <a:t>When he comes up to the people, </a:t>
            </a:r>
          </a:p>
          <a:p>
            <a:pPr marL="457200" indent="-228600"/>
            <a:r>
              <a:rPr lang="en-US" dirty="0">
                <a:solidFill>
                  <a:schemeClr val="bg1"/>
                </a:solidFill>
              </a:rPr>
              <a:t>He will invade them with his troops. </a:t>
            </a:r>
          </a:p>
        </p:txBody>
      </p:sp>
      <p:sp>
        <p:nvSpPr>
          <p:cNvPr id="5" name="TextBox 4">
            <a:extLst>
              <a:ext uri="{FF2B5EF4-FFF2-40B4-BE49-F238E27FC236}">
                <a16:creationId xmlns:a16="http://schemas.microsoft.com/office/drawing/2014/main" id="{2753DB8A-3BBD-427F-9048-1D621C67D1A4}"/>
              </a:ext>
            </a:extLst>
          </p:cNvPr>
          <p:cNvSpPr txBox="1"/>
          <p:nvPr/>
        </p:nvSpPr>
        <p:spPr>
          <a:xfrm>
            <a:off x="4679947" y="1673272"/>
            <a:ext cx="5254388" cy="42473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Habakkuk 2:2–4 (NKJV)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The Just Live by Faith</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2 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Then the </a:t>
            </a:r>
            <a:r>
              <a:rPr kumimoji="0" lang="en-US" sz="1800" b="0" i="0" u="none" strike="noStrike" kern="1200" cap="small" spc="0" normalizeH="0" baseline="0" noProof="0" dirty="0">
                <a:ln>
                  <a:noFill/>
                </a:ln>
                <a:solidFill>
                  <a:prstClr val="white"/>
                </a:solidFill>
                <a:effectLst/>
                <a:uLnTx/>
                <a:uFillTx/>
                <a:latin typeface="Calibri" panose="020F0502020204030204"/>
                <a:ea typeface="+mn-ea"/>
                <a:cs typeface="+mn-cs"/>
              </a:rPr>
              <a:t>Lord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answered me and said: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“Write the vision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And make </a:t>
            </a:r>
            <a:r>
              <a:rPr kumimoji="0" lang="en-US" sz="1800" b="1" i="1" u="none" strike="noStrike" kern="1200" cap="none" spc="0" normalizeH="0" baseline="0" noProof="0" dirty="0">
                <a:ln>
                  <a:noFill/>
                </a:ln>
                <a:solidFill>
                  <a:srgbClr val="FFFF00"/>
                </a:solidFill>
                <a:effectLst/>
                <a:uLnTx/>
                <a:uFillTx/>
                <a:latin typeface="Calibri" panose="020F0502020204030204"/>
                <a:ea typeface="+mn-ea"/>
                <a:cs typeface="+mn-cs"/>
              </a:rPr>
              <a:t>it</a:t>
            </a: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 plain on tablets,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That he may run who reads 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chemeClr val="bg1"/>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For the vision </a:t>
            </a:r>
            <a:r>
              <a:rPr kumimoji="0" lang="en-US" sz="1800" b="0" i="1" u="none" strike="noStrike" kern="1200" cap="none" spc="0" normalizeH="0" baseline="0" noProof="0" dirty="0">
                <a:ln>
                  <a:noFill/>
                </a:ln>
                <a:solidFill>
                  <a:schemeClr val="bg1"/>
                </a:solidFill>
                <a:effectLst/>
                <a:uLnTx/>
                <a:uFillTx/>
                <a:latin typeface="Calibri" panose="020F0502020204030204"/>
                <a:ea typeface="+mn-ea"/>
                <a:cs typeface="+mn-cs"/>
              </a:rPr>
              <a:t>is</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yet for an appointed time;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But at the end it will speak, and it will not lie.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Though it tarries, wait for 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Because it will surely come,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It will not tarry.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chemeClr val="bg1"/>
                </a:solidFill>
                <a:effectLst/>
                <a:uLnTx/>
                <a:uFillTx/>
                <a:latin typeface="Calibri" panose="020F0502020204030204"/>
                <a:ea typeface="+mn-ea"/>
                <a:cs typeface="+mn-cs"/>
              </a:rPr>
              <a:t>4</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“Behold the proud,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His soul is not upright in him;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But the just shall live by his faith.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55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AB87A5-CA91-41F1-A4C3-27DEC320D59C}"/>
              </a:ext>
            </a:extLst>
          </p:cNvPr>
          <p:cNvSpPr>
            <a:spLocks noGrp="1"/>
          </p:cNvSpPr>
          <p:nvPr>
            <p:ph type="sldNum" sz="quarter" idx="4294967295"/>
          </p:nvPr>
        </p:nvSpPr>
        <p:spPr>
          <a:xfrm>
            <a:off x="0" y="6400800"/>
            <a:ext cx="1905000" cy="45720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6C04E5-D5F4-4D02-B20C-BE0AF0E1D815}"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40F979B0-7D36-4B34-A097-B6220B469F95}"/>
              </a:ext>
            </a:extLst>
          </p:cNvPr>
          <p:cNvSpPr>
            <a:spLocks noGrp="1"/>
          </p:cNvSpPr>
          <p:nvPr>
            <p:ph type="title"/>
          </p:nvPr>
        </p:nvSpPr>
        <p:spPr>
          <a:xfrm>
            <a:off x="628650" y="0"/>
            <a:ext cx="7886700" cy="1325563"/>
          </a:xfrm>
        </p:spPr>
        <p:txBody>
          <a:bodyPr/>
          <a:lstStyle/>
          <a:p>
            <a:r>
              <a:rPr lang="en-US" i="1" dirty="0"/>
              <a:t>The Prophet’s Prayer</a:t>
            </a:r>
            <a:endParaRPr lang="en-US" dirty="0"/>
          </a:p>
        </p:txBody>
      </p:sp>
      <p:sp>
        <p:nvSpPr>
          <p:cNvPr id="3" name="Rectangle 2">
            <a:extLst>
              <a:ext uri="{FF2B5EF4-FFF2-40B4-BE49-F238E27FC236}">
                <a16:creationId xmlns:a16="http://schemas.microsoft.com/office/drawing/2014/main" id="{23163FDA-0CB7-47A7-BA8B-BE18E58F72C8}"/>
              </a:ext>
            </a:extLst>
          </p:cNvPr>
          <p:cNvSpPr/>
          <p:nvPr/>
        </p:nvSpPr>
        <p:spPr>
          <a:xfrm>
            <a:off x="952499" y="889877"/>
            <a:ext cx="4795157" cy="5524589"/>
          </a:xfrm>
          <a:prstGeom prst="rect">
            <a:avLst/>
          </a:prstGeom>
        </p:spPr>
        <p:txBody>
          <a:bodyPr wrap="square">
            <a:spAutoFit/>
          </a:bodyPr>
          <a:lstStyle/>
          <a:p>
            <a:endParaRPr lang="en-US" dirty="0">
              <a:solidFill>
                <a:schemeClr val="bg1"/>
              </a:solidFill>
            </a:endParaRPr>
          </a:p>
          <a:p>
            <a:r>
              <a:rPr lang="en-US" dirty="0">
                <a:solidFill>
                  <a:schemeClr val="bg1"/>
                </a:solidFill>
              </a:rPr>
              <a:t>Habakkuk 3:17–19 (NKJV) </a:t>
            </a:r>
          </a:p>
          <a:p>
            <a:pPr>
              <a:spcBef>
                <a:spcPts val="1800"/>
              </a:spcBef>
            </a:pPr>
            <a:r>
              <a:rPr lang="en-US" sz="2000" b="1" i="1" dirty="0">
                <a:solidFill>
                  <a:schemeClr val="bg1"/>
                </a:solidFill>
              </a:rPr>
              <a:t>A Hymn of Faith</a:t>
            </a:r>
            <a:r>
              <a:rPr lang="en-US" sz="2000" dirty="0">
                <a:solidFill>
                  <a:schemeClr val="bg1"/>
                </a:solidFill>
              </a:rPr>
              <a:t> </a:t>
            </a:r>
          </a:p>
          <a:p>
            <a:pPr marL="457200" indent="-457200">
              <a:spcBef>
                <a:spcPts val="900"/>
              </a:spcBef>
            </a:pPr>
            <a:r>
              <a:rPr lang="en-US" baseline="30000" dirty="0">
                <a:solidFill>
                  <a:schemeClr val="bg1"/>
                </a:solidFill>
              </a:rPr>
              <a:t>17</a:t>
            </a:r>
            <a:r>
              <a:rPr lang="en-US" dirty="0">
                <a:solidFill>
                  <a:schemeClr val="bg1"/>
                </a:solidFill>
              </a:rPr>
              <a:t> </a:t>
            </a:r>
            <a:r>
              <a:rPr lang="en-US" dirty="0">
                <a:solidFill>
                  <a:srgbClr val="00FFFF"/>
                </a:solidFill>
              </a:rPr>
              <a:t>Though</a:t>
            </a:r>
            <a:r>
              <a:rPr lang="en-US" dirty="0">
                <a:solidFill>
                  <a:schemeClr val="bg1"/>
                </a:solidFill>
              </a:rPr>
              <a:t> the fig tree may not blossom, </a:t>
            </a:r>
          </a:p>
          <a:p>
            <a:pPr marL="457200" indent="-228600"/>
            <a:r>
              <a:rPr lang="en-US" dirty="0">
                <a:solidFill>
                  <a:schemeClr val="bg1"/>
                </a:solidFill>
              </a:rPr>
              <a:t>               Nor fruit be on the vines; </a:t>
            </a:r>
          </a:p>
          <a:p>
            <a:pPr marL="457200" indent="-228600"/>
            <a:r>
              <a:rPr lang="en-US" dirty="0">
                <a:solidFill>
                  <a:srgbClr val="00FFFF"/>
                </a:solidFill>
              </a:rPr>
              <a:t>Though</a:t>
            </a:r>
            <a:r>
              <a:rPr lang="en-US" dirty="0">
                <a:solidFill>
                  <a:schemeClr val="bg1"/>
                </a:solidFill>
              </a:rPr>
              <a:t> the labor of the olive may fail, </a:t>
            </a:r>
          </a:p>
          <a:p>
            <a:pPr marL="457200" indent="-228600"/>
            <a:r>
              <a:rPr lang="en-US" dirty="0">
                <a:solidFill>
                  <a:schemeClr val="bg1"/>
                </a:solidFill>
              </a:rPr>
              <a:t>               And the fields yield no food; </a:t>
            </a:r>
          </a:p>
          <a:p>
            <a:pPr marL="457200" indent="-228600"/>
            <a:r>
              <a:rPr lang="en-US" dirty="0">
                <a:solidFill>
                  <a:srgbClr val="00FFFF"/>
                </a:solidFill>
              </a:rPr>
              <a:t>Though</a:t>
            </a:r>
            <a:r>
              <a:rPr lang="en-US" dirty="0">
                <a:solidFill>
                  <a:schemeClr val="bg1"/>
                </a:solidFill>
              </a:rPr>
              <a:t> the flock may be cut off from the fold, </a:t>
            </a:r>
          </a:p>
          <a:p>
            <a:pPr marL="457200" indent="-228600"/>
            <a:r>
              <a:rPr lang="en-US" dirty="0">
                <a:solidFill>
                  <a:schemeClr val="bg1"/>
                </a:solidFill>
              </a:rPr>
              <a:t>               And there be no herd in the stalls— </a:t>
            </a:r>
          </a:p>
          <a:p>
            <a:pPr marL="457200" indent="-457200"/>
            <a:r>
              <a:rPr lang="en-US" baseline="30000" dirty="0">
                <a:solidFill>
                  <a:srgbClr val="FFFF00"/>
                </a:solidFill>
              </a:rPr>
              <a:t>18</a:t>
            </a:r>
            <a:r>
              <a:rPr lang="en-US" dirty="0">
                <a:solidFill>
                  <a:srgbClr val="FFFF00"/>
                </a:solidFill>
              </a:rPr>
              <a:t> Yet I will rejoice in the </a:t>
            </a:r>
            <a:r>
              <a:rPr lang="en-US" cap="small" dirty="0">
                <a:solidFill>
                  <a:srgbClr val="FFFF00"/>
                </a:solidFill>
              </a:rPr>
              <a:t>Lord</a:t>
            </a:r>
            <a:r>
              <a:rPr lang="en-US" dirty="0">
                <a:solidFill>
                  <a:srgbClr val="FFFF00"/>
                </a:solidFill>
              </a:rPr>
              <a:t>, </a:t>
            </a:r>
          </a:p>
          <a:p>
            <a:pPr marL="457200" indent="-228600"/>
            <a:r>
              <a:rPr lang="en-US" dirty="0">
                <a:solidFill>
                  <a:srgbClr val="FFFF00"/>
                </a:solidFill>
              </a:rPr>
              <a:t>I will joy in the God of my salvation</a:t>
            </a:r>
            <a:r>
              <a:rPr lang="en-US" dirty="0">
                <a:solidFill>
                  <a:schemeClr val="bg1"/>
                </a:solidFill>
              </a:rPr>
              <a:t>. </a:t>
            </a:r>
          </a:p>
          <a:p>
            <a:pPr marL="457200" indent="-457200">
              <a:spcBef>
                <a:spcPts val="900"/>
              </a:spcBef>
            </a:pPr>
            <a:r>
              <a:rPr lang="en-US" baseline="30000" dirty="0">
                <a:solidFill>
                  <a:schemeClr val="bg1"/>
                </a:solidFill>
              </a:rPr>
              <a:t>19</a:t>
            </a:r>
            <a:r>
              <a:rPr lang="en-US" dirty="0">
                <a:solidFill>
                  <a:schemeClr val="bg1"/>
                </a:solidFill>
              </a:rPr>
              <a:t> The </a:t>
            </a:r>
            <a:r>
              <a:rPr lang="en-US" cap="small" dirty="0">
                <a:solidFill>
                  <a:schemeClr val="bg1"/>
                </a:solidFill>
              </a:rPr>
              <a:t>Lord</a:t>
            </a:r>
            <a:r>
              <a:rPr lang="en-US" dirty="0">
                <a:solidFill>
                  <a:schemeClr val="bg1"/>
                </a:solidFill>
              </a:rPr>
              <a:t> God is my strength; </a:t>
            </a:r>
          </a:p>
          <a:p>
            <a:pPr marL="457200" indent="-228600"/>
            <a:r>
              <a:rPr lang="en-US" dirty="0">
                <a:solidFill>
                  <a:schemeClr val="bg1"/>
                </a:solidFill>
              </a:rPr>
              <a:t>He will make my feet like deer’s </a:t>
            </a:r>
            <a:r>
              <a:rPr lang="en-US" i="1" dirty="0">
                <a:solidFill>
                  <a:schemeClr val="bg1"/>
                </a:solidFill>
              </a:rPr>
              <a:t>feet,</a:t>
            </a:r>
            <a:r>
              <a:rPr lang="en-US" dirty="0">
                <a:solidFill>
                  <a:schemeClr val="bg1"/>
                </a:solidFill>
              </a:rPr>
              <a:t> </a:t>
            </a:r>
          </a:p>
          <a:p>
            <a:pPr marL="457200" indent="-228600"/>
            <a:r>
              <a:rPr lang="en-US" dirty="0">
                <a:solidFill>
                  <a:schemeClr val="bg1"/>
                </a:solidFill>
              </a:rPr>
              <a:t>And He will make me walk on my high hills. </a:t>
            </a:r>
          </a:p>
          <a:p>
            <a:pPr indent="228600">
              <a:spcBef>
                <a:spcPts val="900"/>
              </a:spcBef>
            </a:pPr>
            <a:endParaRPr lang="en-US" dirty="0">
              <a:solidFill>
                <a:schemeClr val="bg1"/>
              </a:solidFill>
            </a:endParaRPr>
          </a:p>
          <a:p>
            <a:pPr>
              <a:spcBef>
                <a:spcPts val="900"/>
              </a:spcBef>
            </a:pPr>
            <a:r>
              <a:rPr lang="en-US" dirty="0">
                <a:solidFill>
                  <a:schemeClr val="bg1"/>
                </a:solidFill>
              </a:rPr>
              <a:t>To the Chief Musician. With my stringed instruments. </a:t>
            </a:r>
          </a:p>
        </p:txBody>
      </p:sp>
    </p:spTree>
    <p:extLst>
      <p:ext uri="{BB962C8B-B14F-4D97-AF65-F5344CB8AC3E}">
        <p14:creationId xmlns:p14="http://schemas.microsoft.com/office/powerpoint/2010/main" val="2550862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49338" y="12700"/>
            <a:ext cx="7683500" cy="6845300"/>
          </a:xfrm>
        </p:spPr>
      </p:pic>
      <p:sp>
        <p:nvSpPr>
          <p:cNvPr id="57347" name="TextBox 5"/>
          <p:cNvSpPr txBox="1">
            <a:spLocks noChangeArrowheads="1"/>
          </p:cNvSpPr>
          <p:nvPr/>
        </p:nvSpPr>
        <p:spPr bwMode="auto">
          <a:xfrm rot="-1027351">
            <a:off x="2346325" y="1414463"/>
            <a:ext cx="2422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sym typeface="Arial"/>
                <a:rtl val="0"/>
              </a:rPr>
              <a:t>Bible Study Skills</a:t>
            </a:r>
          </a:p>
        </p:txBody>
      </p:sp>
      <p:sp>
        <p:nvSpPr>
          <p:cNvPr id="57348" name="Rectangle 6"/>
          <p:cNvSpPr>
            <a:spLocks noChangeArrowheads="1"/>
          </p:cNvSpPr>
          <p:nvPr/>
        </p:nvSpPr>
        <p:spPr bwMode="auto">
          <a:xfrm rot="1130983">
            <a:off x="4978400" y="1301750"/>
            <a:ext cx="2617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sym typeface="Arial"/>
                <a:rtl val="0"/>
              </a:rPr>
              <a:t>Prophetic Paradigm</a:t>
            </a:r>
          </a:p>
        </p:txBody>
      </p:sp>
      <p:sp>
        <p:nvSpPr>
          <p:cNvPr id="8" name="TextBox 7"/>
          <p:cNvSpPr txBox="1"/>
          <p:nvPr/>
        </p:nvSpPr>
        <p:spPr>
          <a:xfrm rot="16200000">
            <a:off x="4044157" y="2801144"/>
            <a:ext cx="1716087" cy="46037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lumMod val="10000"/>
                  </a:prstClr>
                </a:solidFill>
                <a:effectLst/>
                <a:uLnTx/>
                <a:uFillTx/>
                <a:latin typeface="Arial" pitchFamily="34" charset="0"/>
                <a:ea typeface="+mn-ea"/>
                <a:cs typeface="Arial" pitchFamily="34" charset="0"/>
                <a:sym typeface="Arial"/>
                <a:rtl val="0"/>
              </a:rPr>
              <a:t>By Chapter</a:t>
            </a:r>
          </a:p>
        </p:txBody>
      </p:sp>
      <p:pic>
        <p:nvPicPr>
          <p:cNvPr id="573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1706563" y="2422525"/>
            <a:ext cx="2865437" cy="2411413"/>
          </a:xfrm>
          <a:prstGeom prst="rect">
            <a:avLst/>
          </a:prstGeom>
          <a:solidFill>
            <a:srgbClr val="006600">
              <a:alpha val="82744"/>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73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5180013" y="2422525"/>
            <a:ext cx="30956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674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blipFill>
          <a:blip r:embed="rId3"/>
          <a:stretch>
            <a:fillRect/>
          </a:stretch>
        </a:blipFill>
        <a:effectLst/>
      </p:bgPr>
    </p:bg>
    <p:spTree>
      <p:nvGrpSpPr>
        <p:cNvPr id="1" name="Shape 449"/>
        <p:cNvGrpSpPr/>
        <p:nvPr/>
      </p:nvGrpSpPr>
      <p:grpSpPr>
        <a:xfrm>
          <a:off x="0" y="0"/>
          <a:ext cx="0" cy="0"/>
          <a:chOff x="0" y="0"/>
          <a:chExt cx="0" cy="0"/>
        </a:xfrm>
      </p:grpSpPr>
      <p:sp>
        <p:nvSpPr>
          <p:cNvPr id="459" name="Shape 459"/>
          <p:cNvSpPr txBox="1"/>
          <p:nvPr/>
        </p:nvSpPr>
        <p:spPr>
          <a:xfrm>
            <a:off x="990600" y="0"/>
            <a:ext cx="7790699" cy="674999"/>
          </a:xfrm>
          <a:prstGeom prst="rect">
            <a:avLst/>
          </a:prstGeom>
          <a:noFill/>
        </p:spPr>
        <p:txBody>
          <a:bodyPr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a:ea typeface="Calibri"/>
                <a:cs typeface="Calibri"/>
                <a:sym typeface="Calibri"/>
                <a:rtl val="0"/>
              </a:rPr>
              <a:t>Habakkuk</a:t>
            </a:r>
            <a:r>
              <a:rPr kumimoji="0" lang="en" sz="3600" b="1" i="0" u="none" strike="noStrike" kern="0" cap="none" spc="0" normalizeH="0" baseline="0" noProof="0" dirty="0">
                <a:ln>
                  <a:noFill/>
                </a:ln>
                <a:solidFill>
                  <a:prstClr val="black"/>
                </a:solidFill>
                <a:effectLst/>
                <a:uLnTx/>
                <a:uFillTx/>
                <a:latin typeface="Calibri"/>
                <a:ea typeface="Calibri"/>
                <a:cs typeface="Calibri"/>
                <a:sym typeface="Calibri"/>
                <a:rtl val="0"/>
              </a:rPr>
              <a:t>'s Prophecies</a:t>
            </a:r>
          </a:p>
        </p:txBody>
      </p:sp>
      <p:sp>
        <p:nvSpPr>
          <p:cNvPr id="460" name="Shape 460"/>
          <p:cNvSpPr/>
          <p:nvPr/>
        </p:nvSpPr>
        <p:spPr>
          <a:xfrm>
            <a:off x="990600" y="606176"/>
            <a:ext cx="6296232" cy="6182999"/>
          </a:xfrm>
          <a:prstGeom prst="rect">
            <a:avLst/>
          </a:prstGeom>
          <a:blipFill>
            <a:blip r:embed="rId4"/>
            <a:stretch>
              <a:fillRect/>
            </a:stretch>
          </a:blipFill>
          <a:ln>
            <a:noFill/>
          </a:ln>
        </p:spPr>
      </p:sp>
      <p:sp>
        <p:nvSpPr>
          <p:cNvPr id="19" name="TextBox 18"/>
          <p:cNvSpPr txBox="1"/>
          <p:nvPr/>
        </p:nvSpPr>
        <p:spPr>
          <a:xfrm>
            <a:off x="7552719" y="1654314"/>
            <a:ext cx="15504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Arial"/>
                <a:cs typeface="Arial"/>
                <a:sym typeface="Arial"/>
                <a:rtl val="0"/>
              </a:rPr>
              <a:t>What is the prophecy range?</a:t>
            </a:r>
          </a:p>
        </p:txBody>
      </p:sp>
      <p:sp>
        <p:nvSpPr>
          <p:cNvPr id="2" name="TextBox 1">
            <a:extLst>
              <a:ext uri="{FF2B5EF4-FFF2-40B4-BE49-F238E27FC236}">
                <a16:creationId xmlns:a16="http://schemas.microsoft.com/office/drawing/2014/main" id="{E32A2B50-9316-4F4A-95D0-D51FA1D68FA2}"/>
              </a:ext>
            </a:extLst>
          </p:cNvPr>
          <p:cNvSpPr txBox="1"/>
          <p:nvPr/>
        </p:nvSpPr>
        <p:spPr>
          <a:xfrm>
            <a:off x="990600" y="4100565"/>
            <a:ext cx="1103507" cy="646331"/>
          </a:xfrm>
          <a:prstGeom prst="rect">
            <a:avLst/>
          </a:prstGeom>
          <a:noFill/>
        </p:spPr>
        <p:txBody>
          <a:bodyPr wrap="none" rtlCol="0">
            <a:spAutoFit/>
          </a:bodyPr>
          <a:lstStyle/>
          <a:p>
            <a:r>
              <a:rPr lang="en-US" dirty="0"/>
              <a:t>612 BC</a:t>
            </a:r>
          </a:p>
          <a:p>
            <a:r>
              <a:rPr lang="en-US" dirty="0"/>
              <a:t>To 605 BC</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a:xfrm>
            <a:off x="1333500" y="0"/>
            <a:ext cx="6477000" cy="1143000"/>
          </a:xfrm>
        </p:spPr>
        <p:txBody>
          <a:bodyPr/>
          <a:lstStyle/>
          <a:p>
            <a:r>
              <a:rPr lang="en-US" altLang="en-US"/>
              <a:t>Kings &amp; Prophets</a:t>
            </a:r>
          </a:p>
        </p:txBody>
      </p:sp>
      <p:pic>
        <p:nvPicPr>
          <p:cNvPr id="19558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0"/>
            <a:ext cx="7091362" cy="642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81474" y="4629787"/>
            <a:ext cx="781051"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charset="0"/>
            </a:endParaRPr>
          </a:p>
        </p:txBody>
      </p:sp>
      <p:sp>
        <p:nvSpPr>
          <p:cNvPr id="5" name="Rectangle 4"/>
          <p:cNvSpPr/>
          <p:nvPr/>
        </p:nvSpPr>
        <p:spPr>
          <a:xfrm>
            <a:off x="4095748" y="4809174"/>
            <a:ext cx="952501"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charset="0"/>
            </a:endParaRPr>
          </a:p>
        </p:txBody>
      </p:sp>
      <p:sp>
        <p:nvSpPr>
          <p:cNvPr id="7" name="Rectangle 6"/>
          <p:cNvSpPr/>
          <p:nvPr/>
        </p:nvSpPr>
        <p:spPr>
          <a:xfrm>
            <a:off x="3533773" y="4988561"/>
            <a:ext cx="952501" cy="179387"/>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charset="0"/>
            </a:endParaRPr>
          </a:p>
        </p:txBody>
      </p:sp>
      <p:sp>
        <p:nvSpPr>
          <p:cNvPr id="2" name="Arrow: Down 1">
            <a:extLst>
              <a:ext uri="{FF2B5EF4-FFF2-40B4-BE49-F238E27FC236}">
                <a16:creationId xmlns:a16="http://schemas.microsoft.com/office/drawing/2014/main" id="{0A241A6D-0088-4172-8FBF-959D946AC2B2}"/>
              </a:ext>
            </a:extLst>
          </p:cNvPr>
          <p:cNvSpPr/>
          <p:nvPr/>
        </p:nvSpPr>
        <p:spPr>
          <a:xfrm>
            <a:off x="4763589" y="4988561"/>
            <a:ext cx="198936" cy="2714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FE1197A3-2D25-48AA-A6F6-5024275E071F}"/>
              </a:ext>
            </a:extLst>
          </p:cNvPr>
          <p:cNvSpPr/>
          <p:nvPr/>
        </p:nvSpPr>
        <p:spPr>
          <a:xfrm>
            <a:off x="3649896" y="5167948"/>
            <a:ext cx="198936" cy="2714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84508FAE-22A7-408E-88B7-4F3CDC611CA2}"/>
              </a:ext>
            </a:extLst>
          </p:cNvPr>
          <p:cNvSpPr/>
          <p:nvPr/>
        </p:nvSpPr>
        <p:spPr>
          <a:xfrm>
            <a:off x="4510632" y="4988561"/>
            <a:ext cx="198936" cy="2714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4420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4C9769-3D36-419C-9807-13D1402C88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378" y="198093"/>
            <a:ext cx="5238428" cy="560724"/>
          </a:xfrm>
          <a:prstGeom prst="rect">
            <a:avLst/>
          </a:prstGeom>
        </p:spPr>
      </p:pic>
      <p:pic>
        <p:nvPicPr>
          <p:cNvPr id="11" name="Picture 10">
            <a:extLst>
              <a:ext uri="{FF2B5EF4-FFF2-40B4-BE49-F238E27FC236}">
                <a16:creationId xmlns:a16="http://schemas.microsoft.com/office/drawing/2014/main" id="{D09E511E-1389-4849-A0BF-50B593461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4572">
            <a:off x="896384" y="624948"/>
            <a:ext cx="5066488" cy="4654030"/>
          </a:xfrm>
          <a:prstGeom prst="rect">
            <a:avLst/>
          </a:prstGeom>
        </p:spPr>
      </p:pic>
      <p:pic>
        <p:nvPicPr>
          <p:cNvPr id="12" name="Picture 11">
            <a:extLst>
              <a:ext uri="{FF2B5EF4-FFF2-40B4-BE49-F238E27FC236}">
                <a16:creationId xmlns:a16="http://schemas.microsoft.com/office/drawing/2014/main" id="{2156B29C-204B-4193-A919-1C23D973C3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05628">
            <a:off x="636034" y="5150598"/>
            <a:ext cx="5116982" cy="476733"/>
          </a:xfrm>
          <a:prstGeom prst="rect">
            <a:avLst/>
          </a:prstGeom>
        </p:spPr>
      </p:pic>
      <p:pic>
        <p:nvPicPr>
          <p:cNvPr id="13" name="Picture 12">
            <a:extLst>
              <a:ext uri="{FF2B5EF4-FFF2-40B4-BE49-F238E27FC236}">
                <a16:creationId xmlns:a16="http://schemas.microsoft.com/office/drawing/2014/main" id="{7FDB2168-1B5F-4AD8-ABFD-7F4E9C3F33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867650" y="1447540"/>
            <a:ext cx="974754" cy="1444635"/>
          </a:xfrm>
          <a:prstGeom prst="rect">
            <a:avLst/>
          </a:prstGeom>
        </p:spPr>
      </p:pic>
      <p:sp>
        <p:nvSpPr>
          <p:cNvPr id="14" name="TextBox 13">
            <a:extLst>
              <a:ext uri="{FF2B5EF4-FFF2-40B4-BE49-F238E27FC236}">
                <a16:creationId xmlns:a16="http://schemas.microsoft.com/office/drawing/2014/main" id="{F2F8F8B3-9A5E-4A78-A17C-A5D7D5527984}"/>
              </a:ext>
            </a:extLst>
          </p:cNvPr>
          <p:cNvSpPr txBox="1"/>
          <p:nvPr/>
        </p:nvSpPr>
        <p:spPr>
          <a:xfrm>
            <a:off x="6590309" y="2067635"/>
            <a:ext cx="1087157" cy="400110"/>
          </a:xfrm>
          <a:prstGeom prst="rect">
            <a:avLst/>
          </a:prstGeom>
          <a:noFill/>
        </p:spPr>
        <p:txBody>
          <a:bodyPr wrap="none" rtlCol="0">
            <a:spAutoFit/>
          </a:bodyPr>
          <a:lstStyle/>
          <a:p>
            <a:r>
              <a:rPr lang="en-US" sz="2000" dirty="0">
                <a:solidFill>
                  <a:prstClr val="black"/>
                </a:solidFill>
                <a:latin typeface="Papyrus" pitchFamily="66" charset="0"/>
              </a:rPr>
              <a:t>Prophet</a:t>
            </a:r>
          </a:p>
        </p:txBody>
      </p:sp>
      <p:sp>
        <p:nvSpPr>
          <p:cNvPr id="15" name="Text Box 2">
            <a:extLst>
              <a:ext uri="{FF2B5EF4-FFF2-40B4-BE49-F238E27FC236}">
                <a16:creationId xmlns:a16="http://schemas.microsoft.com/office/drawing/2014/main" id="{A7C30255-C6EB-49A1-BF0C-194AE93642D6}"/>
              </a:ext>
            </a:extLst>
          </p:cNvPr>
          <p:cNvSpPr txBox="1">
            <a:spLocks noChangeArrowheads="1"/>
          </p:cNvSpPr>
          <p:nvPr/>
        </p:nvSpPr>
        <p:spPr bwMode="auto">
          <a:xfrm>
            <a:off x="6447559" y="2449907"/>
            <a:ext cx="1500522" cy="37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US" sz="1600" b="1" dirty="0">
                <a:solidFill>
                  <a:prstClr val="black"/>
                </a:solidFill>
                <a:latin typeface="Arial" pitchFamily="34" charset="0"/>
                <a:cs typeface="Arial" pitchFamily="34" charset="0"/>
              </a:rPr>
              <a:t>Habakkuk</a:t>
            </a:r>
          </a:p>
          <a:p>
            <a:pPr fontAlgn="base">
              <a:spcBef>
                <a:spcPct val="0"/>
              </a:spcBef>
              <a:spcAft>
                <a:spcPct val="0"/>
              </a:spcAft>
            </a:pPr>
            <a:endParaRPr lang="en-US" sz="1600" b="1" dirty="0">
              <a:solidFill>
                <a:prstClr val="black"/>
              </a:solidFill>
              <a:latin typeface="Arial" pitchFamily="34" charset="0"/>
              <a:cs typeface="Arial" pitchFamily="34" charset="0"/>
            </a:endParaRPr>
          </a:p>
        </p:txBody>
      </p:sp>
      <p:sp>
        <p:nvSpPr>
          <p:cNvPr id="16" name="Rectangle 15">
            <a:extLst>
              <a:ext uri="{FF2B5EF4-FFF2-40B4-BE49-F238E27FC236}">
                <a16:creationId xmlns:a16="http://schemas.microsoft.com/office/drawing/2014/main" id="{3A876941-8999-413F-A580-8FFCCB8F08E8}"/>
              </a:ext>
            </a:extLst>
          </p:cNvPr>
          <p:cNvSpPr/>
          <p:nvPr/>
        </p:nvSpPr>
        <p:spPr>
          <a:xfrm>
            <a:off x="6568384" y="1514279"/>
            <a:ext cx="912429"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a:ln w="0"/>
                <a:effectLst>
                  <a:reflection blurRad="12700" stA="50000" endPos="50000" dist="5000" dir="5400000" sy="-100000" rotWithShape="0"/>
                </a:effectLst>
                <a:latin typeface="Graphite Std Light Wide" pitchFamily="66" charset="0"/>
              </a:rPr>
              <a:t>Who</a:t>
            </a:r>
          </a:p>
        </p:txBody>
      </p:sp>
      <p:sp>
        <p:nvSpPr>
          <p:cNvPr id="17" name="TextBox 16">
            <a:extLst>
              <a:ext uri="{FF2B5EF4-FFF2-40B4-BE49-F238E27FC236}">
                <a16:creationId xmlns:a16="http://schemas.microsoft.com/office/drawing/2014/main" id="{F3AFCED1-6E45-4BCC-A37F-032CE243AF2F}"/>
              </a:ext>
            </a:extLst>
          </p:cNvPr>
          <p:cNvSpPr txBox="1"/>
          <p:nvPr/>
        </p:nvSpPr>
        <p:spPr>
          <a:xfrm>
            <a:off x="1860523" y="663121"/>
            <a:ext cx="3009015" cy="4401205"/>
          </a:xfrm>
          <a:prstGeom prst="rect">
            <a:avLst/>
          </a:prstGeom>
          <a:noFill/>
        </p:spPr>
        <p:txBody>
          <a:bodyPr wrap="square" rtlCol="0">
            <a:spAutoFit/>
          </a:bodyPr>
          <a:lstStyle/>
          <a:p>
            <a:r>
              <a:rPr lang="en-US" sz="1400" dirty="0"/>
              <a:t>I.  Introduction - An Oracle (1:1)</a:t>
            </a:r>
          </a:p>
          <a:p>
            <a:r>
              <a:rPr lang="en-US" sz="1400" dirty="0"/>
              <a:t>II.  First Cycle (1:2–11)</a:t>
            </a:r>
          </a:p>
          <a:p>
            <a:pPr indent="169863"/>
            <a:r>
              <a:rPr lang="en-US" sz="1400" dirty="0"/>
              <a:t>A.  Habakkuk’s lament (1:2–4)</a:t>
            </a:r>
          </a:p>
          <a:p>
            <a:pPr indent="169863"/>
            <a:r>
              <a:rPr lang="en-US" sz="1400" dirty="0"/>
              <a:t>B.  God’s response (1:5–11)</a:t>
            </a:r>
          </a:p>
          <a:p>
            <a:r>
              <a:rPr lang="en-US" sz="1400" dirty="0"/>
              <a:t>III.  Second Cycle (1:12–2:20)</a:t>
            </a:r>
          </a:p>
          <a:p>
            <a:pPr indent="169863"/>
            <a:r>
              <a:rPr lang="en-US" sz="1400" dirty="0"/>
              <a:t>A.  Habakkuk’s lament (1:12–2:1)</a:t>
            </a:r>
          </a:p>
          <a:p>
            <a:pPr indent="169863"/>
            <a:r>
              <a:rPr lang="en-US" sz="1400" dirty="0"/>
              <a:t>B.  God’s response (2:2–20)</a:t>
            </a:r>
          </a:p>
          <a:p>
            <a:pPr indent="169863"/>
            <a:r>
              <a:rPr lang="en-US" sz="1400" dirty="0"/>
              <a:t>a.	A vision (2:2–5)</a:t>
            </a:r>
          </a:p>
          <a:p>
            <a:pPr indent="169863"/>
            <a:r>
              <a:rPr lang="en-US" sz="1400" dirty="0"/>
              <a:t>	</a:t>
            </a:r>
            <a:r>
              <a:rPr lang="en-US" sz="1400" dirty="0" err="1"/>
              <a:t>i</a:t>
            </a:r>
            <a:r>
              <a:rPr lang="en-US" sz="1400" dirty="0"/>
              <a:t>.	Announcement (2:2–3)</a:t>
            </a:r>
          </a:p>
          <a:p>
            <a:pPr indent="169863"/>
            <a:r>
              <a:rPr lang="en-US" sz="1400" dirty="0"/>
              <a:t>	ii.	Life and death (2:4–5)</a:t>
            </a:r>
          </a:p>
          <a:p>
            <a:pPr indent="169863"/>
            <a:r>
              <a:rPr lang="en-US" sz="1400" dirty="0"/>
              <a:t>b.	Taunting woes (2:6–20)</a:t>
            </a:r>
          </a:p>
          <a:p>
            <a:pPr indent="169863"/>
            <a:r>
              <a:rPr lang="en-US" sz="1400" dirty="0"/>
              <a:t>	</a:t>
            </a:r>
            <a:r>
              <a:rPr lang="en-US" sz="1400" dirty="0" err="1"/>
              <a:t>i</a:t>
            </a:r>
            <a:r>
              <a:rPr lang="en-US" sz="1400" dirty="0"/>
              <a:t>.	The pillager (2:6–8)</a:t>
            </a:r>
          </a:p>
          <a:p>
            <a:pPr indent="169863"/>
            <a:r>
              <a:rPr lang="en-US" sz="1400" dirty="0"/>
              <a:t>	ii.	The plotter (2:9–11)</a:t>
            </a:r>
          </a:p>
          <a:p>
            <a:pPr indent="169863"/>
            <a:r>
              <a:rPr lang="en-US" sz="1400" dirty="0"/>
              <a:t>	iii.	The promoter of violence 		(2:12–14)</a:t>
            </a:r>
          </a:p>
          <a:p>
            <a:pPr indent="169863"/>
            <a:r>
              <a:rPr lang="en-US" sz="1400" dirty="0"/>
              <a:t>	iv.	The debaucher (2:15–17)</a:t>
            </a:r>
          </a:p>
          <a:p>
            <a:pPr indent="169863"/>
            <a:r>
              <a:rPr lang="en-US" sz="1400" dirty="0"/>
              <a:t>	v.	The pagan idolater       	 		(2:18–20)</a:t>
            </a:r>
          </a:p>
          <a:p>
            <a:pPr indent="169863"/>
            <a:r>
              <a:rPr lang="en-US" sz="1400" dirty="0"/>
              <a:t>C.  Habakkuk’s Prayer (3:1–19)</a:t>
            </a:r>
          </a:p>
          <a:p>
            <a:endParaRPr lang="en-US" sz="1400" dirty="0"/>
          </a:p>
        </p:txBody>
      </p:sp>
      <p:sp>
        <p:nvSpPr>
          <p:cNvPr id="18" name="TextBox 17">
            <a:extLst>
              <a:ext uri="{FF2B5EF4-FFF2-40B4-BE49-F238E27FC236}">
                <a16:creationId xmlns:a16="http://schemas.microsoft.com/office/drawing/2014/main" id="{EB96DA5B-E116-4122-B37D-DEE324EB8760}"/>
              </a:ext>
            </a:extLst>
          </p:cNvPr>
          <p:cNvSpPr txBox="1"/>
          <p:nvPr/>
        </p:nvSpPr>
        <p:spPr>
          <a:xfrm>
            <a:off x="2099567" y="293789"/>
            <a:ext cx="1968552" cy="369332"/>
          </a:xfrm>
          <a:prstGeom prst="rect">
            <a:avLst/>
          </a:prstGeom>
          <a:noFill/>
        </p:spPr>
        <p:txBody>
          <a:bodyPr wrap="none" rtlCol="0">
            <a:spAutoFit/>
          </a:bodyPr>
          <a:lstStyle/>
          <a:p>
            <a:r>
              <a:rPr lang="en-US" i="1" dirty="0"/>
              <a:t>Outline - Habakkuk</a:t>
            </a:r>
          </a:p>
        </p:txBody>
      </p:sp>
      <p:sp>
        <p:nvSpPr>
          <p:cNvPr id="19" name="TextBox 18">
            <a:extLst>
              <a:ext uri="{FF2B5EF4-FFF2-40B4-BE49-F238E27FC236}">
                <a16:creationId xmlns:a16="http://schemas.microsoft.com/office/drawing/2014/main" id="{C41BE777-BFBC-4B47-B650-68BB10EB5B0B}"/>
              </a:ext>
            </a:extLst>
          </p:cNvPr>
          <p:cNvSpPr txBox="1"/>
          <p:nvPr/>
        </p:nvSpPr>
        <p:spPr>
          <a:xfrm>
            <a:off x="5372595" y="2971983"/>
            <a:ext cx="3327268" cy="3293209"/>
          </a:xfrm>
          <a:prstGeom prst="rect">
            <a:avLst/>
          </a:prstGeom>
          <a:noFill/>
        </p:spPr>
        <p:txBody>
          <a:bodyPr wrap="square" rtlCol="0">
            <a:spAutoFit/>
          </a:bodyPr>
          <a:lstStyle/>
          <a:p>
            <a:r>
              <a:rPr lang="en-US" sz="1600" dirty="0"/>
              <a:t>Habakkuk probably lived to see the following events: the destruction of Nineveh by Babylon in 612 BC the battle of Haran in 609 in which Josiah died at Megiddo as he tried to hinder the Egyptians from reaching the battle; the final defeat of the Assyrians at the Battle of Carchemish (605); and possibly the fulfillment of his own prophecy of the Babylonian invasions of Judah in 605, 597, and 586.</a:t>
            </a:r>
          </a:p>
          <a:p>
            <a:pPr lvl="1"/>
            <a:r>
              <a:rPr lang="en-US" sz="1600" dirty="0"/>
              <a:t> </a:t>
            </a:r>
          </a:p>
        </p:txBody>
      </p:sp>
    </p:spTree>
    <p:extLst>
      <p:ext uri="{BB962C8B-B14F-4D97-AF65-F5344CB8AC3E}">
        <p14:creationId xmlns:p14="http://schemas.microsoft.com/office/powerpoint/2010/main" val="1128303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7B3D3-0B5B-4823-9972-669D2B571E35}"/>
              </a:ext>
            </a:extLst>
          </p:cNvPr>
          <p:cNvSpPr>
            <a:spLocks noGrp="1"/>
          </p:cNvSpPr>
          <p:nvPr>
            <p:ph type="title"/>
          </p:nvPr>
        </p:nvSpPr>
        <p:spPr/>
        <p:txBody>
          <a:bodyPr/>
          <a:lstStyle/>
          <a:p>
            <a:r>
              <a:rPr lang="en-US" dirty="0"/>
              <a:t>Key Themes</a:t>
            </a:r>
          </a:p>
        </p:txBody>
      </p:sp>
      <p:sp>
        <p:nvSpPr>
          <p:cNvPr id="3" name="TextBox 2">
            <a:extLst>
              <a:ext uri="{FF2B5EF4-FFF2-40B4-BE49-F238E27FC236}">
                <a16:creationId xmlns:a16="http://schemas.microsoft.com/office/drawing/2014/main" id="{3D9A799B-2725-45E9-9A40-F55C405D53BB}"/>
              </a:ext>
            </a:extLst>
          </p:cNvPr>
          <p:cNvSpPr txBox="1"/>
          <p:nvPr/>
        </p:nvSpPr>
        <p:spPr>
          <a:xfrm>
            <a:off x="1227908" y="1348899"/>
            <a:ext cx="7393577" cy="2554545"/>
          </a:xfrm>
          <a:prstGeom prst="rect">
            <a:avLst/>
          </a:prstGeom>
          <a:noFill/>
        </p:spPr>
        <p:txBody>
          <a:bodyPr wrap="square" rtlCol="0">
            <a:spAutoFit/>
          </a:bodyPr>
          <a:lstStyle/>
          <a:p>
            <a:pPr marL="287338" indent="-287338"/>
            <a:r>
              <a:rPr lang="en-US" sz="2000" dirty="0"/>
              <a:t>1. God is just and merciful, even though his people may not always understand his ways (2:4).</a:t>
            </a:r>
          </a:p>
          <a:p>
            <a:pPr marL="287338" indent="-287338"/>
            <a:r>
              <a:rPr lang="en-US" sz="2000" dirty="0"/>
              <a:t>2. Wickedness will eventually be punished, and the righteous will ultimately see God’s justice (2:5–20).</a:t>
            </a:r>
          </a:p>
          <a:p>
            <a:pPr marL="287338" indent="-287338"/>
            <a:r>
              <a:rPr lang="en-US" sz="2000" dirty="0"/>
              <a:t>3. God uses some wicked nations to punish other wicked nations, but ultimately God will judge all nations (1:6; 2:5–20).</a:t>
            </a:r>
          </a:p>
          <a:p>
            <a:pPr marL="287338" indent="-287338"/>
            <a:r>
              <a:rPr lang="en-US" sz="2000" dirty="0"/>
              <a:t>4. The key phrase “but the righteous will live by his faith” summarizes the path of life God sets for his people</a:t>
            </a:r>
          </a:p>
        </p:txBody>
      </p:sp>
    </p:spTree>
    <p:extLst>
      <p:ext uri="{BB962C8B-B14F-4D97-AF65-F5344CB8AC3E}">
        <p14:creationId xmlns:p14="http://schemas.microsoft.com/office/powerpoint/2010/main" val="3639120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mountain&#10;&#10;Description automatically generated">
            <a:extLst>
              <a:ext uri="{FF2B5EF4-FFF2-40B4-BE49-F238E27FC236}">
                <a16:creationId xmlns:a16="http://schemas.microsoft.com/office/drawing/2014/main" id="{8DA98069-E78E-41A4-8F14-3C0BF9423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6394" y="5267765"/>
            <a:ext cx="1097988" cy="548994"/>
          </a:xfrm>
          <a:prstGeom prst="rect">
            <a:avLst/>
          </a:prstGeom>
        </p:spPr>
      </p:pic>
      <p:sp>
        <p:nvSpPr>
          <p:cNvPr id="40" name="Freeform: Shape 39">
            <a:extLst>
              <a:ext uri="{FF2B5EF4-FFF2-40B4-BE49-F238E27FC236}">
                <a16:creationId xmlns:a16="http://schemas.microsoft.com/office/drawing/2014/main" id="{BFBB3F7B-FB43-47E9-98C8-30F7AB8DA315}"/>
              </a:ext>
            </a:extLst>
          </p:cNvPr>
          <p:cNvSpPr/>
          <p:nvPr/>
        </p:nvSpPr>
        <p:spPr>
          <a:xfrm>
            <a:off x="5666154" y="2055446"/>
            <a:ext cx="2491406" cy="3444440"/>
          </a:xfrm>
          <a:custGeom>
            <a:avLst/>
            <a:gdLst>
              <a:gd name="connsiteX0" fmla="*/ 0 w 2491406"/>
              <a:gd name="connsiteY0" fmla="*/ 0 h 3444440"/>
              <a:gd name="connsiteX1" fmla="*/ 242277 w 2491406"/>
              <a:gd name="connsiteY1" fmla="*/ 742462 h 3444440"/>
              <a:gd name="connsiteX2" fmla="*/ 1062892 w 2491406"/>
              <a:gd name="connsiteY2" fmla="*/ 1977292 h 3444440"/>
              <a:gd name="connsiteX3" fmla="*/ 1914769 w 2491406"/>
              <a:gd name="connsiteY3" fmla="*/ 2962031 h 3444440"/>
              <a:gd name="connsiteX4" fmla="*/ 2438400 w 2491406"/>
              <a:gd name="connsiteY4" fmla="*/ 3399692 h 3444440"/>
              <a:gd name="connsiteX5" fmla="*/ 2446215 w 2491406"/>
              <a:gd name="connsiteY5" fmla="*/ 3407508 h 344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1406" h="3444440">
                <a:moveTo>
                  <a:pt x="0" y="0"/>
                </a:moveTo>
                <a:cubicBezTo>
                  <a:pt x="32564" y="206456"/>
                  <a:pt x="65128" y="412913"/>
                  <a:pt x="242277" y="742462"/>
                </a:cubicBezTo>
                <a:cubicBezTo>
                  <a:pt x="419426" y="1072011"/>
                  <a:pt x="784143" y="1607364"/>
                  <a:pt x="1062892" y="1977292"/>
                </a:cubicBezTo>
                <a:cubicBezTo>
                  <a:pt x="1341641" y="2347220"/>
                  <a:pt x="1685518" y="2724964"/>
                  <a:pt x="1914769" y="2962031"/>
                </a:cubicBezTo>
                <a:cubicBezTo>
                  <a:pt x="2144020" y="3199098"/>
                  <a:pt x="2349826" y="3325446"/>
                  <a:pt x="2438400" y="3399692"/>
                </a:cubicBezTo>
                <a:cubicBezTo>
                  <a:pt x="2526974" y="3473938"/>
                  <a:pt x="2486594" y="3440723"/>
                  <a:pt x="2446215" y="3407508"/>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BCD3DF-7E91-4193-BC3F-84B1A02D7F66}"/>
              </a:ext>
            </a:extLst>
          </p:cNvPr>
          <p:cNvSpPr>
            <a:spLocks noGrp="1"/>
          </p:cNvSpPr>
          <p:nvPr>
            <p:ph type="title"/>
          </p:nvPr>
        </p:nvSpPr>
        <p:spPr>
          <a:xfrm>
            <a:off x="1754207" y="2008"/>
            <a:ext cx="6477000" cy="856873"/>
          </a:xfrm>
        </p:spPr>
        <p:txBody>
          <a:bodyPr/>
          <a:lstStyle/>
          <a:p>
            <a:r>
              <a:rPr lang="en-US" dirty="0"/>
              <a:t>Assyria </a:t>
            </a:r>
          </a:p>
        </p:txBody>
      </p:sp>
      <p:sp>
        <p:nvSpPr>
          <p:cNvPr id="4" name="TextBox 3">
            <a:extLst>
              <a:ext uri="{FF2B5EF4-FFF2-40B4-BE49-F238E27FC236}">
                <a16:creationId xmlns:a16="http://schemas.microsoft.com/office/drawing/2014/main" id="{89FC3BC2-F2D1-4F98-8150-FB4AB7632A8E}"/>
              </a:ext>
            </a:extLst>
          </p:cNvPr>
          <p:cNvSpPr txBox="1"/>
          <p:nvPr/>
        </p:nvSpPr>
        <p:spPr>
          <a:xfrm>
            <a:off x="877529" y="533282"/>
            <a:ext cx="145103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Ashurnasirpal</a:t>
            </a:r>
            <a:r>
              <a:rPr kumimoji="0" lang="en-US" sz="1000" b="0" i="0" u="none" strike="noStrike" kern="1200" cap="none" spc="0" normalizeH="0" baseline="0" noProof="0" dirty="0">
                <a:ln>
                  <a:noFill/>
                </a:ln>
                <a:solidFill>
                  <a:prstClr val="black"/>
                </a:solidFill>
                <a:effectLst/>
                <a:uLnTx/>
                <a:uFillTx/>
                <a:latin typeface="Calibri"/>
                <a:ea typeface="+mn-ea"/>
                <a:cs typeface="+mn-cs"/>
              </a:rPr>
              <a:t> II 883-859</a:t>
            </a:r>
          </a:p>
        </p:txBody>
      </p:sp>
      <p:sp>
        <p:nvSpPr>
          <p:cNvPr id="5" name="Rectangle 4">
            <a:extLst>
              <a:ext uri="{FF2B5EF4-FFF2-40B4-BE49-F238E27FC236}">
                <a16:creationId xmlns:a16="http://schemas.microsoft.com/office/drawing/2014/main" id="{E0E10E93-536F-457A-AB8A-2E3BD53601E9}"/>
              </a:ext>
            </a:extLst>
          </p:cNvPr>
          <p:cNvSpPr/>
          <p:nvPr/>
        </p:nvSpPr>
        <p:spPr>
          <a:xfrm>
            <a:off x="1028296" y="1038681"/>
            <a:ext cx="219456" cy="1401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79517C0-591D-4FB6-BAFB-87B5C631CEB6}"/>
              </a:ext>
            </a:extLst>
          </p:cNvPr>
          <p:cNvSpPr/>
          <p:nvPr/>
        </p:nvSpPr>
        <p:spPr>
          <a:xfrm>
            <a:off x="1250424" y="898571"/>
            <a:ext cx="228600" cy="1401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B18110C-6D20-4087-BED6-F3391D2B0176}"/>
              </a:ext>
            </a:extLst>
          </p:cNvPr>
          <p:cNvSpPr txBox="1"/>
          <p:nvPr/>
        </p:nvSpPr>
        <p:spPr>
          <a:xfrm>
            <a:off x="1247752" y="708552"/>
            <a:ext cx="137730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Shalmanser</a:t>
            </a:r>
            <a:r>
              <a:rPr kumimoji="0" lang="en-US" sz="1000" b="0" i="0" u="none" strike="noStrike" kern="1200" cap="none" spc="0" normalizeH="0" baseline="0" noProof="0" dirty="0">
                <a:ln>
                  <a:noFill/>
                </a:ln>
                <a:solidFill>
                  <a:prstClr val="black"/>
                </a:solidFill>
                <a:effectLst/>
                <a:uLnTx/>
                <a:uFillTx/>
                <a:latin typeface="Calibri"/>
                <a:ea typeface="+mn-ea"/>
                <a:cs typeface="+mn-cs"/>
              </a:rPr>
              <a:t> III 859-824</a:t>
            </a:r>
          </a:p>
        </p:txBody>
      </p:sp>
      <p:sp>
        <p:nvSpPr>
          <p:cNvPr id="8" name="TextBox 7">
            <a:extLst>
              <a:ext uri="{FF2B5EF4-FFF2-40B4-BE49-F238E27FC236}">
                <a16:creationId xmlns:a16="http://schemas.microsoft.com/office/drawing/2014/main" id="{62DAB063-B93B-4738-84E5-6D0BA3CB2700}"/>
              </a:ext>
            </a:extLst>
          </p:cNvPr>
          <p:cNvSpPr txBox="1"/>
          <p:nvPr/>
        </p:nvSpPr>
        <p:spPr>
          <a:xfrm rot="5400000">
            <a:off x="399209" y="1726154"/>
            <a:ext cx="1406154"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Tribute from Tyre &amp; Sidon</a:t>
            </a:r>
          </a:p>
        </p:txBody>
      </p:sp>
      <p:sp>
        <p:nvSpPr>
          <p:cNvPr id="9" name="TextBox 8">
            <a:extLst>
              <a:ext uri="{FF2B5EF4-FFF2-40B4-BE49-F238E27FC236}">
                <a16:creationId xmlns:a16="http://schemas.microsoft.com/office/drawing/2014/main" id="{654E2FF8-BB1B-4D32-8203-FC46B760E82F}"/>
              </a:ext>
            </a:extLst>
          </p:cNvPr>
          <p:cNvSpPr txBox="1"/>
          <p:nvPr/>
        </p:nvSpPr>
        <p:spPr>
          <a:xfrm rot="5400000">
            <a:off x="287713" y="1938358"/>
            <a:ext cx="228940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6 Campaigns Levant – Ahab at </a:t>
            </a:r>
            <a:r>
              <a:rPr kumimoji="0" lang="en-US" sz="900" b="0" i="0" u="none" strike="noStrike" kern="1200" cap="none" spc="0" normalizeH="0" baseline="0" noProof="0" dirty="0" err="1">
                <a:ln>
                  <a:noFill/>
                </a:ln>
                <a:solidFill>
                  <a:srgbClr val="7030A0"/>
                </a:solidFill>
                <a:effectLst/>
                <a:uLnTx/>
                <a:uFillTx/>
                <a:latin typeface="Calibri"/>
                <a:ea typeface="+mn-ea"/>
                <a:cs typeface="+mn-cs"/>
              </a:rPr>
              <a:t>Qarqar</a:t>
            </a:r>
            <a:r>
              <a:rPr kumimoji="0" lang="en-US" sz="900" b="0" i="0" u="none" strike="noStrike" kern="1200" cap="none" spc="0" normalizeH="0" baseline="0" noProof="0" dirty="0">
                <a:ln>
                  <a:noFill/>
                </a:ln>
                <a:solidFill>
                  <a:srgbClr val="7030A0"/>
                </a:solidFill>
                <a:effectLst/>
                <a:uLnTx/>
                <a:uFillTx/>
                <a:latin typeface="Calibri"/>
                <a:ea typeface="+mn-ea"/>
                <a:cs typeface="+mn-cs"/>
              </a:rPr>
              <a:t> 853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Black Obelisk – Jehu giving tribute 841 BC</a:t>
            </a:r>
          </a:p>
        </p:txBody>
      </p:sp>
      <p:sp>
        <p:nvSpPr>
          <p:cNvPr id="10" name="Rectangle 9">
            <a:extLst>
              <a:ext uri="{FF2B5EF4-FFF2-40B4-BE49-F238E27FC236}">
                <a16:creationId xmlns:a16="http://schemas.microsoft.com/office/drawing/2014/main" id="{7C4D8EC6-6C1C-45AB-9901-6CD2E99C3DE0}"/>
              </a:ext>
            </a:extLst>
          </p:cNvPr>
          <p:cNvSpPr/>
          <p:nvPr/>
        </p:nvSpPr>
        <p:spPr>
          <a:xfrm>
            <a:off x="1506679" y="3218835"/>
            <a:ext cx="100584" cy="140110"/>
          </a:xfrm>
          <a:prstGeom prst="rect">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08A31C9-66BC-4511-A1F5-82C396D752FC}"/>
              </a:ext>
            </a:extLst>
          </p:cNvPr>
          <p:cNvSpPr/>
          <p:nvPr/>
        </p:nvSpPr>
        <p:spPr>
          <a:xfrm>
            <a:off x="1617084" y="3288890"/>
            <a:ext cx="246888" cy="140110"/>
          </a:xfrm>
          <a:prstGeom prst="rect">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626A5F62-978B-4D18-8547-6DC3A59E57D0}"/>
              </a:ext>
            </a:extLst>
          </p:cNvPr>
          <p:cNvSpPr/>
          <p:nvPr/>
        </p:nvSpPr>
        <p:spPr>
          <a:xfrm>
            <a:off x="1873793" y="3218835"/>
            <a:ext cx="100584" cy="140110"/>
          </a:xfrm>
          <a:prstGeom prst="rect">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A66D1865-046B-4C75-9662-FA20C9525E23}"/>
              </a:ext>
            </a:extLst>
          </p:cNvPr>
          <p:cNvSpPr/>
          <p:nvPr/>
        </p:nvSpPr>
        <p:spPr>
          <a:xfrm>
            <a:off x="1974377" y="3306436"/>
            <a:ext cx="155448" cy="140110"/>
          </a:xfrm>
          <a:prstGeom prst="rect">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D3E3212D-963E-4174-BCF4-5F56C611A588}"/>
              </a:ext>
            </a:extLst>
          </p:cNvPr>
          <p:cNvSpPr/>
          <p:nvPr/>
        </p:nvSpPr>
        <p:spPr>
          <a:xfrm>
            <a:off x="2127746" y="3236381"/>
            <a:ext cx="100584" cy="140110"/>
          </a:xfrm>
          <a:prstGeom prst="rect">
            <a:avLst/>
          </a:prstGeom>
          <a:solidFill>
            <a:srgbClr val="C0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947F6606-6408-42F3-9319-A12E2AABB680}"/>
              </a:ext>
            </a:extLst>
          </p:cNvPr>
          <p:cNvSpPr txBox="1"/>
          <p:nvPr/>
        </p:nvSpPr>
        <p:spPr>
          <a:xfrm>
            <a:off x="1329498" y="3418731"/>
            <a:ext cx="11144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Period of Weakness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823-745 BC</a:t>
            </a:r>
          </a:p>
        </p:txBody>
      </p:sp>
      <p:sp>
        <p:nvSpPr>
          <p:cNvPr id="16" name="Rectangle 15">
            <a:extLst>
              <a:ext uri="{FF2B5EF4-FFF2-40B4-BE49-F238E27FC236}">
                <a16:creationId xmlns:a16="http://schemas.microsoft.com/office/drawing/2014/main" id="{C3D8244A-3BCC-4C84-9143-168F58D96EAC}"/>
              </a:ext>
            </a:extLst>
          </p:cNvPr>
          <p:cNvSpPr/>
          <p:nvPr/>
        </p:nvSpPr>
        <p:spPr>
          <a:xfrm>
            <a:off x="2330275" y="1454678"/>
            <a:ext cx="164592" cy="1401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222C6AF9-015D-4D3E-A4E7-004DB016BD28}"/>
              </a:ext>
            </a:extLst>
          </p:cNvPr>
          <p:cNvSpPr/>
          <p:nvPr/>
        </p:nvSpPr>
        <p:spPr>
          <a:xfrm>
            <a:off x="2834551" y="1429679"/>
            <a:ext cx="45720" cy="1401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089A55D2-1645-46D0-9D3C-95001B0FA511}"/>
              </a:ext>
            </a:extLst>
          </p:cNvPr>
          <p:cNvSpPr/>
          <p:nvPr/>
        </p:nvSpPr>
        <p:spPr>
          <a:xfrm>
            <a:off x="3257795" y="1609138"/>
            <a:ext cx="155448" cy="1268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8CE84332-58BB-47CD-9BEA-7B04D0DCC879}"/>
              </a:ext>
            </a:extLst>
          </p:cNvPr>
          <p:cNvSpPr/>
          <p:nvPr/>
        </p:nvSpPr>
        <p:spPr>
          <a:xfrm>
            <a:off x="3887733" y="1578407"/>
            <a:ext cx="210312" cy="1268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85E5089D-E951-4F47-9CAC-F298AC4E1CD6}"/>
              </a:ext>
            </a:extLst>
          </p:cNvPr>
          <p:cNvSpPr/>
          <p:nvPr/>
        </p:nvSpPr>
        <p:spPr>
          <a:xfrm>
            <a:off x="4615526" y="1473585"/>
            <a:ext cx="109728" cy="1268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8BD6C050-4225-482D-906C-11DD7FD56EC5}"/>
              </a:ext>
            </a:extLst>
          </p:cNvPr>
          <p:cNvSpPr/>
          <p:nvPr/>
        </p:nvSpPr>
        <p:spPr>
          <a:xfrm>
            <a:off x="4992707" y="1778165"/>
            <a:ext cx="384048" cy="126810"/>
          </a:xfrm>
          <a:prstGeom prst="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F9C1E5FA-F793-46CC-A72F-4DE40D8D1338}"/>
              </a:ext>
            </a:extLst>
          </p:cNvPr>
          <p:cNvSpPr txBox="1"/>
          <p:nvPr/>
        </p:nvSpPr>
        <p:spPr>
          <a:xfrm rot="5400000">
            <a:off x="2014873" y="2149388"/>
            <a:ext cx="1685077" cy="5078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Hoshea Rebels-Samaria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Northern Kingdom Falls 722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(2 Kgs 17:1-6)</a:t>
            </a:r>
          </a:p>
        </p:txBody>
      </p:sp>
      <p:sp>
        <p:nvSpPr>
          <p:cNvPr id="23" name="Rectangle 22">
            <a:extLst>
              <a:ext uri="{FF2B5EF4-FFF2-40B4-BE49-F238E27FC236}">
                <a16:creationId xmlns:a16="http://schemas.microsoft.com/office/drawing/2014/main" id="{639D262F-6F07-4384-A3BD-17461AF6533D}"/>
              </a:ext>
            </a:extLst>
          </p:cNvPr>
          <p:cNvSpPr/>
          <p:nvPr/>
        </p:nvSpPr>
        <p:spPr>
          <a:xfrm>
            <a:off x="1849348" y="864065"/>
            <a:ext cx="180530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Tiglath-Pileser III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Pul</a:t>
            </a:r>
            <a:r>
              <a:rPr kumimoji="0" lang="en-US" sz="1000" b="0" i="0" u="none" strike="noStrike" kern="1200" cap="none" spc="0" normalizeH="0" baseline="0" noProof="0" dirty="0">
                <a:ln>
                  <a:noFill/>
                </a:ln>
                <a:solidFill>
                  <a:prstClr val="black"/>
                </a:solidFill>
                <a:effectLst/>
                <a:uLnTx/>
                <a:uFillTx/>
                <a:latin typeface="Calibri"/>
                <a:ea typeface="+mn-ea"/>
                <a:cs typeface="+mn-cs"/>
              </a:rPr>
              <a:t>) 745-727 </a:t>
            </a:r>
          </a:p>
        </p:txBody>
      </p:sp>
      <p:cxnSp>
        <p:nvCxnSpPr>
          <p:cNvPr id="25" name="Straight Connector 24">
            <a:extLst>
              <a:ext uri="{FF2B5EF4-FFF2-40B4-BE49-F238E27FC236}">
                <a16:creationId xmlns:a16="http://schemas.microsoft.com/office/drawing/2014/main" id="{7277235B-0811-4B44-B218-D9A20793E62C}"/>
              </a:ext>
            </a:extLst>
          </p:cNvPr>
          <p:cNvCxnSpPr>
            <a:cxnSpLocks/>
            <a:stCxn id="16" idx="0"/>
          </p:cNvCxnSpPr>
          <p:nvPr/>
        </p:nvCxnSpPr>
        <p:spPr>
          <a:xfrm flipH="1" flipV="1">
            <a:off x="2228330" y="1067068"/>
            <a:ext cx="184241" cy="38761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40D3F54-F1BF-49B7-8DE9-76F9FEAAC1FA}"/>
              </a:ext>
            </a:extLst>
          </p:cNvPr>
          <p:cNvSpPr txBox="1"/>
          <p:nvPr/>
        </p:nvSpPr>
        <p:spPr>
          <a:xfrm rot="5400000">
            <a:off x="1171975" y="2686714"/>
            <a:ext cx="26212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Ahaz appeals to him to help with Israel/Syria 733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Reduces Israel’s territory (2 Kgs 15:19,2916:7-10)</a:t>
            </a:r>
          </a:p>
        </p:txBody>
      </p:sp>
      <p:sp>
        <p:nvSpPr>
          <p:cNvPr id="28" name="Rectangle 27">
            <a:extLst>
              <a:ext uri="{FF2B5EF4-FFF2-40B4-BE49-F238E27FC236}">
                <a16:creationId xmlns:a16="http://schemas.microsoft.com/office/drawing/2014/main" id="{A2DBFAD6-1034-4557-B4ED-71F24A73E3BE}"/>
              </a:ext>
            </a:extLst>
          </p:cNvPr>
          <p:cNvSpPr/>
          <p:nvPr/>
        </p:nvSpPr>
        <p:spPr>
          <a:xfrm>
            <a:off x="2534680" y="1050086"/>
            <a:ext cx="144623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Shalmaneser V 727-722 </a:t>
            </a:r>
          </a:p>
        </p:txBody>
      </p:sp>
      <p:cxnSp>
        <p:nvCxnSpPr>
          <p:cNvPr id="29" name="Straight Connector 28">
            <a:extLst>
              <a:ext uri="{FF2B5EF4-FFF2-40B4-BE49-F238E27FC236}">
                <a16:creationId xmlns:a16="http://schemas.microsoft.com/office/drawing/2014/main" id="{041987EF-B765-46A2-94EB-CBF4C201D620}"/>
              </a:ext>
            </a:extLst>
          </p:cNvPr>
          <p:cNvCxnSpPr>
            <a:cxnSpLocks/>
            <a:stCxn id="17" idx="0"/>
          </p:cNvCxnSpPr>
          <p:nvPr/>
        </p:nvCxnSpPr>
        <p:spPr>
          <a:xfrm flipV="1">
            <a:off x="2857411" y="1231381"/>
            <a:ext cx="0" cy="198298"/>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D7D72DC-1F59-4C1F-8AF8-56EDEC7BABF6}"/>
              </a:ext>
            </a:extLst>
          </p:cNvPr>
          <p:cNvSpPr/>
          <p:nvPr/>
        </p:nvSpPr>
        <p:spPr>
          <a:xfrm>
            <a:off x="3035081" y="1240036"/>
            <a:ext cx="66717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Sargon II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722-705 </a:t>
            </a:r>
          </a:p>
        </p:txBody>
      </p:sp>
      <p:sp>
        <p:nvSpPr>
          <p:cNvPr id="33" name="TextBox 32">
            <a:extLst>
              <a:ext uri="{FF2B5EF4-FFF2-40B4-BE49-F238E27FC236}">
                <a16:creationId xmlns:a16="http://schemas.microsoft.com/office/drawing/2014/main" id="{D57C140F-8BC3-4C9A-BA1E-C737393B29BD}"/>
              </a:ext>
            </a:extLst>
          </p:cNvPr>
          <p:cNvSpPr txBox="1"/>
          <p:nvPr/>
        </p:nvSpPr>
        <p:spPr>
          <a:xfrm rot="5400000">
            <a:off x="3018558" y="2436374"/>
            <a:ext cx="217399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Rebuilt Nineveh Subdued Babylon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Led attack on Judah 701 BC sacked Lachish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Trapped Hezekiah like Bird in a Cage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Killed by 2 of his sons 2 Kgs chap 18-19</a:t>
            </a:r>
          </a:p>
        </p:txBody>
      </p:sp>
      <p:sp>
        <p:nvSpPr>
          <p:cNvPr id="34" name="TextBox 33">
            <a:extLst>
              <a:ext uri="{FF2B5EF4-FFF2-40B4-BE49-F238E27FC236}">
                <a16:creationId xmlns:a16="http://schemas.microsoft.com/office/drawing/2014/main" id="{DE88B61E-5196-447D-B0BE-00F382B02689}"/>
              </a:ext>
            </a:extLst>
          </p:cNvPr>
          <p:cNvSpPr txBox="1"/>
          <p:nvPr/>
        </p:nvSpPr>
        <p:spPr>
          <a:xfrm rot="5400000">
            <a:off x="2474846" y="2289611"/>
            <a:ext cx="186301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Conquered Samaria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713/712 BC revolt by Egypt Ashdod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Judah Edom &amp; Moab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(2 kgs 17:24 Is 20)</a:t>
            </a:r>
          </a:p>
        </p:txBody>
      </p:sp>
      <p:sp>
        <p:nvSpPr>
          <p:cNvPr id="35" name="Rectangle 34">
            <a:extLst>
              <a:ext uri="{FF2B5EF4-FFF2-40B4-BE49-F238E27FC236}">
                <a16:creationId xmlns:a16="http://schemas.microsoft.com/office/drawing/2014/main" id="{FD2F0E23-214D-4763-A709-DE4EBAC839AC}"/>
              </a:ext>
            </a:extLst>
          </p:cNvPr>
          <p:cNvSpPr/>
          <p:nvPr/>
        </p:nvSpPr>
        <p:spPr>
          <a:xfrm>
            <a:off x="3666876" y="1219030"/>
            <a:ext cx="83067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Sennacherib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705-681 </a:t>
            </a:r>
          </a:p>
        </p:txBody>
      </p:sp>
      <p:sp>
        <p:nvSpPr>
          <p:cNvPr id="36" name="TextBox 35">
            <a:extLst>
              <a:ext uri="{FF2B5EF4-FFF2-40B4-BE49-F238E27FC236}">
                <a16:creationId xmlns:a16="http://schemas.microsoft.com/office/drawing/2014/main" id="{0B05710A-3026-4AF1-8E01-738D6A699527}"/>
              </a:ext>
            </a:extLst>
          </p:cNvPr>
          <p:cNvSpPr txBox="1"/>
          <p:nvPr/>
        </p:nvSpPr>
        <p:spPr>
          <a:xfrm rot="5400000">
            <a:off x="4050669" y="2013462"/>
            <a:ext cx="123944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Killed brothers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Attacked Egypt 669 BC</a:t>
            </a:r>
          </a:p>
        </p:txBody>
      </p:sp>
      <p:sp>
        <p:nvSpPr>
          <p:cNvPr id="37" name="Rectangle 36">
            <a:extLst>
              <a:ext uri="{FF2B5EF4-FFF2-40B4-BE49-F238E27FC236}">
                <a16:creationId xmlns:a16="http://schemas.microsoft.com/office/drawing/2014/main" id="{6290C9ED-414C-4C58-B898-2798068A17B0}"/>
              </a:ext>
            </a:extLst>
          </p:cNvPr>
          <p:cNvSpPr/>
          <p:nvPr/>
        </p:nvSpPr>
        <p:spPr>
          <a:xfrm>
            <a:off x="4384644" y="1138493"/>
            <a:ext cx="80021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Esarhaddon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681-669</a:t>
            </a:r>
          </a:p>
        </p:txBody>
      </p:sp>
      <p:sp>
        <p:nvSpPr>
          <p:cNvPr id="38" name="TextBox 37">
            <a:extLst>
              <a:ext uri="{FF2B5EF4-FFF2-40B4-BE49-F238E27FC236}">
                <a16:creationId xmlns:a16="http://schemas.microsoft.com/office/drawing/2014/main" id="{7232931A-004E-4824-BBD3-875407318530}"/>
              </a:ext>
            </a:extLst>
          </p:cNvPr>
          <p:cNvSpPr txBox="1"/>
          <p:nvPr/>
        </p:nvSpPr>
        <p:spPr>
          <a:xfrm rot="5400000">
            <a:off x="4191363" y="2698479"/>
            <a:ext cx="204254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Conquered Thebes 663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Brother ruler of Babylon Revolts 652 BC</a:t>
            </a:r>
          </a:p>
        </p:txBody>
      </p:sp>
      <p:sp>
        <p:nvSpPr>
          <p:cNvPr id="39" name="Rectangle 38">
            <a:extLst>
              <a:ext uri="{FF2B5EF4-FFF2-40B4-BE49-F238E27FC236}">
                <a16:creationId xmlns:a16="http://schemas.microsoft.com/office/drawing/2014/main" id="{D276440C-22A9-4F04-A907-0B70C1519BCA}"/>
              </a:ext>
            </a:extLst>
          </p:cNvPr>
          <p:cNvSpPr/>
          <p:nvPr/>
        </p:nvSpPr>
        <p:spPr>
          <a:xfrm>
            <a:off x="4900608" y="1394733"/>
            <a:ext cx="86914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Ashurbanipal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669-627</a:t>
            </a:r>
          </a:p>
        </p:txBody>
      </p:sp>
      <p:sp>
        <p:nvSpPr>
          <p:cNvPr id="41" name="Rectangle 40">
            <a:extLst>
              <a:ext uri="{FF2B5EF4-FFF2-40B4-BE49-F238E27FC236}">
                <a16:creationId xmlns:a16="http://schemas.microsoft.com/office/drawing/2014/main" id="{EDCDE3C1-8A51-4F4F-ABA7-A8B68CD3D0F7}"/>
              </a:ext>
            </a:extLst>
          </p:cNvPr>
          <p:cNvSpPr/>
          <p:nvPr/>
        </p:nvSpPr>
        <p:spPr>
          <a:xfrm>
            <a:off x="3083186" y="4379810"/>
            <a:ext cx="219456" cy="14011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02C19539-3365-45D7-BFDB-796391E1F990}"/>
              </a:ext>
            </a:extLst>
          </p:cNvPr>
          <p:cNvSpPr txBox="1"/>
          <p:nvPr/>
        </p:nvSpPr>
        <p:spPr>
          <a:xfrm>
            <a:off x="2799075" y="4569884"/>
            <a:ext cx="112082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Hezekiah 727-697</a:t>
            </a:r>
          </a:p>
        </p:txBody>
      </p:sp>
      <p:sp>
        <p:nvSpPr>
          <p:cNvPr id="43" name="Rectangle 42">
            <a:extLst>
              <a:ext uri="{FF2B5EF4-FFF2-40B4-BE49-F238E27FC236}">
                <a16:creationId xmlns:a16="http://schemas.microsoft.com/office/drawing/2014/main" id="{29AAC48A-0BDB-4A07-9F66-70CE84486B8D}"/>
              </a:ext>
            </a:extLst>
          </p:cNvPr>
          <p:cNvSpPr/>
          <p:nvPr/>
        </p:nvSpPr>
        <p:spPr>
          <a:xfrm>
            <a:off x="4455508" y="4379810"/>
            <a:ext cx="502920" cy="14011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66B77C17-1AF2-4CC8-AFBA-42DBB720D69D}"/>
              </a:ext>
            </a:extLst>
          </p:cNvPr>
          <p:cNvSpPr txBox="1"/>
          <p:nvPr/>
        </p:nvSpPr>
        <p:spPr>
          <a:xfrm>
            <a:off x="4105554" y="4553080"/>
            <a:ext cx="134363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Manasseh 697-642 BC</a:t>
            </a:r>
          </a:p>
        </p:txBody>
      </p:sp>
      <p:sp>
        <p:nvSpPr>
          <p:cNvPr id="45" name="TextBox 44">
            <a:extLst>
              <a:ext uri="{FF2B5EF4-FFF2-40B4-BE49-F238E27FC236}">
                <a16:creationId xmlns:a16="http://schemas.microsoft.com/office/drawing/2014/main" id="{A17B33C4-4AE4-452B-B818-60A6B1E81D08}"/>
              </a:ext>
            </a:extLst>
          </p:cNvPr>
          <p:cNvSpPr txBox="1"/>
          <p:nvPr/>
        </p:nvSpPr>
        <p:spPr>
          <a:xfrm>
            <a:off x="5577356" y="4148039"/>
            <a:ext cx="152317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Nabopolassar 627-605 BC</a:t>
            </a:r>
          </a:p>
        </p:txBody>
      </p:sp>
      <p:sp>
        <p:nvSpPr>
          <p:cNvPr id="46" name="Rectangle 45">
            <a:extLst>
              <a:ext uri="{FF2B5EF4-FFF2-40B4-BE49-F238E27FC236}">
                <a16:creationId xmlns:a16="http://schemas.microsoft.com/office/drawing/2014/main" id="{52214C6D-8AD9-4DDC-92EC-303EBB8CF6C3}"/>
              </a:ext>
            </a:extLst>
          </p:cNvPr>
          <p:cNvSpPr/>
          <p:nvPr/>
        </p:nvSpPr>
        <p:spPr>
          <a:xfrm>
            <a:off x="5619470" y="4034728"/>
            <a:ext cx="502920" cy="140110"/>
          </a:xfrm>
          <a:prstGeom prst="rect">
            <a:avLst/>
          </a:prstGeom>
          <a:solidFill>
            <a:schemeClr val="accent6"/>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Left Brace 46">
            <a:extLst>
              <a:ext uri="{FF2B5EF4-FFF2-40B4-BE49-F238E27FC236}">
                <a16:creationId xmlns:a16="http://schemas.microsoft.com/office/drawing/2014/main" id="{C87BDE83-9ED6-4EFD-AE65-A88D0E8A17F5}"/>
              </a:ext>
            </a:extLst>
          </p:cNvPr>
          <p:cNvSpPr/>
          <p:nvPr/>
        </p:nvSpPr>
        <p:spPr>
          <a:xfrm rot="16200000">
            <a:off x="4548162" y="3704825"/>
            <a:ext cx="225201" cy="1048200"/>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01E3E4A5-6CF9-4465-8EF5-B89F6F97036B}"/>
              </a:ext>
            </a:extLst>
          </p:cNvPr>
          <p:cNvSpPr txBox="1"/>
          <p:nvPr/>
        </p:nvSpPr>
        <p:spPr>
          <a:xfrm rot="5400000">
            <a:off x="4285028" y="5280154"/>
            <a:ext cx="137088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Taken prisoner ~650 BC?</a:t>
            </a:r>
          </a:p>
        </p:txBody>
      </p:sp>
      <p:sp>
        <p:nvSpPr>
          <p:cNvPr id="49" name="TextBox 48">
            <a:extLst>
              <a:ext uri="{FF2B5EF4-FFF2-40B4-BE49-F238E27FC236}">
                <a16:creationId xmlns:a16="http://schemas.microsoft.com/office/drawing/2014/main" id="{2CACBA0B-4BA1-478E-B774-6040BB44151A}"/>
              </a:ext>
            </a:extLst>
          </p:cNvPr>
          <p:cNvSpPr txBox="1"/>
          <p:nvPr/>
        </p:nvSpPr>
        <p:spPr>
          <a:xfrm rot="5400000">
            <a:off x="3957141" y="5172140"/>
            <a:ext cx="12506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Lumber to Esarhaddon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030A0"/>
                </a:solidFill>
                <a:effectLst/>
                <a:uLnTx/>
                <a:uFillTx/>
                <a:latin typeface="Calibri"/>
                <a:ea typeface="+mn-ea"/>
                <a:cs typeface="+mn-cs"/>
              </a:rPr>
              <a:t>&amp; Ashurbanipal</a:t>
            </a:r>
          </a:p>
        </p:txBody>
      </p:sp>
      <p:sp>
        <p:nvSpPr>
          <p:cNvPr id="51" name="Left Brace 50">
            <a:extLst>
              <a:ext uri="{FF2B5EF4-FFF2-40B4-BE49-F238E27FC236}">
                <a16:creationId xmlns:a16="http://schemas.microsoft.com/office/drawing/2014/main" id="{34417292-6BC3-4F4C-A57C-0CD79AC1EDDD}"/>
              </a:ext>
            </a:extLst>
          </p:cNvPr>
          <p:cNvSpPr/>
          <p:nvPr/>
        </p:nvSpPr>
        <p:spPr>
          <a:xfrm rot="16200000">
            <a:off x="3461345" y="3718127"/>
            <a:ext cx="225201" cy="1048200"/>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Star: 5 Points 52">
            <a:extLst>
              <a:ext uri="{FF2B5EF4-FFF2-40B4-BE49-F238E27FC236}">
                <a16:creationId xmlns:a16="http://schemas.microsoft.com/office/drawing/2014/main" id="{A28A2C06-C86C-46A5-987E-C9AA662C99CE}"/>
              </a:ext>
            </a:extLst>
          </p:cNvPr>
          <p:cNvSpPr/>
          <p:nvPr/>
        </p:nvSpPr>
        <p:spPr>
          <a:xfrm>
            <a:off x="5687273" y="2448598"/>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FD03B52B-3E6B-4DC7-9A2E-425F47DE602F}"/>
              </a:ext>
            </a:extLst>
          </p:cNvPr>
          <p:cNvSpPr/>
          <p:nvPr/>
        </p:nvSpPr>
        <p:spPr>
          <a:xfrm>
            <a:off x="5847835" y="2267589"/>
            <a:ext cx="8707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Ashur sacked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614</a:t>
            </a:r>
          </a:p>
        </p:txBody>
      </p:sp>
      <p:sp>
        <p:nvSpPr>
          <p:cNvPr id="55" name="Star: 5 Points 54">
            <a:extLst>
              <a:ext uri="{FF2B5EF4-FFF2-40B4-BE49-F238E27FC236}">
                <a16:creationId xmlns:a16="http://schemas.microsoft.com/office/drawing/2014/main" id="{AEEECC46-270F-44F8-B33A-10B2ACB30C46}"/>
              </a:ext>
            </a:extLst>
          </p:cNvPr>
          <p:cNvSpPr/>
          <p:nvPr/>
        </p:nvSpPr>
        <p:spPr>
          <a:xfrm>
            <a:off x="5818454" y="2774109"/>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CFF2C995-01DB-4F8D-AA0F-E4B4C0E44FEF}"/>
              </a:ext>
            </a:extLst>
          </p:cNvPr>
          <p:cNvSpPr/>
          <p:nvPr/>
        </p:nvSpPr>
        <p:spPr>
          <a:xfrm>
            <a:off x="5927467" y="2655684"/>
            <a:ext cx="156645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Nineveh destroyed 612 BC</a:t>
            </a:r>
          </a:p>
        </p:txBody>
      </p:sp>
      <p:sp>
        <p:nvSpPr>
          <p:cNvPr id="57" name="Rectangle 56">
            <a:extLst>
              <a:ext uri="{FF2B5EF4-FFF2-40B4-BE49-F238E27FC236}">
                <a16:creationId xmlns:a16="http://schemas.microsoft.com/office/drawing/2014/main" id="{B457F81A-9A5F-4DF3-A634-D2876FA8DA20}"/>
              </a:ext>
            </a:extLst>
          </p:cNvPr>
          <p:cNvSpPr/>
          <p:nvPr/>
        </p:nvSpPr>
        <p:spPr>
          <a:xfrm>
            <a:off x="6135857" y="2967755"/>
            <a:ext cx="114967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Haran Falls 610 BC</a:t>
            </a:r>
          </a:p>
        </p:txBody>
      </p:sp>
      <p:sp>
        <p:nvSpPr>
          <p:cNvPr id="58" name="Rectangle 57">
            <a:extLst>
              <a:ext uri="{FF2B5EF4-FFF2-40B4-BE49-F238E27FC236}">
                <a16:creationId xmlns:a16="http://schemas.microsoft.com/office/drawing/2014/main" id="{96FD8E48-1AE6-4626-A25A-439AFABFDE26}"/>
              </a:ext>
            </a:extLst>
          </p:cNvPr>
          <p:cNvSpPr/>
          <p:nvPr/>
        </p:nvSpPr>
        <p:spPr>
          <a:xfrm>
            <a:off x="6535475" y="3452964"/>
            <a:ext cx="211788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Battle of Carchemish – end of Assyria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605 BC</a:t>
            </a:r>
          </a:p>
        </p:txBody>
      </p:sp>
      <p:sp>
        <p:nvSpPr>
          <p:cNvPr id="59" name="Star: 5 Points 58">
            <a:extLst>
              <a:ext uri="{FF2B5EF4-FFF2-40B4-BE49-F238E27FC236}">
                <a16:creationId xmlns:a16="http://schemas.microsoft.com/office/drawing/2014/main" id="{889CF68A-BA30-4D03-AB64-C304CF4A0C3F}"/>
              </a:ext>
            </a:extLst>
          </p:cNvPr>
          <p:cNvSpPr/>
          <p:nvPr/>
        </p:nvSpPr>
        <p:spPr>
          <a:xfrm>
            <a:off x="6121814" y="3274642"/>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Star: 5 Points 59">
            <a:extLst>
              <a:ext uri="{FF2B5EF4-FFF2-40B4-BE49-F238E27FC236}">
                <a16:creationId xmlns:a16="http://schemas.microsoft.com/office/drawing/2014/main" id="{20A4BB01-71C9-43E0-B0E9-D602F79C0F90}"/>
              </a:ext>
            </a:extLst>
          </p:cNvPr>
          <p:cNvSpPr/>
          <p:nvPr/>
        </p:nvSpPr>
        <p:spPr>
          <a:xfrm>
            <a:off x="6318561" y="3589113"/>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33A139EA-9A1A-455E-8889-C1FCC54165C1}"/>
              </a:ext>
            </a:extLst>
          </p:cNvPr>
          <p:cNvSpPr txBox="1"/>
          <p:nvPr/>
        </p:nvSpPr>
        <p:spPr>
          <a:xfrm>
            <a:off x="5963457" y="4621168"/>
            <a:ext cx="168668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Nebuchadnezzar 605-562 BC</a:t>
            </a:r>
          </a:p>
        </p:txBody>
      </p:sp>
      <p:sp>
        <p:nvSpPr>
          <p:cNvPr id="62" name="Rectangle 61">
            <a:extLst>
              <a:ext uri="{FF2B5EF4-FFF2-40B4-BE49-F238E27FC236}">
                <a16:creationId xmlns:a16="http://schemas.microsoft.com/office/drawing/2014/main" id="{38A8E50A-85AD-4642-83C2-C9E3D55A705C}"/>
              </a:ext>
            </a:extLst>
          </p:cNvPr>
          <p:cNvSpPr/>
          <p:nvPr/>
        </p:nvSpPr>
        <p:spPr>
          <a:xfrm>
            <a:off x="6066934" y="4473877"/>
            <a:ext cx="393192" cy="140110"/>
          </a:xfrm>
          <a:prstGeom prst="rect">
            <a:avLst/>
          </a:prstGeom>
          <a:solidFill>
            <a:schemeClr val="accent6"/>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FC4E608B-E59A-4205-B044-1EABE6EEB553}"/>
              </a:ext>
            </a:extLst>
          </p:cNvPr>
          <p:cNvSpPr/>
          <p:nvPr/>
        </p:nvSpPr>
        <p:spPr>
          <a:xfrm>
            <a:off x="5603223" y="1611779"/>
            <a:ext cx="9525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Babylon rebels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626 BC</a:t>
            </a:r>
          </a:p>
        </p:txBody>
      </p:sp>
      <p:sp>
        <p:nvSpPr>
          <p:cNvPr id="64" name="Star: 5 Points 63">
            <a:extLst>
              <a:ext uri="{FF2B5EF4-FFF2-40B4-BE49-F238E27FC236}">
                <a16:creationId xmlns:a16="http://schemas.microsoft.com/office/drawing/2014/main" id="{FB920249-CF1E-4D0F-8016-D75CE213455C}"/>
              </a:ext>
            </a:extLst>
          </p:cNvPr>
          <p:cNvSpPr/>
          <p:nvPr/>
        </p:nvSpPr>
        <p:spPr>
          <a:xfrm>
            <a:off x="5500799" y="1935372"/>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Star: 5 Points 65">
            <a:extLst>
              <a:ext uri="{FF2B5EF4-FFF2-40B4-BE49-F238E27FC236}">
                <a16:creationId xmlns:a16="http://schemas.microsoft.com/office/drawing/2014/main" id="{2F4EDF4B-9E4D-45C2-BEBC-E10B5319D551}"/>
              </a:ext>
            </a:extLst>
          </p:cNvPr>
          <p:cNvSpPr/>
          <p:nvPr/>
        </p:nvSpPr>
        <p:spPr>
          <a:xfrm>
            <a:off x="5946338" y="3035282"/>
            <a:ext cx="186474" cy="1401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86D7652F-4531-4537-ABFF-ABD9B3E92018}"/>
              </a:ext>
            </a:extLst>
          </p:cNvPr>
          <p:cNvSpPr/>
          <p:nvPr/>
        </p:nvSpPr>
        <p:spPr>
          <a:xfrm>
            <a:off x="6283211" y="3111074"/>
            <a:ext cx="266611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Neco</a:t>
            </a:r>
            <a:r>
              <a:rPr kumimoji="0" lang="en-US" sz="1000" b="0" i="0" u="none" strike="noStrike" kern="1200" cap="none" spc="0" normalizeH="0" baseline="0" noProof="0" dirty="0">
                <a:ln>
                  <a:noFill/>
                </a:ln>
                <a:solidFill>
                  <a:prstClr val="black"/>
                </a:solidFill>
                <a:effectLst/>
                <a:uLnTx/>
                <a:uFillTx/>
                <a:latin typeface="Calibri"/>
                <a:ea typeface="+mn-ea"/>
                <a:cs typeface="+mn-cs"/>
              </a:rPr>
              <a:t> of Egypt tries to help retake Haran 609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Death of Josiah</a:t>
            </a:r>
          </a:p>
        </p:txBody>
      </p:sp>
      <p:sp>
        <p:nvSpPr>
          <p:cNvPr id="68" name="Rectangle 67">
            <a:extLst>
              <a:ext uri="{FF2B5EF4-FFF2-40B4-BE49-F238E27FC236}">
                <a16:creationId xmlns:a16="http://schemas.microsoft.com/office/drawing/2014/main" id="{1C73192D-50F5-4CB8-9596-60770FE3F87B}"/>
              </a:ext>
            </a:extLst>
          </p:cNvPr>
          <p:cNvSpPr/>
          <p:nvPr/>
        </p:nvSpPr>
        <p:spPr>
          <a:xfrm>
            <a:off x="1594299" y="4379591"/>
            <a:ext cx="365760" cy="140110"/>
          </a:xfrm>
          <a:prstGeom prst="rect">
            <a:avLst/>
          </a:prstGeom>
          <a:solidFill>
            <a:schemeClr val="tx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TextBox 68">
            <a:extLst>
              <a:ext uri="{FF2B5EF4-FFF2-40B4-BE49-F238E27FC236}">
                <a16:creationId xmlns:a16="http://schemas.microsoft.com/office/drawing/2014/main" id="{0FAC4686-AFA1-4D22-86D6-6A8DDA779B16}"/>
              </a:ext>
            </a:extLst>
          </p:cNvPr>
          <p:cNvSpPr txBox="1"/>
          <p:nvPr/>
        </p:nvSpPr>
        <p:spPr>
          <a:xfrm>
            <a:off x="1383939" y="4537627"/>
            <a:ext cx="8146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Jeroboam II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793-753 BC</a:t>
            </a:r>
          </a:p>
        </p:txBody>
      </p:sp>
      <p:sp>
        <p:nvSpPr>
          <p:cNvPr id="70" name="Star: 5 Points 69">
            <a:extLst>
              <a:ext uri="{FF2B5EF4-FFF2-40B4-BE49-F238E27FC236}">
                <a16:creationId xmlns:a16="http://schemas.microsoft.com/office/drawing/2014/main" id="{FEA85075-565A-4C70-80C9-17D1A74B6246}"/>
              </a:ext>
            </a:extLst>
          </p:cNvPr>
          <p:cNvSpPr/>
          <p:nvPr/>
        </p:nvSpPr>
        <p:spPr>
          <a:xfrm>
            <a:off x="1603048" y="5055640"/>
            <a:ext cx="186474" cy="140110"/>
          </a:xfrm>
          <a:prstGeom prst="star5">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F9ADBFFA-08E0-4A5E-A058-7300877E0B4B}"/>
              </a:ext>
            </a:extLst>
          </p:cNvPr>
          <p:cNvSpPr txBox="1"/>
          <p:nvPr/>
        </p:nvSpPr>
        <p:spPr>
          <a:xfrm>
            <a:off x="1254497" y="5340544"/>
            <a:ext cx="88357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Jonah 780 BC</a:t>
            </a:r>
          </a:p>
        </p:txBody>
      </p:sp>
      <p:sp>
        <p:nvSpPr>
          <p:cNvPr id="72" name="Rectangle 71">
            <a:extLst>
              <a:ext uri="{FF2B5EF4-FFF2-40B4-BE49-F238E27FC236}">
                <a16:creationId xmlns:a16="http://schemas.microsoft.com/office/drawing/2014/main" id="{CD9D80F6-B2D2-4D71-BDE3-95D2AA2E2FAE}"/>
              </a:ext>
            </a:extLst>
          </p:cNvPr>
          <p:cNvSpPr/>
          <p:nvPr/>
        </p:nvSpPr>
        <p:spPr>
          <a:xfrm>
            <a:off x="4610100" y="6035193"/>
            <a:ext cx="457200" cy="140110"/>
          </a:xfrm>
          <a:prstGeom prst="rect">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5505EF1D-3AF3-4DA6-B868-2AE385CAA012}"/>
              </a:ext>
            </a:extLst>
          </p:cNvPr>
          <p:cNvSpPr txBox="1"/>
          <p:nvPr/>
        </p:nvSpPr>
        <p:spPr>
          <a:xfrm>
            <a:off x="4368384" y="6161043"/>
            <a:ext cx="1204176"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Nahum 663-612 BC</a:t>
            </a:r>
          </a:p>
        </p:txBody>
      </p:sp>
      <p:sp>
        <p:nvSpPr>
          <p:cNvPr id="74" name="Rectangle 73">
            <a:extLst>
              <a:ext uri="{FF2B5EF4-FFF2-40B4-BE49-F238E27FC236}">
                <a16:creationId xmlns:a16="http://schemas.microsoft.com/office/drawing/2014/main" id="{6A67478E-76E6-4A8C-B3D3-85FB0F2F9953}"/>
              </a:ext>
            </a:extLst>
          </p:cNvPr>
          <p:cNvSpPr/>
          <p:nvPr/>
        </p:nvSpPr>
        <p:spPr>
          <a:xfrm>
            <a:off x="6361506" y="5704501"/>
            <a:ext cx="100584" cy="140110"/>
          </a:xfrm>
          <a:prstGeom prst="rect">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TextBox 74">
            <a:extLst>
              <a:ext uri="{FF2B5EF4-FFF2-40B4-BE49-F238E27FC236}">
                <a16:creationId xmlns:a16="http://schemas.microsoft.com/office/drawing/2014/main" id="{F14EFD0A-86B5-4D12-AA93-E5FEE6634AB7}"/>
              </a:ext>
            </a:extLst>
          </p:cNvPr>
          <p:cNvSpPr txBox="1"/>
          <p:nvPr/>
        </p:nvSpPr>
        <p:spPr>
          <a:xfrm>
            <a:off x="6109126" y="5812190"/>
            <a:ext cx="134043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Habakkuk 612-605 BC</a:t>
            </a:r>
          </a:p>
        </p:txBody>
      </p:sp>
      <p:sp>
        <p:nvSpPr>
          <p:cNvPr id="76" name="Rectangle 75">
            <a:extLst>
              <a:ext uri="{FF2B5EF4-FFF2-40B4-BE49-F238E27FC236}">
                <a16:creationId xmlns:a16="http://schemas.microsoft.com/office/drawing/2014/main" id="{872C75E6-F2EF-4794-943B-04DAF9E413B5}"/>
              </a:ext>
            </a:extLst>
          </p:cNvPr>
          <p:cNvSpPr/>
          <p:nvPr/>
        </p:nvSpPr>
        <p:spPr>
          <a:xfrm>
            <a:off x="5234457" y="5402152"/>
            <a:ext cx="118872" cy="140110"/>
          </a:xfrm>
          <a:prstGeom prst="rect">
            <a:avLst/>
          </a:prstGeom>
          <a:solidFill>
            <a:srgbClr val="FFFF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TextBox 76">
            <a:extLst>
              <a:ext uri="{FF2B5EF4-FFF2-40B4-BE49-F238E27FC236}">
                <a16:creationId xmlns:a16="http://schemas.microsoft.com/office/drawing/2014/main" id="{AA7E9B7C-CDC9-4DEB-831F-8CFF22A649EB}"/>
              </a:ext>
            </a:extLst>
          </p:cNvPr>
          <p:cNvSpPr txBox="1"/>
          <p:nvPr/>
        </p:nvSpPr>
        <p:spPr>
          <a:xfrm>
            <a:off x="5330844" y="5331137"/>
            <a:ext cx="137249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Zephaniah 641-628 BC</a:t>
            </a:r>
          </a:p>
        </p:txBody>
      </p:sp>
      <p:sp>
        <p:nvSpPr>
          <p:cNvPr id="78" name="Rectangle 77">
            <a:extLst>
              <a:ext uri="{FF2B5EF4-FFF2-40B4-BE49-F238E27FC236}">
                <a16:creationId xmlns:a16="http://schemas.microsoft.com/office/drawing/2014/main" id="{28437332-8478-4400-B97A-4BB556F83C8C}"/>
              </a:ext>
            </a:extLst>
          </p:cNvPr>
          <p:cNvSpPr/>
          <p:nvPr/>
        </p:nvSpPr>
        <p:spPr>
          <a:xfrm>
            <a:off x="5217335" y="4112388"/>
            <a:ext cx="283464" cy="14011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TextBox 78">
            <a:extLst>
              <a:ext uri="{FF2B5EF4-FFF2-40B4-BE49-F238E27FC236}">
                <a16:creationId xmlns:a16="http://schemas.microsoft.com/office/drawing/2014/main" id="{EA908773-2467-4AA6-AC0D-6B069657CD2F}"/>
              </a:ext>
            </a:extLst>
          </p:cNvPr>
          <p:cNvSpPr txBox="1"/>
          <p:nvPr/>
        </p:nvSpPr>
        <p:spPr>
          <a:xfrm rot="5400000">
            <a:off x="4887558" y="4668477"/>
            <a:ext cx="113043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Josiah 640-609 BC</a:t>
            </a:r>
          </a:p>
        </p:txBody>
      </p:sp>
      <p:sp>
        <p:nvSpPr>
          <p:cNvPr id="80" name="Left Brace 79">
            <a:extLst>
              <a:ext uri="{FF2B5EF4-FFF2-40B4-BE49-F238E27FC236}">
                <a16:creationId xmlns:a16="http://schemas.microsoft.com/office/drawing/2014/main" id="{7731CBC5-B32F-491A-AAFC-6F6B49B55940}"/>
              </a:ext>
            </a:extLst>
          </p:cNvPr>
          <p:cNvSpPr/>
          <p:nvPr/>
        </p:nvSpPr>
        <p:spPr>
          <a:xfrm rot="16200000">
            <a:off x="5609975" y="3394926"/>
            <a:ext cx="222733" cy="1173896"/>
          </a:xfrm>
          <a:prstGeom prst="leftBrace">
            <a:avLst>
              <a:gd name="adj1" fmla="val 8333"/>
              <a:gd name="adj2" fmla="val 19584"/>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Star: 5 Points 80">
            <a:extLst>
              <a:ext uri="{FF2B5EF4-FFF2-40B4-BE49-F238E27FC236}">
                <a16:creationId xmlns:a16="http://schemas.microsoft.com/office/drawing/2014/main" id="{5EDFBC2C-4675-43FD-B754-188828CEF001}"/>
              </a:ext>
            </a:extLst>
          </p:cNvPr>
          <p:cNvSpPr/>
          <p:nvPr/>
        </p:nvSpPr>
        <p:spPr>
          <a:xfrm>
            <a:off x="5628104" y="2122843"/>
            <a:ext cx="186474" cy="140110"/>
          </a:xfrm>
          <a:prstGeom prst="star5">
            <a:avLst/>
          </a:prstGeom>
          <a:solidFill>
            <a:schemeClr val="bg1"/>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8EC6B618-37C5-4A28-A56E-7A4DAEA78048}"/>
              </a:ext>
            </a:extLst>
          </p:cNvPr>
          <p:cNvSpPr/>
          <p:nvPr/>
        </p:nvSpPr>
        <p:spPr>
          <a:xfrm>
            <a:off x="5780510" y="2059449"/>
            <a:ext cx="114326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Law Found 622 BC</a:t>
            </a:r>
          </a:p>
        </p:txBody>
      </p:sp>
      <p:sp>
        <p:nvSpPr>
          <p:cNvPr id="83" name="Rectangle 82">
            <a:extLst>
              <a:ext uri="{FF2B5EF4-FFF2-40B4-BE49-F238E27FC236}">
                <a16:creationId xmlns:a16="http://schemas.microsoft.com/office/drawing/2014/main" id="{3C80E882-14F4-4E8F-B1C7-BB119E8A7B6D}"/>
              </a:ext>
            </a:extLst>
          </p:cNvPr>
          <p:cNvSpPr/>
          <p:nvPr/>
        </p:nvSpPr>
        <p:spPr>
          <a:xfrm>
            <a:off x="6014064" y="4989883"/>
            <a:ext cx="109728" cy="14011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TextBox 83">
            <a:extLst>
              <a:ext uri="{FF2B5EF4-FFF2-40B4-BE49-F238E27FC236}">
                <a16:creationId xmlns:a16="http://schemas.microsoft.com/office/drawing/2014/main" id="{F8045A5C-2FBB-4D2D-9790-72E24C339346}"/>
              </a:ext>
            </a:extLst>
          </p:cNvPr>
          <p:cNvSpPr txBox="1"/>
          <p:nvPr/>
        </p:nvSpPr>
        <p:spPr>
          <a:xfrm>
            <a:off x="6079475" y="4954624"/>
            <a:ext cx="133402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Jehoiakim 609-597 BC</a:t>
            </a:r>
          </a:p>
        </p:txBody>
      </p:sp>
      <p:pic>
        <p:nvPicPr>
          <p:cNvPr id="24" name="Picture 23" descr="A close up of a building&#10;&#10;Description automatically generated">
            <a:extLst>
              <a:ext uri="{FF2B5EF4-FFF2-40B4-BE49-F238E27FC236}">
                <a16:creationId xmlns:a16="http://schemas.microsoft.com/office/drawing/2014/main" id="{43820131-200C-4F7C-B4A4-E0AB2AEC8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6310" y="3805061"/>
            <a:ext cx="471447" cy="388179"/>
          </a:xfrm>
          <a:prstGeom prst="rect">
            <a:avLst/>
          </a:prstGeom>
        </p:spPr>
      </p:pic>
      <p:sp>
        <p:nvSpPr>
          <p:cNvPr id="85" name="TextBox 84">
            <a:extLst>
              <a:ext uri="{FF2B5EF4-FFF2-40B4-BE49-F238E27FC236}">
                <a16:creationId xmlns:a16="http://schemas.microsoft.com/office/drawing/2014/main" id="{38AB2252-721D-4211-9062-05CCABB32F04}"/>
              </a:ext>
            </a:extLst>
          </p:cNvPr>
          <p:cNvSpPr txBox="1"/>
          <p:nvPr/>
        </p:nvSpPr>
        <p:spPr>
          <a:xfrm>
            <a:off x="6923772" y="3830908"/>
            <a:ext cx="141417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7030A0"/>
                </a:solidFill>
                <a:effectLst/>
                <a:uLnTx/>
                <a:uFillTx/>
                <a:latin typeface="Calibri"/>
                <a:ea typeface="+mn-ea"/>
                <a:cs typeface="+mn-cs"/>
              </a:rPr>
              <a:t>605 BC 1</a:t>
            </a:r>
            <a:r>
              <a:rPr kumimoji="0" lang="en-US" sz="800" b="0" i="0" u="none" strike="noStrike" kern="1200" cap="none" spc="0" normalizeH="0" baseline="30000" noProof="0" dirty="0">
                <a:ln>
                  <a:noFill/>
                </a:ln>
                <a:solidFill>
                  <a:srgbClr val="7030A0"/>
                </a:solidFill>
                <a:effectLst/>
                <a:uLnTx/>
                <a:uFillTx/>
                <a:latin typeface="Calibri"/>
                <a:ea typeface="+mn-ea"/>
                <a:cs typeface="+mn-cs"/>
              </a:rPr>
              <a:t>st</a:t>
            </a:r>
            <a:r>
              <a:rPr kumimoji="0" lang="en-US" sz="800" b="0" i="0" u="none" strike="noStrike" kern="1200" cap="none" spc="0" normalizeH="0" baseline="0" noProof="0" dirty="0">
                <a:ln>
                  <a:noFill/>
                </a:ln>
                <a:solidFill>
                  <a:srgbClr val="7030A0"/>
                </a:solidFill>
                <a:effectLst/>
                <a:uLnTx/>
                <a:uFillTx/>
                <a:latin typeface="Calibri"/>
                <a:ea typeface="+mn-ea"/>
                <a:cs typeface="+mn-cs"/>
              </a:rPr>
              <a:t> Deportation Daniel</a:t>
            </a:r>
          </a:p>
        </p:txBody>
      </p:sp>
      <p:pic>
        <p:nvPicPr>
          <p:cNvPr id="86" name="Picture 85" descr="A close up of a building&#10;&#10;Description automatically generated">
            <a:extLst>
              <a:ext uri="{FF2B5EF4-FFF2-40B4-BE49-F238E27FC236}">
                <a16:creationId xmlns:a16="http://schemas.microsoft.com/office/drawing/2014/main" id="{69B247D4-5040-40AD-A555-3AB028890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9440" y="4813760"/>
            <a:ext cx="471447" cy="388179"/>
          </a:xfrm>
          <a:prstGeom prst="rect">
            <a:avLst/>
          </a:prstGeom>
        </p:spPr>
      </p:pic>
      <p:sp>
        <p:nvSpPr>
          <p:cNvPr id="87" name="TextBox 86">
            <a:extLst>
              <a:ext uri="{FF2B5EF4-FFF2-40B4-BE49-F238E27FC236}">
                <a16:creationId xmlns:a16="http://schemas.microsoft.com/office/drawing/2014/main" id="{6CDAA2C0-30B0-4389-90FB-BE7769A85687}"/>
              </a:ext>
            </a:extLst>
          </p:cNvPr>
          <p:cNvSpPr txBox="1"/>
          <p:nvPr/>
        </p:nvSpPr>
        <p:spPr>
          <a:xfrm>
            <a:off x="7712700" y="4882161"/>
            <a:ext cx="1455848"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7030A0"/>
                </a:solidFill>
                <a:effectLst/>
                <a:uLnTx/>
                <a:uFillTx/>
                <a:latin typeface="Calibri"/>
                <a:ea typeface="+mn-ea"/>
                <a:cs typeface="+mn-cs"/>
              </a:rPr>
              <a:t>597 BC 2</a:t>
            </a:r>
            <a:r>
              <a:rPr kumimoji="0" lang="en-US" sz="800" b="0" i="0" u="none" strike="noStrike" kern="1200" cap="none" spc="0" normalizeH="0" baseline="30000" noProof="0" dirty="0">
                <a:ln>
                  <a:noFill/>
                </a:ln>
                <a:solidFill>
                  <a:srgbClr val="7030A0"/>
                </a:solidFill>
                <a:effectLst/>
                <a:uLnTx/>
                <a:uFillTx/>
                <a:latin typeface="Calibri"/>
                <a:ea typeface="+mn-ea"/>
                <a:cs typeface="+mn-cs"/>
              </a:rPr>
              <a:t>nd</a:t>
            </a:r>
            <a:r>
              <a:rPr kumimoji="0" lang="en-US" sz="800" b="0" i="0" u="none" strike="noStrike" kern="1200" cap="none" spc="0" normalizeH="0" baseline="0" noProof="0" dirty="0">
                <a:ln>
                  <a:noFill/>
                </a:ln>
                <a:solidFill>
                  <a:srgbClr val="7030A0"/>
                </a:solidFill>
                <a:effectLst/>
                <a:uLnTx/>
                <a:uFillTx/>
                <a:latin typeface="Calibri"/>
                <a:ea typeface="+mn-ea"/>
                <a:cs typeface="+mn-cs"/>
              </a:rPr>
              <a:t> Deportation Ezekiel</a:t>
            </a:r>
          </a:p>
        </p:txBody>
      </p:sp>
      <p:sp>
        <p:nvSpPr>
          <p:cNvPr id="88" name="TextBox 87">
            <a:extLst>
              <a:ext uri="{FF2B5EF4-FFF2-40B4-BE49-F238E27FC236}">
                <a16:creationId xmlns:a16="http://schemas.microsoft.com/office/drawing/2014/main" id="{BE38DFBD-39E1-480D-9F0F-7508AAFD4886}"/>
              </a:ext>
            </a:extLst>
          </p:cNvPr>
          <p:cNvSpPr txBox="1"/>
          <p:nvPr/>
        </p:nvSpPr>
        <p:spPr>
          <a:xfrm>
            <a:off x="7662741" y="5819749"/>
            <a:ext cx="152798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7030A0"/>
                </a:solidFill>
                <a:effectLst/>
                <a:uLnTx/>
                <a:uFillTx/>
                <a:latin typeface="Calibri"/>
                <a:ea typeface="+mn-ea"/>
                <a:cs typeface="+mn-cs"/>
              </a:rPr>
              <a:t>586 BC 3</a:t>
            </a:r>
            <a:r>
              <a:rPr kumimoji="0" lang="en-US" sz="800" b="0" i="0" u="none" strike="noStrike" kern="1200" cap="none" spc="0" normalizeH="0" baseline="30000" noProof="0" dirty="0">
                <a:ln>
                  <a:noFill/>
                </a:ln>
                <a:solidFill>
                  <a:srgbClr val="7030A0"/>
                </a:solidFill>
                <a:effectLst/>
                <a:uLnTx/>
                <a:uFillTx/>
                <a:latin typeface="Calibri"/>
                <a:ea typeface="+mn-ea"/>
                <a:cs typeface="+mn-cs"/>
              </a:rPr>
              <a:t>rd</a:t>
            </a:r>
            <a:r>
              <a:rPr kumimoji="0" lang="en-US" sz="800" b="0" i="0" u="none" strike="noStrike" kern="1200" cap="none" spc="0" normalizeH="0" baseline="0" noProof="0" dirty="0">
                <a:ln>
                  <a:noFill/>
                </a:ln>
                <a:solidFill>
                  <a:srgbClr val="7030A0"/>
                </a:solidFill>
                <a:effectLst/>
                <a:uLnTx/>
                <a:uFillTx/>
                <a:latin typeface="Calibri"/>
                <a:ea typeface="+mn-ea"/>
                <a:cs typeface="+mn-cs"/>
              </a:rPr>
              <a:t> Deportation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rgbClr val="7030A0"/>
                </a:solidFill>
                <a:latin typeface="Calibri"/>
              </a:rPr>
              <a:t>                     Jerusalem Destroyed</a:t>
            </a:r>
            <a:endParaRPr kumimoji="0" lang="en-US" sz="800" b="0" i="0" u="none" strike="noStrike" kern="1200" cap="none" spc="0" normalizeH="0" baseline="0" noProof="0" dirty="0">
              <a:ln>
                <a:noFill/>
              </a:ln>
              <a:solidFill>
                <a:srgbClr val="7030A0"/>
              </a:solidFill>
              <a:effectLst/>
              <a:uLnTx/>
              <a:uFillTx/>
              <a:latin typeface="Calibri"/>
            </a:endParaRPr>
          </a:p>
        </p:txBody>
      </p:sp>
    </p:spTree>
    <p:extLst>
      <p:ext uri="{BB962C8B-B14F-4D97-AF65-F5344CB8AC3E}">
        <p14:creationId xmlns:p14="http://schemas.microsoft.com/office/powerpoint/2010/main" val="661217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p:cNvSpPr>
            <a:spLocks noChangeArrowheads="1"/>
          </p:cNvSpPr>
          <p:nvPr/>
        </p:nvSpPr>
        <p:spPr bwMode="auto">
          <a:xfrm>
            <a:off x="0" y="1219200"/>
            <a:ext cx="9144000" cy="56388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1683" name="Rectangle 2"/>
          <p:cNvSpPr>
            <a:spLocks noGrp="1" noChangeArrowheads="1"/>
          </p:cNvSpPr>
          <p:nvPr>
            <p:ph type="title"/>
          </p:nvPr>
        </p:nvSpPr>
        <p:spPr>
          <a:xfrm>
            <a:off x="971550" y="76200"/>
            <a:ext cx="7772400" cy="1143000"/>
          </a:xfrm>
        </p:spPr>
        <p:txBody>
          <a:bodyPr/>
          <a:lstStyle/>
          <a:p>
            <a:pPr eaLnBrk="1" hangingPunct="1"/>
            <a:r>
              <a:rPr lang="en-US" altLang="en-US"/>
              <a:t>Josiah’s Family</a:t>
            </a:r>
          </a:p>
        </p:txBody>
      </p:sp>
      <p:sp>
        <p:nvSpPr>
          <p:cNvPr id="71684" name="Line 10"/>
          <p:cNvSpPr>
            <a:spLocks noChangeShapeType="1"/>
          </p:cNvSpPr>
          <p:nvPr/>
        </p:nvSpPr>
        <p:spPr bwMode="auto">
          <a:xfrm>
            <a:off x="1485900" y="3257550"/>
            <a:ext cx="5791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1685" name="Line 11"/>
          <p:cNvSpPr>
            <a:spLocks noChangeShapeType="1"/>
          </p:cNvSpPr>
          <p:nvPr/>
        </p:nvSpPr>
        <p:spPr bwMode="auto">
          <a:xfrm flipV="1">
            <a:off x="4438650" y="2266950"/>
            <a:ext cx="0" cy="10096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71686" name="Object 4"/>
          <p:cNvGraphicFramePr>
            <a:graphicFrameLocks noChangeAspect="1"/>
          </p:cNvGraphicFramePr>
          <p:nvPr/>
        </p:nvGraphicFramePr>
        <p:xfrm>
          <a:off x="3930650" y="1219200"/>
          <a:ext cx="1016000" cy="1130300"/>
        </p:xfrm>
        <a:graphic>
          <a:graphicData uri="http://schemas.openxmlformats.org/presentationml/2006/ole">
            <mc:AlternateContent xmlns:mc="http://schemas.openxmlformats.org/markup-compatibility/2006">
              <mc:Choice xmlns:v="urn:schemas-microsoft-com:vml" Requires="v">
                <p:oleObj spid="_x0000_s1506" name="Image" r:id="rId3" imgW="1015515" imgH="1130159" progId="PhotoshopElements.Image.2">
                  <p:embed/>
                </p:oleObj>
              </mc:Choice>
              <mc:Fallback>
                <p:oleObj name="Image" r:id="rId3" imgW="1015515" imgH="1130159" progId="PhotoshopElements.Image.2">
                  <p:embed/>
                  <p:pic>
                    <p:nvPicPr>
                      <p:cNvPr id="7168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650" y="1219200"/>
                        <a:ext cx="1016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7" name="Line 12"/>
          <p:cNvSpPr>
            <a:spLocks noChangeShapeType="1"/>
          </p:cNvSpPr>
          <p:nvPr/>
        </p:nvSpPr>
        <p:spPr bwMode="auto">
          <a:xfrm flipV="1">
            <a:off x="1504950" y="3238500"/>
            <a:ext cx="0" cy="609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1688" name="Line 13"/>
          <p:cNvSpPr>
            <a:spLocks noChangeShapeType="1"/>
          </p:cNvSpPr>
          <p:nvPr/>
        </p:nvSpPr>
        <p:spPr bwMode="auto">
          <a:xfrm flipV="1">
            <a:off x="3849688" y="3243263"/>
            <a:ext cx="0" cy="609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1689" name="Line 14"/>
          <p:cNvSpPr>
            <a:spLocks noChangeShapeType="1"/>
          </p:cNvSpPr>
          <p:nvPr/>
        </p:nvSpPr>
        <p:spPr bwMode="auto">
          <a:xfrm flipV="1">
            <a:off x="7245350" y="3235325"/>
            <a:ext cx="0" cy="6096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71690" name="Object 9"/>
          <p:cNvGraphicFramePr>
            <a:graphicFrameLocks noChangeAspect="1"/>
          </p:cNvGraphicFramePr>
          <p:nvPr/>
        </p:nvGraphicFramePr>
        <p:xfrm>
          <a:off x="6756400" y="3492500"/>
          <a:ext cx="1155700" cy="1168400"/>
        </p:xfrm>
        <a:graphic>
          <a:graphicData uri="http://schemas.openxmlformats.org/presentationml/2006/ole">
            <mc:AlternateContent xmlns:mc="http://schemas.openxmlformats.org/markup-compatibility/2006">
              <mc:Choice xmlns:v="urn:schemas-microsoft-com:vml" Requires="v">
                <p:oleObj spid="_x0000_s1507" name="Image" r:id="rId5" imgW="1155148" imgH="1168254" progId="PhotoshopElements.Image.2">
                  <p:embed/>
                </p:oleObj>
              </mc:Choice>
              <mc:Fallback>
                <p:oleObj name="Image" r:id="rId5" imgW="1155148" imgH="1168254" progId="PhotoshopElements.Image.2">
                  <p:embed/>
                  <p:pic>
                    <p:nvPicPr>
                      <p:cNvPr id="7169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400" y="3492500"/>
                        <a:ext cx="11557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91" name="Line 15"/>
          <p:cNvSpPr>
            <a:spLocks noChangeShapeType="1"/>
          </p:cNvSpPr>
          <p:nvPr/>
        </p:nvSpPr>
        <p:spPr bwMode="auto">
          <a:xfrm flipH="1" flipV="1">
            <a:off x="1519238" y="4487863"/>
            <a:ext cx="0" cy="13144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71692" name="Object 7"/>
          <p:cNvGraphicFramePr>
            <a:graphicFrameLocks noChangeAspect="1"/>
          </p:cNvGraphicFramePr>
          <p:nvPr/>
        </p:nvGraphicFramePr>
        <p:xfrm>
          <a:off x="941388" y="3490913"/>
          <a:ext cx="1270000" cy="1168400"/>
        </p:xfrm>
        <a:graphic>
          <a:graphicData uri="http://schemas.openxmlformats.org/presentationml/2006/ole">
            <mc:AlternateContent xmlns:mc="http://schemas.openxmlformats.org/markup-compatibility/2006">
              <mc:Choice xmlns:v="urn:schemas-microsoft-com:vml" Requires="v">
                <p:oleObj spid="_x0000_s1508" name="Image" r:id="rId7" imgW="1269841" imgH="1168254" progId="PhotoshopElements.Image.2">
                  <p:embed/>
                </p:oleObj>
              </mc:Choice>
              <mc:Fallback>
                <p:oleObj name="Image" r:id="rId7" imgW="1269841" imgH="1168254" progId="PhotoshopElements.Image.2">
                  <p:embed/>
                  <p:pic>
                    <p:nvPicPr>
                      <p:cNvPr id="71692"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388" y="3490913"/>
                        <a:ext cx="12700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93" name="Text Box 16"/>
          <p:cNvSpPr txBox="1">
            <a:spLocks noChangeArrowheads="1"/>
          </p:cNvSpPr>
          <p:nvPr/>
        </p:nvSpPr>
        <p:spPr bwMode="auto">
          <a:xfrm>
            <a:off x="3236913" y="2943225"/>
            <a:ext cx="10271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3399"/>
                </a:solidFill>
                <a:effectLst/>
                <a:uLnTx/>
                <a:uFillTx/>
                <a:latin typeface="Tahoma" pitchFamily="34" charset="0"/>
                <a:ea typeface="+mn-ea"/>
                <a:cs typeface="Arial" pitchFamily="34" charset="0"/>
              </a:rPr>
              <a:t>Hamutal</a:t>
            </a:r>
          </a:p>
        </p:txBody>
      </p:sp>
      <p:sp>
        <p:nvSpPr>
          <p:cNvPr id="71694" name="Text Box 17"/>
          <p:cNvSpPr txBox="1">
            <a:spLocks noChangeArrowheads="1"/>
          </p:cNvSpPr>
          <p:nvPr/>
        </p:nvSpPr>
        <p:spPr bwMode="auto">
          <a:xfrm>
            <a:off x="1179513" y="2882900"/>
            <a:ext cx="1062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err="1">
                <a:ln>
                  <a:noFill/>
                </a:ln>
                <a:solidFill>
                  <a:srgbClr val="003399"/>
                </a:solidFill>
                <a:effectLst/>
                <a:uLnTx/>
                <a:uFillTx/>
                <a:latin typeface="Tahoma" pitchFamily="34" charset="0"/>
                <a:ea typeface="+mn-ea"/>
                <a:cs typeface="Arial" pitchFamily="34" charset="0"/>
              </a:rPr>
              <a:t>Zebudah</a:t>
            </a:r>
            <a:endParaRPr kumimoji="0" lang="en-US" altLang="en-US" sz="1800" b="0" i="0" u="none" strike="noStrike" kern="1200" cap="none" spc="0" normalizeH="0" baseline="0" noProof="0" dirty="0">
              <a:ln>
                <a:noFill/>
              </a:ln>
              <a:solidFill>
                <a:srgbClr val="003399"/>
              </a:solidFill>
              <a:effectLst/>
              <a:uLnTx/>
              <a:uFillTx/>
              <a:latin typeface="Tahoma" pitchFamily="34" charset="0"/>
              <a:ea typeface="+mn-ea"/>
              <a:cs typeface="Arial" pitchFamily="34" charset="0"/>
            </a:endParaRPr>
          </a:p>
        </p:txBody>
      </p:sp>
      <p:sp>
        <p:nvSpPr>
          <p:cNvPr id="71695" name="Text Box 19"/>
          <p:cNvSpPr txBox="1">
            <a:spLocks noChangeArrowheads="1"/>
          </p:cNvSpPr>
          <p:nvPr/>
        </p:nvSpPr>
        <p:spPr bwMode="auto">
          <a:xfrm>
            <a:off x="3810000" y="2495550"/>
            <a:ext cx="1295400" cy="50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empus Sans ITC" pitchFamily="82" charset="0"/>
                <a:ea typeface="+mn-ea"/>
                <a:cs typeface="Arial" pitchFamily="34" charset="0"/>
              </a:rPr>
              <a:t>640-609</a:t>
            </a:r>
          </a:p>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empus Sans ITC" pitchFamily="82" charset="0"/>
                <a:ea typeface="+mn-ea"/>
                <a:cs typeface="Arial" pitchFamily="34" charset="0"/>
              </a:rPr>
              <a:t>Age 8</a:t>
            </a:r>
          </a:p>
        </p:txBody>
      </p:sp>
      <p:graphicFrame>
        <p:nvGraphicFramePr>
          <p:cNvPr id="71696" name="Object 6"/>
          <p:cNvGraphicFramePr>
            <a:graphicFrameLocks noChangeAspect="1"/>
          </p:cNvGraphicFramePr>
          <p:nvPr/>
        </p:nvGraphicFramePr>
        <p:xfrm>
          <a:off x="3302000" y="3481388"/>
          <a:ext cx="1270000" cy="1181100"/>
        </p:xfrm>
        <a:graphic>
          <a:graphicData uri="http://schemas.openxmlformats.org/presentationml/2006/ole">
            <mc:AlternateContent xmlns:mc="http://schemas.openxmlformats.org/markup-compatibility/2006">
              <mc:Choice xmlns:v="urn:schemas-microsoft-com:vml" Requires="v">
                <p:oleObj spid="_x0000_s1509" name="Image" r:id="rId9" imgW="1269841" imgH="1180952" progId="PhotoshopElements.Image.2">
                  <p:embed/>
                </p:oleObj>
              </mc:Choice>
              <mc:Fallback>
                <p:oleObj name="Image" r:id="rId9" imgW="1269841" imgH="1180952" progId="PhotoshopElements.Image.2">
                  <p:embed/>
                  <p:pic>
                    <p:nvPicPr>
                      <p:cNvPr id="7169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2000" y="3481388"/>
                        <a:ext cx="12700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97" name="Text Box 20"/>
          <p:cNvSpPr txBox="1">
            <a:spLocks noChangeArrowheads="1"/>
          </p:cNvSpPr>
          <p:nvPr/>
        </p:nvSpPr>
        <p:spPr bwMode="auto">
          <a:xfrm>
            <a:off x="3143250" y="4781550"/>
            <a:ext cx="1524000" cy="50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empus Sans ITC" pitchFamily="82" charset="0"/>
                <a:ea typeface="+mn-ea"/>
                <a:cs typeface="Arial" pitchFamily="34" charset="0"/>
              </a:rPr>
              <a:t>609 (3 mon)</a:t>
            </a:r>
          </a:p>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empus Sans ITC" pitchFamily="82" charset="0"/>
                <a:ea typeface="+mn-ea"/>
                <a:cs typeface="Arial" pitchFamily="34" charset="0"/>
              </a:rPr>
              <a:t>Age 23</a:t>
            </a:r>
          </a:p>
        </p:txBody>
      </p:sp>
      <p:sp>
        <p:nvSpPr>
          <p:cNvPr id="71698" name="Text Box 21"/>
          <p:cNvSpPr txBox="1">
            <a:spLocks noChangeArrowheads="1"/>
          </p:cNvSpPr>
          <p:nvPr/>
        </p:nvSpPr>
        <p:spPr bwMode="auto">
          <a:xfrm>
            <a:off x="6742113" y="2886075"/>
            <a:ext cx="10271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3399"/>
                </a:solidFill>
                <a:effectLst/>
                <a:uLnTx/>
                <a:uFillTx/>
                <a:latin typeface="Tahoma" pitchFamily="34" charset="0"/>
                <a:ea typeface="+mn-ea"/>
                <a:cs typeface="Arial" pitchFamily="34" charset="0"/>
              </a:rPr>
              <a:t>Hamutal</a:t>
            </a:r>
          </a:p>
        </p:txBody>
      </p:sp>
      <p:sp>
        <p:nvSpPr>
          <p:cNvPr id="71699" name="Text Box 22"/>
          <p:cNvSpPr txBox="1">
            <a:spLocks noChangeArrowheads="1"/>
          </p:cNvSpPr>
          <p:nvPr/>
        </p:nvSpPr>
        <p:spPr bwMode="auto">
          <a:xfrm>
            <a:off x="952500" y="4705350"/>
            <a:ext cx="1295400" cy="50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empus Sans ITC" pitchFamily="82" charset="0"/>
                <a:ea typeface="+mn-ea"/>
                <a:cs typeface="Arial" pitchFamily="34" charset="0"/>
              </a:rPr>
              <a:t>609-597</a:t>
            </a:r>
          </a:p>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empus Sans ITC" pitchFamily="82" charset="0"/>
                <a:ea typeface="+mn-ea"/>
                <a:cs typeface="Arial" pitchFamily="34" charset="0"/>
              </a:rPr>
              <a:t>Age 25</a:t>
            </a:r>
          </a:p>
        </p:txBody>
      </p:sp>
      <p:sp>
        <p:nvSpPr>
          <p:cNvPr id="71700" name="Text Box 23"/>
          <p:cNvSpPr txBox="1">
            <a:spLocks noChangeArrowheads="1"/>
          </p:cNvSpPr>
          <p:nvPr/>
        </p:nvSpPr>
        <p:spPr bwMode="auto">
          <a:xfrm>
            <a:off x="2305050" y="5684838"/>
            <a:ext cx="1295400" cy="506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597</a:t>
            </a:r>
          </a:p>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Age 8/18</a:t>
            </a:r>
          </a:p>
        </p:txBody>
      </p:sp>
      <p:sp>
        <p:nvSpPr>
          <p:cNvPr id="71701" name="Text Box 24"/>
          <p:cNvSpPr txBox="1">
            <a:spLocks noChangeArrowheads="1"/>
          </p:cNvSpPr>
          <p:nvPr/>
        </p:nvSpPr>
        <p:spPr bwMode="auto">
          <a:xfrm>
            <a:off x="6705600" y="4686300"/>
            <a:ext cx="1295400" cy="50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empus Sans ITC" pitchFamily="82" charset="0"/>
                <a:ea typeface="+mn-ea"/>
                <a:cs typeface="Arial" pitchFamily="34" charset="0"/>
              </a:rPr>
              <a:t>597-586</a:t>
            </a:r>
          </a:p>
          <a:p>
            <a:pPr marL="0" marR="0" lvl="0" indent="0" algn="l" defTabSz="914400" rtl="0" eaLnBrk="1" fontAlgn="base" latinLnBrk="0" hangingPunct="1">
              <a:lnSpc>
                <a:spcPct val="80000"/>
              </a:lnSpc>
              <a:spcBef>
                <a:spcPct val="25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empus Sans ITC" pitchFamily="82" charset="0"/>
                <a:ea typeface="+mn-ea"/>
                <a:cs typeface="Arial" pitchFamily="34" charset="0"/>
              </a:rPr>
              <a:t>Age 21 </a:t>
            </a:r>
          </a:p>
        </p:txBody>
      </p:sp>
      <p:sp>
        <p:nvSpPr>
          <p:cNvPr id="71702" name="Text Box 25"/>
          <p:cNvSpPr txBox="1">
            <a:spLocks noChangeArrowheads="1"/>
          </p:cNvSpPr>
          <p:nvPr/>
        </p:nvSpPr>
        <p:spPr bwMode="auto">
          <a:xfrm>
            <a:off x="1527175" y="5226050"/>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3399"/>
                </a:solidFill>
                <a:effectLst/>
                <a:uLnTx/>
                <a:uFillTx/>
                <a:latin typeface="Tahoma" pitchFamily="34" charset="0"/>
                <a:ea typeface="+mn-ea"/>
                <a:cs typeface="Arial" pitchFamily="34" charset="0"/>
              </a:rPr>
              <a:t>Nehushta</a:t>
            </a:r>
          </a:p>
        </p:txBody>
      </p:sp>
      <p:sp>
        <p:nvSpPr>
          <p:cNvPr id="71703" name="Line 27"/>
          <p:cNvSpPr>
            <a:spLocks noChangeShapeType="1"/>
          </p:cNvSpPr>
          <p:nvPr/>
        </p:nvSpPr>
        <p:spPr bwMode="auto">
          <a:xfrm flipV="1">
            <a:off x="1828800" y="6400800"/>
            <a:ext cx="4248150" cy="1905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71704" name="Object 8"/>
          <p:cNvGraphicFramePr>
            <a:graphicFrameLocks noChangeAspect="1"/>
          </p:cNvGraphicFramePr>
          <p:nvPr/>
        </p:nvGraphicFramePr>
        <p:xfrm>
          <a:off x="768350" y="5561013"/>
          <a:ext cx="1549400" cy="1155700"/>
        </p:xfrm>
        <a:graphic>
          <a:graphicData uri="http://schemas.openxmlformats.org/presentationml/2006/ole">
            <mc:AlternateContent xmlns:mc="http://schemas.openxmlformats.org/markup-compatibility/2006">
              <mc:Choice xmlns:v="urn:schemas-microsoft-com:vml" Requires="v">
                <p:oleObj spid="_x0000_s1510" name="Image" r:id="rId11" imgW="1549206" imgH="1155148" progId="PhotoshopElements.Image.2">
                  <p:embed/>
                </p:oleObj>
              </mc:Choice>
              <mc:Fallback>
                <p:oleObj name="Image" r:id="rId11" imgW="1549206" imgH="1155148" progId="PhotoshopElements.Image.2">
                  <p:embed/>
                  <p:pic>
                    <p:nvPicPr>
                      <p:cNvPr id="71704"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350" y="5561013"/>
                        <a:ext cx="15494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05" name="Text Box 28"/>
          <p:cNvSpPr txBox="1">
            <a:spLocks noChangeArrowheads="1"/>
          </p:cNvSpPr>
          <p:nvPr/>
        </p:nvSpPr>
        <p:spPr bwMode="auto">
          <a:xfrm>
            <a:off x="3429000" y="6210300"/>
            <a:ext cx="1885950" cy="376238"/>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Arial" pitchFamily="34" charset="0"/>
              </a:rPr>
              <a:t>Shealtiel</a:t>
            </a:r>
          </a:p>
        </p:txBody>
      </p:sp>
      <p:sp>
        <p:nvSpPr>
          <p:cNvPr id="71706" name="Text Box 29"/>
          <p:cNvSpPr txBox="1">
            <a:spLocks noChangeArrowheads="1"/>
          </p:cNvSpPr>
          <p:nvPr/>
        </p:nvSpPr>
        <p:spPr bwMode="auto">
          <a:xfrm>
            <a:off x="5676900" y="5807075"/>
            <a:ext cx="1885950" cy="9937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25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itchFamily="34" charset="0"/>
                <a:ea typeface="+mn-ea"/>
                <a:cs typeface="Arial" pitchFamily="34" charset="0"/>
              </a:rPr>
              <a:t>Zerubbabel</a:t>
            </a:r>
          </a:p>
          <a:p>
            <a:pPr marL="0" marR="0" lvl="0" indent="0" algn="l" defTabSz="914400" rtl="0" eaLnBrk="1" fontAlgn="base" latinLnBrk="0" hangingPunct="1">
              <a:lnSpc>
                <a:spcPct val="100000"/>
              </a:lnSpc>
              <a:spcBef>
                <a:spcPct val="25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ahoma" pitchFamily="34" charset="0"/>
                <a:ea typeface="+mn-ea"/>
                <a:cs typeface="Arial" pitchFamily="34" charset="0"/>
              </a:rPr>
              <a:t>Governor on Return</a:t>
            </a:r>
          </a:p>
        </p:txBody>
      </p:sp>
      <p:sp>
        <p:nvSpPr>
          <p:cNvPr id="2" name="Right Arrow 1"/>
          <p:cNvSpPr/>
          <p:nvPr/>
        </p:nvSpPr>
        <p:spPr>
          <a:xfrm>
            <a:off x="276225" y="3625850"/>
            <a:ext cx="676275" cy="412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3360738" y="5402361"/>
            <a:ext cx="4287837" cy="138499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2Kgs</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24:8 declares,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a:t>
            </a:r>
            <a:r>
              <a:rPr kumimoji="0" lang="en-US" sz="1200" b="0" i="0" u="none" strike="noStrike" kern="1200" cap="none" spc="0" normalizeH="0" baseline="0" noProof="0" dirty="0" err="1">
                <a:ln>
                  <a:noFill/>
                </a:ln>
                <a:solidFill>
                  <a:prstClr val="black"/>
                </a:solidFill>
                <a:effectLst/>
                <a:uLnTx/>
                <a:uFillTx/>
                <a:latin typeface="Tempus Sans ITC" pitchFamily="82" charset="0"/>
                <a:ea typeface="+mn-ea"/>
                <a:cs typeface="Arial" pitchFamily="34" charset="0"/>
              </a:rPr>
              <a:t>Jehoiachin</a:t>
            </a:r>
            <a:r>
              <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 was 18 years old when he began to reign,”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2Chr 36:9 says “</a:t>
            </a:r>
            <a:r>
              <a:rPr kumimoji="0" lang="en-US" sz="1200" b="0" i="0" u="none" strike="noStrike" kern="1200" cap="none" spc="0" normalizeH="0" baseline="0" noProof="0" dirty="0" err="1">
                <a:ln>
                  <a:noFill/>
                </a:ln>
                <a:solidFill>
                  <a:prstClr val="black"/>
                </a:solidFill>
                <a:effectLst/>
                <a:uLnTx/>
                <a:uFillTx/>
                <a:latin typeface="Tempus Sans ITC" pitchFamily="82" charset="0"/>
                <a:ea typeface="+mn-ea"/>
                <a:cs typeface="Arial" pitchFamily="34" charset="0"/>
              </a:rPr>
              <a:t>Jehoiachin</a:t>
            </a:r>
            <a:r>
              <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 was 8 years old when he began to reign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empus Sans ITC" pitchFamily="82" charset="0"/>
                <a:ea typeface="+mn-ea"/>
                <a:cs typeface="Arial" pitchFamily="34" charset="0"/>
              </a:rPr>
              <a:t>Copyist error or Start of Co-Regency vs Ruling alone</a:t>
            </a:r>
          </a:p>
        </p:txBody>
      </p:sp>
      <p:sp>
        <p:nvSpPr>
          <p:cNvPr id="29" name="Text Box 17">
            <a:extLst>
              <a:ext uri="{FF2B5EF4-FFF2-40B4-BE49-F238E27FC236}">
                <a16:creationId xmlns:a16="http://schemas.microsoft.com/office/drawing/2014/main" id="{89515388-F439-44D9-A18E-BB1B88B20CA9}"/>
              </a:ext>
            </a:extLst>
          </p:cNvPr>
          <p:cNvSpPr txBox="1">
            <a:spLocks noChangeArrowheads="1"/>
          </p:cNvSpPr>
          <p:nvPr/>
        </p:nvSpPr>
        <p:spPr bwMode="auto">
          <a:xfrm>
            <a:off x="4946650" y="1671839"/>
            <a:ext cx="1239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7030A0"/>
                </a:solidFill>
                <a:effectLst/>
                <a:uLnTx/>
                <a:uFillTx/>
                <a:latin typeface="Tahoma" pitchFamily="34" charset="0"/>
                <a:ea typeface="+mn-ea"/>
                <a:cs typeface="Arial" pitchFamily="34" charset="0"/>
              </a:rPr>
              <a:t>Zephaniah</a:t>
            </a:r>
          </a:p>
        </p:txBody>
      </p:sp>
      <p:sp>
        <p:nvSpPr>
          <p:cNvPr id="30" name="Text Box 17">
            <a:extLst>
              <a:ext uri="{FF2B5EF4-FFF2-40B4-BE49-F238E27FC236}">
                <a16:creationId xmlns:a16="http://schemas.microsoft.com/office/drawing/2014/main" id="{9607B273-4DFA-4559-BEB3-80D1F894512F}"/>
              </a:ext>
            </a:extLst>
          </p:cNvPr>
          <p:cNvSpPr txBox="1">
            <a:spLocks noChangeArrowheads="1"/>
          </p:cNvSpPr>
          <p:nvPr/>
        </p:nvSpPr>
        <p:spPr bwMode="auto">
          <a:xfrm rot="3118335">
            <a:off x="1806411" y="3787259"/>
            <a:ext cx="1186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7030A0"/>
                </a:solidFill>
                <a:effectLst/>
                <a:uLnTx/>
                <a:uFillTx/>
                <a:latin typeface="Tahoma" pitchFamily="34" charset="0"/>
                <a:ea typeface="+mn-ea"/>
                <a:cs typeface="Arial" pitchFamily="34" charset="0"/>
              </a:rPr>
              <a:t>Habakkuk</a:t>
            </a:r>
          </a:p>
        </p:txBody>
      </p:sp>
      <p:sp>
        <p:nvSpPr>
          <p:cNvPr id="31" name="Text Box 17">
            <a:extLst>
              <a:ext uri="{FF2B5EF4-FFF2-40B4-BE49-F238E27FC236}">
                <a16:creationId xmlns:a16="http://schemas.microsoft.com/office/drawing/2014/main" id="{22ED86E8-2FD3-4C42-850D-F6403742279A}"/>
              </a:ext>
            </a:extLst>
          </p:cNvPr>
          <p:cNvSpPr txBox="1">
            <a:spLocks noChangeArrowheads="1"/>
          </p:cNvSpPr>
          <p:nvPr/>
        </p:nvSpPr>
        <p:spPr bwMode="auto">
          <a:xfrm>
            <a:off x="3707015" y="15561"/>
            <a:ext cx="910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7030A0"/>
                </a:solidFill>
                <a:effectLst/>
                <a:uLnTx/>
                <a:uFillTx/>
                <a:latin typeface="Tahoma" pitchFamily="34" charset="0"/>
                <a:ea typeface="+mn-ea"/>
                <a:cs typeface="Arial" pitchFamily="34" charset="0"/>
              </a:rPr>
              <a:t>Nahum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3"/>
          <p:cNvSpPr>
            <a:spLocks noChangeArrowheads="1"/>
          </p:cNvSpPr>
          <p:nvPr/>
        </p:nvSpPr>
        <p:spPr bwMode="auto">
          <a:xfrm>
            <a:off x="655638" y="0"/>
            <a:ext cx="8488362" cy="6858000"/>
          </a:xfrm>
          <a:prstGeom prst="rect">
            <a:avLst/>
          </a:prstGeom>
          <a:solidFill>
            <a:schemeClr val="accent1"/>
          </a:solidFill>
          <a:ln w="9525" algn="ctr">
            <a:solidFill>
              <a:schemeClr val="tx1"/>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a:ea typeface="+mn-ea"/>
              <a:cs typeface="+mn-cs"/>
            </a:endParaRPr>
          </a:p>
        </p:txBody>
      </p:sp>
      <p:pic>
        <p:nvPicPr>
          <p:cNvPr id="51203" name="Picture 10" descr="Facts Card-Bla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4975" y="1497013"/>
            <a:ext cx="24511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pPr eaLnBrk="1" hangingPunct="1">
              <a:defRPr/>
            </a:pPr>
            <a:r>
              <a:rPr lang="en-US" dirty="0">
                <a:solidFill>
                  <a:schemeClr val="tx1"/>
                </a:solidFill>
              </a:rPr>
              <a:t>#18 Jehoiakim Card</a:t>
            </a:r>
          </a:p>
        </p:txBody>
      </p:sp>
      <p:sp>
        <p:nvSpPr>
          <p:cNvPr id="51205" name="TextBox 9"/>
          <p:cNvSpPr txBox="1">
            <a:spLocks noChangeArrowheads="1"/>
          </p:cNvSpPr>
          <p:nvPr/>
        </p:nvSpPr>
        <p:spPr bwMode="auto">
          <a:xfrm>
            <a:off x="5989638" y="3027363"/>
            <a:ext cx="395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Times New Roman" pitchFamily="18" charset="0"/>
                <a:ea typeface="+mn-ea"/>
                <a:cs typeface="+mn-cs"/>
              </a:rPr>
              <a:t>609  -597</a:t>
            </a:r>
          </a:p>
        </p:txBody>
      </p:sp>
      <p:sp>
        <p:nvSpPr>
          <p:cNvPr id="9" name="Rectangle 8"/>
          <p:cNvSpPr/>
          <p:nvPr/>
        </p:nvSpPr>
        <p:spPr>
          <a:xfrm>
            <a:off x="4468813" y="2449513"/>
            <a:ext cx="1579562" cy="12080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Times New Roman"/>
              <a:ea typeface="+mn-ea"/>
              <a:cs typeface="Arial" pitchFamily="34" charset="0"/>
            </a:endParaRPr>
          </a:p>
        </p:txBody>
      </p:sp>
      <p:pic>
        <p:nvPicPr>
          <p:cNvPr id="51207" name="Picture 11" descr="Kings Card-Blan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520825"/>
            <a:ext cx="25622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Box 10"/>
          <p:cNvSpPr txBox="1">
            <a:spLocks noChangeArrowheads="1"/>
          </p:cNvSpPr>
          <p:nvPr/>
        </p:nvSpPr>
        <p:spPr bwMode="auto">
          <a:xfrm>
            <a:off x="4476750" y="3706813"/>
            <a:ext cx="1731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325" indent="-60325"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60325" marR="0" lvl="0" indent="-60325"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made king by pharaoh </a:t>
            </a:r>
            <a:r>
              <a:rPr kumimoji="0" lang="en-US" sz="1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Neco</a:t>
            </a:r>
            <a:endPar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60325" marR="0" lvl="0" indent="-60325"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Served Nebuchadnezzar</a:t>
            </a:r>
          </a:p>
          <a:p>
            <a:pPr marL="60325" marR="0" lvl="0" indent="-60325"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3 years then rebelled </a:t>
            </a:r>
          </a:p>
          <a:p>
            <a:pPr marL="60325" marR="0" lvl="0" indent="-60325"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Jerusalem falls in 597 – Daniel and Ezekiel</a:t>
            </a:r>
          </a:p>
        </p:txBody>
      </p:sp>
      <p:sp>
        <p:nvSpPr>
          <p:cNvPr id="51209" name="TextBox 15"/>
          <p:cNvSpPr txBox="1">
            <a:spLocks noChangeArrowheads="1"/>
          </p:cNvSpPr>
          <p:nvPr/>
        </p:nvSpPr>
        <p:spPr bwMode="auto">
          <a:xfrm>
            <a:off x="4451350" y="2389188"/>
            <a:ext cx="1622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itchFamily="34" charset="0"/>
                <a:ea typeface="+mn-ea"/>
                <a:cs typeface="Arial" pitchFamily="34" charset="0"/>
              </a:rPr>
              <a:t> did what was evil in the sight of the Lord, according to all that his fathers had done</a:t>
            </a:r>
          </a:p>
        </p:txBody>
      </p:sp>
      <p:sp>
        <p:nvSpPr>
          <p:cNvPr id="51210" name="TextBox 15"/>
          <p:cNvSpPr txBox="1">
            <a:spLocks noChangeArrowheads="1"/>
          </p:cNvSpPr>
          <p:nvPr/>
        </p:nvSpPr>
        <p:spPr bwMode="auto">
          <a:xfrm>
            <a:off x="838200" y="5444788"/>
            <a:ext cx="641508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itchFamily="18" charset="0"/>
                <a:ea typeface="+mn-ea"/>
                <a:cs typeface="+mn-cs"/>
              </a:rPr>
              <a:t>JOSIAH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itchFamily="18" charset="0"/>
                <a:ea typeface="+mn-ea"/>
                <a:cs typeface="+mn-cs"/>
              </a:rPr>
              <a:t>&amp; SONS</a:t>
            </a:r>
          </a:p>
        </p:txBody>
      </p:sp>
      <p:pic>
        <p:nvPicPr>
          <p:cNvPr id="51211" name="Picture 14" descr="thumbs_u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6938" y="2098675"/>
            <a:ext cx="5143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6878638" y="4002088"/>
            <a:ext cx="2265362" cy="585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Times New Roman"/>
              <a:ea typeface="+mn-ea"/>
              <a:cs typeface="Arial" pitchFamily="34" charset="0"/>
            </a:endParaRPr>
          </a:p>
        </p:txBody>
      </p:sp>
      <p:sp>
        <p:nvSpPr>
          <p:cNvPr id="51213" name="TextBox 5"/>
          <p:cNvSpPr txBox="1">
            <a:spLocks noChangeArrowheads="1"/>
          </p:cNvSpPr>
          <p:nvPr/>
        </p:nvSpPr>
        <p:spPr bwMode="auto">
          <a:xfrm>
            <a:off x="6837363" y="4079875"/>
            <a:ext cx="2306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Prophets</a:t>
            </a:r>
          </a:p>
        </p:txBody>
      </p:sp>
      <p:sp>
        <p:nvSpPr>
          <p:cNvPr id="19" name="Rectangle 18"/>
          <p:cNvSpPr/>
          <p:nvPr/>
        </p:nvSpPr>
        <p:spPr>
          <a:xfrm>
            <a:off x="6667500" y="1501775"/>
            <a:ext cx="2476500"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Times New Roman"/>
              <a:ea typeface="+mn-ea"/>
              <a:cs typeface="Arial" pitchFamily="34" charset="0"/>
            </a:endParaRPr>
          </a:p>
        </p:txBody>
      </p:sp>
      <p:sp>
        <p:nvSpPr>
          <p:cNvPr id="51215" name="TextBox 5"/>
          <p:cNvSpPr txBox="1">
            <a:spLocks noChangeArrowheads="1"/>
          </p:cNvSpPr>
          <p:nvPr/>
        </p:nvSpPr>
        <p:spPr bwMode="auto">
          <a:xfrm>
            <a:off x="6648450" y="1541463"/>
            <a:ext cx="2495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Kings of Babylon</a:t>
            </a:r>
          </a:p>
        </p:txBody>
      </p:sp>
      <p:sp>
        <p:nvSpPr>
          <p:cNvPr id="51216" name="TextBox 6"/>
          <p:cNvSpPr txBox="1">
            <a:spLocks noChangeArrowheads="1"/>
          </p:cNvSpPr>
          <p:nvPr/>
        </p:nvSpPr>
        <p:spPr bwMode="auto">
          <a:xfrm>
            <a:off x="6692900" y="2154238"/>
            <a:ext cx="247173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mn-ea"/>
                <a:cs typeface="+mn-cs"/>
              </a:rPr>
              <a:t>Nabopolassar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mn-ea"/>
                <a:cs typeface="+mn-cs"/>
              </a:rPr>
              <a:t>                     625-604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mn-ea"/>
                <a:cs typeface="+mn-cs"/>
              </a:rPr>
              <a:t>Nebuchadrezzar II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mn-ea"/>
                <a:cs typeface="+mn-cs"/>
              </a:rPr>
              <a:t>                    604-568</a:t>
            </a:r>
            <a:endParaRPr kumimoji="0" lang="en-US" sz="20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pic>
        <p:nvPicPr>
          <p:cNvPr id="51217" name="Picture 21" descr="Amon-clear.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73213" y="1814513"/>
            <a:ext cx="1739900"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8" name="TextBox 6"/>
          <p:cNvSpPr txBox="1">
            <a:spLocks noChangeArrowheads="1"/>
          </p:cNvSpPr>
          <p:nvPr/>
        </p:nvSpPr>
        <p:spPr bwMode="auto">
          <a:xfrm>
            <a:off x="6881880" y="4560058"/>
            <a:ext cx="21018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algn="ctr" eaLnBrk="0" fontAlgn="base" hangingPunct="0">
              <a:spcBef>
                <a:spcPct val="20000"/>
              </a:spcBef>
              <a:spcAft>
                <a:spcPct val="0"/>
              </a:spcAft>
              <a:defRPr sz="2400" b="1">
                <a:solidFill>
                  <a:schemeClr val="tx1"/>
                </a:solidFill>
                <a:latin typeface="Times New Roman" pitchFamily="18" charset="0"/>
              </a:defRPr>
            </a:lvl6pPr>
            <a:lvl7pPr marL="2971800" indent="-228600" algn="ctr" eaLnBrk="0" fontAlgn="base" hangingPunct="0">
              <a:spcBef>
                <a:spcPct val="20000"/>
              </a:spcBef>
              <a:spcAft>
                <a:spcPct val="0"/>
              </a:spcAft>
              <a:defRPr sz="2400" b="1">
                <a:solidFill>
                  <a:schemeClr val="tx1"/>
                </a:solidFill>
                <a:latin typeface="Times New Roman" pitchFamily="18" charset="0"/>
              </a:defRPr>
            </a:lvl7pPr>
            <a:lvl8pPr marL="3429000" indent="-228600" algn="ctr" eaLnBrk="0" fontAlgn="base" hangingPunct="0">
              <a:spcBef>
                <a:spcPct val="20000"/>
              </a:spcBef>
              <a:spcAft>
                <a:spcPct val="0"/>
              </a:spcAft>
              <a:defRPr sz="2400" b="1">
                <a:solidFill>
                  <a:schemeClr val="tx1"/>
                </a:solidFill>
                <a:latin typeface="Times New Roman" pitchFamily="18" charset="0"/>
              </a:defRPr>
            </a:lvl8pPr>
            <a:lvl9pPr marL="3886200" indent="-228600" algn="ctr" eaLnBrk="0" fontAlgn="base" hangingPunct="0">
              <a:spcBef>
                <a:spcPct val="20000"/>
              </a:spcBef>
              <a:spcAft>
                <a:spcPct val="0"/>
              </a:spcAft>
              <a:defRPr sz="2400" b="1">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Jeremiah (J)</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Habakkuk (J) </a:t>
            </a:r>
          </a:p>
        </p:txBody>
      </p:sp>
      <p:sp>
        <p:nvSpPr>
          <p:cNvPr id="3" name="Rectangle 2">
            <a:extLst>
              <a:ext uri="{FF2B5EF4-FFF2-40B4-BE49-F238E27FC236}">
                <a16:creationId xmlns:a16="http://schemas.microsoft.com/office/drawing/2014/main" id="{9DB6E419-62E8-4451-B71C-C8435D6E347A}"/>
              </a:ext>
            </a:extLst>
          </p:cNvPr>
          <p:cNvSpPr/>
          <p:nvPr/>
        </p:nvSpPr>
        <p:spPr>
          <a:xfrm>
            <a:off x="4237654" y="5298766"/>
            <a:ext cx="4572000" cy="1569660"/>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builds his house by unrighteousness, and his upper rooms by injustice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eyes and heart  only for your dishonest gain,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shedding innocent blood,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practicing oppression and violence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burial with a donkey</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murdered Uriah the prophet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burned scroll of Jeremiah</a:t>
            </a:r>
          </a:p>
        </p:txBody>
      </p:sp>
    </p:spTree>
    <p:extLst>
      <p:ext uri="{BB962C8B-B14F-4D97-AF65-F5344CB8AC3E}">
        <p14:creationId xmlns:p14="http://schemas.microsoft.com/office/powerpoint/2010/main" val="872992399"/>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DejaVu Sans"/>
      </a:majorFont>
      <a:minorFont>
        <a:latin typeface="Arial"/>
        <a:ea typeface=""/>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4969</TotalTime>
  <Words>3771</Words>
  <Application>Microsoft Office PowerPoint</Application>
  <PresentationFormat>On-screen Show (4:3)</PresentationFormat>
  <Paragraphs>645</Paragraphs>
  <Slides>37</Slides>
  <Notes>19</Notes>
  <HiddenSlides>2</HiddenSlides>
  <MMClips>0</MMClips>
  <ScaleCrop>false</ScaleCrop>
  <HeadingPairs>
    <vt:vector size="8" baseType="variant">
      <vt:variant>
        <vt:lpstr>Fonts Used</vt:lpstr>
      </vt:variant>
      <vt:variant>
        <vt:i4>13</vt:i4>
      </vt:variant>
      <vt:variant>
        <vt:lpstr>Theme</vt:lpstr>
      </vt:variant>
      <vt:variant>
        <vt:i4>11</vt:i4>
      </vt:variant>
      <vt:variant>
        <vt:lpstr>Embedded OLE Servers</vt:lpstr>
      </vt:variant>
      <vt:variant>
        <vt:i4>1</vt:i4>
      </vt:variant>
      <vt:variant>
        <vt:lpstr>Slide Titles</vt:lpstr>
      </vt:variant>
      <vt:variant>
        <vt:i4>37</vt:i4>
      </vt:variant>
    </vt:vector>
  </HeadingPairs>
  <TitlesOfParts>
    <vt:vector size="62" baseType="lpstr">
      <vt:lpstr>Arial</vt:lpstr>
      <vt:lpstr>Britannic Bold</vt:lpstr>
      <vt:lpstr>Calibri</vt:lpstr>
      <vt:lpstr>Calibri Light</vt:lpstr>
      <vt:lpstr>David</vt:lpstr>
      <vt:lpstr>Graphite Std Light Wide</vt:lpstr>
      <vt:lpstr>Helvetica</vt:lpstr>
      <vt:lpstr>Papyrus</vt:lpstr>
      <vt:lpstr>PT Serif</vt:lpstr>
      <vt:lpstr>Tahoma</vt:lpstr>
      <vt:lpstr>Tempus Sans ITC</vt:lpstr>
      <vt:lpstr>Times New Roman</vt:lpstr>
      <vt:lpstr>Wingdings</vt:lpstr>
      <vt:lpstr>Office Theme</vt:lpstr>
      <vt:lpstr>3_Office Theme</vt:lpstr>
      <vt:lpstr>1_Office Theme</vt:lpstr>
      <vt:lpstr>2_Office Theme</vt:lpstr>
      <vt:lpstr>6_Office Theme</vt:lpstr>
      <vt:lpstr>24_Office Theme</vt:lpstr>
      <vt:lpstr>4_Office Theme</vt:lpstr>
      <vt:lpstr>6_Expedition</vt:lpstr>
      <vt:lpstr>5_Office Theme</vt:lpstr>
      <vt:lpstr>7_Office Theme</vt:lpstr>
      <vt:lpstr>Default Design</vt:lpstr>
      <vt:lpstr>Image</vt:lpstr>
      <vt:lpstr>Nahum, Zephaniah &amp; Habakkuk</vt:lpstr>
      <vt:lpstr>The purpose of the prophets was threefold: </vt:lpstr>
      <vt:lpstr>The Role of the Prophets </vt:lpstr>
      <vt:lpstr>Kings &amp; Prophets</vt:lpstr>
      <vt:lpstr>PowerPoint Presentation</vt:lpstr>
      <vt:lpstr>Key Themes</vt:lpstr>
      <vt:lpstr>Assyria </vt:lpstr>
      <vt:lpstr>Josiah’s Family</vt:lpstr>
      <vt:lpstr>#18 Jehoiakim Card</vt:lpstr>
      <vt:lpstr>Habakkuk’s Questions</vt:lpstr>
      <vt:lpstr>The Prophet’s Second Question </vt:lpstr>
      <vt:lpstr>THE NET OF NINGIRSU</vt:lpstr>
      <vt:lpstr>PowerPoint Presentation</vt:lpstr>
      <vt:lpstr>PowerPoint Presentation</vt:lpstr>
      <vt:lpstr>PowerPoint Presentation</vt:lpstr>
      <vt:lpstr>PowerPoint Presentation</vt:lpstr>
      <vt:lpstr>PowerPoint Presentation</vt:lpstr>
      <vt:lpstr>PowerPoint Presentation</vt:lpstr>
      <vt:lpstr>Lord’s 2nd Response</vt:lpstr>
      <vt:lpstr>Lord’s 2nd Response</vt:lpstr>
      <vt:lpstr>Taunting woes (2:6–20)</vt:lpstr>
      <vt:lpstr>Taunting woes (2:6–20)</vt:lpstr>
      <vt:lpstr>Taunting woes (2:6–20)</vt:lpstr>
      <vt:lpstr>Taunting woes (2:6–20)</vt:lpstr>
      <vt:lpstr>Taunting woes (2:6–20)</vt:lpstr>
      <vt:lpstr>The Prophet’s Prayer </vt:lpstr>
      <vt:lpstr>PowerPoint Presentation</vt:lpstr>
      <vt:lpstr>The Prophet’s Prayer  </vt:lpstr>
      <vt:lpstr>The Prophet’s Prayer  </vt:lpstr>
      <vt:lpstr>PowerPoint Presentation</vt:lpstr>
      <vt:lpstr>The Prophet’s Prayer</vt:lpstr>
      <vt:lpstr>The Prophet’s Prayer</vt:lpstr>
      <vt:lpstr>The Prophet’s Prayer</vt:lpstr>
      <vt:lpstr>The Prophet’s Prayer</vt:lpstr>
      <vt:lpstr>The Prophet’s Prayer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Haynes</dc:creator>
  <cp:lastModifiedBy>Robert Haynes</cp:lastModifiedBy>
  <cp:revision>269</cp:revision>
  <dcterms:created xsi:type="dcterms:W3CDTF">2019-09-08T03:32:11Z</dcterms:created>
  <dcterms:modified xsi:type="dcterms:W3CDTF">2019-10-06T11:24:59Z</dcterms:modified>
</cp:coreProperties>
</file>