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338" r:id="rId2"/>
    <p:sldId id="256" r:id="rId3"/>
    <p:sldId id="339" r:id="rId4"/>
    <p:sldId id="335" r:id="rId5"/>
    <p:sldId id="259" r:id="rId6"/>
    <p:sldId id="340" r:id="rId7"/>
    <p:sldId id="342" r:id="rId8"/>
    <p:sldId id="343" r:id="rId9"/>
    <p:sldId id="344" r:id="rId10"/>
    <p:sldId id="347" r:id="rId11"/>
    <p:sldId id="345" r:id="rId12"/>
    <p:sldId id="348" r:id="rId13"/>
    <p:sldId id="349" r:id="rId14"/>
    <p:sldId id="350" r:id="rId15"/>
    <p:sldId id="351" r:id="rId16"/>
    <p:sldId id="346" r:id="rId17"/>
    <p:sldId id="260" r:id="rId18"/>
    <p:sldId id="258" r:id="rId19"/>
  </p:sldIdLst>
  <p:sldSz cx="9144000" cy="5715000" type="screen16x10"/>
  <p:notesSz cx="6858000" cy="9144000"/>
  <p:defaultTextStyle>
    <a:defPPr>
      <a:defRPr lang="en-US"/>
    </a:defPPr>
    <a:lvl1pPr marL="0" algn="l" defTabSz="713232" rtl="0" eaLnBrk="1" latinLnBrk="0" hangingPunct="1">
      <a:defRPr sz="1404" kern="1200">
        <a:solidFill>
          <a:schemeClr val="tx1"/>
        </a:solidFill>
        <a:latin typeface="+mn-lt"/>
        <a:ea typeface="+mn-ea"/>
        <a:cs typeface="+mn-cs"/>
      </a:defRPr>
    </a:lvl1pPr>
    <a:lvl2pPr marL="356616" algn="l" defTabSz="713232" rtl="0" eaLnBrk="1" latinLnBrk="0" hangingPunct="1">
      <a:defRPr sz="1404" kern="1200">
        <a:solidFill>
          <a:schemeClr val="tx1"/>
        </a:solidFill>
        <a:latin typeface="+mn-lt"/>
        <a:ea typeface="+mn-ea"/>
        <a:cs typeface="+mn-cs"/>
      </a:defRPr>
    </a:lvl2pPr>
    <a:lvl3pPr marL="713232" algn="l" defTabSz="713232" rtl="0" eaLnBrk="1" latinLnBrk="0" hangingPunct="1">
      <a:defRPr sz="1404" kern="1200">
        <a:solidFill>
          <a:schemeClr val="tx1"/>
        </a:solidFill>
        <a:latin typeface="+mn-lt"/>
        <a:ea typeface="+mn-ea"/>
        <a:cs typeface="+mn-cs"/>
      </a:defRPr>
    </a:lvl3pPr>
    <a:lvl4pPr marL="1069848" algn="l" defTabSz="713232" rtl="0" eaLnBrk="1" latinLnBrk="0" hangingPunct="1">
      <a:defRPr sz="1404" kern="1200">
        <a:solidFill>
          <a:schemeClr val="tx1"/>
        </a:solidFill>
        <a:latin typeface="+mn-lt"/>
        <a:ea typeface="+mn-ea"/>
        <a:cs typeface="+mn-cs"/>
      </a:defRPr>
    </a:lvl4pPr>
    <a:lvl5pPr marL="1426464" algn="l" defTabSz="713232" rtl="0" eaLnBrk="1" latinLnBrk="0" hangingPunct="1">
      <a:defRPr sz="1404" kern="1200">
        <a:solidFill>
          <a:schemeClr val="tx1"/>
        </a:solidFill>
        <a:latin typeface="+mn-lt"/>
        <a:ea typeface="+mn-ea"/>
        <a:cs typeface="+mn-cs"/>
      </a:defRPr>
    </a:lvl5pPr>
    <a:lvl6pPr marL="1783080" algn="l" defTabSz="713232" rtl="0" eaLnBrk="1" latinLnBrk="0" hangingPunct="1">
      <a:defRPr sz="1404" kern="1200">
        <a:solidFill>
          <a:schemeClr val="tx1"/>
        </a:solidFill>
        <a:latin typeface="+mn-lt"/>
        <a:ea typeface="+mn-ea"/>
        <a:cs typeface="+mn-cs"/>
      </a:defRPr>
    </a:lvl6pPr>
    <a:lvl7pPr marL="2139696" algn="l" defTabSz="713232" rtl="0" eaLnBrk="1" latinLnBrk="0" hangingPunct="1">
      <a:defRPr sz="1404" kern="1200">
        <a:solidFill>
          <a:schemeClr val="tx1"/>
        </a:solidFill>
        <a:latin typeface="+mn-lt"/>
        <a:ea typeface="+mn-ea"/>
        <a:cs typeface="+mn-cs"/>
      </a:defRPr>
    </a:lvl7pPr>
    <a:lvl8pPr marL="2496312" algn="l" defTabSz="713232" rtl="0" eaLnBrk="1" latinLnBrk="0" hangingPunct="1">
      <a:defRPr sz="1404" kern="1200">
        <a:solidFill>
          <a:schemeClr val="tx1"/>
        </a:solidFill>
        <a:latin typeface="+mn-lt"/>
        <a:ea typeface="+mn-ea"/>
        <a:cs typeface="+mn-cs"/>
      </a:defRPr>
    </a:lvl8pPr>
    <a:lvl9pPr marL="2852928" algn="l" defTabSz="713232"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505"/>
    <p:restoredTop sz="94706"/>
  </p:normalViewPr>
  <p:slideViewPr>
    <p:cSldViewPr snapToGrid="0" snapToObjects="1">
      <p:cViewPr varScale="1">
        <p:scale>
          <a:sx n="61" d="100"/>
          <a:sy n="61" d="100"/>
        </p:scale>
        <p:origin x="224" y="1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CD9176-B576-6D44-816F-5F6F19428B23}" type="datetimeFigureOut">
              <a:rPr lang="en-US" smtClean="0"/>
              <a:t>10/27/19</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00939-A642-AA49-B169-49634F53D382}" type="slidenum">
              <a:rPr lang="en-US" smtClean="0"/>
              <a:t>‹#›</a:t>
            </a:fld>
            <a:endParaRPr lang="en-US"/>
          </a:p>
        </p:txBody>
      </p:sp>
    </p:spTree>
    <p:extLst>
      <p:ext uri="{BB962C8B-B14F-4D97-AF65-F5344CB8AC3E}">
        <p14:creationId xmlns:p14="http://schemas.microsoft.com/office/powerpoint/2010/main" val="1271025561"/>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692458E-0319-7240-A94D-790FAD4B5D3E}" type="datetimeFigureOut">
              <a:rPr lang="en-US" smtClean="0"/>
              <a:t>10/27/19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D71B8-16E5-6F45-9641-3A52084D1388}" type="slidenum">
              <a:rPr lang="en-US" smtClean="0"/>
              <a:t>‹#›</a:t>
            </a:fld>
            <a:endParaRPr lang="en-US"/>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2458E-0319-7240-A94D-790FAD4B5D3E}" type="datetimeFigureOut">
              <a:rPr lang="en-US" smtClean="0"/>
              <a:t>10/27/19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D71B8-16E5-6F45-9641-3A52084D1388}" type="slidenum">
              <a:rPr lang="en-US" smtClean="0"/>
              <a:t>‹#›</a:t>
            </a:fld>
            <a:endParaRPr lang="en-US"/>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92458E-0319-7240-A94D-790FAD4B5D3E}" type="datetimeFigureOut">
              <a:rPr lang="en-US" smtClean="0"/>
              <a:t>10/27/19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D71B8-16E5-6F45-9641-3A52084D1388}" type="slidenum">
              <a:rPr lang="en-US" smtClean="0"/>
              <a:t>‹#›</a:t>
            </a:fld>
            <a:endParaRPr lang="en-US"/>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3F8C8F"/>
                </a:solidFill>
                <a:latin typeface="Calibri" charset="0"/>
                <a:ea typeface="Calibri" charset="0"/>
                <a:cs typeface="Calibri"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lvl1pPr>
            <a:lvl2pPr>
              <a:defRPr sz="28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692458E-0319-7240-A94D-790FAD4B5D3E}" type="datetimeFigureOut">
              <a:rPr lang="en-US" smtClean="0"/>
              <a:t>10/27/19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D71B8-16E5-6F45-9641-3A52084D1388}" type="slidenum">
              <a:rPr lang="en-US" smtClean="0"/>
              <a:t>‹#›</a:t>
            </a:fld>
            <a:endParaRPr lang="en-US"/>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92458E-0319-7240-A94D-790FAD4B5D3E}" type="datetimeFigureOut">
              <a:rPr lang="en-US" smtClean="0"/>
              <a:t>10/27/19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0D71B8-16E5-6F45-9641-3A52084D1388}" type="slidenum">
              <a:rPr lang="en-US" smtClean="0"/>
              <a:t>‹#›</a:t>
            </a:fld>
            <a:endParaRPr lang="en-US"/>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92458E-0319-7240-A94D-790FAD4B5D3E}" type="datetimeFigureOut">
              <a:rPr lang="en-US" smtClean="0"/>
              <a:t>10/27/19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D71B8-16E5-6F45-9641-3A52084D1388}" type="slidenum">
              <a:rPr lang="en-US" smtClean="0"/>
              <a:t>‹#›</a:t>
            </a:fld>
            <a:endParaRPr lang="en-US"/>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92458E-0319-7240-A94D-790FAD4B5D3E}" type="datetimeFigureOut">
              <a:rPr lang="en-US" smtClean="0"/>
              <a:t>10/27/19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0D71B8-16E5-6F45-9641-3A52084D1388}" type="slidenum">
              <a:rPr lang="en-US" smtClean="0"/>
              <a:t>‹#›</a:t>
            </a:fld>
            <a:endParaRPr lang="en-US"/>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92458E-0319-7240-A94D-790FAD4B5D3E}" type="datetimeFigureOut">
              <a:rPr lang="en-US" smtClean="0"/>
              <a:t>10/27/19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0D71B8-16E5-6F45-9641-3A52084D1388}" type="slidenum">
              <a:rPr lang="en-US" smtClean="0"/>
              <a:t>‹#›</a:t>
            </a:fld>
            <a:endParaRPr lang="en-US"/>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92458E-0319-7240-A94D-790FAD4B5D3E}" type="datetimeFigureOut">
              <a:rPr lang="en-US" smtClean="0"/>
              <a:t>10/27/19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0D71B8-16E5-6F45-9641-3A52084D1388}" type="slidenum">
              <a:rPr lang="en-US" smtClean="0"/>
              <a:t>‹#›</a:t>
            </a:fld>
            <a:endParaRPr lang="en-US"/>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692458E-0319-7240-A94D-790FAD4B5D3E}" type="datetimeFigureOut">
              <a:rPr lang="en-US" smtClean="0"/>
              <a:t>10/27/19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D71B8-16E5-6F45-9641-3A52084D1388}" type="slidenum">
              <a:rPr lang="en-US" smtClean="0"/>
              <a:t>‹#›</a:t>
            </a:fld>
            <a:endParaRPr lang="en-US"/>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692458E-0319-7240-A94D-790FAD4B5D3E}" type="datetimeFigureOut">
              <a:rPr lang="en-US" smtClean="0"/>
              <a:t>10/27/19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0D71B8-16E5-6F45-9641-3A52084D1388}" type="slidenum">
              <a:rPr lang="en-US" smtClean="0"/>
              <a:t>‹#›</a:t>
            </a:fld>
            <a:endParaRPr lang="en-US"/>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1692458E-0319-7240-A94D-790FAD4B5D3E}" type="datetimeFigureOut">
              <a:rPr lang="en-US" smtClean="0"/>
              <a:t>10/27/19</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10D71B8-16E5-6F45-9641-3A52084D1388}" type="slidenum">
              <a:rPr lang="en-US" smtClean="0"/>
              <a:t>‹#›</a:t>
            </a:fld>
            <a:endParaRPr lang="en-US"/>
          </a:p>
        </p:txBody>
      </p:sp>
    </p:spTree>
    <p:extLst>
      <p:ext uri="{BB962C8B-B14F-4D97-AF65-F5344CB8AC3E}">
        <p14:creationId xmlns:p14="http://schemas.microsoft.com/office/powerpoint/2010/main" val="768454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Content Placeholder 5"/>
          <p:cNvSpPr>
            <a:spLocks noGrp="1"/>
          </p:cNvSpPr>
          <p:nvPr>
            <p:ph idx="1"/>
          </p:nvPr>
        </p:nvSpPr>
        <p:spPr>
          <a:xfrm>
            <a:off x="628650" y="338036"/>
            <a:ext cx="7886700" cy="5038928"/>
          </a:xfrm>
          <a:solidFill>
            <a:schemeClr val="bg1">
              <a:alpha val="89000"/>
            </a:schemeClr>
          </a:solidFill>
        </p:spPr>
        <p:txBody>
          <a:bodyPr>
            <a:noAutofit/>
          </a:bodyPr>
          <a:lstStyle/>
          <a:p>
            <a:pPr marL="0" indent="0" algn="ctr">
              <a:buNone/>
            </a:pPr>
            <a:r>
              <a:rPr lang="en-US" sz="2800" dirty="0"/>
              <a:t>they do not cease to say,  “</a:t>
            </a:r>
            <a:r>
              <a:rPr lang="en-US" sz="2800" b="1" i="1" u="sng" dirty="0"/>
              <a:t>HOLY, HOLY, HOLY is THE LORD GOD, THE         ALMIGHTY, WHO WAS AND WHO IS AND WHO IS TO COME</a:t>
            </a:r>
            <a:r>
              <a:rPr lang="en-US" sz="2800" dirty="0"/>
              <a:t>.” 9 And when the living creatures give </a:t>
            </a:r>
            <a:r>
              <a:rPr lang="en-US" sz="2800" b="1" u="sng" dirty="0"/>
              <a:t>glory</a:t>
            </a:r>
            <a:r>
              <a:rPr lang="en-US" sz="2800" dirty="0"/>
              <a:t> and honor and thanks to Him who sits on the throne, to Him who lives forever and ever, 10 the twenty-four elders will fall down before Him who sits on the throne, and will worship Him who lives forever and ever, and will cast their crowns before the throne, saying, 11 “Worthy are You, our Lord and our God, to receive </a:t>
            </a:r>
            <a:r>
              <a:rPr lang="en-US" sz="2800" b="1" u="sng" dirty="0"/>
              <a:t>glory</a:t>
            </a:r>
            <a:r>
              <a:rPr lang="en-US" sz="2800" dirty="0"/>
              <a:t> and honor and power; </a:t>
            </a:r>
            <a:r>
              <a:rPr lang="en-US" sz="2800" b="1" i="1" u="sng" dirty="0"/>
              <a:t>for You created all things</a:t>
            </a:r>
            <a:r>
              <a:rPr lang="en-US" sz="2800" dirty="0"/>
              <a:t>, and </a:t>
            </a:r>
            <a:r>
              <a:rPr lang="en-US" sz="2800" b="1" i="1" u="sng" dirty="0"/>
              <a:t>because of Your will they existed</a:t>
            </a:r>
            <a:r>
              <a:rPr lang="en-US" sz="2800" dirty="0"/>
              <a:t>, and </a:t>
            </a:r>
            <a:r>
              <a:rPr lang="en-US" sz="2800" b="1" i="1" u="sng" dirty="0"/>
              <a:t>were created</a:t>
            </a:r>
            <a:r>
              <a:rPr lang="en-US" sz="2800" dirty="0"/>
              <a:t>.”</a:t>
            </a:r>
          </a:p>
        </p:txBody>
      </p:sp>
    </p:spTree>
    <p:extLst>
      <p:ext uri="{BB962C8B-B14F-4D97-AF65-F5344CB8AC3E}">
        <p14:creationId xmlns:p14="http://schemas.microsoft.com/office/powerpoint/2010/main" val="77707148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48F9-11A2-1A44-BD76-34B4DCF0C2D6}"/>
              </a:ext>
            </a:extLst>
          </p:cNvPr>
          <p:cNvSpPr>
            <a:spLocks noGrp="1"/>
          </p:cNvSpPr>
          <p:nvPr>
            <p:ph type="title"/>
          </p:nvPr>
        </p:nvSpPr>
        <p:spPr>
          <a:xfrm>
            <a:off x="629841" y="125678"/>
            <a:ext cx="2949178" cy="1333500"/>
          </a:xfrm>
        </p:spPr>
        <p:txBody>
          <a:bodyPr/>
          <a:lstStyle/>
          <a:p>
            <a:r>
              <a:rPr lang="en-US" dirty="0"/>
              <a:t>How does God relate to His creation?</a:t>
            </a:r>
          </a:p>
        </p:txBody>
      </p:sp>
      <p:sp>
        <p:nvSpPr>
          <p:cNvPr id="3" name="Content Placeholder 2">
            <a:extLst>
              <a:ext uri="{FF2B5EF4-FFF2-40B4-BE49-F238E27FC236}">
                <a16:creationId xmlns:a16="http://schemas.microsoft.com/office/drawing/2014/main" id="{963E6B16-6909-9543-ABDD-49BE4021AB8B}"/>
              </a:ext>
            </a:extLst>
          </p:cNvPr>
          <p:cNvSpPr>
            <a:spLocks noGrp="1"/>
          </p:cNvSpPr>
          <p:nvPr>
            <p:ph idx="1"/>
          </p:nvPr>
        </p:nvSpPr>
        <p:spPr>
          <a:xfrm>
            <a:off x="3764604" y="125677"/>
            <a:ext cx="5145931" cy="4765145"/>
          </a:xfrm>
        </p:spPr>
        <p:txBody>
          <a:bodyPr>
            <a:normAutofit fontScale="92500"/>
          </a:bodyPr>
          <a:lstStyle/>
          <a:p>
            <a:pPr marL="0" indent="0" algn="ctr">
              <a:buNone/>
            </a:pPr>
            <a:r>
              <a:rPr lang="en-US" dirty="0"/>
              <a:t>1 The heavens are telling of the glory of God; And their expanse is declaring the work of His hands. 2 Day to day pours forth speech, And night to night reveals knowledge. 3 There is no speech, nor are there words; Their voice is not heard. 4 Their line has gone out through all the earth, And their utterances to the end of the world. </a:t>
            </a:r>
            <a:r>
              <a:rPr lang="en-US" b="1" i="1" u="sng" dirty="0"/>
              <a:t>In them He has placed a tent for the sun</a:t>
            </a:r>
            <a:r>
              <a:rPr lang="en-US" dirty="0"/>
              <a:t>, 5 Which is as a bridegroom coming out of his chamber;  It rejoices as a strong man to run his course.6 </a:t>
            </a:r>
            <a:r>
              <a:rPr lang="en-US" u="sng" dirty="0"/>
              <a:t>Its rising is from one end of the heavens, And its circuit to the other end of them; And there is nothing hidden from its heat.</a:t>
            </a:r>
          </a:p>
          <a:p>
            <a:pPr marL="0" indent="0">
              <a:buNone/>
            </a:pPr>
            <a:endParaRPr lang="en-US" dirty="0"/>
          </a:p>
        </p:txBody>
      </p:sp>
      <p:sp>
        <p:nvSpPr>
          <p:cNvPr id="4" name="Text Placeholder 3">
            <a:extLst>
              <a:ext uri="{FF2B5EF4-FFF2-40B4-BE49-F238E27FC236}">
                <a16:creationId xmlns:a16="http://schemas.microsoft.com/office/drawing/2014/main" id="{12A621DF-21E5-424C-AEEF-4B16F031DBEB}"/>
              </a:ext>
            </a:extLst>
          </p:cNvPr>
          <p:cNvSpPr>
            <a:spLocks noGrp="1"/>
          </p:cNvSpPr>
          <p:nvPr>
            <p:ph type="body" sz="half" idx="2"/>
          </p:nvPr>
        </p:nvSpPr>
        <p:spPr>
          <a:xfrm>
            <a:off x="629841" y="1459178"/>
            <a:ext cx="2949178" cy="3431645"/>
          </a:xfrm>
        </p:spPr>
        <p:txBody>
          <a:bodyPr/>
          <a:lstStyle/>
          <a:p>
            <a:pPr marL="171450" indent="-171450">
              <a:buFont typeface="Arial" panose="020B0604020202020204" pitchFamily="34" charset="0"/>
              <a:buChar char="•"/>
            </a:pPr>
            <a:r>
              <a:rPr lang="en-US" sz="1800" dirty="0"/>
              <a:t>God uses His creation to announce something about Him.</a:t>
            </a:r>
          </a:p>
          <a:p>
            <a:pPr marL="171450" indent="-171450">
              <a:buFont typeface="Arial" panose="020B0604020202020204" pitchFamily="34" charset="0"/>
              <a:buChar char="•"/>
            </a:pPr>
            <a:r>
              <a:rPr lang="en-US" sz="1800" dirty="0"/>
              <a:t>God uses His creation to proclaim Himself to peoples of all places. </a:t>
            </a:r>
          </a:p>
          <a:p>
            <a:pPr marL="171450" indent="-171450">
              <a:buFont typeface="Arial" panose="020B0604020202020204" pitchFamily="34" charset="0"/>
              <a:buChar char="•"/>
            </a:pPr>
            <a:r>
              <a:rPr lang="en-US" sz="1800" dirty="0"/>
              <a:t>God uses His creation to constantly affirm Himself. </a:t>
            </a:r>
            <a:endParaRPr lang="en-US" sz="1250" dirty="0"/>
          </a:p>
          <a:p>
            <a:pPr marL="514350" lvl="1" indent="-171450">
              <a:buFont typeface="Arial" panose="020B0604020202020204" pitchFamily="34" charset="0"/>
              <a:buChar char="•"/>
            </a:pPr>
            <a:endParaRPr lang="en-US" dirty="0"/>
          </a:p>
        </p:txBody>
      </p:sp>
    </p:spTree>
    <p:extLst>
      <p:ext uri="{BB962C8B-B14F-4D97-AF65-F5344CB8AC3E}">
        <p14:creationId xmlns:p14="http://schemas.microsoft.com/office/powerpoint/2010/main" val="378659343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48F9-11A2-1A44-BD76-34B4DCF0C2D6}"/>
              </a:ext>
            </a:extLst>
          </p:cNvPr>
          <p:cNvSpPr>
            <a:spLocks noGrp="1"/>
          </p:cNvSpPr>
          <p:nvPr>
            <p:ph type="title"/>
          </p:nvPr>
        </p:nvSpPr>
        <p:spPr>
          <a:xfrm>
            <a:off x="629841" y="125678"/>
            <a:ext cx="2949178" cy="1333500"/>
          </a:xfrm>
        </p:spPr>
        <p:txBody>
          <a:bodyPr/>
          <a:lstStyle/>
          <a:p>
            <a:r>
              <a:rPr lang="en-US" dirty="0"/>
              <a:t>What is God’s creation trying to tell us about Him?</a:t>
            </a:r>
          </a:p>
        </p:txBody>
      </p:sp>
      <p:sp>
        <p:nvSpPr>
          <p:cNvPr id="3" name="Content Placeholder 2">
            <a:extLst>
              <a:ext uri="{FF2B5EF4-FFF2-40B4-BE49-F238E27FC236}">
                <a16:creationId xmlns:a16="http://schemas.microsoft.com/office/drawing/2014/main" id="{963E6B16-6909-9543-ABDD-49BE4021AB8B}"/>
              </a:ext>
            </a:extLst>
          </p:cNvPr>
          <p:cNvSpPr>
            <a:spLocks noGrp="1"/>
          </p:cNvSpPr>
          <p:nvPr>
            <p:ph idx="1"/>
          </p:nvPr>
        </p:nvSpPr>
        <p:spPr>
          <a:xfrm>
            <a:off x="3764604" y="125677"/>
            <a:ext cx="5145931" cy="4765145"/>
          </a:xfrm>
        </p:spPr>
        <p:txBody>
          <a:bodyPr>
            <a:normAutofit lnSpcReduction="10000"/>
          </a:bodyPr>
          <a:lstStyle/>
          <a:p>
            <a:pPr marL="0" indent="0" algn="ctr">
              <a:buNone/>
            </a:pPr>
            <a:r>
              <a:rPr lang="en-US" sz="2800" dirty="0"/>
              <a:t>[Gen 1:1 NASB] 1 In the beginning God created the heavens and the earth. </a:t>
            </a:r>
          </a:p>
          <a:p>
            <a:pPr marL="0" indent="0" algn="ctr">
              <a:buNone/>
            </a:pPr>
            <a:endParaRPr lang="en-US" sz="2800" dirty="0"/>
          </a:p>
          <a:p>
            <a:pPr marL="0" indent="0" algn="ctr">
              <a:buNone/>
            </a:pPr>
            <a:r>
              <a:rPr lang="en-US" sz="2800" dirty="0"/>
              <a:t>[</a:t>
            </a:r>
            <a:r>
              <a:rPr lang="en-US" sz="2800" dirty="0" err="1"/>
              <a:t>Psa</a:t>
            </a:r>
            <a:r>
              <a:rPr lang="en-US" sz="2800" dirty="0"/>
              <a:t> 90:1-2 NASB] 1 A Prayer of Moses, the man of God. Lord, You have been our dwelling place in all generations. 2 Before the mountains were born Or You gave birth to the earth and the world, Even from everlasting to everlasting, You are God.</a:t>
            </a:r>
            <a:br>
              <a:rPr lang="en-US" dirty="0"/>
            </a:br>
            <a:endParaRPr lang="en-US" dirty="0"/>
          </a:p>
        </p:txBody>
      </p:sp>
      <p:sp>
        <p:nvSpPr>
          <p:cNvPr id="4" name="Text Placeholder 3">
            <a:extLst>
              <a:ext uri="{FF2B5EF4-FFF2-40B4-BE49-F238E27FC236}">
                <a16:creationId xmlns:a16="http://schemas.microsoft.com/office/drawing/2014/main" id="{12A621DF-21E5-424C-AEEF-4B16F031DBEB}"/>
              </a:ext>
            </a:extLst>
          </p:cNvPr>
          <p:cNvSpPr>
            <a:spLocks noGrp="1"/>
          </p:cNvSpPr>
          <p:nvPr>
            <p:ph type="body" sz="half" idx="2"/>
          </p:nvPr>
        </p:nvSpPr>
        <p:spPr>
          <a:xfrm>
            <a:off x="629841" y="1459178"/>
            <a:ext cx="2949178" cy="3431645"/>
          </a:xfrm>
        </p:spPr>
        <p:txBody>
          <a:bodyPr/>
          <a:lstStyle/>
          <a:p>
            <a:pPr marL="171450" indent="-171450">
              <a:buFont typeface="Arial" panose="020B0604020202020204" pitchFamily="34" charset="0"/>
              <a:buChar char="•"/>
            </a:pPr>
            <a:r>
              <a:rPr lang="en-US" sz="2000" dirty="0"/>
              <a:t>God is all-powerful, eternal, and all encompassing. </a:t>
            </a:r>
          </a:p>
          <a:p>
            <a:pPr marL="514350" lvl="1" indent="-171450">
              <a:buFont typeface="Arial" panose="020B0604020202020204" pitchFamily="34" charset="0"/>
              <a:buChar char="•"/>
            </a:pPr>
            <a:endParaRPr lang="en-US" dirty="0"/>
          </a:p>
        </p:txBody>
      </p:sp>
    </p:spTree>
    <p:extLst>
      <p:ext uri="{BB962C8B-B14F-4D97-AF65-F5344CB8AC3E}">
        <p14:creationId xmlns:p14="http://schemas.microsoft.com/office/powerpoint/2010/main" val="1771572697"/>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48F9-11A2-1A44-BD76-34B4DCF0C2D6}"/>
              </a:ext>
            </a:extLst>
          </p:cNvPr>
          <p:cNvSpPr>
            <a:spLocks noGrp="1"/>
          </p:cNvSpPr>
          <p:nvPr>
            <p:ph type="title"/>
          </p:nvPr>
        </p:nvSpPr>
        <p:spPr>
          <a:xfrm>
            <a:off x="629841" y="125678"/>
            <a:ext cx="2949178" cy="1333500"/>
          </a:xfrm>
        </p:spPr>
        <p:txBody>
          <a:bodyPr/>
          <a:lstStyle/>
          <a:p>
            <a:r>
              <a:rPr lang="en-US" dirty="0"/>
              <a:t>What is God’s creation trying to tell us about Him?</a:t>
            </a:r>
          </a:p>
        </p:txBody>
      </p:sp>
      <p:sp>
        <p:nvSpPr>
          <p:cNvPr id="3" name="Content Placeholder 2">
            <a:extLst>
              <a:ext uri="{FF2B5EF4-FFF2-40B4-BE49-F238E27FC236}">
                <a16:creationId xmlns:a16="http://schemas.microsoft.com/office/drawing/2014/main" id="{963E6B16-6909-9543-ABDD-49BE4021AB8B}"/>
              </a:ext>
            </a:extLst>
          </p:cNvPr>
          <p:cNvSpPr>
            <a:spLocks noGrp="1"/>
          </p:cNvSpPr>
          <p:nvPr>
            <p:ph idx="1"/>
          </p:nvPr>
        </p:nvSpPr>
        <p:spPr>
          <a:xfrm>
            <a:off x="3579019" y="125677"/>
            <a:ext cx="5564981" cy="5468299"/>
          </a:xfrm>
        </p:spPr>
        <p:txBody>
          <a:bodyPr>
            <a:normAutofit fontScale="77500" lnSpcReduction="20000"/>
          </a:bodyPr>
          <a:lstStyle/>
          <a:p>
            <a:pPr marL="0" indent="0" algn="ctr">
              <a:buNone/>
            </a:pPr>
            <a:r>
              <a:rPr lang="en-US" sz="2200" dirty="0"/>
              <a:t>[</a:t>
            </a:r>
            <a:r>
              <a:rPr lang="en-US" sz="2200" dirty="0" err="1"/>
              <a:t>Jer</a:t>
            </a:r>
            <a:r>
              <a:rPr lang="en-US" sz="2200" dirty="0"/>
              <a:t> 10:12</a:t>
            </a:r>
            <a:r>
              <a:rPr lang="en-US" sz="3200" dirty="0"/>
              <a:t>//</a:t>
            </a:r>
            <a:r>
              <a:rPr lang="en-US" sz="2200" dirty="0"/>
              <a:t>51:15 NASB] 12/15 [It is] He who made the earth by His power, Who established the world by His wisdom; And by His understanding He has stretched out the heavens. </a:t>
            </a:r>
            <a:br>
              <a:rPr lang="en-US" sz="3200" dirty="0"/>
            </a:br>
            <a:br>
              <a:rPr lang="en-US" sz="3200" dirty="0"/>
            </a:br>
            <a:r>
              <a:rPr lang="en-US" sz="2200" dirty="0"/>
              <a:t>[Pro 3:19-20 NASB] 19 The LORD by wisdom founded the earth, By understanding He established the heavens. 20 By His knowledge the deeps were broken up And the skies drip with dew. </a:t>
            </a:r>
            <a:br>
              <a:rPr lang="en-US" sz="3200" dirty="0"/>
            </a:br>
            <a:br>
              <a:rPr lang="en-US" sz="3200" dirty="0"/>
            </a:br>
            <a:r>
              <a:rPr lang="en-US" sz="2200" dirty="0"/>
              <a:t>[Pro 8:22-31 NASB] 22 "The LORD possessed me at the beginning of His way, Before His works of old. 23 "From everlasting I was established, From the beginning, from the earliest times of the earth. 24 "When there were no depths I was brought forth, When there were no springs abounding with water. 25 "Before the mountains were settled, Before the hills I was brought forth; 26 While He had not yet made the earth and the fields, Nor the first dust of the world. 27 "When He established the heavens, I was there, When He inscribed a circle on the face of the deep, 28 When He made firm the skies above, When the springs of the deep became fixed, 29 When He set for the sea its boundary So that the water would not transgress His command, When He marked out the foundations of the earth; 30 Then I was beside Him, [as] a master workman; And I was daily [His] delight, Rejoicing always before Him, 31 Rejoicing in the world, His earth, And [having] my delight in the sons of men.</a:t>
            </a:r>
            <a:br>
              <a:rPr lang="en-US" dirty="0"/>
            </a:br>
            <a:endParaRPr lang="en-US" dirty="0"/>
          </a:p>
        </p:txBody>
      </p:sp>
      <p:sp>
        <p:nvSpPr>
          <p:cNvPr id="4" name="Text Placeholder 3">
            <a:extLst>
              <a:ext uri="{FF2B5EF4-FFF2-40B4-BE49-F238E27FC236}">
                <a16:creationId xmlns:a16="http://schemas.microsoft.com/office/drawing/2014/main" id="{12A621DF-21E5-424C-AEEF-4B16F031DBEB}"/>
              </a:ext>
            </a:extLst>
          </p:cNvPr>
          <p:cNvSpPr>
            <a:spLocks noGrp="1"/>
          </p:cNvSpPr>
          <p:nvPr>
            <p:ph type="body" sz="half" idx="2"/>
          </p:nvPr>
        </p:nvSpPr>
        <p:spPr>
          <a:xfrm>
            <a:off x="629841" y="1459179"/>
            <a:ext cx="2949178" cy="3431644"/>
          </a:xfrm>
        </p:spPr>
        <p:txBody>
          <a:bodyPr/>
          <a:lstStyle/>
          <a:p>
            <a:pPr marL="171450" indent="-171450">
              <a:buFont typeface="Arial" panose="020B0604020202020204" pitchFamily="34" charset="0"/>
              <a:buChar char="•"/>
            </a:pPr>
            <a:r>
              <a:rPr lang="en-US" sz="2000" dirty="0"/>
              <a:t>God is all-powerful, eternal, and all encompassing. </a:t>
            </a:r>
          </a:p>
          <a:p>
            <a:pPr marL="171450" indent="-171450">
              <a:buFont typeface="Arial" panose="020B0604020202020204" pitchFamily="34" charset="0"/>
              <a:buChar char="•"/>
            </a:pPr>
            <a:r>
              <a:rPr lang="en-US" sz="2000" dirty="0"/>
              <a:t>God is all wise. </a:t>
            </a:r>
          </a:p>
        </p:txBody>
      </p:sp>
    </p:spTree>
    <p:extLst>
      <p:ext uri="{BB962C8B-B14F-4D97-AF65-F5344CB8AC3E}">
        <p14:creationId xmlns:p14="http://schemas.microsoft.com/office/powerpoint/2010/main" val="3064061178"/>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48F9-11A2-1A44-BD76-34B4DCF0C2D6}"/>
              </a:ext>
            </a:extLst>
          </p:cNvPr>
          <p:cNvSpPr>
            <a:spLocks noGrp="1"/>
          </p:cNvSpPr>
          <p:nvPr>
            <p:ph type="title"/>
          </p:nvPr>
        </p:nvSpPr>
        <p:spPr>
          <a:xfrm>
            <a:off x="629841" y="125678"/>
            <a:ext cx="2949178" cy="1333500"/>
          </a:xfrm>
        </p:spPr>
        <p:txBody>
          <a:bodyPr/>
          <a:lstStyle/>
          <a:p>
            <a:r>
              <a:rPr lang="en-US" dirty="0"/>
              <a:t>What is God’s creation trying to tell us about Him?</a:t>
            </a:r>
          </a:p>
        </p:txBody>
      </p:sp>
      <p:sp>
        <p:nvSpPr>
          <p:cNvPr id="3" name="Content Placeholder 2">
            <a:extLst>
              <a:ext uri="{FF2B5EF4-FFF2-40B4-BE49-F238E27FC236}">
                <a16:creationId xmlns:a16="http://schemas.microsoft.com/office/drawing/2014/main" id="{963E6B16-6909-9543-ABDD-49BE4021AB8B}"/>
              </a:ext>
            </a:extLst>
          </p:cNvPr>
          <p:cNvSpPr>
            <a:spLocks noGrp="1"/>
          </p:cNvSpPr>
          <p:nvPr>
            <p:ph idx="1"/>
          </p:nvPr>
        </p:nvSpPr>
        <p:spPr>
          <a:xfrm>
            <a:off x="3579019" y="125677"/>
            <a:ext cx="5564981" cy="5468299"/>
          </a:xfrm>
        </p:spPr>
        <p:txBody>
          <a:bodyPr>
            <a:normAutofit/>
          </a:bodyPr>
          <a:lstStyle/>
          <a:p>
            <a:pPr marL="0" indent="0" algn="ctr">
              <a:buNone/>
            </a:pPr>
            <a:r>
              <a:rPr lang="en-US" dirty="0"/>
              <a:t>[</a:t>
            </a:r>
            <a:r>
              <a:rPr lang="en-US" dirty="0" err="1"/>
              <a:t>Psa</a:t>
            </a:r>
            <a:r>
              <a:rPr lang="en-US" dirty="0"/>
              <a:t> 119:89-91 NASB] 89 </a:t>
            </a:r>
            <a:r>
              <a:rPr lang="en-US" dirty="0" err="1"/>
              <a:t>Lamedh</a:t>
            </a:r>
            <a:r>
              <a:rPr lang="en-US" dirty="0"/>
              <a:t>. Forever, O LORD, Your word is settled in heaven. 90 Your faithfulness [continues] throughout all generations; You established the earth, and it stands. 91 They stand this day according to Your ordinances, For all things are Your servants.</a:t>
            </a:r>
          </a:p>
          <a:p>
            <a:pPr marL="0" indent="0" algn="ctr">
              <a:buNone/>
            </a:pPr>
            <a:br>
              <a:rPr lang="en-US" dirty="0"/>
            </a:br>
            <a:endParaRPr lang="en-US" dirty="0"/>
          </a:p>
        </p:txBody>
      </p:sp>
      <p:sp>
        <p:nvSpPr>
          <p:cNvPr id="4" name="Text Placeholder 3">
            <a:extLst>
              <a:ext uri="{FF2B5EF4-FFF2-40B4-BE49-F238E27FC236}">
                <a16:creationId xmlns:a16="http://schemas.microsoft.com/office/drawing/2014/main" id="{12A621DF-21E5-424C-AEEF-4B16F031DBEB}"/>
              </a:ext>
            </a:extLst>
          </p:cNvPr>
          <p:cNvSpPr>
            <a:spLocks noGrp="1"/>
          </p:cNvSpPr>
          <p:nvPr>
            <p:ph type="body" sz="half" idx="2"/>
          </p:nvPr>
        </p:nvSpPr>
        <p:spPr>
          <a:xfrm>
            <a:off x="629841" y="1459179"/>
            <a:ext cx="2949178" cy="3431644"/>
          </a:xfrm>
        </p:spPr>
        <p:txBody>
          <a:bodyPr/>
          <a:lstStyle/>
          <a:p>
            <a:pPr marL="171450" indent="-171450">
              <a:buFont typeface="Arial" panose="020B0604020202020204" pitchFamily="34" charset="0"/>
              <a:buChar char="•"/>
            </a:pPr>
            <a:r>
              <a:rPr lang="en-US" sz="2000" dirty="0"/>
              <a:t>God is all-powerful, eternal, and all encompassing. </a:t>
            </a:r>
          </a:p>
          <a:p>
            <a:pPr marL="171450" indent="-171450">
              <a:buFont typeface="Arial" panose="020B0604020202020204" pitchFamily="34" charset="0"/>
              <a:buChar char="•"/>
            </a:pPr>
            <a:r>
              <a:rPr lang="en-US" sz="2000" dirty="0"/>
              <a:t>God is all wise. </a:t>
            </a:r>
          </a:p>
          <a:p>
            <a:pPr marL="171450" indent="-171450">
              <a:buFont typeface="Arial" panose="020B0604020202020204" pitchFamily="34" charset="0"/>
              <a:buChar char="•"/>
            </a:pPr>
            <a:r>
              <a:rPr lang="en-US" sz="2000" dirty="0"/>
              <a:t>God is faithful. </a:t>
            </a:r>
          </a:p>
        </p:txBody>
      </p:sp>
    </p:spTree>
    <p:extLst>
      <p:ext uri="{BB962C8B-B14F-4D97-AF65-F5344CB8AC3E}">
        <p14:creationId xmlns:p14="http://schemas.microsoft.com/office/powerpoint/2010/main" val="314667608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48F9-11A2-1A44-BD76-34B4DCF0C2D6}"/>
              </a:ext>
            </a:extLst>
          </p:cNvPr>
          <p:cNvSpPr>
            <a:spLocks noGrp="1"/>
          </p:cNvSpPr>
          <p:nvPr>
            <p:ph type="title"/>
          </p:nvPr>
        </p:nvSpPr>
        <p:spPr>
          <a:xfrm>
            <a:off x="629841" y="125678"/>
            <a:ext cx="2949178" cy="1333500"/>
          </a:xfrm>
        </p:spPr>
        <p:txBody>
          <a:bodyPr/>
          <a:lstStyle/>
          <a:p>
            <a:r>
              <a:rPr lang="en-US" dirty="0"/>
              <a:t>What is God’s creation trying to tell us about Him?</a:t>
            </a:r>
          </a:p>
        </p:txBody>
      </p:sp>
      <p:sp>
        <p:nvSpPr>
          <p:cNvPr id="3" name="Content Placeholder 2">
            <a:extLst>
              <a:ext uri="{FF2B5EF4-FFF2-40B4-BE49-F238E27FC236}">
                <a16:creationId xmlns:a16="http://schemas.microsoft.com/office/drawing/2014/main" id="{963E6B16-6909-9543-ABDD-49BE4021AB8B}"/>
              </a:ext>
            </a:extLst>
          </p:cNvPr>
          <p:cNvSpPr>
            <a:spLocks noGrp="1"/>
          </p:cNvSpPr>
          <p:nvPr>
            <p:ph idx="1"/>
          </p:nvPr>
        </p:nvSpPr>
        <p:spPr>
          <a:xfrm>
            <a:off x="3579019" y="125677"/>
            <a:ext cx="5564981" cy="5468299"/>
          </a:xfrm>
        </p:spPr>
        <p:txBody>
          <a:bodyPr>
            <a:normAutofit fontScale="85000" lnSpcReduction="10000"/>
          </a:bodyPr>
          <a:lstStyle/>
          <a:p>
            <a:pPr marL="0" indent="0" algn="ctr">
              <a:buNone/>
            </a:pPr>
            <a:r>
              <a:rPr lang="en-US" dirty="0"/>
              <a:t>[Gen 1:4, 10, 12, 18, 21, 25, 31 NASB] 4 God saw that the light was </a:t>
            </a:r>
            <a:r>
              <a:rPr lang="en-US" b="1" u="sng" dirty="0"/>
              <a:t>good</a:t>
            </a:r>
            <a:r>
              <a:rPr lang="en-US" dirty="0"/>
              <a:t>; and God separated the light from the darkness. ... 10 God called the dry land earth, and the gathering of the waters He called seas; and God saw that it was </a:t>
            </a:r>
            <a:r>
              <a:rPr lang="en-US" b="1" u="sng" dirty="0"/>
              <a:t>good</a:t>
            </a:r>
            <a:r>
              <a:rPr lang="en-US" dirty="0"/>
              <a:t>. ... 12 The earth brought forth vegetation, plants yielding seed after their kind, and trees bearing fruit with seed in them, after their kind; and God saw that it was </a:t>
            </a:r>
            <a:r>
              <a:rPr lang="en-US" b="1" u="sng" dirty="0"/>
              <a:t>good</a:t>
            </a:r>
            <a:r>
              <a:rPr lang="en-US" dirty="0"/>
              <a:t>. ... 18 and to govern the day and the night, and to separate the light from the darkness; and God saw that it was </a:t>
            </a:r>
            <a:r>
              <a:rPr lang="en-US" b="1" u="sng" dirty="0"/>
              <a:t>good</a:t>
            </a:r>
            <a:r>
              <a:rPr lang="en-US" dirty="0"/>
              <a:t>. ... 21 God created the great sea monsters and every living creature that moves, with which the waters swarmed after their kind, and every winged bird after its kind; and God saw that it was </a:t>
            </a:r>
            <a:r>
              <a:rPr lang="en-US" b="1" u="sng" dirty="0"/>
              <a:t>good</a:t>
            </a:r>
            <a:r>
              <a:rPr lang="en-US" dirty="0"/>
              <a:t>. ... 25 God made the beasts of the earth after their kind, and the cattle after their kind, and everything that creeps on the ground after its kind; and God saw that it was </a:t>
            </a:r>
            <a:r>
              <a:rPr lang="en-US" b="1" u="sng" dirty="0"/>
              <a:t>good</a:t>
            </a:r>
            <a:r>
              <a:rPr lang="en-US" dirty="0"/>
              <a:t>. ... 31 God saw all that He had made, and behold, it was </a:t>
            </a:r>
            <a:r>
              <a:rPr lang="en-US" b="1" u="sng" dirty="0"/>
              <a:t>very good</a:t>
            </a:r>
            <a:r>
              <a:rPr lang="en-US" dirty="0"/>
              <a:t>. And there was evening and there was morning, the sixth day.</a:t>
            </a:r>
          </a:p>
        </p:txBody>
      </p:sp>
      <p:sp>
        <p:nvSpPr>
          <p:cNvPr id="4" name="Text Placeholder 3">
            <a:extLst>
              <a:ext uri="{FF2B5EF4-FFF2-40B4-BE49-F238E27FC236}">
                <a16:creationId xmlns:a16="http://schemas.microsoft.com/office/drawing/2014/main" id="{12A621DF-21E5-424C-AEEF-4B16F031DBEB}"/>
              </a:ext>
            </a:extLst>
          </p:cNvPr>
          <p:cNvSpPr>
            <a:spLocks noGrp="1"/>
          </p:cNvSpPr>
          <p:nvPr>
            <p:ph type="body" sz="half" idx="2"/>
          </p:nvPr>
        </p:nvSpPr>
        <p:spPr>
          <a:xfrm>
            <a:off x="629841" y="1459179"/>
            <a:ext cx="2949178" cy="3431644"/>
          </a:xfrm>
        </p:spPr>
        <p:txBody>
          <a:bodyPr/>
          <a:lstStyle/>
          <a:p>
            <a:pPr marL="171450" indent="-171450">
              <a:buFont typeface="Arial" panose="020B0604020202020204" pitchFamily="34" charset="0"/>
              <a:buChar char="•"/>
            </a:pPr>
            <a:r>
              <a:rPr lang="en-US" sz="2000" dirty="0"/>
              <a:t>God is all-powerful, eternal, and all encompassing. </a:t>
            </a:r>
          </a:p>
          <a:p>
            <a:pPr marL="171450" indent="-171450">
              <a:buFont typeface="Arial" panose="020B0604020202020204" pitchFamily="34" charset="0"/>
              <a:buChar char="•"/>
            </a:pPr>
            <a:r>
              <a:rPr lang="en-US" sz="2000" dirty="0"/>
              <a:t>God is all wise. </a:t>
            </a:r>
          </a:p>
          <a:p>
            <a:pPr marL="171450" indent="-171450">
              <a:buFont typeface="Arial" panose="020B0604020202020204" pitchFamily="34" charset="0"/>
              <a:buChar char="•"/>
            </a:pPr>
            <a:r>
              <a:rPr lang="en-US" sz="2000" dirty="0"/>
              <a:t>God is faithful. </a:t>
            </a:r>
          </a:p>
          <a:p>
            <a:pPr marL="171450" indent="-171450">
              <a:buFont typeface="Arial" panose="020B0604020202020204" pitchFamily="34" charset="0"/>
              <a:buChar char="•"/>
            </a:pPr>
            <a:r>
              <a:rPr lang="en-US" sz="2000" dirty="0"/>
              <a:t>God is all good. </a:t>
            </a:r>
          </a:p>
        </p:txBody>
      </p:sp>
    </p:spTree>
    <p:extLst>
      <p:ext uri="{BB962C8B-B14F-4D97-AF65-F5344CB8AC3E}">
        <p14:creationId xmlns:p14="http://schemas.microsoft.com/office/powerpoint/2010/main" val="3698727440"/>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48F9-11A2-1A44-BD76-34B4DCF0C2D6}"/>
              </a:ext>
            </a:extLst>
          </p:cNvPr>
          <p:cNvSpPr>
            <a:spLocks noGrp="1"/>
          </p:cNvSpPr>
          <p:nvPr>
            <p:ph type="title"/>
          </p:nvPr>
        </p:nvSpPr>
        <p:spPr>
          <a:xfrm>
            <a:off x="629841" y="125678"/>
            <a:ext cx="2949178" cy="1333500"/>
          </a:xfrm>
        </p:spPr>
        <p:txBody>
          <a:bodyPr/>
          <a:lstStyle/>
          <a:p>
            <a:r>
              <a:rPr lang="en-US" dirty="0"/>
              <a:t>What is God’s creation trying to tell us about Him?</a:t>
            </a:r>
          </a:p>
        </p:txBody>
      </p:sp>
      <p:sp>
        <p:nvSpPr>
          <p:cNvPr id="3" name="Content Placeholder 2">
            <a:extLst>
              <a:ext uri="{FF2B5EF4-FFF2-40B4-BE49-F238E27FC236}">
                <a16:creationId xmlns:a16="http://schemas.microsoft.com/office/drawing/2014/main" id="{963E6B16-6909-9543-ABDD-49BE4021AB8B}"/>
              </a:ext>
            </a:extLst>
          </p:cNvPr>
          <p:cNvSpPr>
            <a:spLocks noGrp="1"/>
          </p:cNvSpPr>
          <p:nvPr>
            <p:ph idx="1"/>
          </p:nvPr>
        </p:nvSpPr>
        <p:spPr>
          <a:xfrm>
            <a:off x="3579019" y="125677"/>
            <a:ext cx="5564981" cy="5468299"/>
          </a:xfrm>
        </p:spPr>
        <p:txBody>
          <a:bodyPr>
            <a:normAutofit/>
          </a:bodyPr>
          <a:lstStyle/>
          <a:p>
            <a:pPr marL="0" indent="0" algn="ctr">
              <a:buNone/>
            </a:pPr>
            <a:r>
              <a:rPr lang="en-US" dirty="0"/>
              <a:t>[Gen 1:1-2 NASB] 1 In the beginning God created the heavens and the earth. 2 The earth was formless and void, and darkness was over the surface of the deep, and the Spirit of God was moving over the surface of the waters. </a:t>
            </a:r>
            <a:br>
              <a:rPr lang="en-US" dirty="0"/>
            </a:br>
            <a:br>
              <a:rPr lang="en-US" dirty="0"/>
            </a:br>
            <a:r>
              <a:rPr lang="en-US" dirty="0"/>
              <a:t>[John 1:1-3 NASB] 1 In the beginning was the Word, and the Word was with God, and the Word was God. 2 He was in the beginning with God. 3 All things came into being through Him, and apart from Him nothing came into being that has come into being.</a:t>
            </a:r>
          </a:p>
        </p:txBody>
      </p:sp>
      <p:sp>
        <p:nvSpPr>
          <p:cNvPr id="4" name="Text Placeholder 3">
            <a:extLst>
              <a:ext uri="{FF2B5EF4-FFF2-40B4-BE49-F238E27FC236}">
                <a16:creationId xmlns:a16="http://schemas.microsoft.com/office/drawing/2014/main" id="{12A621DF-21E5-424C-AEEF-4B16F031DBEB}"/>
              </a:ext>
            </a:extLst>
          </p:cNvPr>
          <p:cNvSpPr>
            <a:spLocks noGrp="1"/>
          </p:cNvSpPr>
          <p:nvPr>
            <p:ph type="body" sz="half" idx="2"/>
          </p:nvPr>
        </p:nvSpPr>
        <p:spPr>
          <a:xfrm>
            <a:off x="629841" y="1459179"/>
            <a:ext cx="2949178" cy="3431644"/>
          </a:xfrm>
        </p:spPr>
        <p:txBody>
          <a:bodyPr/>
          <a:lstStyle/>
          <a:p>
            <a:pPr marL="171450" indent="-171450">
              <a:buFont typeface="Arial" panose="020B0604020202020204" pitchFamily="34" charset="0"/>
              <a:buChar char="•"/>
            </a:pPr>
            <a:r>
              <a:rPr lang="en-US" sz="2000" dirty="0"/>
              <a:t>God is all-powerful, eternal, and all encompassing. </a:t>
            </a:r>
          </a:p>
          <a:p>
            <a:pPr marL="171450" indent="-171450">
              <a:buFont typeface="Arial" panose="020B0604020202020204" pitchFamily="34" charset="0"/>
              <a:buChar char="•"/>
            </a:pPr>
            <a:r>
              <a:rPr lang="en-US" sz="2000" dirty="0"/>
              <a:t>God is all wise. </a:t>
            </a:r>
          </a:p>
          <a:p>
            <a:pPr marL="171450" indent="-171450">
              <a:buFont typeface="Arial" panose="020B0604020202020204" pitchFamily="34" charset="0"/>
              <a:buChar char="•"/>
            </a:pPr>
            <a:r>
              <a:rPr lang="en-US" sz="2000" dirty="0"/>
              <a:t>God is faithful. </a:t>
            </a:r>
          </a:p>
          <a:p>
            <a:pPr marL="171450" indent="-171450">
              <a:buFont typeface="Arial" panose="020B0604020202020204" pitchFamily="34" charset="0"/>
              <a:buChar char="•"/>
            </a:pPr>
            <a:r>
              <a:rPr lang="en-US" sz="2000" dirty="0"/>
              <a:t>God is all good. </a:t>
            </a:r>
          </a:p>
          <a:p>
            <a:pPr marL="171450" indent="-171450">
              <a:buFont typeface="Arial" panose="020B0604020202020204" pitchFamily="34" charset="0"/>
              <a:buChar char="•"/>
            </a:pPr>
            <a:r>
              <a:rPr lang="en-US" sz="2000" dirty="0"/>
              <a:t>God is a creator.</a:t>
            </a:r>
          </a:p>
          <a:p>
            <a:pPr marL="171450" indent="-171450">
              <a:buFont typeface="Arial" panose="020B0604020202020204" pitchFamily="34" charset="0"/>
              <a:buChar char="•"/>
            </a:pPr>
            <a:endParaRPr lang="en-US" sz="2000" dirty="0"/>
          </a:p>
        </p:txBody>
      </p:sp>
    </p:spTree>
    <p:extLst>
      <p:ext uri="{BB962C8B-B14F-4D97-AF65-F5344CB8AC3E}">
        <p14:creationId xmlns:p14="http://schemas.microsoft.com/office/powerpoint/2010/main" val="235397147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5" name="Title 4"/>
          <p:cNvSpPr>
            <a:spLocks noGrp="1"/>
          </p:cNvSpPr>
          <p:nvPr>
            <p:ph type="title"/>
          </p:nvPr>
        </p:nvSpPr>
        <p:spPr>
          <a:xfrm>
            <a:off x="628650" y="-21579"/>
            <a:ext cx="8106788" cy="1104636"/>
          </a:xfrm>
        </p:spPr>
        <p:txBody>
          <a:bodyPr/>
          <a:lstStyle/>
          <a:p>
            <a:pPr algn="ctr"/>
            <a:r>
              <a:rPr lang="en-US" dirty="0">
                <a:solidFill>
                  <a:schemeClr val="bg1"/>
                </a:solidFill>
              </a:rPr>
              <a:t>God Glorified through the Creation</a:t>
            </a:r>
          </a:p>
        </p:txBody>
      </p:sp>
      <p:sp>
        <p:nvSpPr>
          <p:cNvPr id="6" name="Content Placeholder 5"/>
          <p:cNvSpPr>
            <a:spLocks noGrp="1"/>
          </p:cNvSpPr>
          <p:nvPr>
            <p:ph idx="1"/>
          </p:nvPr>
        </p:nvSpPr>
        <p:spPr>
          <a:xfrm>
            <a:off x="2946712" y="4171521"/>
            <a:ext cx="3246966" cy="964543"/>
          </a:xfrm>
          <a:ln>
            <a:solidFill>
              <a:schemeClr val="accent6">
                <a:lumMod val="60000"/>
                <a:lumOff val="40000"/>
              </a:schemeClr>
            </a:solidFill>
          </a:ln>
        </p:spPr>
        <p:txBody>
          <a:bodyPr>
            <a:normAutofit fontScale="77500" lnSpcReduction="20000"/>
          </a:bodyPr>
          <a:lstStyle/>
          <a:p>
            <a:pPr marL="0" indent="0" algn="ctr">
              <a:buNone/>
            </a:pPr>
            <a:r>
              <a:rPr lang="en-US" dirty="0">
                <a:solidFill>
                  <a:srgbClr val="FFC000"/>
                </a:solidFill>
              </a:rPr>
              <a:t>No one else is worthy of our praise and adoration. </a:t>
            </a:r>
          </a:p>
        </p:txBody>
      </p:sp>
      <p:sp>
        <p:nvSpPr>
          <p:cNvPr id="7" name="Content Placeholder 5">
            <a:extLst>
              <a:ext uri="{FF2B5EF4-FFF2-40B4-BE49-F238E27FC236}">
                <a16:creationId xmlns:a16="http://schemas.microsoft.com/office/drawing/2014/main" id="{0D398BE6-AA43-6D4C-AD4E-C79B81A2063D}"/>
              </a:ext>
            </a:extLst>
          </p:cNvPr>
          <p:cNvSpPr txBox="1">
            <a:spLocks/>
          </p:cNvSpPr>
          <p:nvPr/>
        </p:nvSpPr>
        <p:spPr>
          <a:xfrm>
            <a:off x="4958354" y="1534615"/>
            <a:ext cx="3246966" cy="964544"/>
          </a:xfrm>
          <a:prstGeom prst="rect">
            <a:avLst/>
          </a:prstGeom>
          <a:ln>
            <a:solidFill>
              <a:schemeClr val="accent6">
                <a:lumMod val="60000"/>
                <a:lumOff val="40000"/>
              </a:schemeClr>
            </a:solidFill>
          </a:ln>
        </p:spPr>
        <p:txBody>
          <a:bodyPr vert="horz" lIns="91440" tIns="45720" rIns="91440" bIns="45720" rtlCol="0">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dirty="0">
                <a:solidFill>
                  <a:srgbClr val="FFC000"/>
                </a:solidFill>
              </a:rPr>
              <a:t>A lack of recognizing God in the physical world affects your living. </a:t>
            </a:r>
          </a:p>
        </p:txBody>
      </p:sp>
      <p:sp>
        <p:nvSpPr>
          <p:cNvPr id="8" name="Content Placeholder 5">
            <a:extLst>
              <a:ext uri="{FF2B5EF4-FFF2-40B4-BE49-F238E27FC236}">
                <a16:creationId xmlns:a16="http://schemas.microsoft.com/office/drawing/2014/main" id="{7949876B-D14A-D54A-80C3-88F42C3A0CFE}"/>
              </a:ext>
            </a:extLst>
          </p:cNvPr>
          <p:cNvSpPr txBox="1">
            <a:spLocks/>
          </p:cNvSpPr>
          <p:nvPr/>
        </p:nvSpPr>
        <p:spPr>
          <a:xfrm>
            <a:off x="772708" y="2899676"/>
            <a:ext cx="3246966" cy="964544"/>
          </a:xfrm>
          <a:prstGeom prst="rect">
            <a:avLst/>
          </a:prstGeom>
          <a:ln>
            <a:solidFill>
              <a:schemeClr val="accent6">
                <a:lumMod val="60000"/>
                <a:lumOff val="40000"/>
              </a:schemeClr>
            </a:solidFill>
          </a:ln>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dirty="0">
                <a:solidFill>
                  <a:srgbClr val="FFC000"/>
                </a:solidFill>
              </a:rPr>
              <a:t>God has the authority to give His creation up if they fail to obey Him.</a:t>
            </a:r>
          </a:p>
        </p:txBody>
      </p:sp>
      <p:sp>
        <p:nvSpPr>
          <p:cNvPr id="9" name="Content Placeholder 5">
            <a:extLst>
              <a:ext uri="{FF2B5EF4-FFF2-40B4-BE49-F238E27FC236}">
                <a16:creationId xmlns:a16="http://schemas.microsoft.com/office/drawing/2014/main" id="{CA9298E7-1BC0-614D-87B3-16C417CD15E5}"/>
              </a:ext>
            </a:extLst>
          </p:cNvPr>
          <p:cNvSpPr txBox="1">
            <a:spLocks/>
          </p:cNvSpPr>
          <p:nvPr/>
        </p:nvSpPr>
        <p:spPr>
          <a:xfrm>
            <a:off x="772707" y="1534615"/>
            <a:ext cx="3246967" cy="964544"/>
          </a:xfrm>
          <a:prstGeom prst="rect">
            <a:avLst/>
          </a:prstGeom>
          <a:ln>
            <a:solidFill>
              <a:schemeClr val="accent6">
                <a:lumMod val="60000"/>
                <a:lumOff val="40000"/>
              </a:schemeClr>
            </a:solidFill>
          </a:ln>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dirty="0">
                <a:solidFill>
                  <a:srgbClr val="FFC000"/>
                </a:solidFill>
              </a:rPr>
              <a:t>God is transcendent to His creation, but still expects to be seen in it.</a:t>
            </a:r>
          </a:p>
        </p:txBody>
      </p:sp>
      <p:sp>
        <p:nvSpPr>
          <p:cNvPr id="10" name="Content Placeholder 5">
            <a:extLst>
              <a:ext uri="{FF2B5EF4-FFF2-40B4-BE49-F238E27FC236}">
                <a16:creationId xmlns:a16="http://schemas.microsoft.com/office/drawing/2014/main" id="{C046A087-E463-2543-B88F-CCE6103504A2}"/>
              </a:ext>
            </a:extLst>
          </p:cNvPr>
          <p:cNvSpPr txBox="1">
            <a:spLocks/>
          </p:cNvSpPr>
          <p:nvPr/>
        </p:nvSpPr>
        <p:spPr>
          <a:xfrm>
            <a:off x="4958354" y="2857500"/>
            <a:ext cx="3246966" cy="964544"/>
          </a:xfrm>
          <a:prstGeom prst="rect">
            <a:avLst/>
          </a:prstGeom>
          <a:ln>
            <a:solidFill>
              <a:schemeClr val="accent6">
                <a:lumMod val="60000"/>
                <a:lumOff val="40000"/>
              </a:schemeClr>
            </a:solidFill>
          </a:ln>
        </p:spPr>
        <p:txBody>
          <a:bodyPr vert="horz" lIns="91440" tIns="45720" rIns="91440" bIns="45720" rtlCol="0">
            <a:normAutofit fontScale="700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dirty="0">
                <a:solidFill>
                  <a:srgbClr val="FFC000"/>
                </a:solidFill>
              </a:rPr>
              <a:t>The physical world should point us to greater spiritual realities. </a:t>
            </a:r>
          </a:p>
        </p:txBody>
      </p:sp>
    </p:spTree>
    <p:extLst>
      <p:ext uri="{BB962C8B-B14F-4D97-AF65-F5344CB8AC3E}">
        <p14:creationId xmlns:p14="http://schemas.microsoft.com/office/powerpoint/2010/main" val="2780818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additive="base">
                                        <p:cTn id="3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bg/>
                                          </p:spTgt>
                                        </p:tgtEl>
                                        <p:attrNameLst>
                                          <p:attrName>style.visibility</p:attrName>
                                        </p:attrNameLst>
                                      </p:cBhvr>
                                      <p:to>
                                        <p:strVal val="visible"/>
                                      </p:to>
                                    </p:set>
                                    <p:anim calcmode="lin" valueType="num">
                                      <p:cBhvr additive="base">
                                        <p:cTn id="35"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Content Placeholder 5"/>
          <p:cNvSpPr>
            <a:spLocks noGrp="1"/>
          </p:cNvSpPr>
          <p:nvPr>
            <p:ph idx="1"/>
          </p:nvPr>
        </p:nvSpPr>
        <p:spPr>
          <a:xfrm>
            <a:off x="628650" y="261450"/>
            <a:ext cx="7886700" cy="4699655"/>
          </a:xfrm>
          <a:solidFill>
            <a:schemeClr val="bg1">
              <a:alpha val="89000"/>
            </a:schemeClr>
          </a:solidFill>
        </p:spPr>
        <p:txBody>
          <a:bodyPr>
            <a:normAutofit/>
          </a:bodyPr>
          <a:lstStyle/>
          <a:p>
            <a:pPr marL="0" indent="0" algn="ctr">
              <a:buNone/>
            </a:pPr>
            <a:endParaRPr lang="en-US" sz="3600" dirty="0"/>
          </a:p>
          <a:p>
            <a:pPr marL="0" indent="0" algn="ctr">
              <a:buNone/>
            </a:pPr>
            <a:r>
              <a:rPr lang="en-US" sz="3600" dirty="0"/>
              <a:t>God’s creation </a:t>
            </a:r>
            <a:r>
              <a:rPr lang="en-US" sz="3600" b="1" i="1" u="sng" dirty="0"/>
              <a:t>glorifies</a:t>
            </a:r>
            <a:r>
              <a:rPr lang="en-US" sz="3600" dirty="0"/>
              <a:t> Him by doing exactly what it was intended to do. Regardless of how menial the task seems to the creation, at its very best, the creation will do what it was intended to do.</a:t>
            </a:r>
          </a:p>
          <a:p>
            <a:pPr marL="0" indent="0" algn="ctr">
              <a:buNone/>
            </a:pPr>
            <a:endParaRPr lang="en-US" sz="3600" dirty="0"/>
          </a:p>
        </p:txBody>
      </p:sp>
      <p:sp>
        <p:nvSpPr>
          <p:cNvPr id="3" name="TextBox 2">
            <a:extLst>
              <a:ext uri="{FF2B5EF4-FFF2-40B4-BE49-F238E27FC236}">
                <a16:creationId xmlns:a16="http://schemas.microsoft.com/office/drawing/2014/main" id="{B2DC54A9-D23F-1545-96B7-97580980AF66}"/>
              </a:ext>
            </a:extLst>
          </p:cNvPr>
          <p:cNvSpPr txBox="1"/>
          <p:nvPr/>
        </p:nvSpPr>
        <p:spPr>
          <a:xfrm>
            <a:off x="628650" y="3929252"/>
            <a:ext cx="7886700" cy="1293303"/>
          </a:xfrm>
          <a:prstGeom prst="rect">
            <a:avLst/>
          </a:prstGeom>
          <a:noFill/>
        </p:spPr>
        <p:txBody>
          <a:bodyPr wrap="square" rtlCol="0">
            <a:spAutoFit/>
          </a:bodyPr>
          <a:lstStyle/>
          <a:p>
            <a:pPr algn="ctr"/>
            <a:r>
              <a:rPr lang="en-US" sz="3200" b="1" u="sng" dirty="0"/>
              <a:t>So what does your life say about what you were created to do?</a:t>
            </a:r>
          </a:p>
          <a:p>
            <a:pPr algn="ctr"/>
            <a:endParaRPr lang="en-US" dirty="0"/>
          </a:p>
        </p:txBody>
      </p:sp>
    </p:spTree>
    <p:extLst>
      <p:ext uri="{BB962C8B-B14F-4D97-AF65-F5344CB8AC3E}">
        <p14:creationId xmlns:p14="http://schemas.microsoft.com/office/powerpoint/2010/main" val="115433228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 God Be The Glory</a:t>
            </a:r>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106767018"/>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To God Be The Glory</a:t>
            </a:r>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02964191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Content Placeholder 5"/>
          <p:cNvSpPr>
            <a:spLocks noGrp="1"/>
          </p:cNvSpPr>
          <p:nvPr>
            <p:ph idx="1"/>
          </p:nvPr>
        </p:nvSpPr>
        <p:spPr>
          <a:xfrm>
            <a:off x="628650" y="1140312"/>
            <a:ext cx="7886700" cy="3087443"/>
          </a:xfrm>
          <a:solidFill>
            <a:schemeClr val="bg1">
              <a:alpha val="89000"/>
            </a:schemeClr>
          </a:solidFill>
        </p:spPr>
        <p:txBody>
          <a:bodyPr>
            <a:noAutofit/>
          </a:bodyPr>
          <a:lstStyle/>
          <a:p>
            <a:pPr marL="0" indent="0" algn="ctr">
              <a:buNone/>
            </a:pPr>
            <a:endParaRPr lang="en-US" sz="1400" dirty="0"/>
          </a:p>
          <a:p>
            <a:pPr marL="0" indent="0" algn="ctr">
              <a:buNone/>
            </a:pPr>
            <a:r>
              <a:rPr lang="en-US" sz="2800" dirty="0"/>
              <a:t>“Whether, then, you eat or drink or whatever you do,</a:t>
            </a:r>
            <a:br>
              <a:rPr lang="en-US" sz="2800" dirty="0"/>
            </a:br>
            <a:r>
              <a:rPr lang="en-US" sz="2800" dirty="0"/>
              <a:t> </a:t>
            </a:r>
            <a:r>
              <a:rPr lang="en-US" sz="2800" b="1" dirty="0"/>
              <a:t>do all to the glory of God.</a:t>
            </a:r>
            <a:r>
              <a:rPr lang="en-US" sz="2800" dirty="0"/>
              <a:t>” (1 Corinthians 10:31)</a:t>
            </a:r>
          </a:p>
          <a:p>
            <a:pPr marL="0" indent="0" algn="ctr">
              <a:buNone/>
            </a:pPr>
            <a:r>
              <a:rPr lang="en-US" sz="2800" dirty="0"/>
              <a:t> </a:t>
            </a:r>
          </a:p>
          <a:p>
            <a:pPr marL="0" indent="0" algn="ctr">
              <a:buNone/>
            </a:pPr>
            <a:r>
              <a:rPr lang="en-US" sz="2800" dirty="0"/>
              <a:t>“For from Him and through Him and to Him are all things. </a:t>
            </a:r>
            <a:r>
              <a:rPr lang="en-US" sz="2800" b="1" dirty="0"/>
              <a:t>To Him </a:t>
            </a:r>
            <a:r>
              <a:rPr lang="en-US" sz="2800" b="1" i="1" dirty="0"/>
              <a:t>be</a:t>
            </a:r>
            <a:r>
              <a:rPr lang="en-US" sz="2800" b="1" dirty="0"/>
              <a:t> the glory forever. Amen.</a:t>
            </a:r>
            <a:r>
              <a:rPr lang="en-US" sz="2800" dirty="0"/>
              <a:t>” </a:t>
            </a:r>
            <a:br>
              <a:rPr lang="en-US" sz="2800" dirty="0"/>
            </a:br>
            <a:r>
              <a:rPr lang="en-US" sz="2800" dirty="0"/>
              <a:t>(Romans 11:36)</a:t>
            </a:r>
          </a:p>
        </p:txBody>
      </p:sp>
    </p:spTree>
    <p:extLst>
      <p:ext uri="{BB962C8B-B14F-4D97-AF65-F5344CB8AC3E}">
        <p14:creationId xmlns:p14="http://schemas.microsoft.com/office/powerpoint/2010/main" val="1366586315"/>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6609208"/>
              </p:ext>
            </p:extLst>
          </p:nvPr>
        </p:nvGraphicFramePr>
        <p:xfrm>
          <a:off x="430306" y="311975"/>
          <a:ext cx="7734748" cy="5077605"/>
        </p:xfrm>
        <a:graphic>
          <a:graphicData uri="http://schemas.openxmlformats.org/drawingml/2006/table">
            <a:tbl>
              <a:tblPr firstRow="1" firstCol="1" bandRow="1">
                <a:tableStyleId>{16D9F66E-5EB9-4882-86FB-DCBF35E3C3E4}</a:tableStyleId>
              </a:tblPr>
              <a:tblGrid>
                <a:gridCol w="5228216">
                  <a:extLst>
                    <a:ext uri="{9D8B030D-6E8A-4147-A177-3AD203B41FA5}">
                      <a16:colId xmlns:a16="http://schemas.microsoft.com/office/drawing/2014/main" val="20000"/>
                    </a:ext>
                  </a:extLst>
                </a:gridCol>
                <a:gridCol w="2506532">
                  <a:extLst>
                    <a:ext uri="{9D8B030D-6E8A-4147-A177-3AD203B41FA5}">
                      <a16:colId xmlns:a16="http://schemas.microsoft.com/office/drawing/2014/main" val="20001"/>
                    </a:ext>
                  </a:extLst>
                </a:gridCol>
              </a:tblGrid>
              <a:tr h="390585">
                <a:tc>
                  <a:txBody>
                    <a:bodyPr/>
                    <a:lstStyle/>
                    <a:p>
                      <a:pPr marL="0" marR="0" algn="ctr">
                        <a:spcBef>
                          <a:spcPts val="0"/>
                        </a:spcBef>
                        <a:spcAft>
                          <a:spcPts val="0"/>
                        </a:spcAft>
                      </a:pPr>
                      <a:r>
                        <a:rPr lang="en-US" sz="1600" dirty="0">
                          <a:effectLst/>
                        </a:rPr>
                        <a:t>Sermon Title</a:t>
                      </a:r>
                      <a:endParaRPr lang="en-US" sz="2000" dirty="0">
                        <a:effectLst/>
                        <a:latin typeface="Calibri" charset="0"/>
                        <a:ea typeface="Calibri" charset="0"/>
                        <a:cs typeface="Times New Roman" charset="0"/>
                      </a:endParaRPr>
                    </a:p>
                  </a:txBody>
                  <a:tcPr marL="12700" marR="12700" marT="12700" marB="12700" anchor="ctr"/>
                </a:tc>
                <a:tc>
                  <a:txBody>
                    <a:bodyPr/>
                    <a:lstStyle/>
                    <a:p>
                      <a:pPr marL="0" marR="0" algn="ctr">
                        <a:spcBef>
                          <a:spcPts val="0"/>
                        </a:spcBef>
                        <a:spcAft>
                          <a:spcPts val="0"/>
                        </a:spcAft>
                      </a:pPr>
                      <a:r>
                        <a:rPr lang="en-US" sz="1600" dirty="0">
                          <a:effectLst/>
                        </a:rPr>
                        <a:t>Sundays at</a:t>
                      </a:r>
                      <a:r>
                        <a:rPr lang="en-US" sz="1600" baseline="0" dirty="0">
                          <a:effectLst/>
                        </a:rPr>
                        <a:t> </a:t>
                      </a:r>
                      <a:r>
                        <a:rPr lang="en-US" sz="1600" dirty="0">
                          <a:effectLst/>
                        </a:rPr>
                        <a:t>6:00 P.M.</a:t>
                      </a:r>
                      <a:endParaRPr lang="en-US" sz="2000" dirty="0">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0"/>
                  </a:ext>
                </a:extLst>
              </a:tr>
              <a:tr h="390585">
                <a:tc>
                  <a:txBody>
                    <a:bodyPr/>
                    <a:lstStyle/>
                    <a:p>
                      <a:pPr marL="0" marR="0">
                        <a:spcBef>
                          <a:spcPts val="0"/>
                        </a:spcBef>
                        <a:spcAft>
                          <a:spcPts val="0"/>
                        </a:spcAft>
                      </a:pPr>
                      <a:r>
                        <a:rPr lang="en-US" sz="1600" dirty="0">
                          <a:effectLst/>
                        </a:rPr>
                        <a:t>The Unchanging God of Glory </a:t>
                      </a:r>
                      <a:r>
                        <a:rPr lang="en-US" sz="1600" b="0" dirty="0">
                          <a:effectLst/>
                        </a:rPr>
                        <a:t>(Acts 7:2)</a:t>
                      </a:r>
                      <a:endParaRPr lang="en-US" sz="2000" b="0" dirty="0">
                        <a:effectLst/>
                        <a:latin typeface="Calibri" charset="0"/>
                        <a:ea typeface="Calibri" charset="0"/>
                        <a:cs typeface="Times New Roman" charset="0"/>
                      </a:endParaRPr>
                    </a:p>
                  </a:txBody>
                  <a:tcPr marL="12700" marR="12700" marT="12700" marB="12700" anchor="ctr">
                    <a:solidFill>
                      <a:schemeClr val="bg1"/>
                    </a:solidFill>
                  </a:tcPr>
                </a:tc>
                <a:tc>
                  <a:txBody>
                    <a:bodyPr/>
                    <a:lstStyle/>
                    <a:p>
                      <a:pPr marL="0" marR="0">
                        <a:spcBef>
                          <a:spcPts val="0"/>
                        </a:spcBef>
                        <a:spcAft>
                          <a:spcPts val="0"/>
                        </a:spcAft>
                      </a:pPr>
                      <a:r>
                        <a:rPr lang="en-US" sz="1600" dirty="0">
                          <a:effectLst/>
                        </a:rPr>
                        <a:t>September 15, 2019</a:t>
                      </a:r>
                      <a:endParaRPr lang="en-US" sz="2000" dirty="0">
                        <a:effectLst/>
                        <a:latin typeface="Calibri" charset="0"/>
                        <a:ea typeface="Calibri" charset="0"/>
                        <a:cs typeface="Times New Roman" charset="0"/>
                      </a:endParaRPr>
                    </a:p>
                  </a:txBody>
                  <a:tcPr marL="12700" marR="12700" marT="12700" marB="12700" anchor="ctr">
                    <a:solidFill>
                      <a:schemeClr val="bg1"/>
                    </a:solidFill>
                  </a:tcPr>
                </a:tc>
                <a:extLst>
                  <a:ext uri="{0D108BD9-81ED-4DB2-BD59-A6C34878D82A}">
                    <a16:rowId xmlns:a16="http://schemas.microsoft.com/office/drawing/2014/main" val="10001"/>
                  </a:ext>
                </a:extLst>
              </a:tr>
              <a:tr h="390585">
                <a:tc>
                  <a:txBody>
                    <a:bodyPr/>
                    <a:lstStyle/>
                    <a:p>
                      <a:pPr marL="0" marR="0">
                        <a:spcBef>
                          <a:spcPts val="0"/>
                        </a:spcBef>
                        <a:spcAft>
                          <a:spcPts val="0"/>
                        </a:spcAft>
                      </a:pPr>
                      <a:r>
                        <a:rPr lang="en-US" sz="1600" dirty="0">
                          <a:effectLst/>
                          <a:highlight>
                            <a:srgbClr val="FFFF00"/>
                          </a:highlight>
                        </a:rPr>
                        <a:t>God, Glorified in Creation </a:t>
                      </a:r>
                      <a:r>
                        <a:rPr lang="en-US" sz="1600" b="0" dirty="0">
                          <a:effectLst/>
                          <a:highlight>
                            <a:srgbClr val="FFFF00"/>
                          </a:highlight>
                        </a:rPr>
                        <a:t>(Ps 19:1; 148:1-5, Rev. 4:11)</a:t>
                      </a:r>
                      <a:endParaRPr lang="en-US" sz="2000" b="0" dirty="0">
                        <a:effectLst/>
                        <a:highlight>
                          <a:srgbClr val="FFFF00"/>
                        </a:highligh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effectLst/>
                          <a:highlight>
                            <a:srgbClr val="FFFF00"/>
                          </a:highlight>
                        </a:rPr>
                        <a:t>October 27, 2019 </a:t>
                      </a:r>
                      <a:endParaRPr lang="en-US" sz="2000" dirty="0">
                        <a:effectLst/>
                        <a:highlight>
                          <a:srgbClr val="FFFF00"/>
                        </a:highligh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2"/>
                  </a:ext>
                </a:extLst>
              </a:tr>
              <a:tr h="390585">
                <a:tc>
                  <a:txBody>
                    <a:bodyPr/>
                    <a:lstStyle/>
                    <a:p>
                      <a:pPr marL="0" marR="0">
                        <a:spcBef>
                          <a:spcPts val="0"/>
                        </a:spcBef>
                        <a:spcAft>
                          <a:spcPts val="0"/>
                        </a:spcAft>
                      </a:pPr>
                      <a:r>
                        <a:rPr lang="en-US" sz="1600" dirty="0">
                          <a:effectLst/>
                        </a:rPr>
                        <a:t>God, Glorified in Christ </a:t>
                      </a:r>
                      <a:r>
                        <a:rPr lang="en-US" sz="1600" b="0" dirty="0">
                          <a:effectLst/>
                        </a:rPr>
                        <a:t>(John 13:32)</a:t>
                      </a:r>
                      <a:endParaRPr lang="en-US" sz="2000" b="0" dirty="0">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a:effectLst/>
                        </a:rPr>
                        <a:t>November 17, 2019</a:t>
                      </a:r>
                      <a:endParaRPr lang="en-US" sz="2000">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3"/>
                  </a:ext>
                </a:extLst>
              </a:tr>
              <a:tr h="390585">
                <a:tc>
                  <a:txBody>
                    <a:bodyPr/>
                    <a:lstStyle/>
                    <a:p>
                      <a:pPr marL="0" marR="0">
                        <a:spcBef>
                          <a:spcPts val="0"/>
                        </a:spcBef>
                        <a:spcAft>
                          <a:spcPts val="0"/>
                        </a:spcAft>
                      </a:pPr>
                      <a:r>
                        <a:rPr lang="en-US" sz="1600" dirty="0">
                          <a:effectLst/>
                        </a:rPr>
                        <a:t>God, Glorified in the Church </a:t>
                      </a:r>
                      <a:r>
                        <a:rPr lang="en-US" sz="1600" b="0" dirty="0">
                          <a:effectLst/>
                        </a:rPr>
                        <a:t>(</a:t>
                      </a:r>
                      <a:r>
                        <a:rPr lang="en-US" sz="1600" b="0" dirty="0" err="1">
                          <a:effectLst/>
                        </a:rPr>
                        <a:t>Eph</a:t>
                      </a:r>
                      <a:r>
                        <a:rPr lang="en-US" sz="1600" b="0" dirty="0">
                          <a:effectLst/>
                        </a:rPr>
                        <a:t> 1:6-14, 3:10,21)</a:t>
                      </a:r>
                      <a:endParaRPr lang="en-US" sz="2000" b="0" dirty="0">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a:effectLst/>
                        </a:rPr>
                        <a:t>December 15, 2019</a:t>
                      </a:r>
                      <a:endParaRPr lang="en-US" sz="2000">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4"/>
                  </a:ext>
                </a:extLst>
              </a:tr>
              <a:tr h="390585">
                <a:tc>
                  <a:txBody>
                    <a:bodyPr/>
                    <a:lstStyle/>
                    <a:p>
                      <a:pPr marL="0" marR="0">
                        <a:spcBef>
                          <a:spcPts val="0"/>
                        </a:spcBef>
                        <a:spcAft>
                          <a:spcPts val="0"/>
                        </a:spcAft>
                      </a:pPr>
                      <a:r>
                        <a:rPr lang="en-US" sz="1600" dirty="0">
                          <a:effectLst/>
                        </a:rPr>
                        <a:t>The Failure To Glorify God </a:t>
                      </a:r>
                      <a:r>
                        <a:rPr lang="en-US" sz="1600" b="0" dirty="0">
                          <a:effectLst/>
                        </a:rPr>
                        <a:t>(Rom. 1:21, 3:23)</a:t>
                      </a:r>
                      <a:endParaRPr lang="en-US" sz="2000" b="0" dirty="0">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a:effectLst/>
                        </a:rPr>
                        <a:t>January 19, 2020</a:t>
                      </a:r>
                      <a:endParaRPr lang="en-US" sz="2000">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5"/>
                  </a:ext>
                </a:extLst>
              </a:tr>
              <a:tr h="390585">
                <a:tc>
                  <a:txBody>
                    <a:bodyPr/>
                    <a:lstStyle/>
                    <a:p>
                      <a:pPr marL="0" marR="0">
                        <a:spcBef>
                          <a:spcPts val="0"/>
                        </a:spcBef>
                        <a:spcAft>
                          <a:spcPts val="0"/>
                        </a:spcAft>
                      </a:pPr>
                      <a:r>
                        <a:rPr lang="en-US" sz="1600" dirty="0">
                          <a:effectLst/>
                        </a:rPr>
                        <a:t>God, Glorified in United Worship </a:t>
                      </a:r>
                      <a:r>
                        <a:rPr lang="en-US" sz="1600" b="0" dirty="0">
                          <a:effectLst/>
                        </a:rPr>
                        <a:t>(Rom. 15:6-7, Ps. 50:23)</a:t>
                      </a:r>
                      <a:endParaRPr lang="en-US" sz="2000" b="0" dirty="0">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a:effectLst/>
                        </a:rPr>
                        <a:t>February 16, 2020</a:t>
                      </a:r>
                      <a:endParaRPr lang="en-US" sz="2000">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6"/>
                  </a:ext>
                </a:extLst>
              </a:tr>
              <a:tr h="390585">
                <a:tc>
                  <a:txBody>
                    <a:bodyPr/>
                    <a:lstStyle/>
                    <a:p>
                      <a:pPr marL="0" marR="0">
                        <a:spcBef>
                          <a:spcPts val="0"/>
                        </a:spcBef>
                        <a:spcAft>
                          <a:spcPts val="0"/>
                        </a:spcAft>
                      </a:pPr>
                      <a:r>
                        <a:rPr lang="en-US" sz="1600" dirty="0">
                          <a:effectLst/>
                        </a:rPr>
                        <a:t>God, Glorified in Proven Character </a:t>
                      </a:r>
                      <a:r>
                        <a:rPr lang="en-US" sz="1600" b="0" dirty="0">
                          <a:effectLst/>
                        </a:rPr>
                        <a:t>(1 Peter 4:8-11)</a:t>
                      </a:r>
                      <a:endParaRPr lang="en-US" sz="2000" b="0" dirty="0">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a:effectLst/>
                        </a:rPr>
                        <a:t>March 15, 2020</a:t>
                      </a:r>
                      <a:endParaRPr lang="en-US" sz="2000">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7"/>
                  </a:ext>
                </a:extLst>
              </a:tr>
              <a:tr h="390585">
                <a:tc>
                  <a:txBody>
                    <a:bodyPr/>
                    <a:lstStyle/>
                    <a:p>
                      <a:pPr marL="0" marR="0">
                        <a:spcBef>
                          <a:spcPts val="0"/>
                        </a:spcBef>
                        <a:spcAft>
                          <a:spcPts val="0"/>
                        </a:spcAft>
                      </a:pPr>
                      <a:r>
                        <a:rPr lang="en-US" sz="1600" dirty="0">
                          <a:effectLst/>
                        </a:rPr>
                        <a:t>God, Glorified in Good Deeds </a:t>
                      </a:r>
                      <a:r>
                        <a:rPr lang="en-US" sz="1600" b="0" dirty="0">
                          <a:effectLst/>
                        </a:rPr>
                        <a:t>(Matt. 5:16)</a:t>
                      </a:r>
                      <a:endParaRPr lang="en-US" sz="2000" b="0" dirty="0">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a:effectLst/>
                        </a:rPr>
                        <a:t>April 19, 2020</a:t>
                      </a:r>
                      <a:endParaRPr lang="en-US" sz="2000">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8"/>
                  </a:ext>
                </a:extLst>
              </a:tr>
              <a:tr h="390585">
                <a:tc>
                  <a:txBody>
                    <a:bodyPr/>
                    <a:lstStyle/>
                    <a:p>
                      <a:pPr marL="0" marR="0">
                        <a:spcBef>
                          <a:spcPts val="0"/>
                        </a:spcBef>
                        <a:spcAft>
                          <a:spcPts val="0"/>
                        </a:spcAft>
                      </a:pPr>
                      <a:r>
                        <a:rPr lang="en-US" sz="1600" dirty="0">
                          <a:effectLst/>
                        </a:rPr>
                        <a:t>God, Glorified in Evangelism </a:t>
                      </a:r>
                      <a:r>
                        <a:rPr lang="en-US" sz="1600" b="0" dirty="0">
                          <a:effectLst/>
                        </a:rPr>
                        <a:t>(2 Thess. 2:14-15, Isa. 66:18-23)</a:t>
                      </a:r>
                      <a:endParaRPr lang="en-US" sz="2000" b="0" dirty="0">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a:effectLst/>
                        </a:rPr>
                        <a:t>May 17, 2020</a:t>
                      </a:r>
                      <a:endParaRPr lang="en-US" sz="2000">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09"/>
                  </a:ext>
                </a:extLst>
              </a:tr>
              <a:tr h="390585">
                <a:tc>
                  <a:txBody>
                    <a:bodyPr/>
                    <a:lstStyle/>
                    <a:p>
                      <a:pPr marL="0" marR="0">
                        <a:spcBef>
                          <a:spcPts val="0"/>
                        </a:spcBef>
                        <a:spcAft>
                          <a:spcPts val="0"/>
                        </a:spcAft>
                      </a:pPr>
                      <a:r>
                        <a:rPr lang="en-US" sz="1600" dirty="0">
                          <a:effectLst/>
                        </a:rPr>
                        <a:t>God, Glorified in Our Body &amp; Spirit </a:t>
                      </a:r>
                      <a:r>
                        <a:rPr lang="en-US" sz="1600" b="0" dirty="0">
                          <a:effectLst/>
                        </a:rPr>
                        <a:t>(1 Cor. 6:20 &amp; 7)</a:t>
                      </a:r>
                      <a:endParaRPr lang="en-US" sz="2000" b="0" dirty="0">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a:effectLst/>
                        </a:rPr>
                        <a:t>June 21, 2020</a:t>
                      </a:r>
                      <a:endParaRPr lang="en-US" sz="2000">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0"/>
                  </a:ext>
                </a:extLst>
              </a:tr>
              <a:tr h="390585">
                <a:tc>
                  <a:txBody>
                    <a:bodyPr/>
                    <a:lstStyle/>
                    <a:p>
                      <a:pPr marL="0" marR="0">
                        <a:spcBef>
                          <a:spcPts val="0"/>
                        </a:spcBef>
                        <a:spcAft>
                          <a:spcPts val="0"/>
                        </a:spcAft>
                      </a:pPr>
                      <a:r>
                        <a:rPr lang="en-US" sz="1600" dirty="0">
                          <a:effectLst/>
                        </a:rPr>
                        <a:t>God, Glorified in the name Christian </a:t>
                      </a:r>
                      <a:r>
                        <a:rPr lang="en-US" sz="1600" b="0" dirty="0">
                          <a:effectLst/>
                        </a:rPr>
                        <a:t>(1 Peter 4:16)</a:t>
                      </a:r>
                      <a:endParaRPr lang="en-US" sz="2000" b="0" dirty="0">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a:effectLst/>
                        </a:rPr>
                        <a:t>July 19, 2020</a:t>
                      </a:r>
                      <a:endParaRPr lang="en-US" sz="2000">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1"/>
                  </a:ext>
                </a:extLst>
              </a:tr>
              <a:tr h="390585">
                <a:tc>
                  <a:txBody>
                    <a:bodyPr/>
                    <a:lstStyle/>
                    <a:p>
                      <a:pPr marL="0" marR="0">
                        <a:spcBef>
                          <a:spcPts val="0"/>
                        </a:spcBef>
                        <a:spcAft>
                          <a:spcPts val="0"/>
                        </a:spcAft>
                      </a:pPr>
                      <a:r>
                        <a:rPr lang="en-US" sz="1600" dirty="0">
                          <a:effectLst/>
                        </a:rPr>
                        <a:t>God, Glorified in Judgment </a:t>
                      </a:r>
                      <a:r>
                        <a:rPr lang="en-US" sz="1600" b="0" dirty="0">
                          <a:effectLst/>
                        </a:rPr>
                        <a:t>(Phil. 2:11, 2 Thess. 1:6-10)</a:t>
                      </a:r>
                      <a:endParaRPr lang="en-US" sz="2000" b="0" dirty="0">
                        <a:effectLst/>
                        <a:latin typeface="Calibri" charset="0"/>
                        <a:ea typeface="Calibri" charset="0"/>
                        <a:cs typeface="Times New Roman" charset="0"/>
                      </a:endParaRPr>
                    </a:p>
                  </a:txBody>
                  <a:tcPr marL="12700" marR="12700" marT="12700" marB="12700" anchor="ctr"/>
                </a:tc>
                <a:tc>
                  <a:txBody>
                    <a:bodyPr/>
                    <a:lstStyle/>
                    <a:p>
                      <a:pPr marL="0" marR="0">
                        <a:spcBef>
                          <a:spcPts val="0"/>
                        </a:spcBef>
                        <a:spcAft>
                          <a:spcPts val="0"/>
                        </a:spcAft>
                      </a:pPr>
                      <a:r>
                        <a:rPr lang="en-US" sz="1600" dirty="0">
                          <a:effectLst/>
                        </a:rPr>
                        <a:t>August 16, 2020</a:t>
                      </a:r>
                      <a:endParaRPr lang="en-US" sz="2000" dirty="0">
                        <a:effectLst/>
                        <a:latin typeface="Calibri" charset="0"/>
                        <a:ea typeface="Calibri" charset="0"/>
                        <a:cs typeface="Times New Roman" charset="0"/>
                      </a:endParaRPr>
                    </a:p>
                  </a:txBody>
                  <a:tcPr marL="12700" marR="12700" marT="12700" marB="1270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6537694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5" name="Title 4"/>
          <p:cNvSpPr>
            <a:spLocks noGrp="1"/>
          </p:cNvSpPr>
          <p:nvPr>
            <p:ph type="title"/>
          </p:nvPr>
        </p:nvSpPr>
        <p:spPr>
          <a:xfrm>
            <a:off x="628650" y="304271"/>
            <a:ext cx="8106788" cy="1104636"/>
          </a:xfrm>
        </p:spPr>
        <p:txBody>
          <a:bodyPr/>
          <a:lstStyle/>
          <a:p>
            <a:pPr algn="ctr"/>
            <a:r>
              <a:rPr lang="en-US" dirty="0">
                <a:solidFill>
                  <a:schemeClr val="bg1"/>
                </a:solidFill>
              </a:rPr>
              <a:t>Ways to Relate the Creator and the Creation</a:t>
            </a:r>
          </a:p>
        </p:txBody>
      </p:sp>
      <p:sp>
        <p:nvSpPr>
          <p:cNvPr id="6" name="Content Placeholder 5"/>
          <p:cNvSpPr>
            <a:spLocks noGrp="1"/>
          </p:cNvSpPr>
          <p:nvPr>
            <p:ph idx="1"/>
          </p:nvPr>
        </p:nvSpPr>
        <p:spPr>
          <a:xfrm>
            <a:off x="297908" y="4149186"/>
            <a:ext cx="8106783" cy="609002"/>
          </a:xfrm>
          <a:ln>
            <a:solidFill>
              <a:schemeClr val="accent6">
                <a:lumMod val="50000"/>
              </a:schemeClr>
            </a:solidFill>
          </a:ln>
        </p:spPr>
        <p:txBody>
          <a:bodyPr>
            <a:normAutofit fontScale="77500" lnSpcReduction="20000"/>
          </a:bodyPr>
          <a:lstStyle/>
          <a:p>
            <a:r>
              <a:rPr lang="en-US" sz="4100" dirty="0">
                <a:solidFill>
                  <a:srgbClr val="FFC000"/>
                </a:solidFill>
              </a:rPr>
              <a:t>Deism</a:t>
            </a:r>
            <a:r>
              <a:rPr lang="en-US" dirty="0">
                <a:solidFill>
                  <a:srgbClr val="FFC000"/>
                </a:solidFill>
              </a:rPr>
              <a:t> – </a:t>
            </a:r>
            <a:r>
              <a:rPr lang="en-US" dirty="0">
                <a:solidFill>
                  <a:schemeClr val="bg1"/>
                </a:solidFill>
              </a:rPr>
              <a:t>God exist. He made all things, but He’s involved.</a:t>
            </a:r>
            <a:endParaRPr lang="en-US" dirty="0">
              <a:solidFill>
                <a:srgbClr val="FFC000"/>
              </a:solidFill>
            </a:endParaRPr>
          </a:p>
        </p:txBody>
      </p:sp>
      <p:sp>
        <p:nvSpPr>
          <p:cNvPr id="7" name="Content Placeholder 5">
            <a:extLst>
              <a:ext uri="{FF2B5EF4-FFF2-40B4-BE49-F238E27FC236}">
                <a16:creationId xmlns:a16="http://schemas.microsoft.com/office/drawing/2014/main" id="{0D398BE6-AA43-6D4C-AD4E-C79B81A2063D}"/>
              </a:ext>
            </a:extLst>
          </p:cNvPr>
          <p:cNvSpPr txBox="1">
            <a:spLocks/>
          </p:cNvSpPr>
          <p:nvPr/>
        </p:nvSpPr>
        <p:spPr>
          <a:xfrm>
            <a:off x="297909" y="2322180"/>
            <a:ext cx="8106786" cy="609002"/>
          </a:xfrm>
          <a:prstGeom prst="rect">
            <a:avLst/>
          </a:prstGeom>
          <a:ln>
            <a:solidFill>
              <a:schemeClr val="accent6">
                <a:lumMod val="40000"/>
                <a:lumOff val="60000"/>
              </a:schemeClr>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rgbClr val="FFC000"/>
                </a:solidFill>
              </a:rPr>
              <a:t>Dualism – </a:t>
            </a:r>
            <a:r>
              <a:rPr lang="en-US" sz="2800" dirty="0">
                <a:solidFill>
                  <a:schemeClr val="bg1"/>
                </a:solidFill>
              </a:rPr>
              <a:t>Battle between God vs. Universe. </a:t>
            </a:r>
            <a:endParaRPr lang="en-US" dirty="0">
              <a:solidFill>
                <a:schemeClr val="bg1"/>
              </a:solidFill>
            </a:endParaRPr>
          </a:p>
        </p:txBody>
      </p:sp>
      <p:sp>
        <p:nvSpPr>
          <p:cNvPr id="8" name="Content Placeholder 5">
            <a:extLst>
              <a:ext uri="{FF2B5EF4-FFF2-40B4-BE49-F238E27FC236}">
                <a16:creationId xmlns:a16="http://schemas.microsoft.com/office/drawing/2014/main" id="{7949876B-D14A-D54A-80C3-88F42C3A0CFE}"/>
              </a:ext>
            </a:extLst>
          </p:cNvPr>
          <p:cNvSpPr txBox="1">
            <a:spLocks/>
          </p:cNvSpPr>
          <p:nvPr/>
        </p:nvSpPr>
        <p:spPr>
          <a:xfrm>
            <a:off x="297908" y="2931182"/>
            <a:ext cx="8106785" cy="609002"/>
          </a:xfrm>
          <a:prstGeom prst="rect">
            <a:avLst/>
          </a:prstGeom>
          <a:ln>
            <a:solidFill>
              <a:schemeClr val="accent6">
                <a:lumMod val="60000"/>
                <a:lumOff val="40000"/>
              </a:schemeClr>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rgbClr val="FFC000"/>
                </a:solidFill>
              </a:rPr>
              <a:t>Pantheism – </a:t>
            </a:r>
            <a:r>
              <a:rPr lang="en-US" sz="2800" dirty="0">
                <a:solidFill>
                  <a:schemeClr val="bg1"/>
                </a:solidFill>
              </a:rPr>
              <a:t>God is the universe</a:t>
            </a:r>
            <a:r>
              <a:rPr lang="en-US" dirty="0">
                <a:solidFill>
                  <a:schemeClr val="bg1"/>
                </a:solidFill>
              </a:rPr>
              <a:t>. </a:t>
            </a:r>
            <a:endParaRPr lang="en-US" dirty="0">
              <a:solidFill>
                <a:srgbClr val="FFC000"/>
              </a:solidFill>
            </a:endParaRPr>
          </a:p>
        </p:txBody>
      </p:sp>
      <p:sp>
        <p:nvSpPr>
          <p:cNvPr id="9" name="Content Placeholder 5">
            <a:extLst>
              <a:ext uri="{FF2B5EF4-FFF2-40B4-BE49-F238E27FC236}">
                <a16:creationId xmlns:a16="http://schemas.microsoft.com/office/drawing/2014/main" id="{CA9298E7-1BC0-614D-87B3-16C417CD15E5}"/>
              </a:ext>
            </a:extLst>
          </p:cNvPr>
          <p:cNvSpPr txBox="1">
            <a:spLocks/>
          </p:cNvSpPr>
          <p:nvPr/>
        </p:nvSpPr>
        <p:spPr>
          <a:xfrm>
            <a:off x="297909" y="3540184"/>
            <a:ext cx="8106784" cy="609002"/>
          </a:xfrm>
          <a:prstGeom prst="rect">
            <a:avLst/>
          </a:prstGeom>
          <a:ln>
            <a:solidFill>
              <a:schemeClr val="accent6">
                <a:lumMod val="75000"/>
              </a:schemeClr>
            </a:solidFill>
          </a:ln>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3800" dirty="0">
                <a:solidFill>
                  <a:srgbClr val="FFC000"/>
                </a:solidFill>
              </a:rPr>
              <a:t>Materialism</a:t>
            </a:r>
            <a:r>
              <a:rPr lang="en-US" dirty="0">
                <a:solidFill>
                  <a:srgbClr val="FFC000"/>
                </a:solidFill>
              </a:rPr>
              <a:t> – </a:t>
            </a:r>
            <a:r>
              <a:rPr lang="en-US" sz="3100" dirty="0">
                <a:solidFill>
                  <a:schemeClr val="bg1"/>
                </a:solidFill>
              </a:rPr>
              <a:t>The creation is all that there is. No Creator</a:t>
            </a:r>
            <a:r>
              <a:rPr lang="en-US" dirty="0">
                <a:solidFill>
                  <a:schemeClr val="bg1"/>
                </a:solidFill>
              </a:rPr>
              <a:t>.</a:t>
            </a:r>
            <a:endParaRPr lang="en-US" dirty="0">
              <a:solidFill>
                <a:srgbClr val="FFC000"/>
              </a:solidFill>
            </a:endParaRPr>
          </a:p>
        </p:txBody>
      </p:sp>
      <p:sp>
        <p:nvSpPr>
          <p:cNvPr id="10" name="Content Placeholder 5">
            <a:extLst>
              <a:ext uri="{FF2B5EF4-FFF2-40B4-BE49-F238E27FC236}">
                <a16:creationId xmlns:a16="http://schemas.microsoft.com/office/drawing/2014/main" id="{C046A087-E463-2543-B88F-CCE6103504A2}"/>
              </a:ext>
            </a:extLst>
          </p:cNvPr>
          <p:cNvSpPr txBox="1">
            <a:spLocks/>
          </p:cNvSpPr>
          <p:nvPr/>
        </p:nvSpPr>
        <p:spPr>
          <a:xfrm>
            <a:off x="297908" y="1713178"/>
            <a:ext cx="8106787" cy="609002"/>
          </a:xfrm>
          <a:prstGeom prst="rect">
            <a:avLst/>
          </a:prstGeom>
          <a:ln>
            <a:solidFill>
              <a:schemeClr val="accent6">
                <a:lumMod val="20000"/>
                <a:lumOff val="80000"/>
              </a:schemeClr>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32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rgbClr val="FFC000"/>
                </a:solidFill>
              </a:rPr>
              <a:t>Asceticism – </a:t>
            </a:r>
            <a:r>
              <a:rPr lang="en-US" sz="2800" dirty="0">
                <a:solidFill>
                  <a:schemeClr val="bg1"/>
                </a:solidFill>
              </a:rPr>
              <a:t>Creation is evil and should be avoided</a:t>
            </a:r>
            <a:endParaRPr lang="en-US" dirty="0">
              <a:solidFill>
                <a:srgbClr val="FFC000"/>
              </a:solidFill>
            </a:endParaRPr>
          </a:p>
        </p:txBody>
      </p:sp>
    </p:spTree>
    <p:extLst>
      <p:ext uri="{BB962C8B-B14F-4D97-AF65-F5344CB8AC3E}">
        <p14:creationId xmlns:p14="http://schemas.microsoft.com/office/powerpoint/2010/main" val="20774048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 calcmode="lin" valueType="num">
                                      <p:cBhvr additive="base">
                                        <p:cTn id="31" dur="500" fill="hold"/>
                                        <p:tgtEl>
                                          <p:spTgt spid="6">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6">
                                            <p:bg/>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 calcmode="lin" valueType="num">
                                      <p:cBhvr additive="base">
                                        <p:cTn id="3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5" name="Title 4"/>
          <p:cNvSpPr>
            <a:spLocks noGrp="1"/>
          </p:cNvSpPr>
          <p:nvPr>
            <p:ph type="title"/>
          </p:nvPr>
        </p:nvSpPr>
        <p:spPr>
          <a:xfrm>
            <a:off x="628650" y="304271"/>
            <a:ext cx="8106788" cy="1104636"/>
          </a:xfrm>
        </p:spPr>
        <p:txBody>
          <a:bodyPr/>
          <a:lstStyle/>
          <a:p>
            <a:pPr algn="ctr"/>
            <a:r>
              <a:rPr lang="en-US" dirty="0">
                <a:solidFill>
                  <a:schemeClr val="bg1"/>
                </a:solidFill>
              </a:rPr>
              <a:t>Ways to Relate the Creator and the Creation</a:t>
            </a:r>
          </a:p>
        </p:txBody>
      </p:sp>
      <p:sp>
        <p:nvSpPr>
          <p:cNvPr id="4" name="Content Placeholder 3">
            <a:extLst>
              <a:ext uri="{FF2B5EF4-FFF2-40B4-BE49-F238E27FC236}">
                <a16:creationId xmlns:a16="http://schemas.microsoft.com/office/drawing/2014/main" id="{C6BF7FDE-206D-7141-9997-2773D7F445FB}"/>
              </a:ext>
            </a:extLst>
          </p:cNvPr>
          <p:cNvSpPr>
            <a:spLocks noGrp="1"/>
          </p:cNvSpPr>
          <p:nvPr>
            <p:ph idx="1"/>
          </p:nvPr>
        </p:nvSpPr>
        <p:spPr/>
        <p:txBody>
          <a:bodyPr>
            <a:normAutofit/>
          </a:bodyPr>
          <a:lstStyle/>
          <a:p>
            <a:pPr marL="0" indent="0" algn="ctr">
              <a:buNone/>
            </a:pPr>
            <a:endParaRPr lang="en-US" sz="4000" dirty="0">
              <a:solidFill>
                <a:schemeClr val="bg1"/>
              </a:solidFill>
            </a:endParaRPr>
          </a:p>
          <a:p>
            <a:pPr marL="0" indent="0" algn="ctr">
              <a:buNone/>
            </a:pPr>
            <a:r>
              <a:rPr lang="en-US" sz="4000" dirty="0">
                <a:solidFill>
                  <a:schemeClr val="bg1"/>
                </a:solidFill>
              </a:rPr>
              <a:t>Scripture teaches us that God is both </a:t>
            </a:r>
            <a:r>
              <a:rPr lang="en-US" sz="4000" b="1" i="1" u="sng" dirty="0">
                <a:solidFill>
                  <a:schemeClr val="bg1"/>
                </a:solidFill>
              </a:rPr>
              <a:t>transcendent</a:t>
            </a:r>
            <a:r>
              <a:rPr lang="en-US" sz="4000" dirty="0">
                <a:solidFill>
                  <a:schemeClr val="bg1"/>
                </a:solidFill>
              </a:rPr>
              <a:t> and </a:t>
            </a:r>
            <a:r>
              <a:rPr lang="en-US" sz="4000" i="1" dirty="0">
                <a:solidFill>
                  <a:schemeClr val="bg1"/>
                </a:solidFill>
              </a:rPr>
              <a:t> </a:t>
            </a:r>
            <a:r>
              <a:rPr lang="en-US" sz="4000" b="1" i="1" u="sng" dirty="0">
                <a:solidFill>
                  <a:schemeClr val="bg1"/>
                </a:solidFill>
              </a:rPr>
              <a:t>intimately active</a:t>
            </a:r>
            <a:r>
              <a:rPr lang="en-US" sz="4000" dirty="0">
                <a:solidFill>
                  <a:schemeClr val="bg1"/>
                </a:solidFill>
              </a:rPr>
              <a:t> regarding His creation. </a:t>
            </a:r>
          </a:p>
        </p:txBody>
      </p:sp>
    </p:spTree>
    <p:extLst>
      <p:ext uri="{BB962C8B-B14F-4D97-AF65-F5344CB8AC3E}">
        <p14:creationId xmlns:p14="http://schemas.microsoft.com/office/powerpoint/2010/main" val="3198196095"/>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48F9-11A2-1A44-BD76-34B4DCF0C2D6}"/>
              </a:ext>
            </a:extLst>
          </p:cNvPr>
          <p:cNvSpPr>
            <a:spLocks noGrp="1"/>
          </p:cNvSpPr>
          <p:nvPr>
            <p:ph type="title"/>
          </p:nvPr>
        </p:nvSpPr>
        <p:spPr>
          <a:xfrm>
            <a:off x="629841" y="125678"/>
            <a:ext cx="2949178" cy="1333500"/>
          </a:xfrm>
        </p:spPr>
        <p:txBody>
          <a:bodyPr/>
          <a:lstStyle/>
          <a:p>
            <a:r>
              <a:rPr lang="en-US" dirty="0"/>
              <a:t>How does God relate to His creation?</a:t>
            </a:r>
          </a:p>
        </p:txBody>
      </p:sp>
      <p:sp>
        <p:nvSpPr>
          <p:cNvPr id="3" name="Content Placeholder 2">
            <a:extLst>
              <a:ext uri="{FF2B5EF4-FFF2-40B4-BE49-F238E27FC236}">
                <a16:creationId xmlns:a16="http://schemas.microsoft.com/office/drawing/2014/main" id="{963E6B16-6909-9543-ABDD-49BE4021AB8B}"/>
              </a:ext>
            </a:extLst>
          </p:cNvPr>
          <p:cNvSpPr>
            <a:spLocks noGrp="1"/>
          </p:cNvSpPr>
          <p:nvPr>
            <p:ph idx="1"/>
          </p:nvPr>
        </p:nvSpPr>
        <p:spPr>
          <a:xfrm>
            <a:off x="3764604" y="125677"/>
            <a:ext cx="5145931" cy="4765145"/>
          </a:xfrm>
        </p:spPr>
        <p:txBody>
          <a:bodyPr>
            <a:normAutofit fontScale="92500"/>
          </a:bodyPr>
          <a:lstStyle/>
          <a:p>
            <a:pPr marL="0" indent="0" algn="ctr">
              <a:buNone/>
            </a:pPr>
            <a:r>
              <a:rPr lang="en-US" dirty="0"/>
              <a:t>1 The heavens are telling of the glory of God; And their expanse is declaring the work of His hands. 2 Day to day pours forth speech, And night to night reveals knowledge. 3 There is no speech, nor are there words; Their voice is not heard. 4 Their line has gone out through all the earth, And their utterances to the end of the world. In them He has placed a tent for the sun, 5 Which is as a bridegroom coming out of his chamber;  It rejoices as a strong man to run his course.6 Its rising is from one end of the heavens, And its circuit to the other end of them; And there is nothing hidden from its heat.</a:t>
            </a:r>
          </a:p>
          <a:p>
            <a:pPr marL="0" indent="0">
              <a:buNone/>
            </a:pPr>
            <a:endParaRPr lang="en-US" dirty="0"/>
          </a:p>
        </p:txBody>
      </p:sp>
      <p:sp>
        <p:nvSpPr>
          <p:cNvPr id="4" name="Text Placeholder 3">
            <a:extLst>
              <a:ext uri="{FF2B5EF4-FFF2-40B4-BE49-F238E27FC236}">
                <a16:creationId xmlns:a16="http://schemas.microsoft.com/office/drawing/2014/main" id="{12A621DF-21E5-424C-AEEF-4B16F031DBEB}"/>
              </a:ext>
            </a:extLst>
          </p:cNvPr>
          <p:cNvSpPr>
            <a:spLocks noGrp="1"/>
          </p:cNvSpPr>
          <p:nvPr>
            <p:ph type="body" sz="half" idx="2"/>
          </p:nvPr>
        </p:nvSpPr>
        <p:spPr>
          <a:xfrm>
            <a:off x="629841" y="1459178"/>
            <a:ext cx="2949178" cy="3431645"/>
          </a:xfrm>
        </p:spPr>
        <p:txBody>
          <a:bodyPr/>
          <a:lstStyle/>
          <a:p>
            <a:endParaRPr lang="en-US" dirty="0"/>
          </a:p>
        </p:txBody>
      </p:sp>
    </p:spTree>
    <p:extLst>
      <p:ext uri="{BB962C8B-B14F-4D97-AF65-F5344CB8AC3E}">
        <p14:creationId xmlns:p14="http://schemas.microsoft.com/office/powerpoint/2010/main" val="217983937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48F9-11A2-1A44-BD76-34B4DCF0C2D6}"/>
              </a:ext>
            </a:extLst>
          </p:cNvPr>
          <p:cNvSpPr>
            <a:spLocks noGrp="1"/>
          </p:cNvSpPr>
          <p:nvPr>
            <p:ph type="title"/>
          </p:nvPr>
        </p:nvSpPr>
        <p:spPr>
          <a:xfrm>
            <a:off x="629841" y="125678"/>
            <a:ext cx="2949178" cy="1333500"/>
          </a:xfrm>
        </p:spPr>
        <p:txBody>
          <a:bodyPr/>
          <a:lstStyle/>
          <a:p>
            <a:r>
              <a:rPr lang="en-US" dirty="0"/>
              <a:t>How does God relate to His creation?</a:t>
            </a:r>
          </a:p>
        </p:txBody>
      </p:sp>
      <p:sp>
        <p:nvSpPr>
          <p:cNvPr id="3" name="Content Placeholder 2">
            <a:extLst>
              <a:ext uri="{FF2B5EF4-FFF2-40B4-BE49-F238E27FC236}">
                <a16:creationId xmlns:a16="http://schemas.microsoft.com/office/drawing/2014/main" id="{963E6B16-6909-9543-ABDD-49BE4021AB8B}"/>
              </a:ext>
            </a:extLst>
          </p:cNvPr>
          <p:cNvSpPr>
            <a:spLocks noGrp="1"/>
          </p:cNvSpPr>
          <p:nvPr>
            <p:ph idx="1"/>
          </p:nvPr>
        </p:nvSpPr>
        <p:spPr>
          <a:xfrm>
            <a:off x="3764604" y="125677"/>
            <a:ext cx="5145931" cy="4765145"/>
          </a:xfrm>
        </p:spPr>
        <p:txBody>
          <a:bodyPr>
            <a:normAutofit fontScale="92500"/>
          </a:bodyPr>
          <a:lstStyle/>
          <a:p>
            <a:pPr marL="0" indent="0" algn="ctr">
              <a:buNone/>
            </a:pPr>
            <a:r>
              <a:rPr lang="en-US" dirty="0"/>
              <a:t>1 The </a:t>
            </a:r>
            <a:r>
              <a:rPr lang="en-US" u="sng" dirty="0"/>
              <a:t>heavens</a:t>
            </a:r>
            <a:r>
              <a:rPr lang="en-US" dirty="0"/>
              <a:t> are </a:t>
            </a:r>
            <a:r>
              <a:rPr lang="en-US" b="1" dirty="0"/>
              <a:t>telling</a:t>
            </a:r>
            <a:r>
              <a:rPr lang="en-US" dirty="0"/>
              <a:t> of the </a:t>
            </a:r>
            <a:r>
              <a:rPr lang="en-US" i="1" dirty="0"/>
              <a:t>glory of God</a:t>
            </a:r>
            <a:r>
              <a:rPr lang="en-US" dirty="0"/>
              <a:t>; And their expanse is </a:t>
            </a:r>
            <a:r>
              <a:rPr lang="en-US" b="1" dirty="0"/>
              <a:t>declaring</a:t>
            </a:r>
            <a:r>
              <a:rPr lang="en-US" dirty="0"/>
              <a:t> the </a:t>
            </a:r>
            <a:r>
              <a:rPr lang="en-US" i="1" dirty="0"/>
              <a:t>work of His hands</a:t>
            </a:r>
            <a:r>
              <a:rPr lang="en-US" dirty="0"/>
              <a:t>. 2 </a:t>
            </a:r>
            <a:r>
              <a:rPr lang="en-US" u="sng" dirty="0"/>
              <a:t>Day to day </a:t>
            </a:r>
            <a:r>
              <a:rPr lang="en-US" b="1" dirty="0"/>
              <a:t>pours forth speech</a:t>
            </a:r>
            <a:r>
              <a:rPr lang="en-US" dirty="0"/>
              <a:t>, And </a:t>
            </a:r>
            <a:r>
              <a:rPr lang="en-US" u="sng" dirty="0"/>
              <a:t>night to night </a:t>
            </a:r>
            <a:r>
              <a:rPr lang="en-US" b="1" dirty="0"/>
              <a:t>reveals knowledge</a:t>
            </a:r>
            <a:r>
              <a:rPr lang="en-US" dirty="0"/>
              <a:t>. 3 There is no speech, nor are there words; Their voice is not heard. 4 </a:t>
            </a:r>
            <a:r>
              <a:rPr lang="en-US" u="sng" dirty="0"/>
              <a:t>Their line</a:t>
            </a:r>
            <a:r>
              <a:rPr lang="en-US" dirty="0"/>
              <a:t> has gone out through all the earth, And </a:t>
            </a:r>
            <a:r>
              <a:rPr lang="en-US" b="1" dirty="0"/>
              <a:t>their utterances</a:t>
            </a:r>
            <a:r>
              <a:rPr lang="en-US" dirty="0"/>
              <a:t> to the end of the world. In them He has placed a tent for the sun, 5 Which is as a bridegroom coming out of his chamber;  It rejoices as a strong man to run his course.6 Its rising is from one end of the heavens, And its circuit to the other end of them; And there is nothing hidden from its heat.</a:t>
            </a:r>
          </a:p>
          <a:p>
            <a:pPr marL="0" indent="0">
              <a:buNone/>
            </a:pPr>
            <a:endParaRPr lang="en-US" dirty="0"/>
          </a:p>
        </p:txBody>
      </p:sp>
      <p:sp>
        <p:nvSpPr>
          <p:cNvPr id="4" name="Text Placeholder 3">
            <a:extLst>
              <a:ext uri="{FF2B5EF4-FFF2-40B4-BE49-F238E27FC236}">
                <a16:creationId xmlns:a16="http://schemas.microsoft.com/office/drawing/2014/main" id="{12A621DF-21E5-424C-AEEF-4B16F031DBEB}"/>
              </a:ext>
            </a:extLst>
          </p:cNvPr>
          <p:cNvSpPr>
            <a:spLocks noGrp="1"/>
          </p:cNvSpPr>
          <p:nvPr>
            <p:ph type="body" sz="half" idx="2"/>
          </p:nvPr>
        </p:nvSpPr>
        <p:spPr>
          <a:xfrm>
            <a:off x="629841" y="1459178"/>
            <a:ext cx="2949178" cy="3431645"/>
          </a:xfrm>
        </p:spPr>
        <p:txBody>
          <a:bodyPr/>
          <a:lstStyle/>
          <a:p>
            <a:pPr marL="171450" indent="-171450">
              <a:buFont typeface="Arial" panose="020B0604020202020204" pitchFamily="34" charset="0"/>
              <a:buChar char="•"/>
            </a:pPr>
            <a:r>
              <a:rPr lang="en-US" sz="1800" dirty="0"/>
              <a:t>God uses His creation to announce something about Him.</a:t>
            </a:r>
          </a:p>
          <a:p>
            <a:pPr marL="514350" lvl="1" indent="-171450">
              <a:buFont typeface="Arial" panose="020B0604020202020204" pitchFamily="34" charset="0"/>
              <a:buChar char="•"/>
            </a:pPr>
            <a:r>
              <a:rPr lang="en-US" sz="1400" dirty="0"/>
              <a:t>His glory</a:t>
            </a:r>
          </a:p>
          <a:p>
            <a:pPr marL="514350" lvl="1" indent="-171450">
              <a:buFont typeface="Arial" panose="020B0604020202020204" pitchFamily="34" charset="0"/>
              <a:buChar char="•"/>
            </a:pPr>
            <a:r>
              <a:rPr lang="en-US" sz="1400" dirty="0"/>
              <a:t>The work of His hands.</a:t>
            </a:r>
          </a:p>
          <a:p>
            <a:pPr marL="514350" lvl="1" indent="-171450">
              <a:buFont typeface="Arial" panose="020B0604020202020204" pitchFamily="34" charset="0"/>
              <a:buChar char="•"/>
            </a:pPr>
            <a:endParaRPr lang="en-US" dirty="0"/>
          </a:p>
        </p:txBody>
      </p:sp>
    </p:spTree>
    <p:extLst>
      <p:ext uri="{BB962C8B-B14F-4D97-AF65-F5344CB8AC3E}">
        <p14:creationId xmlns:p14="http://schemas.microsoft.com/office/powerpoint/2010/main" val="398345038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48F9-11A2-1A44-BD76-34B4DCF0C2D6}"/>
              </a:ext>
            </a:extLst>
          </p:cNvPr>
          <p:cNvSpPr>
            <a:spLocks noGrp="1"/>
          </p:cNvSpPr>
          <p:nvPr>
            <p:ph type="title"/>
          </p:nvPr>
        </p:nvSpPr>
        <p:spPr>
          <a:xfrm>
            <a:off x="629841" y="125678"/>
            <a:ext cx="2949178" cy="1333500"/>
          </a:xfrm>
        </p:spPr>
        <p:txBody>
          <a:bodyPr/>
          <a:lstStyle/>
          <a:p>
            <a:r>
              <a:rPr lang="en-US" dirty="0"/>
              <a:t>How does God relate to His creation?</a:t>
            </a:r>
          </a:p>
        </p:txBody>
      </p:sp>
      <p:sp>
        <p:nvSpPr>
          <p:cNvPr id="3" name="Content Placeholder 2">
            <a:extLst>
              <a:ext uri="{FF2B5EF4-FFF2-40B4-BE49-F238E27FC236}">
                <a16:creationId xmlns:a16="http://schemas.microsoft.com/office/drawing/2014/main" id="{963E6B16-6909-9543-ABDD-49BE4021AB8B}"/>
              </a:ext>
            </a:extLst>
          </p:cNvPr>
          <p:cNvSpPr>
            <a:spLocks noGrp="1"/>
          </p:cNvSpPr>
          <p:nvPr>
            <p:ph idx="1"/>
          </p:nvPr>
        </p:nvSpPr>
        <p:spPr>
          <a:xfrm>
            <a:off x="3764604" y="125677"/>
            <a:ext cx="5145931" cy="4765145"/>
          </a:xfrm>
        </p:spPr>
        <p:txBody>
          <a:bodyPr>
            <a:normAutofit fontScale="92500"/>
          </a:bodyPr>
          <a:lstStyle/>
          <a:p>
            <a:pPr marL="0" indent="0" algn="ctr">
              <a:buNone/>
            </a:pPr>
            <a:r>
              <a:rPr lang="en-US" dirty="0"/>
              <a:t>1 The heavens are telling of the glory of God; And their expanse is declaring the work of His hands. 2 Day to day pours forth speech, And night to night reveals knowledge. 3 </a:t>
            </a:r>
            <a:r>
              <a:rPr lang="en-US" b="1" i="1" u="sng" dirty="0"/>
              <a:t>There is no speech, nor are there words; Their voice is not heard</a:t>
            </a:r>
            <a:r>
              <a:rPr lang="en-US" dirty="0"/>
              <a:t>. 4 Their line has gone out </a:t>
            </a:r>
            <a:r>
              <a:rPr lang="en-US" u="sng" dirty="0"/>
              <a:t>through all the earth</a:t>
            </a:r>
            <a:r>
              <a:rPr lang="en-US" dirty="0"/>
              <a:t>, And their utterances to the </a:t>
            </a:r>
            <a:r>
              <a:rPr lang="en-US" u="sng" dirty="0"/>
              <a:t>end of the world</a:t>
            </a:r>
            <a:r>
              <a:rPr lang="en-US" dirty="0"/>
              <a:t>. In them He has placed a tent for the sun, 5 Which is as a bridegroom coming out of his chamber;  It rejoices as a strong man to run his course.6 Its rising is from one end of the heavens, And its circuit to the other end of them; And there is nothing hidden from its heat.</a:t>
            </a:r>
          </a:p>
          <a:p>
            <a:pPr marL="0" indent="0">
              <a:buNone/>
            </a:pPr>
            <a:endParaRPr lang="en-US" dirty="0"/>
          </a:p>
        </p:txBody>
      </p:sp>
      <p:sp>
        <p:nvSpPr>
          <p:cNvPr id="4" name="Text Placeholder 3">
            <a:extLst>
              <a:ext uri="{FF2B5EF4-FFF2-40B4-BE49-F238E27FC236}">
                <a16:creationId xmlns:a16="http://schemas.microsoft.com/office/drawing/2014/main" id="{12A621DF-21E5-424C-AEEF-4B16F031DBEB}"/>
              </a:ext>
            </a:extLst>
          </p:cNvPr>
          <p:cNvSpPr>
            <a:spLocks noGrp="1"/>
          </p:cNvSpPr>
          <p:nvPr>
            <p:ph type="body" sz="half" idx="2"/>
          </p:nvPr>
        </p:nvSpPr>
        <p:spPr>
          <a:xfrm>
            <a:off x="629841" y="1459178"/>
            <a:ext cx="2949178" cy="3431645"/>
          </a:xfrm>
        </p:spPr>
        <p:txBody>
          <a:bodyPr/>
          <a:lstStyle/>
          <a:p>
            <a:pPr marL="171450" indent="-171450">
              <a:buFont typeface="Arial" panose="020B0604020202020204" pitchFamily="34" charset="0"/>
              <a:buChar char="•"/>
            </a:pPr>
            <a:r>
              <a:rPr lang="en-US" sz="1800" dirty="0"/>
              <a:t>God uses His creation to announce something about Him.</a:t>
            </a:r>
          </a:p>
          <a:p>
            <a:pPr marL="171450" indent="-171450">
              <a:buFont typeface="Arial" panose="020B0604020202020204" pitchFamily="34" charset="0"/>
              <a:buChar char="•"/>
            </a:pPr>
            <a:r>
              <a:rPr lang="en-US" sz="1800" dirty="0"/>
              <a:t>God uses His creation to proclaim Himself to peoples of all places. </a:t>
            </a:r>
          </a:p>
          <a:p>
            <a:endParaRPr lang="en-US" sz="1250" dirty="0"/>
          </a:p>
        </p:txBody>
      </p:sp>
    </p:spTree>
    <p:extLst>
      <p:ext uri="{BB962C8B-B14F-4D97-AF65-F5344CB8AC3E}">
        <p14:creationId xmlns:p14="http://schemas.microsoft.com/office/powerpoint/2010/main" val="303166791"/>
      </p:ext>
    </p:extLst>
  </p:cSld>
  <p:clrMapOvr>
    <a:masterClrMapping/>
  </p:clrMapOvr>
  <p:transition spd="slow">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1286</TotalTime>
  <Words>2213</Words>
  <Application>Microsoft Macintosh PowerPoint</Application>
  <PresentationFormat>On-screen Show (16:10)</PresentationFormat>
  <Paragraphs>95</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To God Be The Glory</vt:lpstr>
      <vt:lpstr>PowerPoint Presentation</vt:lpstr>
      <vt:lpstr>PowerPoint Presentation</vt:lpstr>
      <vt:lpstr>Ways to Relate the Creator and the Creation</vt:lpstr>
      <vt:lpstr>Ways to Relate the Creator and the Creation</vt:lpstr>
      <vt:lpstr>How does God relate to His creation?</vt:lpstr>
      <vt:lpstr>How does God relate to His creation?</vt:lpstr>
      <vt:lpstr>How does God relate to His creation?</vt:lpstr>
      <vt:lpstr>How does God relate to His creation?</vt:lpstr>
      <vt:lpstr>What is God’s creation trying to tell us about Him?</vt:lpstr>
      <vt:lpstr>What is God’s creation trying to tell us about Him?</vt:lpstr>
      <vt:lpstr>What is God’s creation trying to tell us about Him?</vt:lpstr>
      <vt:lpstr>What is God’s creation trying to tell us about Him?</vt:lpstr>
      <vt:lpstr>What is God’s creation trying to tell us about Him?</vt:lpstr>
      <vt:lpstr>God Glorified through the Creation</vt:lpstr>
      <vt:lpstr>PowerPoint Presentation</vt:lpstr>
      <vt:lpstr>To God Be The Glory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God Be The Glory</dc:title>
  <dc:creator>Phillip Shumake</dc:creator>
  <cp:lastModifiedBy>Bill Sanchez</cp:lastModifiedBy>
  <cp:revision>32</cp:revision>
  <dcterms:created xsi:type="dcterms:W3CDTF">2019-08-05T16:21:30Z</dcterms:created>
  <dcterms:modified xsi:type="dcterms:W3CDTF">2019-10-27T21:12:04Z</dcterms:modified>
</cp:coreProperties>
</file>