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C7F09F-95AC-4F1A-9B97-A594F5269D9E}" v="85" dt="2019-11-03T20:16:31.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 Borlaug" userId="6e1c80cbff125892" providerId="Windows Live" clId="Web-{7CC7F09F-95AC-4F1A-9B97-A594F5269D9E}"/>
    <pc:docChg chg="modSld">
      <pc:chgData name="Erik Borlaug" userId="6e1c80cbff125892" providerId="Windows Live" clId="Web-{7CC7F09F-95AC-4F1A-9B97-A594F5269D9E}" dt="2019-11-03T20:16:31.048" v="84" actId="20577"/>
      <pc:docMkLst>
        <pc:docMk/>
      </pc:docMkLst>
      <pc:sldChg chg="modSp">
        <pc:chgData name="Erik Borlaug" userId="6e1c80cbff125892" providerId="Windows Live" clId="Web-{7CC7F09F-95AC-4F1A-9B97-A594F5269D9E}" dt="2019-11-03T20:15:59.860" v="0" actId="20577"/>
        <pc:sldMkLst>
          <pc:docMk/>
          <pc:sldMk cId="334413758" sldId="259"/>
        </pc:sldMkLst>
        <pc:spChg chg="mod">
          <ac:chgData name="Erik Borlaug" userId="6e1c80cbff125892" providerId="Windows Live" clId="Web-{7CC7F09F-95AC-4F1A-9B97-A594F5269D9E}" dt="2019-11-03T20:15:59.860" v="0" actId="20577"/>
          <ac:spMkLst>
            <pc:docMk/>
            <pc:sldMk cId="334413758" sldId="259"/>
            <ac:spMk id="3" creationId="{279BF9F6-5177-E34F-909C-C683FDBC7C4A}"/>
          </ac:spMkLst>
        </pc:spChg>
      </pc:sldChg>
      <pc:sldChg chg="modSp">
        <pc:chgData name="Erik Borlaug" userId="6e1c80cbff125892" providerId="Windows Live" clId="Web-{7CC7F09F-95AC-4F1A-9B97-A594F5269D9E}" dt="2019-11-03T20:16:31.048" v="83" actId="20577"/>
        <pc:sldMkLst>
          <pc:docMk/>
          <pc:sldMk cId="3391262507" sldId="260"/>
        </pc:sldMkLst>
        <pc:spChg chg="mod">
          <ac:chgData name="Erik Borlaug" userId="6e1c80cbff125892" providerId="Windows Live" clId="Web-{7CC7F09F-95AC-4F1A-9B97-A594F5269D9E}" dt="2019-11-03T20:16:31.048" v="83" actId="20577"/>
          <ac:spMkLst>
            <pc:docMk/>
            <pc:sldMk cId="3391262507" sldId="260"/>
            <ac:spMk id="3" creationId="{279BF9F6-5177-E34F-909C-C683FDBC7C4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C1BAD000-4C75-E243-881E-DE7B7BCDF868}"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093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BAD000-4C75-E243-881E-DE7B7BCDF868}"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535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BAD000-4C75-E243-881E-DE7B7BCDF868}"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2555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BAD000-4C75-E243-881E-DE7B7BCDF868}"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97267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AD000-4C75-E243-881E-DE7B7BCDF868}"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8174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BAD000-4C75-E243-881E-DE7B7BCDF868}"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24454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BAD000-4C75-E243-881E-DE7B7BCDF868}"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7224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BAD000-4C75-E243-881E-DE7B7BCDF868}"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34156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D000-4C75-E243-881E-DE7B7BCDF868}"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114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426127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8555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1BAD000-4C75-E243-881E-DE7B7BCDF868}" type="datetimeFigureOut">
              <a:rPr lang="en-US" smtClean="0"/>
              <a:t>11/3/2019</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05EB41E-8E5C-4442-8F47-535A9892A507}" type="slidenum">
              <a:rPr lang="en-US" smtClean="0"/>
              <a:t>‹#›</a:t>
            </a:fld>
            <a:endParaRPr lang="en-US"/>
          </a:p>
        </p:txBody>
      </p:sp>
    </p:spTree>
    <p:extLst>
      <p:ext uri="{BB962C8B-B14F-4D97-AF65-F5344CB8AC3E}">
        <p14:creationId xmlns:p14="http://schemas.microsoft.com/office/powerpoint/2010/main" val="234722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05D47-FD14-074E-B112-FD963F865741}"/>
              </a:ext>
            </a:extLst>
          </p:cNvPr>
          <p:cNvSpPr>
            <a:spLocks noGrp="1"/>
          </p:cNvSpPr>
          <p:nvPr>
            <p:ph type="ctrTitle"/>
          </p:nvPr>
        </p:nvSpPr>
        <p:spPr>
          <a:xfrm>
            <a:off x="592282" y="1545167"/>
            <a:ext cx="7730836" cy="1379802"/>
          </a:xfrm>
        </p:spPr>
        <p:txBody>
          <a:bodyPr/>
          <a:lstStyle/>
          <a:p>
            <a:r>
              <a:rPr lang="en-US"/>
              <a:t>Gracious &amp; Comforting Words</a:t>
            </a:r>
          </a:p>
        </p:txBody>
      </p:sp>
      <p:sp>
        <p:nvSpPr>
          <p:cNvPr id="3" name="Subtitle 2">
            <a:extLst>
              <a:ext uri="{FF2B5EF4-FFF2-40B4-BE49-F238E27FC236}">
                <a16:creationId xmlns:a16="http://schemas.microsoft.com/office/drawing/2014/main" id="{9BAD3F9A-16E6-394F-A392-341E6C08B221}"/>
              </a:ext>
            </a:extLst>
          </p:cNvPr>
          <p:cNvSpPr>
            <a:spLocks noGrp="1"/>
          </p:cNvSpPr>
          <p:nvPr>
            <p:ph type="subTitle" idx="1"/>
          </p:nvPr>
        </p:nvSpPr>
        <p:spPr>
          <a:xfrm>
            <a:off x="1143000" y="3114432"/>
            <a:ext cx="6858000" cy="1379802"/>
          </a:xfrm>
        </p:spPr>
        <p:txBody>
          <a:bodyPr>
            <a:normAutofit/>
          </a:bodyPr>
          <a:lstStyle/>
          <a:p>
            <a:r>
              <a:rPr lang="en-US" sz="3600" b="1">
                <a:solidFill>
                  <a:schemeClr val="bg1"/>
                </a:solidFill>
              </a:rPr>
              <a:t>Zechariah 1-3</a:t>
            </a:r>
          </a:p>
        </p:txBody>
      </p:sp>
      <p:sp>
        <p:nvSpPr>
          <p:cNvPr id="4" name="Title 1">
            <a:extLst>
              <a:ext uri="{FF2B5EF4-FFF2-40B4-BE49-F238E27FC236}">
                <a16:creationId xmlns:a16="http://schemas.microsoft.com/office/drawing/2014/main" id="{EC7C9FC1-E43A-604E-B404-21AFC306ED5F}"/>
              </a:ext>
            </a:extLst>
          </p:cNvPr>
          <p:cNvSpPr txBox="1">
            <a:spLocks/>
          </p:cNvSpPr>
          <p:nvPr/>
        </p:nvSpPr>
        <p:spPr>
          <a:xfrm>
            <a:off x="706582" y="1545167"/>
            <a:ext cx="7730836" cy="137980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b="1">
                <a:solidFill>
                  <a:schemeClr val="bg1"/>
                </a:solidFill>
              </a:rPr>
              <a:t>Gracious &amp; Comforting Words</a:t>
            </a:r>
          </a:p>
        </p:txBody>
      </p:sp>
    </p:spTree>
    <p:extLst>
      <p:ext uri="{BB962C8B-B14F-4D97-AF65-F5344CB8AC3E}">
        <p14:creationId xmlns:p14="http://schemas.microsoft.com/office/powerpoint/2010/main" val="10125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FEBB28-9973-3C49-B10E-09C3BFB292AA}"/>
              </a:ext>
            </a:extLst>
          </p:cNvPr>
          <p:cNvSpPr>
            <a:spLocks noGrp="1"/>
          </p:cNvSpPr>
          <p:nvPr>
            <p:ph idx="1"/>
          </p:nvPr>
        </p:nvSpPr>
        <p:spPr>
          <a:xfrm>
            <a:off x="144049" y="831136"/>
            <a:ext cx="8855902" cy="4052728"/>
          </a:xfrm>
        </p:spPr>
        <p:txBody>
          <a:bodyPr>
            <a:normAutofit/>
          </a:bodyPr>
          <a:lstStyle/>
          <a:p>
            <a:pPr marL="0" indent="0" algn="ctr">
              <a:buNone/>
            </a:pPr>
            <a:endParaRPr lang="en-US" sz="3200" b="1">
              <a:solidFill>
                <a:schemeClr val="bg1"/>
              </a:solidFill>
            </a:endParaRPr>
          </a:p>
          <a:p>
            <a:pPr marL="0" indent="0" algn="ctr">
              <a:buNone/>
            </a:pPr>
            <a:endParaRPr lang="en-US" sz="3200" b="1">
              <a:solidFill>
                <a:schemeClr val="bg1"/>
              </a:solidFill>
            </a:endParaRPr>
          </a:p>
          <a:p>
            <a:pPr marL="0" indent="0" algn="ctr">
              <a:buNone/>
            </a:pPr>
            <a:r>
              <a:rPr lang="en-US" sz="3200" b="1">
                <a:solidFill>
                  <a:schemeClr val="bg1"/>
                </a:solidFill>
              </a:rPr>
              <a:t>“And the elders of the Jews built and prospered through the prophesying of Haggai the prophet and Zechariah the son of </a:t>
            </a:r>
            <a:r>
              <a:rPr lang="en-US" sz="3200" b="1" err="1">
                <a:solidFill>
                  <a:schemeClr val="bg1"/>
                </a:solidFill>
              </a:rPr>
              <a:t>Iddo</a:t>
            </a:r>
            <a:r>
              <a:rPr lang="en-US" sz="3200" b="1">
                <a:solidFill>
                  <a:schemeClr val="bg1"/>
                </a:solidFill>
              </a:rPr>
              <a:t>…”</a:t>
            </a:r>
          </a:p>
          <a:p>
            <a:pPr marL="0" indent="0" algn="ctr">
              <a:buNone/>
            </a:pPr>
            <a:r>
              <a:rPr lang="en-US" sz="3200" b="1">
                <a:solidFill>
                  <a:schemeClr val="bg1"/>
                </a:solidFill>
              </a:rPr>
              <a:t>Ezra 6:14</a:t>
            </a:r>
            <a:endParaRPr lang="en-US" sz="3200">
              <a:solidFill>
                <a:schemeClr val="bg1"/>
              </a:solidFill>
            </a:endParaRPr>
          </a:p>
          <a:p>
            <a:endParaRPr lang="en-US" sz="3200">
              <a:solidFill>
                <a:schemeClr val="bg1"/>
              </a:solidFill>
            </a:endParaRPr>
          </a:p>
        </p:txBody>
      </p:sp>
    </p:spTree>
    <p:extLst>
      <p:ext uri="{BB962C8B-B14F-4D97-AF65-F5344CB8AC3E}">
        <p14:creationId xmlns:p14="http://schemas.microsoft.com/office/powerpoint/2010/main" val="212815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a:solidFill>
                  <a:schemeClr val="bg1"/>
                </a:solidFill>
              </a:rPr>
              <a:t>Introducing Zechariah (1:1)</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64197"/>
            <a:ext cx="8855902" cy="4572000"/>
          </a:xfrm>
        </p:spPr>
        <p:txBody>
          <a:bodyPr>
            <a:noAutofit/>
          </a:bodyPr>
          <a:lstStyle/>
          <a:p>
            <a:r>
              <a:rPr lang="en-US" sz="2400" b="1">
                <a:solidFill>
                  <a:schemeClr val="bg1"/>
                </a:solidFill>
              </a:rPr>
              <a:t>Background</a:t>
            </a:r>
          </a:p>
          <a:p>
            <a:pPr lvl="1"/>
            <a:r>
              <a:rPr lang="en-US" sz="2000" b="1">
                <a:solidFill>
                  <a:schemeClr val="bg1"/>
                </a:solidFill>
              </a:rPr>
              <a:t>“In the Second Year of Darius” – King of Persia</a:t>
            </a:r>
          </a:p>
          <a:p>
            <a:pPr lvl="1"/>
            <a:r>
              <a:rPr lang="en-US" sz="2000" b="1">
                <a:solidFill>
                  <a:schemeClr val="bg1"/>
                </a:solidFill>
              </a:rPr>
              <a:t>520 BC</a:t>
            </a:r>
          </a:p>
          <a:p>
            <a:pPr lvl="1"/>
            <a:r>
              <a:rPr lang="en-US" sz="2000" b="1">
                <a:solidFill>
                  <a:schemeClr val="bg1"/>
                </a:solidFill>
              </a:rPr>
              <a:t>Zechariah From Priestly Family (Nehemiah 12:4-7, 16)</a:t>
            </a:r>
          </a:p>
          <a:p>
            <a:r>
              <a:rPr lang="en-US" sz="2400" b="1">
                <a:solidFill>
                  <a:schemeClr val="bg1"/>
                </a:solidFill>
              </a:rPr>
              <a:t>Message – Hope for a Downcast People</a:t>
            </a:r>
          </a:p>
          <a:p>
            <a:r>
              <a:rPr lang="en-US" sz="2400" b="1">
                <a:solidFill>
                  <a:schemeClr val="bg1"/>
                </a:solidFill>
              </a:rPr>
              <a:t>Outline #1</a:t>
            </a:r>
          </a:p>
          <a:p>
            <a:pPr lvl="1"/>
            <a:r>
              <a:rPr lang="en-US" sz="2000" b="1">
                <a:solidFill>
                  <a:schemeClr val="bg1"/>
                </a:solidFill>
              </a:rPr>
              <a:t>Eight Visions (1-6)</a:t>
            </a:r>
          </a:p>
          <a:p>
            <a:pPr lvl="1"/>
            <a:r>
              <a:rPr lang="en-US" sz="2000" b="1">
                <a:solidFill>
                  <a:schemeClr val="bg1"/>
                </a:solidFill>
              </a:rPr>
              <a:t>One Q&amp;A (7-8)</a:t>
            </a:r>
          </a:p>
          <a:p>
            <a:pPr lvl="1"/>
            <a:r>
              <a:rPr lang="en-US" sz="2000" b="1">
                <a:solidFill>
                  <a:schemeClr val="bg1"/>
                </a:solidFill>
              </a:rPr>
              <a:t>Two Burdens (9-14)</a:t>
            </a:r>
          </a:p>
          <a:p>
            <a:r>
              <a:rPr lang="en-US" sz="2400" b="1">
                <a:solidFill>
                  <a:schemeClr val="bg1"/>
                </a:solidFill>
              </a:rPr>
              <a:t>Outline #2</a:t>
            </a:r>
          </a:p>
          <a:p>
            <a:pPr lvl="1"/>
            <a:r>
              <a:rPr lang="en-US" sz="2000" b="1">
                <a:solidFill>
                  <a:schemeClr val="bg1"/>
                </a:solidFill>
              </a:rPr>
              <a:t>Images (1-6)</a:t>
            </a:r>
          </a:p>
          <a:p>
            <a:pPr lvl="1"/>
            <a:r>
              <a:rPr lang="en-US" sz="2000" b="1">
                <a:solidFill>
                  <a:schemeClr val="bg1"/>
                </a:solidFill>
              </a:rPr>
              <a:t>Words (7-14)</a:t>
            </a:r>
          </a:p>
          <a:p>
            <a:pPr lvl="1"/>
            <a:endParaRPr lang="en-US" sz="2000" b="1">
              <a:solidFill>
                <a:schemeClr val="bg1"/>
              </a:solidFill>
            </a:endParaRPr>
          </a:p>
          <a:p>
            <a:pPr lvl="2"/>
            <a:endParaRPr lang="en-US" sz="1600" b="1">
              <a:solidFill>
                <a:schemeClr val="bg1"/>
              </a:solidFill>
            </a:endParaRPr>
          </a:p>
        </p:txBody>
      </p:sp>
    </p:spTree>
    <p:extLst>
      <p:ext uri="{BB962C8B-B14F-4D97-AF65-F5344CB8AC3E}">
        <p14:creationId xmlns:p14="http://schemas.microsoft.com/office/powerpoint/2010/main" val="255235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dissolv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a:solidFill>
                  <a:schemeClr val="bg1"/>
                </a:solidFill>
              </a:rPr>
              <a:t>Call to Repent (1:2-6)</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64197"/>
            <a:ext cx="8855902" cy="4572000"/>
          </a:xfrm>
        </p:spPr>
        <p:txBody>
          <a:bodyPr vert="horz" lIns="91440" tIns="45720" rIns="91440" bIns="45720" rtlCol="0" anchor="t">
            <a:normAutofit/>
          </a:bodyPr>
          <a:lstStyle/>
          <a:p>
            <a:pPr marL="0" indent="0">
              <a:buNone/>
            </a:pPr>
            <a:endParaRPr lang="en-US" sz="2800" b="1">
              <a:solidFill>
                <a:schemeClr val="bg1"/>
              </a:solidFill>
            </a:endParaRPr>
          </a:p>
          <a:p>
            <a:r>
              <a:rPr lang="en-US" sz="2800" b="1">
                <a:solidFill>
                  <a:schemeClr val="bg1"/>
                </a:solidFill>
              </a:rPr>
              <a:t>They Must Return to God &amp; He Will Return to Them</a:t>
            </a:r>
          </a:p>
          <a:p>
            <a:endParaRPr lang="en-US" sz="2800" b="1">
              <a:solidFill>
                <a:schemeClr val="bg1"/>
              </a:solidFill>
            </a:endParaRPr>
          </a:p>
          <a:p>
            <a:r>
              <a:rPr lang="en-US" sz="2800" b="1">
                <a:solidFill>
                  <a:schemeClr val="bg1"/>
                </a:solidFill>
              </a:rPr>
              <a:t>They Were Already Working, So Why “Return”?</a:t>
            </a:r>
          </a:p>
          <a:p>
            <a:pPr lvl="1"/>
            <a:r>
              <a:rPr lang="en-US" sz="2400" b="1">
                <a:solidFill>
                  <a:schemeClr val="bg1"/>
                </a:solidFill>
              </a:rPr>
              <a:t>They Were Already Slowing Down?</a:t>
            </a:r>
          </a:p>
          <a:p>
            <a:pPr lvl="1"/>
            <a:r>
              <a:rPr lang="en-US" sz="2400" b="1">
                <a:solidFill>
                  <a:schemeClr val="bg1"/>
                </a:solidFill>
              </a:rPr>
              <a:t>Some Hadn’t Joined Yet?</a:t>
            </a:r>
          </a:p>
          <a:p>
            <a:endParaRPr lang="en-US" sz="2800" b="1">
              <a:solidFill>
                <a:schemeClr val="bg1"/>
              </a:solidFill>
            </a:endParaRPr>
          </a:p>
          <a:p>
            <a:r>
              <a:rPr lang="en-US" sz="2800" b="1">
                <a:solidFill>
                  <a:schemeClr val="bg1"/>
                </a:solidFill>
              </a:rPr>
              <a:t>“So They Repented” (vs. 6)</a:t>
            </a:r>
          </a:p>
          <a:p>
            <a:pPr lvl="2"/>
            <a:endParaRPr lang="en-US" sz="1800" b="1">
              <a:solidFill>
                <a:schemeClr val="bg1"/>
              </a:solidFill>
            </a:endParaRPr>
          </a:p>
        </p:txBody>
      </p:sp>
    </p:spTree>
    <p:extLst>
      <p:ext uri="{BB962C8B-B14F-4D97-AF65-F5344CB8AC3E}">
        <p14:creationId xmlns:p14="http://schemas.microsoft.com/office/powerpoint/2010/main" val="33441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a:solidFill>
                  <a:schemeClr val="bg1"/>
                </a:solidFill>
              </a:rPr>
              <a:t>The First Four Visions (1:7-3:10)</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64197"/>
            <a:ext cx="8855902" cy="4572000"/>
          </a:xfrm>
        </p:spPr>
        <p:txBody>
          <a:bodyPr vert="horz" lIns="91440" tIns="45720" rIns="91440" bIns="45720" rtlCol="0" anchor="t">
            <a:normAutofit/>
          </a:bodyPr>
          <a:lstStyle/>
          <a:p>
            <a:r>
              <a:rPr lang="en-US" sz="2800" b="1">
                <a:solidFill>
                  <a:schemeClr val="bg1"/>
                </a:solidFill>
              </a:rPr>
              <a:t>Vision #1 – The Man Among the Myrtle Tree (1:7-17)</a:t>
            </a:r>
          </a:p>
          <a:p>
            <a:pPr lvl="1"/>
            <a:r>
              <a:rPr lang="en-US" sz="2400" b="1">
                <a:solidFill>
                  <a:schemeClr val="bg1"/>
                </a:solidFill>
              </a:rPr>
              <a:t>“Yet once more, in a little while, I will shake the heavens and the earth and the sea and the dry land. And I will shake all nations, so that the treasures of all nations shall come in, and I will fill this house with glory…” (Haggai 2:6-7)</a:t>
            </a:r>
          </a:p>
          <a:p>
            <a:pPr lvl="1"/>
            <a:r>
              <a:rPr lang="en-US" sz="2400" b="1">
                <a:solidFill>
                  <a:schemeClr val="bg1"/>
                </a:solidFill>
              </a:rPr>
              <a:t>Earth Still Remains “At Rest” (vs. 11)</a:t>
            </a:r>
          </a:p>
          <a:p>
            <a:pPr lvl="1"/>
            <a:r>
              <a:rPr lang="en-US" sz="2400" b="1">
                <a:solidFill>
                  <a:schemeClr val="bg1"/>
                </a:solidFill>
                <a:cs typeface="Calibri"/>
              </a:rPr>
              <a:t>"Furthered the Disaster" (vs. 15)</a:t>
            </a:r>
          </a:p>
          <a:p>
            <a:pPr marL="342900" lvl="1" indent="0">
              <a:buNone/>
            </a:pPr>
            <a:endParaRPr lang="en-US" sz="2400" b="1">
              <a:solidFill>
                <a:schemeClr val="bg1"/>
              </a:solidFill>
            </a:endParaRPr>
          </a:p>
          <a:p>
            <a:r>
              <a:rPr lang="en-US" sz="2800" b="1">
                <a:solidFill>
                  <a:schemeClr val="bg1"/>
                </a:solidFill>
              </a:rPr>
              <a:t>Visions #2 – The Four Craftsmen (1:18-21)</a:t>
            </a:r>
          </a:p>
          <a:p>
            <a:pPr lvl="1"/>
            <a:r>
              <a:rPr lang="en-US" sz="2400" b="1">
                <a:solidFill>
                  <a:schemeClr val="bg1"/>
                </a:solidFill>
              </a:rPr>
              <a:t>“God is faithful, and he will not let you be tempted beyond your ability, but with the temptation he will also provide the way of escape, that you may be able to endure it.” (1 Corinthians 10:13)</a:t>
            </a:r>
            <a:r>
              <a:rPr lang="en-US" sz="2400">
                <a:solidFill>
                  <a:schemeClr val="bg1"/>
                </a:solidFill>
              </a:rPr>
              <a:t> </a:t>
            </a:r>
          </a:p>
          <a:p>
            <a:pPr marL="342900" lvl="1" indent="0">
              <a:buNone/>
            </a:pPr>
            <a:endParaRPr lang="en-US" sz="2800" b="1">
              <a:solidFill>
                <a:schemeClr val="bg1"/>
              </a:solidFill>
            </a:endParaRPr>
          </a:p>
          <a:p>
            <a:pPr lvl="2"/>
            <a:endParaRPr lang="en-US" sz="1800" b="1">
              <a:solidFill>
                <a:schemeClr val="bg1"/>
              </a:solidFill>
            </a:endParaRPr>
          </a:p>
        </p:txBody>
      </p:sp>
    </p:spTree>
    <p:extLst>
      <p:ext uri="{BB962C8B-B14F-4D97-AF65-F5344CB8AC3E}">
        <p14:creationId xmlns:p14="http://schemas.microsoft.com/office/powerpoint/2010/main" val="339126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a:solidFill>
                  <a:schemeClr val="bg1"/>
                </a:solidFill>
              </a:rPr>
              <a:t>The First Four Visions (1:7-3:10)</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64197"/>
            <a:ext cx="8855902" cy="4572000"/>
          </a:xfrm>
        </p:spPr>
        <p:txBody>
          <a:bodyPr>
            <a:normAutofit lnSpcReduction="10000"/>
          </a:bodyPr>
          <a:lstStyle/>
          <a:p>
            <a:r>
              <a:rPr lang="en-US" sz="2400" b="1">
                <a:solidFill>
                  <a:schemeClr val="bg1"/>
                </a:solidFill>
              </a:rPr>
              <a:t>Vision #3 – The Measuring Line (2:1-13)</a:t>
            </a:r>
          </a:p>
          <a:p>
            <a:pPr lvl="1"/>
            <a:r>
              <a:rPr lang="en-US" sz="2100" b="1">
                <a:solidFill>
                  <a:schemeClr val="bg1"/>
                </a:solidFill>
              </a:rPr>
              <a:t>“And the Lord added to their number day by day those who were being saved.” (Acts 2:47)</a:t>
            </a:r>
          </a:p>
          <a:p>
            <a:pPr lvl="1"/>
            <a:r>
              <a:rPr lang="en-US" sz="2100" b="1">
                <a:solidFill>
                  <a:schemeClr val="bg1"/>
                </a:solidFill>
              </a:rPr>
              <a:t>We Are the “Apple” of God’s Eye (vs. 8)</a:t>
            </a:r>
          </a:p>
          <a:p>
            <a:endParaRPr lang="en-US" sz="2400" b="1">
              <a:solidFill>
                <a:schemeClr val="bg1"/>
              </a:solidFill>
            </a:endParaRPr>
          </a:p>
          <a:p>
            <a:r>
              <a:rPr lang="en-US" sz="2400" b="1">
                <a:solidFill>
                  <a:schemeClr val="bg1"/>
                </a:solidFill>
              </a:rPr>
              <a:t>Vision #4 – Cleansing the High Priest (3:1-10)</a:t>
            </a:r>
          </a:p>
          <a:p>
            <a:pPr lvl="1"/>
            <a:r>
              <a:rPr lang="en-US" sz="2100" b="1">
                <a:solidFill>
                  <a:schemeClr val="bg1"/>
                </a:solidFill>
              </a:rPr>
              <a:t>“Filthy Garments”</a:t>
            </a:r>
          </a:p>
          <a:p>
            <a:pPr lvl="1"/>
            <a:r>
              <a:rPr lang="en-US" sz="2100" b="1">
                <a:solidFill>
                  <a:schemeClr val="bg1"/>
                </a:solidFill>
              </a:rPr>
              <a:t>Accusing Power of Satan Removed</a:t>
            </a:r>
          </a:p>
          <a:p>
            <a:pPr lvl="1"/>
            <a:r>
              <a:rPr lang="en-US" sz="2100" b="1">
                <a:solidFill>
                  <a:schemeClr val="bg1"/>
                </a:solidFill>
              </a:rPr>
              <a:t>Sign Representing the “Branch”</a:t>
            </a:r>
          </a:p>
          <a:p>
            <a:pPr lvl="2"/>
            <a:r>
              <a:rPr lang="en-US" sz="1800" b="1">
                <a:solidFill>
                  <a:schemeClr val="bg1"/>
                </a:solidFill>
              </a:rPr>
              <a:t>Humble Beginnings</a:t>
            </a:r>
          </a:p>
          <a:p>
            <a:pPr lvl="2"/>
            <a:r>
              <a:rPr lang="en-US" sz="1800" b="1">
                <a:solidFill>
                  <a:schemeClr val="bg1"/>
                </a:solidFill>
              </a:rPr>
              <a:t>Fruitfulness</a:t>
            </a:r>
          </a:p>
          <a:p>
            <a:pPr lvl="1"/>
            <a:r>
              <a:rPr lang="en-US" sz="2100" b="1">
                <a:solidFill>
                  <a:schemeClr val="bg1"/>
                </a:solidFill>
              </a:rPr>
              <a:t>New Covenant People…</a:t>
            </a:r>
          </a:p>
          <a:p>
            <a:pPr lvl="2"/>
            <a:r>
              <a:rPr lang="en-US" sz="1800" b="1">
                <a:solidFill>
                  <a:schemeClr val="bg1"/>
                </a:solidFill>
              </a:rPr>
              <a:t>Are Blessed (cf. 1 Kings 4:25)</a:t>
            </a:r>
          </a:p>
          <a:p>
            <a:pPr lvl="2"/>
            <a:r>
              <a:rPr lang="en-US" sz="1800" b="1">
                <a:solidFill>
                  <a:schemeClr val="bg1"/>
                </a:solidFill>
              </a:rPr>
              <a:t>Are Inviters</a:t>
            </a:r>
          </a:p>
          <a:p>
            <a:pPr lvl="2"/>
            <a:endParaRPr lang="en-US" sz="1600" b="1">
              <a:solidFill>
                <a:schemeClr val="bg1"/>
              </a:solidFill>
            </a:endParaRPr>
          </a:p>
        </p:txBody>
      </p:sp>
    </p:spTree>
    <p:extLst>
      <p:ext uri="{BB962C8B-B14F-4D97-AF65-F5344CB8AC3E}">
        <p14:creationId xmlns:p14="http://schemas.microsoft.com/office/powerpoint/2010/main" val="2582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dissolv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dissolv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dissolv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dissolve">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(16:10)</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Gracious &amp; Comforting Words</vt:lpstr>
      <vt:lpstr>PowerPoint Presentation</vt:lpstr>
      <vt:lpstr>Introducing Zechariah (1:1)</vt:lpstr>
      <vt:lpstr>Call to Repent (1:2-6)</vt:lpstr>
      <vt:lpstr>The First Four Visions (1:7-3:10)</vt:lpstr>
      <vt:lpstr>The First Four Visions (1:7-3:10)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Gracious &amp; Comforting Words</dc:title>
  <dc:creator>Erik Borlaug</dc:creator>
  <cp:revision>1</cp:revision>
  <dcterms:created xsi:type="dcterms:W3CDTF">2019-10-31T15:07:03Z</dcterms:created>
  <dcterms:modified xsi:type="dcterms:W3CDTF">2019-11-03T20:16:36Z</dcterms:modified>
</cp:coreProperties>
</file>