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73" r:id="rId3"/>
    <p:sldId id="272" r:id="rId4"/>
    <p:sldId id="261" r:id="rId5"/>
    <p:sldId id="274" r:id="rId6"/>
    <p:sldId id="265" r:id="rId7"/>
    <p:sldId id="263" r:id="rId8"/>
    <p:sldId id="264" r:id="rId9"/>
    <p:sldId id="266" r:id="rId10"/>
    <p:sldId id="267" r:id="rId11"/>
    <p:sldId id="268" r:id="rId12"/>
    <p:sldId id="269" r:id="rId13"/>
    <p:sldId id="270" r:id="rId14"/>
    <p:sldId id="275" r:id="rId15"/>
    <p:sldId id="271" r:id="rId16"/>
    <p:sldId id="258" r:id="rId17"/>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77941"/>
  </p:normalViewPr>
  <p:slideViewPr>
    <p:cSldViewPr snapToGrid="0" snapToObjects="1">
      <p:cViewPr varScale="1">
        <p:scale>
          <a:sx n="78" d="100"/>
          <a:sy n="78" d="100"/>
        </p:scale>
        <p:origin x="1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EC99-4122-A44B-B429-844E08AD4C97}" type="datetimeFigureOut">
              <a:rPr lang="en-US" smtClean="0"/>
              <a:t>11/5/19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ACD0-54E0-F24A-ABD4-F698D4C46894}" type="slidenum">
              <a:rPr lang="en-US" smtClean="0"/>
              <a:t>‹#›</a:t>
            </a:fld>
            <a:endParaRPr lang="en-US"/>
          </a:p>
        </p:txBody>
      </p:sp>
    </p:spTree>
    <p:extLst>
      <p:ext uri="{BB962C8B-B14F-4D97-AF65-F5344CB8AC3E}">
        <p14:creationId xmlns:p14="http://schemas.microsoft.com/office/powerpoint/2010/main" val="3315113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Gain A Comprehensive Overview of the Thessalonian Church.</a:t>
            </a:r>
          </a:p>
          <a:p>
            <a:r>
              <a:rPr lang="en-US" dirty="0"/>
              <a:t>To Understand The Sequence of Events Surrounding The Return of Christ.</a:t>
            </a:r>
          </a:p>
          <a:p>
            <a:r>
              <a:rPr lang="en-US" dirty="0"/>
              <a:t>To Be Better Equipped For Times of Mourning, With Hope In The Return of Christ.</a:t>
            </a:r>
          </a:p>
          <a:p>
            <a:r>
              <a:rPr lang="en-US" dirty="0"/>
              <a:t>To Live Set Apart Lives of Holiness In Preparation for Jesus Return</a:t>
            </a:r>
          </a:p>
          <a:p>
            <a:r>
              <a:rPr lang="en-US" dirty="0"/>
              <a:t>To Be An Example of Faith, Hope, &amp; Love To Others</a:t>
            </a:r>
          </a:p>
          <a:p>
            <a:r>
              <a:rPr lang="en-US" dirty="0"/>
              <a:t>To Excel In Good Works &amp; The Love of Fellow Christians</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2</a:t>
            </a:fld>
            <a:endParaRPr lang="en-US"/>
          </a:p>
        </p:txBody>
      </p:sp>
    </p:spTree>
    <p:extLst>
      <p:ext uri="{BB962C8B-B14F-4D97-AF65-F5344CB8AC3E}">
        <p14:creationId xmlns:p14="http://schemas.microsoft.com/office/powerpoint/2010/main" val="390714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We don’t back away out of a lack of love, but out of a greater, unchanging love. We still communicate that love over the distance established.</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5</a:t>
            </a:fld>
            <a:endParaRPr lang="en-US"/>
          </a:p>
        </p:txBody>
      </p:sp>
    </p:spTree>
    <p:extLst>
      <p:ext uri="{BB962C8B-B14F-4D97-AF65-F5344CB8AC3E}">
        <p14:creationId xmlns:p14="http://schemas.microsoft.com/office/powerpoint/2010/main" val="13010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acknowledges the opposition of Satan in his work. It is not just circumstances and bad luck.</a:t>
            </a:r>
          </a:p>
          <a:p>
            <a:r>
              <a:rPr lang="en-US" dirty="0"/>
              <a:t>Paul also acknowledges the role of “the tempter” in 1 Thess. 3:5.</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6</a:t>
            </a:fld>
            <a:endParaRPr lang="en-US"/>
          </a:p>
        </p:txBody>
      </p:sp>
    </p:spTree>
    <p:extLst>
      <p:ext uri="{BB962C8B-B14F-4D97-AF65-F5344CB8AC3E}">
        <p14:creationId xmlns:p14="http://schemas.microsoft.com/office/powerpoint/2010/main" val="83113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*Timothy put a lot of effort into these travels.  They wanted so badly to know how things were going that he’s spent weeks going back and forth.</a:t>
            </a:r>
          </a:p>
          <a:p>
            <a:endParaRPr lang="en-US" dirty="0"/>
          </a:p>
          <a:p>
            <a:r>
              <a:rPr lang="en-US" dirty="0"/>
              <a:t>Timothy returns with good news – not that the persecution is over – but that the saints have stood firm in Holiness.</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9</a:t>
            </a:fld>
            <a:endParaRPr lang="en-US"/>
          </a:p>
        </p:txBody>
      </p:sp>
    </p:spTree>
    <p:extLst>
      <p:ext uri="{BB962C8B-B14F-4D97-AF65-F5344CB8AC3E}">
        <p14:creationId xmlns:p14="http://schemas.microsoft.com/office/powerpoint/2010/main" val="356956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Consider the opposites of these qualities.  They have not…</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Denied the faith – they have become more solid in their conviction of the truth of the gospel.</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Turned on each other – they continue to worship and work with a loving attitude</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Changed their opinion of the preachers – “look at the trouble you got me into” instead they see “look at the cruel world you’ve called me out of”</a:t>
            </a: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Dismissed their Relationship with the Preachers – I never want to think about, hear about, or see those people again.</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These are the four things Satan would like to have happen in a church.  He wants to blow up our faith, love, thoughts, and relationships. We can’t let him!  Not in good times or in hard times!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10</a:t>
            </a:fld>
            <a:endParaRPr lang="en-US"/>
          </a:p>
        </p:txBody>
      </p:sp>
    </p:spTree>
    <p:extLst>
      <p:ext uri="{BB962C8B-B14F-4D97-AF65-F5344CB8AC3E}">
        <p14:creationId xmlns:p14="http://schemas.microsoft.com/office/powerpoint/2010/main" val="425269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things about this prayer: </a:t>
            </a:r>
          </a:p>
          <a:p>
            <a:r>
              <a:rPr lang="en-US" dirty="0"/>
              <a:t>1.) if our love isn’t growing for each other and for all people –  our hearts are not going to be established in holiness.  </a:t>
            </a:r>
          </a:p>
          <a:p>
            <a:r>
              <a:rPr lang="en-US" dirty="0"/>
              <a:t>2.) This prayer isn’t just “lofty, unrealistic hopes” this is a prayer God answers! As we get into 2 Thessalonians in a few weeks remember this prayer and look at how it is fulfilled.</a:t>
            </a:r>
          </a:p>
        </p:txBody>
      </p:sp>
      <p:sp>
        <p:nvSpPr>
          <p:cNvPr id="4" name="Slide Number Placeholder 3"/>
          <p:cNvSpPr>
            <a:spLocks noGrp="1"/>
          </p:cNvSpPr>
          <p:nvPr>
            <p:ph type="sldNum" sz="quarter" idx="5"/>
          </p:nvPr>
        </p:nvSpPr>
        <p:spPr/>
        <p:txBody>
          <a:bodyPr/>
          <a:lstStyle/>
          <a:p>
            <a:fld id="{8810ACD0-54E0-F24A-ABD4-F698D4C46894}" type="slidenum">
              <a:rPr lang="en-US" smtClean="0"/>
              <a:t>12</a:t>
            </a:fld>
            <a:endParaRPr lang="en-US"/>
          </a:p>
        </p:txBody>
      </p:sp>
    </p:spTree>
    <p:extLst>
      <p:ext uri="{BB962C8B-B14F-4D97-AF65-F5344CB8AC3E}">
        <p14:creationId xmlns:p14="http://schemas.microsoft.com/office/powerpoint/2010/main" val="362911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Dear God, bring us together with saints who we can sharpen, strengthen, and support. Bring us together with saints we long to see.</a:t>
            </a:r>
          </a:p>
          <a:p>
            <a:endParaRPr lang="en-US" dirty="0"/>
          </a:p>
          <a:p>
            <a:r>
              <a:rPr lang="en-US" dirty="0"/>
              <a:t>2.) Loving Father, cause our love for each other to grow. Open our eyes to how much we need each other, to how much we can learn from each other, to how precious all of your children are in Your sight.  Lord, give us the right words as we try to speak up and say to one another how we really feel in love and appreciation.  Lord, give us the right actions to demonstrate this growing love in the kindness we show and the unity along the narrow way.  And please help this love to extend beyond these walls to our community and those who are lost and in need of the gospel.  Lord, please help this love extend to the many good preachers and teachers who have labored with the saints here during our lives.  We thank you for the many people who have told us the story of your Son and your church in our lives – soldiers of the cross who have been parents and examples to us in the faith.</a:t>
            </a:r>
          </a:p>
          <a:p>
            <a:endParaRPr lang="en-US" dirty="0"/>
          </a:p>
          <a:p>
            <a:r>
              <a:rPr lang="en-US" dirty="0"/>
              <a:t>3.). God above. WE long for your sons return! We want to be found pure and blameless and holy.  We can’t do this alone.  Please by your word, show us the way this is good and upright.  Please by your providence, lead us away from temptation.  Please by your Son – cleanse us of our sins.  We long for the day your spiritual kingdom is made visible in your final victory! When we don’t have to face the tears, sickness, and trials of this life, but can be with you in heaven forever.  May your Son return soon, and may we be pleasing in your sight at His glorious return!</a:t>
            </a:r>
          </a:p>
          <a:p>
            <a:endParaRPr lang="en-US" dirty="0"/>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13</a:t>
            </a:fld>
            <a:endParaRPr lang="en-US"/>
          </a:p>
        </p:txBody>
      </p:sp>
    </p:spTree>
    <p:extLst>
      <p:ext uri="{BB962C8B-B14F-4D97-AF65-F5344CB8AC3E}">
        <p14:creationId xmlns:p14="http://schemas.microsoft.com/office/powerpoint/2010/main" val="428253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desire was strong and although Satan attacked – Timothy was able to bring a good report.</a:t>
            </a:r>
          </a:p>
          <a:p>
            <a:endParaRPr lang="en-US" dirty="0"/>
          </a:p>
          <a:p>
            <a:r>
              <a:rPr lang="en-US" dirty="0"/>
              <a:t>Paul rejoiced and prayed for greater love and established holiness in the future.</a:t>
            </a:r>
          </a:p>
        </p:txBody>
      </p:sp>
      <p:sp>
        <p:nvSpPr>
          <p:cNvPr id="4" name="Slide Number Placeholder 3"/>
          <p:cNvSpPr>
            <a:spLocks noGrp="1"/>
          </p:cNvSpPr>
          <p:nvPr>
            <p:ph type="sldNum" sz="quarter" idx="5"/>
          </p:nvPr>
        </p:nvSpPr>
        <p:spPr/>
        <p:txBody>
          <a:bodyPr/>
          <a:lstStyle/>
          <a:p>
            <a:fld id="{8810ACD0-54E0-F24A-ABD4-F698D4C46894}" type="slidenum">
              <a:rPr lang="en-US" smtClean="0"/>
              <a:t>15</a:t>
            </a:fld>
            <a:endParaRPr lang="en-US"/>
          </a:p>
        </p:txBody>
      </p:sp>
    </p:spTree>
    <p:extLst>
      <p:ext uri="{BB962C8B-B14F-4D97-AF65-F5344CB8AC3E}">
        <p14:creationId xmlns:p14="http://schemas.microsoft.com/office/powerpoint/2010/main" val="336640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A0989-7152-EB4C-B282-353D99334435}"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A0989-7152-EB4C-B282-353D99334435}"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A0989-7152-EB4C-B282-353D99334435}"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A0989-7152-EB4C-B282-353D99334435}"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0989-7152-EB4C-B282-353D99334435}"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0DA0989-7152-EB4C-B282-353D99334435}" type="datetimeFigureOut">
              <a:rPr lang="en-US" smtClean="0"/>
              <a:t>11/5/19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8A78F11-2F0D-F54F-BB23-36018D2AAE6D}" type="slidenum">
              <a:rPr lang="en-US" smtClean="0"/>
              <a:t>‹#›</a:t>
            </a:fld>
            <a:endParaRPr lang="en-US"/>
          </a:p>
        </p:txBody>
      </p:sp>
    </p:spTree>
    <p:extLst>
      <p:ext uri="{BB962C8B-B14F-4D97-AF65-F5344CB8AC3E}">
        <p14:creationId xmlns:p14="http://schemas.microsoft.com/office/powerpoint/2010/main" val="808684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4000" kern="1200">
          <a:solidFill>
            <a:schemeClr val="bg1">
              <a:lumMod val="9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025467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1DF-ACAC-5242-BCA4-F99A0B684FC5}"/>
              </a:ext>
            </a:extLst>
          </p:cNvPr>
          <p:cNvSpPr>
            <a:spLocks noGrp="1"/>
          </p:cNvSpPr>
          <p:nvPr>
            <p:ph type="title"/>
          </p:nvPr>
        </p:nvSpPr>
        <p:spPr/>
        <p:txBody>
          <a:bodyPr>
            <a:normAutofit fontScale="90000"/>
          </a:bodyPr>
          <a:lstStyle/>
          <a:p>
            <a:pPr algn="ctr"/>
            <a:r>
              <a:rPr lang="en-US" dirty="0"/>
              <a:t>Timothy’s Good Report</a:t>
            </a:r>
            <a:br>
              <a:rPr lang="en-US" dirty="0"/>
            </a:br>
            <a:r>
              <a:rPr lang="en-US" dirty="0"/>
              <a:t>Emphasizes What Really Matters</a:t>
            </a:r>
          </a:p>
        </p:txBody>
      </p:sp>
      <p:sp>
        <p:nvSpPr>
          <p:cNvPr id="3" name="Content Placeholder 2">
            <a:extLst>
              <a:ext uri="{FF2B5EF4-FFF2-40B4-BE49-F238E27FC236}">
                <a16:creationId xmlns:a16="http://schemas.microsoft.com/office/drawing/2014/main" id="{446FCD2E-D6E8-2740-9721-90017CA3AEEF}"/>
              </a:ext>
            </a:extLst>
          </p:cNvPr>
          <p:cNvSpPr>
            <a:spLocks noGrp="1"/>
          </p:cNvSpPr>
          <p:nvPr>
            <p:ph idx="1"/>
          </p:nvPr>
        </p:nvSpPr>
        <p:spPr/>
        <p:txBody>
          <a:bodyPr/>
          <a:lstStyle/>
          <a:p>
            <a:r>
              <a:rPr lang="en-US" dirty="0"/>
              <a:t>“But now that </a:t>
            </a:r>
            <a:r>
              <a:rPr lang="en-US" dirty="0">
                <a:solidFill>
                  <a:schemeClr val="bg1"/>
                </a:solidFill>
              </a:rPr>
              <a:t>Timothy has come to us from you, and has brought us good news </a:t>
            </a:r>
            <a:r>
              <a:rPr lang="en-US" dirty="0"/>
              <a:t>of your </a:t>
            </a:r>
            <a:r>
              <a:rPr lang="en-US" dirty="0">
                <a:solidFill>
                  <a:schemeClr val="accent4">
                    <a:lumMod val="40000"/>
                    <a:lumOff val="60000"/>
                  </a:schemeClr>
                </a:solidFill>
              </a:rPr>
              <a:t>faith</a:t>
            </a:r>
            <a:r>
              <a:rPr lang="en-US" dirty="0"/>
              <a:t> and </a:t>
            </a:r>
            <a:r>
              <a:rPr lang="en-US" dirty="0">
                <a:solidFill>
                  <a:schemeClr val="accent4">
                    <a:lumMod val="40000"/>
                    <a:lumOff val="60000"/>
                  </a:schemeClr>
                </a:solidFill>
              </a:rPr>
              <a:t>love</a:t>
            </a:r>
            <a:r>
              <a:rPr lang="en-US" dirty="0"/>
              <a:t>, and that you </a:t>
            </a:r>
            <a:r>
              <a:rPr lang="en-US" dirty="0">
                <a:solidFill>
                  <a:schemeClr val="accent4">
                    <a:lumMod val="40000"/>
                    <a:lumOff val="60000"/>
                  </a:schemeClr>
                </a:solidFill>
              </a:rPr>
              <a:t>always think kindly</a:t>
            </a:r>
            <a:r>
              <a:rPr lang="en-US" dirty="0"/>
              <a:t> of us, </a:t>
            </a:r>
            <a:r>
              <a:rPr lang="en-US" dirty="0">
                <a:solidFill>
                  <a:schemeClr val="accent4">
                    <a:lumMod val="40000"/>
                    <a:lumOff val="60000"/>
                  </a:schemeClr>
                </a:solidFill>
              </a:rPr>
              <a:t>longing to see us </a:t>
            </a:r>
            <a:r>
              <a:rPr lang="en-US" dirty="0"/>
              <a:t>just as we also long to see you,”</a:t>
            </a:r>
          </a:p>
          <a:p>
            <a:pPr lvl="1"/>
            <a:r>
              <a:rPr lang="en-US" dirty="0"/>
              <a:t>1 Thessalonians 3:6</a:t>
            </a:r>
          </a:p>
        </p:txBody>
      </p:sp>
    </p:spTree>
    <p:extLst>
      <p:ext uri="{BB962C8B-B14F-4D97-AF65-F5344CB8AC3E}">
        <p14:creationId xmlns:p14="http://schemas.microsoft.com/office/powerpoint/2010/main" val="20024645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5335-818D-2D48-8BB5-C5F246A3D08B}"/>
              </a:ext>
            </a:extLst>
          </p:cNvPr>
          <p:cNvSpPr>
            <a:spLocks noGrp="1"/>
          </p:cNvSpPr>
          <p:nvPr>
            <p:ph type="title"/>
          </p:nvPr>
        </p:nvSpPr>
        <p:spPr/>
        <p:txBody>
          <a:bodyPr/>
          <a:lstStyle/>
          <a:p>
            <a:pPr algn="ctr"/>
            <a:r>
              <a:rPr lang="en-US" dirty="0"/>
              <a:t>Responding To The Report</a:t>
            </a:r>
          </a:p>
        </p:txBody>
      </p:sp>
      <p:sp>
        <p:nvSpPr>
          <p:cNvPr id="3" name="Content Placeholder 2">
            <a:extLst>
              <a:ext uri="{FF2B5EF4-FFF2-40B4-BE49-F238E27FC236}">
                <a16:creationId xmlns:a16="http://schemas.microsoft.com/office/drawing/2014/main" id="{1B45FC85-87CB-DB41-A0CA-3085CCE8EA6D}"/>
              </a:ext>
            </a:extLst>
          </p:cNvPr>
          <p:cNvSpPr>
            <a:spLocks noGrp="1"/>
          </p:cNvSpPr>
          <p:nvPr>
            <p:ph idx="1"/>
          </p:nvPr>
        </p:nvSpPr>
        <p:spPr>
          <a:xfrm>
            <a:off x="628649" y="1521354"/>
            <a:ext cx="8270421" cy="4014032"/>
          </a:xfrm>
        </p:spPr>
        <p:txBody>
          <a:bodyPr>
            <a:normAutofit lnSpcReduction="10000"/>
          </a:bodyPr>
          <a:lstStyle/>
          <a:p>
            <a:r>
              <a:rPr lang="en-US" dirty="0"/>
              <a:t>You Are A Source of Comfort. (vs 7)</a:t>
            </a:r>
          </a:p>
          <a:p>
            <a:r>
              <a:rPr lang="en-US" dirty="0"/>
              <a:t>You Are Fulfilling Our Highest Hope. (vs 8)</a:t>
            </a:r>
          </a:p>
          <a:p>
            <a:r>
              <a:rPr lang="en-US" dirty="0"/>
              <a:t>You Are A Reason For Gratitude &amp; Joy. (vs 9)</a:t>
            </a:r>
          </a:p>
          <a:p>
            <a:r>
              <a:rPr lang="en-US" dirty="0"/>
              <a:t>You Are In Our Constant Prayers. (vs 10)</a:t>
            </a:r>
          </a:p>
          <a:p>
            <a:r>
              <a:rPr lang="en-US" dirty="0"/>
              <a:t>You Are In Our Future Plans. (vs 10)</a:t>
            </a:r>
          </a:p>
          <a:p>
            <a:endParaRPr lang="en-US" dirty="0"/>
          </a:p>
          <a:p>
            <a:r>
              <a:rPr lang="en-US" i="1" dirty="0"/>
              <a:t>Parent’s Eyes: This is every Christian parent’s hope as their children become adults.</a:t>
            </a:r>
          </a:p>
        </p:txBody>
      </p:sp>
    </p:spTree>
    <p:extLst>
      <p:ext uri="{BB962C8B-B14F-4D97-AF65-F5344CB8AC3E}">
        <p14:creationId xmlns:p14="http://schemas.microsoft.com/office/powerpoint/2010/main" val="5318941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FAC-00D9-744B-853B-ED2E9F88BE6F}"/>
              </a:ext>
            </a:extLst>
          </p:cNvPr>
          <p:cNvSpPr>
            <a:spLocks noGrp="1"/>
          </p:cNvSpPr>
          <p:nvPr>
            <p:ph type="title"/>
          </p:nvPr>
        </p:nvSpPr>
        <p:spPr/>
        <p:txBody>
          <a:bodyPr>
            <a:normAutofit fontScale="90000"/>
          </a:bodyPr>
          <a:lstStyle/>
          <a:p>
            <a:pPr algn="ctr"/>
            <a:r>
              <a:rPr lang="en-US" dirty="0"/>
              <a:t>Responding To The Report With Prayer</a:t>
            </a:r>
          </a:p>
        </p:txBody>
      </p:sp>
      <p:sp>
        <p:nvSpPr>
          <p:cNvPr id="3" name="Content Placeholder 2">
            <a:extLst>
              <a:ext uri="{FF2B5EF4-FFF2-40B4-BE49-F238E27FC236}">
                <a16:creationId xmlns:a16="http://schemas.microsoft.com/office/drawing/2014/main" id="{37155812-3BDF-8040-AAE5-2FCB01D9C289}"/>
              </a:ext>
            </a:extLst>
          </p:cNvPr>
          <p:cNvSpPr>
            <a:spLocks noGrp="1"/>
          </p:cNvSpPr>
          <p:nvPr>
            <p:ph idx="1"/>
          </p:nvPr>
        </p:nvSpPr>
        <p:spPr/>
        <p:txBody>
          <a:bodyPr>
            <a:normAutofit lnSpcReduction="10000"/>
          </a:bodyPr>
          <a:lstStyle/>
          <a:p>
            <a:r>
              <a:rPr lang="en-US" dirty="0"/>
              <a:t>“Now may our God and Father Himself and Jesus our Lord direct our way to you; </a:t>
            </a:r>
            <a:r>
              <a:rPr lang="en-US" b="1" baseline="30000" dirty="0"/>
              <a:t>12 </a:t>
            </a:r>
            <a:r>
              <a:rPr lang="en-US" dirty="0"/>
              <a:t>and may the Lord cause you to increase and abound in love for one another, and for all people, just as we also </a:t>
            </a:r>
            <a:r>
              <a:rPr lang="en-US" i="1" dirty="0"/>
              <a:t>do</a:t>
            </a:r>
            <a:r>
              <a:rPr lang="en-US" dirty="0"/>
              <a:t> for you; </a:t>
            </a:r>
            <a:r>
              <a:rPr lang="en-US" b="1" baseline="30000" dirty="0"/>
              <a:t>13 </a:t>
            </a:r>
            <a:r>
              <a:rPr lang="en-US" dirty="0"/>
              <a:t>so that He may establish your hearts without blame in holiness before our God and Father at the coming of our Lord Jesus with all His saints.”</a:t>
            </a:r>
          </a:p>
        </p:txBody>
      </p:sp>
    </p:spTree>
    <p:extLst>
      <p:ext uri="{BB962C8B-B14F-4D97-AF65-F5344CB8AC3E}">
        <p14:creationId xmlns:p14="http://schemas.microsoft.com/office/powerpoint/2010/main" val="16731325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6C2A-828E-F340-8033-084B613E5A58}"/>
              </a:ext>
            </a:extLst>
          </p:cNvPr>
          <p:cNvSpPr>
            <a:spLocks noGrp="1"/>
          </p:cNvSpPr>
          <p:nvPr>
            <p:ph type="title"/>
          </p:nvPr>
        </p:nvSpPr>
        <p:spPr/>
        <p:txBody>
          <a:bodyPr>
            <a:normAutofit fontScale="90000"/>
          </a:bodyPr>
          <a:lstStyle/>
          <a:p>
            <a:pPr algn="ctr"/>
            <a:r>
              <a:rPr lang="en-US" dirty="0"/>
              <a:t>Responding To The Report With Prayer</a:t>
            </a:r>
          </a:p>
        </p:txBody>
      </p:sp>
      <p:sp>
        <p:nvSpPr>
          <p:cNvPr id="3" name="Content Placeholder 2">
            <a:extLst>
              <a:ext uri="{FF2B5EF4-FFF2-40B4-BE49-F238E27FC236}">
                <a16:creationId xmlns:a16="http://schemas.microsoft.com/office/drawing/2014/main" id="{B046C4F8-51EF-0B40-92AE-0BD4A644A083}"/>
              </a:ext>
            </a:extLst>
          </p:cNvPr>
          <p:cNvSpPr>
            <a:spLocks noGrp="1"/>
          </p:cNvSpPr>
          <p:nvPr>
            <p:ph idx="1"/>
          </p:nvPr>
        </p:nvSpPr>
        <p:spPr/>
        <p:txBody>
          <a:bodyPr>
            <a:normAutofit fontScale="92500" lnSpcReduction="10000"/>
          </a:bodyPr>
          <a:lstStyle/>
          <a:p>
            <a:r>
              <a:rPr lang="en-US" dirty="0"/>
              <a:t>Prayer For God To Bring Them Together.</a:t>
            </a:r>
          </a:p>
          <a:p>
            <a:pPr lvl="1"/>
            <a:r>
              <a:rPr lang="en-US" dirty="0"/>
              <a:t>Vs. 11</a:t>
            </a:r>
          </a:p>
          <a:p>
            <a:r>
              <a:rPr lang="en-US" dirty="0"/>
              <a:t>Prayer For The Lord To Amplify Their Love For One Another &amp; Extend Beyond The Local Church.</a:t>
            </a:r>
          </a:p>
          <a:p>
            <a:pPr lvl="1"/>
            <a:r>
              <a:rPr lang="en-US" dirty="0"/>
              <a:t>Vs. 12</a:t>
            </a:r>
          </a:p>
          <a:p>
            <a:r>
              <a:rPr lang="en-US" dirty="0"/>
              <a:t>Prayer For The Lord To Establish The Saints In Holiness Until He Comes.</a:t>
            </a:r>
          </a:p>
          <a:p>
            <a:pPr lvl="1"/>
            <a:r>
              <a:rPr lang="en-US" dirty="0"/>
              <a:t>Vs. 13</a:t>
            </a:r>
          </a:p>
        </p:txBody>
      </p:sp>
    </p:spTree>
    <p:extLst>
      <p:ext uri="{BB962C8B-B14F-4D97-AF65-F5344CB8AC3E}">
        <p14:creationId xmlns:p14="http://schemas.microsoft.com/office/powerpoint/2010/main" val="399665521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5"/>
          <p:cNvSpPr>
            <a:spLocks noGrp="1"/>
          </p:cNvSpPr>
          <p:nvPr>
            <p:ph type="title"/>
          </p:nvPr>
        </p:nvSpPr>
        <p:spPr>
          <a:xfrm>
            <a:off x="628650" y="718456"/>
            <a:ext cx="7886700" cy="1289955"/>
          </a:xfrm>
        </p:spPr>
        <p:txBody>
          <a:bodyPr>
            <a:normAutofit/>
          </a:bodyPr>
          <a:lstStyle/>
          <a:p>
            <a:pPr algn="ctr"/>
            <a:r>
              <a:rPr lang="en-US" b="1" dirty="0"/>
              <a:t>Ch. 3:13 Captures The</a:t>
            </a:r>
            <a:br>
              <a:rPr lang="en-US" b="1" dirty="0"/>
            </a:br>
            <a:r>
              <a:rPr lang="en-US" b="1" dirty="0"/>
              <a:t>Purpose of the Entire Book</a:t>
            </a:r>
          </a:p>
        </p:txBody>
      </p:sp>
      <p:sp>
        <p:nvSpPr>
          <p:cNvPr id="7" name="Content Placeholder 6"/>
          <p:cNvSpPr>
            <a:spLocks noGrp="1"/>
          </p:cNvSpPr>
          <p:nvPr>
            <p:ph idx="1"/>
          </p:nvPr>
        </p:nvSpPr>
        <p:spPr>
          <a:xfrm>
            <a:off x="628650" y="2253342"/>
            <a:ext cx="7886700" cy="2204356"/>
          </a:xfrm>
        </p:spPr>
        <p:txBody>
          <a:bodyPr>
            <a:normAutofit/>
          </a:bodyPr>
          <a:lstStyle/>
          <a:p>
            <a:pPr algn="ctr"/>
            <a:r>
              <a:rPr lang="en-US" b="1" baseline="30000" dirty="0"/>
              <a:t>13 </a:t>
            </a:r>
            <a:r>
              <a:rPr lang="en-US" dirty="0"/>
              <a:t>so that He may </a:t>
            </a:r>
            <a:r>
              <a:rPr lang="en-US" b="1" dirty="0"/>
              <a:t>establish</a:t>
            </a:r>
            <a:r>
              <a:rPr lang="en-US" dirty="0"/>
              <a:t> your hearts without blame </a:t>
            </a:r>
            <a:r>
              <a:rPr lang="en-US" b="1" dirty="0"/>
              <a:t>in holiness </a:t>
            </a:r>
            <a:r>
              <a:rPr lang="en-US" dirty="0"/>
              <a:t>before our God and Father </a:t>
            </a:r>
            <a:r>
              <a:rPr lang="en-US" b="1" dirty="0"/>
              <a:t>at the coming </a:t>
            </a:r>
            <a:r>
              <a:rPr lang="en-US" dirty="0"/>
              <a:t>of our Lord Jesus with all His saints.”</a:t>
            </a:r>
          </a:p>
        </p:txBody>
      </p:sp>
    </p:spTree>
    <p:extLst>
      <p:ext uri="{BB962C8B-B14F-4D97-AF65-F5344CB8AC3E}">
        <p14:creationId xmlns:p14="http://schemas.microsoft.com/office/powerpoint/2010/main" val="19536269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A3E7-A18C-564C-BC69-713435BCF2BC}"/>
              </a:ext>
            </a:extLst>
          </p:cNvPr>
          <p:cNvSpPr>
            <a:spLocks noGrp="1"/>
          </p:cNvSpPr>
          <p:nvPr>
            <p:ph type="title"/>
          </p:nvPr>
        </p:nvSpPr>
        <p:spPr/>
        <p:txBody>
          <a:bodyPr>
            <a:normAutofit fontScale="90000"/>
          </a:bodyPr>
          <a:lstStyle/>
          <a:p>
            <a:pPr algn="ctr"/>
            <a:r>
              <a:rPr lang="en-US" dirty="0"/>
              <a:t>Lesson 5 Overview: 1 Thess. 2:17-3:13</a:t>
            </a:r>
          </a:p>
        </p:txBody>
      </p:sp>
      <p:sp>
        <p:nvSpPr>
          <p:cNvPr id="3" name="Content Placeholder 2">
            <a:extLst>
              <a:ext uri="{FF2B5EF4-FFF2-40B4-BE49-F238E27FC236}">
                <a16:creationId xmlns:a16="http://schemas.microsoft.com/office/drawing/2014/main" id="{BA914AE5-0AAB-FF48-BF31-C0BC6B15124B}"/>
              </a:ext>
            </a:extLst>
          </p:cNvPr>
          <p:cNvSpPr>
            <a:spLocks noGrp="1"/>
          </p:cNvSpPr>
          <p:nvPr>
            <p:ph idx="1"/>
          </p:nvPr>
        </p:nvSpPr>
        <p:spPr>
          <a:xfrm>
            <a:off x="628650" y="1521354"/>
            <a:ext cx="7886700" cy="4014032"/>
          </a:xfrm>
        </p:spPr>
        <p:txBody>
          <a:bodyPr>
            <a:normAutofit/>
          </a:bodyPr>
          <a:lstStyle/>
          <a:p>
            <a:r>
              <a:rPr lang="en-US" dirty="0"/>
              <a:t>Paul’s Desire To Return to Thessalonica.</a:t>
            </a:r>
          </a:p>
          <a:p>
            <a:pPr lvl="1"/>
            <a:r>
              <a:rPr lang="en-US" dirty="0"/>
              <a:t>2:17-20</a:t>
            </a:r>
          </a:p>
          <a:p>
            <a:r>
              <a:rPr lang="en-US" dirty="0"/>
              <a:t>Timothy’s Return to Thessalonica.</a:t>
            </a:r>
          </a:p>
          <a:p>
            <a:pPr lvl="1"/>
            <a:r>
              <a:rPr lang="en-US" dirty="0"/>
              <a:t>3:1-5</a:t>
            </a:r>
          </a:p>
          <a:p>
            <a:r>
              <a:rPr lang="en-US" dirty="0"/>
              <a:t>Timothy’s Brings A Good Report Back To Paul.</a:t>
            </a:r>
          </a:p>
          <a:p>
            <a:pPr lvl="1"/>
            <a:r>
              <a:rPr lang="en-US" dirty="0"/>
              <a:t>3:6</a:t>
            </a:r>
          </a:p>
          <a:p>
            <a:r>
              <a:rPr lang="en-US" dirty="0"/>
              <a:t>Paul Responds To Their Current Condition.</a:t>
            </a:r>
          </a:p>
          <a:p>
            <a:pPr lvl="1"/>
            <a:r>
              <a:rPr lang="en-US" dirty="0"/>
              <a:t>3:7-13</a:t>
            </a:r>
          </a:p>
        </p:txBody>
      </p:sp>
    </p:spTree>
    <p:extLst>
      <p:ext uri="{BB962C8B-B14F-4D97-AF65-F5344CB8AC3E}">
        <p14:creationId xmlns:p14="http://schemas.microsoft.com/office/powerpoint/2010/main" val="13716266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394186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GOALS</a:t>
            </a:r>
          </a:p>
        </p:txBody>
      </p:sp>
      <p:sp>
        <p:nvSpPr>
          <p:cNvPr id="3" name="Content Placeholder 2"/>
          <p:cNvSpPr>
            <a:spLocks noGrp="1"/>
          </p:cNvSpPr>
          <p:nvPr>
            <p:ph idx="1"/>
          </p:nvPr>
        </p:nvSpPr>
        <p:spPr>
          <a:xfrm>
            <a:off x="628650" y="1521354"/>
            <a:ext cx="7886700" cy="3626115"/>
          </a:xfrm>
        </p:spPr>
        <p:txBody>
          <a:bodyPr>
            <a:normAutofit fontScale="92500" lnSpcReduction="10000"/>
          </a:bodyPr>
          <a:lstStyle/>
          <a:p>
            <a:r>
              <a:rPr lang="en-US" dirty="0">
                <a:latin typeface="Garamond" panose="02020404030301010803" pitchFamily="18" charset="0"/>
              </a:rPr>
              <a:t>Understanding of the Thessalonian church and way(s) that the letter addresses their situation</a:t>
            </a:r>
          </a:p>
          <a:p>
            <a:r>
              <a:rPr lang="en-US" dirty="0">
                <a:latin typeface="Garamond" panose="02020404030301010803" pitchFamily="18" charset="0"/>
              </a:rPr>
              <a:t>Appreciation for the ‘pastoral’ function of Paul’s apostolic ministry and writings</a:t>
            </a:r>
          </a:p>
          <a:p>
            <a:r>
              <a:rPr lang="en-US" dirty="0">
                <a:latin typeface="Garamond" panose="02020404030301010803" pitchFamily="18" charset="0"/>
              </a:rPr>
              <a:t>Highlight the use of ‘election’ and ‘holiness’ language for exhortation of the church</a:t>
            </a:r>
          </a:p>
          <a:p>
            <a:r>
              <a:rPr lang="en-US" dirty="0">
                <a:latin typeface="Garamond" panose="02020404030301010803" pitchFamily="18" charset="0"/>
              </a:rPr>
              <a:t>Discernment of the way the second coming of Christ impacts Christian faith and behavior</a:t>
            </a:r>
          </a:p>
        </p:txBody>
      </p:sp>
    </p:spTree>
    <p:extLst>
      <p:ext uri="{BB962C8B-B14F-4D97-AF65-F5344CB8AC3E}">
        <p14:creationId xmlns:p14="http://schemas.microsoft.com/office/powerpoint/2010/main" val="39880940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A3E7-A18C-564C-BC69-713435BCF2BC}"/>
              </a:ext>
            </a:extLst>
          </p:cNvPr>
          <p:cNvSpPr>
            <a:spLocks noGrp="1"/>
          </p:cNvSpPr>
          <p:nvPr>
            <p:ph type="title"/>
          </p:nvPr>
        </p:nvSpPr>
        <p:spPr/>
        <p:txBody>
          <a:bodyPr>
            <a:normAutofit fontScale="90000"/>
          </a:bodyPr>
          <a:lstStyle/>
          <a:p>
            <a:pPr algn="ctr"/>
            <a:r>
              <a:rPr lang="en-US" b="1" dirty="0">
                <a:latin typeface="+mn-lt"/>
              </a:rPr>
              <a:t>Lesson 5 Overview: 1 Thess. 2:17-3:13</a:t>
            </a:r>
          </a:p>
        </p:txBody>
      </p:sp>
      <p:sp>
        <p:nvSpPr>
          <p:cNvPr id="3" name="Content Placeholder 2">
            <a:extLst>
              <a:ext uri="{FF2B5EF4-FFF2-40B4-BE49-F238E27FC236}">
                <a16:creationId xmlns:a16="http://schemas.microsoft.com/office/drawing/2014/main" id="{BA914AE5-0AAB-FF48-BF31-C0BC6B15124B}"/>
              </a:ext>
            </a:extLst>
          </p:cNvPr>
          <p:cNvSpPr>
            <a:spLocks noGrp="1"/>
          </p:cNvSpPr>
          <p:nvPr>
            <p:ph idx="1"/>
          </p:nvPr>
        </p:nvSpPr>
        <p:spPr>
          <a:xfrm>
            <a:off x="628650" y="1521354"/>
            <a:ext cx="7886700" cy="4014032"/>
          </a:xfrm>
        </p:spPr>
        <p:txBody>
          <a:bodyPr>
            <a:normAutofit/>
          </a:bodyPr>
          <a:lstStyle/>
          <a:p>
            <a:r>
              <a:rPr lang="en-US" dirty="0"/>
              <a:t>Paul’s Desire To Return to Thessalonica.</a:t>
            </a:r>
          </a:p>
          <a:p>
            <a:pPr lvl="1"/>
            <a:r>
              <a:rPr lang="en-US" dirty="0"/>
              <a:t>2:17-20</a:t>
            </a:r>
          </a:p>
          <a:p>
            <a:r>
              <a:rPr lang="en-US" dirty="0"/>
              <a:t>Timothy’s Return to Thessalonica.</a:t>
            </a:r>
          </a:p>
          <a:p>
            <a:pPr lvl="1"/>
            <a:r>
              <a:rPr lang="en-US" dirty="0"/>
              <a:t>3:1-5</a:t>
            </a:r>
          </a:p>
          <a:p>
            <a:r>
              <a:rPr lang="en-US" dirty="0"/>
              <a:t>Timothy’s Brings A Good Report Back To Paul.</a:t>
            </a:r>
          </a:p>
          <a:p>
            <a:pPr lvl="1"/>
            <a:r>
              <a:rPr lang="en-US" dirty="0"/>
              <a:t>3:6</a:t>
            </a:r>
          </a:p>
          <a:p>
            <a:r>
              <a:rPr lang="en-US" dirty="0"/>
              <a:t>Paul Responds To Their Current Condition.</a:t>
            </a:r>
          </a:p>
          <a:p>
            <a:pPr lvl="1"/>
            <a:r>
              <a:rPr lang="en-US" dirty="0"/>
              <a:t>3:7-13</a:t>
            </a:r>
          </a:p>
        </p:txBody>
      </p:sp>
    </p:spTree>
    <p:extLst>
      <p:ext uri="{BB962C8B-B14F-4D97-AF65-F5344CB8AC3E}">
        <p14:creationId xmlns:p14="http://schemas.microsoft.com/office/powerpoint/2010/main" val="32055886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EF14-E099-1546-BD9B-FC2795C4BEF8}"/>
              </a:ext>
            </a:extLst>
          </p:cNvPr>
          <p:cNvSpPr>
            <a:spLocks noGrp="1"/>
          </p:cNvSpPr>
          <p:nvPr>
            <p:ph type="title"/>
          </p:nvPr>
        </p:nvSpPr>
        <p:spPr/>
        <p:txBody>
          <a:bodyPr>
            <a:normAutofit fontScale="90000"/>
          </a:bodyPr>
          <a:lstStyle/>
          <a:p>
            <a:pPr algn="ctr"/>
            <a:r>
              <a:rPr lang="en-US" b="1" dirty="0">
                <a:latin typeface="Calibri" panose="020F0502020204030204" pitchFamily="34" charset="0"/>
                <a:cs typeface="Calibri" panose="020F0502020204030204" pitchFamily="34" charset="0"/>
              </a:rPr>
              <a:t>Lesson 5 Overview: 1 Thess. 2:17-3:13</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236A466-C527-3B40-BFF0-3423C87EDCFB}"/>
              </a:ext>
            </a:extLst>
          </p:cNvPr>
          <p:cNvSpPr>
            <a:spLocks noGrp="1"/>
          </p:cNvSpPr>
          <p:nvPr>
            <p:ph idx="1"/>
          </p:nvPr>
        </p:nvSpPr>
        <p:spPr/>
        <p:txBody>
          <a:bodyPr/>
          <a:lstStyle/>
          <a:p>
            <a:r>
              <a:rPr lang="en-US" dirty="0" err="1"/>
              <a:t>Preceeding</a:t>
            </a:r>
            <a:r>
              <a:rPr lang="en-US" dirty="0"/>
              <a:t> Concept:</a:t>
            </a:r>
          </a:p>
          <a:p>
            <a:pPr lvl="1"/>
            <a:r>
              <a:rPr lang="en-US" dirty="0"/>
              <a:t>“…you also endured the same suffering at the hands of your own countrymen…” (2:14)</a:t>
            </a:r>
            <a:br>
              <a:rPr lang="en-US" dirty="0"/>
            </a:br>
            <a:endParaRPr lang="en-US" dirty="0"/>
          </a:p>
          <a:p>
            <a:r>
              <a:rPr lang="en-US" dirty="0"/>
              <a:t>Aware of their suffering, Paul, Silas, &amp; Timothy are eager to hear an update on </a:t>
            </a:r>
            <a:br>
              <a:rPr lang="en-US" dirty="0"/>
            </a:br>
            <a:r>
              <a:rPr lang="en-US" dirty="0"/>
              <a:t>their condition.</a:t>
            </a:r>
          </a:p>
        </p:txBody>
      </p:sp>
    </p:spTree>
    <p:extLst>
      <p:ext uri="{BB962C8B-B14F-4D97-AF65-F5344CB8AC3E}">
        <p14:creationId xmlns:p14="http://schemas.microsoft.com/office/powerpoint/2010/main" val="19606351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1A97-FB86-CE46-8E0F-7D76AC95F258}"/>
              </a:ext>
            </a:extLst>
          </p:cNvPr>
          <p:cNvSpPr>
            <a:spLocks noGrp="1"/>
          </p:cNvSpPr>
          <p:nvPr>
            <p:ph type="title"/>
          </p:nvPr>
        </p:nvSpPr>
        <p:spPr/>
        <p:txBody>
          <a:bodyPr/>
          <a:lstStyle/>
          <a:p>
            <a:pPr algn="ctr"/>
            <a:r>
              <a:rPr lang="en-US" dirty="0"/>
              <a:t>Longing To See The Thessalonians</a:t>
            </a:r>
          </a:p>
        </p:txBody>
      </p:sp>
      <p:sp>
        <p:nvSpPr>
          <p:cNvPr id="3" name="Content Placeholder 2">
            <a:extLst>
              <a:ext uri="{FF2B5EF4-FFF2-40B4-BE49-F238E27FC236}">
                <a16:creationId xmlns:a16="http://schemas.microsoft.com/office/drawing/2014/main" id="{3F49F316-CB8B-1D48-B14C-C18715CE6167}"/>
              </a:ext>
            </a:extLst>
          </p:cNvPr>
          <p:cNvSpPr>
            <a:spLocks noGrp="1"/>
          </p:cNvSpPr>
          <p:nvPr>
            <p:ph idx="1"/>
          </p:nvPr>
        </p:nvSpPr>
        <p:spPr>
          <a:xfrm>
            <a:off x="628650" y="1521354"/>
            <a:ext cx="7886700" cy="3899732"/>
          </a:xfrm>
        </p:spPr>
        <p:txBody>
          <a:bodyPr>
            <a:normAutofit lnSpcReduction="10000"/>
          </a:bodyPr>
          <a:lstStyle/>
          <a:p>
            <a:r>
              <a:rPr lang="en-US" sz="2800" dirty="0"/>
              <a:t>The persecution was so intense that Paul’s presence was temporarily more harm than good if he stayed among the Thessalonians. (Vs. 17)</a:t>
            </a:r>
          </a:p>
          <a:p>
            <a:r>
              <a:rPr lang="en-US" sz="2800" dirty="0"/>
              <a:t>It takes wisdom to recognize when the most helpful thing we can do in a crisis is back away. </a:t>
            </a:r>
          </a:p>
          <a:p>
            <a:r>
              <a:rPr lang="en-US" sz="2800" dirty="0"/>
              <a:t>Paul, Silas, &amp; Timothy all long to see them again, and they prove it in 3 ways…</a:t>
            </a:r>
          </a:p>
          <a:p>
            <a:pPr lvl="1"/>
            <a:r>
              <a:rPr lang="en-US" sz="2400" dirty="0"/>
              <a:t>Prove It: They are _________________.</a:t>
            </a:r>
          </a:p>
          <a:p>
            <a:pPr lvl="1"/>
            <a:r>
              <a:rPr lang="en-US" sz="2400" dirty="0"/>
              <a:t>Prove It: They intend _______________.</a:t>
            </a:r>
          </a:p>
          <a:p>
            <a:pPr lvl="1"/>
            <a:r>
              <a:rPr lang="en-US" sz="2400" dirty="0"/>
              <a:t>Prove It: They still ____________________.</a:t>
            </a:r>
          </a:p>
        </p:txBody>
      </p:sp>
      <p:sp>
        <p:nvSpPr>
          <p:cNvPr id="4" name="TextBox 3">
            <a:extLst>
              <a:ext uri="{FF2B5EF4-FFF2-40B4-BE49-F238E27FC236}">
                <a16:creationId xmlns:a16="http://schemas.microsoft.com/office/drawing/2014/main" id="{5DCA601B-1AB9-B449-9DF9-A25EE294CFDD}"/>
              </a:ext>
            </a:extLst>
          </p:cNvPr>
          <p:cNvSpPr txBox="1"/>
          <p:nvPr/>
        </p:nvSpPr>
        <p:spPr>
          <a:xfrm>
            <a:off x="3673927" y="4071268"/>
            <a:ext cx="2454731" cy="461665"/>
          </a:xfrm>
          <a:prstGeom prst="rect">
            <a:avLst/>
          </a:prstGeom>
          <a:noFill/>
        </p:spPr>
        <p:txBody>
          <a:bodyPr wrap="square" rtlCol="0">
            <a:spAutoFit/>
          </a:bodyPr>
          <a:lstStyle/>
          <a:p>
            <a:r>
              <a:rPr lang="en-US" sz="2400" dirty="0">
                <a:solidFill>
                  <a:schemeClr val="accent4">
                    <a:lumMod val="40000"/>
                    <a:lumOff val="60000"/>
                  </a:schemeClr>
                </a:solidFill>
              </a:rPr>
              <a:t>together in spirit</a:t>
            </a:r>
          </a:p>
        </p:txBody>
      </p:sp>
      <p:sp>
        <p:nvSpPr>
          <p:cNvPr id="5" name="TextBox 4">
            <a:extLst>
              <a:ext uri="{FF2B5EF4-FFF2-40B4-BE49-F238E27FC236}">
                <a16:creationId xmlns:a16="http://schemas.microsoft.com/office/drawing/2014/main" id="{1B64E9F2-A7A2-774D-BF77-D0E711380509}"/>
              </a:ext>
            </a:extLst>
          </p:cNvPr>
          <p:cNvSpPr txBox="1"/>
          <p:nvPr/>
        </p:nvSpPr>
        <p:spPr>
          <a:xfrm>
            <a:off x="4005943" y="4435945"/>
            <a:ext cx="2574472" cy="461665"/>
          </a:xfrm>
          <a:prstGeom prst="rect">
            <a:avLst/>
          </a:prstGeom>
          <a:noFill/>
        </p:spPr>
        <p:txBody>
          <a:bodyPr wrap="square" rtlCol="0">
            <a:spAutoFit/>
          </a:bodyPr>
          <a:lstStyle/>
          <a:p>
            <a:r>
              <a:rPr lang="en-US" sz="2400" dirty="0">
                <a:solidFill>
                  <a:schemeClr val="accent4">
                    <a:lumMod val="40000"/>
                    <a:lumOff val="60000"/>
                  </a:schemeClr>
                </a:solidFill>
              </a:rPr>
              <a:t>to return soon</a:t>
            </a:r>
          </a:p>
        </p:txBody>
      </p:sp>
      <p:sp>
        <p:nvSpPr>
          <p:cNvPr id="6" name="TextBox 5">
            <a:extLst>
              <a:ext uri="{FF2B5EF4-FFF2-40B4-BE49-F238E27FC236}">
                <a16:creationId xmlns:a16="http://schemas.microsoft.com/office/drawing/2014/main" id="{2660B969-AFBA-4645-8B4F-E6A621E07257}"/>
              </a:ext>
            </a:extLst>
          </p:cNvPr>
          <p:cNvSpPr txBox="1"/>
          <p:nvPr/>
        </p:nvSpPr>
        <p:spPr>
          <a:xfrm>
            <a:off x="3570511" y="4784293"/>
            <a:ext cx="3009904" cy="461665"/>
          </a:xfrm>
          <a:prstGeom prst="rect">
            <a:avLst/>
          </a:prstGeom>
          <a:noFill/>
        </p:spPr>
        <p:txBody>
          <a:bodyPr wrap="square" rtlCol="0">
            <a:spAutoFit/>
          </a:bodyPr>
          <a:lstStyle/>
          <a:p>
            <a:r>
              <a:rPr lang="en-US" sz="2400" dirty="0">
                <a:solidFill>
                  <a:schemeClr val="accent4">
                    <a:lumMod val="40000"/>
                    <a:lumOff val="60000"/>
                  </a:schemeClr>
                </a:solidFill>
              </a:rPr>
              <a:t>rejoice in these saints</a:t>
            </a:r>
          </a:p>
        </p:txBody>
      </p:sp>
    </p:spTree>
    <p:extLst>
      <p:ext uri="{BB962C8B-B14F-4D97-AF65-F5344CB8AC3E}">
        <p14:creationId xmlns:p14="http://schemas.microsoft.com/office/powerpoint/2010/main" val="1481877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40CB-E67C-124E-9CDB-AA2CCC5DE222}"/>
              </a:ext>
            </a:extLst>
          </p:cNvPr>
          <p:cNvSpPr>
            <a:spLocks noGrp="1"/>
          </p:cNvSpPr>
          <p:nvPr>
            <p:ph type="title"/>
          </p:nvPr>
        </p:nvSpPr>
        <p:spPr/>
        <p:txBody>
          <a:bodyPr/>
          <a:lstStyle/>
          <a:p>
            <a:r>
              <a:rPr lang="en-US" dirty="0"/>
              <a:t>Satan’s Disruption</a:t>
            </a:r>
          </a:p>
        </p:txBody>
      </p:sp>
      <p:sp>
        <p:nvSpPr>
          <p:cNvPr id="3" name="Content Placeholder 2">
            <a:extLst>
              <a:ext uri="{FF2B5EF4-FFF2-40B4-BE49-F238E27FC236}">
                <a16:creationId xmlns:a16="http://schemas.microsoft.com/office/drawing/2014/main" id="{BBA05520-83B9-4C43-90DC-634640CC7983}"/>
              </a:ext>
            </a:extLst>
          </p:cNvPr>
          <p:cNvSpPr>
            <a:spLocks noGrp="1"/>
          </p:cNvSpPr>
          <p:nvPr>
            <p:ph idx="1"/>
          </p:nvPr>
        </p:nvSpPr>
        <p:spPr/>
        <p:txBody>
          <a:bodyPr>
            <a:normAutofit fontScale="92500" lnSpcReduction="10000"/>
          </a:bodyPr>
          <a:lstStyle/>
          <a:p>
            <a:r>
              <a:rPr lang="en-US" dirty="0"/>
              <a:t>Keep In Mind How Paul, Silas, &amp; Timothy Arrived In Thessalonica (Acts 16:9-10)</a:t>
            </a:r>
          </a:p>
          <a:p>
            <a:pPr lvl="1"/>
            <a:r>
              <a:rPr lang="en-US" dirty="0"/>
              <a:t>They were called into Macedonia by God.</a:t>
            </a:r>
          </a:p>
          <a:p>
            <a:pPr lvl="1"/>
            <a:r>
              <a:rPr lang="en-US" dirty="0"/>
              <a:t>They love these saints.</a:t>
            </a:r>
          </a:p>
          <a:p>
            <a:pPr lvl="1"/>
            <a:r>
              <a:rPr lang="en-US" dirty="0"/>
              <a:t>They rejoice in these saints.</a:t>
            </a:r>
          </a:p>
          <a:p>
            <a:r>
              <a:rPr lang="en-US" dirty="0"/>
              <a:t>So OF COURSE Satan Wants To Ruin This Progress &amp; These Relationships.</a:t>
            </a:r>
          </a:p>
          <a:p>
            <a:pPr lvl="1"/>
            <a:r>
              <a:rPr lang="en-US" dirty="0"/>
              <a:t>Vs. 18</a:t>
            </a:r>
          </a:p>
          <a:p>
            <a:r>
              <a:rPr lang="en-US" dirty="0"/>
              <a:t>Notice Paul’s description of Satan in 1 Thess. 3:5</a:t>
            </a:r>
          </a:p>
        </p:txBody>
      </p:sp>
    </p:spTree>
    <p:extLst>
      <p:ext uri="{BB962C8B-B14F-4D97-AF65-F5344CB8AC3E}">
        <p14:creationId xmlns:p14="http://schemas.microsoft.com/office/powerpoint/2010/main" val="302905052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DBAC-0C54-284C-B201-8254DBA7B57A}"/>
              </a:ext>
            </a:extLst>
          </p:cNvPr>
          <p:cNvSpPr>
            <a:spLocks noGrp="1"/>
          </p:cNvSpPr>
          <p:nvPr>
            <p:ph type="title"/>
          </p:nvPr>
        </p:nvSpPr>
        <p:spPr/>
        <p:txBody>
          <a:bodyPr/>
          <a:lstStyle/>
          <a:p>
            <a:pPr algn="ctr"/>
            <a:r>
              <a:rPr lang="en-US" dirty="0"/>
              <a:t>Longing To See The Thessalonians</a:t>
            </a:r>
          </a:p>
        </p:txBody>
      </p:sp>
      <p:sp>
        <p:nvSpPr>
          <p:cNvPr id="3" name="Content Placeholder 2">
            <a:extLst>
              <a:ext uri="{FF2B5EF4-FFF2-40B4-BE49-F238E27FC236}">
                <a16:creationId xmlns:a16="http://schemas.microsoft.com/office/drawing/2014/main" id="{93B589BE-042B-6D48-92A3-00D856213628}"/>
              </a:ext>
            </a:extLst>
          </p:cNvPr>
          <p:cNvSpPr>
            <a:spLocks noGrp="1"/>
          </p:cNvSpPr>
          <p:nvPr>
            <p:ph idx="1"/>
          </p:nvPr>
        </p:nvSpPr>
        <p:spPr/>
        <p:txBody>
          <a:bodyPr>
            <a:normAutofit fontScale="92500"/>
          </a:bodyPr>
          <a:lstStyle/>
          <a:p>
            <a:r>
              <a:rPr lang="en-US" dirty="0"/>
              <a:t>“For who is our hope or joy or crown of exultation? Is it not even you…?”</a:t>
            </a:r>
          </a:p>
          <a:p>
            <a:r>
              <a:rPr lang="en-US" dirty="0"/>
              <a:t>When we stand before Jesus at His coming, who would we point to as the fruit of our spiritual service?</a:t>
            </a:r>
          </a:p>
          <a:p>
            <a:pPr lvl="1"/>
            <a:r>
              <a:rPr lang="en-US" dirty="0"/>
              <a:t>Those we love and edify.</a:t>
            </a:r>
          </a:p>
          <a:p>
            <a:pPr lvl="1"/>
            <a:r>
              <a:rPr lang="en-US" dirty="0"/>
              <a:t>Those we taught the gospel.</a:t>
            </a:r>
          </a:p>
          <a:p>
            <a:pPr lvl="1"/>
            <a:r>
              <a:rPr lang="en-US" dirty="0"/>
              <a:t>Those whose faith has been in the gospel, not in us.</a:t>
            </a:r>
          </a:p>
        </p:txBody>
      </p:sp>
    </p:spTree>
    <p:extLst>
      <p:ext uri="{BB962C8B-B14F-4D97-AF65-F5344CB8AC3E}">
        <p14:creationId xmlns:p14="http://schemas.microsoft.com/office/powerpoint/2010/main" val="243286253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9E73-46FB-874C-819B-A8925369F0A2}"/>
              </a:ext>
            </a:extLst>
          </p:cNvPr>
          <p:cNvSpPr>
            <a:spLocks noGrp="1"/>
          </p:cNvSpPr>
          <p:nvPr>
            <p:ph type="title"/>
          </p:nvPr>
        </p:nvSpPr>
        <p:spPr/>
        <p:txBody>
          <a:bodyPr/>
          <a:lstStyle/>
          <a:p>
            <a:pPr algn="ctr"/>
            <a:r>
              <a:rPr lang="en-US" dirty="0"/>
              <a:t>Timothy Returns To Thessalonica</a:t>
            </a:r>
          </a:p>
        </p:txBody>
      </p:sp>
      <p:sp>
        <p:nvSpPr>
          <p:cNvPr id="3" name="Content Placeholder 2">
            <a:extLst>
              <a:ext uri="{FF2B5EF4-FFF2-40B4-BE49-F238E27FC236}">
                <a16:creationId xmlns:a16="http://schemas.microsoft.com/office/drawing/2014/main" id="{A3B0D1E0-9647-3843-9B83-3BDE24E8A920}"/>
              </a:ext>
            </a:extLst>
          </p:cNvPr>
          <p:cNvSpPr>
            <a:spLocks noGrp="1"/>
          </p:cNvSpPr>
          <p:nvPr>
            <p:ph idx="1"/>
          </p:nvPr>
        </p:nvSpPr>
        <p:spPr>
          <a:xfrm>
            <a:off x="628650" y="1408907"/>
            <a:ext cx="7886700" cy="3914207"/>
          </a:xfrm>
        </p:spPr>
        <p:txBody>
          <a:bodyPr>
            <a:normAutofit fontScale="85000" lnSpcReduction="20000"/>
          </a:bodyPr>
          <a:lstStyle/>
          <a:p>
            <a:r>
              <a:rPr lang="en-US" dirty="0"/>
              <a:t>Put Me In Coach: Timothy Is Sent Back.</a:t>
            </a:r>
          </a:p>
          <a:p>
            <a:pPr lvl="1"/>
            <a:r>
              <a:rPr lang="en-US" dirty="0"/>
              <a:t>“brother”	“fellow worker”</a:t>
            </a:r>
          </a:p>
          <a:p>
            <a:pPr lvl="1"/>
            <a:r>
              <a:rPr lang="en-US" dirty="0"/>
              <a:t>“to strengthen and encourage…your faith.”</a:t>
            </a:r>
          </a:p>
          <a:p>
            <a:pPr lvl="1"/>
            <a:r>
              <a:rPr lang="en-US" dirty="0"/>
              <a:t>“no one be disturbed”</a:t>
            </a:r>
          </a:p>
          <a:p>
            <a:r>
              <a:rPr lang="en-US" dirty="0"/>
              <a:t>Affliction Is To Be Expected. (vs. 3-4)</a:t>
            </a:r>
          </a:p>
          <a:p>
            <a:pPr lvl="1"/>
            <a:r>
              <a:rPr lang="en-US" dirty="0"/>
              <a:t>Jesus spoke openly and honestly about this.</a:t>
            </a:r>
            <a:br>
              <a:rPr lang="en-US" dirty="0"/>
            </a:br>
            <a:r>
              <a:rPr lang="en-US" dirty="0"/>
              <a:t>(Matthew 5:11-12)</a:t>
            </a:r>
          </a:p>
          <a:p>
            <a:pPr lvl="1"/>
            <a:r>
              <a:rPr lang="en-US" dirty="0"/>
              <a:t>Paul reminds Timothy in 2 Timothy 3:12.</a:t>
            </a:r>
          </a:p>
          <a:p>
            <a:pPr lvl="1"/>
            <a:r>
              <a:rPr lang="en-US" dirty="0"/>
              <a:t>Why do we need this to be openly discussed?</a:t>
            </a:r>
          </a:p>
          <a:p>
            <a:r>
              <a:rPr lang="en-US" dirty="0"/>
              <a:t>“I” Paul’s Ongoing Parental Concern (vs 5)</a:t>
            </a:r>
          </a:p>
          <a:p>
            <a:r>
              <a:rPr lang="en-US" dirty="0"/>
              <a:t>“Our” Labor Would Be In Vain (vs 5)</a:t>
            </a:r>
          </a:p>
          <a:p>
            <a:pPr lvl="1"/>
            <a:endParaRPr lang="en-US" dirty="0"/>
          </a:p>
        </p:txBody>
      </p:sp>
    </p:spTree>
    <p:extLst>
      <p:ext uri="{BB962C8B-B14F-4D97-AF65-F5344CB8AC3E}">
        <p14:creationId xmlns:p14="http://schemas.microsoft.com/office/powerpoint/2010/main" val="351622782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1DF-ACAC-5242-BCA4-F99A0B684FC5}"/>
              </a:ext>
            </a:extLst>
          </p:cNvPr>
          <p:cNvSpPr>
            <a:spLocks noGrp="1"/>
          </p:cNvSpPr>
          <p:nvPr>
            <p:ph type="title"/>
          </p:nvPr>
        </p:nvSpPr>
        <p:spPr/>
        <p:txBody>
          <a:bodyPr/>
          <a:lstStyle/>
          <a:p>
            <a:pPr algn="ctr"/>
            <a:r>
              <a:rPr lang="en-US" dirty="0"/>
              <a:t>Timothy’s Good Report</a:t>
            </a:r>
          </a:p>
        </p:txBody>
      </p:sp>
      <p:sp>
        <p:nvSpPr>
          <p:cNvPr id="3" name="Content Placeholder 2">
            <a:extLst>
              <a:ext uri="{FF2B5EF4-FFF2-40B4-BE49-F238E27FC236}">
                <a16:creationId xmlns:a16="http://schemas.microsoft.com/office/drawing/2014/main" id="{446FCD2E-D6E8-2740-9721-90017CA3AEEF}"/>
              </a:ext>
            </a:extLst>
          </p:cNvPr>
          <p:cNvSpPr>
            <a:spLocks noGrp="1"/>
          </p:cNvSpPr>
          <p:nvPr>
            <p:ph idx="1"/>
          </p:nvPr>
        </p:nvSpPr>
        <p:spPr>
          <a:xfrm>
            <a:off x="3461661" y="1521354"/>
            <a:ext cx="5559879" cy="3626115"/>
          </a:xfrm>
        </p:spPr>
        <p:txBody>
          <a:bodyPr/>
          <a:lstStyle/>
          <a:p>
            <a:r>
              <a:rPr lang="en-US" dirty="0"/>
              <a:t>“But now that </a:t>
            </a:r>
            <a:r>
              <a:rPr lang="en-US" dirty="0">
                <a:solidFill>
                  <a:schemeClr val="accent4">
                    <a:lumMod val="40000"/>
                    <a:lumOff val="60000"/>
                  </a:schemeClr>
                </a:solidFill>
              </a:rPr>
              <a:t>Timothy has come </a:t>
            </a:r>
            <a:r>
              <a:rPr lang="en-US" dirty="0"/>
              <a:t>to us from you, and has brought us </a:t>
            </a:r>
            <a:r>
              <a:rPr lang="en-US" dirty="0">
                <a:solidFill>
                  <a:schemeClr val="accent4">
                    <a:lumMod val="40000"/>
                    <a:lumOff val="60000"/>
                  </a:schemeClr>
                </a:solidFill>
              </a:rPr>
              <a:t>good news </a:t>
            </a:r>
            <a:r>
              <a:rPr lang="en-US" dirty="0"/>
              <a:t>of your faith and love, and that you always think kindly of us, longing to see us just as we also long to see you,”</a:t>
            </a:r>
          </a:p>
          <a:p>
            <a:pPr lvl="1"/>
            <a:r>
              <a:rPr lang="en-US" dirty="0"/>
              <a:t>1 Thessalonians 3:6</a:t>
            </a:r>
          </a:p>
        </p:txBody>
      </p:sp>
      <p:pic>
        <p:nvPicPr>
          <p:cNvPr id="5" name="Picture 4">
            <a:extLst>
              <a:ext uri="{FF2B5EF4-FFF2-40B4-BE49-F238E27FC236}">
                <a16:creationId xmlns:a16="http://schemas.microsoft.com/office/drawing/2014/main" id="{C251BB9A-C2C6-A04F-A3B2-F32C07392352}"/>
              </a:ext>
            </a:extLst>
          </p:cNvPr>
          <p:cNvPicPr>
            <a:picLocks noChangeAspect="1"/>
          </p:cNvPicPr>
          <p:nvPr/>
        </p:nvPicPr>
        <p:blipFill rotWithShape="1">
          <a:blip r:embed="rId3"/>
          <a:srcRect r="54531" b="30345"/>
          <a:stretch/>
        </p:blipFill>
        <p:spPr>
          <a:xfrm>
            <a:off x="313474" y="1602999"/>
            <a:ext cx="3044997" cy="3328232"/>
          </a:xfrm>
          <a:prstGeom prst="rect">
            <a:avLst/>
          </a:prstGeom>
        </p:spPr>
      </p:pic>
    </p:spTree>
    <p:extLst>
      <p:ext uri="{BB962C8B-B14F-4D97-AF65-F5344CB8AC3E}">
        <p14:creationId xmlns:p14="http://schemas.microsoft.com/office/powerpoint/2010/main" val="1570890736"/>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6135</TotalTime>
  <Words>1376</Words>
  <Application>Microsoft Macintosh PowerPoint</Application>
  <PresentationFormat>On-screen Show (16:10)</PresentationFormat>
  <Paragraphs>126</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Garamond</vt:lpstr>
      <vt:lpstr>Office Theme</vt:lpstr>
      <vt:lpstr>PowerPoint Presentation</vt:lpstr>
      <vt:lpstr>GOALS</vt:lpstr>
      <vt:lpstr>Lesson 5 Overview: 1 Thess. 2:17-3:13</vt:lpstr>
      <vt:lpstr>Lesson 5 Overview: 1 Thess. 2:17-3:13</vt:lpstr>
      <vt:lpstr>Longing To See The Thessalonians</vt:lpstr>
      <vt:lpstr>Satan’s Disruption</vt:lpstr>
      <vt:lpstr>Longing To See The Thessalonians</vt:lpstr>
      <vt:lpstr>Timothy Returns To Thessalonica</vt:lpstr>
      <vt:lpstr>Timothy’s Good Report</vt:lpstr>
      <vt:lpstr>Timothy’s Good Report Emphasizes What Really Matters</vt:lpstr>
      <vt:lpstr>Responding To The Report</vt:lpstr>
      <vt:lpstr>Responding To The Report With Prayer</vt:lpstr>
      <vt:lpstr>Responding To The Report With Prayer</vt:lpstr>
      <vt:lpstr>Ch. 3:13 Captures The Purpose of the Entire Book</vt:lpstr>
      <vt:lpstr>Lesson 5 Overview: 1 Thess. 2:17-3:13</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51</cp:revision>
  <dcterms:created xsi:type="dcterms:W3CDTF">2019-09-19T18:53:13Z</dcterms:created>
  <dcterms:modified xsi:type="dcterms:W3CDTF">2019-11-10T00:35:11Z</dcterms:modified>
</cp:coreProperties>
</file>