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2"/>
  </p:notesMasterIdLst>
  <p:sldIdLst>
    <p:sldId id="256" r:id="rId2"/>
    <p:sldId id="260" r:id="rId3"/>
    <p:sldId id="262" r:id="rId4"/>
    <p:sldId id="270" r:id="rId5"/>
    <p:sldId id="263" r:id="rId6"/>
    <p:sldId id="269" r:id="rId7"/>
    <p:sldId id="271" r:id="rId8"/>
    <p:sldId id="272" r:id="rId9"/>
    <p:sldId id="273" r:id="rId10"/>
    <p:sldId id="274" r:id="rId11"/>
    <p:sldId id="275" r:id="rId12"/>
    <p:sldId id="277" r:id="rId13"/>
    <p:sldId id="278" r:id="rId14"/>
    <p:sldId id="279" r:id="rId15"/>
    <p:sldId id="280" r:id="rId16"/>
    <p:sldId id="281" r:id="rId17"/>
    <p:sldId id="288" r:id="rId18"/>
    <p:sldId id="282" r:id="rId19"/>
    <p:sldId id="283" r:id="rId20"/>
    <p:sldId id="284" r:id="rId21"/>
    <p:sldId id="285" r:id="rId22"/>
    <p:sldId id="286" r:id="rId23"/>
    <p:sldId id="289" r:id="rId24"/>
    <p:sldId id="290" r:id="rId25"/>
    <p:sldId id="287" r:id="rId26"/>
    <p:sldId id="291" r:id="rId27"/>
    <p:sldId id="292" r:id="rId28"/>
    <p:sldId id="268" r:id="rId29"/>
    <p:sldId id="293" r:id="rId30"/>
    <p:sldId id="294" r:id="rId31"/>
    <p:sldId id="295" r:id="rId32"/>
    <p:sldId id="296" r:id="rId33"/>
    <p:sldId id="299" r:id="rId34"/>
    <p:sldId id="300" r:id="rId35"/>
    <p:sldId id="301" r:id="rId36"/>
    <p:sldId id="302" r:id="rId37"/>
    <p:sldId id="303" r:id="rId38"/>
    <p:sldId id="304" r:id="rId39"/>
    <p:sldId id="305" r:id="rId40"/>
    <p:sldId id="297" r:id="rId41"/>
    <p:sldId id="306" r:id="rId42"/>
    <p:sldId id="307" r:id="rId43"/>
    <p:sldId id="308" r:id="rId44"/>
    <p:sldId id="309" r:id="rId45"/>
    <p:sldId id="267" r:id="rId46"/>
    <p:sldId id="265"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9" r:id="rId66"/>
    <p:sldId id="328" r:id="rId67"/>
    <p:sldId id="349" r:id="rId68"/>
    <p:sldId id="330" r:id="rId69"/>
    <p:sldId id="331" r:id="rId70"/>
    <p:sldId id="332" r:id="rId71"/>
    <p:sldId id="335" r:id="rId72"/>
    <p:sldId id="333" r:id="rId73"/>
    <p:sldId id="334" r:id="rId74"/>
    <p:sldId id="336" r:id="rId75"/>
    <p:sldId id="338" r:id="rId76"/>
    <p:sldId id="339" r:id="rId77"/>
    <p:sldId id="340" r:id="rId78"/>
    <p:sldId id="341" r:id="rId79"/>
    <p:sldId id="342" r:id="rId80"/>
    <p:sldId id="343" r:id="rId81"/>
    <p:sldId id="344" r:id="rId82"/>
    <p:sldId id="345" r:id="rId83"/>
    <p:sldId id="346" r:id="rId84"/>
    <p:sldId id="347" r:id="rId85"/>
    <p:sldId id="348" r:id="rId86"/>
    <p:sldId id="350" r:id="rId87"/>
    <p:sldId id="351" r:id="rId88"/>
    <p:sldId id="353" r:id="rId89"/>
    <p:sldId id="354" r:id="rId90"/>
    <p:sldId id="356" r:id="rId91"/>
    <p:sldId id="358" r:id="rId92"/>
    <p:sldId id="359" r:id="rId93"/>
    <p:sldId id="357" r:id="rId94"/>
    <p:sldId id="360" r:id="rId95"/>
    <p:sldId id="361" r:id="rId96"/>
    <p:sldId id="362" r:id="rId97"/>
    <p:sldId id="363" r:id="rId98"/>
    <p:sldId id="364" r:id="rId99"/>
    <p:sldId id="365" r:id="rId100"/>
    <p:sldId id="367" r:id="rId101"/>
    <p:sldId id="366" r:id="rId102"/>
    <p:sldId id="376" r:id="rId103"/>
    <p:sldId id="368" r:id="rId104"/>
    <p:sldId id="369" r:id="rId105"/>
    <p:sldId id="370" r:id="rId106"/>
    <p:sldId id="371" r:id="rId107"/>
    <p:sldId id="373" r:id="rId108"/>
    <p:sldId id="372" r:id="rId109"/>
    <p:sldId id="374" r:id="rId110"/>
    <p:sldId id="375" r:id="rId11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p:restoredTop sz="75528" autoAdjust="0"/>
  </p:normalViewPr>
  <p:slideViewPr>
    <p:cSldViewPr snapToGrid="0" snapToObjects="1">
      <p:cViewPr varScale="1">
        <p:scale>
          <a:sx n="61" d="100"/>
          <a:sy n="61" d="100"/>
        </p:scale>
        <p:origin x="6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EEC99-4122-A44B-B429-844E08AD4C97}" type="datetimeFigureOut">
              <a:rPr lang="en-US" smtClean="0"/>
              <a:t>11/17/2019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0ACD0-54E0-F24A-ABD4-F698D4C46894}" type="slidenum">
              <a:rPr lang="en-US" smtClean="0"/>
              <a:t>‹#›</a:t>
            </a:fld>
            <a:endParaRPr lang="en-US"/>
          </a:p>
        </p:txBody>
      </p:sp>
    </p:spTree>
    <p:extLst>
      <p:ext uri="{BB962C8B-B14F-4D97-AF65-F5344CB8AC3E}">
        <p14:creationId xmlns:p14="http://schemas.microsoft.com/office/powerpoint/2010/main" val="33151139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20</a:t>
            </a:fld>
            <a:endParaRPr lang="en-US"/>
          </a:p>
        </p:txBody>
      </p:sp>
    </p:spTree>
    <p:extLst>
      <p:ext uri="{BB962C8B-B14F-4D97-AF65-F5344CB8AC3E}">
        <p14:creationId xmlns:p14="http://schemas.microsoft.com/office/powerpoint/2010/main" val="532253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98</a:t>
            </a:fld>
            <a:endParaRPr lang="en-US"/>
          </a:p>
        </p:txBody>
      </p:sp>
    </p:spTree>
    <p:extLst>
      <p:ext uri="{BB962C8B-B14F-4D97-AF65-F5344CB8AC3E}">
        <p14:creationId xmlns:p14="http://schemas.microsoft.com/office/powerpoint/2010/main" val="1715858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99</a:t>
            </a:fld>
            <a:endParaRPr lang="en-US"/>
          </a:p>
        </p:txBody>
      </p:sp>
    </p:spTree>
    <p:extLst>
      <p:ext uri="{BB962C8B-B14F-4D97-AF65-F5344CB8AC3E}">
        <p14:creationId xmlns:p14="http://schemas.microsoft.com/office/powerpoint/2010/main" val="2935763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100</a:t>
            </a:fld>
            <a:endParaRPr lang="en-US"/>
          </a:p>
        </p:txBody>
      </p:sp>
    </p:spTree>
    <p:extLst>
      <p:ext uri="{BB962C8B-B14F-4D97-AF65-F5344CB8AC3E}">
        <p14:creationId xmlns:p14="http://schemas.microsoft.com/office/powerpoint/2010/main" val="1762703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101</a:t>
            </a:fld>
            <a:endParaRPr lang="en-US"/>
          </a:p>
        </p:txBody>
      </p:sp>
    </p:spTree>
    <p:extLst>
      <p:ext uri="{BB962C8B-B14F-4D97-AF65-F5344CB8AC3E}">
        <p14:creationId xmlns:p14="http://schemas.microsoft.com/office/powerpoint/2010/main" val="3114450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102</a:t>
            </a:fld>
            <a:endParaRPr lang="en-US"/>
          </a:p>
        </p:txBody>
      </p:sp>
    </p:spTree>
    <p:extLst>
      <p:ext uri="{BB962C8B-B14F-4D97-AF65-F5344CB8AC3E}">
        <p14:creationId xmlns:p14="http://schemas.microsoft.com/office/powerpoint/2010/main" val="3956437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103</a:t>
            </a:fld>
            <a:endParaRPr lang="en-US"/>
          </a:p>
        </p:txBody>
      </p:sp>
    </p:spTree>
    <p:extLst>
      <p:ext uri="{BB962C8B-B14F-4D97-AF65-F5344CB8AC3E}">
        <p14:creationId xmlns:p14="http://schemas.microsoft.com/office/powerpoint/2010/main" val="747139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104</a:t>
            </a:fld>
            <a:endParaRPr lang="en-US"/>
          </a:p>
        </p:txBody>
      </p:sp>
    </p:spTree>
    <p:extLst>
      <p:ext uri="{BB962C8B-B14F-4D97-AF65-F5344CB8AC3E}">
        <p14:creationId xmlns:p14="http://schemas.microsoft.com/office/powerpoint/2010/main" val="3928876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105</a:t>
            </a:fld>
            <a:endParaRPr lang="en-US"/>
          </a:p>
        </p:txBody>
      </p:sp>
    </p:spTree>
    <p:extLst>
      <p:ext uri="{BB962C8B-B14F-4D97-AF65-F5344CB8AC3E}">
        <p14:creationId xmlns:p14="http://schemas.microsoft.com/office/powerpoint/2010/main" val="3928839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106</a:t>
            </a:fld>
            <a:endParaRPr lang="en-US"/>
          </a:p>
        </p:txBody>
      </p:sp>
    </p:spTree>
    <p:extLst>
      <p:ext uri="{BB962C8B-B14F-4D97-AF65-F5344CB8AC3E}">
        <p14:creationId xmlns:p14="http://schemas.microsoft.com/office/powerpoint/2010/main" val="942408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107</a:t>
            </a:fld>
            <a:endParaRPr lang="en-US"/>
          </a:p>
        </p:txBody>
      </p:sp>
    </p:spTree>
    <p:extLst>
      <p:ext uri="{BB962C8B-B14F-4D97-AF65-F5344CB8AC3E}">
        <p14:creationId xmlns:p14="http://schemas.microsoft.com/office/powerpoint/2010/main" val="229841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69</a:t>
            </a:fld>
            <a:endParaRPr lang="en-US"/>
          </a:p>
        </p:txBody>
      </p:sp>
    </p:spTree>
    <p:extLst>
      <p:ext uri="{BB962C8B-B14F-4D97-AF65-F5344CB8AC3E}">
        <p14:creationId xmlns:p14="http://schemas.microsoft.com/office/powerpoint/2010/main" val="1123575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108</a:t>
            </a:fld>
            <a:endParaRPr lang="en-US"/>
          </a:p>
        </p:txBody>
      </p:sp>
    </p:spTree>
    <p:extLst>
      <p:ext uri="{BB962C8B-B14F-4D97-AF65-F5344CB8AC3E}">
        <p14:creationId xmlns:p14="http://schemas.microsoft.com/office/powerpoint/2010/main" val="2532516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109</a:t>
            </a:fld>
            <a:endParaRPr lang="en-US"/>
          </a:p>
        </p:txBody>
      </p:sp>
    </p:spTree>
    <p:extLst>
      <p:ext uri="{BB962C8B-B14F-4D97-AF65-F5344CB8AC3E}">
        <p14:creationId xmlns:p14="http://schemas.microsoft.com/office/powerpoint/2010/main" val="2126609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110</a:t>
            </a:fld>
            <a:endParaRPr lang="en-US"/>
          </a:p>
        </p:txBody>
      </p:sp>
    </p:spTree>
    <p:extLst>
      <p:ext uri="{BB962C8B-B14F-4D97-AF65-F5344CB8AC3E}">
        <p14:creationId xmlns:p14="http://schemas.microsoft.com/office/powerpoint/2010/main" val="114427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75</a:t>
            </a:fld>
            <a:endParaRPr lang="en-US"/>
          </a:p>
        </p:txBody>
      </p:sp>
    </p:spTree>
    <p:extLst>
      <p:ext uri="{BB962C8B-B14F-4D97-AF65-F5344CB8AC3E}">
        <p14:creationId xmlns:p14="http://schemas.microsoft.com/office/powerpoint/2010/main" val="113707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87</a:t>
            </a:fld>
            <a:endParaRPr lang="en-US"/>
          </a:p>
        </p:txBody>
      </p:sp>
    </p:spTree>
    <p:extLst>
      <p:ext uri="{BB962C8B-B14F-4D97-AF65-F5344CB8AC3E}">
        <p14:creationId xmlns:p14="http://schemas.microsoft.com/office/powerpoint/2010/main" val="219632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Paul seems to be transitioning from encouragement to teaching, but that isn’t strictly the case. The irony of this scripture – perhaps the most well known in either of the Thessalonian letters – is that while it is the most detailed description of Christ’s Second Coming – the purpose of this teaching is to correct their ‘theology’ in order to encourage proper CONDUCT among the people in the church. Paul hasn’t transitioned from his overall purpose in the letter with this teaching. It is a teaching which consoles and comforts the church to live in and through Jesus as the Lord. </a:t>
            </a:r>
          </a:p>
        </p:txBody>
      </p:sp>
      <p:sp>
        <p:nvSpPr>
          <p:cNvPr id="4" name="Slide Number Placeholder 3"/>
          <p:cNvSpPr>
            <a:spLocks noGrp="1"/>
          </p:cNvSpPr>
          <p:nvPr>
            <p:ph type="sldNum" sz="quarter" idx="5"/>
          </p:nvPr>
        </p:nvSpPr>
        <p:spPr/>
        <p:txBody>
          <a:bodyPr/>
          <a:lstStyle/>
          <a:p>
            <a:fld id="{8810ACD0-54E0-F24A-ABD4-F698D4C46894}" type="slidenum">
              <a:rPr lang="en-US" smtClean="0"/>
              <a:t>90</a:t>
            </a:fld>
            <a:endParaRPr lang="en-US"/>
          </a:p>
        </p:txBody>
      </p:sp>
    </p:spTree>
    <p:extLst>
      <p:ext uri="{BB962C8B-B14F-4D97-AF65-F5344CB8AC3E}">
        <p14:creationId xmlns:p14="http://schemas.microsoft.com/office/powerpoint/2010/main" val="100341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94</a:t>
            </a:fld>
            <a:endParaRPr lang="en-US"/>
          </a:p>
        </p:txBody>
      </p:sp>
    </p:spTree>
    <p:extLst>
      <p:ext uri="{BB962C8B-B14F-4D97-AF65-F5344CB8AC3E}">
        <p14:creationId xmlns:p14="http://schemas.microsoft.com/office/powerpoint/2010/main" val="177322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95</a:t>
            </a:fld>
            <a:endParaRPr lang="en-US"/>
          </a:p>
        </p:txBody>
      </p:sp>
    </p:spTree>
    <p:extLst>
      <p:ext uri="{BB962C8B-B14F-4D97-AF65-F5344CB8AC3E}">
        <p14:creationId xmlns:p14="http://schemas.microsoft.com/office/powerpoint/2010/main" val="171968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96</a:t>
            </a:fld>
            <a:endParaRPr lang="en-US"/>
          </a:p>
        </p:txBody>
      </p:sp>
    </p:spTree>
    <p:extLst>
      <p:ext uri="{BB962C8B-B14F-4D97-AF65-F5344CB8AC3E}">
        <p14:creationId xmlns:p14="http://schemas.microsoft.com/office/powerpoint/2010/main" val="175012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97</a:t>
            </a:fld>
            <a:endParaRPr lang="en-US"/>
          </a:p>
        </p:txBody>
      </p:sp>
    </p:spTree>
    <p:extLst>
      <p:ext uri="{BB962C8B-B14F-4D97-AF65-F5344CB8AC3E}">
        <p14:creationId xmlns:p14="http://schemas.microsoft.com/office/powerpoint/2010/main" val="296743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A0989-7152-EB4C-B282-353D99334435}"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DA0989-7152-EB4C-B282-353D99334435}"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DA0989-7152-EB4C-B282-353D99334435}" type="datetimeFigureOut">
              <a:rPr lang="en-US" smtClean="0"/>
              <a:t>11/17/2019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DA0989-7152-EB4C-B282-353D99334435}" type="datetimeFigureOut">
              <a:rPr lang="en-US" smtClean="0"/>
              <a:t>11/17/2019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A0989-7152-EB4C-B282-353D99334435}" type="datetimeFigureOut">
              <a:rPr lang="en-US" smtClean="0"/>
              <a:t>11/17/2019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DA0989-7152-EB4C-B282-353D99334435}"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DA0989-7152-EB4C-B282-353D99334435}"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E0DA0989-7152-EB4C-B282-353D99334435}" type="datetimeFigureOut">
              <a:rPr lang="en-US" smtClean="0"/>
              <a:t>11/17/2019</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8A78F11-2F0D-F54F-BB23-36018D2AAE6D}" type="slidenum">
              <a:rPr lang="en-US" smtClean="0"/>
              <a:t>‹#›</a:t>
            </a:fld>
            <a:endParaRPr lang="en-US"/>
          </a:p>
        </p:txBody>
      </p:sp>
    </p:spTree>
    <p:extLst>
      <p:ext uri="{BB962C8B-B14F-4D97-AF65-F5344CB8AC3E}">
        <p14:creationId xmlns:p14="http://schemas.microsoft.com/office/powerpoint/2010/main" val="808684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4000" kern="1200">
          <a:solidFill>
            <a:schemeClr val="bg1">
              <a:lumMod val="9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lumMod val="9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lumMod val="9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lumMod val="9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lumMod val="9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lumMod val="9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80254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aramond" panose="02020404030301010803" pitchFamily="18" charset="0"/>
              </a:rPr>
              <a:t>Social &amp; Religious Culture</a:t>
            </a:r>
            <a:endParaRPr lang="en-US" b="1" dirty="0">
              <a:latin typeface="Garamond" panose="02020404030301010803" pitchFamily="18" charset="0"/>
            </a:endParaRP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Thessalonica was a ‘free city’ of the Empire, allowed self-governance</a:t>
            </a:r>
          </a:p>
          <a:p>
            <a:pPr lvl="1"/>
            <a:r>
              <a:rPr lang="en-US" dirty="0">
                <a:latin typeface="Garamond" panose="02020404030301010803" pitchFamily="18" charset="0"/>
              </a:rPr>
              <a:t>‘demos’ – city council? </a:t>
            </a:r>
          </a:p>
          <a:p>
            <a:pPr lvl="1"/>
            <a:r>
              <a:rPr lang="en-US" dirty="0">
                <a:latin typeface="Garamond" panose="02020404030301010803" pitchFamily="18" charset="0"/>
              </a:rPr>
              <a:t>‘</a:t>
            </a:r>
            <a:r>
              <a:rPr lang="en-US" dirty="0" err="1">
                <a:latin typeface="Garamond" panose="02020404030301010803" pitchFamily="18" charset="0"/>
              </a:rPr>
              <a:t>politarchs</a:t>
            </a:r>
            <a:r>
              <a:rPr lang="en-US" dirty="0">
                <a:latin typeface="Garamond" panose="02020404030301010803" pitchFamily="18" charset="0"/>
              </a:rPr>
              <a:t>’ – city officials</a:t>
            </a:r>
          </a:p>
          <a:p>
            <a:pPr lvl="1"/>
            <a:endParaRPr lang="en-US" dirty="0">
              <a:latin typeface="Garamond" panose="02020404030301010803" pitchFamily="18" charset="0"/>
            </a:endParaRPr>
          </a:p>
          <a:p>
            <a:pPr lvl="1"/>
            <a:endParaRPr lang="en-US" dirty="0">
              <a:latin typeface="Garamond" panose="02020404030301010803" pitchFamily="18" charset="0"/>
            </a:endParaRPr>
          </a:p>
        </p:txBody>
      </p:sp>
      <p:pic>
        <p:nvPicPr>
          <p:cNvPr id="4" name="Picture 8" descr="Image result for thessalonica">
            <a:extLst>
              <a:ext uri="{FF2B5EF4-FFF2-40B4-BE49-F238E27FC236}">
                <a16:creationId xmlns:a16="http://schemas.microsoft.com/office/drawing/2014/main" id="{FB26A7AB-A679-4A23-9A05-9B4A01E77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288" y="3544101"/>
            <a:ext cx="2815243" cy="18666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70ADD31-9FDC-46F2-A82A-0A5D345F4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469" y="3544101"/>
            <a:ext cx="2906038" cy="18721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385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The Day of the Lord as ‘thief’ (5:1-5)</a:t>
            </a:r>
          </a:p>
        </p:txBody>
      </p:sp>
      <p:sp>
        <p:nvSpPr>
          <p:cNvPr id="3" name="Content Placeholder 2"/>
          <p:cNvSpPr>
            <a:spLocks noGrp="1"/>
          </p:cNvSpPr>
          <p:nvPr>
            <p:ph idx="1"/>
          </p:nvPr>
        </p:nvSpPr>
        <p:spPr/>
        <p:txBody>
          <a:bodyPr>
            <a:normAutofit/>
          </a:bodyPr>
          <a:lstStyle/>
          <a:p>
            <a:r>
              <a:rPr lang="en-US" dirty="0">
                <a:solidFill>
                  <a:schemeClr val="bg1"/>
                </a:solidFill>
                <a:latin typeface="Garamond" panose="02020404030301010803" pitchFamily="18" charset="0"/>
              </a:rPr>
              <a:t>Times and Seasons</a:t>
            </a:r>
          </a:p>
          <a:p>
            <a:pPr lvl="1"/>
            <a:r>
              <a:rPr lang="en-US" dirty="0">
                <a:solidFill>
                  <a:schemeClr val="bg1"/>
                </a:solidFill>
                <a:latin typeface="Garamond" panose="02020404030301010803" pitchFamily="18" charset="0"/>
              </a:rPr>
              <a:t>These refer to general chronology and the eras fixed by God which mark out history</a:t>
            </a:r>
          </a:p>
          <a:p>
            <a:r>
              <a:rPr lang="en-US" dirty="0">
                <a:solidFill>
                  <a:schemeClr val="bg1"/>
                </a:solidFill>
                <a:latin typeface="Garamond" panose="02020404030301010803" pitchFamily="18" charset="0"/>
              </a:rPr>
              <a:t>The ‘Day of the Lord’ is a well-known OT image of the time when YHWH will bring judgement and salvation</a:t>
            </a:r>
          </a:p>
          <a:p>
            <a:pPr lvl="1"/>
            <a:r>
              <a:rPr lang="en-US" dirty="0">
                <a:solidFill>
                  <a:schemeClr val="bg1"/>
                </a:solidFill>
                <a:latin typeface="Garamond" panose="02020404030301010803" pitchFamily="18" charset="0"/>
              </a:rPr>
              <a:t>In this text, Paul attributes God’s judgement and salvation to the day of the Lord Jesus!</a:t>
            </a:r>
          </a:p>
        </p:txBody>
      </p:sp>
    </p:spTree>
    <p:extLst>
      <p:ext uri="{BB962C8B-B14F-4D97-AF65-F5344CB8AC3E}">
        <p14:creationId xmlns:p14="http://schemas.microsoft.com/office/powerpoint/2010/main" val="11891350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The Day of the Lord as ‘thief’ (5:1-5)</a:t>
            </a:r>
          </a:p>
        </p:txBody>
      </p:sp>
      <p:sp>
        <p:nvSpPr>
          <p:cNvPr id="3" name="Content Placeholder 2"/>
          <p:cNvSpPr>
            <a:spLocks noGrp="1"/>
          </p:cNvSpPr>
          <p:nvPr>
            <p:ph idx="1"/>
          </p:nvPr>
        </p:nvSpPr>
        <p:spPr/>
        <p:txBody>
          <a:bodyPr>
            <a:normAutofit/>
          </a:bodyPr>
          <a:lstStyle/>
          <a:p>
            <a:r>
              <a:rPr lang="en-US" sz="3000" dirty="0">
                <a:solidFill>
                  <a:schemeClr val="bg1"/>
                </a:solidFill>
                <a:latin typeface="Garamond" panose="02020404030301010803" pitchFamily="18" charset="0"/>
              </a:rPr>
              <a:t>The image of this event as a ‘thief’ underscores the unknowability of the purposes of God</a:t>
            </a:r>
          </a:p>
          <a:p>
            <a:pPr lvl="1"/>
            <a:r>
              <a:rPr lang="en-US" dirty="0">
                <a:solidFill>
                  <a:schemeClr val="bg1"/>
                </a:solidFill>
                <a:latin typeface="Garamond" panose="02020404030301010803" pitchFamily="18" charset="0"/>
              </a:rPr>
              <a:t>Ironically, what the Thessalonians know is that they can’t know it!</a:t>
            </a:r>
          </a:p>
          <a:p>
            <a:pPr lvl="1"/>
            <a:r>
              <a:rPr lang="en-US" dirty="0">
                <a:solidFill>
                  <a:schemeClr val="bg1"/>
                </a:solidFill>
                <a:latin typeface="Garamond" panose="02020404030301010803" pitchFamily="18" charset="0"/>
              </a:rPr>
              <a:t>Possible connection to Jesus’ Temple discourse(?)</a:t>
            </a:r>
          </a:p>
        </p:txBody>
      </p:sp>
    </p:spTree>
    <p:extLst>
      <p:ext uri="{BB962C8B-B14F-4D97-AF65-F5344CB8AC3E}">
        <p14:creationId xmlns:p14="http://schemas.microsoft.com/office/powerpoint/2010/main" val="26206811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The Day of the Lord as ‘thief’ (5:1-5)</a:t>
            </a:r>
          </a:p>
        </p:txBody>
      </p:sp>
      <p:sp>
        <p:nvSpPr>
          <p:cNvPr id="3" name="Content Placeholder 2"/>
          <p:cNvSpPr>
            <a:spLocks noGrp="1"/>
          </p:cNvSpPr>
          <p:nvPr>
            <p:ph idx="1"/>
          </p:nvPr>
        </p:nvSpPr>
        <p:spPr/>
        <p:txBody>
          <a:bodyPr>
            <a:normAutofit/>
          </a:bodyPr>
          <a:lstStyle/>
          <a:p>
            <a:pPr marL="0" indent="0" algn="ctr">
              <a:buNone/>
            </a:pPr>
            <a:r>
              <a:rPr lang="en-US" sz="2700" dirty="0"/>
              <a:t>“Therefore be on the alert, for you do not know which day your Lord is coming. But be sure of this, that if the head of the house had known </a:t>
            </a:r>
            <a:r>
              <a:rPr lang="en-US" sz="2700" dirty="0">
                <a:solidFill>
                  <a:srgbClr val="FFFF00"/>
                </a:solidFill>
              </a:rPr>
              <a:t>at what time of the night the thief was coming</a:t>
            </a:r>
            <a:r>
              <a:rPr lang="en-US" sz="2700" dirty="0"/>
              <a:t>, he would have been on the alert and would not have allowed his house to be broken into. For this reason you also must be ready; for the Son of Man is coming at an hour when you do not think He will. - Matthew 24:42-44</a:t>
            </a:r>
          </a:p>
        </p:txBody>
      </p:sp>
    </p:spTree>
    <p:extLst>
      <p:ext uri="{BB962C8B-B14F-4D97-AF65-F5344CB8AC3E}">
        <p14:creationId xmlns:p14="http://schemas.microsoft.com/office/powerpoint/2010/main" val="22190816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The Day of the Lord as ‘thief’ (5:1-5)</a:t>
            </a:r>
          </a:p>
        </p:txBody>
      </p:sp>
      <p:sp>
        <p:nvSpPr>
          <p:cNvPr id="3" name="Content Placeholder 2"/>
          <p:cNvSpPr>
            <a:spLocks noGrp="1"/>
          </p:cNvSpPr>
          <p:nvPr>
            <p:ph idx="1"/>
          </p:nvPr>
        </p:nvSpPr>
        <p:spPr/>
        <p:txBody>
          <a:bodyPr>
            <a:normAutofit/>
          </a:bodyPr>
          <a:lstStyle/>
          <a:p>
            <a:r>
              <a:rPr lang="en-US" sz="3000" dirty="0">
                <a:solidFill>
                  <a:schemeClr val="bg1"/>
                </a:solidFill>
                <a:latin typeface="Garamond" panose="02020404030301010803" pitchFamily="18" charset="0"/>
              </a:rPr>
              <a:t>The image of this event as a ‘thief’ underscores the unknowability of the purposes of God</a:t>
            </a:r>
          </a:p>
          <a:p>
            <a:pPr lvl="1"/>
            <a:r>
              <a:rPr lang="en-US" dirty="0">
                <a:solidFill>
                  <a:schemeClr val="bg1"/>
                </a:solidFill>
                <a:latin typeface="Garamond" panose="02020404030301010803" pitchFamily="18" charset="0"/>
              </a:rPr>
              <a:t>Ironically, what the Thessalonians know is that they can’t know it!</a:t>
            </a:r>
          </a:p>
          <a:p>
            <a:pPr lvl="1"/>
            <a:r>
              <a:rPr lang="en-US" dirty="0">
                <a:solidFill>
                  <a:schemeClr val="bg1"/>
                </a:solidFill>
                <a:latin typeface="Garamond" panose="02020404030301010803" pitchFamily="18" charset="0"/>
              </a:rPr>
              <a:t>Possible connection to Jesus’ Temple discourse(?)</a:t>
            </a:r>
          </a:p>
          <a:p>
            <a:pPr lvl="1"/>
            <a:r>
              <a:rPr lang="en-US" dirty="0">
                <a:solidFill>
                  <a:schemeClr val="bg1"/>
                </a:solidFill>
                <a:latin typeface="Garamond" panose="02020404030301010803" pitchFamily="18" charset="0"/>
              </a:rPr>
              <a:t>Those who proclaim ‘Peace and Security!’ are those who trust in the lords of the world, and will suffer ruin and destruction</a:t>
            </a:r>
          </a:p>
        </p:txBody>
      </p:sp>
    </p:spTree>
    <p:extLst>
      <p:ext uri="{BB962C8B-B14F-4D97-AF65-F5344CB8AC3E}">
        <p14:creationId xmlns:p14="http://schemas.microsoft.com/office/powerpoint/2010/main" val="23536121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The Day of the Lord as ‘thief’ (5:1-5)</a:t>
            </a:r>
          </a:p>
        </p:txBody>
      </p:sp>
      <p:sp>
        <p:nvSpPr>
          <p:cNvPr id="3" name="Content Placeholder 2"/>
          <p:cNvSpPr>
            <a:spLocks noGrp="1"/>
          </p:cNvSpPr>
          <p:nvPr>
            <p:ph idx="1"/>
          </p:nvPr>
        </p:nvSpPr>
        <p:spPr>
          <a:xfrm>
            <a:off x="628650" y="1521354"/>
            <a:ext cx="7886700" cy="3626115"/>
          </a:xfrm>
        </p:spPr>
        <p:txBody>
          <a:bodyPr>
            <a:normAutofit fontScale="92500" lnSpcReduction="10000"/>
          </a:bodyPr>
          <a:lstStyle/>
          <a:p>
            <a:r>
              <a:rPr lang="en-US" dirty="0">
                <a:solidFill>
                  <a:schemeClr val="bg1"/>
                </a:solidFill>
                <a:latin typeface="Garamond" panose="02020404030301010803" pitchFamily="18" charset="0"/>
              </a:rPr>
              <a:t>The image of the ‘thief’ is used to make the contrast between the ready followers of Christ and those who are not</a:t>
            </a:r>
          </a:p>
          <a:p>
            <a:r>
              <a:rPr lang="en-US" dirty="0">
                <a:solidFill>
                  <a:schemeClr val="bg1"/>
                </a:solidFill>
                <a:latin typeface="Garamond" panose="02020404030301010803" pitchFamily="18" charset="0"/>
              </a:rPr>
              <a:t>Light/Darkness &amp; Day/Night are NT terms used to help form Christian identity</a:t>
            </a:r>
          </a:p>
          <a:p>
            <a:pPr marL="0" indent="0" algn="ctr">
              <a:lnSpc>
                <a:spcPct val="100000"/>
              </a:lnSpc>
              <a:buNone/>
            </a:pPr>
            <a:r>
              <a:rPr lang="en-US" sz="2900" dirty="0"/>
              <a:t>“But you are a chosen race, a royal priesthood, a holy nation, a people for God’s possession, so that you may proclaim the excellencies of Him who has </a:t>
            </a:r>
            <a:r>
              <a:rPr lang="en-US" sz="2900" dirty="0">
                <a:solidFill>
                  <a:srgbClr val="FFFF00"/>
                </a:solidFill>
              </a:rPr>
              <a:t>called you out of darkness into His marvelous light.” </a:t>
            </a:r>
            <a:r>
              <a:rPr lang="en-US" sz="2900" dirty="0"/>
              <a:t>– 1 Peter 2:9</a:t>
            </a:r>
          </a:p>
        </p:txBody>
      </p:sp>
    </p:spTree>
    <p:extLst>
      <p:ext uri="{BB962C8B-B14F-4D97-AF65-F5344CB8AC3E}">
        <p14:creationId xmlns:p14="http://schemas.microsoft.com/office/powerpoint/2010/main" val="15079386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The Day of the Lord as ‘thief’ (5:1-5)</a:t>
            </a:r>
          </a:p>
        </p:txBody>
      </p:sp>
      <p:sp>
        <p:nvSpPr>
          <p:cNvPr id="3" name="Content Placeholder 2"/>
          <p:cNvSpPr>
            <a:spLocks noGrp="1"/>
          </p:cNvSpPr>
          <p:nvPr>
            <p:ph idx="1"/>
          </p:nvPr>
        </p:nvSpPr>
        <p:spPr/>
        <p:txBody>
          <a:bodyPr>
            <a:normAutofit/>
          </a:bodyPr>
          <a:lstStyle/>
          <a:p>
            <a:r>
              <a:rPr lang="en-US" sz="3000" dirty="0">
                <a:solidFill>
                  <a:schemeClr val="bg1"/>
                </a:solidFill>
                <a:latin typeface="Garamond" panose="02020404030301010803" pitchFamily="18" charset="0"/>
              </a:rPr>
              <a:t>The image of the ‘thief’ is used to make the contrast between the ready followers of Christ and those who are not</a:t>
            </a:r>
          </a:p>
          <a:p>
            <a:r>
              <a:rPr lang="en-US" sz="3000" dirty="0">
                <a:solidFill>
                  <a:schemeClr val="bg1"/>
                </a:solidFill>
                <a:latin typeface="Garamond" panose="02020404030301010803" pitchFamily="18" charset="0"/>
              </a:rPr>
              <a:t>Light/Darkness &amp; Day/Night are NT terms used to help form Christian identity and morality</a:t>
            </a:r>
          </a:p>
          <a:p>
            <a:pPr marL="0" indent="0" algn="ctr">
              <a:buNone/>
            </a:pPr>
            <a:r>
              <a:rPr lang="en-US" sz="2700" dirty="0"/>
              <a:t>“…</a:t>
            </a:r>
            <a:r>
              <a:rPr lang="en-US" sz="2700" dirty="0">
                <a:solidFill>
                  <a:srgbClr val="FFFF00"/>
                </a:solidFill>
              </a:rPr>
              <a:t>if we walk in the light </a:t>
            </a:r>
            <a:r>
              <a:rPr lang="en-US" sz="2700" dirty="0"/>
              <a:t>as [God] is in the Light, we have fellowship with one another, and the blood of Jesus His Son cleanses us from all sin.” – 1 Jn. 1:7</a:t>
            </a:r>
          </a:p>
        </p:txBody>
      </p:sp>
    </p:spTree>
    <p:extLst>
      <p:ext uri="{BB962C8B-B14F-4D97-AF65-F5344CB8AC3E}">
        <p14:creationId xmlns:p14="http://schemas.microsoft.com/office/powerpoint/2010/main" val="25048860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The Day of the Lord as ‘thief’ (5:1-5)</a:t>
            </a:r>
          </a:p>
        </p:txBody>
      </p:sp>
      <p:sp>
        <p:nvSpPr>
          <p:cNvPr id="3" name="Content Placeholder 2"/>
          <p:cNvSpPr>
            <a:spLocks noGrp="1"/>
          </p:cNvSpPr>
          <p:nvPr>
            <p:ph idx="1"/>
          </p:nvPr>
        </p:nvSpPr>
        <p:spPr/>
        <p:txBody>
          <a:bodyPr>
            <a:normAutofit/>
          </a:bodyPr>
          <a:lstStyle/>
          <a:p>
            <a:pPr marL="0" indent="0" algn="ctr">
              <a:buNone/>
            </a:pPr>
            <a:r>
              <a:rPr lang="en-US" sz="2700" dirty="0"/>
              <a:t>Do this (-Love), knowing the time, that it is already the hour for you to awaken from sleep; for now salvation is nearer to us than when we believed. </a:t>
            </a:r>
            <a:r>
              <a:rPr lang="en-US" sz="2700" dirty="0">
                <a:solidFill>
                  <a:srgbClr val="FFFF00"/>
                </a:solidFill>
              </a:rPr>
              <a:t>The night is almost gone, and the day is near.</a:t>
            </a:r>
            <a:r>
              <a:rPr lang="en-US" sz="2700" dirty="0"/>
              <a:t> Therefore let us </a:t>
            </a:r>
            <a:r>
              <a:rPr lang="en-US" sz="2700" dirty="0">
                <a:solidFill>
                  <a:srgbClr val="FFFF00"/>
                </a:solidFill>
              </a:rPr>
              <a:t>lay aside the deeds of darkness and put on the armor of light</a:t>
            </a:r>
            <a:r>
              <a:rPr lang="en-US" sz="2700" dirty="0"/>
              <a:t>. Let us behave properly as in the day, not in carousing and drunkenness, not in sexual promiscuity and sensuality, not in strife and jealousy.                          – Romans 13:11-13</a:t>
            </a:r>
          </a:p>
        </p:txBody>
      </p:sp>
    </p:spTree>
    <p:extLst>
      <p:ext uri="{BB962C8B-B14F-4D97-AF65-F5344CB8AC3E}">
        <p14:creationId xmlns:p14="http://schemas.microsoft.com/office/powerpoint/2010/main" val="30208459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Warning to stay ‘sober’ (5:6-11)</a:t>
            </a:r>
          </a:p>
        </p:txBody>
      </p:sp>
      <p:sp>
        <p:nvSpPr>
          <p:cNvPr id="3" name="Content Placeholder 2"/>
          <p:cNvSpPr>
            <a:spLocks noGrp="1"/>
          </p:cNvSpPr>
          <p:nvPr>
            <p:ph idx="1"/>
          </p:nvPr>
        </p:nvSpPr>
        <p:spPr/>
        <p:txBody>
          <a:bodyPr>
            <a:normAutofit/>
          </a:bodyPr>
          <a:lstStyle/>
          <a:p>
            <a:r>
              <a:rPr lang="en-US" sz="3000" dirty="0">
                <a:solidFill>
                  <a:schemeClr val="bg1"/>
                </a:solidFill>
                <a:latin typeface="Garamond" panose="02020404030301010803" pitchFamily="18" charset="0"/>
              </a:rPr>
              <a:t>“So then”…Paul extends the contrasting metaphors to instruction for how they should live</a:t>
            </a:r>
          </a:p>
          <a:p>
            <a:r>
              <a:rPr lang="en-US" dirty="0">
                <a:solidFill>
                  <a:srgbClr val="00B0F0"/>
                </a:solidFill>
                <a:latin typeface="Garamond" panose="02020404030301010803" pitchFamily="18" charset="0"/>
              </a:rPr>
              <a:t>Q: What does Paul mean by instructions to ‘keep awake’ and ‘stay sober?’ </a:t>
            </a:r>
          </a:p>
        </p:txBody>
      </p:sp>
    </p:spTree>
    <p:extLst>
      <p:ext uri="{BB962C8B-B14F-4D97-AF65-F5344CB8AC3E}">
        <p14:creationId xmlns:p14="http://schemas.microsoft.com/office/powerpoint/2010/main" val="3275429209"/>
      </p:ext>
    </p:extLst>
  </p:cSld>
  <p:clrMapOvr>
    <a:masterClrMapping/>
  </p:clrMapOvr>
  <p:transition spd="slow">
    <p:push dir="u"/>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Warning to stay ‘sober’ (5:6-11)</a:t>
            </a:r>
          </a:p>
        </p:txBody>
      </p:sp>
      <p:sp>
        <p:nvSpPr>
          <p:cNvPr id="3" name="Content Placeholder 2"/>
          <p:cNvSpPr>
            <a:spLocks noGrp="1"/>
          </p:cNvSpPr>
          <p:nvPr>
            <p:ph idx="1"/>
          </p:nvPr>
        </p:nvSpPr>
        <p:spPr/>
        <p:txBody>
          <a:bodyPr>
            <a:normAutofit lnSpcReduction="10000"/>
          </a:bodyPr>
          <a:lstStyle/>
          <a:p>
            <a:r>
              <a:rPr lang="en-US" sz="3000" dirty="0">
                <a:solidFill>
                  <a:schemeClr val="bg1"/>
                </a:solidFill>
                <a:latin typeface="Garamond" panose="02020404030301010803" pitchFamily="18" charset="0"/>
              </a:rPr>
              <a:t>“So then”…Paul extends the contrasting metaphors to instruction for how they should live</a:t>
            </a:r>
          </a:p>
          <a:p>
            <a:pPr lvl="1"/>
            <a:r>
              <a:rPr lang="en-US" dirty="0">
                <a:solidFill>
                  <a:schemeClr val="bg1"/>
                </a:solidFill>
                <a:latin typeface="Garamond" panose="02020404030301010803" pitchFamily="18" charset="0"/>
              </a:rPr>
              <a:t>‘Sleep’ here refers not to death as it had in </a:t>
            </a:r>
            <a:r>
              <a:rPr lang="en-US" dirty="0" err="1">
                <a:solidFill>
                  <a:schemeClr val="bg1"/>
                </a:solidFill>
                <a:latin typeface="Garamond" panose="02020404030301010803" pitchFamily="18" charset="0"/>
              </a:rPr>
              <a:t>ch.</a:t>
            </a:r>
            <a:r>
              <a:rPr lang="en-US" dirty="0">
                <a:solidFill>
                  <a:schemeClr val="bg1"/>
                </a:solidFill>
                <a:latin typeface="Garamond" panose="02020404030301010803" pitchFamily="18" charset="0"/>
              </a:rPr>
              <a:t> 4, but as a different metaphor for being unaware of spiritual realities</a:t>
            </a:r>
          </a:p>
          <a:p>
            <a:pPr lvl="1"/>
            <a:r>
              <a:rPr lang="en-US" dirty="0">
                <a:solidFill>
                  <a:schemeClr val="bg1"/>
                </a:solidFill>
                <a:latin typeface="Garamond" panose="02020404030301010803" pitchFamily="18" charset="0"/>
              </a:rPr>
              <a:t>Rather, the exhortation is to be alert and sober – that is being aware of their spiritual lives.  </a:t>
            </a:r>
          </a:p>
          <a:p>
            <a:pPr lvl="1"/>
            <a:r>
              <a:rPr lang="en-US" dirty="0">
                <a:solidFill>
                  <a:schemeClr val="bg1"/>
                </a:solidFill>
                <a:latin typeface="Garamond" panose="02020404030301010803" pitchFamily="18" charset="0"/>
              </a:rPr>
              <a:t>These terms cash out the day/night metaphor in v. 7-8</a:t>
            </a:r>
          </a:p>
        </p:txBody>
      </p:sp>
    </p:spTree>
    <p:extLst>
      <p:ext uri="{BB962C8B-B14F-4D97-AF65-F5344CB8AC3E}">
        <p14:creationId xmlns:p14="http://schemas.microsoft.com/office/powerpoint/2010/main" val="14781752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1354"/>
            <a:ext cx="7886700" cy="3626115"/>
          </a:xfrm>
        </p:spPr>
        <p:txBody>
          <a:bodyPr>
            <a:normAutofit/>
          </a:bodyPr>
          <a:lstStyle/>
          <a:p>
            <a:r>
              <a:rPr lang="en-US" sz="3000" dirty="0">
                <a:solidFill>
                  <a:schemeClr val="bg1"/>
                </a:solidFill>
                <a:latin typeface="Garamond" panose="02020404030301010803" pitchFamily="18" charset="0"/>
              </a:rPr>
              <a:t>Paul then transitions to another well-known metaphor in his writings – armor</a:t>
            </a:r>
          </a:p>
          <a:p>
            <a:endParaRPr lang="en-US" dirty="0">
              <a:solidFill>
                <a:schemeClr val="bg1"/>
              </a:solidFill>
              <a:latin typeface="Garamond" panose="02020404030301010803" pitchFamily="18" charset="0"/>
            </a:endParaRPr>
          </a:p>
        </p:txBody>
      </p:sp>
      <p:sp>
        <p:nvSpPr>
          <p:cNvPr id="2" name="Title 1"/>
          <p:cNvSpPr>
            <a:spLocks noGrp="1"/>
          </p:cNvSpPr>
          <p:nvPr>
            <p:ph type="title"/>
          </p:nvPr>
        </p:nvSpPr>
        <p:spPr/>
        <p:txBody>
          <a:bodyPr>
            <a:normAutofit/>
          </a:bodyPr>
          <a:lstStyle/>
          <a:p>
            <a:r>
              <a:rPr lang="en-US" b="1" dirty="0">
                <a:latin typeface="Garamond" panose="02020404030301010803" pitchFamily="18" charset="0"/>
              </a:rPr>
              <a:t>Warning to stay ‘sober’ (5:6-11)</a:t>
            </a:r>
          </a:p>
        </p:txBody>
      </p:sp>
      <p:pic>
        <p:nvPicPr>
          <p:cNvPr id="1026" name="Picture 2" descr="Image result for breastplate and helmet armor">
            <a:extLst>
              <a:ext uri="{FF2B5EF4-FFF2-40B4-BE49-F238E27FC236}">
                <a16:creationId xmlns:a16="http://schemas.microsoft.com/office/drawing/2014/main" id="{33BCC889-E5F0-4D77-85B6-CE9105BD0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123" y="2857500"/>
            <a:ext cx="2355166" cy="25532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Content Placeholder 2">
            <a:extLst>
              <a:ext uri="{FF2B5EF4-FFF2-40B4-BE49-F238E27FC236}">
                <a16:creationId xmlns:a16="http://schemas.microsoft.com/office/drawing/2014/main" id="{5DA5461E-743F-4D73-9872-53F3460B8FE4}"/>
              </a:ext>
            </a:extLst>
          </p:cNvPr>
          <p:cNvSpPr txBox="1">
            <a:spLocks/>
          </p:cNvSpPr>
          <p:nvPr/>
        </p:nvSpPr>
        <p:spPr>
          <a:xfrm>
            <a:off x="628650" y="2447778"/>
            <a:ext cx="5531534" cy="28520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lumMod val="9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lumMod val="9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lumMod val="9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lumMod val="9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lumMod val="9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dirty="0">
                <a:solidFill>
                  <a:schemeClr val="bg1"/>
                </a:solidFill>
                <a:latin typeface="Garamond" panose="02020404030301010803" pitchFamily="18" charset="0"/>
              </a:rPr>
              <a:t>Breastplate &gt; </a:t>
            </a:r>
            <a:r>
              <a:rPr lang="en-US" dirty="0">
                <a:solidFill>
                  <a:srgbClr val="FFFF00"/>
                </a:solidFill>
                <a:latin typeface="Garamond" panose="02020404030301010803" pitchFamily="18" charset="0"/>
              </a:rPr>
              <a:t>Faith</a:t>
            </a:r>
            <a:r>
              <a:rPr lang="en-US" dirty="0">
                <a:solidFill>
                  <a:schemeClr val="bg1"/>
                </a:solidFill>
                <a:latin typeface="Garamond" panose="02020404030301010803" pitchFamily="18" charset="0"/>
              </a:rPr>
              <a:t> &amp; </a:t>
            </a:r>
            <a:r>
              <a:rPr lang="en-US" dirty="0">
                <a:solidFill>
                  <a:srgbClr val="FFFF00"/>
                </a:solidFill>
                <a:latin typeface="Garamond" panose="02020404030301010803" pitchFamily="18" charset="0"/>
              </a:rPr>
              <a:t>Love</a:t>
            </a:r>
          </a:p>
          <a:p>
            <a:pPr lvl="1"/>
            <a:r>
              <a:rPr lang="en-US" dirty="0">
                <a:solidFill>
                  <a:schemeClr val="bg1"/>
                </a:solidFill>
                <a:latin typeface="Garamond" panose="02020404030301010803" pitchFamily="18" charset="0"/>
              </a:rPr>
              <a:t>Helmet &gt; </a:t>
            </a:r>
            <a:r>
              <a:rPr lang="en-US" dirty="0">
                <a:solidFill>
                  <a:srgbClr val="FFFF00"/>
                </a:solidFill>
                <a:latin typeface="Garamond" panose="02020404030301010803" pitchFamily="18" charset="0"/>
              </a:rPr>
              <a:t>Hope</a:t>
            </a:r>
            <a:r>
              <a:rPr lang="en-US" dirty="0">
                <a:solidFill>
                  <a:schemeClr val="bg1"/>
                </a:solidFill>
                <a:latin typeface="Garamond" panose="02020404030301010803" pitchFamily="18" charset="0"/>
              </a:rPr>
              <a:t> of Salvation</a:t>
            </a:r>
          </a:p>
          <a:p>
            <a:r>
              <a:rPr lang="en-US" sz="3000" dirty="0">
                <a:solidFill>
                  <a:schemeClr val="bg1"/>
                </a:solidFill>
                <a:latin typeface="Garamond" panose="02020404030301010803" pitchFamily="18" charset="0"/>
              </a:rPr>
              <a:t>The Armor of God is worn by those who anticipate God’s salvation rather than God’s wrath </a:t>
            </a:r>
          </a:p>
          <a:p>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8558989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aramond" panose="02020404030301010803" pitchFamily="18" charset="0"/>
              </a:rPr>
              <a:t>Social &amp; Religious Culture</a:t>
            </a:r>
            <a:endParaRPr lang="en-US" b="1" dirty="0">
              <a:latin typeface="Garamond" panose="02020404030301010803" pitchFamily="18" charset="0"/>
            </a:endParaRPr>
          </a:p>
        </p:txBody>
      </p:sp>
      <p:sp>
        <p:nvSpPr>
          <p:cNvPr id="3" name="Content Placeholder 2"/>
          <p:cNvSpPr>
            <a:spLocks noGrp="1"/>
          </p:cNvSpPr>
          <p:nvPr>
            <p:ph idx="1"/>
          </p:nvPr>
        </p:nvSpPr>
        <p:spPr/>
        <p:txBody>
          <a:bodyPr>
            <a:normAutofit fontScale="92500"/>
          </a:bodyPr>
          <a:lstStyle/>
          <a:p>
            <a:r>
              <a:rPr lang="en-US" dirty="0">
                <a:latin typeface="Garamond" panose="02020404030301010803" pitchFamily="18" charset="0"/>
              </a:rPr>
              <a:t>A thoroughly pagan city, with known temples to several of the classic Greco-Roman gods/goddesses</a:t>
            </a:r>
          </a:p>
          <a:p>
            <a:r>
              <a:rPr lang="en-US" dirty="0">
                <a:latin typeface="Garamond" panose="02020404030301010803" pitchFamily="18" charset="0"/>
              </a:rPr>
              <a:t>Some evidence of religious devotion to other deities, including participation in the Imperial Cult, which honored the Roman Emperor as divine</a:t>
            </a:r>
          </a:p>
          <a:p>
            <a:r>
              <a:rPr lang="en-US" dirty="0">
                <a:latin typeface="Garamond" panose="02020404030301010803" pitchFamily="18" charset="0"/>
              </a:rPr>
              <a:t>As with most other major Mediterranean cities, a Jewish presence enough for a synagogue. </a:t>
            </a: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2261126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1354"/>
            <a:ext cx="7886700" cy="3626115"/>
          </a:xfrm>
        </p:spPr>
        <p:txBody>
          <a:bodyPr>
            <a:normAutofit/>
          </a:bodyPr>
          <a:lstStyle/>
          <a:p>
            <a:r>
              <a:rPr lang="en-US" sz="3000" dirty="0">
                <a:solidFill>
                  <a:schemeClr val="bg1"/>
                </a:solidFill>
                <a:latin typeface="Garamond" panose="02020404030301010803" pitchFamily="18" charset="0"/>
              </a:rPr>
              <a:t>God’s salvation is always obtained through the Lord Jesus</a:t>
            </a:r>
          </a:p>
          <a:p>
            <a:r>
              <a:rPr lang="en-US" sz="3000" dirty="0">
                <a:solidFill>
                  <a:schemeClr val="bg1"/>
                </a:solidFill>
                <a:latin typeface="Garamond" panose="02020404030301010803" pitchFamily="18" charset="0"/>
              </a:rPr>
              <a:t>Paul’s final word in v. </a:t>
            </a:r>
            <a:r>
              <a:rPr lang="en-US" sz="3000">
                <a:solidFill>
                  <a:schemeClr val="bg1"/>
                </a:solidFill>
                <a:latin typeface="Garamond" panose="02020404030301010803" pitchFamily="18" charset="0"/>
              </a:rPr>
              <a:t>10 ties </a:t>
            </a:r>
            <a:r>
              <a:rPr lang="en-US" sz="3000" dirty="0">
                <a:solidFill>
                  <a:schemeClr val="bg1"/>
                </a:solidFill>
                <a:latin typeface="Garamond" panose="02020404030301010803" pitchFamily="18" charset="0"/>
              </a:rPr>
              <a:t>together the two sections of this eschatological teaching to sum up that all of those faithful to Christ will have eternal fellowship </a:t>
            </a:r>
            <a:r>
              <a:rPr lang="en-US" sz="3000">
                <a:solidFill>
                  <a:schemeClr val="bg1"/>
                </a:solidFill>
                <a:latin typeface="Garamond" panose="02020404030301010803" pitchFamily="18" charset="0"/>
              </a:rPr>
              <a:t>with Him</a:t>
            </a:r>
            <a:endParaRPr lang="en-US" sz="3000" dirty="0">
              <a:solidFill>
                <a:schemeClr val="bg1"/>
              </a:solidFill>
              <a:latin typeface="Garamond" panose="02020404030301010803" pitchFamily="18" charset="0"/>
            </a:endParaRPr>
          </a:p>
          <a:p>
            <a:endParaRPr lang="en-US" dirty="0">
              <a:solidFill>
                <a:schemeClr val="bg1"/>
              </a:solidFill>
              <a:latin typeface="Garamond" panose="02020404030301010803" pitchFamily="18" charset="0"/>
            </a:endParaRPr>
          </a:p>
        </p:txBody>
      </p:sp>
      <p:sp>
        <p:nvSpPr>
          <p:cNvPr id="2" name="Title 1"/>
          <p:cNvSpPr>
            <a:spLocks noGrp="1"/>
          </p:cNvSpPr>
          <p:nvPr>
            <p:ph type="title"/>
          </p:nvPr>
        </p:nvSpPr>
        <p:spPr/>
        <p:txBody>
          <a:bodyPr>
            <a:normAutofit/>
          </a:bodyPr>
          <a:lstStyle/>
          <a:p>
            <a:r>
              <a:rPr lang="en-US" b="1" dirty="0">
                <a:latin typeface="Garamond" panose="02020404030301010803" pitchFamily="18" charset="0"/>
              </a:rPr>
              <a:t>Warning to stay ‘sober’ (5:6-11)</a:t>
            </a:r>
          </a:p>
        </p:txBody>
      </p:sp>
    </p:spTree>
    <p:extLst>
      <p:ext uri="{BB962C8B-B14F-4D97-AF65-F5344CB8AC3E}">
        <p14:creationId xmlns:p14="http://schemas.microsoft.com/office/powerpoint/2010/main" val="17522488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Early Converts</a:t>
            </a:r>
          </a:p>
        </p:txBody>
      </p:sp>
      <p:sp>
        <p:nvSpPr>
          <p:cNvPr id="3" name="Content Placeholder 2"/>
          <p:cNvSpPr>
            <a:spLocks noGrp="1"/>
          </p:cNvSpPr>
          <p:nvPr>
            <p:ph idx="1"/>
          </p:nvPr>
        </p:nvSpPr>
        <p:spPr/>
        <p:txBody>
          <a:bodyPr>
            <a:normAutofit lnSpcReduction="10000"/>
          </a:bodyPr>
          <a:lstStyle/>
          <a:p>
            <a:r>
              <a:rPr lang="en-US" dirty="0">
                <a:latin typeface="Garamond" panose="02020404030301010803" pitchFamily="18" charset="0"/>
              </a:rPr>
              <a:t>Read Acts 17:1-4</a:t>
            </a:r>
          </a:p>
          <a:p>
            <a:r>
              <a:rPr lang="en-US" dirty="0">
                <a:latin typeface="Garamond" panose="02020404030301010803" pitchFamily="18" charset="0"/>
              </a:rPr>
              <a:t>Paul, Silas, &amp; Timothy come from Phillip to Thessalonica</a:t>
            </a:r>
          </a:p>
          <a:p>
            <a:r>
              <a:rPr lang="en-US" dirty="0">
                <a:latin typeface="Garamond" panose="02020404030301010803" pitchFamily="18" charset="0"/>
              </a:rPr>
              <a:t>A preaching stay of at least 3 weeks in the synagogue. </a:t>
            </a:r>
          </a:p>
          <a:p>
            <a:r>
              <a:rPr lang="en-US" dirty="0">
                <a:latin typeface="Garamond" panose="02020404030301010803" pitchFamily="18" charset="0"/>
              </a:rPr>
              <a:t>Paul’s initial preaching is geared toward a Jewish audience in reasoning from the Scriptures that Jesus was the Messiah</a:t>
            </a:r>
          </a:p>
          <a:p>
            <a:pPr lvl="1"/>
            <a:endParaRPr lang="en-US" dirty="0">
              <a:latin typeface="Garamond" panose="02020404030301010803" pitchFamily="18" charset="0"/>
            </a:endParaRPr>
          </a:p>
        </p:txBody>
      </p:sp>
    </p:spTree>
    <p:extLst>
      <p:ext uri="{BB962C8B-B14F-4D97-AF65-F5344CB8AC3E}">
        <p14:creationId xmlns:p14="http://schemas.microsoft.com/office/powerpoint/2010/main" val="2650306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Early Converts</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3 ‘groups’ of early believers: </a:t>
            </a:r>
          </a:p>
          <a:p>
            <a:pPr marL="0" indent="0" algn="ctr">
              <a:buNone/>
            </a:pPr>
            <a:r>
              <a:rPr lang="en-US" sz="2800" i="1"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“And </a:t>
            </a:r>
            <a:r>
              <a:rPr lang="en-US" sz="2400" i="1" dirty="0">
                <a:solidFill>
                  <a:srgbClr val="FFFF00"/>
                </a:solidFill>
                <a:latin typeface="Arial" panose="020B0604020202020204" pitchFamily="34" charset="0"/>
                <a:cs typeface="Arial" panose="020B0604020202020204" pitchFamily="34" charset="0"/>
              </a:rPr>
              <a:t>some of [the Jews] </a:t>
            </a:r>
            <a:r>
              <a:rPr lang="en-US" sz="2400" i="1" dirty="0">
                <a:latin typeface="Arial" panose="020B0604020202020204" pitchFamily="34" charset="0"/>
                <a:cs typeface="Arial" panose="020B0604020202020204" pitchFamily="34" charset="0"/>
              </a:rPr>
              <a:t>were persuaded and joined Paul and Silas, as did a </a:t>
            </a:r>
            <a:r>
              <a:rPr lang="en-US" sz="2400" i="1" dirty="0">
                <a:solidFill>
                  <a:srgbClr val="FFFF00"/>
                </a:solidFill>
                <a:latin typeface="Arial" panose="020B0604020202020204" pitchFamily="34" charset="0"/>
                <a:cs typeface="Arial" panose="020B0604020202020204" pitchFamily="34" charset="0"/>
              </a:rPr>
              <a:t>great many of the devout Greeks </a:t>
            </a:r>
            <a:r>
              <a:rPr lang="en-US" sz="2400" i="1" dirty="0">
                <a:latin typeface="Arial" panose="020B0604020202020204" pitchFamily="34" charset="0"/>
                <a:cs typeface="Arial" panose="020B0604020202020204" pitchFamily="34" charset="0"/>
              </a:rPr>
              <a:t>and </a:t>
            </a:r>
            <a:r>
              <a:rPr lang="en-US" sz="2400" i="1" dirty="0">
                <a:solidFill>
                  <a:srgbClr val="FFFF00"/>
                </a:solidFill>
                <a:latin typeface="Arial" panose="020B0604020202020204" pitchFamily="34" charset="0"/>
                <a:cs typeface="Arial" panose="020B0604020202020204" pitchFamily="34" charset="0"/>
              </a:rPr>
              <a:t>not a few of the leading women</a:t>
            </a:r>
            <a:r>
              <a:rPr lang="en-US" sz="2400" i="1" dirty="0">
                <a:latin typeface="Arial" panose="020B0604020202020204" pitchFamily="34" charset="0"/>
                <a:cs typeface="Arial" panose="020B0604020202020204" pitchFamily="34" charset="0"/>
              </a:rPr>
              <a:t>.” – Acts 17:4</a:t>
            </a:r>
          </a:p>
          <a:p>
            <a:r>
              <a:rPr lang="en-US" b="1" dirty="0">
                <a:solidFill>
                  <a:srgbClr val="00B0F0"/>
                </a:solidFill>
                <a:latin typeface="Garamond" panose="02020404030301010803" pitchFamily="18" charset="0"/>
              </a:rPr>
              <a:t>Q: Explain why Paul’s ‘custom’ is to initially preach in the synagogue. What is significant about the make-up of this church in light of that practice? </a:t>
            </a:r>
          </a:p>
        </p:txBody>
      </p:sp>
    </p:spTree>
    <p:extLst>
      <p:ext uri="{BB962C8B-B14F-4D97-AF65-F5344CB8AC3E}">
        <p14:creationId xmlns:p14="http://schemas.microsoft.com/office/powerpoint/2010/main" val="1905211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Early Converts</a:t>
            </a:r>
          </a:p>
        </p:txBody>
      </p:sp>
      <p:sp>
        <p:nvSpPr>
          <p:cNvPr id="3" name="Content Placeholder 2"/>
          <p:cNvSpPr>
            <a:spLocks noGrp="1"/>
          </p:cNvSpPr>
          <p:nvPr>
            <p:ph idx="1"/>
          </p:nvPr>
        </p:nvSpPr>
        <p:spPr/>
        <p:txBody>
          <a:bodyPr>
            <a:normAutofit/>
          </a:bodyPr>
          <a:lstStyle/>
          <a:p>
            <a:pPr marL="0" indent="0" algn="ctr">
              <a:buNone/>
            </a:pPr>
            <a:r>
              <a:rPr lang="en-US" sz="2800" i="1"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“and how you </a:t>
            </a:r>
            <a:r>
              <a:rPr lang="en-US" sz="2400" i="1" dirty="0">
                <a:solidFill>
                  <a:srgbClr val="FFFF00"/>
                </a:solidFill>
                <a:latin typeface="Arial" panose="020B0604020202020204" pitchFamily="34" charset="0"/>
                <a:cs typeface="Arial" panose="020B0604020202020204" pitchFamily="34" charset="0"/>
              </a:rPr>
              <a:t>turned to God from idols </a:t>
            </a:r>
            <a:r>
              <a:rPr lang="en-US" sz="2400" i="1" dirty="0">
                <a:latin typeface="Arial" panose="020B0604020202020204" pitchFamily="34" charset="0"/>
                <a:cs typeface="Arial" panose="020B0604020202020204" pitchFamily="34" charset="0"/>
              </a:rPr>
              <a:t>to serve the living and true God” – 1 Thessalonians 1:9</a:t>
            </a:r>
          </a:p>
          <a:p>
            <a:pPr marL="0" indent="0" algn="ctr">
              <a:buNone/>
            </a:pPr>
            <a:endParaRPr lang="en-US" sz="2400" i="1" dirty="0">
              <a:latin typeface="Arial" panose="020B0604020202020204" pitchFamily="34" charset="0"/>
              <a:cs typeface="Arial" panose="020B0604020202020204" pitchFamily="34" charset="0"/>
            </a:endParaRPr>
          </a:p>
          <a:p>
            <a:pPr marL="0" indent="0" algn="ctr">
              <a:buNone/>
            </a:pPr>
            <a:r>
              <a:rPr lang="en-US" sz="2400" i="1" dirty="0">
                <a:latin typeface="Arial" panose="020B0604020202020204" pitchFamily="34" charset="0"/>
                <a:cs typeface="Arial" panose="020B0604020202020204" pitchFamily="34" charset="0"/>
              </a:rPr>
              <a:t>“We want you to know, brothers,[a] about the grace of God that has been given among the churches of Macedonia, 2 for in a severe test of affliction, their abundance of joy and </a:t>
            </a:r>
            <a:r>
              <a:rPr lang="en-US" sz="2400" i="1" dirty="0">
                <a:solidFill>
                  <a:srgbClr val="FFFF00"/>
                </a:solidFill>
                <a:latin typeface="Arial" panose="020B0604020202020204" pitchFamily="34" charset="0"/>
                <a:cs typeface="Arial" panose="020B0604020202020204" pitchFamily="34" charset="0"/>
              </a:rPr>
              <a:t>their extreme poverty </a:t>
            </a:r>
            <a:r>
              <a:rPr lang="en-US" sz="2400" i="1" dirty="0">
                <a:latin typeface="Arial" panose="020B0604020202020204" pitchFamily="34" charset="0"/>
                <a:cs typeface="Arial" panose="020B0604020202020204" pitchFamily="34" charset="0"/>
              </a:rPr>
              <a:t>have overflowed in a wealth of generosity on their part.”           – 2 Corinthians 8:2</a:t>
            </a:r>
          </a:p>
        </p:txBody>
      </p:sp>
    </p:spTree>
    <p:extLst>
      <p:ext uri="{BB962C8B-B14F-4D97-AF65-F5344CB8AC3E}">
        <p14:creationId xmlns:p14="http://schemas.microsoft.com/office/powerpoint/2010/main" val="650988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Early Converts</a:t>
            </a:r>
          </a:p>
        </p:txBody>
      </p:sp>
      <p:sp>
        <p:nvSpPr>
          <p:cNvPr id="3" name="Content Placeholder 2"/>
          <p:cNvSpPr>
            <a:spLocks noGrp="1"/>
          </p:cNvSpPr>
          <p:nvPr>
            <p:ph idx="1"/>
          </p:nvPr>
        </p:nvSpPr>
        <p:spPr/>
        <p:txBody>
          <a:bodyPr>
            <a:normAutofit fontScale="92500" lnSpcReduction="20000"/>
          </a:bodyPr>
          <a:lstStyle/>
          <a:p>
            <a:pPr lvl="0"/>
            <a:r>
              <a:rPr lang="en-US" dirty="0">
                <a:solidFill>
                  <a:prstClr val="white">
                    <a:lumMod val="95000"/>
                  </a:prstClr>
                </a:solidFill>
                <a:latin typeface="Garamond" panose="02020404030301010803" pitchFamily="18" charset="0"/>
              </a:rPr>
              <a:t>Both the Acts account and statements from the letters suggest a largely Greek/Gentile church</a:t>
            </a:r>
          </a:p>
          <a:p>
            <a:pPr lvl="0"/>
            <a:r>
              <a:rPr lang="en-US" dirty="0">
                <a:solidFill>
                  <a:prstClr val="white">
                    <a:lumMod val="95000"/>
                  </a:prstClr>
                </a:solidFill>
                <a:latin typeface="Garamond" panose="02020404030301010803" pitchFamily="18" charset="0"/>
              </a:rPr>
              <a:t>These were known as ‘devout,’ likely meaning they were ‘God-fearers’ of YHWH through their association with the synagogue (</a:t>
            </a:r>
            <a:r>
              <a:rPr lang="en-US" dirty="0" err="1">
                <a:solidFill>
                  <a:prstClr val="white">
                    <a:lumMod val="95000"/>
                  </a:prstClr>
                </a:solidFill>
                <a:latin typeface="Garamond" panose="02020404030301010803" pitchFamily="18" charset="0"/>
              </a:rPr>
              <a:t>cf</a:t>
            </a:r>
            <a:r>
              <a:rPr lang="en-US" dirty="0">
                <a:solidFill>
                  <a:prstClr val="white">
                    <a:lumMod val="95000"/>
                  </a:prstClr>
                </a:solidFill>
                <a:latin typeface="Garamond" panose="02020404030301010803" pitchFamily="18" charset="0"/>
              </a:rPr>
              <a:t> Acts 10:1-2)</a:t>
            </a:r>
          </a:p>
          <a:p>
            <a:pPr lvl="0"/>
            <a:r>
              <a:rPr lang="en-US" dirty="0">
                <a:solidFill>
                  <a:prstClr val="white">
                    <a:lumMod val="95000"/>
                  </a:prstClr>
                </a:solidFill>
                <a:latin typeface="Garamond" panose="02020404030301010803" pitchFamily="18" charset="0"/>
              </a:rPr>
              <a:t>A sizeable contingent of socially-prominent women, some of whom may have been primary financial supporters of the church</a:t>
            </a:r>
          </a:p>
          <a:p>
            <a:pPr lvl="0"/>
            <a:r>
              <a:rPr lang="en-US" dirty="0">
                <a:solidFill>
                  <a:prstClr val="white">
                    <a:lumMod val="95000"/>
                  </a:prstClr>
                </a:solidFill>
                <a:latin typeface="Garamond" panose="02020404030301010803" pitchFamily="18" charset="0"/>
              </a:rPr>
              <a:t>At least one known member, Jason, in whose house the church may have met.</a:t>
            </a:r>
          </a:p>
          <a:p>
            <a:pPr marL="0" indent="0" algn="ctr">
              <a:buNone/>
            </a:pP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441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Early Converts</a:t>
            </a:r>
          </a:p>
        </p:txBody>
      </p:sp>
      <p:sp>
        <p:nvSpPr>
          <p:cNvPr id="3" name="Content Placeholder 2"/>
          <p:cNvSpPr>
            <a:spLocks noGrp="1"/>
          </p:cNvSpPr>
          <p:nvPr>
            <p:ph idx="1"/>
          </p:nvPr>
        </p:nvSpPr>
        <p:spPr/>
        <p:txBody>
          <a:bodyPr>
            <a:normAutofit/>
          </a:bodyPr>
          <a:lstStyle/>
          <a:p>
            <a:pPr lvl="0"/>
            <a:r>
              <a:rPr lang="en-US" dirty="0">
                <a:solidFill>
                  <a:prstClr val="white">
                    <a:lumMod val="95000"/>
                  </a:prstClr>
                </a:solidFill>
                <a:latin typeface="Garamond" panose="02020404030301010803" pitchFamily="18" charset="0"/>
              </a:rPr>
              <a:t>The Thessalonian letters have much to say about Paul’s initial work to found and establish the church: </a:t>
            </a:r>
          </a:p>
          <a:p>
            <a:pPr lvl="1"/>
            <a:r>
              <a:rPr lang="en-US" sz="3200" dirty="0">
                <a:solidFill>
                  <a:prstClr val="white">
                    <a:lumMod val="95000"/>
                  </a:prstClr>
                </a:solidFill>
                <a:latin typeface="Garamond" panose="02020404030301010803" pitchFamily="18" charset="0"/>
              </a:rPr>
              <a:t>Preaching w/ ‘power’ &amp; ‘Holy Spirit’ – 1:1:5</a:t>
            </a:r>
          </a:p>
          <a:p>
            <a:pPr lvl="1"/>
            <a:r>
              <a:rPr lang="en-US" sz="3200" dirty="0">
                <a:solidFill>
                  <a:prstClr val="white">
                    <a:lumMod val="95000"/>
                  </a:prstClr>
                </a:solidFill>
                <a:latin typeface="Garamond" panose="02020404030301010803" pitchFamily="18" charset="0"/>
              </a:rPr>
              <a:t>Working while preaching – 1:2:9; 2:3:8</a:t>
            </a:r>
          </a:p>
          <a:p>
            <a:pPr lvl="1"/>
            <a:r>
              <a:rPr lang="en-US" sz="3200" dirty="0">
                <a:solidFill>
                  <a:prstClr val="white">
                    <a:lumMod val="95000"/>
                  </a:prstClr>
                </a:solidFill>
                <a:latin typeface="Garamond" panose="02020404030301010803" pitchFamily="18" charset="0"/>
              </a:rPr>
              <a:t>Amid opposition: 1:2:2</a:t>
            </a:r>
          </a:p>
          <a:p>
            <a:pPr lvl="1"/>
            <a:r>
              <a:rPr lang="en-US" sz="3200" dirty="0">
                <a:solidFill>
                  <a:prstClr val="white">
                    <a:lumMod val="95000"/>
                  </a:prstClr>
                </a:solidFill>
                <a:latin typeface="Garamond" panose="02020404030301010803" pitchFamily="18" charset="0"/>
              </a:rPr>
              <a:t>Appointing some form of leaders – 1:5:12</a:t>
            </a:r>
          </a:p>
        </p:txBody>
      </p:sp>
    </p:spTree>
    <p:extLst>
      <p:ext uri="{BB962C8B-B14F-4D97-AF65-F5344CB8AC3E}">
        <p14:creationId xmlns:p14="http://schemas.microsoft.com/office/powerpoint/2010/main" val="3282563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C4A3-3922-4E39-A349-102D21DA2024}"/>
              </a:ext>
            </a:extLst>
          </p:cNvPr>
          <p:cNvSpPr>
            <a:spLocks noGrp="1"/>
          </p:cNvSpPr>
          <p:nvPr>
            <p:ph type="title"/>
          </p:nvPr>
        </p:nvSpPr>
        <p:spPr/>
        <p:txBody>
          <a:bodyPr/>
          <a:lstStyle/>
          <a:p>
            <a:r>
              <a:rPr lang="en-US" b="1" dirty="0">
                <a:latin typeface="Garamond" panose="02020404030301010803" pitchFamily="18" charset="0"/>
              </a:rPr>
              <a:t>Early Converts</a:t>
            </a:r>
            <a:endParaRPr lang="en-US" dirty="0"/>
          </a:p>
        </p:txBody>
      </p:sp>
      <p:sp>
        <p:nvSpPr>
          <p:cNvPr id="3" name="Content Placeholder 2">
            <a:extLst>
              <a:ext uri="{FF2B5EF4-FFF2-40B4-BE49-F238E27FC236}">
                <a16:creationId xmlns:a16="http://schemas.microsoft.com/office/drawing/2014/main" id="{EBCEB90F-5E1D-4D9C-A935-DC1C1B4F97C4}"/>
              </a:ext>
            </a:extLst>
          </p:cNvPr>
          <p:cNvSpPr>
            <a:spLocks noGrp="1"/>
          </p:cNvSpPr>
          <p:nvPr>
            <p:ph idx="1"/>
          </p:nvPr>
        </p:nvSpPr>
        <p:spPr/>
        <p:txBody>
          <a:bodyPr/>
          <a:lstStyle/>
          <a:p>
            <a:pPr marL="0" indent="0" algn="ctr">
              <a:buNone/>
            </a:pPr>
            <a:r>
              <a:rPr lang="en-US" i="1" dirty="0"/>
              <a:t>“…we also constantly thank God that when </a:t>
            </a:r>
            <a:r>
              <a:rPr lang="en-US" i="1" dirty="0">
                <a:solidFill>
                  <a:srgbClr val="FFFF00"/>
                </a:solidFill>
              </a:rPr>
              <a:t>you received the word of God </a:t>
            </a:r>
            <a:r>
              <a:rPr lang="en-US" i="1" dirty="0"/>
              <a:t>which you heard from us, you accepted it not as the word of men, but for what it really is – the word of God – which also performs its work in you who believe.”  – 1 Thessalonians 2:13</a:t>
            </a:r>
            <a:endParaRPr lang="en-US" dirty="0"/>
          </a:p>
        </p:txBody>
      </p:sp>
    </p:spTree>
    <p:extLst>
      <p:ext uri="{BB962C8B-B14F-4D97-AF65-F5344CB8AC3E}">
        <p14:creationId xmlns:p14="http://schemas.microsoft.com/office/powerpoint/2010/main" val="3649915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Early Converts</a:t>
            </a:r>
          </a:p>
        </p:txBody>
      </p:sp>
      <p:sp>
        <p:nvSpPr>
          <p:cNvPr id="3" name="Content Placeholder 2"/>
          <p:cNvSpPr>
            <a:spLocks noGrp="1"/>
          </p:cNvSpPr>
          <p:nvPr>
            <p:ph idx="1"/>
          </p:nvPr>
        </p:nvSpPr>
        <p:spPr/>
        <p:txBody>
          <a:bodyPr>
            <a:normAutofit/>
          </a:bodyPr>
          <a:lstStyle/>
          <a:p>
            <a:r>
              <a:rPr lang="en-US" dirty="0">
                <a:solidFill>
                  <a:prstClr val="white">
                    <a:lumMod val="95000"/>
                  </a:prstClr>
                </a:solidFill>
                <a:latin typeface="Garamond" panose="02020404030301010803" pitchFamily="18" charset="0"/>
              </a:rPr>
              <a:t>Also, a variety of statements on the teachings or traditions they had received from Paul</a:t>
            </a:r>
          </a:p>
          <a:p>
            <a:pPr lvl="1"/>
            <a:r>
              <a:rPr lang="en-US" dirty="0">
                <a:solidFill>
                  <a:prstClr val="white">
                    <a:lumMod val="95000"/>
                  </a:prstClr>
                </a:solidFill>
                <a:latin typeface="Garamond" panose="02020404030301010803" pitchFamily="18" charset="0"/>
              </a:rPr>
              <a:t>God as Father, Jesus as Messiah/Lord, HS as active</a:t>
            </a:r>
          </a:p>
          <a:p>
            <a:pPr lvl="1"/>
            <a:r>
              <a:rPr lang="en-US" dirty="0">
                <a:solidFill>
                  <a:prstClr val="white">
                    <a:lumMod val="95000"/>
                  </a:prstClr>
                </a:solidFill>
                <a:latin typeface="Garamond" panose="02020404030301010803" pitchFamily="18" charset="0"/>
              </a:rPr>
              <a:t>The integrity of Pauls’ character</a:t>
            </a:r>
          </a:p>
          <a:p>
            <a:pPr lvl="1"/>
            <a:r>
              <a:rPr lang="en-US" dirty="0">
                <a:solidFill>
                  <a:prstClr val="white">
                    <a:lumMod val="95000"/>
                  </a:prstClr>
                </a:solidFill>
                <a:latin typeface="Garamond" panose="02020404030301010803" pitchFamily="18" charset="0"/>
              </a:rPr>
              <a:t>Sexual ethics</a:t>
            </a:r>
          </a:p>
          <a:p>
            <a:pPr lvl="1"/>
            <a:r>
              <a:rPr lang="en-US" dirty="0">
                <a:solidFill>
                  <a:prstClr val="white">
                    <a:lumMod val="95000"/>
                  </a:prstClr>
                </a:solidFill>
                <a:latin typeface="Garamond" panose="02020404030301010803" pitchFamily="18" charset="0"/>
              </a:rPr>
              <a:t>The Day of the Lord</a:t>
            </a:r>
          </a:p>
          <a:p>
            <a:pPr lvl="1"/>
            <a:r>
              <a:rPr lang="en-US" dirty="0">
                <a:solidFill>
                  <a:prstClr val="white">
                    <a:lumMod val="95000"/>
                  </a:prstClr>
                </a:solidFill>
                <a:latin typeface="Garamond" panose="02020404030301010803" pitchFamily="18" charset="0"/>
              </a:rPr>
              <a:t>Social discipline and work ethic</a:t>
            </a:r>
          </a:p>
          <a:p>
            <a:pPr lvl="1"/>
            <a:r>
              <a:rPr lang="en-US" dirty="0">
                <a:solidFill>
                  <a:prstClr val="white">
                    <a:lumMod val="95000"/>
                  </a:prstClr>
                </a:solidFill>
                <a:latin typeface="Garamond" panose="02020404030301010803" pitchFamily="18" charset="0"/>
              </a:rPr>
              <a:t>Communal unity and sanctification</a:t>
            </a:r>
          </a:p>
          <a:p>
            <a:pPr lvl="1"/>
            <a:endParaRPr lang="en-US" dirty="0">
              <a:solidFill>
                <a:prstClr val="white">
                  <a:lumMod val="95000"/>
                </a:prstClr>
              </a:solidFill>
              <a:latin typeface="Garamond" panose="02020404030301010803" pitchFamily="18" charset="0"/>
            </a:endParaRPr>
          </a:p>
          <a:p>
            <a:pPr lvl="0"/>
            <a:endParaRPr lang="en-US" sz="3200" dirty="0">
              <a:solidFill>
                <a:prstClr val="white">
                  <a:lumMod val="95000"/>
                </a:prstClr>
              </a:solidFill>
              <a:latin typeface="Garamond" panose="02020404030301010803" pitchFamily="18" charset="0"/>
            </a:endParaRPr>
          </a:p>
        </p:txBody>
      </p:sp>
    </p:spTree>
    <p:extLst>
      <p:ext uri="{BB962C8B-B14F-4D97-AF65-F5344CB8AC3E}">
        <p14:creationId xmlns:p14="http://schemas.microsoft.com/office/powerpoint/2010/main" val="3993889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Controversy &amp; Departure</a:t>
            </a:r>
          </a:p>
        </p:txBody>
      </p:sp>
      <p:sp>
        <p:nvSpPr>
          <p:cNvPr id="3" name="Content Placeholder 2"/>
          <p:cNvSpPr>
            <a:spLocks noGrp="1"/>
          </p:cNvSpPr>
          <p:nvPr>
            <p:ph idx="1"/>
          </p:nvPr>
        </p:nvSpPr>
        <p:spPr/>
        <p:txBody>
          <a:bodyPr>
            <a:normAutofit fontScale="92500" lnSpcReduction="20000"/>
          </a:bodyPr>
          <a:lstStyle/>
          <a:p>
            <a:r>
              <a:rPr lang="en-US" dirty="0">
                <a:solidFill>
                  <a:prstClr val="white">
                    <a:lumMod val="95000"/>
                  </a:prstClr>
                </a:solidFill>
                <a:latin typeface="Garamond" panose="02020404030301010803" pitchFamily="18" charset="0"/>
              </a:rPr>
              <a:t>Read Acts 17:5-10</a:t>
            </a:r>
          </a:p>
          <a:p>
            <a:r>
              <a:rPr lang="en-US" dirty="0">
                <a:solidFill>
                  <a:prstClr val="white">
                    <a:lumMod val="95000"/>
                  </a:prstClr>
                </a:solidFill>
                <a:latin typeface="Garamond" panose="02020404030301010803" pitchFamily="18" charset="0"/>
              </a:rPr>
              <a:t>One reason why the Thessalonian church may be heavily populated by Gentiles was because of the eventual Jewish response against Paul</a:t>
            </a:r>
          </a:p>
          <a:p>
            <a:r>
              <a:rPr lang="en-US" dirty="0">
                <a:solidFill>
                  <a:prstClr val="white">
                    <a:lumMod val="95000"/>
                  </a:prstClr>
                </a:solidFill>
                <a:latin typeface="Garamond" panose="02020404030301010803" pitchFamily="18" charset="0"/>
              </a:rPr>
              <a:t>The Jews have to rely on the Gentile populace – both a mob and the official leaders – to have their complaints heard. </a:t>
            </a:r>
          </a:p>
          <a:p>
            <a:r>
              <a:rPr lang="en-US" dirty="0">
                <a:solidFill>
                  <a:prstClr val="white">
                    <a:lumMod val="95000"/>
                  </a:prstClr>
                </a:solidFill>
                <a:latin typeface="Garamond" panose="02020404030301010803" pitchFamily="18" charset="0"/>
              </a:rPr>
              <a:t>Not finding Paul &amp; Silas, they drag Jason before the leaders</a:t>
            </a:r>
          </a:p>
          <a:p>
            <a:pPr lvl="0"/>
            <a:endParaRPr lang="en-US" sz="3200" dirty="0">
              <a:solidFill>
                <a:prstClr val="white">
                  <a:lumMod val="95000"/>
                </a:prstClr>
              </a:solidFill>
              <a:latin typeface="Garamond" panose="02020404030301010803" pitchFamily="18" charset="0"/>
            </a:endParaRPr>
          </a:p>
        </p:txBody>
      </p:sp>
    </p:spTree>
    <p:extLst>
      <p:ext uri="{BB962C8B-B14F-4D97-AF65-F5344CB8AC3E}">
        <p14:creationId xmlns:p14="http://schemas.microsoft.com/office/powerpoint/2010/main" val="570590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383723"/>
            <a:ext cx="7886700" cy="1289955"/>
          </a:xfrm>
        </p:spPr>
        <p:txBody>
          <a:bodyPr>
            <a:normAutofit/>
          </a:bodyPr>
          <a:lstStyle/>
          <a:p>
            <a:pPr algn="ctr"/>
            <a:r>
              <a:rPr lang="en-US" b="1" dirty="0">
                <a:latin typeface="Garamond" panose="02020404030301010803" pitchFamily="18" charset="0"/>
              </a:rPr>
              <a:t>Class Schedule</a:t>
            </a:r>
          </a:p>
        </p:txBody>
      </p:sp>
      <p:graphicFrame>
        <p:nvGraphicFramePr>
          <p:cNvPr id="4" name="Table 7">
            <a:extLst>
              <a:ext uri="{FF2B5EF4-FFF2-40B4-BE49-F238E27FC236}">
                <a16:creationId xmlns:a16="http://schemas.microsoft.com/office/drawing/2014/main" id="{D8FF7E8E-D33F-4EF0-A33A-564DC6D0F462}"/>
              </a:ext>
            </a:extLst>
          </p:cNvPr>
          <p:cNvGraphicFramePr>
            <a:graphicFrameLocks noGrp="1"/>
          </p:cNvGraphicFramePr>
          <p:nvPr>
            <p:extLst>
              <p:ext uri="{D42A27DB-BD31-4B8C-83A1-F6EECF244321}">
                <p14:modId xmlns:p14="http://schemas.microsoft.com/office/powerpoint/2010/main" val="2020798389"/>
              </p:ext>
            </p:extLst>
          </p:nvPr>
        </p:nvGraphicFramePr>
        <p:xfrm>
          <a:off x="238507" y="1673678"/>
          <a:ext cx="8666986" cy="2773680"/>
        </p:xfrm>
        <a:graphic>
          <a:graphicData uri="http://schemas.openxmlformats.org/drawingml/2006/table">
            <a:tbl>
              <a:tblPr firstRow="1" bandRow="1">
                <a:tableStyleId>{5A111915-BE36-4E01-A7E5-04B1672EAD32}</a:tableStyleId>
              </a:tblPr>
              <a:tblGrid>
                <a:gridCol w="797242">
                  <a:extLst>
                    <a:ext uri="{9D8B030D-6E8A-4147-A177-3AD203B41FA5}">
                      <a16:colId xmlns:a16="http://schemas.microsoft.com/office/drawing/2014/main" val="2595985544"/>
                    </a:ext>
                  </a:extLst>
                </a:gridCol>
                <a:gridCol w="912137">
                  <a:extLst>
                    <a:ext uri="{9D8B030D-6E8A-4147-A177-3AD203B41FA5}">
                      <a16:colId xmlns:a16="http://schemas.microsoft.com/office/drawing/2014/main" val="1333139965"/>
                    </a:ext>
                  </a:extLst>
                </a:gridCol>
                <a:gridCol w="3773501">
                  <a:extLst>
                    <a:ext uri="{9D8B030D-6E8A-4147-A177-3AD203B41FA5}">
                      <a16:colId xmlns:a16="http://schemas.microsoft.com/office/drawing/2014/main" val="2853399665"/>
                    </a:ext>
                  </a:extLst>
                </a:gridCol>
                <a:gridCol w="2233613">
                  <a:extLst>
                    <a:ext uri="{9D8B030D-6E8A-4147-A177-3AD203B41FA5}">
                      <a16:colId xmlns:a16="http://schemas.microsoft.com/office/drawing/2014/main" val="3533831094"/>
                    </a:ext>
                  </a:extLst>
                </a:gridCol>
                <a:gridCol w="950493">
                  <a:extLst>
                    <a:ext uri="{9D8B030D-6E8A-4147-A177-3AD203B41FA5}">
                      <a16:colId xmlns:a16="http://schemas.microsoft.com/office/drawing/2014/main" val="1432959095"/>
                    </a:ext>
                  </a:extLst>
                </a:gridCol>
              </a:tblGrid>
              <a:tr h="253501">
                <a:tc>
                  <a:txBody>
                    <a:bodyPr/>
                    <a:lstStyle/>
                    <a:p>
                      <a:pPr algn="ctr"/>
                      <a:r>
                        <a:rPr lang="en-US" sz="1600" dirty="0"/>
                        <a:t>Lesson</a:t>
                      </a:r>
                    </a:p>
                  </a:txBody>
                  <a:tcPr anchor="ctr"/>
                </a:tc>
                <a:tc>
                  <a:txBody>
                    <a:bodyPr/>
                    <a:lstStyle/>
                    <a:p>
                      <a:pPr marL="0" algn="ctr" defTabSz="685800" rtl="0" eaLnBrk="1" fontAlgn="b" latinLnBrk="0" hangingPunct="1"/>
                      <a:r>
                        <a:rPr lang="en-US" sz="1600" kern="1200" dirty="0"/>
                        <a:t>Date</a:t>
                      </a:r>
                      <a:endParaRPr lang="en-US" sz="1600" b="1" kern="1200" dirty="0">
                        <a:solidFill>
                          <a:schemeClr val="lt1"/>
                        </a:solidFill>
                        <a:latin typeface="+mn-lt"/>
                        <a:ea typeface="+mn-ea"/>
                        <a:cs typeface="+mn-cs"/>
                      </a:endParaRPr>
                    </a:p>
                  </a:txBody>
                  <a:tcPr marL="9525" marR="9525" marT="9525" marB="0" anchor="ctr"/>
                </a:tc>
                <a:tc>
                  <a:txBody>
                    <a:bodyPr/>
                    <a:lstStyle/>
                    <a:p>
                      <a:pPr algn="l"/>
                      <a:r>
                        <a:rPr lang="en-US" sz="1600" dirty="0"/>
                        <a:t>Title</a:t>
                      </a:r>
                    </a:p>
                  </a:txBody>
                  <a:tcPr anchor="ctr"/>
                </a:tc>
                <a:tc>
                  <a:txBody>
                    <a:bodyPr/>
                    <a:lstStyle/>
                    <a:p>
                      <a:pPr algn="l"/>
                      <a:r>
                        <a:rPr lang="en-US" sz="1600" dirty="0"/>
                        <a:t>Text</a:t>
                      </a:r>
                    </a:p>
                  </a:txBody>
                  <a:tcPr anchor="ctr"/>
                </a:tc>
                <a:tc>
                  <a:txBody>
                    <a:bodyPr/>
                    <a:lstStyle/>
                    <a:p>
                      <a:pPr algn="ctr"/>
                      <a:r>
                        <a:rPr lang="en-US" sz="1600" dirty="0"/>
                        <a:t>Teacher</a:t>
                      </a:r>
                    </a:p>
                  </a:txBody>
                  <a:tcPr anchor="ctr"/>
                </a:tc>
                <a:extLst>
                  <a:ext uri="{0D108BD9-81ED-4DB2-BD59-A6C34878D82A}">
                    <a16:rowId xmlns:a16="http://schemas.microsoft.com/office/drawing/2014/main" val="1733362002"/>
                  </a:ext>
                </a:extLst>
              </a:tr>
              <a:tr h="253501">
                <a:tc>
                  <a:txBody>
                    <a:bodyPr/>
                    <a:lstStyle/>
                    <a:p>
                      <a:pPr algn="ctr"/>
                      <a:r>
                        <a:rPr lang="en-US" sz="1400" dirty="0">
                          <a:solidFill>
                            <a:schemeClr val="bg1"/>
                          </a:solidFill>
                        </a:rPr>
                        <a:t>1</a:t>
                      </a:r>
                    </a:p>
                  </a:txBody>
                  <a:tcPr anchor="ctr"/>
                </a:tc>
                <a:tc>
                  <a:txBody>
                    <a:bodyPr/>
                    <a:lstStyle/>
                    <a:p>
                      <a:pPr marL="0" algn="ctr" defTabSz="685800" rtl="0" eaLnBrk="1" fontAlgn="b" latinLnBrk="0" hangingPunct="1"/>
                      <a:r>
                        <a:rPr lang="en-US" sz="1400" kern="1200" dirty="0">
                          <a:solidFill>
                            <a:schemeClr val="bg1"/>
                          </a:solidFill>
                        </a:rPr>
                        <a:t>S 10/27</a:t>
                      </a:r>
                      <a:endParaRPr lang="en-US" sz="1400" b="1" kern="1200" dirty="0">
                        <a:solidFill>
                          <a:schemeClr val="bg1"/>
                        </a:solidFill>
                        <a:latin typeface="+mn-lt"/>
                        <a:ea typeface="+mn-ea"/>
                        <a:cs typeface="+mn-cs"/>
                      </a:endParaRPr>
                    </a:p>
                  </a:txBody>
                  <a:tcPr marL="9525" marR="9525" marT="9525" marB="0" anchor="ct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600" b="1" u="none" strike="noStrike" kern="1200" dirty="0">
                          <a:solidFill>
                            <a:schemeClr val="bg1"/>
                          </a:solidFill>
                          <a:effectLst/>
                          <a:latin typeface="+mn-lt"/>
                          <a:ea typeface="+mn-ea"/>
                          <a:cs typeface="+mn-cs"/>
                        </a:rPr>
                        <a:t>Founding of the Church in Thessalonica</a:t>
                      </a:r>
                    </a:p>
                  </a:txBody>
                  <a:tcPr marL="9525" marR="9525" marT="9525" marB="0" anchor="ctr"/>
                </a:tc>
                <a:tc>
                  <a:txBody>
                    <a:bodyPr/>
                    <a:lstStyle/>
                    <a:p>
                      <a:pPr algn="l" fontAlgn="b"/>
                      <a:r>
                        <a:rPr lang="en-US" sz="1600" b="1" i="0" u="none" strike="noStrike" dirty="0">
                          <a:solidFill>
                            <a:schemeClr val="bg1"/>
                          </a:solidFill>
                          <a:effectLst/>
                          <a:latin typeface="Calibri" panose="020F0502020204030204" pitchFamily="34" charset="0"/>
                        </a:rPr>
                        <a:t>Acts 17:1-15</a:t>
                      </a:r>
                    </a:p>
                  </a:txBody>
                  <a:tcPr marL="9525" marR="9525" marT="9525" marB="0" anchor="ctr"/>
                </a:tc>
                <a:tc>
                  <a:txBody>
                    <a:bodyPr/>
                    <a:lstStyle/>
                    <a:p>
                      <a:pPr algn="ctr"/>
                      <a:r>
                        <a:rPr lang="en-US" sz="1400" dirty="0">
                          <a:solidFill>
                            <a:schemeClr val="bg1"/>
                          </a:solidFill>
                        </a:rPr>
                        <a:t>Grant</a:t>
                      </a:r>
                    </a:p>
                  </a:txBody>
                  <a:tcPr anchor="ctr"/>
                </a:tc>
                <a:extLst>
                  <a:ext uri="{0D108BD9-81ED-4DB2-BD59-A6C34878D82A}">
                    <a16:rowId xmlns:a16="http://schemas.microsoft.com/office/drawing/2014/main" val="2433301132"/>
                  </a:ext>
                </a:extLst>
              </a:tr>
              <a:tr h="253501">
                <a:tc>
                  <a:txBody>
                    <a:bodyPr/>
                    <a:lstStyle/>
                    <a:p>
                      <a:pPr algn="ctr"/>
                      <a:r>
                        <a:rPr lang="en-US" sz="1400" dirty="0">
                          <a:solidFill>
                            <a:schemeClr val="bg1"/>
                          </a:solidFill>
                        </a:rPr>
                        <a:t>2</a:t>
                      </a:r>
                    </a:p>
                  </a:txBody>
                  <a:tcPr anchor="ctr"/>
                </a:tc>
                <a:tc>
                  <a:txBody>
                    <a:bodyPr/>
                    <a:lstStyle/>
                    <a:p>
                      <a:pPr marL="0" algn="ctr" defTabSz="685800" rtl="0" eaLnBrk="1" fontAlgn="b" latinLnBrk="0" hangingPunct="1"/>
                      <a:r>
                        <a:rPr lang="en-US" sz="1400" kern="1200" dirty="0">
                          <a:solidFill>
                            <a:schemeClr val="bg1"/>
                          </a:solidFill>
                        </a:rPr>
                        <a:t>W 10/30</a:t>
                      </a:r>
                      <a:endParaRPr lang="en-US" sz="1400" b="1" kern="1200" dirty="0">
                        <a:solidFill>
                          <a:schemeClr val="bg1"/>
                        </a:solidFill>
                        <a:latin typeface="+mn-lt"/>
                        <a:ea typeface="+mn-ea"/>
                        <a:cs typeface="+mn-cs"/>
                      </a:endParaRPr>
                    </a:p>
                  </a:txBody>
                  <a:tcPr marL="9525" marR="9525" marT="9525" marB="0" anchor="ctr"/>
                </a:tc>
                <a:tc>
                  <a:txBody>
                    <a:bodyPr/>
                    <a:lstStyle/>
                    <a:p>
                      <a:pPr algn="l" fontAlgn="b"/>
                      <a:r>
                        <a:rPr lang="en-US" sz="1600" b="1" u="none" strike="noStrike" dirty="0">
                          <a:solidFill>
                            <a:schemeClr val="bg1"/>
                          </a:solidFill>
                          <a:effectLst/>
                        </a:rPr>
                        <a:t>Introduction &amp; Literary Features</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l" fontAlgn="b"/>
                      <a:r>
                        <a:rPr lang="en-US" sz="1600" b="1" u="none" strike="noStrike" dirty="0">
                          <a:solidFill>
                            <a:schemeClr val="bg1"/>
                          </a:solidFill>
                          <a:effectLst/>
                        </a:rPr>
                        <a:t> 1 </a:t>
                      </a:r>
                      <a:r>
                        <a:rPr lang="en-US" sz="1600" b="1" u="sng" strike="noStrike" dirty="0">
                          <a:solidFill>
                            <a:schemeClr val="bg1"/>
                          </a:solidFill>
                          <a:effectLst/>
                        </a:rPr>
                        <a:t>OR</a:t>
                      </a:r>
                      <a:r>
                        <a:rPr lang="en-US" sz="1600" b="1" u="none" strike="noStrike" dirty="0">
                          <a:solidFill>
                            <a:schemeClr val="bg1"/>
                          </a:solidFill>
                          <a:effectLst/>
                        </a:rPr>
                        <a:t> 2 Thessalonians</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a:r>
                        <a:rPr lang="en-US" sz="1400" dirty="0">
                          <a:solidFill>
                            <a:schemeClr val="bg1"/>
                          </a:solidFill>
                        </a:rPr>
                        <a:t>Grant</a:t>
                      </a:r>
                    </a:p>
                  </a:txBody>
                  <a:tcPr anchor="ctr"/>
                </a:tc>
                <a:extLst>
                  <a:ext uri="{0D108BD9-81ED-4DB2-BD59-A6C34878D82A}">
                    <a16:rowId xmlns:a16="http://schemas.microsoft.com/office/drawing/2014/main" val="3763091306"/>
                  </a:ext>
                </a:extLst>
              </a:tr>
              <a:tr h="253501">
                <a:tc>
                  <a:txBody>
                    <a:bodyPr/>
                    <a:lstStyle/>
                    <a:p>
                      <a:pPr algn="ctr"/>
                      <a:r>
                        <a:rPr lang="en-US" sz="1400" dirty="0">
                          <a:solidFill>
                            <a:schemeClr val="bg1"/>
                          </a:solidFill>
                        </a:rPr>
                        <a:t>3</a:t>
                      </a:r>
                    </a:p>
                  </a:txBody>
                  <a:tcPr anchor="ctr"/>
                </a:tc>
                <a:tc>
                  <a:txBody>
                    <a:bodyPr/>
                    <a:lstStyle/>
                    <a:p>
                      <a:pPr marL="0" algn="ctr" defTabSz="685800" rtl="0" eaLnBrk="1" fontAlgn="b" latinLnBrk="0" hangingPunct="1"/>
                      <a:r>
                        <a:rPr lang="en-US" sz="1400" kern="1200" dirty="0">
                          <a:solidFill>
                            <a:schemeClr val="bg1"/>
                          </a:solidFill>
                        </a:rPr>
                        <a:t>S 11/3</a:t>
                      </a:r>
                      <a:endParaRPr lang="en-US" sz="1400" b="1" kern="1200" dirty="0">
                        <a:solidFill>
                          <a:schemeClr val="bg1"/>
                        </a:solidFill>
                        <a:latin typeface="+mn-lt"/>
                        <a:ea typeface="+mn-ea"/>
                        <a:cs typeface="+mn-cs"/>
                      </a:endParaRPr>
                    </a:p>
                  </a:txBody>
                  <a:tcPr marL="9525" marR="9525" marT="9525" marB="0" anchor="ctr"/>
                </a:tc>
                <a:tc>
                  <a:txBody>
                    <a:bodyPr/>
                    <a:lstStyle/>
                    <a:p>
                      <a:pPr algn="l" fontAlgn="b"/>
                      <a:r>
                        <a:rPr lang="en-US" sz="1600" b="1" u="none" strike="noStrike" dirty="0">
                          <a:solidFill>
                            <a:schemeClr val="bg1"/>
                          </a:solidFill>
                          <a:effectLst/>
                        </a:rPr>
                        <a:t>Thanksgiving / Progress of the Church</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l" fontAlgn="b"/>
                      <a:r>
                        <a:rPr lang="en-US" sz="1600" b="1" u="none" strike="noStrike" dirty="0">
                          <a:solidFill>
                            <a:schemeClr val="bg1"/>
                          </a:solidFill>
                          <a:effectLst/>
                        </a:rPr>
                        <a:t>1 Thessalonians 1:1-10</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a:r>
                        <a:rPr lang="en-US" sz="1400" dirty="0">
                          <a:solidFill>
                            <a:schemeClr val="bg1"/>
                          </a:solidFill>
                        </a:rPr>
                        <a:t>Grant</a:t>
                      </a:r>
                    </a:p>
                  </a:txBody>
                  <a:tcPr anchor="ctr"/>
                </a:tc>
                <a:extLst>
                  <a:ext uri="{0D108BD9-81ED-4DB2-BD59-A6C34878D82A}">
                    <a16:rowId xmlns:a16="http://schemas.microsoft.com/office/drawing/2014/main" val="3530366507"/>
                  </a:ext>
                </a:extLst>
              </a:tr>
              <a:tr h="253501">
                <a:tc>
                  <a:txBody>
                    <a:bodyPr/>
                    <a:lstStyle/>
                    <a:p>
                      <a:pPr algn="ctr"/>
                      <a:r>
                        <a:rPr lang="en-US" sz="1400" dirty="0">
                          <a:solidFill>
                            <a:schemeClr val="bg1"/>
                          </a:solidFill>
                        </a:rPr>
                        <a:t>4</a:t>
                      </a:r>
                    </a:p>
                  </a:txBody>
                  <a:tcPr anchor="ctr"/>
                </a:tc>
                <a:tc>
                  <a:txBody>
                    <a:bodyPr/>
                    <a:lstStyle/>
                    <a:p>
                      <a:pPr marL="0" algn="ctr" defTabSz="685800" rtl="0" eaLnBrk="1" fontAlgn="b" latinLnBrk="0" hangingPunct="1"/>
                      <a:r>
                        <a:rPr lang="en-US" sz="1400" kern="1200" dirty="0">
                          <a:solidFill>
                            <a:schemeClr val="bg1"/>
                          </a:solidFill>
                        </a:rPr>
                        <a:t>W 11/6</a:t>
                      </a:r>
                      <a:endParaRPr lang="en-US" sz="1400" b="1" kern="1200" dirty="0">
                        <a:solidFill>
                          <a:schemeClr val="bg1"/>
                        </a:solidFill>
                        <a:latin typeface="+mn-lt"/>
                        <a:ea typeface="+mn-ea"/>
                        <a:cs typeface="+mn-cs"/>
                      </a:endParaRPr>
                    </a:p>
                  </a:txBody>
                  <a:tcPr marL="9525" marR="9525" marT="9525" marB="0" anchor="ctr"/>
                </a:tc>
                <a:tc>
                  <a:txBody>
                    <a:bodyPr/>
                    <a:lstStyle/>
                    <a:p>
                      <a:pPr algn="l" fontAlgn="b"/>
                      <a:r>
                        <a:rPr lang="en-US" sz="1600" b="1" u="none" strike="noStrike" dirty="0">
                          <a:solidFill>
                            <a:schemeClr val="bg1"/>
                          </a:solidFill>
                          <a:effectLst/>
                        </a:rPr>
                        <a:t>Paul's Ministry in Thessalonica</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l" fontAlgn="b"/>
                      <a:r>
                        <a:rPr lang="en-US" sz="1600" b="1" u="none" strike="noStrike" dirty="0">
                          <a:solidFill>
                            <a:schemeClr val="bg1"/>
                          </a:solidFill>
                          <a:effectLst/>
                        </a:rPr>
                        <a:t>1 Thessalonians 2:1-16</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a:r>
                        <a:rPr lang="en-US" sz="1400" dirty="0">
                          <a:solidFill>
                            <a:schemeClr val="bg1"/>
                          </a:solidFill>
                        </a:rPr>
                        <a:t>Grant</a:t>
                      </a:r>
                    </a:p>
                  </a:txBody>
                  <a:tcPr anchor="ctr"/>
                </a:tc>
                <a:extLst>
                  <a:ext uri="{0D108BD9-81ED-4DB2-BD59-A6C34878D82A}">
                    <a16:rowId xmlns:a16="http://schemas.microsoft.com/office/drawing/2014/main" val="3830124859"/>
                  </a:ext>
                </a:extLst>
              </a:tr>
              <a:tr h="253501">
                <a:tc>
                  <a:txBody>
                    <a:bodyPr/>
                    <a:lstStyle/>
                    <a:p>
                      <a:pPr algn="ctr"/>
                      <a:r>
                        <a:rPr lang="en-US" sz="1400" dirty="0">
                          <a:solidFill>
                            <a:schemeClr val="bg1"/>
                          </a:solidFill>
                        </a:rPr>
                        <a:t>5</a:t>
                      </a:r>
                    </a:p>
                  </a:txBody>
                  <a:tcPr anchor="ctr"/>
                </a:tc>
                <a:tc>
                  <a:txBody>
                    <a:bodyPr/>
                    <a:lstStyle/>
                    <a:p>
                      <a:pPr marL="0" algn="ctr" defTabSz="685800" rtl="0" eaLnBrk="1" fontAlgn="b" latinLnBrk="0" hangingPunct="1"/>
                      <a:r>
                        <a:rPr lang="en-US" sz="1400" kern="1200" dirty="0">
                          <a:solidFill>
                            <a:schemeClr val="bg1"/>
                          </a:solidFill>
                        </a:rPr>
                        <a:t>S 11/10</a:t>
                      </a:r>
                      <a:endParaRPr lang="en-US" sz="1400" b="1" kern="1200" dirty="0">
                        <a:solidFill>
                          <a:schemeClr val="bg1"/>
                        </a:solidFill>
                        <a:latin typeface="+mn-lt"/>
                        <a:ea typeface="+mn-ea"/>
                        <a:cs typeface="+mn-cs"/>
                      </a:endParaRPr>
                    </a:p>
                  </a:txBody>
                  <a:tcPr marL="9525" marR="9525" marT="9525" marB="0" anchor="ctr"/>
                </a:tc>
                <a:tc>
                  <a:txBody>
                    <a:bodyPr/>
                    <a:lstStyle/>
                    <a:p>
                      <a:pPr algn="l" fontAlgn="b"/>
                      <a:r>
                        <a:rPr lang="en-US" sz="1600" b="1" u="none" strike="noStrike" dirty="0">
                          <a:solidFill>
                            <a:schemeClr val="bg1"/>
                          </a:solidFill>
                          <a:effectLst/>
                        </a:rPr>
                        <a:t>Re-Establishing Contact</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l" fontAlgn="b"/>
                      <a:r>
                        <a:rPr lang="en-US" sz="1600" b="1" u="none" strike="noStrike" dirty="0">
                          <a:solidFill>
                            <a:schemeClr val="bg1"/>
                          </a:solidFill>
                          <a:effectLst/>
                        </a:rPr>
                        <a:t>1 Thessalonians 2:17-3:13</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a:r>
                        <a:rPr lang="en-US" sz="1400" dirty="0">
                          <a:solidFill>
                            <a:schemeClr val="bg1"/>
                          </a:solidFill>
                        </a:rPr>
                        <a:t>Phillip</a:t>
                      </a:r>
                    </a:p>
                  </a:txBody>
                  <a:tcPr anchor="ctr"/>
                </a:tc>
                <a:extLst>
                  <a:ext uri="{0D108BD9-81ED-4DB2-BD59-A6C34878D82A}">
                    <a16:rowId xmlns:a16="http://schemas.microsoft.com/office/drawing/2014/main" val="838321500"/>
                  </a:ext>
                </a:extLst>
              </a:tr>
              <a:tr h="253501">
                <a:tc>
                  <a:txBody>
                    <a:bodyPr/>
                    <a:lstStyle/>
                    <a:p>
                      <a:pPr algn="ctr"/>
                      <a:r>
                        <a:rPr lang="en-US" sz="1400" dirty="0">
                          <a:solidFill>
                            <a:schemeClr val="bg1"/>
                          </a:solidFill>
                        </a:rPr>
                        <a:t>6</a:t>
                      </a:r>
                    </a:p>
                  </a:txBody>
                  <a:tcPr anchor="ctr"/>
                </a:tc>
                <a:tc>
                  <a:txBody>
                    <a:bodyPr/>
                    <a:lstStyle/>
                    <a:p>
                      <a:pPr marL="0" algn="ctr" defTabSz="685800" rtl="0" eaLnBrk="1" fontAlgn="b" latinLnBrk="0" hangingPunct="1"/>
                      <a:r>
                        <a:rPr lang="en-US" sz="1400" kern="1200" dirty="0">
                          <a:solidFill>
                            <a:schemeClr val="bg1"/>
                          </a:solidFill>
                        </a:rPr>
                        <a:t>W 11/13</a:t>
                      </a:r>
                      <a:endParaRPr lang="en-US" sz="1400" b="1" kern="1200" dirty="0">
                        <a:solidFill>
                          <a:schemeClr val="bg1"/>
                        </a:solidFill>
                        <a:latin typeface="+mn-lt"/>
                        <a:ea typeface="+mn-ea"/>
                        <a:cs typeface="+mn-cs"/>
                      </a:endParaRPr>
                    </a:p>
                  </a:txBody>
                  <a:tcPr marL="9525" marR="9525" marT="9525" marB="0" anchor="ctr"/>
                </a:tc>
                <a:tc>
                  <a:txBody>
                    <a:bodyPr/>
                    <a:lstStyle/>
                    <a:p>
                      <a:pPr algn="l" fontAlgn="b"/>
                      <a:r>
                        <a:rPr lang="en-US" sz="1600" b="1" u="none" strike="noStrike" dirty="0">
                          <a:solidFill>
                            <a:schemeClr val="bg1"/>
                          </a:solidFill>
                          <a:effectLst/>
                        </a:rPr>
                        <a:t>Exhortation / Holy Conduct</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l" fontAlgn="b"/>
                      <a:r>
                        <a:rPr lang="en-US" sz="1600" b="1" u="none" strike="noStrike" dirty="0">
                          <a:solidFill>
                            <a:schemeClr val="bg1"/>
                          </a:solidFill>
                          <a:effectLst/>
                        </a:rPr>
                        <a:t>1 Thessalonians 4:1-12</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a:r>
                        <a:rPr lang="en-US" sz="1400" dirty="0">
                          <a:solidFill>
                            <a:schemeClr val="bg1"/>
                          </a:solidFill>
                        </a:rPr>
                        <a:t>Phillip</a:t>
                      </a:r>
                    </a:p>
                  </a:txBody>
                  <a:tcPr anchor="ctr"/>
                </a:tc>
                <a:extLst>
                  <a:ext uri="{0D108BD9-81ED-4DB2-BD59-A6C34878D82A}">
                    <a16:rowId xmlns:a16="http://schemas.microsoft.com/office/drawing/2014/main" val="3527296213"/>
                  </a:ext>
                </a:extLst>
              </a:tr>
              <a:tr h="253501">
                <a:tc>
                  <a:txBody>
                    <a:bodyPr/>
                    <a:lstStyle/>
                    <a:p>
                      <a:pPr algn="ctr"/>
                      <a:r>
                        <a:rPr lang="en-US" sz="1400" dirty="0">
                          <a:solidFill>
                            <a:schemeClr val="bg1"/>
                          </a:solidFill>
                        </a:rPr>
                        <a:t>7</a:t>
                      </a:r>
                    </a:p>
                  </a:txBody>
                  <a:tcPr anchor="ctr"/>
                </a:tc>
                <a:tc>
                  <a:txBody>
                    <a:bodyPr/>
                    <a:lstStyle/>
                    <a:p>
                      <a:pPr marL="0" algn="ctr" defTabSz="685800" rtl="0" eaLnBrk="1" fontAlgn="b" latinLnBrk="0" hangingPunct="1"/>
                      <a:r>
                        <a:rPr lang="en-US" sz="1400" kern="1200" dirty="0">
                          <a:solidFill>
                            <a:schemeClr val="bg1"/>
                          </a:solidFill>
                        </a:rPr>
                        <a:t>S 11/17</a:t>
                      </a:r>
                      <a:endParaRPr lang="en-US" sz="1400" b="1" kern="1200" dirty="0">
                        <a:solidFill>
                          <a:schemeClr val="bg1"/>
                        </a:solidFill>
                        <a:latin typeface="+mn-lt"/>
                        <a:ea typeface="+mn-ea"/>
                        <a:cs typeface="+mn-cs"/>
                      </a:endParaRPr>
                    </a:p>
                  </a:txBody>
                  <a:tcPr marL="9525" marR="9525" marT="9525" marB="0" anchor="ctr"/>
                </a:tc>
                <a:tc>
                  <a:txBody>
                    <a:bodyPr/>
                    <a:lstStyle/>
                    <a:p>
                      <a:pPr algn="l" fontAlgn="b"/>
                      <a:r>
                        <a:rPr lang="en-US" sz="1600" b="1" u="none" strike="noStrike">
                          <a:solidFill>
                            <a:schemeClr val="bg1"/>
                          </a:solidFill>
                          <a:effectLst/>
                        </a:rPr>
                        <a:t>The Coming of the Lord Jesus</a:t>
                      </a:r>
                      <a:endParaRPr lang="en-US" sz="1600" b="1" i="0" u="none" strike="noStrike">
                        <a:solidFill>
                          <a:schemeClr val="bg1"/>
                        </a:solidFill>
                        <a:effectLst/>
                        <a:latin typeface="Calibri" panose="020F0502020204030204" pitchFamily="34" charset="0"/>
                      </a:endParaRPr>
                    </a:p>
                  </a:txBody>
                  <a:tcPr marL="9525" marR="9525" marT="9525" marB="0" anchor="ctr"/>
                </a:tc>
                <a:tc>
                  <a:txBody>
                    <a:bodyPr/>
                    <a:lstStyle/>
                    <a:p>
                      <a:pPr algn="l" fontAlgn="b"/>
                      <a:r>
                        <a:rPr lang="en-US" sz="1600" b="1" u="none" strike="noStrike" dirty="0">
                          <a:solidFill>
                            <a:schemeClr val="bg1"/>
                          </a:solidFill>
                          <a:effectLst/>
                        </a:rPr>
                        <a:t>1 Thessalonians 4:13-5:11</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a:r>
                        <a:rPr lang="en-US" sz="1400" dirty="0">
                          <a:solidFill>
                            <a:schemeClr val="bg1"/>
                          </a:solidFill>
                        </a:rPr>
                        <a:t>Grant</a:t>
                      </a:r>
                    </a:p>
                  </a:txBody>
                  <a:tcPr anchor="ctr"/>
                </a:tc>
                <a:extLst>
                  <a:ext uri="{0D108BD9-81ED-4DB2-BD59-A6C34878D82A}">
                    <a16:rowId xmlns:a16="http://schemas.microsoft.com/office/drawing/2014/main" val="764724681"/>
                  </a:ext>
                </a:extLst>
              </a:tr>
              <a:tr h="253501">
                <a:tc>
                  <a:txBody>
                    <a:bodyPr/>
                    <a:lstStyle/>
                    <a:p>
                      <a:pPr algn="ctr"/>
                      <a:r>
                        <a:rPr lang="en-US" sz="1400" dirty="0">
                          <a:solidFill>
                            <a:schemeClr val="bg1"/>
                          </a:solidFill>
                        </a:rPr>
                        <a:t>8</a:t>
                      </a:r>
                    </a:p>
                  </a:txBody>
                  <a:tcPr anchor="ctr"/>
                </a:tc>
                <a:tc>
                  <a:txBody>
                    <a:bodyPr/>
                    <a:lstStyle/>
                    <a:p>
                      <a:pPr marL="0" algn="ctr" defTabSz="685800" rtl="0" eaLnBrk="1" fontAlgn="b" latinLnBrk="0" hangingPunct="1"/>
                      <a:r>
                        <a:rPr lang="en-US" sz="1400" kern="1200" dirty="0">
                          <a:solidFill>
                            <a:schemeClr val="bg1"/>
                          </a:solidFill>
                        </a:rPr>
                        <a:t>W 11/20</a:t>
                      </a:r>
                      <a:endParaRPr lang="en-US" sz="1400" b="1" kern="1200" dirty="0">
                        <a:solidFill>
                          <a:schemeClr val="bg1"/>
                        </a:solidFill>
                        <a:latin typeface="+mn-lt"/>
                        <a:ea typeface="+mn-ea"/>
                        <a:cs typeface="+mn-cs"/>
                      </a:endParaRPr>
                    </a:p>
                  </a:txBody>
                  <a:tcPr marL="9525" marR="9525" marT="9525" marB="0" anchor="ctr"/>
                </a:tc>
                <a:tc>
                  <a:txBody>
                    <a:bodyPr/>
                    <a:lstStyle/>
                    <a:p>
                      <a:pPr algn="l" fontAlgn="b"/>
                      <a:r>
                        <a:rPr lang="en-US" sz="1600" b="1" u="none" strike="noStrike" dirty="0">
                          <a:solidFill>
                            <a:schemeClr val="bg1"/>
                          </a:solidFill>
                          <a:effectLst/>
                        </a:rPr>
                        <a:t>Communal Relations</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l" fontAlgn="b"/>
                      <a:r>
                        <a:rPr lang="en-US" sz="1600" b="1" u="none" strike="noStrike" dirty="0">
                          <a:solidFill>
                            <a:schemeClr val="bg1"/>
                          </a:solidFill>
                          <a:effectLst/>
                        </a:rPr>
                        <a:t>1 Thessalonians 5:12-28</a:t>
                      </a:r>
                      <a:endParaRPr lang="en-US" sz="16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a:r>
                        <a:rPr lang="en-US" sz="1400" dirty="0">
                          <a:solidFill>
                            <a:schemeClr val="bg1"/>
                          </a:solidFill>
                        </a:rPr>
                        <a:t>Phillip</a:t>
                      </a:r>
                    </a:p>
                  </a:txBody>
                  <a:tcPr anchor="ctr"/>
                </a:tc>
                <a:extLst>
                  <a:ext uri="{0D108BD9-81ED-4DB2-BD59-A6C34878D82A}">
                    <a16:rowId xmlns:a16="http://schemas.microsoft.com/office/drawing/2014/main" val="1885434999"/>
                  </a:ext>
                </a:extLst>
              </a:tr>
            </a:tbl>
          </a:graphicData>
        </a:graphic>
      </p:graphicFrame>
    </p:spTree>
    <p:extLst>
      <p:ext uri="{BB962C8B-B14F-4D97-AF65-F5344CB8AC3E}">
        <p14:creationId xmlns:p14="http://schemas.microsoft.com/office/powerpoint/2010/main" val="132855250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Controversy &amp; Departure</a:t>
            </a:r>
          </a:p>
        </p:txBody>
      </p:sp>
      <p:sp>
        <p:nvSpPr>
          <p:cNvPr id="3" name="Content Placeholder 2"/>
          <p:cNvSpPr>
            <a:spLocks noGrp="1"/>
          </p:cNvSpPr>
          <p:nvPr>
            <p:ph idx="1"/>
          </p:nvPr>
        </p:nvSpPr>
        <p:spPr/>
        <p:txBody>
          <a:bodyPr>
            <a:normAutofit lnSpcReduction="10000"/>
          </a:bodyPr>
          <a:lstStyle/>
          <a:p>
            <a:r>
              <a:rPr lang="en-US" sz="3200" dirty="0">
                <a:solidFill>
                  <a:prstClr val="white">
                    <a:lumMod val="95000"/>
                  </a:prstClr>
                </a:solidFill>
                <a:latin typeface="Garamond" panose="02020404030301010803" pitchFamily="18" charset="0"/>
              </a:rPr>
              <a:t>The formal accusations they make are significant: </a:t>
            </a:r>
          </a:p>
          <a:p>
            <a:pPr marL="342900" lvl="1" indent="0" algn="ctr">
              <a:buNone/>
            </a:pPr>
            <a:r>
              <a:rPr lang="en-US" i="1" dirty="0"/>
              <a:t>“These men who have </a:t>
            </a:r>
            <a:r>
              <a:rPr lang="en-US" i="1" dirty="0">
                <a:solidFill>
                  <a:srgbClr val="FFFF00"/>
                </a:solidFill>
              </a:rPr>
              <a:t>turned the world upside down</a:t>
            </a:r>
            <a:r>
              <a:rPr lang="en-US" i="1" dirty="0"/>
              <a:t> have come here also, </a:t>
            </a:r>
            <a:r>
              <a:rPr lang="en-US" b="1" i="1" baseline="30000" dirty="0"/>
              <a:t>7 </a:t>
            </a:r>
            <a:r>
              <a:rPr lang="en-US" i="1" dirty="0"/>
              <a:t>and Jason has received them, and they are all acting against the decrees of Caesar, </a:t>
            </a:r>
            <a:r>
              <a:rPr lang="en-US" i="1" dirty="0">
                <a:solidFill>
                  <a:srgbClr val="FFFF00"/>
                </a:solidFill>
              </a:rPr>
              <a:t>saying that there is another king, Jesus</a:t>
            </a:r>
            <a:r>
              <a:rPr lang="en-US" i="1" dirty="0"/>
              <a:t>.” – Acts 17: 6-7</a:t>
            </a:r>
          </a:p>
          <a:p>
            <a:pPr lvl="0"/>
            <a:r>
              <a:rPr lang="en-US" dirty="0">
                <a:solidFill>
                  <a:prstClr val="white">
                    <a:lumMod val="95000"/>
                  </a:prstClr>
                </a:solidFill>
                <a:latin typeface="Garamond" panose="02020404030301010803" pitchFamily="18" charset="0"/>
              </a:rPr>
              <a:t>This suggests that Paul’s gospel of Christ as Lord was heard as a social/political challenge!</a:t>
            </a:r>
          </a:p>
          <a:p>
            <a:pPr marL="342900" lvl="1" indent="0" algn="ctr">
              <a:buNone/>
            </a:pPr>
            <a:endParaRPr lang="en-US" i="1" dirty="0"/>
          </a:p>
          <a:p>
            <a:pPr marL="342900" lvl="1" indent="0" algn="ctr">
              <a:buNone/>
            </a:pPr>
            <a:endParaRPr lang="en-US" i="1" dirty="0">
              <a:solidFill>
                <a:prstClr val="white">
                  <a:lumMod val="95000"/>
                </a:prstClr>
              </a:solidFill>
              <a:latin typeface="Garamond" panose="02020404030301010803" pitchFamily="18" charset="0"/>
            </a:endParaRPr>
          </a:p>
        </p:txBody>
      </p:sp>
    </p:spTree>
    <p:extLst>
      <p:ext uri="{BB962C8B-B14F-4D97-AF65-F5344CB8AC3E}">
        <p14:creationId xmlns:p14="http://schemas.microsoft.com/office/powerpoint/2010/main" val="3011153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Controversy &amp; Departure</a:t>
            </a:r>
          </a:p>
        </p:txBody>
      </p:sp>
      <p:sp>
        <p:nvSpPr>
          <p:cNvPr id="3" name="Content Placeholder 2"/>
          <p:cNvSpPr>
            <a:spLocks noGrp="1"/>
          </p:cNvSpPr>
          <p:nvPr>
            <p:ph idx="1"/>
          </p:nvPr>
        </p:nvSpPr>
        <p:spPr/>
        <p:txBody>
          <a:bodyPr>
            <a:normAutofit/>
          </a:bodyPr>
          <a:lstStyle/>
          <a:p>
            <a:r>
              <a:rPr lang="en-US" sz="3200" dirty="0">
                <a:solidFill>
                  <a:prstClr val="white">
                    <a:lumMod val="95000"/>
                  </a:prstClr>
                </a:solidFill>
                <a:latin typeface="Garamond" panose="02020404030301010803" pitchFamily="18" charset="0"/>
              </a:rPr>
              <a:t>The outcome is that Jason makes some kind of ‘pledge’ to have himself and other released. This probably suggests some kind of punitive monetary fine</a:t>
            </a:r>
          </a:p>
          <a:p>
            <a:r>
              <a:rPr lang="en-US" dirty="0">
                <a:solidFill>
                  <a:prstClr val="white">
                    <a:lumMod val="95000"/>
                  </a:prstClr>
                </a:solidFill>
                <a:latin typeface="Garamond" panose="02020404030301010803" pitchFamily="18" charset="0"/>
              </a:rPr>
              <a:t>Luke indicates that Paul’s departure from Thessalonica is the act of the church itself, as a measure of protection. </a:t>
            </a:r>
            <a:endParaRPr lang="en-US" dirty="0"/>
          </a:p>
          <a:p>
            <a:pPr marL="342900" lvl="1" indent="0" algn="ctr">
              <a:buNone/>
            </a:pPr>
            <a:endParaRPr lang="en-US" i="1" dirty="0">
              <a:solidFill>
                <a:prstClr val="white">
                  <a:lumMod val="95000"/>
                </a:prstClr>
              </a:solidFill>
              <a:latin typeface="Garamond" panose="02020404030301010803" pitchFamily="18" charset="0"/>
            </a:endParaRPr>
          </a:p>
        </p:txBody>
      </p:sp>
    </p:spTree>
    <p:extLst>
      <p:ext uri="{BB962C8B-B14F-4D97-AF65-F5344CB8AC3E}">
        <p14:creationId xmlns:p14="http://schemas.microsoft.com/office/powerpoint/2010/main" val="1890163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Apostleship in Presence &amp; Absence</a:t>
            </a:r>
          </a:p>
        </p:txBody>
      </p:sp>
      <p:sp>
        <p:nvSpPr>
          <p:cNvPr id="3" name="Content Placeholder 2"/>
          <p:cNvSpPr>
            <a:spLocks noGrp="1"/>
          </p:cNvSpPr>
          <p:nvPr>
            <p:ph idx="1"/>
          </p:nvPr>
        </p:nvSpPr>
        <p:spPr/>
        <p:txBody>
          <a:bodyPr>
            <a:normAutofit fontScale="92500" lnSpcReduction="10000"/>
          </a:bodyPr>
          <a:lstStyle/>
          <a:p>
            <a:pPr marL="0" indent="0">
              <a:lnSpc>
                <a:spcPct val="100000"/>
              </a:lnSpc>
              <a:buNone/>
            </a:pPr>
            <a:r>
              <a:rPr lang="en-US" sz="2800" i="1" dirty="0">
                <a:latin typeface="Arial" panose="020B0604020202020204" pitchFamily="34" charset="0"/>
                <a:cs typeface="Arial" panose="020B0604020202020204" pitchFamily="34" charset="0"/>
              </a:rPr>
              <a:t>“Read in one way, Paul’s letters, including 1 Thessalonians, give the impression of scholastic communities meeting to discuss ethical and theological subjects. Although such an interpretation may be one-sided, the philosopher who gathers listeners around himself as he works at his craft was indeed a well-known ideal in antiquity, and 1 Thessalonians suggests that Paul operated in a similar manner in Thessalonica”    – A. Malherbe</a:t>
            </a:r>
          </a:p>
        </p:txBody>
      </p:sp>
    </p:spTree>
    <p:extLst>
      <p:ext uri="{BB962C8B-B14F-4D97-AF65-F5344CB8AC3E}">
        <p14:creationId xmlns:p14="http://schemas.microsoft.com/office/powerpoint/2010/main" val="2773107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28577-5D54-43BF-AF39-00C609925326}"/>
              </a:ext>
            </a:extLst>
          </p:cNvPr>
          <p:cNvSpPr>
            <a:spLocks noGrp="1"/>
          </p:cNvSpPr>
          <p:nvPr>
            <p:ph type="title"/>
          </p:nvPr>
        </p:nvSpPr>
        <p:spPr/>
        <p:txBody>
          <a:bodyPr/>
          <a:lstStyle/>
          <a:p>
            <a:r>
              <a:rPr lang="en-US" b="1" dirty="0">
                <a:latin typeface="Garamond" panose="02020404030301010803" pitchFamily="18" charset="0"/>
              </a:rPr>
              <a:t>Apostleship in Presence &amp; Absence</a:t>
            </a:r>
            <a:endParaRPr lang="en-US" dirty="0"/>
          </a:p>
        </p:txBody>
      </p:sp>
      <p:sp>
        <p:nvSpPr>
          <p:cNvPr id="3" name="Content Placeholder 2">
            <a:extLst>
              <a:ext uri="{FF2B5EF4-FFF2-40B4-BE49-F238E27FC236}">
                <a16:creationId xmlns:a16="http://schemas.microsoft.com/office/drawing/2014/main" id="{AF582A7E-E957-41F2-8958-A968E3D187C9}"/>
              </a:ext>
            </a:extLst>
          </p:cNvPr>
          <p:cNvSpPr>
            <a:spLocks noGrp="1"/>
          </p:cNvSpPr>
          <p:nvPr>
            <p:ph idx="1"/>
          </p:nvPr>
        </p:nvSpPr>
        <p:spPr/>
        <p:txBody>
          <a:bodyPr>
            <a:normAutofit/>
          </a:bodyPr>
          <a:lstStyle/>
          <a:p>
            <a:pPr marL="0" indent="0" algn="ctr">
              <a:buNone/>
            </a:pPr>
            <a:r>
              <a:rPr lang="en-US" i="1" dirty="0"/>
              <a:t>“Having so fond an affection for you, we were well-pleased to impart to you not only the gospel of God </a:t>
            </a:r>
            <a:r>
              <a:rPr lang="en-US" i="1" dirty="0">
                <a:solidFill>
                  <a:srgbClr val="FFFF00"/>
                </a:solidFill>
              </a:rPr>
              <a:t>but also our own lives</a:t>
            </a:r>
            <a:r>
              <a:rPr lang="en-US" i="1" dirty="0"/>
              <a:t>, because you had become very dear to us.”                         </a:t>
            </a:r>
            <a:r>
              <a:rPr lang="en-US" dirty="0"/>
              <a:t>– 1 Thessalonians 2:8</a:t>
            </a:r>
          </a:p>
        </p:txBody>
      </p:sp>
    </p:spTree>
    <p:extLst>
      <p:ext uri="{BB962C8B-B14F-4D97-AF65-F5344CB8AC3E}">
        <p14:creationId xmlns:p14="http://schemas.microsoft.com/office/powerpoint/2010/main" val="2135881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28577-5D54-43BF-AF39-00C609925326}"/>
              </a:ext>
            </a:extLst>
          </p:cNvPr>
          <p:cNvSpPr>
            <a:spLocks noGrp="1"/>
          </p:cNvSpPr>
          <p:nvPr>
            <p:ph type="title"/>
          </p:nvPr>
        </p:nvSpPr>
        <p:spPr/>
        <p:txBody>
          <a:bodyPr/>
          <a:lstStyle/>
          <a:p>
            <a:r>
              <a:rPr lang="en-US" b="1" dirty="0">
                <a:latin typeface="Garamond" panose="02020404030301010803" pitchFamily="18" charset="0"/>
              </a:rPr>
              <a:t>Apostleship in Presence &amp; Absence</a:t>
            </a:r>
            <a:endParaRPr lang="en-US" dirty="0"/>
          </a:p>
        </p:txBody>
      </p:sp>
      <p:sp>
        <p:nvSpPr>
          <p:cNvPr id="3" name="Content Placeholder 2">
            <a:extLst>
              <a:ext uri="{FF2B5EF4-FFF2-40B4-BE49-F238E27FC236}">
                <a16:creationId xmlns:a16="http://schemas.microsoft.com/office/drawing/2014/main" id="{AF582A7E-E957-41F2-8958-A968E3D187C9}"/>
              </a:ext>
            </a:extLst>
          </p:cNvPr>
          <p:cNvSpPr>
            <a:spLocks noGrp="1"/>
          </p:cNvSpPr>
          <p:nvPr>
            <p:ph idx="1"/>
          </p:nvPr>
        </p:nvSpPr>
        <p:spPr/>
        <p:txBody>
          <a:bodyPr>
            <a:normAutofit lnSpcReduction="10000"/>
          </a:bodyPr>
          <a:lstStyle/>
          <a:p>
            <a:pPr marL="0" indent="0" algn="ctr">
              <a:buNone/>
            </a:pPr>
            <a:r>
              <a:rPr lang="en-US" i="1" dirty="0"/>
              <a:t>“For you yourselves know how you ought to follow our example, because we did not act in an undisciplined manner among you…but  with labor and hardship we kept working night and day so that we would not be a burden to any of you; not because we do not have the right to this, </a:t>
            </a:r>
            <a:r>
              <a:rPr lang="en-US" i="1" dirty="0">
                <a:solidFill>
                  <a:srgbClr val="FFFF00"/>
                </a:solidFill>
              </a:rPr>
              <a:t>but in order to offer ourselves as a model for you</a:t>
            </a:r>
            <a:r>
              <a:rPr lang="en-US" i="1" dirty="0"/>
              <a:t>, so that you would follow our example.” </a:t>
            </a:r>
            <a:r>
              <a:rPr lang="en-US" dirty="0"/>
              <a:t>– 2 Thessalonians 3:7-9</a:t>
            </a:r>
          </a:p>
          <a:p>
            <a:pPr marL="0" indent="0" algn="ctr">
              <a:buNone/>
            </a:pPr>
            <a:endParaRPr lang="en-US" dirty="0"/>
          </a:p>
        </p:txBody>
      </p:sp>
    </p:spTree>
    <p:extLst>
      <p:ext uri="{BB962C8B-B14F-4D97-AF65-F5344CB8AC3E}">
        <p14:creationId xmlns:p14="http://schemas.microsoft.com/office/powerpoint/2010/main" val="3232383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Apostleship in Presence &amp; Absence</a:t>
            </a:r>
          </a:p>
        </p:txBody>
      </p:sp>
      <p:sp>
        <p:nvSpPr>
          <p:cNvPr id="3" name="Content Placeholder 2"/>
          <p:cNvSpPr>
            <a:spLocks noGrp="1"/>
          </p:cNvSpPr>
          <p:nvPr>
            <p:ph idx="1"/>
          </p:nvPr>
        </p:nvSpPr>
        <p:spPr/>
        <p:txBody>
          <a:bodyPr>
            <a:normAutofit/>
          </a:bodyPr>
          <a:lstStyle/>
          <a:p>
            <a:r>
              <a:rPr lang="en-US" b="1" dirty="0">
                <a:solidFill>
                  <a:srgbClr val="00B0F0"/>
                </a:solidFill>
                <a:latin typeface="Garamond" panose="02020404030301010803" pitchFamily="18" charset="0"/>
              </a:rPr>
              <a:t>Q: Combined, Acts and Thessalonians paint a picture of a struggling but devoted teacher who is driven away from his followers because he became a reputational risk within the society. In what ways would you expect that to affect the relationship between Paul and the church in his absence? </a:t>
            </a:r>
          </a:p>
        </p:txBody>
      </p:sp>
    </p:spTree>
    <p:extLst>
      <p:ext uri="{BB962C8B-B14F-4D97-AF65-F5344CB8AC3E}">
        <p14:creationId xmlns:p14="http://schemas.microsoft.com/office/powerpoint/2010/main" val="263075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1673678"/>
            <a:ext cx="7886700" cy="1289955"/>
          </a:xfrm>
        </p:spPr>
        <p:txBody>
          <a:bodyPr>
            <a:normAutofit/>
          </a:bodyPr>
          <a:lstStyle/>
          <a:p>
            <a:pPr algn="ctr"/>
            <a:r>
              <a:rPr lang="en-US" b="1" dirty="0">
                <a:latin typeface="Garamond" panose="02020404030301010803" pitchFamily="18" charset="0"/>
              </a:rPr>
              <a:t>END OF LESSON 1</a:t>
            </a:r>
          </a:p>
        </p:txBody>
      </p:sp>
    </p:spTree>
    <p:extLst>
      <p:ext uri="{BB962C8B-B14F-4D97-AF65-F5344CB8AC3E}">
        <p14:creationId xmlns:p14="http://schemas.microsoft.com/office/powerpoint/2010/main" val="303280636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1673678"/>
            <a:ext cx="7886700" cy="1289955"/>
          </a:xfrm>
        </p:spPr>
        <p:txBody>
          <a:bodyPr>
            <a:normAutofit fontScale="90000"/>
          </a:bodyPr>
          <a:lstStyle/>
          <a:p>
            <a:pPr algn="ctr"/>
            <a:r>
              <a:rPr lang="en-US" b="1" dirty="0">
                <a:latin typeface="Garamond" panose="02020404030301010803" pitchFamily="18" charset="0"/>
              </a:rPr>
              <a:t>Lesson 2: Introduction and Literary Features to the Thessalonian Epistles</a:t>
            </a:r>
          </a:p>
        </p:txBody>
      </p:sp>
    </p:spTree>
    <p:extLst>
      <p:ext uri="{BB962C8B-B14F-4D97-AF65-F5344CB8AC3E}">
        <p14:creationId xmlns:p14="http://schemas.microsoft.com/office/powerpoint/2010/main" val="349669630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1673678"/>
            <a:ext cx="7886700" cy="1289955"/>
          </a:xfrm>
        </p:spPr>
        <p:txBody>
          <a:bodyPr>
            <a:normAutofit/>
          </a:bodyPr>
          <a:lstStyle/>
          <a:p>
            <a:pPr algn="ctr"/>
            <a:r>
              <a:rPr lang="en-US" b="1" dirty="0">
                <a:latin typeface="Garamond" panose="02020404030301010803" pitchFamily="18" charset="0"/>
              </a:rPr>
              <a:t>What do you know about the Thessalonian Epistles? </a:t>
            </a:r>
          </a:p>
        </p:txBody>
      </p:sp>
    </p:spTree>
    <p:extLst>
      <p:ext uri="{BB962C8B-B14F-4D97-AF65-F5344CB8AC3E}">
        <p14:creationId xmlns:p14="http://schemas.microsoft.com/office/powerpoint/2010/main" val="257817782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Lesson 2 Overview</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Authorship, Occasion &amp; Date</a:t>
            </a:r>
          </a:p>
          <a:p>
            <a:r>
              <a:rPr lang="en-US" dirty="0">
                <a:latin typeface="Garamond" panose="02020404030301010803" pitchFamily="18" charset="0"/>
              </a:rPr>
              <a:t>Purpose / Function </a:t>
            </a:r>
          </a:p>
          <a:p>
            <a:r>
              <a:rPr lang="en-US" dirty="0">
                <a:latin typeface="Garamond" panose="02020404030301010803" pitchFamily="18" charset="0"/>
              </a:rPr>
              <a:t>Style &amp; Language</a:t>
            </a:r>
          </a:p>
          <a:p>
            <a:r>
              <a:rPr lang="en-US" dirty="0">
                <a:latin typeface="Garamond" panose="02020404030301010803" pitchFamily="18" charset="0"/>
              </a:rPr>
              <a:t>3 Models for Reading the Letters</a:t>
            </a:r>
          </a:p>
          <a:p>
            <a:pPr lvl="1"/>
            <a:endParaRPr lang="en-US" dirty="0">
              <a:latin typeface="Garamond" panose="02020404030301010803" pitchFamily="18" charset="0"/>
            </a:endParaRPr>
          </a:p>
        </p:txBody>
      </p:sp>
    </p:spTree>
    <p:extLst>
      <p:ext uri="{BB962C8B-B14F-4D97-AF65-F5344CB8AC3E}">
        <p14:creationId xmlns:p14="http://schemas.microsoft.com/office/powerpoint/2010/main" val="42136524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383723"/>
            <a:ext cx="7886700" cy="1289955"/>
          </a:xfrm>
        </p:spPr>
        <p:txBody>
          <a:bodyPr>
            <a:normAutofit/>
          </a:bodyPr>
          <a:lstStyle/>
          <a:p>
            <a:pPr algn="ctr"/>
            <a:r>
              <a:rPr lang="en-US" b="1" dirty="0">
                <a:latin typeface="Garamond" panose="02020404030301010803" pitchFamily="18" charset="0"/>
              </a:rPr>
              <a:t>Class Schedule</a:t>
            </a:r>
          </a:p>
        </p:txBody>
      </p:sp>
      <p:graphicFrame>
        <p:nvGraphicFramePr>
          <p:cNvPr id="4" name="Table 7">
            <a:extLst>
              <a:ext uri="{FF2B5EF4-FFF2-40B4-BE49-F238E27FC236}">
                <a16:creationId xmlns:a16="http://schemas.microsoft.com/office/drawing/2014/main" id="{D8FF7E8E-D33F-4EF0-A33A-564DC6D0F462}"/>
              </a:ext>
            </a:extLst>
          </p:cNvPr>
          <p:cNvGraphicFramePr>
            <a:graphicFrameLocks noGrp="1"/>
          </p:cNvGraphicFramePr>
          <p:nvPr>
            <p:extLst>
              <p:ext uri="{D42A27DB-BD31-4B8C-83A1-F6EECF244321}">
                <p14:modId xmlns:p14="http://schemas.microsoft.com/office/powerpoint/2010/main" val="947758894"/>
              </p:ext>
            </p:extLst>
          </p:nvPr>
        </p:nvGraphicFramePr>
        <p:xfrm>
          <a:off x="290799" y="1673678"/>
          <a:ext cx="8580281" cy="1859280"/>
        </p:xfrm>
        <a:graphic>
          <a:graphicData uri="http://schemas.openxmlformats.org/drawingml/2006/table">
            <a:tbl>
              <a:tblPr firstRow="1" bandRow="1">
                <a:tableStyleId>{5A111915-BE36-4E01-A7E5-04B1672EAD32}</a:tableStyleId>
              </a:tblPr>
              <a:tblGrid>
                <a:gridCol w="797242">
                  <a:extLst>
                    <a:ext uri="{9D8B030D-6E8A-4147-A177-3AD203B41FA5}">
                      <a16:colId xmlns:a16="http://schemas.microsoft.com/office/drawing/2014/main" val="2595985544"/>
                    </a:ext>
                  </a:extLst>
                </a:gridCol>
                <a:gridCol w="837012">
                  <a:extLst>
                    <a:ext uri="{9D8B030D-6E8A-4147-A177-3AD203B41FA5}">
                      <a16:colId xmlns:a16="http://schemas.microsoft.com/office/drawing/2014/main" val="1333139965"/>
                    </a:ext>
                  </a:extLst>
                </a:gridCol>
                <a:gridCol w="3800267">
                  <a:extLst>
                    <a:ext uri="{9D8B030D-6E8A-4147-A177-3AD203B41FA5}">
                      <a16:colId xmlns:a16="http://schemas.microsoft.com/office/drawing/2014/main" val="2853399665"/>
                    </a:ext>
                  </a:extLst>
                </a:gridCol>
                <a:gridCol w="2206714">
                  <a:extLst>
                    <a:ext uri="{9D8B030D-6E8A-4147-A177-3AD203B41FA5}">
                      <a16:colId xmlns:a16="http://schemas.microsoft.com/office/drawing/2014/main" val="3533831094"/>
                    </a:ext>
                  </a:extLst>
                </a:gridCol>
                <a:gridCol w="939046">
                  <a:extLst>
                    <a:ext uri="{9D8B030D-6E8A-4147-A177-3AD203B41FA5}">
                      <a16:colId xmlns:a16="http://schemas.microsoft.com/office/drawing/2014/main" val="1432959095"/>
                    </a:ext>
                  </a:extLst>
                </a:gridCol>
              </a:tblGrid>
              <a:tr h="253501">
                <a:tc>
                  <a:txBody>
                    <a:bodyPr/>
                    <a:lstStyle/>
                    <a:p>
                      <a:pPr algn="ctr"/>
                      <a:r>
                        <a:rPr lang="en-US" sz="1600" dirty="0"/>
                        <a:t>Lesson</a:t>
                      </a:r>
                    </a:p>
                  </a:txBody>
                  <a:tcPr anchor="ctr"/>
                </a:tc>
                <a:tc>
                  <a:txBody>
                    <a:bodyPr/>
                    <a:lstStyle/>
                    <a:p>
                      <a:pPr marL="0" algn="ctr" defTabSz="685800" rtl="0" eaLnBrk="1" fontAlgn="b" latinLnBrk="0" hangingPunct="1"/>
                      <a:r>
                        <a:rPr lang="en-US" sz="1600" kern="1200" dirty="0"/>
                        <a:t>Date</a:t>
                      </a:r>
                      <a:endParaRPr lang="en-US" sz="1600" b="1" kern="1200" dirty="0">
                        <a:solidFill>
                          <a:schemeClr val="lt1"/>
                        </a:solidFill>
                        <a:latin typeface="+mn-lt"/>
                        <a:ea typeface="+mn-ea"/>
                        <a:cs typeface="+mn-cs"/>
                      </a:endParaRPr>
                    </a:p>
                  </a:txBody>
                  <a:tcPr marL="9525" marR="9525" marT="9525" marB="0" anchor="ctr"/>
                </a:tc>
                <a:tc>
                  <a:txBody>
                    <a:bodyPr/>
                    <a:lstStyle/>
                    <a:p>
                      <a:pPr algn="l"/>
                      <a:r>
                        <a:rPr lang="en-US" sz="1600" dirty="0"/>
                        <a:t>Title</a:t>
                      </a:r>
                    </a:p>
                  </a:txBody>
                  <a:tcPr anchor="ctr"/>
                </a:tc>
                <a:tc>
                  <a:txBody>
                    <a:bodyPr/>
                    <a:lstStyle/>
                    <a:p>
                      <a:pPr algn="l"/>
                      <a:r>
                        <a:rPr lang="en-US" sz="1600" dirty="0"/>
                        <a:t>Text</a:t>
                      </a:r>
                    </a:p>
                  </a:txBody>
                  <a:tcPr anchor="ctr"/>
                </a:tc>
                <a:tc>
                  <a:txBody>
                    <a:bodyPr/>
                    <a:lstStyle/>
                    <a:p>
                      <a:pPr algn="ctr"/>
                      <a:r>
                        <a:rPr lang="en-US" sz="1600" dirty="0"/>
                        <a:t>Teacher</a:t>
                      </a:r>
                    </a:p>
                  </a:txBody>
                  <a:tcPr anchor="ctr"/>
                </a:tc>
                <a:extLst>
                  <a:ext uri="{0D108BD9-81ED-4DB2-BD59-A6C34878D82A}">
                    <a16:rowId xmlns:a16="http://schemas.microsoft.com/office/drawing/2014/main" val="1733362002"/>
                  </a:ext>
                </a:extLst>
              </a:tr>
              <a:tr h="253501">
                <a:tc>
                  <a:txBody>
                    <a:bodyPr/>
                    <a:lstStyle/>
                    <a:p>
                      <a:pPr marL="0" algn="ctr" defTabSz="685800" rtl="0" eaLnBrk="1" latinLnBrk="0" hangingPunct="1"/>
                      <a:r>
                        <a:rPr lang="en-US" sz="1400" kern="1200" dirty="0">
                          <a:solidFill>
                            <a:schemeClr val="bg1"/>
                          </a:solidFill>
                        </a:rPr>
                        <a:t>9</a:t>
                      </a:r>
                      <a:endParaRPr lang="en-US" sz="1400" kern="1200" dirty="0">
                        <a:solidFill>
                          <a:schemeClr val="bg1"/>
                        </a:solidFill>
                        <a:latin typeface="+mn-lt"/>
                        <a:ea typeface="+mn-ea"/>
                        <a:cs typeface="+mn-cs"/>
                      </a:endParaRPr>
                    </a:p>
                  </a:txBody>
                  <a:tcPr anchor="ctr"/>
                </a:tc>
                <a:tc>
                  <a:txBody>
                    <a:bodyPr/>
                    <a:lstStyle/>
                    <a:p>
                      <a:pPr marL="0" algn="ctr" defTabSz="685800" rtl="0" eaLnBrk="1" fontAlgn="b" latinLnBrk="0" hangingPunct="1"/>
                      <a:r>
                        <a:rPr lang="en-US" sz="1400" kern="1200" dirty="0">
                          <a:solidFill>
                            <a:schemeClr val="bg1"/>
                          </a:solidFill>
                        </a:rPr>
                        <a:t>S 11/24</a:t>
                      </a:r>
                      <a:endParaRPr lang="en-US" sz="1400" kern="1200" dirty="0">
                        <a:solidFill>
                          <a:schemeClr val="bg1"/>
                        </a:solidFill>
                        <a:latin typeface="+mn-lt"/>
                        <a:ea typeface="+mn-ea"/>
                        <a:cs typeface="+mn-cs"/>
                      </a:endParaRPr>
                    </a:p>
                  </a:txBody>
                  <a:tcPr marL="9525" marR="9525" marT="9525" marB="0" anchor="ctr"/>
                </a:tc>
                <a:tc>
                  <a:txBody>
                    <a:bodyPr/>
                    <a:lstStyle/>
                    <a:p>
                      <a:pPr marL="0" algn="l" defTabSz="685800" rtl="0" eaLnBrk="1" fontAlgn="b" latinLnBrk="0" hangingPunct="1"/>
                      <a:r>
                        <a:rPr lang="en-US" sz="1600" b="1" u="none" strike="noStrike" kern="1200" dirty="0">
                          <a:solidFill>
                            <a:schemeClr val="bg1"/>
                          </a:solidFill>
                          <a:effectLst/>
                        </a:rPr>
                        <a:t>Vindication of the Faithful</a:t>
                      </a:r>
                      <a:endParaRPr lang="en-US" sz="1600" b="1" u="none" strike="noStrike" kern="1200" dirty="0">
                        <a:solidFill>
                          <a:schemeClr val="bg1"/>
                        </a:solidFill>
                        <a:effectLst/>
                        <a:latin typeface="+mn-lt"/>
                        <a:ea typeface="+mn-ea"/>
                        <a:cs typeface="+mn-cs"/>
                      </a:endParaRPr>
                    </a:p>
                  </a:txBody>
                  <a:tcPr marL="9525" marR="9525" marT="9525" marB="0" anchor="ctr"/>
                </a:tc>
                <a:tc>
                  <a:txBody>
                    <a:bodyPr/>
                    <a:lstStyle/>
                    <a:p>
                      <a:pPr marL="0" algn="l" defTabSz="685800" rtl="0" eaLnBrk="1" fontAlgn="b" latinLnBrk="0" hangingPunct="1"/>
                      <a:r>
                        <a:rPr lang="en-US" sz="1600" b="1" kern="1200" dirty="0">
                          <a:solidFill>
                            <a:schemeClr val="bg1"/>
                          </a:solidFill>
                        </a:rPr>
                        <a:t>2 Thessalonians 1:1-12</a:t>
                      </a:r>
                      <a:endParaRPr lang="en-US" sz="1600" b="1" kern="1200" dirty="0">
                        <a:solidFill>
                          <a:schemeClr val="bg1"/>
                        </a:solidFill>
                        <a:latin typeface="+mn-lt"/>
                        <a:ea typeface="+mn-ea"/>
                        <a:cs typeface="+mn-cs"/>
                      </a:endParaRPr>
                    </a:p>
                  </a:txBody>
                  <a:tcPr marL="9525" marR="9525" marT="9525" marB="0" anchor="ctr"/>
                </a:tc>
                <a:tc>
                  <a:txBody>
                    <a:bodyPr/>
                    <a:lstStyle/>
                    <a:p>
                      <a:pPr marL="0" algn="ctr" defTabSz="685800" rtl="0" eaLnBrk="1" latinLnBrk="0" hangingPunct="1"/>
                      <a:r>
                        <a:rPr lang="en-US" sz="1400" kern="1200" dirty="0">
                          <a:solidFill>
                            <a:schemeClr val="bg1"/>
                          </a:solidFill>
                        </a:rPr>
                        <a:t>Phillip</a:t>
                      </a:r>
                      <a:endParaRPr lang="en-US" sz="1400" kern="1200" dirty="0">
                        <a:solidFill>
                          <a:schemeClr val="bg1"/>
                        </a:solidFill>
                        <a:latin typeface="+mn-lt"/>
                        <a:ea typeface="+mn-ea"/>
                        <a:cs typeface="+mn-cs"/>
                      </a:endParaRPr>
                    </a:p>
                  </a:txBody>
                  <a:tcPr anchor="ctr"/>
                </a:tc>
                <a:extLst>
                  <a:ext uri="{0D108BD9-81ED-4DB2-BD59-A6C34878D82A}">
                    <a16:rowId xmlns:a16="http://schemas.microsoft.com/office/drawing/2014/main" val="1420251832"/>
                  </a:ext>
                </a:extLst>
              </a:tr>
              <a:tr h="253501">
                <a:tc>
                  <a:txBody>
                    <a:bodyPr/>
                    <a:lstStyle/>
                    <a:p>
                      <a:pPr marL="0" algn="ctr" defTabSz="685800" rtl="0" eaLnBrk="1" latinLnBrk="0" hangingPunct="1"/>
                      <a:r>
                        <a:rPr lang="en-US" sz="1400" kern="1200" dirty="0">
                          <a:solidFill>
                            <a:schemeClr val="bg1"/>
                          </a:solidFill>
                        </a:rPr>
                        <a:t>10</a:t>
                      </a:r>
                      <a:endParaRPr lang="en-US" sz="1400" kern="1200" dirty="0">
                        <a:solidFill>
                          <a:schemeClr val="bg1"/>
                        </a:solidFill>
                        <a:latin typeface="+mn-lt"/>
                        <a:ea typeface="+mn-ea"/>
                        <a:cs typeface="+mn-cs"/>
                      </a:endParaRPr>
                    </a:p>
                  </a:txBody>
                  <a:tcPr anchor="ctr"/>
                </a:tc>
                <a:tc>
                  <a:txBody>
                    <a:bodyPr/>
                    <a:lstStyle/>
                    <a:p>
                      <a:pPr marL="0" algn="ctr" defTabSz="685800" rtl="0" eaLnBrk="1" fontAlgn="b" latinLnBrk="0" hangingPunct="1"/>
                      <a:r>
                        <a:rPr lang="en-US" sz="1400" kern="1200" dirty="0">
                          <a:solidFill>
                            <a:schemeClr val="bg1"/>
                          </a:solidFill>
                        </a:rPr>
                        <a:t>S 12/1</a:t>
                      </a:r>
                      <a:endParaRPr lang="en-US" sz="1400" kern="1200" dirty="0">
                        <a:solidFill>
                          <a:schemeClr val="bg1"/>
                        </a:solidFill>
                        <a:latin typeface="+mn-lt"/>
                        <a:ea typeface="+mn-ea"/>
                        <a:cs typeface="+mn-cs"/>
                      </a:endParaRPr>
                    </a:p>
                  </a:txBody>
                  <a:tcPr marL="9525" marR="9525" marT="9525" marB="0" anchor="ctr"/>
                </a:tc>
                <a:tc>
                  <a:txBody>
                    <a:bodyPr/>
                    <a:lstStyle/>
                    <a:p>
                      <a:pPr marL="0" algn="l" defTabSz="685800" rtl="0" eaLnBrk="1" fontAlgn="b" latinLnBrk="0" hangingPunct="1"/>
                      <a:r>
                        <a:rPr lang="en-US" sz="1600" b="1" u="none" strike="noStrike" kern="1200" dirty="0">
                          <a:solidFill>
                            <a:schemeClr val="bg1"/>
                          </a:solidFill>
                          <a:effectLst/>
                        </a:rPr>
                        <a:t>The Man of Lawlessness &amp; Day of the Lord</a:t>
                      </a:r>
                      <a:endParaRPr lang="en-US" sz="1600" b="1" u="none" strike="noStrike" kern="1200" dirty="0">
                        <a:solidFill>
                          <a:schemeClr val="bg1"/>
                        </a:solidFill>
                        <a:effectLst/>
                        <a:latin typeface="+mn-lt"/>
                        <a:ea typeface="+mn-ea"/>
                        <a:cs typeface="+mn-cs"/>
                      </a:endParaRPr>
                    </a:p>
                  </a:txBody>
                  <a:tcPr marL="9525" marR="9525" marT="9525" marB="0" anchor="ctr"/>
                </a:tc>
                <a:tc>
                  <a:txBody>
                    <a:bodyPr/>
                    <a:lstStyle/>
                    <a:p>
                      <a:pPr marL="0" algn="l" defTabSz="685800" rtl="0" eaLnBrk="1" fontAlgn="b" latinLnBrk="0" hangingPunct="1"/>
                      <a:r>
                        <a:rPr lang="en-US" sz="1600" b="1" kern="1200">
                          <a:solidFill>
                            <a:schemeClr val="bg1"/>
                          </a:solidFill>
                        </a:rPr>
                        <a:t>2 Thessalonians 2:1-12</a:t>
                      </a:r>
                      <a:endParaRPr lang="en-US" sz="1600" b="1" kern="1200">
                        <a:solidFill>
                          <a:schemeClr val="bg1"/>
                        </a:solidFill>
                        <a:latin typeface="+mn-lt"/>
                        <a:ea typeface="+mn-ea"/>
                        <a:cs typeface="+mn-cs"/>
                      </a:endParaRPr>
                    </a:p>
                  </a:txBody>
                  <a:tcPr marL="9525" marR="9525" marT="9525" marB="0" anchor="ctr"/>
                </a:tc>
                <a:tc>
                  <a:txBody>
                    <a:bodyPr/>
                    <a:lstStyle/>
                    <a:p>
                      <a:pPr marL="0" algn="ctr" defTabSz="685800" rtl="0" eaLnBrk="1" latinLnBrk="0" hangingPunct="1"/>
                      <a:r>
                        <a:rPr lang="en-US" sz="1400" kern="1200" dirty="0">
                          <a:solidFill>
                            <a:schemeClr val="bg1"/>
                          </a:solidFill>
                        </a:rPr>
                        <a:t>Phillip</a:t>
                      </a:r>
                      <a:endParaRPr lang="en-US" sz="1400" kern="1200" dirty="0">
                        <a:solidFill>
                          <a:schemeClr val="bg1"/>
                        </a:solidFill>
                        <a:latin typeface="+mn-lt"/>
                        <a:ea typeface="+mn-ea"/>
                        <a:cs typeface="+mn-cs"/>
                      </a:endParaRPr>
                    </a:p>
                  </a:txBody>
                  <a:tcPr anchor="ctr"/>
                </a:tc>
                <a:extLst>
                  <a:ext uri="{0D108BD9-81ED-4DB2-BD59-A6C34878D82A}">
                    <a16:rowId xmlns:a16="http://schemas.microsoft.com/office/drawing/2014/main" val="3763091306"/>
                  </a:ext>
                </a:extLst>
              </a:tr>
              <a:tr h="253501">
                <a:tc>
                  <a:txBody>
                    <a:bodyPr/>
                    <a:lstStyle/>
                    <a:p>
                      <a:pPr marL="0" algn="ctr" defTabSz="685800" rtl="0" eaLnBrk="1" latinLnBrk="0" hangingPunct="1"/>
                      <a:r>
                        <a:rPr lang="en-US" sz="1400" kern="1200" dirty="0">
                          <a:solidFill>
                            <a:schemeClr val="bg1"/>
                          </a:solidFill>
                        </a:rPr>
                        <a:t>11</a:t>
                      </a:r>
                      <a:endParaRPr lang="en-US" sz="1400" kern="1200" dirty="0">
                        <a:solidFill>
                          <a:schemeClr val="bg1"/>
                        </a:solidFill>
                        <a:latin typeface="+mn-lt"/>
                        <a:ea typeface="+mn-ea"/>
                        <a:cs typeface="+mn-cs"/>
                      </a:endParaRPr>
                    </a:p>
                  </a:txBody>
                  <a:tcPr anchor="ctr"/>
                </a:tc>
                <a:tc>
                  <a:txBody>
                    <a:bodyPr/>
                    <a:lstStyle/>
                    <a:p>
                      <a:pPr marL="0" algn="ctr" defTabSz="685800" rtl="0" eaLnBrk="1" fontAlgn="b" latinLnBrk="0" hangingPunct="1"/>
                      <a:r>
                        <a:rPr lang="en-US" sz="1400" kern="1200" dirty="0">
                          <a:solidFill>
                            <a:schemeClr val="bg1"/>
                          </a:solidFill>
                        </a:rPr>
                        <a:t>W 12/4</a:t>
                      </a:r>
                      <a:endParaRPr lang="en-US" sz="1400" kern="1200" dirty="0">
                        <a:solidFill>
                          <a:schemeClr val="bg1"/>
                        </a:solidFill>
                        <a:latin typeface="+mn-lt"/>
                        <a:ea typeface="+mn-ea"/>
                        <a:cs typeface="+mn-cs"/>
                      </a:endParaRPr>
                    </a:p>
                  </a:txBody>
                  <a:tcPr marL="9525" marR="9525" marT="9525" marB="0" anchor="ctr"/>
                </a:tc>
                <a:tc>
                  <a:txBody>
                    <a:bodyPr/>
                    <a:lstStyle/>
                    <a:p>
                      <a:pPr marL="0" algn="l" defTabSz="685800" rtl="0" eaLnBrk="1" fontAlgn="b" latinLnBrk="0" hangingPunct="1"/>
                      <a:r>
                        <a:rPr lang="en-US" sz="1600" b="1" u="none" strike="noStrike" kern="1200" dirty="0">
                          <a:solidFill>
                            <a:schemeClr val="bg1"/>
                          </a:solidFill>
                          <a:effectLst/>
                        </a:rPr>
                        <a:t>Encouragement to Faithfulness</a:t>
                      </a:r>
                      <a:endParaRPr lang="en-US" sz="1600" b="1" u="none" strike="noStrike" kern="1200" dirty="0">
                        <a:solidFill>
                          <a:schemeClr val="bg1"/>
                        </a:solidFill>
                        <a:effectLst/>
                        <a:latin typeface="+mn-lt"/>
                        <a:ea typeface="+mn-ea"/>
                        <a:cs typeface="+mn-cs"/>
                      </a:endParaRPr>
                    </a:p>
                  </a:txBody>
                  <a:tcPr marL="9525" marR="9525" marT="9525" marB="0" anchor="ctr"/>
                </a:tc>
                <a:tc>
                  <a:txBody>
                    <a:bodyPr/>
                    <a:lstStyle/>
                    <a:p>
                      <a:pPr marL="0" algn="l" defTabSz="685800" rtl="0" eaLnBrk="1" fontAlgn="b" latinLnBrk="0" hangingPunct="1"/>
                      <a:r>
                        <a:rPr lang="en-US" sz="1600" b="1" kern="1200" dirty="0">
                          <a:solidFill>
                            <a:schemeClr val="bg1"/>
                          </a:solidFill>
                        </a:rPr>
                        <a:t>2 Thessalonians 2:13-3:5</a:t>
                      </a:r>
                      <a:endParaRPr lang="en-US" sz="1600" b="1" kern="1200" dirty="0">
                        <a:solidFill>
                          <a:schemeClr val="bg1"/>
                        </a:solidFill>
                        <a:latin typeface="+mn-lt"/>
                        <a:ea typeface="+mn-ea"/>
                        <a:cs typeface="+mn-cs"/>
                      </a:endParaRPr>
                    </a:p>
                  </a:txBody>
                  <a:tcPr marL="9525" marR="9525" marT="9525" marB="0" anchor="ctr"/>
                </a:tc>
                <a:tc>
                  <a:txBody>
                    <a:bodyPr/>
                    <a:lstStyle/>
                    <a:p>
                      <a:pPr marL="0" algn="ctr" defTabSz="685800" rtl="0" eaLnBrk="1" latinLnBrk="0" hangingPunct="1"/>
                      <a:r>
                        <a:rPr lang="en-US" sz="1400" kern="1200" dirty="0">
                          <a:solidFill>
                            <a:schemeClr val="bg1"/>
                          </a:solidFill>
                        </a:rPr>
                        <a:t>Phillip</a:t>
                      </a:r>
                      <a:endParaRPr lang="en-US" sz="1400" kern="1200" dirty="0">
                        <a:solidFill>
                          <a:schemeClr val="bg1"/>
                        </a:solidFill>
                        <a:latin typeface="+mn-lt"/>
                        <a:ea typeface="+mn-ea"/>
                        <a:cs typeface="+mn-cs"/>
                      </a:endParaRPr>
                    </a:p>
                  </a:txBody>
                  <a:tcPr anchor="ctr"/>
                </a:tc>
                <a:extLst>
                  <a:ext uri="{0D108BD9-81ED-4DB2-BD59-A6C34878D82A}">
                    <a16:rowId xmlns:a16="http://schemas.microsoft.com/office/drawing/2014/main" val="3530366507"/>
                  </a:ext>
                </a:extLst>
              </a:tr>
              <a:tr h="253501">
                <a:tc>
                  <a:txBody>
                    <a:bodyPr/>
                    <a:lstStyle/>
                    <a:p>
                      <a:pPr marL="0" algn="ctr" defTabSz="685800" rtl="0" eaLnBrk="1" latinLnBrk="0" hangingPunct="1"/>
                      <a:r>
                        <a:rPr lang="en-US" sz="1400" kern="1200" dirty="0">
                          <a:solidFill>
                            <a:schemeClr val="bg1"/>
                          </a:solidFill>
                        </a:rPr>
                        <a:t>12</a:t>
                      </a:r>
                      <a:endParaRPr lang="en-US" sz="1400" kern="1200" dirty="0">
                        <a:solidFill>
                          <a:schemeClr val="bg1"/>
                        </a:solidFill>
                        <a:latin typeface="+mn-lt"/>
                        <a:ea typeface="+mn-ea"/>
                        <a:cs typeface="+mn-cs"/>
                      </a:endParaRPr>
                    </a:p>
                  </a:txBody>
                  <a:tcPr anchor="ctr"/>
                </a:tc>
                <a:tc>
                  <a:txBody>
                    <a:bodyPr/>
                    <a:lstStyle/>
                    <a:p>
                      <a:pPr marL="0" algn="ctr" defTabSz="685800" rtl="0" eaLnBrk="1" fontAlgn="b" latinLnBrk="0" hangingPunct="1"/>
                      <a:r>
                        <a:rPr lang="en-US" sz="1400" kern="1200" dirty="0">
                          <a:solidFill>
                            <a:schemeClr val="bg1"/>
                          </a:solidFill>
                        </a:rPr>
                        <a:t>S 12/7</a:t>
                      </a:r>
                      <a:endParaRPr lang="en-US" sz="1400" kern="1200" dirty="0">
                        <a:solidFill>
                          <a:schemeClr val="bg1"/>
                        </a:solidFill>
                        <a:latin typeface="+mn-lt"/>
                        <a:ea typeface="+mn-ea"/>
                        <a:cs typeface="+mn-cs"/>
                      </a:endParaRPr>
                    </a:p>
                  </a:txBody>
                  <a:tcPr marL="9525" marR="9525" marT="9525" marB="0" anchor="ctr"/>
                </a:tc>
                <a:tc>
                  <a:txBody>
                    <a:bodyPr/>
                    <a:lstStyle/>
                    <a:p>
                      <a:pPr marL="0" algn="l" defTabSz="685800" rtl="0" eaLnBrk="1" fontAlgn="b" latinLnBrk="0" hangingPunct="1"/>
                      <a:r>
                        <a:rPr lang="en-US" sz="1600" b="1" u="none" strike="noStrike" kern="1200" dirty="0">
                          <a:solidFill>
                            <a:schemeClr val="bg1"/>
                          </a:solidFill>
                          <a:effectLst/>
                        </a:rPr>
                        <a:t>Congregational Admonitions</a:t>
                      </a:r>
                      <a:endParaRPr lang="en-US" sz="1600" b="1" u="none" strike="noStrike" kern="1200" dirty="0">
                        <a:solidFill>
                          <a:schemeClr val="bg1"/>
                        </a:solidFill>
                        <a:effectLst/>
                        <a:latin typeface="+mn-lt"/>
                        <a:ea typeface="+mn-ea"/>
                        <a:cs typeface="+mn-cs"/>
                      </a:endParaRPr>
                    </a:p>
                  </a:txBody>
                  <a:tcPr marL="9525" marR="9525" marT="9525" marB="0" anchor="ctr"/>
                </a:tc>
                <a:tc>
                  <a:txBody>
                    <a:bodyPr/>
                    <a:lstStyle/>
                    <a:p>
                      <a:pPr marL="0" algn="l" defTabSz="685800" rtl="0" eaLnBrk="1" fontAlgn="b" latinLnBrk="0" hangingPunct="1"/>
                      <a:r>
                        <a:rPr lang="en-US" sz="1600" b="1" kern="1200" dirty="0">
                          <a:solidFill>
                            <a:schemeClr val="bg1"/>
                          </a:solidFill>
                        </a:rPr>
                        <a:t>2 Thessalonians 3:6-17</a:t>
                      </a:r>
                      <a:endParaRPr lang="en-US" sz="1600" b="1" kern="1200" dirty="0">
                        <a:solidFill>
                          <a:schemeClr val="bg1"/>
                        </a:solidFill>
                        <a:latin typeface="+mn-lt"/>
                        <a:ea typeface="+mn-ea"/>
                        <a:cs typeface="+mn-cs"/>
                      </a:endParaRPr>
                    </a:p>
                  </a:txBody>
                  <a:tcPr marL="9525" marR="9525" marT="9525" marB="0" anchor="ctr"/>
                </a:tc>
                <a:tc>
                  <a:txBody>
                    <a:bodyPr/>
                    <a:lstStyle/>
                    <a:p>
                      <a:pPr marL="0" algn="ctr" defTabSz="685800" rtl="0" eaLnBrk="1" latinLnBrk="0" hangingPunct="1"/>
                      <a:r>
                        <a:rPr lang="en-US" sz="1400" kern="1200" dirty="0">
                          <a:solidFill>
                            <a:schemeClr val="bg1"/>
                          </a:solidFill>
                        </a:rPr>
                        <a:t>Phillip</a:t>
                      </a:r>
                      <a:endParaRPr lang="en-US" sz="1400" kern="1200" dirty="0">
                        <a:solidFill>
                          <a:schemeClr val="bg1"/>
                        </a:solidFill>
                        <a:latin typeface="+mn-lt"/>
                        <a:ea typeface="+mn-ea"/>
                        <a:cs typeface="+mn-cs"/>
                      </a:endParaRPr>
                    </a:p>
                  </a:txBody>
                  <a:tcPr anchor="ctr"/>
                </a:tc>
                <a:extLst>
                  <a:ext uri="{0D108BD9-81ED-4DB2-BD59-A6C34878D82A}">
                    <a16:rowId xmlns:a16="http://schemas.microsoft.com/office/drawing/2014/main" val="3830124859"/>
                  </a:ext>
                </a:extLst>
              </a:tr>
              <a:tr h="253501">
                <a:tc>
                  <a:txBody>
                    <a:bodyPr/>
                    <a:lstStyle/>
                    <a:p>
                      <a:pPr marL="0" algn="ctr" defTabSz="685800" rtl="0" eaLnBrk="1" latinLnBrk="0" hangingPunct="1"/>
                      <a:r>
                        <a:rPr lang="en-US" sz="1400" kern="1200" dirty="0">
                          <a:solidFill>
                            <a:schemeClr val="bg1"/>
                          </a:solidFill>
                        </a:rPr>
                        <a:t>13</a:t>
                      </a:r>
                      <a:endParaRPr lang="en-US" sz="1400" kern="1200" dirty="0">
                        <a:solidFill>
                          <a:schemeClr val="bg1"/>
                        </a:solidFill>
                        <a:latin typeface="+mn-lt"/>
                        <a:ea typeface="+mn-ea"/>
                        <a:cs typeface="+mn-cs"/>
                      </a:endParaRPr>
                    </a:p>
                  </a:txBody>
                  <a:tcPr anchor="ctr"/>
                </a:tc>
                <a:tc>
                  <a:txBody>
                    <a:bodyPr/>
                    <a:lstStyle/>
                    <a:p>
                      <a:pPr marL="0" algn="ctr" defTabSz="685800" rtl="0" eaLnBrk="1" fontAlgn="b" latinLnBrk="0" hangingPunct="1"/>
                      <a:r>
                        <a:rPr lang="en-US" sz="1400" kern="1200" dirty="0">
                          <a:solidFill>
                            <a:schemeClr val="bg1"/>
                          </a:solidFill>
                        </a:rPr>
                        <a:t>W 12/10</a:t>
                      </a:r>
                      <a:endParaRPr lang="en-US" sz="1400" kern="1200" dirty="0">
                        <a:solidFill>
                          <a:schemeClr val="bg1"/>
                        </a:solidFill>
                        <a:latin typeface="+mn-lt"/>
                        <a:ea typeface="+mn-ea"/>
                        <a:cs typeface="+mn-cs"/>
                      </a:endParaRPr>
                    </a:p>
                  </a:txBody>
                  <a:tcPr marL="9525" marR="9525" marT="9525" marB="0" anchor="ctr"/>
                </a:tc>
                <a:tc>
                  <a:txBody>
                    <a:bodyPr/>
                    <a:lstStyle/>
                    <a:p>
                      <a:pPr marL="0" algn="l" defTabSz="685800" rtl="0" eaLnBrk="1" fontAlgn="b" latinLnBrk="0" hangingPunct="1"/>
                      <a:r>
                        <a:rPr lang="en-US" sz="1600" b="1" u="none" strike="noStrike" kern="1200" dirty="0">
                          <a:solidFill>
                            <a:schemeClr val="bg1"/>
                          </a:solidFill>
                          <a:effectLst/>
                        </a:rPr>
                        <a:t>Review</a:t>
                      </a:r>
                      <a:endParaRPr lang="en-US" sz="1600" b="1" u="none" strike="noStrike" kern="1200" dirty="0">
                        <a:solidFill>
                          <a:schemeClr val="bg1"/>
                        </a:solidFill>
                        <a:effectLst/>
                        <a:latin typeface="+mn-lt"/>
                        <a:ea typeface="+mn-ea"/>
                        <a:cs typeface="+mn-cs"/>
                      </a:endParaRPr>
                    </a:p>
                  </a:txBody>
                  <a:tcPr marL="9525" marR="9525" marT="9525" marB="0" anchor="ctr"/>
                </a:tc>
                <a:tc>
                  <a:txBody>
                    <a:bodyPr/>
                    <a:lstStyle/>
                    <a:p>
                      <a:pPr marL="0" algn="l" defTabSz="685800" rtl="0" eaLnBrk="1" latinLnBrk="0" hangingPunct="1"/>
                      <a:endParaRPr lang="en-US" sz="1400" b="1" kern="1200" dirty="0">
                        <a:solidFill>
                          <a:schemeClr val="bg1"/>
                        </a:solidFill>
                        <a:latin typeface="+mn-lt"/>
                        <a:ea typeface="+mn-ea"/>
                        <a:cs typeface="+mn-cs"/>
                      </a:endParaRPr>
                    </a:p>
                  </a:txBody>
                  <a:tcPr anchor="ctr"/>
                </a:tc>
                <a:tc>
                  <a:txBody>
                    <a:bodyPr/>
                    <a:lstStyle/>
                    <a:p>
                      <a:pPr marL="0" algn="ctr" defTabSz="685800" rtl="0" eaLnBrk="1" latinLnBrk="0" hangingPunct="1"/>
                      <a:r>
                        <a:rPr lang="en-US" sz="1400" kern="1200" dirty="0">
                          <a:solidFill>
                            <a:schemeClr val="bg1"/>
                          </a:solidFill>
                        </a:rPr>
                        <a:t>Phillip</a:t>
                      </a:r>
                      <a:endParaRPr lang="en-US" sz="1400" kern="1200" dirty="0">
                        <a:solidFill>
                          <a:schemeClr val="bg1"/>
                        </a:solidFill>
                        <a:latin typeface="+mn-lt"/>
                        <a:ea typeface="+mn-ea"/>
                        <a:cs typeface="+mn-cs"/>
                      </a:endParaRPr>
                    </a:p>
                  </a:txBody>
                  <a:tcPr anchor="ctr"/>
                </a:tc>
                <a:extLst>
                  <a:ext uri="{0D108BD9-81ED-4DB2-BD59-A6C34878D82A}">
                    <a16:rowId xmlns:a16="http://schemas.microsoft.com/office/drawing/2014/main" val="838321500"/>
                  </a:ext>
                </a:extLst>
              </a:tr>
            </a:tbl>
          </a:graphicData>
        </a:graphic>
      </p:graphicFrame>
    </p:spTree>
    <p:extLst>
      <p:ext uri="{BB962C8B-B14F-4D97-AF65-F5344CB8AC3E}">
        <p14:creationId xmlns:p14="http://schemas.microsoft.com/office/powerpoint/2010/main" val="3873553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Authorship, Date &amp; Occasion</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Authorship</a:t>
            </a:r>
          </a:p>
          <a:p>
            <a:pPr lvl="1"/>
            <a:r>
              <a:rPr lang="en-US" dirty="0">
                <a:latin typeface="Garamond" panose="02020404030301010803" pitchFamily="18" charset="0"/>
              </a:rPr>
              <a:t>Both letters are addressed from Paul, Silas &amp; Timothy</a:t>
            </a:r>
          </a:p>
          <a:p>
            <a:pPr lvl="1"/>
            <a:r>
              <a:rPr lang="en-US" dirty="0">
                <a:latin typeface="Garamond" panose="02020404030301010803" pitchFamily="18" charset="0"/>
              </a:rPr>
              <a:t>Letters are dominated by ‘we’/‘us’ pronouns/verbs</a:t>
            </a:r>
          </a:p>
          <a:p>
            <a:pPr lvl="2"/>
            <a:r>
              <a:rPr lang="en-US" dirty="0">
                <a:latin typeface="Garamond" panose="02020404030301010803" pitchFamily="18" charset="0"/>
              </a:rPr>
              <a:t>97% of all personal pronouns and 1</a:t>
            </a:r>
            <a:r>
              <a:rPr lang="en-US" baseline="30000" dirty="0">
                <a:latin typeface="Garamond" panose="02020404030301010803" pitchFamily="18" charset="0"/>
              </a:rPr>
              <a:t>st</a:t>
            </a:r>
            <a:r>
              <a:rPr lang="en-US" dirty="0">
                <a:latin typeface="Garamond" panose="02020404030301010803" pitchFamily="18" charset="0"/>
              </a:rPr>
              <a:t> person verbs are plural</a:t>
            </a:r>
          </a:p>
          <a:p>
            <a:pPr lvl="1"/>
            <a:r>
              <a:rPr lang="en-US" dirty="0">
                <a:latin typeface="Garamond" panose="02020404030301010803" pitchFamily="18" charset="0"/>
              </a:rPr>
              <a:t>Paul’s ‘signature’ in 2 Thessalonians</a:t>
            </a: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244844208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Authorship, Occasion &amp; Date</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Occasion – 1 Thessalonians</a:t>
            </a:r>
          </a:p>
          <a:p>
            <a:pPr lvl="1"/>
            <a:r>
              <a:rPr lang="en-US" dirty="0">
                <a:latin typeface="Garamond" panose="02020404030301010803" pitchFamily="18" charset="0"/>
              </a:rPr>
              <a:t>Paul refers to the separation from the Thessalonians  as ‘a short time’ (1 Thessalonians 2:17)</a:t>
            </a:r>
          </a:p>
          <a:p>
            <a:pPr lvl="1"/>
            <a:r>
              <a:rPr lang="en-US" dirty="0">
                <a:latin typeface="Garamond" panose="02020404030301010803" pitchFamily="18" charset="0"/>
              </a:rPr>
              <a:t>Yet Paul’s urgency to follow up with them led him to send Timothy back to see them. Timothy’s return with a positive report is the immediate motivation to send 1 Thessalonians (3:1-6)</a:t>
            </a:r>
          </a:p>
          <a:p>
            <a:pPr lvl="2"/>
            <a:r>
              <a:rPr lang="en-US" dirty="0">
                <a:latin typeface="Garamond" panose="02020404030301010803" pitchFamily="18" charset="0"/>
              </a:rPr>
              <a:t>Acts 17:14 + 18:5 suggests Timothy came back with Silas</a:t>
            </a:r>
          </a:p>
          <a:p>
            <a:pPr lvl="1"/>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404345375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Authorship, Occasion &amp; Date</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Occasion – 1 Thessalonians</a:t>
            </a:r>
          </a:p>
          <a:p>
            <a:pPr lvl="1"/>
            <a:r>
              <a:rPr lang="en-US" dirty="0">
                <a:latin typeface="Garamond" panose="02020404030301010803" pitchFamily="18" charset="0"/>
              </a:rPr>
              <a:t>Piecing together Acts &amp; Thessalonians would lead to this rough chronology of events: </a:t>
            </a:r>
          </a:p>
          <a:p>
            <a:pPr marL="342900" lvl="1" indent="0">
              <a:buNone/>
            </a:pPr>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89709630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Authorship, Occasion &amp; Date</a:t>
            </a:r>
          </a:p>
        </p:txBody>
      </p:sp>
      <p:pic>
        <p:nvPicPr>
          <p:cNvPr id="4" name="Picture 4" descr="Image result for thessalonica">
            <a:extLst>
              <a:ext uri="{FF2B5EF4-FFF2-40B4-BE49-F238E27FC236}">
                <a16:creationId xmlns:a16="http://schemas.microsoft.com/office/drawing/2014/main" id="{7CBA5419-06C4-4E90-8C2C-E7B8D6336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7" y="1528788"/>
            <a:ext cx="5589425" cy="3626115"/>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a:extLst>
              <a:ext uri="{FF2B5EF4-FFF2-40B4-BE49-F238E27FC236}">
                <a16:creationId xmlns:a16="http://schemas.microsoft.com/office/drawing/2014/main" id="{AA70A5F8-7B7E-4D2D-82E6-9F7BD812EE16}"/>
              </a:ext>
            </a:extLst>
          </p:cNvPr>
          <p:cNvSpPr/>
          <p:nvPr/>
        </p:nvSpPr>
        <p:spPr>
          <a:xfrm>
            <a:off x="3787699" y="2118731"/>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6" name="Oval 5">
            <a:extLst>
              <a:ext uri="{FF2B5EF4-FFF2-40B4-BE49-F238E27FC236}">
                <a16:creationId xmlns:a16="http://schemas.microsoft.com/office/drawing/2014/main" id="{5360DBB3-83A5-431D-9E64-0B8578665930}"/>
              </a:ext>
            </a:extLst>
          </p:cNvPr>
          <p:cNvSpPr/>
          <p:nvPr/>
        </p:nvSpPr>
        <p:spPr>
          <a:xfrm>
            <a:off x="3886434" y="1884845"/>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7" name="Oval 6">
            <a:extLst>
              <a:ext uri="{FF2B5EF4-FFF2-40B4-BE49-F238E27FC236}">
                <a16:creationId xmlns:a16="http://schemas.microsoft.com/office/drawing/2014/main" id="{08C297D2-DA9D-4617-A011-615FE68A0DFD}"/>
              </a:ext>
            </a:extLst>
          </p:cNvPr>
          <p:cNvSpPr/>
          <p:nvPr/>
        </p:nvSpPr>
        <p:spPr>
          <a:xfrm>
            <a:off x="3995158" y="2245265"/>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8" name="Oval 7">
            <a:extLst>
              <a:ext uri="{FF2B5EF4-FFF2-40B4-BE49-F238E27FC236}">
                <a16:creationId xmlns:a16="http://schemas.microsoft.com/office/drawing/2014/main" id="{F46A3F84-0CFF-4563-8F27-3BD4066B5BAB}"/>
              </a:ext>
            </a:extLst>
          </p:cNvPr>
          <p:cNvSpPr/>
          <p:nvPr/>
        </p:nvSpPr>
        <p:spPr>
          <a:xfrm>
            <a:off x="3363951" y="2141034"/>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 name="Rectangle 4">
            <a:extLst>
              <a:ext uri="{FF2B5EF4-FFF2-40B4-BE49-F238E27FC236}">
                <a16:creationId xmlns:a16="http://schemas.microsoft.com/office/drawing/2014/main" id="{11ECBDEC-C7AF-4F77-9450-9F045CD59E4E}"/>
              </a:ext>
            </a:extLst>
          </p:cNvPr>
          <p:cNvSpPr/>
          <p:nvPr/>
        </p:nvSpPr>
        <p:spPr>
          <a:xfrm>
            <a:off x="125730" y="5180939"/>
            <a:ext cx="8389620" cy="461665"/>
          </a:xfrm>
          <a:prstGeom prst="rect">
            <a:avLst/>
          </a:prstGeom>
        </p:spPr>
        <p:txBody>
          <a:bodyPr wrap="square">
            <a:spAutoFit/>
          </a:bodyPr>
          <a:lstStyle/>
          <a:p>
            <a:pPr lvl="2" algn="ctr"/>
            <a:r>
              <a:rPr lang="en-US" sz="2400" dirty="0">
                <a:solidFill>
                  <a:schemeClr val="bg1"/>
                </a:solidFill>
                <a:latin typeface="Garamond" panose="02020404030301010803" pitchFamily="18" charset="0"/>
              </a:rPr>
              <a:t>Thessalonica to Berea (all) (Acts 17:10-13) – 1 week</a:t>
            </a:r>
          </a:p>
        </p:txBody>
      </p:sp>
    </p:spTree>
    <p:extLst>
      <p:ext uri="{BB962C8B-B14F-4D97-AF65-F5344CB8AC3E}">
        <p14:creationId xmlns:p14="http://schemas.microsoft.com/office/powerpoint/2010/main" val="3460337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112E-17 1.11111E-6 L -0.02743 0.05083 " pathEditMode="relative" rAng="0" ptsTypes="AA">
                                      <p:cBhvr>
                                        <p:cTn id="6" dur="2000" fill="hold"/>
                                        <p:tgtEl>
                                          <p:spTgt spid="3"/>
                                        </p:tgtEl>
                                        <p:attrNameLst>
                                          <p:attrName>ppt_x</p:attrName>
                                          <p:attrName>ppt_y</p:attrName>
                                        </p:attrNameLst>
                                      </p:cBhvr>
                                      <p:rCtr x="-1372" y="2528"/>
                                    </p:animMotion>
                                  </p:childTnLst>
                                </p:cTn>
                              </p:par>
                              <p:par>
                                <p:cTn id="7" presetID="42" presetClass="path" presetSubtype="0" accel="50000" decel="50000" fill="hold" grpId="0" nodeType="withEffect">
                                  <p:stCondLst>
                                    <p:cond delay="0"/>
                                  </p:stCondLst>
                                  <p:childTnLst>
                                    <p:animMotion origin="layout" path="M -3.05556E-6 0.00028 L -0.0335 -0.00361 " pathEditMode="relative" rAng="0" ptsTypes="AA">
                                      <p:cBhvr>
                                        <p:cTn id="8" dur="2000" fill="hold"/>
                                        <p:tgtEl>
                                          <p:spTgt spid="7"/>
                                        </p:tgtEl>
                                        <p:attrNameLst>
                                          <p:attrName>ppt_x</p:attrName>
                                          <p:attrName>ppt_y</p:attrName>
                                        </p:attrNameLst>
                                      </p:cBhvr>
                                      <p:rCtr x="-1684" y="-194"/>
                                    </p:animMotion>
                                  </p:childTnLst>
                                </p:cTn>
                              </p:par>
                              <p:par>
                                <p:cTn id="9" presetID="42" presetClass="path" presetSubtype="0" accel="50000" decel="50000" fill="hold" grpId="0" nodeType="withEffect">
                                  <p:stCondLst>
                                    <p:cond delay="0"/>
                                  </p:stCondLst>
                                  <p:childTnLst>
                                    <p:animMotion origin="layout" path="M -3.88889E-6 2.22222E-6 L -0.03628 0.02694 " pathEditMode="relative" rAng="0" ptsTypes="AA">
                                      <p:cBhvr>
                                        <p:cTn id="10" dur="2000" fill="hold"/>
                                        <p:tgtEl>
                                          <p:spTgt spid="6"/>
                                        </p:tgtEl>
                                        <p:attrNameLst>
                                          <p:attrName>ppt_x</p:attrName>
                                          <p:attrName>ppt_y</p:attrName>
                                        </p:attrNameLst>
                                      </p:cBhvr>
                                      <p:rCtr x="-1823" y="1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Authorship, Occasion &amp; Date</a:t>
            </a:r>
          </a:p>
        </p:txBody>
      </p:sp>
      <p:pic>
        <p:nvPicPr>
          <p:cNvPr id="4" name="Picture 4" descr="Image result for thessalonica">
            <a:extLst>
              <a:ext uri="{FF2B5EF4-FFF2-40B4-BE49-F238E27FC236}">
                <a16:creationId xmlns:a16="http://schemas.microsoft.com/office/drawing/2014/main" id="{7CBA5419-06C4-4E90-8C2C-E7B8D6336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7" y="1528788"/>
            <a:ext cx="5589425" cy="3626115"/>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a:extLst>
              <a:ext uri="{FF2B5EF4-FFF2-40B4-BE49-F238E27FC236}">
                <a16:creationId xmlns:a16="http://schemas.microsoft.com/office/drawing/2014/main" id="{AA70A5F8-7B7E-4D2D-82E6-9F7BD812EE16}"/>
              </a:ext>
            </a:extLst>
          </p:cNvPr>
          <p:cNvSpPr/>
          <p:nvPr/>
        </p:nvSpPr>
        <p:spPr>
          <a:xfrm>
            <a:off x="3561421" y="2427620"/>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6" name="Oval 5">
            <a:extLst>
              <a:ext uri="{FF2B5EF4-FFF2-40B4-BE49-F238E27FC236}">
                <a16:creationId xmlns:a16="http://schemas.microsoft.com/office/drawing/2014/main" id="{5360DBB3-83A5-431D-9E64-0B8578665930}"/>
              </a:ext>
            </a:extLst>
          </p:cNvPr>
          <p:cNvSpPr/>
          <p:nvPr/>
        </p:nvSpPr>
        <p:spPr>
          <a:xfrm>
            <a:off x="3596434" y="2021038"/>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7" name="Oval 6">
            <a:extLst>
              <a:ext uri="{FF2B5EF4-FFF2-40B4-BE49-F238E27FC236}">
                <a16:creationId xmlns:a16="http://schemas.microsoft.com/office/drawing/2014/main" id="{08C297D2-DA9D-4617-A011-615FE68A0DFD}"/>
              </a:ext>
            </a:extLst>
          </p:cNvPr>
          <p:cNvSpPr/>
          <p:nvPr/>
        </p:nvSpPr>
        <p:spPr>
          <a:xfrm>
            <a:off x="3738309" y="2224329"/>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8" name="Oval 7">
            <a:extLst>
              <a:ext uri="{FF2B5EF4-FFF2-40B4-BE49-F238E27FC236}">
                <a16:creationId xmlns:a16="http://schemas.microsoft.com/office/drawing/2014/main" id="{F46A3F84-0CFF-4563-8F27-3BD4066B5BAB}"/>
              </a:ext>
            </a:extLst>
          </p:cNvPr>
          <p:cNvSpPr/>
          <p:nvPr/>
        </p:nvSpPr>
        <p:spPr>
          <a:xfrm>
            <a:off x="3363951" y="2141034"/>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0" name="Rectangle 9">
            <a:extLst>
              <a:ext uri="{FF2B5EF4-FFF2-40B4-BE49-F238E27FC236}">
                <a16:creationId xmlns:a16="http://schemas.microsoft.com/office/drawing/2014/main" id="{DF48E570-42FF-4AF8-965C-84AEEE1CFFCD}"/>
              </a:ext>
            </a:extLst>
          </p:cNvPr>
          <p:cNvSpPr/>
          <p:nvPr/>
        </p:nvSpPr>
        <p:spPr>
          <a:xfrm>
            <a:off x="-53340" y="5263327"/>
            <a:ext cx="8641080" cy="428002"/>
          </a:xfrm>
          <a:prstGeom prst="rect">
            <a:avLst/>
          </a:prstGeom>
        </p:spPr>
        <p:txBody>
          <a:bodyPr wrap="square">
            <a:spAutoFit/>
          </a:bodyPr>
          <a:lstStyle/>
          <a:p>
            <a:pPr lvl="2" algn="ctr">
              <a:lnSpc>
                <a:spcPct val="90000"/>
              </a:lnSpc>
              <a:spcBef>
                <a:spcPts val="375"/>
              </a:spcBef>
            </a:pPr>
            <a:r>
              <a:rPr lang="en-US" sz="2400" dirty="0">
                <a:solidFill>
                  <a:schemeClr val="bg1"/>
                </a:solidFill>
                <a:latin typeface="Garamond" panose="02020404030301010803" pitchFamily="18" charset="0"/>
              </a:rPr>
              <a:t>Berea to Athens (Paul &amp; Bereans) (Acts 17:14-15) – 3 weeks</a:t>
            </a:r>
          </a:p>
        </p:txBody>
      </p:sp>
    </p:spTree>
    <p:extLst>
      <p:ext uri="{BB962C8B-B14F-4D97-AF65-F5344CB8AC3E}">
        <p14:creationId xmlns:p14="http://schemas.microsoft.com/office/powerpoint/2010/main" val="325229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61111E-6 2.22222E-6 L 0.09983 0.30111 " pathEditMode="relative" rAng="0" ptsTypes="AA">
                                      <p:cBhvr>
                                        <p:cTn id="6" dur="2000" fill="hold"/>
                                        <p:tgtEl>
                                          <p:spTgt spid="3"/>
                                        </p:tgtEl>
                                        <p:attrNameLst>
                                          <p:attrName>ppt_x</p:attrName>
                                          <p:attrName>ppt_y</p:attrName>
                                        </p:attrNameLst>
                                      </p:cBhvr>
                                      <p:rCtr x="4983" y="15056"/>
                                    </p:animMotion>
                                  </p:childTnLst>
                                </p:cTn>
                              </p:par>
                              <p:par>
                                <p:cTn id="7" presetID="42" presetClass="path" presetSubtype="0" accel="50000" decel="50000" fill="hold" grpId="0" nodeType="withEffect">
                                  <p:stCondLst>
                                    <p:cond delay="0"/>
                                  </p:stCondLst>
                                  <p:childTnLst>
                                    <p:animMotion origin="layout" path="M 4.16667E-6 2.22222E-6 L 0.10295 0.37 " pathEditMode="relative" rAng="0" ptsTypes="AA">
                                      <p:cBhvr>
                                        <p:cTn id="8" dur="2000" fill="hold"/>
                                        <p:tgtEl>
                                          <p:spTgt spid="8"/>
                                        </p:tgtEl>
                                        <p:attrNameLst>
                                          <p:attrName>ppt_x</p:attrName>
                                          <p:attrName>ppt_y</p:attrName>
                                        </p:attrNameLst>
                                      </p:cBhvr>
                                      <p:rCtr x="5139" y="18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Authorship, Occasion &amp; Date</a:t>
            </a:r>
          </a:p>
        </p:txBody>
      </p:sp>
      <p:pic>
        <p:nvPicPr>
          <p:cNvPr id="4" name="Picture 4" descr="Image result for thessalonica">
            <a:extLst>
              <a:ext uri="{FF2B5EF4-FFF2-40B4-BE49-F238E27FC236}">
                <a16:creationId xmlns:a16="http://schemas.microsoft.com/office/drawing/2014/main" id="{7CBA5419-06C4-4E90-8C2C-E7B8D6336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7" y="1528788"/>
            <a:ext cx="5589425" cy="3626115"/>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5">
            <a:extLst>
              <a:ext uri="{FF2B5EF4-FFF2-40B4-BE49-F238E27FC236}">
                <a16:creationId xmlns:a16="http://schemas.microsoft.com/office/drawing/2014/main" id="{5360DBB3-83A5-431D-9E64-0B8578665930}"/>
              </a:ext>
            </a:extLst>
          </p:cNvPr>
          <p:cNvSpPr/>
          <p:nvPr/>
        </p:nvSpPr>
        <p:spPr>
          <a:xfrm>
            <a:off x="3596434" y="2021038"/>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7" name="Oval 6">
            <a:extLst>
              <a:ext uri="{FF2B5EF4-FFF2-40B4-BE49-F238E27FC236}">
                <a16:creationId xmlns:a16="http://schemas.microsoft.com/office/drawing/2014/main" id="{08C297D2-DA9D-4617-A011-615FE68A0DFD}"/>
              </a:ext>
            </a:extLst>
          </p:cNvPr>
          <p:cNvSpPr/>
          <p:nvPr/>
        </p:nvSpPr>
        <p:spPr>
          <a:xfrm>
            <a:off x="3738309" y="2224329"/>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9" name="Oval 8">
            <a:extLst>
              <a:ext uri="{FF2B5EF4-FFF2-40B4-BE49-F238E27FC236}">
                <a16:creationId xmlns:a16="http://schemas.microsoft.com/office/drawing/2014/main" id="{9E79C3B9-9CC7-4EA5-8094-6DCB61884036}"/>
              </a:ext>
            </a:extLst>
          </p:cNvPr>
          <p:cNvSpPr/>
          <p:nvPr/>
        </p:nvSpPr>
        <p:spPr>
          <a:xfrm>
            <a:off x="4473264" y="4142120"/>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10" name="Oval 9">
            <a:extLst>
              <a:ext uri="{FF2B5EF4-FFF2-40B4-BE49-F238E27FC236}">
                <a16:creationId xmlns:a16="http://schemas.microsoft.com/office/drawing/2014/main" id="{2970B700-C39D-4356-87EB-CA0B35126835}"/>
              </a:ext>
            </a:extLst>
          </p:cNvPr>
          <p:cNvSpPr/>
          <p:nvPr/>
        </p:nvSpPr>
        <p:spPr>
          <a:xfrm>
            <a:off x="4374529" y="4346165"/>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 name="Rectangle 10">
            <a:extLst>
              <a:ext uri="{FF2B5EF4-FFF2-40B4-BE49-F238E27FC236}">
                <a16:creationId xmlns:a16="http://schemas.microsoft.com/office/drawing/2014/main" id="{62918DF3-5414-47D7-9CF7-BDCA1450EED1}"/>
              </a:ext>
            </a:extLst>
          </p:cNvPr>
          <p:cNvSpPr/>
          <p:nvPr/>
        </p:nvSpPr>
        <p:spPr>
          <a:xfrm>
            <a:off x="-243840" y="5219151"/>
            <a:ext cx="9044940" cy="428002"/>
          </a:xfrm>
          <a:prstGeom prst="rect">
            <a:avLst/>
          </a:prstGeom>
        </p:spPr>
        <p:txBody>
          <a:bodyPr wrap="square">
            <a:spAutoFit/>
          </a:bodyPr>
          <a:lstStyle/>
          <a:p>
            <a:pPr lvl="2" algn="ctr">
              <a:lnSpc>
                <a:spcPct val="90000"/>
              </a:lnSpc>
              <a:spcBef>
                <a:spcPts val="375"/>
              </a:spcBef>
            </a:pPr>
            <a:r>
              <a:rPr lang="en-US" sz="2400" dirty="0">
                <a:solidFill>
                  <a:schemeClr val="bg1"/>
                </a:solidFill>
                <a:latin typeface="Garamond" panose="02020404030301010803" pitchFamily="18" charset="0"/>
              </a:rPr>
              <a:t>Athens to Berea (Bereans) (Acts 17:1) – 3 weeks</a:t>
            </a:r>
          </a:p>
        </p:txBody>
      </p:sp>
    </p:spTree>
    <p:extLst>
      <p:ext uri="{BB962C8B-B14F-4D97-AF65-F5344CB8AC3E}">
        <p14:creationId xmlns:p14="http://schemas.microsoft.com/office/powerpoint/2010/main" val="2527214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88889E-6 -1.11111E-6 L -0.11094 -0.38944 " pathEditMode="relative" rAng="0" ptsTypes="AA">
                                      <p:cBhvr>
                                        <p:cTn id="6" dur="2000" fill="hold"/>
                                        <p:tgtEl>
                                          <p:spTgt spid="10"/>
                                        </p:tgtEl>
                                        <p:attrNameLst>
                                          <p:attrName>ppt_x</p:attrName>
                                          <p:attrName>ppt_y</p:attrName>
                                        </p:attrNameLst>
                                      </p:cBhvr>
                                      <p:rCtr x="-5556" y="-19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Authorship, Occasion &amp; Date</a:t>
            </a:r>
          </a:p>
        </p:txBody>
      </p:sp>
      <p:pic>
        <p:nvPicPr>
          <p:cNvPr id="4" name="Picture 4" descr="Image result for thessalonica">
            <a:extLst>
              <a:ext uri="{FF2B5EF4-FFF2-40B4-BE49-F238E27FC236}">
                <a16:creationId xmlns:a16="http://schemas.microsoft.com/office/drawing/2014/main" id="{7CBA5419-06C4-4E90-8C2C-E7B8D6336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7" y="1528788"/>
            <a:ext cx="5589425" cy="3626115"/>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a:extLst>
              <a:ext uri="{FF2B5EF4-FFF2-40B4-BE49-F238E27FC236}">
                <a16:creationId xmlns:a16="http://schemas.microsoft.com/office/drawing/2014/main" id="{AA70A5F8-7B7E-4D2D-82E6-9F7BD812EE16}"/>
              </a:ext>
            </a:extLst>
          </p:cNvPr>
          <p:cNvSpPr/>
          <p:nvPr/>
        </p:nvSpPr>
        <p:spPr>
          <a:xfrm>
            <a:off x="4473264" y="4134500"/>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6" name="Oval 5">
            <a:extLst>
              <a:ext uri="{FF2B5EF4-FFF2-40B4-BE49-F238E27FC236}">
                <a16:creationId xmlns:a16="http://schemas.microsoft.com/office/drawing/2014/main" id="{5360DBB3-83A5-431D-9E64-0B8578665930}"/>
              </a:ext>
            </a:extLst>
          </p:cNvPr>
          <p:cNvSpPr/>
          <p:nvPr/>
        </p:nvSpPr>
        <p:spPr>
          <a:xfrm>
            <a:off x="3596434" y="2021038"/>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7" name="Oval 6">
            <a:extLst>
              <a:ext uri="{FF2B5EF4-FFF2-40B4-BE49-F238E27FC236}">
                <a16:creationId xmlns:a16="http://schemas.microsoft.com/office/drawing/2014/main" id="{08C297D2-DA9D-4617-A011-615FE68A0DFD}"/>
              </a:ext>
            </a:extLst>
          </p:cNvPr>
          <p:cNvSpPr/>
          <p:nvPr/>
        </p:nvSpPr>
        <p:spPr>
          <a:xfrm>
            <a:off x="3738309" y="2224329"/>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8" name="Oval 7">
            <a:extLst>
              <a:ext uri="{FF2B5EF4-FFF2-40B4-BE49-F238E27FC236}">
                <a16:creationId xmlns:a16="http://schemas.microsoft.com/office/drawing/2014/main" id="{F46A3F84-0CFF-4563-8F27-3BD4066B5BAB}"/>
              </a:ext>
            </a:extLst>
          </p:cNvPr>
          <p:cNvSpPr/>
          <p:nvPr/>
        </p:nvSpPr>
        <p:spPr>
          <a:xfrm>
            <a:off x="3363951" y="2141034"/>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9" name="Rectangle 8">
            <a:extLst>
              <a:ext uri="{FF2B5EF4-FFF2-40B4-BE49-F238E27FC236}">
                <a16:creationId xmlns:a16="http://schemas.microsoft.com/office/drawing/2014/main" id="{B5916AE5-58B0-4308-8BDF-6021EBB7E6F9}"/>
              </a:ext>
            </a:extLst>
          </p:cNvPr>
          <p:cNvSpPr/>
          <p:nvPr/>
        </p:nvSpPr>
        <p:spPr>
          <a:xfrm>
            <a:off x="0" y="5213480"/>
            <a:ext cx="9144000" cy="428002"/>
          </a:xfrm>
          <a:prstGeom prst="rect">
            <a:avLst/>
          </a:prstGeom>
        </p:spPr>
        <p:txBody>
          <a:bodyPr wrap="square">
            <a:spAutoFit/>
          </a:bodyPr>
          <a:lstStyle/>
          <a:p>
            <a:pPr marL="685800" lvl="2" defTabSz="685800">
              <a:lnSpc>
                <a:spcPct val="90000"/>
              </a:lnSpc>
              <a:spcBef>
                <a:spcPts val="375"/>
              </a:spcBef>
            </a:pPr>
            <a:r>
              <a:rPr lang="en-US" sz="2400" dirty="0">
                <a:solidFill>
                  <a:schemeClr val="bg1"/>
                </a:solidFill>
                <a:latin typeface="Garamond" panose="02020404030301010803" pitchFamily="18" charset="0"/>
              </a:rPr>
              <a:t>Berea to Athens to Thessalonica (Timothy) (1 Th. 3:1-3) – 6 </a:t>
            </a:r>
            <a:r>
              <a:rPr lang="en-US" sz="2400" dirty="0">
                <a:solidFill>
                  <a:prstClr val="white">
                    <a:lumMod val="95000"/>
                  </a:prstClr>
                </a:solidFill>
                <a:latin typeface="Garamond" panose="02020404030301010803" pitchFamily="18" charset="0"/>
              </a:rPr>
              <a:t>weeks</a:t>
            </a:r>
            <a:endParaRPr lang="en-US" sz="2000" dirty="0">
              <a:solidFill>
                <a:prstClr val="white">
                  <a:lumMod val="95000"/>
                </a:prstClr>
              </a:solidFill>
              <a:latin typeface="Garamond" panose="02020404030301010803" pitchFamily="18" charset="0"/>
            </a:endParaRPr>
          </a:p>
        </p:txBody>
      </p:sp>
    </p:spTree>
    <p:extLst>
      <p:ext uri="{BB962C8B-B14F-4D97-AF65-F5344CB8AC3E}">
        <p14:creationId xmlns:p14="http://schemas.microsoft.com/office/powerpoint/2010/main" val="3088151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94444E-6 -2.22222E-6 L 0.05625 0.3525 " pathEditMode="relative" rAng="0" ptsTypes="AA">
                                      <p:cBhvr>
                                        <p:cTn id="6" dur="2000" fill="hold"/>
                                        <p:tgtEl>
                                          <p:spTgt spid="7"/>
                                        </p:tgtEl>
                                        <p:attrNameLst>
                                          <p:attrName>ppt_x</p:attrName>
                                          <p:attrName>ppt_y</p:attrName>
                                        </p:attrNameLst>
                                      </p:cBhvr>
                                      <p:rCtr x="2812" y="17611"/>
                                    </p:animMotion>
                                  </p:childTnLst>
                                </p:cTn>
                              </p:par>
                              <p:par>
                                <p:cTn id="7" presetID="42" presetClass="path" presetSubtype="0" accel="50000" decel="50000" fill="hold" grpId="0" nodeType="withEffect">
                                  <p:stCondLst>
                                    <p:cond delay="0"/>
                                  </p:stCondLst>
                                  <p:childTnLst>
                                    <p:animMotion origin="layout" path="M -3.05556E-6 3.33333E-6 L 0.08525 0.42444 " pathEditMode="relative" rAng="0" ptsTypes="AA">
                                      <p:cBhvr>
                                        <p:cTn id="8" dur="2000" fill="hold"/>
                                        <p:tgtEl>
                                          <p:spTgt spid="6"/>
                                        </p:tgtEl>
                                        <p:attrNameLst>
                                          <p:attrName>ppt_x</p:attrName>
                                          <p:attrName>ppt_y</p:attrName>
                                        </p:attrNameLst>
                                      </p:cBhvr>
                                      <p:rCtr x="4253" y="21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Authorship, Occasion &amp; Date</a:t>
            </a:r>
          </a:p>
        </p:txBody>
      </p:sp>
      <p:pic>
        <p:nvPicPr>
          <p:cNvPr id="4" name="Picture 4" descr="Image result for thessalonica">
            <a:extLst>
              <a:ext uri="{FF2B5EF4-FFF2-40B4-BE49-F238E27FC236}">
                <a16:creationId xmlns:a16="http://schemas.microsoft.com/office/drawing/2014/main" id="{7CBA5419-06C4-4E90-8C2C-E7B8D6336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7" y="1528788"/>
            <a:ext cx="5589425" cy="3626115"/>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a:extLst>
              <a:ext uri="{FF2B5EF4-FFF2-40B4-BE49-F238E27FC236}">
                <a16:creationId xmlns:a16="http://schemas.microsoft.com/office/drawing/2014/main" id="{AA70A5F8-7B7E-4D2D-82E6-9F7BD812EE16}"/>
              </a:ext>
            </a:extLst>
          </p:cNvPr>
          <p:cNvSpPr/>
          <p:nvPr/>
        </p:nvSpPr>
        <p:spPr>
          <a:xfrm>
            <a:off x="4473264" y="4134500"/>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6" name="Oval 5">
            <a:extLst>
              <a:ext uri="{FF2B5EF4-FFF2-40B4-BE49-F238E27FC236}">
                <a16:creationId xmlns:a16="http://schemas.microsoft.com/office/drawing/2014/main" id="{5360DBB3-83A5-431D-9E64-0B8578665930}"/>
              </a:ext>
            </a:extLst>
          </p:cNvPr>
          <p:cNvSpPr/>
          <p:nvPr/>
        </p:nvSpPr>
        <p:spPr>
          <a:xfrm>
            <a:off x="4508253" y="4540776"/>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7" name="Oval 6">
            <a:extLst>
              <a:ext uri="{FF2B5EF4-FFF2-40B4-BE49-F238E27FC236}">
                <a16:creationId xmlns:a16="http://schemas.microsoft.com/office/drawing/2014/main" id="{08C297D2-DA9D-4617-A011-615FE68A0DFD}"/>
              </a:ext>
            </a:extLst>
          </p:cNvPr>
          <p:cNvSpPr/>
          <p:nvPr/>
        </p:nvSpPr>
        <p:spPr>
          <a:xfrm>
            <a:off x="4310783" y="4316970"/>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8" name="Oval 7">
            <a:extLst>
              <a:ext uri="{FF2B5EF4-FFF2-40B4-BE49-F238E27FC236}">
                <a16:creationId xmlns:a16="http://schemas.microsoft.com/office/drawing/2014/main" id="{F46A3F84-0CFF-4563-8F27-3BD4066B5BAB}"/>
              </a:ext>
            </a:extLst>
          </p:cNvPr>
          <p:cNvSpPr/>
          <p:nvPr/>
        </p:nvSpPr>
        <p:spPr>
          <a:xfrm>
            <a:off x="3363951" y="2141034"/>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9" name="Rectangle 8">
            <a:extLst>
              <a:ext uri="{FF2B5EF4-FFF2-40B4-BE49-F238E27FC236}">
                <a16:creationId xmlns:a16="http://schemas.microsoft.com/office/drawing/2014/main" id="{A0D143E1-E427-4E44-8ED7-12D30A305436}"/>
              </a:ext>
            </a:extLst>
          </p:cNvPr>
          <p:cNvSpPr/>
          <p:nvPr/>
        </p:nvSpPr>
        <p:spPr>
          <a:xfrm>
            <a:off x="0" y="5213480"/>
            <a:ext cx="9144000" cy="428002"/>
          </a:xfrm>
          <a:prstGeom prst="rect">
            <a:avLst/>
          </a:prstGeom>
        </p:spPr>
        <p:txBody>
          <a:bodyPr wrap="square">
            <a:spAutoFit/>
          </a:bodyPr>
          <a:lstStyle/>
          <a:p>
            <a:pPr marL="685800" lvl="2" defTabSz="685800">
              <a:lnSpc>
                <a:spcPct val="90000"/>
              </a:lnSpc>
              <a:spcBef>
                <a:spcPts val="375"/>
              </a:spcBef>
            </a:pPr>
            <a:r>
              <a:rPr lang="en-US" sz="2400" dirty="0">
                <a:solidFill>
                  <a:schemeClr val="bg1"/>
                </a:solidFill>
                <a:latin typeface="Garamond" panose="02020404030301010803" pitchFamily="18" charset="0"/>
              </a:rPr>
              <a:t>Berea to Athens to Thessalonica (Timothy) (1 Th. 3:1-3) – 6 </a:t>
            </a:r>
            <a:r>
              <a:rPr lang="en-US" sz="2400" dirty="0">
                <a:solidFill>
                  <a:prstClr val="white">
                    <a:lumMod val="95000"/>
                  </a:prstClr>
                </a:solidFill>
                <a:latin typeface="Garamond" panose="02020404030301010803" pitchFamily="18" charset="0"/>
              </a:rPr>
              <a:t>weeks</a:t>
            </a:r>
            <a:endParaRPr lang="en-US" sz="2000" dirty="0">
              <a:solidFill>
                <a:prstClr val="white">
                  <a:lumMod val="95000"/>
                </a:prstClr>
              </a:solidFill>
              <a:latin typeface="Garamond" panose="02020404030301010803" pitchFamily="18" charset="0"/>
            </a:endParaRPr>
          </a:p>
        </p:txBody>
      </p:sp>
    </p:spTree>
    <p:extLst>
      <p:ext uri="{BB962C8B-B14F-4D97-AF65-F5344CB8AC3E}">
        <p14:creationId xmlns:p14="http://schemas.microsoft.com/office/powerpoint/2010/main" val="1151899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94444E-6 -3.33333E-6 L -0.03802 -0.36222 " pathEditMode="relative" rAng="0" ptsTypes="AA">
                                      <p:cBhvr>
                                        <p:cTn id="6" dur="2000" fill="hold"/>
                                        <p:tgtEl>
                                          <p:spTgt spid="7"/>
                                        </p:tgtEl>
                                        <p:attrNameLst>
                                          <p:attrName>ppt_x</p:attrName>
                                          <p:attrName>ppt_y</p:attrName>
                                        </p:attrNameLst>
                                      </p:cBhvr>
                                      <p:rCtr x="-1910" y="-18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Authorship, Occasion &amp; Date</a:t>
            </a:r>
          </a:p>
        </p:txBody>
      </p:sp>
      <p:pic>
        <p:nvPicPr>
          <p:cNvPr id="4" name="Picture 4" descr="Image result for thessalonica">
            <a:extLst>
              <a:ext uri="{FF2B5EF4-FFF2-40B4-BE49-F238E27FC236}">
                <a16:creationId xmlns:a16="http://schemas.microsoft.com/office/drawing/2014/main" id="{7CBA5419-06C4-4E90-8C2C-E7B8D6336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7" y="1528788"/>
            <a:ext cx="5589425" cy="3626115"/>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a:extLst>
              <a:ext uri="{FF2B5EF4-FFF2-40B4-BE49-F238E27FC236}">
                <a16:creationId xmlns:a16="http://schemas.microsoft.com/office/drawing/2014/main" id="{AA70A5F8-7B7E-4D2D-82E6-9F7BD812EE16}"/>
              </a:ext>
            </a:extLst>
          </p:cNvPr>
          <p:cNvSpPr/>
          <p:nvPr/>
        </p:nvSpPr>
        <p:spPr>
          <a:xfrm>
            <a:off x="4473264" y="4134500"/>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6" name="Oval 5">
            <a:extLst>
              <a:ext uri="{FF2B5EF4-FFF2-40B4-BE49-F238E27FC236}">
                <a16:creationId xmlns:a16="http://schemas.microsoft.com/office/drawing/2014/main" id="{5360DBB3-83A5-431D-9E64-0B8578665930}"/>
              </a:ext>
            </a:extLst>
          </p:cNvPr>
          <p:cNvSpPr/>
          <p:nvPr/>
        </p:nvSpPr>
        <p:spPr>
          <a:xfrm>
            <a:off x="4508253" y="4540776"/>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7" name="Oval 6">
            <a:extLst>
              <a:ext uri="{FF2B5EF4-FFF2-40B4-BE49-F238E27FC236}">
                <a16:creationId xmlns:a16="http://schemas.microsoft.com/office/drawing/2014/main" id="{08C297D2-DA9D-4617-A011-615FE68A0DFD}"/>
              </a:ext>
            </a:extLst>
          </p:cNvPr>
          <p:cNvSpPr/>
          <p:nvPr/>
        </p:nvSpPr>
        <p:spPr>
          <a:xfrm>
            <a:off x="3967883" y="2244959"/>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8" name="Oval 7">
            <a:extLst>
              <a:ext uri="{FF2B5EF4-FFF2-40B4-BE49-F238E27FC236}">
                <a16:creationId xmlns:a16="http://schemas.microsoft.com/office/drawing/2014/main" id="{F46A3F84-0CFF-4563-8F27-3BD4066B5BAB}"/>
              </a:ext>
            </a:extLst>
          </p:cNvPr>
          <p:cNvSpPr/>
          <p:nvPr/>
        </p:nvSpPr>
        <p:spPr>
          <a:xfrm>
            <a:off x="3363951" y="2141034"/>
            <a:ext cx="197470" cy="20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9" name="Rectangle 8">
            <a:extLst>
              <a:ext uri="{FF2B5EF4-FFF2-40B4-BE49-F238E27FC236}">
                <a16:creationId xmlns:a16="http://schemas.microsoft.com/office/drawing/2014/main" id="{174DC4DB-5D2C-4290-AFE2-572F8BD3A964}"/>
              </a:ext>
            </a:extLst>
          </p:cNvPr>
          <p:cNvSpPr/>
          <p:nvPr/>
        </p:nvSpPr>
        <p:spPr>
          <a:xfrm>
            <a:off x="-392756" y="5224684"/>
            <a:ext cx="10126980" cy="428002"/>
          </a:xfrm>
          <a:prstGeom prst="rect">
            <a:avLst/>
          </a:prstGeom>
        </p:spPr>
        <p:txBody>
          <a:bodyPr wrap="square">
            <a:spAutoFit/>
          </a:bodyPr>
          <a:lstStyle/>
          <a:p>
            <a:pPr marL="685800" lvl="2" defTabSz="685800">
              <a:lnSpc>
                <a:spcPct val="90000"/>
              </a:lnSpc>
              <a:spcBef>
                <a:spcPts val="375"/>
              </a:spcBef>
            </a:pPr>
            <a:r>
              <a:rPr lang="en-US" sz="2400" dirty="0">
                <a:solidFill>
                  <a:prstClr val="white">
                    <a:lumMod val="95000"/>
                  </a:prstClr>
                </a:solidFill>
                <a:latin typeface="Garamond" panose="02020404030301010803" pitchFamily="18" charset="0"/>
              </a:rPr>
              <a:t>Thessalonica/Athens to Corinth (all) (1 Th. 3:6-8, Acts 18:5) – 4 weeks</a:t>
            </a:r>
          </a:p>
        </p:txBody>
      </p:sp>
    </p:spTree>
    <p:extLst>
      <p:ext uri="{BB962C8B-B14F-4D97-AF65-F5344CB8AC3E}">
        <p14:creationId xmlns:p14="http://schemas.microsoft.com/office/powerpoint/2010/main" val="2834411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94444E-6 -3.33333E-6 L -0.01077 0.34889 " pathEditMode="relative" rAng="0" ptsTypes="AA">
                                      <p:cBhvr>
                                        <p:cTn id="6" dur="2000" fill="hold"/>
                                        <p:tgtEl>
                                          <p:spTgt spid="7"/>
                                        </p:tgtEl>
                                        <p:attrNameLst>
                                          <p:attrName>ppt_x</p:attrName>
                                          <p:attrName>ppt_y</p:attrName>
                                        </p:attrNameLst>
                                      </p:cBhvr>
                                      <p:rCtr x="-538" y="17444"/>
                                    </p:animMotion>
                                  </p:childTnLst>
                                </p:cTn>
                              </p:par>
                              <p:par>
                                <p:cTn id="7" presetID="42" presetClass="path" presetSubtype="0" accel="50000" decel="50000" fill="hold" grpId="0" nodeType="withEffect">
                                  <p:stCondLst>
                                    <p:cond delay="0"/>
                                  </p:stCondLst>
                                  <p:childTnLst>
                                    <p:animMotion origin="layout" path="M 0 1.11111E-6 L -0.03837 0.03222 " pathEditMode="relative" rAng="0" ptsTypes="AA">
                                      <p:cBhvr>
                                        <p:cTn id="8" dur="2000" fill="hold"/>
                                        <p:tgtEl>
                                          <p:spTgt spid="3"/>
                                        </p:tgtEl>
                                        <p:attrNameLst>
                                          <p:attrName>ppt_x</p:attrName>
                                          <p:attrName>ppt_y</p:attrName>
                                        </p:attrNameLst>
                                      </p:cBhvr>
                                      <p:rCtr x="-1927" y="1611"/>
                                    </p:animMotion>
                                  </p:childTnLst>
                                </p:cTn>
                              </p:par>
                              <p:par>
                                <p:cTn id="9" presetID="42" presetClass="path" presetSubtype="0" accel="50000" decel="50000" fill="hold" grpId="0" nodeType="withEffect">
                                  <p:stCondLst>
                                    <p:cond delay="0"/>
                                  </p:stCondLst>
                                  <p:childTnLst>
                                    <p:animMotion origin="layout" path="M 5.55556E-7 0 L -0.04826 0.00889 " pathEditMode="relative" rAng="0" ptsTypes="AA">
                                      <p:cBhvr>
                                        <p:cTn id="10" dur="2000" fill="hold"/>
                                        <p:tgtEl>
                                          <p:spTgt spid="6"/>
                                        </p:tgtEl>
                                        <p:attrNameLst>
                                          <p:attrName>ppt_x</p:attrName>
                                          <p:attrName>ppt_y</p:attrName>
                                        </p:attrNameLst>
                                      </p:cBhvr>
                                      <p:rCtr x="-2413" y="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Authorship, Occasion &amp; Date</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Occasion – 1 Thessalonians</a:t>
            </a:r>
          </a:p>
          <a:p>
            <a:pPr lvl="1"/>
            <a:r>
              <a:rPr lang="en-US" dirty="0">
                <a:latin typeface="Garamond" panose="02020404030301010803" pitchFamily="18" charset="0"/>
              </a:rPr>
              <a:t>Piecing together Acts &amp; Thessalonians would lead to this rough chronology of events: </a:t>
            </a:r>
          </a:p>
          <a:p>
            <a:pPr lvl="1"/>
            <a:r>
              <a:rPr lang="en-US" dirty="0">
                <a:latin typeface="Garamond" panose="02020404030301010803" pitchFamily="18" charset="0"/>
              </a:rPr>
              <a:t>Allowing for some time for Timothy to remain in Thessalonica, the entire timeline from departure from Thessalonica to the sending of the letter is no more than 6 months. </a:t>
            </a:r>
          </a:p>
          <a:p>
            <a:pPr lvl="1"/>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238134543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GOALS</a:t>
            </a:r>
          </a:p>
        </p:txBody>
      </p:sp>
      <p:sp>
        <p:nvSpPr>
          <p:cNvPr id="3" name="Content Placeholder 2"/>
          <p:cNvSpPr>
            <a:spLocks noGrp="1"/>
          </p:cNvSpPr>
          <p:nvPr>
            <p:ph idx="1"/>
          </p:nvPr>
        </p:nvSpPr>
        <p:spPr/>
        <p:txBody>
          <a:bodyPr>
            <a:normAutofit fontScale="92500" lnSpcReduction="10000"/>
          </a:bodyPr>
          <a:lstStyle/>
          <a:p>
            <a:r>
              <a:rPr lang="en-US" dirty="0">
                <a:latin typeface="Garamond" panose="02020404030301010803" pitchFamily="18" charset="0"/>
              </a:rPr>
              <a:t>Understanding of the Thessalonian church and way(s) that the letter addresses their situation</a:t>
            </a:r>
          </a:p>
          <a:p>
            <a:r>
              <a:rPr lang="en-US" dirty="0">
                <a:latin typeface="Garamond" panose="02020404030301010803" pitchFamily="18" charset="0"/>
              </a:rPr>
              <a:t>Appreciation for the ‘pastoral’ function of Paul’s apostolic ministry and writings</a:t>
            </a:r>
          </a:p>
          <a:p>
            <a:r>
              <a:rPr lang="en-US" dirty="0">
                <a:latin typeface="Garamond" panose="02020404030301010803" pitchFamily="18" charset="0"/>
              </a:rPr>
              <a:t>Highlight the use of ‘election’ and ‘holiness’ language for exhortation of the church</a:t>
            </a:r>
          </a:p>
          <a:p>
            <a:r>
              <a:rPr lang="en-US" dirty="0">
                <a:latin typeface="Garamond" panose="02020404030301010803" pitchFamily="18" charset="0"/>
              </a:rPr>
              <a:t>Discernment of the way the second coming of Christ impacts Christian faith and behavior</a:t>
            </a:r>
          </a:p>
          <a:p>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39646247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Authorship, Occasion &amp; Date</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Occasion – 1 Thessalonians</a:t>
            </a:r>
          </a:p>
          <a:p>
            <a:pPr lvl="1"/>
            <a:r>
              <a:rPr lang="en-US" dirty="0">
                <a:latin typeface="Garamond" panose="02020404030301010803" pitchFamily="18" charset="0"/>
              </a:rPr>
              <a:t>The mood of the letter supports this timeline.</a:t>
            </a:r>
          </a:p>
          <a:p>
            <a:pPr lvl="2"/>
            <a:r>
              <a:rPr lang="en-US" dirty="0">
                <a:latin typeface="Garamond" panose="02020404030301010803" pitchFamily="18" charset="0"/>
              </a:rPr>
              <a:t>Positive reputation in Macedonia &amp; Achaia</a:t>
            </a:r>
          </a:p>
          <a:p>
            <a:pPr lvl="2"/>
            <a:r>
              <a:rPr lang="en-US" dirty="0">
                <a:latin typeface="Garamond" panose="02020404030301010803" pitchFamily="18" charset="0"/>
              </a:rPr>
              <a:t>Intensity of Paul’s fondness and absence from them</a:t>
            </a:r>
          </a:p>
          <a:p>
            <a:pPr lvl="2"/>
            <a:r>
              <a:rPr lang="en-US" dirty="0">
                <a:latin typeface="Garamond" panose="02020404030301010803" pitchFamily="18" charset="0"/>
              </a:rPr>
              <a:t>Reminders of what they were taught and know</a:t>
            </a:r>
          </a:p>
          <a:p>
            <a:r>
              <a:rPr lang="en-US" dirty="0">
                <a:latin typeface="Garamond" panose="02020404030301010803" pitchFamily="18" charset="0"/>
              </a:rPr>
              <a:t>Date – 1 Thessalonians</a:t>
            </a:r>
          </a:p>
          <a:p>
            <a:pPr lvl="1"/>
            <a:r>
              <a:rPr lang="en-US" dirty="0">
                <a:latin typeface="Garamond" panose="02020404030301010803" pitchFamily="18" charset="0"/>
              </a:rPr>
              <a:t>If the timeline is accurate, then Paul is writing from Corinth, during his 2</a:t>
            </a:r>
            <a:r>
              <a:rPr lang="en-US" baseline="30000" dirty="0">
                <a:latin typeface="Garamond" panose="02020404030301010803" pitchFamily="18" charset="0"/>
              </a:rPr>
              <a:t>nd</a:t>
            </a:r>
            <a:r>
              <a:rPr lang="en-US" dirty="0">
                <a:latin typeface="Garamond" panose="02020404030301010803" pitchFamily="18" charset="0"/>
              </a:rPr>
              <a:t> MJ, in 50-51 AD</a:t>
            </a:r>
          </a:p>
          <a:p>
            <a:pPr lvl="2"/>
            <a:r>
              <a:rPr lang="en-US" dirty="0">
                <a:latin typeface="Garamond" panose="02020404030301010803" pitchFamily="18" charset="0"/>
              </a:rPr>
              <a:t>It is possible that this is the earliest known Christian writing!</a:t>
            </a:r>
          </a:p>
          <a:p>
            <a:pPr marL="342900" lvl="1" indent="0">
              <a:buNone/>
            </a:pPr>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3420699251"/>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Authorship, Occasion &amp; Date</a:t>
            </a:r>
          </a:p>
        </p:txBody>
      </p:sp>
      <p:sp>
        <p:nvSpPr>
          <p:cNvPr id="3" name="Content Placeholder 2"/>
          <p:cNvSpPr>
            <a:spLocks noGrp="1"/>
          </p:cNvSpPr>
          <p:nvPr>
            <p:ph idx="1"/>
          </p:nvPr>
        </p:nvSpPr>
        <p:spPr/>
        <p:txBody>
          <a:bodyPr>
            <a:normAutofit fontScale="85000" lnSpcReduction="10000"/>
          </a:bodyPr>
          <a:lstStyle/>
          <a:p>
            <a:r>
              <a:rPr lang="en-US" dirty="0">
                <a:latin typeface="Garamond" panose="02020404030301010803" pitchFamily="18" charset="0"/>
              </a:rPr>
              <a:t>The Occasion for writing 2 Thessalonians is less clear. </a:t>
            </a:r>
          </a:p>
          <a:p>
            <a:pPr lvl="1"/>
            <a:r>
              <a:rPr lang="en-US" dirty="0">
                <a:latin typeface="Garamond" panose="02020404030301010803" pitchFamily="18" charset="0"/>
              </a:rPr>
              <a:t>The only firm indication is that Paul had learned of an erroneous teaching about the Coming of Jesus which he needed to counter</a:t>
            </a:r>
          </a:p>
          <a:p>
            <a:r>
              <a:rPr lang="en-US" dirty="0">
                <a:latin typeface="Garamond" panose="02020404030301010803" pitchFamily="18" charset="0"/>
              </a:rPr>
              <a:t>Both 1 &amp; 2 Thessalonians contain deliberate teaching on the 2</a:t>
            </a:r>
            <a:r>
              <a:rPr lang="en-US" baseline="30000" dirty="0">
                <a:latin typeface="Garamond" panose="02020404030301010803" pitchFamily="18" charset="0"/>
              </a:rPr>
              <a:t>nd</a:t>
            </a:r>
            <a:r>
              <a:rPr lang="en-US" dirty="0">
                <a:latin typeface="Garamond" panose="02020404030301010803" pitchFamily="18" charset="0"/>
              </a:rPr>
              <a:t> Coming of Christ. Both letters are written (in part) to clarify different (but specific) misunderstandings about these future events.</a:t>
            </a:r>
          </a:p>
          <a:p>
            <a:r>
              <a:rPr lang="en-US" dirty="0">
                <a:latin typeface="Garamond" panose="02020404030301010803" pitchFamily="18" charset="0"/>
              </a:rPr>
              <a:t>Date – 2 Thessalonians</a:t>
            </a:r>
          </a:p>
          <a:p>
            <a:pPr lvl="1"/>
            <a:r>
              <a:rPr lang="en-US" dirty="0">
                <a:latin typeface="Garamond" panose="02020404030301010803" pitchFamily="18" charset="0"/>
              </a:rPr>
              <a:t>Probably less than a year after 1 Thessalonians (51-2 AD)</a:t>
            </a:r>
          </a:p>
          <a:p>
            <a:pPr lvl="1"/>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523759607"/>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Purpose / Function</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1 Thessalonians is a ‘pastoral’ epistle. </a:t>
            </a:r>
          </a:p>
          <a:p>
            <a:pPr lvl="1"/>
            <a:r>
              <a:rPr lang="en-US" dirty="0">
                <a:latin typeface="Garamond" panose="02020404030301010803" pitchFamily="18" charset="0"/>
              </a:rPr>
              <a:t>Paul writes to ‘re-connect’ with a faithful church to provide them with spiritual encouragement and guidance (both moral and theological). </a:t>
            </a:r>
          </a:p>
          <a:p>
            <a:pPr lvl="2"/>
            <a:r>
              <a:rPr lang="en-US" dirty="0">
                <a:latin typeface="Garamond" panose="02020404030301010803" pitchFamily="18" charset="0"/>
              </a:rPr>
              <a:t>The function of these types of ‘</a:t>
            </a:r>
            <a:r>
              <a:rPr lang="en-US" dirty="0" err="1">
                <a:latin typeface="Garamond" panose="02020404030301010803" pitchFamily="18" charset="0"/>
              </a:rPr>
              <a:t>paraenetic</a:t>
            </a:r>
            <a:r>
              <a:rPr lang="en-US" dirty="0">
                <a:latin typeface="Garamond" panose="02020404030301010803" pitchFamily="18" charset="0"/>
              </a:rPr>
              <a:t>’ epistles in the Roman world was for the letter to stand in as the ‘presence’ the writer</a:t>
            </a:r>
          </a:p>
          <a:p>
            <a:pPr lvl="1"/>
            <a:r>
              <a:rPr lang="en-US" dirty="0">
                <a:latin typeface="Garamond" panose="02020404030301010803" pitchFamily="18" charset="0"/>
              </a:rPr>
              <a:t>Even in his absence, Paul’s presentation of himself in the letter as an apostolic ‘pastor’ or ‘shepherd’ of the church. </a:t>
            </a:r>
          </a:p>
          <a:p>
            <a:pPr lvl="2"/>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308390674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Style &amp; Language</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Paul’s ‘pastoral presence’ is manifested in various aspects of his language in the letter: </a:t>
            </a:r>
          </a:p>
          <a:p>
            <a:pPr lvl="1"/>
            <a:r>
              <a:rPr lang="en-US" dirty="0">
                <a:latin typeface="Garamond" panose="02020404030301010803" pitchFamily="18" charset="0"/>
              </a:rPr>
              <a:t>Recounting their positive history and relationship</a:t>
            </a:r>
          </a:p>
          <a:p>
            <a:pPr marL="342900" lvl="1" indent="0" algn="ctr">
              <a:buNone/>
            </a:pPr>
            <a:r>
              <a:rPr lang="en-US" sz="2400" i="1" dirty="0"/>
              <a:t>“…we also constantly thank God that </a:t>
            </a:r>
            <a:r>
              <a:rPr lang="en-US" sz="2400" i="1" dirty="0">
                <a:solidFill>
                  <a:srgbClr val="FFFF00"/>
                </a:solidFill>
              </a:rPr>
              <a:t>when</a:t>
            </a:r>
            <a:r>
              <a:rPr lang="en-US" sz="2400" i="1" dirty="0"/>
              <a:t> </a:t>
            </a:r>
            <a:r>
              <a:rPr lang="en-US" sz="2400" i="1" dirty="0">
                <a:solidFill>
                  <a:srgbClr val="FFFF00"/>
                </a:solidFill>
              </a:rPr>
              <a:t>you received the word of God </a:t>
            </a:r>
            <a:r>
              <a:rPr lang="en-US" sz="2400" i="1" dirty="0"/>
              <a:t>which you heard from us, you accepted it not as the word of men, but for what it really is – the word of God – which also performs its work in you who believe.”                       – 1 Thessalonians 2:13</a:t>
            </a:r>
            <a:endParaRPr lang="en-US" sz="2400" dirty="0"/>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1546403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Style &amp; Language</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Paul’s ‘pastoral presence’ is manifested in various aspects of his language in the letter: </a:t>
            </a:r>
          </a:p>
          <a:p>
            <a:pPr lvl="1"/>
            <a:r>
              <a:rPr lang="en-US" dirty="0">
                <a:latin typeface="Garamond" panose="02020404030301010803" pitchFamily="18" charset="0"/>
              </a:rPr>
              <a:t>Recounting their positive history</a:t>
            </a:r>
          </a:p>
          <a:p>
            <a:pPr lvl="1"/>
            <a:r>
              <a:rPr lang="en-US">
                <a:latin typeface="Garamond" panose="02020404030301010803" pitchFamily="18" charset="0"/>
              </a:rPr>
              <a:t>Parental </a:t>
            </a:r>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156105162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Style &amp; Language</a:t>
            </a:r>
          </a:p>
        </p:txBody>
      </p:sp>
      <p:sp>
        <p:nvSpPr>
          <p:cNvPr id="3" name="Content Placeholder 2"/>
          <p:cNvSpPr>
            <a:spLocks noGrp="1"/>
          </p:cNvSpPr>
          <p:nvPr>
            <p:ph idx="1"/>
          </p:nvPr>
        </p:nvSpPr>
        <p:spPr/>
        <p:txBody>
          <a:bodyPr>
            <a:normAutofit fontScale="92500" lnSpcReduction="20000"/>
          </a:bodyPr>
          <a:lstStyle/>
          <a:p>
            <a:r>
              <a:rPr lang="en-US" dirty="0">
                <a:latin typeface="Garamond" panose="02020404030301010803" pitchFamily="18" charset="0"/>
              </a:rPr>
              <a:t>Paul’s ‘pastoral presence’ is manifested in various aspects of his language in the letter: </a:t>
            </a:r>
          </a:p>
          <a:p>
            <a:pPr lvl="1"/>
            <a:r>
              <a:rPr lang="en-US" dirty="0">
                <a:latin typeface="Garamond" panose="02020404030301010803" pitchFamily="18" charset="0"/>
              </a:rPr>
              <a:t>Offering himself as an example for their behavior</a:t>
            </a:r>
          </a:p>
          <a:p>
            <a:pPr marL="342900" lvl="1" indent="0" algn="ctr">
              <a:buNone/>
            </a:pPr>
            <a:r>
              <a:rPr lang="en-US" i="1" dirty="0"/>
              <a:t>“For you yourselves know how you ought to follow our example, because we did not act in an undisciplined manner among you…but  with labor and hardship we kept working night and day so that we would not be a burden to any of you; not because we do not have the right to this, </a:t>
            </a:r>
            <a:r>
              <a:rPr lang="en-US" i="1" dirty="0">
                <a:solidFill>
                  <a:srgbClr val="FFFF00"/>
                </a:solidFill>
              </a:rPr>
              <a:t>but in order to offer ourselves as a model for you</a:t>
            </a:r>
            <a:r>
              <a:rPr lang="en-US" i="1" dirty="0"/>
              <a:t>, so that you would follow our example.”            </a:t>
            </a:r>
            <a:r>
              <a:rPr lang="en-US" dirty="0"/>
              <a:t>– 2 Thessalonians 3:7-9</a:t>
            </a:r>
          </a:p>
          <a:p>
            <a:pPr marL="342900" lvl="1" indent="0">
              <a:buNone/>
            </a:pPr>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3167297435"/>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Topics</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Purpose &amp; Function</a:t>
            </a:r>
          </a:p>
          <a:p>
            <a:r>
              <a:rPr lang="en-US" dirty="0">
                <a:latin typeface="Garamond" panose="02020404030301010803" pitchFamily="18" charset="0"/>
              </a:rPr>
              <a:t>Character of the Church</a:t>
            </a:r>
          </a:p>
          <a:p>
            <a:pPr lvl="1"/>
            <a:r>
              <a:rPr lang="en-US" dirty="0">
                <a:latin typeface="Garamond" panose="02020404030301010803" pitchFamily="18" charset="0"/>
              </a:rPr>
              <a:t>Dynamic, not static</a:t>
            </a:r>
          </a:p>
          <a:p>
            <a:pPr lvl="1"/>
            <a:r>
              <a:rPr lang="en-US" dirty="0">
                <a:latin typeface="Garamond" panose="02020404030301010803" pitchFamily="18" charset="0"/>
              </a:rPr>
              <a:t>Small enough for house </a:t>
            </a:r>
          </a:p>
          <a:p>
            <a:pPr lvl="1"/>
            <a:r>
              <a:rPr lang="en-US" dirty="0">
                <a:latin typeface="Garamond" panose="02020404030301010803" pitchFamily="18" charset="0"/>
              </a:rPr>
              <a:t>Socially prominent (women/Jason) or poor/artisan class? </a:t>
            </a:r>
          </a:p>
          <a:p>
            <a:pPr lvl="1"/>
            <a:r>
              <a:rPr lang="en-US" dirty="0">
                <a:latin typeface="Garamond" panose="02020404030301010803" pitchFamily="18" charset="0"/>
              </a:rPr>
              <a:t>Leadership? </a:t>
            </a:r>
          </a:p>
          <a:p>
            <a:pPr lvl="1"/>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2190982730"/>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686114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1673678"/>
            <a:ext cx="7886700" cy="1905094"/>
          </a:xfrm>
        </p:spPr>
        <p:txBody>
          <a:bodyPr>
            <a:normAutofit/>
          </a:bodyPr>
          <a:lstStyle/>
          <a:p>
            <a:pPr algn="ctr">
              <a:lnSpc>
                <a:spcPct val="100000"/>
              </a:lnSpc>
            </a:pPr>
            <a:r>
              <a:rPr lang="en-US" b="1" dirty="0">
                <a:latin typeface="Garamond" panose="02020404030301010803" pitchFamily="18" charset="0"/>
              </a:rPr>
              <a:t>Lesson 3: Thanksgiving for Progress of the Church</a:t>
            </a:r>
            <a:br>
              <a:rPr lang="en-US" b="1" dirty="0">
                <a:latin typeface="Garamond" panose="02020404030301010803" pitchFamily="18" charset="0"/>
              </a:rPr>
            </a:br>
            <a:r>
              <a:rPr lang="en-US" sz="3200" b="1" i="1" dirty="0">
                <a:latin typeface="Garamond" panose="02020404030301010803" pitchFamily="18" charset="0"/>
              </a:rPr>
              <a:t>1 Thessalonians 1:1-10</a:t>
            </a:r>
            <a:endParaRPr lang="en-US" b="1" dirty="0">
              <a:latin typeface="Garamond" panose="02020404030301010803" pitchFamily="18" charset="0"/>
            </a:endParaRPr>
          </a:p>
        </p:txBody>
      </p:sp>
    </p:spTree>
    <p:extLst>
      <p:ext uri="{BB962C8B-B14F-4D97-AF65-F5344CB8AC3E}">
        <p14:creationId xmlns:p14="http://schemas.microsoft.com/office/powerpoint/2010/main" val="4117355214"/>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1673678"/>
            <a:ext cx="7886700" cy="1905094"/>
          </a:xfrm>
        </p:spPr>
        <p:txBody>
          <a:bodyPr>
            <a:normAutofit fontScale="90000"/>
          </a:bodyPr>
          <a:lstStyle/>
          <a:p>
            <a:pPr algn="ctr">
              <a:lnSpc>
                <a:spcPct val="100000"/>
              </a:lnSpc>
            </a:pPr>
            <a:r>
              <a:rPr lang="en-US" b="1" u="sng" dirty="0">
                <a:latin typeface="Garamond" panose="02020404030301010803" pitchFamily="18" charset="0"/>
              </a:rPr>
              <a:t>Key Verse </a:t>
            </a:r>
            <a:br>
              <a:rPr lang="en-US" b="1" dirty="0">
                <a:latin typeface="Garamond" panose="02020404030301010803" pitchFamily="18" charset="0"/>
              </a:rPr>
            </a:br>
            <a:r>
              <a:rPr lang="en-US" b="1" dirty="0">
                <a:latin typeface="Garamond" panose="02020404030301010803" pitchFamily="18" charset="0"/>
              </a:rPr>
              <a:t>“For the word of the Lord has sounded forth from you, not only in Macedonia and Achaia, but also in every place your faith toward God has gone forth…”      – 1 Thessalonians 1:8</a:t>
            </a:r>
          </a:p>
        </p:txBody>
      </p:sp>
    </p:spTree>
    <p:extLst>
      <p:ext uri="{BB962C8B-B14F-4D97-AF65-F5344CB8AC3E}">
        <p14:creationId xmlns:p14="http://schemas.microsoft.com/office/powerpoint/2010/main" val="121186814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1673678"/>
            <a:ext cx="7886700" cy="1289955"/>
          </a:xfrm>
        </p:spPr>
        <p:txBody>
          <a:bodyPr>
            <a:normAutofit/>
          </a:bodyPr>
          <a:lstStyle/>
          <a:p>
            <a:pPr algn="ctr"/>
            <a:r>
              <a:rPr lang="en-US" b="1" dirty="0">
                <a:latin typeface="Garamond" panose="02020404030301010803" pitchFamily="18" charset="0"/>
              </a:rPr>
              <a:t>Lesson 1: Founding of the Church in Thessalonica</a:t>
            </a:r>
          </a:p>
        </p:txBody>
      </p:sp>
    </p:spTree>
    <p:extLst>
      <p:ext uri="{BB962C8B-B14F-4D97-AF65-F5344CB8AC3E}">
        <p14:creationId xmlns:p14="http://schemas.microsoft.com/office/powerpoint/2010/main" val="2268017775"/>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Overview</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Greeting (1:1)</a:t>
            </a:r>
          </a:p>
          <a:p>
            <a:r>
              <a:rPr lang="en-US" dirty="0">
                <a:latin typeface="Garamond" panose="02020404030301010803" pitchFamily="18" charset="0"/>
              </a:rPr>
              <a:t>Paul’s Prayers for the Thessalonians (1:2-5)</a:t>
            </a:r>
          </a:p>
          <a:p>
            <a:r>
              <a:rPr lang="en-US" dirty="0">
                <a:latin typeface="Garamond" panose="02020404030301010803" pitchFamily="18" charset="0"/>
              </a:rPr>
              <a:t>Reception of the Word (1:6-7)</a:t>
            </a:r>
          </a:p>
          <a:p>
            <a:r>
              <a:rPr lang="en-US" dirty="0">
                <a:latin typeface="Garamond" panose="02020404030301010803" pitchFamily="18" charset="0"/>
              </a:rPr>
              <a:t>Reputation of the Church (1:8-10</a:t>
            </a:r>
          </a:p>
          <a:p>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3911350830"/>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Greeting (1:1)</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Reminder: This letter would have been written  to be read aloud ‘in church’ (5:27)</a:t>
            </a:r>
          </a:p>
          <a:p>
            <a:r>
              <a:rPr lang="en-US" dirty="0">
                <a:latin typeface="Garamond" panose="02020404030301010803" pitchFamily="18" charset="0"/>
              </a:rPr>
              <a:t>Senders</a:t>
            </a:r>
          </a:p>
          <a:p>
            <a:pPr lvl="1"/>
            <a:r>
              <a:rPr lang="en-US" dirty="0">
                <a:latin typeface="Garamond" panose="02020404030301010803" pitchFamily="18" charset="0"/>
              </a:rPr>
              <a:t>Paul – the Apostle to the Gentiles</a:t>
            </a:r>
          </a:p>
          <a:p>
            <a:pPr lvl="1"/>
            <a:r>
              <a:rPr lang="en-US" dirty="0">
                <a:latin typeface="Garamond" panose="02020404030301010803" pitchFamily="18" charset="0"/>
              </a:rPr>
              <a:t>Silvanus – Paul’s main co-worker during his 2</a:t>
            </a:r>
            <a:r>
              <a:rPr lang="en-US" baseline="30000" dirty="0">
                <a:latin typeface="Garamond" panose="02020404030301010803" pitchFamily="18" charset="0"/>
              </a:rPr>
              <a:t>nd</a:t>
            </a:r>
            <a:r>
              <a:rPr lang="en-US" dirty="0">
                <a:latin typeface="Garamond" panose="02020404030301010803" pitchFamily="18" charset="0"/>
              </a:rPr>
              <a:t> MJ</a:t>
            </a:r>
          </a:p>
          <a:p>
            <a:pPr lvl="1"/>
            <a:r>
              <a:rPr lang="en-US" dirty="0">
                <a:latin typeface="Garamond" panose="02020404030301010803" pitchFamily="18" charset="0"/>
              </a:rPr>
              <a:t>Timothy – a new(</a:t>
            </a:r>
            <a:r>
              <a:rPr lang="en-US" dirty="0" err="1">
                <a:latin typeface="Garamond" panose="02020404030301010803" pitchFamily="18" charset="0"/>
              </a:rPr>
              <a:t>er</a:t>
            </a:r>
            <a:r>
              <a:rPr lang="en-US" dirty="0">
                <a:latin typeface="Garamond" panose="02020404030301010803" pitchFamily="18" charset="0"/>
              </a:rPr>
              <a:t>) convert and evangelist from Lystra (Galatia)</a:t>
            </a: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486863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Greeting (1:1)</a:t>
            </a:r>
          </a:p>
        </p:txBody>
      </p:sp>
      <p:sp>
        <p:nvSpPr>
          <p:cNvPr id="3" name="Content Placeholder 2"/>
          <p:cNvSpPr>
            <a:spLocks noGrp="1"/>
          </p:cNvSpPr>
          <p:nvPr>
            <p:ph idx="1"/>
          </p:nvPr>
        </p:nvSpPr>
        <p:spPr>
          <a:xfrm>
            <a:off x="628650" y="1521354"/>
            <a:ext cx="7886700" cy="3626115"/>
          </a:xfrm>
        </p:spPr>
        <p:txBody>
          <a:bodyPr>
            <a:normAutofit/>
          </a:bodyPr>
          <a:lstStyle/>
          <a:p>
            <a:r>
              <a:rPr lang="en-US" dirty="0">
                <a:latin typeface="Garamond" panose="02020404030301010803" pitchFamily="18" charset="0"/>
              </a:rPr>
              <a:t>The opening address is much like that of Pauls’ other letters. But…</a:t>
            </a:r>
          </a:p>
          <a:p>
            <a:pPr lvl="1"/>
            <a:r>
              <a:rPr lang="en-US" dirty="0">
                <a:latin typeface="Garamond" panose="02020404030301010803" pitchFamily="18" charset="0"/>
              </a:rPr>
              <a:t>No reference to Paul as Apostle</a:t>
            </a:r>
          </a:p>
          <a:p>
            <a:pPr lvl="1"/>
            <a:r>
              <a:rPr lang="en-US" dirty="0">
                <a:latin typeface="Garamond" panose="02020404030301010803" pitchFamily="18" charset="0"/>
              </a:rPr>
              <a:t>Church “of the Thessalonians” &gt; “in God/Christ”</a:t>
            </a:r>
          </a:p>
          <a:p>
            <a:pPr lvl="1"/>
            <a:r>
              <a:rPr lang="en-US" dirty="0">
                <a:latin typeface="Garamond" panose="02020404030301010803" pitchFamily="18" charset="0"/>
              </a:rPr>
              <a:t>“Grace and Peace” from Paul(?)</a:t>
            </a: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1517868702"/>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Pauls’ Prayers (1:2-5)</a:t>
            </a:r>
          </a:p>
        </p:txBody>
      </p:sp>
      <p:sp>
        <p:nvSpPr>
          <p:cNvPr id="3" name="Content Placeholder 2"/>
          <p:cNvSpPr>
            <a:spLocks noGrp="1"/>
          </p:cNvSpPr>
          <p:nvPr>
            <p:ph idx="1"/>
          </p:nvPr>
        </p:nvSpPr>
        <p:spPr>
          <a:xfrm>
            <a:off x="628650" y="1521354"/>
            <a:ext cx="7886700" cy="3626115"/>
          </a:xfrm>
        </p:spPr>
        <p:txBody>
          <a:bodyPr>
            <a:normAutofit/>
          </a:bodyPr>
          <a:lstStyle/>
          <a:p>
            <a:r>
              <a:rPr lang="en-US" dirty="0">
                <a:latin typeface="Garamond" panose="02020404030301010803" pitchFamily="18" charset="0"/>
              </a:rPr>
              <a:t>Opening Thanksgiving establishes tone and themes of the entire letter</a:t>
            </a:r>
          </a:p>
          <a:p>
            <a:pPr lvl="1"/>
            <a:r>
              <a:rPr lang="en-US" dirty="0">
                <a:latin typeface="Garamond" panose="02020404030301010803" pitchFamily="18" charset="0"/>
              </a:rPr>
              <a:t>Fellowship with Paul through the Gospel</a:t>
            </a:r>
          </a:p>
          <a:p>
            <a:pPr lvl="1"/>
            <a:r>
              <a:rPr lang="en-US" dirty="0">
                <a:latin typeface="Garamond" panose="02020404030301010803" pitchFamily="18" charset="0"/>
              </a:rPr>
              <a:t>God’s choice through Christ and the Spirit</a:t>
            </a:r>
          </a:p>
          <a:p>
            <a:pPr lvl="1"/>
            <a:r>
              <a:rPr lang="en-US" dirty="0">
                <a:latin typeface="Garamond" panose="02020404030301010803" pitchFamily="18" charset="0"/>
              </a:rPr>
              <a:t>The church’s response as imitation of Paul’s work</a:t>
            </a:r>
          </a:p>
          <a:p>
            <a:pPr lvl="1"/>
            <a:r>
              <a:rPr lang="en-US" dirty="0">
                <a:latin typeface="Garamond" panose="02020404030301010803" pitchFamily="18" charset="0"/>
              </a:rPr>
              <a:t>Resurrection &amp; Rescue</a:t>
            </a: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1261576399"/>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Pauls’ Prayers (1:2-5)</a:t>
            </a:r>
          </a:p>
        </p:txBody>
      </p:sp>
      <p:sp>
        <p:nvSpPr>
          <p:cNvPr id="3" name="Content Placeholder 2"/>
          <p:cNvSpPr>
            <a:spLocks noGrp="1"/>
          </p:cNvSpPr>
          <p:nvPr>
            <p:ph idx="1"/>
          </p:nvPr>
        </p:nvSpPr>
        <p:spPr>
          <a:xfrm>
            <a:off x="628650" y="1521354"/>
            <a:ext cx="7886700" cy="3626115"/>
          </a:xfrm>
        </p:spPr>
        <p:txBody>
          <a:bodyPr>
            <a:normAutofit/>
          </a:bodyPr>
          <a:lstStyle/>
          <a:p>
            <a:r>
              <a:rPr lang="en-US" dirty="0">
                <a:latin typeface="Garamond" panose="02020404030301010803" pitchFamily="18" charset="0"/>
              </a:rPr>
              <a:t>‘Giving Thanks’ is prayer language: </a:t>
            </a:r>
          </a:p>
          <a:p>
            <a:pPr lvl="1"/>
            <a:r>
              <a:rPr lang="en-US" dirty="0">
                <a:latin typeface="Garamond" panose="02020404030301010803" pitchFamily="18" charset="0"/>
              </a:rPr>
              <a:t>For </a:t>
            </a:r>
            <a:r>
              <a:rPr lang="en-US" u="sng" dirty="0">
                <a:latin typeface="Garamond" panose="02020404030301010803" pitchFamily="18" charset="0"/>
              </a:rPr>
              <a:t>all</a:t>
            </a:r>
            <a:r>
              <a:rPr lang="en-US" dirty="0">
                <a:latin typeface="Garamond" panose="02020404030301010803" pitchFamily="18" charset="0"/>
              </a:rPr>
              <a:t> of them </a:t>
            </a:r>
            <a:r>
              <a:rPr lang="en-US" u="sng" dirty="0">
                <a:latin typeface="Garamond" panose="02020404030301010803" pitchFamily="18" charset="0"/>
              </a:rPr>
              <a:t>always</a:t>
            </a:r>
          </a:p>
          <a:p>
            <a:pPr lvl="1"/>
            <a:r>
              <a:rPr lang="en-US" dirty="0">
                <a:latin typeface="Garamond" panose="02020404030301010803" pitchFamily="18" charset="0"/>
              </a:rPr>
              <a:t>Work, Labor, Steadfastness – of the Thessalonians (not Paul’s own!)</a:t>
            </a:r>
          </a:p>
          <a:p>
            <a:pPr lvl="1"/>
            <a:r>
              <a:rPr lang="en-US" dirty="0">
                <a:latin typeface="Garamond" panose="02020404030301010803" pitchFamily="18" charset="0"/>
              </a:rPr>
              <a:t>Faith,  Love, Hope – describes the efficient causes for the Thessalonians work</a:t>
            </a: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241987742"/>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Pauls’ Prayers (1:2-5)</a:t>
            </a:r>
          </a:p>
        </p:txBody>
      </p:sp>
      <p:sp>
        <p:nvSpPr>
          <p:cNvPr id="3" name="Content Placeholder 2"/>
          <p:cNvSpPr>
            <a:spLocks noGrp="1"/>
          </p:cNvSpPr>
          <p:nvPr>
            <p:ph idx="1"/>
          </p:nvPr>
        </p:nvSpPr>
        <p:spPr>
          <a:xfrm>
            <a:off x="628650" y="1521354"/>
            <a:ext cx="7886700" cy="3626115"/>
          </a:xfrm>
        </p:spPr>
        <p:txBody>
          <a:bodyPr>
            <a:normAutofit lnSpcReduction="10000"/>
          </a:bodyPr>
          <a:lstStyle/>
          <a:p>
            <a:r>
              <a:rPr lang="en-US" dirty="0">
                <a:latin typeface="Garamond" panose="02020404030301010803" pitchFamily="18" charset="0"/>
              </a:rPr>
              <a:t>‘Brothers’ are related to each other and to God through His love and His choice. </a:t>
            </a:r>
          </a:p>
          <a:p>
            <a:r>
              <a:rPr lang="en-US" dirty="0">
                <a:latin typeface="Garamond" panose="02020404030301010803" pitchFamily="18" charset="0"/>
              </a:rPr>
              <a:t>Cf. Romans 9:24-25 (quoting Hosea 2:23)</a:t>
            </a:r>
          </a:p>
          <a:p>
            <a:pPr marL="0" indent="0" algn="ctr">
              <a:buNone/>
            </a:pPr>
            <a:r>
              <a:rPr lang="en-US" i="1" dirty="0"/>
              <a:t>“…[we] whom he as </a:t>
            </a:r>
            <a:r>
              <a:rPr lang="en-US" i="1" dirty="0">
                <a:solidFill>
                  <a:srgbClr val="FFFF00"/>
                </a:solidFill>
              </a:rPr>
              <a:t>called</a:t>
            </a:r>
            <a:r>
              <a:rPr lang="en-US" i="1" dirty="0"/>
              <a:t>, not from the Jews only but also from the Gentiles…As indeed he says in Hosea ‘Those who were not my people </a:t>
            </a:r>
            <a:r>
              <a:rPr lang="en-US" i="1" dirty="0">
                <a:solidFill>
                  <a:srgbClr val="FFFF00"/>
                </a:solidFill>
              </a:rPr>
              <a:t>I will call ‘my people</a:t>
            </a:r>
            <a:r>
              <a:rPr lang="en-US" i="1" dirty="0"/>
              <a:t>,’ and her who was not beloved </a:t>
            </a:r>
            <a:r>
              <a:rPr lang="en-US" i="1" dirty="0">
                <a:solidFill>
                  <a:srgbClr val="FFFF00"/>
                </a:solidFill>
              </a:rPr>
              <a:t>I will call beloved</a:t>
            </a:r>
            <a:r>
              <a:rPr lang="en-US" i="1" dirty="0"/>
              <a:t>.’”</a:t>
            </a:r>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25295138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Pauls’ Prayers (1:2-5)</a:t>
            </a:r>
          </a:p>
        </p:txBody>
      </p:sp>
      <p:sp>
        <p:nvSpPr>
          <p:cNvPr id="3" name="Content Placeholder 2"/>
          <p:cNvSpPr>
            <a:spLocks noGrp="1"/>
          </p:cNvSpPr>
          <p:nvPr>
            <p:ph idx="1"/>
          </p:nvPr>
        </p:nvSpPr>
        <p:spPr>
          <a:xfrm>
            <a:off x="628650" y="1521354"/>
            <a:ext cx="7886700" cy="3626115"/>
          </a:xfrm>
        </p:spPr>
        <p:txBody>
          <a:bodyPr>
            <a:normAutofit lnSpcReduction="10000"/>
          </a:bodyPr>
          <a:lstStyle/>
          <a:p>
            <a:r>
              <a:rPr lang="en-US" dirty="0">
                <a:latin typeface="Garamond" panose="02020404030301010803" pitchFamily="18" charset="0"/>
              </a:rPr>
              <a:t>‘We know…that he has chosen you.’ </a:t>
            </a:r>
          </a:p>
          <a:p>
            <a:pPr>
              <a:spcAft>
                <a:spcPts val="600"/>
              </a:spcAft>
            </a:pPr>
            <a:r>
              <a:rPr lang="en-US" dirty="0">
                <a:latin typeface="Garamond" panose="02020404030301010803" pitchFamily="18" charset="0"/>
              </a:rPr>
              <a:t>This is a description of the </a:t>
            </a:r>
            <a:r>
              <a:rPr lang="en-US" u="sng" dirty="0">
                <a:latin typeface="Garamond" panose="02020404030301010803" pitchFamily="18" charset="0"/>
              </a:rPr>
              <a:t>effect</a:t>
            </a:r>
            <a:r>
              <a:rPr lang="en-US" dirty="0">
                <a:latin typeface="Garamond" panose="02020404030301010803" pitchFamily="18" charset="0"/>
              </a:rPr>
              <a:t> of the Gospel rather than its content. </a:t>
            </a:r>
            <a:endParaRPr lang="en-US" b="1" dirty="0">
              <a:solidFill>
                <a:srgbClr val="00B0F0"/>
              </a:solidFill>
              <a:latin typeface="Garamond" panose="02020404030301010803" pitchFamily="18" charset="0"/>
            </a:endParaRPr>
          </a:p>
          <a:p>
            <a:pPr>
              <a:spcAft>
                <a:spcPts val="600"/>
              </a:spcAft>
            </a:pPr>
            <a:r>
              <a:rPr lang="en-US" b="1" dirty="0">
                <a:solidFill>
                  <a:srgbClr val="00B0F0"/>
                </a:solidFill>
                <a:latin typeface="Garamond" panose="02020404030301010803" pitchFamily="18" charset="0"/>
              </a:rPr>
              <a:t>Q: What is the link between God’s love for and election of the church in v.4, and the gospel preached to the church in v. 5, and the response of the church to that gospel in v. 6-7? </a:t>
            </a:r>
          </a:p>
          <a:p>
            <a:pPr lvl="1"/>
            <a:endParaRPr lang="en-US" dirty="0">
              <a:latin typeface="Garamond" panose="02020404030301010803" pitchFamily="18" charset="0"/>
            </a:endParaRPr>
          </a:p>
        </p:txBody>
      </p:sp>
    </p:spTree>
    <p:extLst>
      <p:ext uri="{BB962C8B-B14F-4D97-AF65-F5344CB8AC3E}">
        <p14:creationId xmlns:p14="http://schemas.microsoft.com/office/powerpoint/2010/main" val="747198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Pauls’ Prayers (1:2-5)</a:t>
            </a:r>
          </a:p>
        </p:txBody>
      </p:sp>
      <p:sp>
        <p:nvSpPr>
          <p:cNvPr id="3" name="Content Placeholder 2"/>
          <p:cNvSpPr>
            <a:spLocks noGrp="1"/>
          </p:cNvSpPr>
          <p:nvPr>
            <p:ph idx="1"/>
          </p:nvPr>
        </p:nvSpPr>
        <p:spPr>
          <a:xfrm>
            <a:off x="628650" y="1521354"/>
            <a:ext cx="7886700" cy="3626115"/>
          </a:xfrm>
        </p:spPr>
        <p:txBody>
          <a:bodyPr>
            <a:normAutofit fontScale="92500" lnSpcReduction="10000"/>
          </a:bodyPr>
          <a:lstStyle/>
          <a:p>
            <a:r>
              <a:rPr lang="en-US" dirty="0">
                <a:latin typeface="Garamond" panose="02020404030301010803" pitchFamily="18" charset="0"/>
              </a:rPr>
              <a:t>‘We know…that he has chosen you.’ </a:t>
            </a:r>
          </a:p>
          <a:p>
            <a:pPr lvl="1">
              <a:spcAft>
                <a:spcPts val="600"/>
              </a:spcAft>
            </a:pPr>
            <a:r>
              <a:rPr lang="en-US" dirty="0">
                <a:latin typeface="Garamond" panose="02020404030301010803" pitchFamily="18" charset="0"/>
              </a:rPr>
              <a:t>Election occurs </a:t>
            </a:r>
            <a:r>
              <a:rPr lang="en-US" u="sng" dirty="0">
                <a:latin typeface="Garamond" panose="02020404030301010803" pitchFamily="18" charset="0"/>
              </a:rPr>
              <a:t>through</a:t>
            </a:r>
            <a:r>
              <a:rPr lang="en-US" dirty="0">
                <a:latin typeface="Garamond" panose="02020404030301010803" pitchFamily="18" charset="0"/>
              </a:rPr>
              <a:t> Paul’s preaching, not </a:t>
            </a:r>
            <a:r>
              <a:rPr lang="en-US" u="sng" dirty="0">
                <a:latin typeface="Garamond" panose="02020404030301010803" pitchFamily="18" charset="0"/>
              </a:rPr>
              <a:t>prior</a:t>
            </a:r>
            <a:r>
              <a:rPr lang="en-US" dirty="0">
                <a:latin typeface="Garamond" panose="02020404030301010803" pitchFamily="18" charset="0"/>
              </a:rPr>
              <a:t> to it</a:t>
            </a:r>
          </a:p>
          <a:p>
            <a:pPr lvl="1">
              <a:spcAft>
                <a:spcPts val="600"/>
              </a:spcAft>
            </a:pPr>
            <a:r>
              <a:rPr lang="en-US" dirty="0">
                <a:latin typeface="Garamond" panose="02020404030301010803" pitchFamily="18" charset="0"/>
              </a:rPr>
              <a:t>The power and conviction of Paul’s preaching by the Spirit (‘not in words only’) is what makes the Thessalonians chosen by God, with the result that they, in their faithfulness to the word, can identify themselves as God’s beloved and chosen people</a:t>
            </a:r>
          </a:p>
          <a:p>
            <a:pPr lvl="1">
              <a:spcAft>
                <a:spcPts val="600"/>
              </a:spcAft>
            </a:pPr>
            <a:r>
              <a:rPr lang="en-US" dirty="0">
                <a:latin typeface="Garamond" panose="02020404030301010803" pitchFamily="18" charset="0"/>
              </a:rPr>
              <a:t>And the power of the Gospel also is manifested in the character of those who preach it. </a:t>
            </a:r>
          </a:p>
        </p:txBody>
      </p:sp>
    </p:spTree>
    <p:extLst>
      <p:ext uri="{BB962C8B-B14F-4D97-AF65-F5344CB8AC3E}">
        <p14:creationId xmlns:p14="http://schemas.microsoft.com/office/powerpoint/2010/main" val="341945436"/>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Reception of the Word (1:6-7)</a:t>
            </a:r>
          </a:p>
        </p:txBody>
      </p:sp>
      <p:sp>
        <p:nvSpPr>
          <p:cNvPr id="3" name="Content Placeholder 2"/>
          <p:cNvSpPr>
            <a:spLocks noGrp="1"/>
          </p:cNvSpPr>
          <p:nvPr>
            <p:ph idx="1"/>
          </p:nvPr>
        </p:nvSpPr>
        <p:spPr>
          <a:xfrm>
            <a:off x="628649" y="1521354"/>
            <a:ext cx="8089681" cy="3626115"/>
          </a:xfrm>
        </p:spPr>
        <p:txBody>
          <a:bodyPr>
            <a:normAutofit/>
          </a:bodyPr>
          <a:lstStyle/>
          <a:p>
            <a:r>
              <a:rPr lang="en-US" dirty="0">
                <a:latin typeface="Garamond" panose="02020404030301010803" pitchFamily="18" charset="0"/>
              </a:rPr>
              <a:t>“You know what kind (of men) we </a:t>
            </a:r>
            <a:r>
              <a:rPr lang="en-US" dirty="0">
                <a:solidFill>
                  <a:srgbClr val="FFFF00"/>
                </a:solidFill>
                <a:latin typeface="Garamond" panose="02020404030301010803" pitchFamily="18" charset="0"/>
              </a:rPr>
              <a:t>became</a:t>
            </a:r>
            <a:r>
              <a:rPr lang="en-US" dirty="0">
                <a:latin typeface="Garamond" panose="02020404030301010803" pitchFamily="18" charset="0"/>
              </a:rPr>
              <a:t> among you…and you </a:t>
            </a:r>
            <a:r>
              <a:rPr lang="en-US" dirty="0">
                <a:solidFill>
                  <a:srgbClr val="FFFF00"/>
                </a:solidFill>
                <a:latin typeface="Garamond" panose="02020404030301010803" pitchFamily="18" charset="0"/>
              </a:rPr>
              <a:t>became</a:t>
            </a:r>
            <a:r>
              <a:rPr lang="en-US" dirty="0">
                <a:latin typeface="Garamond" panose="02020404030301010803" pitchFamily="18" charset="0"/>
              </a:rPr>
              <a:t> imitators of us and the Lord”</a:t>
            </a:r>
          </a:p>
          <a:p>
            <a:pPr lvl="1"/>
            <a:r>
              <a:rPr lang="en-US" dirty="0">
                <a:latin typeface="Garamond" panose="02020404030301010803" pitchFamily="18" charset="0"/>
              </a:rPr>
              <a:t>“For your received the word in much tribulation with the joy of the Holy Spirit…”</a:t>
            </a:r>
          </a:p>
          <a:p>
            <a:pPr lvl="1"/>
            <a:r>
              <a:rPr lang="en-US" dirty="0">
                <a:latin typeface="Garamond" panose="02020404030301010803" pitchFamily="18" charset="0"/>
              </a:rPr>
              <a:t>This indicates not only their intimate knowledge of Pauls’ opposition but also of the climactic suffering of Jesus </a:t>
            </a:r>
          </a:p>
          <a:p>
            <a:pPr lvl="2"/>
            <a:endParaRPr lang="en-US" dirty="0">
              <a:latin typeface="Garamond" panose="02020404030301010803" pitchFamily="18" charset="0"/>
            </a:endParaRPr>
          </a:p>
        </p:txBody>
      </p:sp>
    </p:spTree>
    <p:extLst>
      <p:ext uri="{BB962C8B-B14F-4D97-AF65-F5344CB8AC3E}">
        <p14:creationId xmlns:p14="http://schemas.microsoft.com/office/powerpoint/2010/main" val="19160641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Reception of the Word (1:6-7)</a:t>
            </a:r>
          </a:p>
        </p:txBody>
      </p:sp>
      <p:sp>
        <p:nvSpPr>
          <p:cNvPr id="3" name="Content Placeholder 2"/>
          <p:cNvSpPr>
            <a:spLocks noGrp="1"/>
          </p:cNvSpPr>
          <p:nvPr>
            <p:ph idx="1"/>
          </p:nvPr>
        </p:nvSpPr>
        <p:spPr>
          <a:xfrm>
            <a:off x="628649" y="1521354"/>
            <a:ext cx="8089681" cy="3626115"/>
          </a:xfrm>
        </p:spPr>
        <p:txBody>
          <a:bodyPr>
            <a:normAutofit/>
          </a:bodyPr>
          <a:lstStyle/>
          <a:p>
            <a:r>
              <a:rPr lang="en-US" dirty="0">
                <a:latin typeface="Garamond" panose="02020404030301010803" pitchFamily="18" charset="0"/>
              </a:rPr>
              <a:t>“You know what kind (of men) we </a:t>
            </a:r>
            <a:r>
              <a:rPr lang="en-US" dirty="0">
                <a:solidFill>
                  <a:srgbClr val="FFFF00"/>
                </a:solidFill>
                <a:latin typeface="Garamond" panose="02020404030301010803" pitchFamily="18" charset="0"/>
              </a:rPr>
              <a:t>became</a:t>
            </a:r>
            <a:r>
              <a:rPr lang="en-US" dirty="0">
                <a:latin typeface="Garamond" panose="02020404030301010803" pitchFamily="18" charset="0"/>
              </a:rPr>
              <a:t> among you…and you </a:t>
            </a:r>
            <a:r>
              <a:rPr lang="en-US" dirty="0">
                <a:solidFill>
                  <a:srgbClr val="FFFF00"/>
                </a:solidFill>
                <a:latin typeface="Garamond" panose="02020404030301010803" pitchFamily="18" charset="0"/>
              </a:rPr>
              <a:t>became</a:t>
            </a:r>
            <a:r>
              <a:rPr lang="en-US" dirty="0">
                <a:latin typeface="Garamond" panose="02020404030301010803" pitchFamily="18" charset="0"/>
              </a:rPr>
              <a:t> imitators of us and the Lord”</a:t>
            </a:r>
          </a:p>
          <a:p>
            <a:pPr lvl="1"/>
            <a:r>
              <a:rPr lang="en-US" dirty="0">
                <a:latin typeface="Garamond" panose="02020404030301010803" pitchFamily="18" charset="0"/>
              </a:rPr>
              <a:t>“…so that you became an example to all the faithful in Macedonia and Achaia</a:t>
            </a:r>
          </a:p>
          <a:p>
            <a:pPr lvl="1"/>
            <a:r>
              <a:rPr lang="en-US" dirty="0">
                <a:latin typeface="Garamond" panose="02020404030301010803" pitchFamily="18" charset="0"/>
              </a:rPr>
              <a:t>Their imitation is not just in tribulation, but in becoming an example themselves through their own ‘work’ and ‘labor.’  </a:t>
            </a:r>
          </a:p>
          <a:p>
            <a:pPr lvl="1"/>
            <a:endParaRPr lang="en-US" dirty="0">
              <a:latin typeface="Garamond" panose="02020404030301010803" pitchFamily="18" charset="0"/>
            </a:endParaRPr>
          </a:p>
          <a:p>
            <a:pPr lvl="2"/>
            <a:endParaRPr lang="en-US" dirty="0">
              <a:latin typeface="Garamond" panose="02020404030301010803" pitchFamily="18" charset="0"/>
            </a:endParaRPr>
          </a:p>
        </p:txBody>
      </p:sp>
    </p:spTree>
    <p:extLst>
      <p:ext uri="{BB962C8B-B14F-4D97-AF65-F5344CB8AC3E}">
        <p14:creationId xmlns:p14="http://schemas.microsoft.com/office/powerpoint/2010/main" val="2223092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Lesson 1 Overview</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 Paul’s call to go to Macedonia (Acts 16:6-12)</a:t>
            </a:r>
          </a:p>
          <a:p>
            <a:r>
              <a:rPr lang="en-US" dirty="0">
                <a:latin typeface="Garamond" panose="02020404030301010803" pitchFamily="18" charset="0"/>
              </a:rPr>
              <a:t> Social and Religious Culture of Thessalonica</a:t>
            </a:r>
          </a:p>
          <a:p>
            <a:r>
              <a:rPr lang="en-US" dirty="0">
                <a:latin typeface="Garamond" panose="02020404030301010803" pitchFamily="18" charset="0"/>
              </a:rPr>
              <a:t> Early Converts among Jews and Gentiles  (Acts 17:1-4)</a:t>
            </a:r>
          </a:p>
          <a:p>
            <a:r>
              <a:rPr lang="en-US" dirty="0">
                <a:latin typeface="Garamond" panose="02020404030301010803" pitchFamily="18" charset="0"/>
              </a:rPr>
              <a:t> Controversy and Departure (Acts 17:5-10)</a:t>
            </a:r>
          </a:p>
          <a:p>
            <a:r>
              <a:rPr lang="en-US" dirty="0">
                <a:latin typeface="Garamond" panose="02020404030301010803" pitchFamily="18" charset="0"/>
              </a:rPr>
              <a:t> The work of an Apostle in both presence and absence</a:t>
            </a:r>
          </a:p>
          <a:p>
            <a:pPr lvl="1"/>
            <a:endParaRPr lang="en-US" dirty="0">
              <a:latin typeface="Garamond" panose="02020404030301010803" pitchFamily="18" charset="0"/>
            </a:endParaRPr>
          </a:p>
        </p:txBody>
      </p:sp>
    </p:spTree>
    <p:extLst>
      <p:ext uri="{BB962C8B-B14F-4D97-AF65-F5344CB8AC3E}">
        <p14:creationId xmlns:p14="http://schemas.microsoft.com/office/powerpoint/2010/main" val="456699187"/>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Reputation of the Church (1:8-10)</a:t>
            </a:r>
          </a:p>
        </p:txBody>
      </p:sp>
      <p:sp>
        <p:nvSpPr>
          <p:cNvPr id="3" name="Content Placeholder 2"/>
          <p:cNvSpPr>
            <a:spLocks noGrp="1"/>
          </p:cNvSpPr>
          <p:nvPr>
            <p:ph idx="1"/>
          </p:nvPr>
        </p:nvSpPr>
        <p:spPr>
          <a:xfrm>
            <a:off x="628649" y="1521354"/>
            <a:ext cx="8089681" cy="3626115"/>
          </a:xfrm>
        </p:spPr>
        <p:txBody>
          <a:bodyPr>
            <a:normAutofit/>
          </a:bodyPr>
          <a:lstStyle/>
          <a:p>
            <a:r>
              <a:rPr lang="en-US" dirty="0">
                <a:latin typeface="Garamond" panose="02020404030301010803" pitchFamily="18" charset="0"/>
              </a:rPr>
              <a:t>Word ‘sounded forth’ (as a trumpet or thunder)</a:t>
            </a:r>
          </a:p>
          <a:p>
            <a:r>
              <a:rPr lang="en-US" dirty="0">
                <a:latin typeface="Garamond" panose="02020404030301010803" pitchFamily="18" charset="0"/>
              </a:rPr>
              <a:t>Faith has gone out into ‘every place’</a:t>
            </a:r>
          </a:p>
          <a:p>
            <a:r>
              <a:rPr lang="en-US" dirty="0">
                <a:latin typeface="Garamond" panose="02020404030301010803" pitchFamily="18" charset="0"/>
              </a:rPr>
              <a:t>Formal Evangelism? Traveling conversions? </a:t>
            </a:r>
          </a:p>
          <a:p>
            <a:r>
              <a:rPr lang="en-US" dirty="0">
                <a:latin typeface="Garamond" panose="02020404030301010803" pitchFamily="18" charset="0"/>
              </a:rPr>
              <a:t>Surprisingly, Paul becomes aware of this positive work to bring more to the Gospel of Christ through the report of others in Macedonia and Achaia (possibly even in Corinth!)</a:t>
            </a:r>
          </a:p>
          <a:p>
            <a:endParaRPr lang="en-US" dirty="0">
              <a:latin typeface="Garamond" panose="02020404030301010803" pitchFamily="18" charset="0"/>
            </a:endParaRPr>
          </a:p>
          <a:p>
            <a:pPr lvl="2"/>
            <a:endParaRPr lang="en-US" dirty="0">
              <a:latin typeface="Garamond" panose="02020404030301010803" pitchFamily="18" charset="0"/>
            </a:endParaRPr>
          </a:p>
        </p:txBody>
      </p:sp>
    </p:spTree>
    <p:extLst>
      <p:ext uri="{BB962C8B-B14F-4D97-AF65-F5344CB8AC3E}">
        <p14:creationId xmlns:p14="http://schemas.microsoft.com/office/powerpoint/2010/main" val="13711232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Reputation of the Church (1:8-10)</a:t>
            </a:r>
          </a:p>
        </p:txBody>
      </p:sp>
      <p:sp>
        <p:nvSpPr>
          <p:cNvPr id="3" name="Content Placeholder 2"/>
          <p:cNvSpPr>
            <a:spLocks noGrp="1"/>
          </p:cNvSpPr>
          <p:nvPr>
            <p:ph idx="1"/>
          </p:nvPr>
        </p:nvSpPr>
        <p:spPr>
          <a:xfrm>
            <a:off x="628649" y="1521354"/>
            <a:ext cx="8089681" cy="3626115"/>
          </a:xfrm>
        </p:spPr>
        <p:txBody>
          <a:bodyPr>
            <a:normAutofit fontScale="85000" lnSpcReduction="20000"/>
          </a:bodyPr>
          <a:lstStyle/>
          <a:p>
            <a:r>
              <a:rPr lang="en-US" sz="3800" dirty="0">
                <a:latin typeface="Garamond" panose="02020404030301010803" pitchFamily="18" charset="0"/>
              </a:rPr>
              <a:t>The summary of these reports is that the Thessalonians had “turned to God from idols”</a:t>
            </a:r>
          </a:p>
          <a:p>
            <a:r>
              <a:rPr lang="en-US" dirty="0">
                <a:latin typeface="Garamond" panose="02020404030301010803" pitchFamily="18" charset="0"/>
              </a:rPr>
              <a:t>Cf. Joel 2:11-14</a:t>
            </a:r>
          </a:p>
          <a:p>
            <a:pPr marL="0" indent="0" algn="ctr">
              <a:buNone/>
            </a:pPr>
            <a:r>
              <a:rPr lang="en-US" i="1" dirty="0"/>
              <a:t>“Yet even now,” declares the Lord, “</a:t>
            </a:r>
            <a:r>
              <a:rPr lang="en-US" i="1" dirty="0">
                <a:solidFill>
                  <a:srgbClr val="FFFF00"/>
                </a:solidFill>
              </a:rPr>
              <a:t>return to me with all your heart</a:t>
            </a:r>
            <a:r>
              <a:rPr lang="en-US" i="1" dirty="0"/>
              <a:t>, with fasting, with weeping, and with mourning; and rend your hearts and not your garments.” </a:t>
            </a:r>
            <a:r>
              <a:rPr lang="en-US" i="1" dirty="0">
                <a:solidFill>
                  <a:srgbClr val="FFFF00"/>
                </a:solidFill>
              </a:rPr>
              <a:t>Return to the Lord your God</a:t>
            </a:r>
            <a:r>
              <a:rPr lang="en-US" i="1" dirty="0"/>
              <a:t>, for he is gracious and merciful, slow to anger, and abounding in steadfast love; and he relents over disaster. Who knows whether he will not turn and relent, and leave a blessing behind him,</a:t>
            </a:r>
            <a:endParaRPr lang="en-US" dirty="0">
              <a:latin typeface="Garamond" panose="02020404030301010803" pitchFamily="18" charset="0"/>
            </a:endParaRPr>
          </a:p>
          <a:p>
            <a:pPr lvl="2"/>
            <a:endParaRPr lang="en-US" dirty="0">
              <a:latin typeface="Garamond" panose="02020404030301010803" pitchFamily="18" charset="0"/>
            </a:endParaRPr>
          </a:p>
        </p:txBody>
      </p:sp>
    </p:spTree>
    <p:extLst>
      <p:ext uri="{BB962C8B-B14F-4D97-AF65-F5344CB8AC3E}">
        <p14:creationId xmlns:p14="http://schemas.microsoft.com/office/powerpoint/2010/main" val="32984884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Reputation of the Church (1:8-10)</a:t>
            </a:r>
          </a:p>
        </p:txBody>
      </p:sp>
      <p:sp>
        <p:nvSpPr>
          <p:cNvPr id="3" name="Content Placeholder 2"/>
          <p:cNvSpPr>
            <a:spLocks noGrp="1"/>
          </p:cNvSpPr>
          <p:nvPr>
            <p:ph idx="1"/>
          </p:nvPr>
        </p:nvSpPr>
        <p:spPr>
          <a:xfrm>
            <a:off x="628649" y="1521354"/>
            <a:ext cx="8089681" cy="3626115"/>
          </a:xfrm>
        </p:spPr>
        <p:txBody>
          <a:bodyPr>
            <a:normAutofit fontScale="92500" lnSpcReduction="10000"/>
          </a:bodyPr>
          <a:lstStyle/>
          <a:p>
            <a:r>
              <a:rPr lang="en-US" sz="3500" dirty="0">
                <a:latin typeface="Garamond" panose="02020404030301010803" pitchFamily="18" charset="0"/>
              </a:rPr>
              <a:t>The summary of these reports is that the Thessalonians had “turned to God from idols”</a:t>
            </a:r>
          </a:p>
          <a:p>
            <a:r>
              <a:rPr lang="en-US" dirty="0">
                <a:latin typeface="Garamond" panose="02020404030301010803" pitchFamily="18" charset="0"/>
              </a:rPr>
              <a:t>Cf. Acts 14:15</a:t>
            </a:r>
          </a:p>
          <a:p>
            <a:pPr marL="0" indent="0" algn="ctr">
              <a:buNone/>
            </a:pPr>
            <a:r>
              <a:rPr lang="en-US" i="1" dirty="0"/>
              <a:t>“Men, why are you doing these things? We also are men, of like nature with you, and we bring you good news, that </a:t>
            </a:r>
            <a:r>
              <a:rPr lang="en-US" i="1" dirty="0">
                <a:solidFill>
                  <a:srgbClr val="FFFF00"/>
                </a:solidFill>
              </a:rPr>
              <a:t>you should turn from these vain things to a living God</a:t>
            </a:r>
            <a:r>
              <a:rPr lang="en-US" i="1" dirty="0"/>
              <a:t>, who made the heaven and the earth and the sea and all that is in them.”</a:t>
            </a:r>
            <a:endParaRPr lang="en-US" i="1" dirty="0">
              <a:latin typeface="Garamond" panose="02020404030301010803" pitchFamily="18" charset="0"/>
            </a:endParaRPr>
          </a:p>
        </p:txBody>
      </p:sp>
    </p:spTree>
    <p:extLst>
      <p:ext uri="{BB962C8B-B14F-4D97-AF65-F5344CB8AC3E}">
        <p14:creationId xmlns:p14="http://schemas.microsoft.com/office/powerpoint/2010/main" val="2485615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Reputation of the Church (1:8-10)</a:t>
            </a:r>
          </a:p>
        </p:txBody>
      </p:sp>
      <p:sp>
        <p:nvSpPr>
          <p:cNvPr id="3" name="Content Placeholder 2"/>
          <p:cNvSpPr>
            <a:spLocks noGrp="1"/>
          </p:cNvSpPr>
          <p:nvPr>
            <p:ph idx="1"/>
          </p:nvPr>
        </p:nvSpPr>
        <p:spPr>
          <a:xfrm>
            <a:off x="628649" y="1521354"/>
            <a:ext cx="8089681" cy="3626115"/>
          </a:xfrm>
        </p:spPr>
        <p:txBody>
          <a:bodyPr>
            <a:normAutofit fontScale="92500" lnSpcReduction="20000"/>
          </a:bodyPr>
          <a:lstStyle/>
          <a:p>
            <a:r>
              <a:rPr lang="en-US" dirty="0">
                <a:latin typeface="Garamond" panose="02020404030301010803" pitchFamily="18" charset="0"/>
              </a:rPr>
              <a:t>To ‘serve’ God – the bible often speaks of idolatry as a form of slavery</a:t>
            </a:r>
            <a:endParaRPr lang="en-US" i="1" dirty="0">
              <a:latin typeface="Garamond" panose="02020404030301010803" pitchFamily="18" charset="0"/>
            </a:endParaRPr>
          </a:p>
          <a:p>
            <a:r>
              <a:rPr lang="en-US" dirty="0">
                <a:latin typeface="Garamond" panose="02020404030301010803" pitchFamily="18" charset="0"/>
              </a:rPr>
              <a:t>Cf. Gal. 4:8-9</a:t>
            </a:r>
          </a:p>
          <a:p>
            <a:pPr marL="0" indent="0" algn="ctr">
              <a:buNone/>
            </a:pPr>
            <a:r>
              <a:rPr lang="en-US" i="1" dirty="0"/>
              <a:t>Formerly, when you did not know God, </a:t>
            </a:r>
            <a:r>
              <a:rPr lang="en-US" i="1" dirty="0">
                <a:solidFill>
                  <a:srgbClr val="FFFF00"/>
                </a:solidFill>
              </a:rPr>
              <a:t>you were enslaved </a:t>
            </a:r>
            <a:r>
              <a:rPr lang="en-US" i="1" dirty="0"/>
              <a:t>to those that by nature are not gods. But now that you have come to know God, or rather to be known by God, how can you turn back again to the weak and worthless elementary principles of the world, </a:t>
            </a:r>
            <a:r>
              <a:rPr lang="en-US" i="1" dirty="0">
                <a:solidFill>
                  <a:srgbClr val="FFFF00"/>
                </a:solidFill>
              </a:rPr>
              <a:t>whose slaves you want to be once more</a:t>
            </a:r>
            <a:r>
              <a:rPr lang="en-US" i="1" dirty="0"/>
              <a:t>? </a:t>
            </a:r>
            <a:endParaRPr lang="en-US" i="1" dirty="0">
              <a:latin typeface="Garamond" panose="02020404030301010803" pitchFamily="18" charset="0"/>
            </a:endParaRPr>
          </a:p>
        </p:txBody>
      </p:sp>
    </p:spTree>
    <p:extLst>
      <p:ext uri="{BB962C8B-B14F-4D97-AF65-F5344CB8AC3E}">
        <p14:creationId xmlns:p14="http://schemas.microsoft.com/office/powerpoint/2010/main" val="12872615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Reputation of the Church (1:8-10)</a:t>
            </a:r>
          </a:p>
        </p:txBody>
      </p:sp>
      <p:sp>
        <p:nvSpPr>
          <p:cNvPr id="3" name="Content Placeholder 2"/>
          <p:cNvSpPr>
            <a:spLocks noGrp="1"/>
          </p:cNvSpPr>
          <p:nvPr>
            <p:ph idx="1"/>
          </p:nvPr>
        </p:nvSpPr>
        <p:spPr>
          <a:xfrm>
            <a:off x="628649" y="1521354"/>
            <a:ext cx="8089681" cy="3626115"/>
          </a:xfrm>
        </p:spPr>
        <p:txBody>
          <a:bodyPr>
            <a:normAutofit lnSpcReduction="10000"/>
          </a:bodyPr>
          <a:lstStyle/>
          <a:p>
            <a:r>
              <a:rPr lang="en-US" dirty="0">
                <a:latin typeface="Garamond" panose="02020404030301010803" pitchFamily="18" charset="0"/>
              </a:rPr>
              <a:t>Opposed to the gods of Roman society, the God of the Gospel is ‘living’ and ‘true.’ </a:t>
            </a:r>
          </a:p>
          <a:p>
            <a:r>
              <a:rPr lang="en-US" dirty="0">
                <a:latin typeface="Garamond" panose="02020404030301010803" pitchFamily="18" charset="0"/>
              </a:rPr>
              <a:t>Conversion to God as a decision about how to live in the world. </a:t>
            </a:r>
          </a:p>
          <a:p>
            <a:pPr marL="0" indent="0" algn="ctr">
              <a:buNone/>
            </a:pPr>
            <a:r>
              <a:rPr lang="en-US" i="1" dirty="0"/>
              <a:t>“These men who have </a:t>
            </a:r>
            <a:r>
              <a:rPr lang="en-US" i="1" dirty="0">
                <a:solidFill>
                  <a:srgbClr val="FFFF00"/>
                </a:solidFill>
              </a:rPr>
              <a:t>turned the world upside down</a:t>
            </a:r>
            <a:r>
              <a:rPr lang="en-US" i="1" dirty="0"/>
              <a:t> have come here also,…and they are all </a:t>
            </a:r>
            <a:r>
              <a:rPr lang="en-US" i="1" dirty="0">
                <a:solidFill>
                  <a:srgbClr val="FFFF00"/>
                </a:solidFill>
              </a:rPr>
              <a:t>acting against the decrees of Caesar</a:t>
            </a:r>
            <a:r>
              <a:rPr lang="en-US" i="1" dirty="0"/>
              <a:t>, saying that there is another king, Jesus.” – Acts 17:6-7</a:t>
            </a:r>
            <a:endParaRPr lang="en-US" i="1" dirty="0">
              <a:latin typeface="Garamond" panose="02020404030301010803" pitchFamily="18" charset="0"/>
            </a:endParaRPr>
          </a:p>
        </p:txBody>
      </p:sp>
    </p:spTree>
    <p:extLst>
      <p:ext uri="{BB962C8B-B14F-4D97-AF65-F5344CB8AC3E}">
        <p14:creationId xmlns:p14="http://schemas.microsoft.com/office/powerpoint/2010/main" val="39957132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03105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Reputation of the Church (1:8-10)</a:t>
            </a:r>
          </a:p>
        </p:txBody>
      </p:sp>
      <p:sp>
        <p:nvSpPr>
          <p:cNvPr id="3" name="Content Placeholder 2"/>
          <p:cNvSpPr>
            <a:spLocks noGrp="1"/>
          </p:cNvSpPr>
          <p:nvPr>
            <p:ph idx="1"/>
          </p:nvPr>
        </p:nvSpPr>
        <p:spPr>
          <a:xfrm>
            <a:off x="628649" y="1521354"/>
            <a:ext cx="8089681" cy="3626115"/>
          </a:xfrm>
        </p:spPr>
        <p:txBody>
          <a:bodyPr>
            <a:normAutofit fontScale="92500" lnSpcReduction="10000"/>
          </a:bodyPr>
          <a:lstStyle/>
          <a:p>
            <a:r>
              <a:rPr lang="en-US" dirty="0">
                <a:latin typeface="Garamond" panose="02020404030301010803" pitchFamily="18" charset="0"/>
              </a:rPr>
              <a:t>Turning to God involves serving God and ‘waiting’ for His Son</a:t>
            </a:r>
          </a:p>
          <a:p>
            <a:pPr>
              <a:spcAft>
                <a:spcPts val="600"/>
              </a:spcAft>
            </a:pPr>
            <a:r>
              <a:rPr lang="en-US" b="1" dirty="0">
                <a:solidFill>
                  <a:srgbClr val="00B0F0"/>
                </a:solidFill>
                <a:latin typeface="Garamond" panose="02020404030301010803" pitchFamily="18" charset="0"/>
              </a:rPr>
              <a:t>Q: What does service to God have to do with waiting for the Lord? How does God’s wrath factor into that? </a:t>
            </a:r>
          </a:p>
          <a:p>
            <a:r>
              <a:rPr lang="en-US" dirty="0">
                <a:latin typeface="Garamond" panose="02020404030301010803" pitchFamily="18" charset="0"/>
              </a:rPr>
              <a:t>The identification of Jesus as ‘raised from the dead’ anticipates the message of resurrection in </a:t>
            </a:r>
            <a:r>
              <a:rPr lang="en-US" dirty="0" err="1">
                <a:latin typeface="Garamond" panose="02020404030301010803" pitchFamily="18" charset="0"/>
              </a:rPr>
              <a:t>ch.</a:t>
            </a:r>
            <a:r>
              <a:rPr lang="en-US" dirty="0">
                <a:latin typeface="Garamond" panose="02020404030301010803" pitchFamily="18" charset="0"/>
              </a:rPr>
              <a:t> 4. </a:t>
            </a:r>
          </a:p>
          <a:p>
            <a:r>
              <a:rPr lang="en-US" dirty="0">
                <a:latin typeface="Garamond" panose="02020404030301010803" pitchFamily="18" charset="0"/>
              </a:rPr>
              <a:t>He is the ‘rescuer’ from God’s coming wrath</a:t>
            </a:r>
          </a:p>
        </p:txBody>
      </p:sp>
    </p:spTree>
    <p:extLst>
      <p:ext uri="{BB962C8B-B14F-4D97-AF65-F5344CB8AC3E}">
        <p14:creationId xmlns:p14="http://schemas.microsoft.com/office/powerpoint/2010/main" val="2291810275"/>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1673678"/>
            <a:ext cx="7886700" cy="1289955"/>
          </a:xfrm>
        </p:spPr>
        <p:txBody>
          <a:bodyPr>
            <a:normAutofit/>
          </a:bodyPr>
          <a:lstStyle/>
          <a:p>
            <a:pPr algn="ctr"/>
            <a:r>
              <a:rPr lang="en-US" b="1" dirty="0">
                <a:latin typeface="Garamond" panose="02020404030301010803" pitchFamily="18" charset="0"/>
              </a:rPr>
              <a:t>END OF LESSON 3</a:t>
            </a:r>
          </a:p>
        </p:txBody>
      </p:sp>
    </p:spTree>
    <p:extLst>
      <p:ext uri="{BB962C8B-B14F-4D97-AF65-F5344CB8AC3E}">
        <p14:creationId xmlns:p14="http://schemas.microsoft.com/office/powerpoint/2010/main" val="1193102059"/>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1673678"/>
            <a:ext cx="7886700" cy="1905094"/>
          </a:xfrm>
        </p:spPr>
        <p:txBody>
          <a:bodyPr>
            <a:normAutofit/>
          </a:bodyPr>
          <a:lstStyle/>
          <a:p>
            <a:pPr algn="ctr">
              <a:lnSpc>
                <a:spcPct val="100000"/>
              </a:lnSpc>
            </a:pPr>
            <a:r>
              <a:rPr lang="en-US" b="1" dirty="0">
                <a:latin typeface="Garamond" panose="02020404030301010803" pitchFamily="18" charset="0"/>
              </a:rPr>
              <a:t>Lesson 4: Paul’s Ministry in Thessalonica</a:t>
            </a:r>
            <a:br>
              <a:rPr lang="en-US" b="1" dirty="0">
                <a:latin typeface="Garamond" panose="02020404030301010803" pitchFamily="18" charset="0"/>
              </a:rPr>
            </a:br>
            <a:r>
              <a:rPr lang="en-US" sz="3200" b="1" i="1" dirty="0">
                <a:latin typeface="Garamond" panose="02020404030301010803" pitchFamily="18" charset="0"/>
              </a:rPr>
              <a:t>1 Thessalonians 2:1-16</a:t>
            </a:r>
            <a:endParaRPr lang="en-US" b="1" dirty="0">
              <a:latin typeface="Garamond" panose="02020404030301010803" pitchFamily="18" charset="0"/>
            </a:endParaRPr>
          </a:p>
        </p:txBody>
      </p:sp>
    </p:spTree>
    <p:extLst>
      <p:ext uri="{BB962C8B-B14F-4D97-AF65-F5344CB8AC3E}">
        <p14:creationId xmlns:p14="http://schemas.microsoft.com/office/powerpoint/2010/main" val="1875609455"/>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1673678"/>
            <a:ext cx="7886700" cy="1905094"/>
          </a:xfrm>
        </p:spPr>
        <p:txBody>
          <a:bodyPr>
            <a:normAutofit fontScale="90000"/>
          </a:bodyPr>
          <a:lstStyle/>
          <a:p>
            <a:pPr algn="ctr">
              <a:lnSpc>
                <a:spcPct val="100000"/>
              </a:lnSpc>
            </a:pPr>
            <a:r>
              <a:rPr lang="en-US" b="1" u="sng" dirty="0">
                <a:latin typeface="Garamond" panose="02020404030301010803" pitchFamily="18" charset="0"/>
              </a:rPr>
              <a:t>Key Verse </a:t>
            </a:r>
            <a:br>
              <a:rPr lang="en-US" b="1" dirty="0">
                <a:latin typeface="Garamond" panose="02020404030301010803" pitchFamily="18" charset="0"/>
              </a:rPr>
            </a:br>
            <a:r>
              <a:rPr lang="en-US" b="1" dirty="0">
                <a:latin typeface="Garamond" panose="02020404030301010803" pitchFamily="18" charset="0"/>
              </a:rPr>
              <a:t>“Having so fond an affection for you, we were well-pleased to impart to you not only the gospel of god, but also our own lives, because you became very dear to us.” – 1 Thessalonians 2:8</a:t>
            </a:r>
          </a:p>
        </p:txBody>
      </p:sp>
    </p:spTree>
    <p:extLst>
      <p:ext uri="{BB962C8B-B14F-4D97-AF65-F5344CB8AC3E}">
        <p14:creationId xmlns:p14="http://schemas.microsoft.com/office/powerpoint/2010/main" val="208444375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aramond" panose="02020404030301010803" pitchFamily="18" charset="0"/>
              </a:rPr>
              <a:t> Paul’s call to go to Macedonia</a:t>
            </a:r>
            <a:endParaRPr lang="en-US" b="1" dirty="0">
              <a:latin typeface="Garamond" panose="02020404030301010803" pitchFamily="18" charset="0"/>
            </a:endParaRPr>
          </a:p>
        </p:txBody>
      </p:sp>
      <p:sp>
        <p:nvSpPr>
          <p:cNvPr id="3" name="Content Placeholder 2"/>
          <p:cNvSpPr>
            <a:spLocks noGrp="1"/>
          </p:cNvSpPr>
          <p:nvPr>
            <p:ph idx="1"/>
          </p:nvPr>
        </p:nvSpPr>
        <p:spPr/>
        <p:txBody>
          <a:bodyPr/>
          <a:lstStyle/>
          <a:p>
            <a:pPr lvl="1"/>
            <a:r>
              <a:rPr lang="en-US" dirty="0">
                <a:latin typeface="Garamond" panose="02020404030301010803" pitchFamily="18" charset="0"/>
              </a:rPr>
              <a:t>Read Acts 16:6-12</a:t>
            </a:r>
          </a:p>
          <a:p>
            <a:pPr lvl="1"/>
            <a:endParaRPr lang="en-US" dirty="0">
              <a:latin typeface="Garamond" panose="02020404030301010803" pitchFamily="18" charset="0"/>
            </a:endParaRPr>
          </a:p>
          <a:p>
            <a:pPr lvl="1"/>
            <a:endParaRPr lang="en-US" dirty="0">
              <a:latin typeface="Garamond" panose="02020404030301010803" pitchFamily="18" charset="0"/>
            </a:endParaRPr>
          </a:p>
        </p:txBody>
      </p:sp>
      <p:pic>
        <p:nvPicPr>
          <p:cNvPr id="1028" name="Picture 4" descr="Image result for man of macedonia">
            <a:extLst>
              <a:ext uri="{FF2B5EF4-FFF2-40B4-BE49-F238E27FC236}">
                <a16:creationId xmlns:a16="http://schemas.microsoft.com/office/drawing/2014/main" id="{7B754CE9-8A82-4DAB-83EB-7943B232D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577" y="1464069"/>
            <a:ext cx="2854695" cy="39425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descr="Image result for thessalonica">
            <a:extLst>
              <a:ext uri="{FF2B5EF4-FFF2-40B4-BE49-F238E27FC236}">
                <a16:creationId xmlns:a16="http://schemas.microsoft.com/office/drawing/2014/main" id="{76C65FB0-FA1F-4F96-B5D9-A14DDB1FC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28" y="2229633"/>
            <a:ext cx="5309927" cy="3194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7047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Overview</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Coming to Thessalonica (2:1-2)</a:t>
            </a:r>
          </a:p>
          <a:p>
            <a:r>
              <a:rPr lang="en-US" dirty="0">
                <a:latin typeface="Garamond" panose="02020404030301010803" pitchFamily="18" charset="0"/>
              </a:rPr>
              <a:t>Paul’s character as an evangelist (2:3-12)</a:t>
            </a:r>
          </a:p>
          <a:p>
            <a:r>
              <a:rPr lang="en-US" dirty="0">
                <a:latin typeface="Garamond" panose="02020404030301010803" pitchFamily="18" charset="0"/>
              </a:rPr>
              <a:t>Imitators in suffering (2:13-16)</a:t>
            </a:r>
          </a:p>
          <a:p>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786497829"/>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Coming to Thessalonica (2:1-2)</a:t>
            </a:r>
          </a:p>
        </p:txBody>
      </p:sp>
      <p:sp>
        <p:nvSpPr>
          <p:cNvPr id="3" name="Content Placeholder 2"/>
          <p:cNvSpPr>
            <a:spLocks noGrp="1"/>
          </p:cNvSpPr>
          <p:nvPr>
            <p:ph idx="1"/>
          </p:nvPr>
        </p:nvSpPr>
        <p:spPr/>
        <p:txBody>
          <a:bodyPr>
            <a:normAutofit lnSpcReduction="10000"/>
          </a:bodyPr>
          <a:lstStyle/>
          <a:p>
            <a:r>
              <a:rPr lang="en-US" dirty="0">
                <a:latin typeface="Garamond" panose="02020404030301010803" pitchFamily="18" charset="0"/>
              </a:rPr>
              <a:t>Where does the Thanksgiving Prayer end??</a:t>
            </a:r>
          </a:p>
          <a:p>
            <a:pPr lvl="1"/>
            <a:r>
              <a:rPr lang="en-US" dirty="0">
                <a:latin typeface="Garamond" panose="02020404030301010803" pitchFamily="18" charset="0"/>
              </a:rPr>
              <a:t>1:5?</a:t>
            </a:r>
          </a:p>
          <a:p>
            <a:pPr lvl="1"/>
            <a:r>
              <a:rPr lang="en-US" dirty="0">
                <a:latin typeface="Garamond" panose="02020404030301010803" pitchFamily="18" charset="0"/>
              </a:rPr>
              <a:t>1:10?</a:t>
            </a:r>
          </a:p>
          <a:p>
            <a:pPr lvl="1"/>
            <a:r>
              <a:rPr lang="en-US" dirty="0">
                <a:latin typeface="Garamond" panose="02020404030301010803" pitchFamily="18" charset="0"/>
              </a:rPr>
              <a:t>2:12?</a:t>
            </a:r>
          </a:p>
          <a:p>
            <a:pPr lvl="1"/>
            <a:r>
              <a:rPr lang="en-US" dirty="0">
                <a:latin typeface="Garamond" panose="02020404030301010803" pitchFamily="18" charset="0"/>
              </a:rPr>
              <a:t>3:13?</a:t>
            </a:r>
          </a:p>
          <a:p>
            <a:pPr marL="0" indent="0" algn="ctr">
              <a:buNone/>
            </a:pPr>
            <a:endParaRPr lang="en-US" dirty="0">
              <a:latin typeface="Garamond" panose="02020404030301010803" pitchFamily="18" charset="0"/>
            </a:endParaRPr>
          </a:p>
          <a:p>
            <a:pPr marL="0" indent="0" algn="ctr">
              <a:buNone/>
            </a:pPr>
            <a:r>
              <a:rPr lang="en-US" dirty="0">
                <a:latin typeface="Garamond" panose="02020404030301010803" pitchFamily="18" charset="0"/>
              </a:rPr>
              <a:t>“We give thanks to God always for all of you, </a:t>
            </a:r>
            <a:r>
              <a:rPr lang="en-US" dirty="0">
                <a:solidFill>
                  <a:srgbClr val="FFFF00"/>
                </a:solidFill>
                <a:latin typeface="Garamond" panose="02020404030301010803" pitchFamily="18" charset="0"/>
              </a:rPr>
              <a:t>constantly</a:t>
            </a:r>
            <a:r>
              <a:rPr lang="en-US" dirty="0">
                <a:latin typeface="Garamond" panose="02020404030301010803" pitchFamily="18" charset="0"/>
              </a:rPr>
              <a:t> mentioning you in our prayers.”</a:t>
            </a:r>
          </a:p>
        </p:txBody>
      </p:sp>
    </p:spTree>
    <p:extLst>
      <p:ext uri="{BB962C8B-B14F-4D97-AF65-F5344CB8AC3E}">
        <p14:creationId xmlns:p14="http://schemas.microsoft.com/office/powerpoint/2010/main" val="2937401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Coming to Thessalonica (2:1-2)</a:t>
            </a:r>
          </a:p>
        </p:txBody>
      </p:sp>
      <p:sp>
        <p:nvSpPr>
          <p:cNvPr id="3" name="Content Placeholder 2"/>
          <p:cNvSpPr>
            <a:spLocks noGrp="1"/>
          </p:cNvSpPr>
          <p:nvPr>
            <p:ph idx="1"/>
          </p:nvPr>
        </p:nvSpPr>
        <p:spPr/>
        <p:txBody>
          <a:bodyPr>
            <a:normAutofit lnSpcReduction="10000"/>
          </a:bodyPr>
          <a:lstStyle/>
          <a:p>
            <a:pPr marL="0" indent="0">
              <a:buNone/>
            </a:pPr>
            <a:r>
              <a:rPr lang="en-US" dirty="0">
                <a:latin typeface="Garamond" panose="02020404030301010803" pitchFamily="18" charset="0"/>
              </a:rPr>
              <a:t>2:1 – “For </a:t>
            </a:r>
            <a:r>
              <a:rPr lang="en-US" dirty="0">
                <a:solidFill>
                  <a:srgbClr val="FFFF00"/>
                </a:solidFill>
                <a:latin typeface="Garamond" panose="02020404030301010803" pitchFamily="18" charset="0"/>
              </a:rPr>
              <a:t>you yourselves </a:t>
            </a:r>
            <a:r>
              <a:rPr lang="en-US" dirty="0">
                <a:latin typeface="Garamond" panose="02020404030301010803" pitchFamily="18" charset="0"/>
              </a:rPr>
              <a:t>know, brothers, that our </a:t>
            </a:r>
            <a:r>
              <a:rPr lang="en-US" u="sng" dirty="0">
                <a:solidFill>
                  <a:srgbClr val="FFFF00"/>
                </a:solidFill>
                <a:latin typeface="Garamond" panose="02020404030301010803" pitchFamily="18" charset="0"/>
              </a:rPr>
              <a:t>coming</a:t>
            </a:r>
            <a:r>
              <a:rPr lang="en-US" dirty="0">
                <a:latin typeface="Garamond" panose="02020404030301010803" pitchFamily="18" charset="0"/>
              </a:rPr>
              <a:t> to you was not in vain.”</a:t>
            </a:r>
          </a:p>
          <a:p>
            <a:pPr marL="0" indent="0">
              <a:buNone/>
            </a:pPr>
            <a:r>
              <a:rPr lang="en-US" dirty="0">
                <a:latin typeface="Garamond" panose="02020404030301010803" pitchFamily="18" charset="0"/>
              </a:rPr>
              <a:t>						</a:t>
            </a:r>
          </a:p>
          <a:p>
            <a:pPr marL="0" indent="0">
              <a:buNone/>
            </a:pPr>
            <a:endParaRPr lang="en-US" dirty="0">
              <a:latin typeface="Garamond" panose="02020404030301010803" pitchFamily="18" charset="0"/>
            </a:endParaRP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1:9 – “For </a:t>
            </a:r>
            <a:r>
              <a:rPr lang="en-US" dirty="0">
                <a:solidFill>
                  <a:srgbClr val="FFFF00"/>
                </a:solidFill>
                <a:latin typeface="Garamond" panose="02020404030301010803" pitchFamily="18" charset="0"/>
              </a:rPr>
              <a:t>[the believers in Macedonia &amp; Achaia (1:7)] </a:t>
            </a:r>
            <a:r>
              <a:rPr lang="en-US" dirty="0">
                <a:latin typeface="Garamond" panose="02020404030301010803" pitchFamily="18" charset="0"/>
              </a:rPr>
              <a:t>report concerning us the kind of </a:t>
            </a:r>
            <a:r>
              <a:rPr lang="en-US" u="sng" dirty="0">
                <a:solidFill>
                  <a:srgbClr val="FFFF00"/>
                </a:solidFill>
                <a:latin typeface="Garamond" panose="02020404030301010803" pitchFamily="18" charset="0"/>
              </a:rPr>
              <a:t>reception</a:t>
            </a:r>
            <a:r>
              <a:rPr lang="en-US" dirty="0">
                <a:latin typeface="Garamond" panose="02020404030301010803" pitchFamily="18" charset="0"/>
              </a:rPr>
              <a:t> we had among you…”</a:t>
            </a:r>
          </a:p>
          <a:p>
            <a:pPr marL="0" indent="0">
              <a:buNone/>
            </a:pPr>
            <a:endParaRPr lang="en-US" dirty="0">
              <a:latin typeface="Garamond" panose="02020404030301010803" pitchFamily="18" charset="0"/>
            </a:endParaRPr>
          </a:p>
        </p:txBody>
      </p:sp>
      <p:sp>
        <p:nvSpPr>
          <p:cNvPr id="6" name="Arrow: Up-Down 5">
            <a:extLst>
              <a:ext uri="{FF2B5EF4-FFF2-40B4-BE49-F238E27FC236}">
                <a16:creationId xmlns:a16="http://schemas.microsoft.com/office/drawing/2014/main" id="{F49238BB-C657-4D21-9676-98FE98CEEE5D}"/>
              </a:ext>
            </a:extLst>
          </p:cNvPr>
          <p:cNvSpPr/>
          <p:nvPr/>
        </p:nvSpPr>
        <p:spPr>
          <a:xfrm>
            <a:off x="4093153" y="2435290"/>
            <a:ext cx="653143" cy="134127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041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Coming to Thessalonica (2:1-2)</a:t>
            </a:r>
          </a:p>
        </p:txBody>
      </p:sp>
      <p:sp>
        <p:nvSpPr>
          <p:cNvPr id="3" name="Content Placeholder 2"/>
          <p:cNvSpPr>
            <a:spLocks noGrp="1"/>
          </p:cNvSpPr>
          <p:nvPr>
            <p:ph idx="1"/>
          </p:nvPr>
        </p:nvSpPr>
        <p:spPr>
          <a:xfrm>
            <a:off x="628650" y="1521354"/>
            <a:ext cx="7886700" cy="3787764"/>
          </a:xfrm>
        </p:spPr>
        <p:txBody>
          <a:bodyPr>
            <a:normAutofit fontScale="92500"/>
          </a:bodyPr>
          <a:lstStyle/>
          <a:p>
            <a:r>
              <a:rPr lang="en-US" dirty="0">
                <a:latin typeface="Garamond" panose="02020404030301010803" pitchFamily="18" charset="0"/>
              </a:rPr>
              <a:t>“in vain” – can mean either ‘powerless’ or ‘without results,’ but in context probably means the former. </a:t>
            </a:r>
          </a:p>
          <a:p>
            <a:pPr lvl="1"/>
            <a:r>
              <a:rPr lang="en-US" dirty="0">
                <a:latin typeface="Garamond" panose="02020404030301010803" pitchFamily="18" charset="0"/>
              </a:rPr>
              <a:t>The focus in this section is on the power of God and the character of Christ reflected in how Paul ministered to these Christians, not the converts he gained. </a:t>
            </a:r>
          </a:p>
          <a:p>
            <a:r>
              <a:rPr lang="en-US" dirty="0">
                <a:latin typeface="Garamond" panose="02020404030301010803" pitchFamily="18" charset="0"/>
              </a:rPr>
              <a:t>“</a:t>
            </a:r>
            <a:r>
              <a:rPr lang="en-US" dirty="0">
                <a:solidFill>
                  <a:schemeClr val="bg1"/>
                </a:solidFill>
                <a:latin typeface="Garamond" panose="02020404030301010803" pitchFamily="18" charset="0"/>
              </a:rPr>
              <a:t>boldness in our God” - </a:t>
            </a:r>
            <a:r>
              <a:rPr lang="en-US" dirty="0">
                <a:latin typeface="Garamond" panose="02020404030301010803" pitchFamily="18" charset="0"/>
              </a:rPr>
              <a:t>Confidence and/or ‘frankness/candor’</a:t>
            </a:r>
          </a:p>
          <a:p>
            <a:pPr lvl="1"/>
            <a:r>
              <a:rPr lang="en-US" dirty="0">
                <a:latin typeface="Garamond" panose="02020404030301010803" pitchFamily="18" charset="0"/>
              </a:rPr>
              <a:t>The remainder this description through v.12 is a commentary on Paul’s motivation for this boldness.</a:t>
            </a:r>
          </a:p>
        </p:txBody>
      </p:sp>
    </p:spTree>
    <p:extLst>
      <p:ext uri="{BB962C8B-B14F-4D97-AF65-F5344CB8AC3E}">
        <p14:creationId xmlns:p14="http://schemas.microsoft.com/office/powerpoint/2010/main" val="2580731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a:bodyPr>
          <a:lstStyle/>
          <a:p>
            <a:pPr marL="0" indent="0" algn="ctr">
              <a:buNone/>
            </a:pPr>
            <a:r>
              <a:rPr lang="en-US" b="1" dirty="0">
                <a:latin typeface="Garamond" panose="02020404030301010803" pitchFamily="18" charset="0"/>
              </a:rPr>
              <a:t>Error / Impurity / Deceit </a:t>
            </a:r>
          </a:p>
          <a:p>
            <a:pPr marL="0" indent="0" algn="ctr">
              <a:buNone/>
            </a:pPr>
            <a:r>
              <a:rPr lang="en-US" b="1" dirty="0">
                <a:latin typeface="Garamond" panose="02020404030301010803" pitchFamily="18" charset="0"/>
              </a:rPr>
              <a:t>Pleasing to men / Word of flattery</a:t>
            </a:r>
          </a:p>
          <a:p>
            <a:pPr marL="0" indent="0" algn="ctr">
              <a:buNone/>
            </a:pPr>
            <a:r>
              <a:rPr lang="en-US" b="1" dirty="0">
                <a:latin typeface="Garamond" panose="02020404030301010803" pitchFamily="18" charset="0"/>
              </a:rPr>
              <a:t>Pretext for greed / Seek glory from anyone</a:t>
            </a:r>
          </a:p>
          <a:p>
            <a:pPr marL="0" indent="0" algn="ctr">
              <a:buNone/>
            </a:pPr>
            <a:endParaRPr lang="en-US" b="1" dirty="0">
              <a:latin typeface="Garamond" panose="02020404030301010803" pitchFamily="18" charset="0"/>
            </a:endParaRPr>
          </a:p>
          <a:p>
            <a:r>
              <a:rPr lang="en-US" b="1" dirty="0">
                <a:solidFill>
                  <a:srgbClr val="00B0F0"/>
                </a:solidFill>
                <a:latin typeface="Garamond" panose="02020404030301010803" pitchFamily="18" charset="0"/>
              </a:rPr>
              <a:t>Q: Why does Paul spend so many words describing what his preaching and teaching was </a:t>
            </a:r>
            <a:r>
              <a:rPr lang="en-US" b="1" u="sng" dirty="0">
                <a:solidFill>
                  <a:srgbClr val="00B0F0"/>
                </a:solidFill>
                <a:latin typeface="Garamond" panose="02020404030301010803" pitchFamily="18" charset="0"/>
              </a:rPr>
              <a:t>NOT</a:t>
            </a:r>
            <a:r>
              <a:rPr lang="en-US" b="1" dirty="0">
                <a:solidFill>
                  <a:srgbClr val="00B0F0"/>
                </a:solidFill>
                <a:latin typeface="Garamond" panose="02020404030301010803" pitchFamily="18" charset="0"/>
              </a:rPr>
              <a:t>?</a:t>
            </a:r>
          </a:p>
          <a:p>
            <a:pPr marL="0" indent="0" algn="ctr">
              <a:buNone/>
            </a:pPr>
            <a:endParaRPr lang="en-US" b="1" dirty="0">
              <a:latin typeface="Garamond" panose="02020404030301010803" pitchFamily="18" charset="0"/>
            </a:endParaRPr>
          </a:p>
        </p:txBody>
      </p:sp>
    </p:spTree>
    <p:extLst>
      <p:ext uri="{BB962C8B-B14F-4D97-AF65-F5344CB8AC3E}">
        <p14:creationId xmlns:p14="http://schemas.microsoft.com/office/powerpoint/2010/main" val="1540923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49" y="1521354"/>
            <a:ext cx="8036961" cy="2392278"/>
          </a:xfrm>
        </p:spPr>
        <p:txBody>
          <a:bodyPr>
            <a:noAutofit/>
          </a:bodyPr>
          <a:lstStyle/>
          <a:p>
            <a:r>
              <a:rPr lang="en-US" dirty="0">
                <a:latin typeface="Garamond" panose="02020404030301010803" pitchFamily="18" charset="0"/>
              </a:rPr>
              <a:t>Paul uses standard language about the Greco-Roman tradition of traveling ‘philosopher-teachers’ in order to distance himself from that persona. </a:t>
            </a:r>
          </a:p>
        </p:txBody>
      </p:sp>
      <p:pic>
        <p:nvPicPr>
          <p:cNvPr id="1026" name="Picture 2" descr="Image result for greco roman philosophy teachers">
            <a:extLst>
              <a:ext uri="{FF2B5EF4-FFF2-40B4-BE49-F238E27FC236}">
                <a16:creationId xmlns:a16="http://schemas.microsoft.com/office/drawing/2014/main" id="{40ADA1A1-7DAC-457D-91EA-2D65DD0FA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690" y="3182112"/>
            <a:ext cx="2094660" cy="21270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8650" y="3440944"/>
            <a:ext cx="5753862" cy="2081211"/>
          </a:xfrm>
          <a:prstGeom prst="rect">
            <a:avLst/>
          </a:prstGeom>
          <a:noFill/>
        </p:spPr>
        <p:txBody>
          <a:bodyPr wrap="square" rtlCol="0">
            <a:spAutoFit/>
          </a:bodyPr>
          <a:lstStyle/>
          <a:p>
            <a:pPr marL="171450" indent="-171450" defTabSz="685800">
              <a:lnSpc>
                <a:spcPct val="90000"/>
              </a:lnSpc>
              <a:spcBef>
                <a:spcPts val="750"/>
              </a:spcBef>
              <a:buFont typeface="Arial" panose="020B0604020202020204" pitchFamily="34" charset="0"/>
              <a:buChar char="•"/>
            </a:pPr>
            <a:r>
              <a:rPr lang="en-US" sz="3200" dirty="0">
                <a:solidFill>
                  <a:prstClr val="white">
                    <a:lumMod val="95000"/>
                  </a:prstClr>
                </a:solidFill>
                <a:latin typeface="Garamond" panose="02020404030301010803" pitchFamily="18" charset="0"/>
              </a:rPr>
              <a:t>Antithesis allows Paul to speak not of his own abilities, but as enabled by God to be a faithful preacher and model of Christ. </a:t>
            </a:r>
          </a:p>
          <a:p>
            <a:endParaRPr lang="en-US" dirty="0"/>
          </a:p>
        </p:txBody>
      </p:sp>
    </p:spTree>
    <p:extLst>
      <p:ext uri="{BB962C8B-B14F-4D97-AF65-F5344CB8AC3E}">
        <p14:creationId xmlns:p14="http://schemas.microsoft.com/office/powerpoint/2010/main" val="1715418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a:bodyPr>
          <a:lstStyle/>
          <a:p>
            <a:r>
              <a:rPr lang="en-US" dirty="0">
                <a:latin typeface="Garamond" panose="02020404030301010803" pitchFamily="18" charset="0"/>
              </a:rPr>
              <a:t>Rather than avoiding or disregarding suffering, Paul is empowered through it (2:2)</a:t>
            </a:r>
          </a:p>
          <a:p>
            <a:pPr lvl="1"/>
            <a:r>
              <a:rPr lang="en-US" dirty="0">
                <a:latin typeface="Garamond" panose="02020404030301010803" pitchFamily="18" charset="0"/>
              </a:rPr>
              <a:t>Paul’s boldness was “in(by) our God.”</a:t>
            </a:r>
          </a:p>
          <a:p>
            <a:pPr lvl="1"/>
            <a:r>
              <a:rPr lang="en-US" dirty="0">
                <a:latin typeface="Garamond" panose="02020404030301010803" pitchFamily="18" charset="0"/>
              </a:rPr>
              <a:t>“opposition” (</a:t>
            </a:r>
            <a:r>
              <a:rPr lang="en-US" dirty="0" err="1">
                <a:latin typeface="Garamond" panose="02020404030301010803" pitchFamily="18" charset="0"/>
              </a:rPr>
              <a:t>agoni</a:t>
            </a:r>
            <a:r>
              <a:rPr lang="en-US" dirty="0">
                <a:latin typeface="Garamond" panose="02020404030301010803" pitchFamily="18" charset="0"/>
              </a:rPr>
              <a:t>) is a word referring to a contest in which one is typically opposed by another person. Here it refers to at least the accusations made by the Jews, but also may refer to other competing philosophical/religious ideas</a:t>
            </a:r>
          </a:p>
        </p:txBody>
      </p:sp>
    </p:spTree>
    <p:extLst>
      <p:ext uri="{BB962C8B-B14F-4D97-AF65-F5344CB8AC3E}">
        <p14:creationId xmlns:p14="http://schemas.microsoft.com/office/powerpoint/2010/main" val="3968783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a:bodyPr>
          <a:lstStyle/>
          <a:p>
            <a:r>
              <a:rPr lang="en-US" dirty="0">
                <a:latin typeface="Garamond" panose="02020404030301010803" pitchFamily="18" charset="0"/>
              </a:rPr>
              <a:t>Rather than countering falsehood with self-virtue, Paul leans on approval from God (2:3-4)</a:t>
            </a:r>
          </a:p>
          <a:p>
            <a:pPr lvl="1"/>
            <a:r>
              <a:rPr lang="en-US" dirty="0">
                <a:latin typeface="Garamond" panose="02020404030301010803" pitchFamily="18" charset="0"/>
              </a:rPr>
              <a:t>Paul’s ‘virtue’ is God’s approval and faithfulness to him as a preacher of the Gospel.</a:t>
            </a:r>
          </a:p>
          <a:p>
            <a:pPr lvl="1"/>
            <a:r>
              <a:rPr lang="en-US" dirty="0">
                <a:latin typeface="Garamond" panose="02020404030301010803" pitchFamily="18" charset="0"/>
              </a:rPr>
              <a:t>“Just as we have been </a:t>
            </a:r>
            <a:r>
              <a:rPr lang="en-US" u="sng" dirty="0">
                <a:solidFill>
                  <a:srgbClr val="FFFF00"/>
                </a:solidFill>
                <a:latin typeface="Garamond" panose="02020404030301010803" pitchFamily="18" charset="0"/>
              </a:rPr>
              <a:t>approved</a:t>
            </a:r>
            <a:r>
              <a:rPr lang="en-US" dirty="0">
                <a:latin typeface="Garamond" panose="02020404030301010803" pitchFamily="18" charset="0"/>
              </a:rPr>
              <a:t> by God to be entrusted with the Gospel, so we speak not as pleasing men, but God who </a:t>
            </a:r>
            <a:r>
              <a:rPr lang="en-US" u="sng" dirty="0">
                <a:solidFill>
                  <a:srgbClr val="FFFF00"/>
                </a:solidFill>
                <a:latin typeface="Garamond" panose="02020404030301010803" pitchFamily="18" charset="0"/>
              </a:rPr>
              <a:t>examines</a:t>
            </a:r>
            <a:r>
              <a:rPr lang="en-US" dirty="0">
                <a:latin typeface="Garamond" panose="02020404030301010803" pitchFamily="18" charset="0"/>
              </a:rPr>
              <a:t> our hearts.”</a:t>
            </a:r>
          </a:p>
        </p:txBody>
      </p:sp>
    </p:spTree>
    <p:extLst>
      <p:ext uri="{BB962C8B-B14F-4D97-AF65-F5344CB8AC3E}">
        <p14:creationId xmlns:p14="http://schemas.microsoft.com/office/powerpoint/2010/main" val="3654542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a:bodyPr>
          <a:lstStyle/>
          <a:p>
            <a:r>
              <a:rPr lang="en-US" dirty="0">
                <a:latin typeface="Garamond" panose="02020404030301010803" pitchFamily="18" charset="0"/>
              </a:rPr>
              <a:t>Rather than denying ambition by asserting authority, Paul responds with care and sacrifice (2:5-8)</a:t>
            </a:r>
          </a:p>
          <a:p>
            <a:pPr lvl="1"/>
            <a:r>
              <a:rPr lang="en-US" dirty="0">
                <a:latin typeface="Garamond" panose="02020404030301010803" pitchFamily="18" charset="0"/>
              </a:rPr>
              <a:t>v.6 – lit. ‘having power in weight to be as apostles of Christ.’</a:t>
            </a:r>
          </a:p>
          <a:p>
            <a:pPr lvl="1"/>
            <a:r>
              <a:rPr lang="en-US" dirty="0">
                <a:latin typeface="Garamond" panose="02020404030301010803" pitchFamily="18" charset="0"/>
              </a:rPr>
              <a:t>v.7 – BUT ‘we became gentle among you…’</a:t>
            </a:r>
          </a:p>
          <a:p>
            <a:pPr lvl="1"/>
            <a:r>
              <a:rPr lang="en-US" dirty="0">
                <a:latin typeface="Garamond" panose="02020404030301010803" pitchFamily="18" charset="0"/>
              </a:rPr>
              <a:t>v.8 – ‘…because you had become dear to us.’</a:t>
            </a:r>
          </a:p>
        </p:txBody>
      </p:sp>
    </p:spTree>
    <p:extLst>
      <p:ext uri="{BB962C8B-B14F-4D97-AF65-F5344CB8AC3E}">
        <p14:creationId xmlns:p14="http://schemas.microsoft.com/office/powerpoint/2010/main" val="1194977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a:bodyPr>
          <a:lstStyle/>
          <a:p>
            <a:r>
              <a:rPr lang="en-US" dirty="0">
                <a:latin typeface="Garamond" panose="02020404030301010803" pitchFamily="18" charset="0"/>
              </a:rPr>
              <a:t>Rather than denying ambition by asserting authority, Paul responds with care and sacrifice (2:5-8)</a:t>
            </a:r>
          </a:p>
          <a:p>
            <a:pPr lvl="1"/>
            <a:r>
              <a:rPr lang="en-US" b="1" dirty="0">
                <a:solidFill>
                  <a:srgbClr val="00B0F0"/>
                </a:solidFill>
                <a:latin typeface="Garamond" panose="02020404030301010803" pitchFamily="18" charset="0"/>
              </a:rPr>
              <a:t>Q: How do the familial metaphors in this section underscore the relationship Paul is attempting to maintain with the church in this letter? How do they create relationships among the church members? </a:t>
            </a:r>
          </a:p>
          <a:p>
            <a:pPr lvl="1"/>
            <a:endParaRPr lang="en-US" dirty="0">
              <a:latin typeface="Garamond" panose="02020404030301010803" pitchFamily="18" charset="0"/>
            </a:endParaRPr>
          </a:p>
        </p:txBody>
      </p:sp>
    </p:spTree>
    <p:extLst>
      <p:ext uri="{BB962C8B-B14F-4D97-AF65-F5344CB8AC3E}">
        <p14:creationId xmlns:p14="http://schemas.microsoft.com/office/powerpoint/2010/main" val="1548520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aramond" panose="02020404030301010803" pitchFamily="18" charset="0"/>
              </a:rPr>
              <a:t>Social &amp; Religious Culture</a:t>
            </a:r>
            <a:endParaRPr lang="en-US" b="1" dirty="0">
              <a:latin typeface="Garamond" panose="02020404030301010803" pitchFamily="18" charset="0"/>
            </a:endParaRPr>
          </a:p>
        </p:txBody>
      </p:sp>
      <p:sp>
        <p:nvSpPr>
          <p:cNvPr id="3" name="Content Placeholder 2"/>
          <p:cNvSpPr>
            <a:spLocks noGrp="1"/>
          </p:cNvSpPr>
          <p:nvPr>
            <p:ph idx="1"/>
          </p:nvPr>
        </p:nvSpPr>
        <p:spPr/>
        <p:txBody>
          <a:bodyPr>
            <a:normAutofit lnSpcReduction="10000"/>
          </a:bodyPr>
          <a:lstStyle/>
          <a:p>
            <a:r>
              <a:rPr lang="en-US" dirty="0">
                <a:latin typeface="Garamond" panose="02020404030301010803" pitchFamily="18" charset="0"/>
              </a:rPr>
              <a:t>Founded in 315BC by </a:t>
            </a:r>
            <a:r>
              <a:rPr lang="en-US" dirty="0" err="1">
                <a:latin typeface="Garamond" panose="02020404030301010803" pitchFamily="18" charset="0"/>
              </a:rPr>
              <a:t>Cassander</a:t>
            </a:r>
            <a:r>
              <a:rPr lang="en-US" dirty="0">
                <a:latin typeface="Garamond" panose="02020404030301010803" pitchFamily="18" charset="0"/>
              </a:rPr>
              <a:t>, king of Macedon (w/in Greek Empire)</a:t>
            </a:r>
          </a:p>
          <a:p>
            <a:r>
              <a:rPr lang="en-US" dirty="0">
                <a:latin typeface="Garamond" panose="02020404030301010803" pitchFamily="18" charset="0"/>
              </a:rPr>
              <a:t>After Roman takeover, became the capital city of the province of Macedonia</a:t>
            </a:r>
          </a:p>
          <a:p>
            <a:r>
              <a:rPr lang="en-US" dirty="0">
                <a:latin typeface="Garamond" panose="02020404030301010803" pitchFamily="18" charset="0"/>
              </a:rPr>
              <a:t>Major metropolitan area important for regional commerce</a:t>
            </a:r>
          </a:p>
          <a:p>
            <a:pPr lvl="1"/>
            <a:r>
              <a:rPr lang="en-US" dirty="0">
                <a:latin typeface="Garamond" panose="02020404030301010803" pitchFamily="18" charset="0"/>
              </a:rPr>
              <a:t>Population of up to 80,000</a:t>
            </a:r>
          </a:p>
          <a:p>
            <a:pPr lvl="1"/>
            <a:r>
              <a:rPr lang="en-US" dirty="0">
                <a:latin typeface="Garamond" panose="02020404030301010803" pitchFamily="18" charset="0"/>
              </a:rPr>
              <a:t>Near the </a:t>
            </a:r>
            <a:r>
              <a:rPr lang="en-US" dirty="0" err="1">
                <a:latin typeface="Garamond" panose="02020404030301010803" pitchFamily="18" charset="0"/>
              </a:rPr>
              <a:t>Thermian</a:t>
            </a:r>
            <a:r>
              <a:rPr lang="en-US" dirty="0">
                <a:latin typeface="Garamond" panose="02020404030301010803" pitchFamily="18" charset="0"/>
              </a:rPr>
              <a:t> Gulf and on the Via </a:t>
            </a:r>
            <a:r>
              <a:rPr lang="en-US" dirty="0" err="1">
                <a:latin typeface="Garamond" panose="02020404030301010803" pitchFamily="18" charset="0"/>
              </a:rPr>
              <a:t>Egnatia</a:t>
            </a:r>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3816977768"/>
      </p:ext>
    </p:extLst>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a:bodyPr>
          <a:lstStyle/>
          <a:p>
            <a:r>
              <a:rPr lang="en-US" dirty="0">
                <a:latin typeface="Garamond" panose="02020404030301010803" pitchFamily="18" charset="0"/>
              </a:rPr>
              <a:t>Paul’s teaching is inseparable from giving himself to those he taught (2:9-12)</a:t>
            </a:r>
          </a:p>
          <a:p>
            <a:pPr lvl="1"/>
            <a:r>
              <a:rPr lang="en-US" dirty="0">
                <a:latin typeface="Garamond" panose="02020404030301010803" pitchFamily="18" charset="0"/>
              </a:rPr>
              <a:t>“our toil and labor….night and day”</a:t>
            </a:r>
          </a:p>
          <a:p>
            <a:pPr lvl="1"/>
            <a:r>
              <a:rPr lang="en-US" dirty="0">
                <a:latin typeface="Garamond" panose="02020404030301010803" pitchFamily="18" charset="0"/>
              </a:rPr>
              <a:t>“not to be a burden to any of you”</a:t>
            </a:r>
          </a:p>
          <a:p>
            <a:pPr lvl="1"/>
            <a:r>
              <a:rPr lang="en-US" dirty="0">
                <a:latin typeface="Garamond" panose="02020404030301010803" pitchFamily="18" charset="0"/>
              </a:rPr>
              <a:t>“how holy and righteous and blameless was our conduct toward you”</a:t>
            </a:r>
          </a:p>
          <a:p>
            <a:pPr lvl="1"/>
            <a:r>
              <a:rPr lang="en-US" dirty="0">
                <a:latin typeface="Garamond" panose="02020404030301010803" pitchFamily="18" charset="0"/>
              </a:rPr>
              <a:t>“we exhorted…and encouraged and charged you”</a:t>
            </a:r>
          </a:p>
          <a:p>
            <a:pPr lvl="1"/>
            <a:r>
              <a:rPr lang="en-US" dirty="0">
                <a:latin typeface="Garamond" panose="02020404030301010803" pitchFamily="18" charset="0"/>
              </a:rPr>
              <a:t>“like a father with his children”</a:t>
            </a:r>
          </a:p>
          <a:p>
            <a:pPr lvl="1"/>
            <a:endParaRPr lang="en-US" dirty="0">
              <a:latin typeface="Garamond" panose="02020404030301010803" pitchFamily="18" charset="0"/>
            </a:endParaRPr>
          </a:p>
        </p:txBody>
      </p:sp>
    </p:spTree>
    <p:extLst>
      <p:ext uri="{BB962C8B-B14F-4D97-AF65-F5344CB8AC3E}">
        <p14:creationId xmlns:p14="http://schemas.microsoft.com/office/powerpoint/2010/main" val="3884691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a:bodyPr>
          <a:lstStyle/>
          <a:p>
            <a:r>
              <a:rPr lang="en-US" dirty="0">
                <a:latin typeface="Garamond" panose="02020404030301010803" pitchFamily="18" charset="0"/>
              </a:rPr>
              <a:t>Cf. 1 Corinthians 9:18</a:t>
            </a:r>
          </a:p>
          <a:p>
            <a:pPr marL="0" indent="0" algn="ctr">
              <a:buNone/>
            </a:pPr>
            <a:r>
              <a:rPr lang="en-US" i="1" dirty="0"/>
              <a:t>“What then is my reward? That, when I preach the gospel, I may offer the gospel without charge, so as </a:t>
            </a:r>
            <a:r>
              <a:rPr lang="en-US" i="1" dirty="0">
                <a:solidFill>
                  <a:srgbClr val="FFFF00"/>
                </a:solidFill>
              </a:rPr>
              <a:t>not to make full use of my right </a:t>
            </a:r>
            <a:r>
              <a:rPr lang="en-US" i="1" dirty="0"/>
              <a:t>in the gospel.”</a:t>
            </a:r>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1175852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lnSpcReduction="10000"/>
          </a:bodyPr>
          <a:lstStyle/>
          <a:p>
            <a:r>
              <a:rPr lang="en-US" dirty="0">
                <a:latin typeface="Garamond" panose="02020404030301010803" pitchFamily="18" charset="0"/>
              </a:rPr>
              <a:t>Ultimately, the point of Paul’s character was not purely moralistic virtue, but ‘walking worthy of God.’ </a:t>
            </a:r>
          </a:p>
          <a:p>
            <a:pPr lvl="1"/>
            <a:r>
              <a:rPr lang="en-US" dirty="0">
                <a:latin typeface="Garamond" panose="02020404030301010803" pitchFamily="18" charset="0"/>
              </a:rPr>
              <a:t>‘who calls you’ – language of election/calling is meant to define God’s people</a:t>
            </a:r>
          </a:p>
          <a:p>
            <a:pPr lvl="1"/>
            <a:r>
              <a:rPr lang="en-US" dirty="0">
                <a:latin typeface="Garamond" panose="02020404030301010803" pitchFamily="18" charset="0"/>
              </a:rPr>
              <a:t>‘into his own kingdom and glory’ – both of these are eschatological terms for Paul, representing the future coming of the Lord Jesus and the resurrected state (1 </a:t>
            </a:r>
            <a:r>
              <a:rPr lang="en-US" dirty="0" err="1">
                <a:latin typeface="Garamond" panose="02020404030301010803" pitchFamily="18" charset="0"/>
              </a:rPr>
              <a:t>Cor</a:t>
            </a:r>
            <a:r>
              <a:rPr lang="en-US" dirty="0">
                <a:latin typeface="Garamond" panose="02020404030301010803" pitchFamily="18" charset="0"/>
              </a:rPr>
              <a:t> 15, Phil 3:20-21)</a:t>
            </a:r>
          </a:p>
        </p:txBody>
      </p:sp>
    </p:spTree>
    <p:extLst>
      <p:ext uri="{BB962C8B-B14F-4D97-AF65-F5344CB8AC3E}">
        <p14:creationId xmlns:p14="http://schemas.microsoft.com/office/powerpoint/2010/main" val="1911137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Imitators in Suffering (2:13-16)</a:t>
            </a:r>
            <a:endParaRPr lang="en-US" dirty="0">
              <a:latin typeface="Garamond" panose="02020404030301010803" pitchFamily="18" charset="0"/>
            </a:endParaRPr>
          </a:p>
        </p:txBody>
      </p:sp>
      <p:sp>
        <p:nvSpPr>
          <p:cNvPr id="3" name="Content Placeholder 2"/>
          <p:cNvSpPr>
            <a:spLocks noGrp="1"/>
          </p:cNvSpPr>
          <p:nvPr>
            <p:ph idx="1"/>
          </p:nvPr>
        </p:nvSpPr>
        <p:spPr>
          <a:xfrm>
            <a:off x="628650" y="1521354"/>
            <a:ext cx="7886700" cy="3787764"/>
          </a:xfrm>
        </p:spPr>
        <p:txBody>
          <a:bodyPr>
            <a:normAutofit/>
          </a:bodyPr>
          <a:lstStyle/>
          <a:p>
            <a:r>
              <a:rPr lang="en-US" dirty="0">
                <a:latin typeface="Garamond" panose="02020404030301010803" pitchFamily="18" charset="0"/>
              </a:rPr>
              <a:t>‘For this reason…’ connects 2:13-16 back to God’s calling</a:t>
            </a:r>
          </a:p>
          <a:p>
            <a:r>
              <a:rPr lang="en-US" dirty="0">
                <a:latin typeface="Garamond" panose="02020404030301010803" pitchFamily="18" charset="0"/>
              </a:rPr>
              <a:t>A 2</a:t>
            </a:r>
            <a:r>
              <a:rPr lang="en-US" baseline="30000" dirty="0">
                <a:latin typeface="Garamond" panose="02020404030301010803" pitchFamily="18" charset="0"/>
              </a:rPr>
              <a:t>nd</a:t>
            </a:r>
            <a:r>
              <a:rPr lang="en-US" dirty="0">
                <a:latin typeface="Garamond" panose="02020404030301010803" pitchFamily="18" charset="0"/>
              </a:rPr>
              <a:t>  Thanksgiving for their faithfulness</a:t>
            </a:r>
          </a:p>
          <a:p>
            <a:pPr lvl="1"/>
            <a:r>
              <a:rPr lang="en-US" dirty="0">
                <a:latin typeface="Garamond" panose="02020404030301010803" pitchFamily="18" charset="0"/>
              </a:rPr>
              <a:t>‘the word of God which is at work in you believers.’</a:t>
            </a:r>
          </a:p>
          <a:p>
            <a:pPr lvl="1"/>
            <a:r>
              <a:rPr lang="en-US" dirty="0">
                <a:latin typeface="Garamond" panose="02020404030301010803" pitchFamily="18" charset="0"/>
              </a:rPr>
              <a:t>But which leads to suffering…</a:t>
            </a:r>
          </a:p>
          <a:p>
            <a:pPr lvl="1"/>
            <a:r>
              <a:rPr lang="en-US" dirty="0">
                <a:latin typeface="Garamond" panose="02020404030301010803" pitchFamily="18" charset="0"/>
              </a:rPr>
              <a:t>This also alludes to their separation from Paul which sets up 2:17-ch.3.  </a:t>
            </a:r>
          </a:p>
          <a:p>
            <a:pPr lvl="1"/>
            <a:endParaRPr lang="en-US" dirty="0">
              <a:latin typeface="Garamond" panose="02020404030301010803" pitchFamily="18" charset="0"/>
            </a:endParaRPr>
          </a:p>
        </p:txBody>
      </p:sp>
    </p:spTree>
    <p:extLst>
      <p:ext uri="{BB962C8B-B14F-4D97-AF65-F5344CB8AC3E}">
        <p14:creationId xmlns:p14="http://schemas.microsoft.com/office/powerpoint/2010/main" val="2798861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Imitators in Suffering (2:13-16)</a:t>
            </a:r>
          </a:p>
        </p:txBody>
      </p:sp>
      <p:sp>
        <p:nvSpPr>
          <p:cNvPr id="3" name="Content Placeholder 2"/>
          <p:cNvSpPr>
            <a:spLocks noGrp="1"/>
          </p:cNvSpPr>
          <p:nvPr>
            <p:ph idx="1"/>
          </p:nvPr>
        </p:nvSpPr>
        <p:spPr>
          <a:xfrm>
            <a:off x="628650" y="1521354"/>
            <a:ext cx="7886700" cy="3787764"/>
          </a:xfrm>
        </p:spPr>
        <p:txBody>
          <a:bodyPr>
            <a:normAutofit lnSpcReduction="10000"/>
          </a:bodyPr>
          <a:lstStyle/>
          <a:p>
            <a:r>
              <a:rPr lang="en-US" dirty="0">
                <a:latin typeface="Garamond" panose="02020404030301010803" pitchFamily="18" charset="0"/>
              </a:rPr>
              <a:t>Thessalonian suffering</a:t>
            </a:r>
          </a:p>
          <a:p>
            <a:pPr lvl="1"/>
            <a:r>
              <a:rPr lang="en-US" dirty="0">
                <a:latin typeface="Garamond" panose="02020404030301010803" pitchFamily="18" charset="0"/>
              </a:rPr>
              <a:t>From their own countrymen? </a:t>
            </a:r>
          </a:p>
          <a:p>
            <a:pPr lvl="1"/>
            <a:r>
              <a:rPr lang="en-US" dirty="0">
                <a:latin typeface="Garamond" panose="02020404030301010803" pitchFamily="18" charset="0"/>
              </a:rPr>
              <a:t>Violence/Persecution? Or Social marginalization? </a:t>
            </a:r>
          </a:p>
          <a:p>
            <a:r>
              <a:rPr lang="en-US" dirty="0">
                <a:latin typeface="Garamond" panose="02020404030301010803" pitchFamily="18" charset="0"/>
              </a:rPr>
              <a:t>Jewish denouncement</a:t>
            </a:r>
          </a:p>
          <a:p>
            <a:pPr lvl="1"/>
            <a:r>
              <a:rPr lang="en-US" dirty="0">
                <a:latin typeface="Garamond" panose="02020404030301010803" pitchFamily="18" charset="0"/>
              </a:rPr>
              <a:t>Harsh condemnation</a:t>
            </a:r>
          </a:p>
          <a:p>
            <a:pPr lvl="1"/>
            <a:r>
              <a:rPr lang="en-US" dirty="0">
                <a:latin typeface="Garamond" panose="02020404030301010803" pitchFamily="18" charset="0"/>
              </a:rPr>
              <a:t>Paul’s comments tie together those responsible for the killing of Jesus (and the OT) prophets and those who (like those from Thessalonica) have prevented him from preaching to Gentiles</a:t>
            </a:r>
          </a:p>
        </p:txBody>
      </p:sp>
    </p:spTree>
    <p:extLst>
      <p:ext uri="{BB962C8B-B14F-4D97-AF65-F5344CB8AC3E}">
        <p14:creationId xmlns:p14="http://schemas.microsoft.com/office/powerpoint/2010/main" val="424804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1673678"/>
            <a:ext cx="7886700" cy="1289955"/>
          </a:xfrm>
        </p:spPr>
        <p:txBody>
          <a:bodyPr>
            <a:normAutofit/>
          </a:bodyPr>
          <a:lstStyle/>
          <a:p>
            <a:pPr algn="ctr"/>
            <a:r>
              <a:rPr lang="en-US" b="1" dirty="0">
                <a:latin typeface="Garamond" panose="02020404030301010803" pitchFamily="18" charset="0"/>
              </a:rPr>
              <a:t>END OF LESSON 4</a:t>
            </a:r>
          </a:p>
        </p:txBody>
      </p:sp>
    </p:spTree>
    <p:extLst>
      <p:ext uri="{BB962C8B-B14F-4D97-AF65-F5344CB8AC3E}">
        <p14:creationId xmlns:p14="http://schemas.microsoft.com/office/powerpoint/2010/main" val="2212617545"/>
      </p:ext>
    </p:extLst>
  </p:cSld>
  <p:clrMapOvr>
    <a:masterClrMapping/>
  </p:clrMapOvr>
  <p:transition spd="slow">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673859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1673678"/>
            <a:ext cx="7886700" cy="1905094"/>
          </a:xfrm>
        </p:spPr>
        <p:txBody>
          <a:bodyPr>
            <a:normAutofit/>
          </a:bodyPr>
          <a:lstStyle/>
          <a:p>
            <a:pPr algn="ctr">
              <a:lnSpc>
                <a:spcPct val="100000"/>
              </a:lnSpc>
            </a:pPr>
            <a:r>
              <a:rPr lang="en-US" b="1" dirty="0">
                <a:latin typeface="Garamond" panose="02020404030301010803" pitchFamily="18" charset="0"/>
              </a:rPr>
              <a:t>Lesson 7: The Coming of the   Lord Jesus</a:t>
            </a:r>
            <a:br>
              <a:rPr lang="en-US" b="1" dirty="0">
                <a:latin typeface="Garamond" panose="02020404030301010803" pitchFamily="18" charset="0"/>
              </a:rPr>
            </a:br>
            <a:r>
              <a:rPr lang="en-US" sz="3200" b="1" i="1" dirty="0">
                <a:latin typeface="Garamond" panose="02020404030301010803" pitchFamily="18" charset="0"/>
              </a:rPr>
              <a:t>1 Thessalonians 4:13-5:11</a:t>
            </a:r>
            <a:endParaRPr lang="en-US" b="1" dirty="0">
              <a:latin typeface="Garamond" panose="02020404030301010803" pitchFamily="18" charset="0"/>
            </a:endParaRPr>
          </a:p>
        </p:txBody>
      </p:sp>
    </p:spTree>
    <p:extLst>
      <p:ext uri="{BB962C8B-B14F-4D97-AF65-F5344CB8AC3E}">
        <p14:creationId xmlns:p14="http://schemas.microsoft.com/office/powerpoint/2010/main" val="556781280"/>
      </p:ext>
    </p:extLst>
  </p:cSld>
  <p:clrMapOvr>
    <a:masterClrMapping/>
  </p:clrMapOvr>
  <p:transition spd="slow">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Overview</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Resurrection for those who ‘sleep’ (4:13-18)</a:t>
            </a:r>
          </a:p>
          <a:p>
            <a:r>
              <a:rPr lang="en-US" dirty="0">
                <a:latin typeface="Garamond" panose="02020404030301010803" pitchFamily="18" charset="0"/>
              </a:rPr>
              <a:t>The Day of the Lord as a ‘thief’ (5:1-5)</a:t>
            </a:r>
          </a:p>
          <a:p>
            <a:r>
              <a:rPr lang="en-US" dirty="0">
                <a:latin typeface="Garamond" panose="02020404030301010803" pitchFamily="18" charset="0"/>
              </a:rPr>
              <a:t>Warning to stay ‘sober’ (5:6-11)</a:t>
            </a:r>
          </a:p>
          <a:p>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4209303867"/>
      </p:ext>
    </p:extLst>
  </p:cSld>
  <p:clrMapOvr>
    <a:masterClrMapping/>
  </p:clrMapOvr>
  <p:transition spd="slow">
    <p:push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Resurrection of ‘sleepers’ (4:11-18)</a:t>
            </a:r>
          </a:p>
        </p:txBody>
      </p:sp>
      <p:sp>
        <p:nvSpPr>
          <p:cNvPr id="3" name="Content Placeholder 2"/>
          <p:cNvSpPr>
            <a:spLocks noGrp="1"/>
          </p:cNvSpPr>
          <p:nvPr>
            <p:ph idx="1"/>
          </p:nvPr>
        </p:nvSpPr>
        <p:spPr/>
        <p:txBody>
          <a:bodyPr>
            <a:normAutofit lnSpcReduction="10000"/>
          </a:bodyPr>
          <a:lstStyle/>
          <a:p>
            <a:pPr marL="0" indent="0" algn="ctr">
              <a:buNone/>
            </a:pPr>
            <a:r>
              <a:rPr lang="en-US" dirty="0"/>
              <a:t>“Therefore </a:t>
            </a:r>
            <a:r>
              <a:rPr lang="en-US" dirty="0">
                <a:solidFill>
                  <a:srgbClr val="FFFF00"/>
                </a:solidFill>
              </a:rPr>
              <a:t>encourage one another </a:t>
            </a:r>
            <a:r>
              <a:rPr lang="en-US" dirty="0"/>
              <a:t>with these words.” – 1 Thessalonians 4:18</a:t>
            </a:r>
          </a:p>
          <a:p>
            <a:pPr marL="0" indent="0" algn="ctr">
              <a:buNone/>
            </a:pPr>
            <a:r>
              <a:rPr lang="en-US" dirty="0"/>
              <a:t>“Therefore </a:t>
            </a:r>
            <a:r>
              <a:rPr lang="en-US" dirty="0">
                <a:solidFill>
                  <a:srgbClr val="FFFF00"/>
                </a:solidFill>
              </a:rPr>
              <a:t>encourage one another and build one another up</a:t>
            </a:r>
            <a:r>
              <a:rPr lang="en-US" dirty="0"/>
              <a:t>, just as you are doing.”                         – 1 Thessalonians 5:11</a:t>
            </a:r>
          </a:p>
          <a:p>
            <a:r>
              <a:rPr lang="en-US" b="1" dirty="0">
                <a:solidFill>
                  <a:srgbClr val="00B0F0"/>
                </a:solidFill>
                <a:latin typeface="Garamond" panose="02020404030301010803" pitchFamily="18" charset="0"/>
              </a:rPr>
              <a:t>Q: How does our outlook on ultimate future salvation affect our present behavior and lifestyle? </a:t>
            </a:r>
          </a:p>
        </p:txBody>
      </p:sp>
    </p:spTree>
    <p:extLst>
      <p:ext uri="{BB962C8B-B14F-4D97-AF65-F5344CB8AC3E}">
        <p14:creationId xmlns:p14="http://schemas.microsoft.com/office/powerpoint/2010/main" val="2156158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aramond" panose="02020404030301010803" pitchFamily="18" charset="0"/>
              </a:rPr>
              <a:t>Social &amp; Religious Culture</a:t>
            </a:r>
            <a:endParaRPr lang="en-US" b="1" dirty="0">
              <a:latin typeface="Garamond" panose="02020404030301010803" pitchFamily="18" charset="0"/>
            </a:endParaRPr>
          </a:p>
        </p:txBody>
      </p:sp>
      <p:pic>
        <p:nvPicPr>
          <p:cNvPr id="2050" name="Picture 2" descr="Image result for via egnatia">
            <a:extLst>
              <a:ext uri="{FF2B5EF4-FFF2-40B4-BE49-F238E27FC236}">
                <a16:creationId xmlns:a16="http://schemas.microsoft.com/office/drawing/2014/main" id="{A6EAF712-2FED-4970-929E-3F7130C05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15" b="15489"/>
          <a:stretch/>
        </p:blipFill>
        <p:spPr bwMode="auto">
          <a:xfrm>
            <a:off x="1777286" y="1628384"/>
            <a:ext cx="5589425" cy="3106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4" descr="Image result for thessalonica">
            <a:extLst>
              <a:ext uri="{FF2B5EF4-FFF2-40B4-BE49-F238E27FC236}">
                <a16:creationId xmlns:a16="http://schemas.microsoft.com/office/drawing/2014/main" id="{7CBA5419-06C4-4E90-8C2C-E7B8D6336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286" y="1408907"/>
            <a:ext cx="5589425" cy="3626115"/>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27392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Resurrection of ‘sleepers’ (4:11-18)</a:t>
            </a:r>
          </a:p>
        </p:txBody>
      </p:sp>
      <p:sp>
        <p:nvSpPr>
          <p:cNvPr id="3" name="Content Placeholder 2"/>
          <p:cNvSpPr>
            <a:spLocks noGrp="1"/>
          </p:cNvSpPr>
          <p:nvPr>
            <p:ph idx="1"/>
          </p:nvPr>
        </p:nvSpPr>
        <p:spPr/>
        <p:txBody>
          <a:bodyPr>
            <a:normAutofit/>
          </a:bodyPr>
          <a:lstStyle/>
          <a:p>
            <a:r>
              <a:rPr lang="en-US" dirty="0">
                <a:solidFill>
                  <a:schemeClr val="bg1"/>
                </a:solidFill>
                <a:latin typeface="Garamond" panose="02020404030301010803" pitchFamily="18" charset="0"/>
              </a:rPr>
              <a:t>Paul’s purpose in informing the church about the dead is to encourage proper conduct within the body of Christ </a:t>
            </a:r>
          </a:p>
          <a:p>
            <a:pPr marL="0" indent="0" algn="ctr">
              <a:buNone/>
            </a:pPr>
            <a:r>
              <a:rPr lang="en-US" dirty="0"/>
              <a:t>“But we do not want you to be uninformed, brothers, about those who are asleep, </a:t>
            </a:r>
            <a:r>
              <a:rPr lang="en-US" dirty="0">
                <a:solidFill>
                  <a:srgbClr val="FFFF00"/>
                </a:solidFill>
              </a:rPr>
              <a:t>that you may not grieve </a:t>
            </a:r>
            <a:r>
              <a:rPr lang="en-US" dirty="0"/>
              <a:t>as others do who have no hope.” – 1 Thessalonians 4:13</a:t>
            </a: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6855888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Resurrection of ‘sleepers’ (4:11-18)</a:t>
            </a: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latin typeface="Garamond" panose="02020404030301010803" pitchFamily="18" charset="0"/>
              </a:rPr>
              <a:t>The problem of ‘sleepers’ </a:t>
            </a:r>
          </a:p>
          <a:p>
            <a:pPr lvl="1"/>
            <a:r>
              <a:rPr lang="en-US" sz="3000" dirty="0">
                <a:solidFill>
                  <a:schemeClr val="bg1"/>
                </a:solidFill>
                <a:latin typeface="Garamond" panose="02020404030301010803" pitchFamily="18" charset="0"/>
              </a:rPr>
              <a:t>‘Sleep was a well-used metonymy for ‘death’ both in both Roman and Jewish culture</a:t>
            </a:r>
          </a:p>
          <a:p>
            <a:pPr marL="342900" lvl="1" indent="0">
              <a:buNone/>
            </a:pPr>
            <a:endParaRPr lang="en-US" dirty="0">
              <a:solidFill>
                <a:schemeClr val="bg1"/>
              </a:solidFill>
              <a:latin typeface="Garamond" panose="02020404030301010803" pitchFamily="18" charset="0"/>
            </a:endParaRPr>
          </a:p>
          <a:p>
            <a:pPr marL="0" indent="0" algn="ctr">
              <a:buNone/>
            </a:pPr>
            <a:r>
              <a:rPr lang="en-US" sz="3500" dirty="0"/>
              <a:t>“And many of the bodies of the saints </a:t>
            </a:r>
            <a:r>
              <a:rPr lang="en-US" sz="3500" dirty="0">
                <a:solidFill>
                  <a:srgbClr val="FFFF00"/>
                </a:solidFill>
              </a:rPr>
              <a:t>who had fallen asleep </a:t>
            </a:r>
            <a:r>
              <a:rPr lang="en-US" sz="3500" dirty="0"/>
              <a:t>were raised…” – Mt. 27:52 </a:t>
            </a:r>
          </a:p>
          <a:p>
            <a:pPr marL="0" indent="0" algn="ctr">
              <a:buNone/>
            </a:pPr>
            <a:r>
              <a:rPr lang="en-US" sz="3500" dirty="0"/>
              <a:t>“And falling to his knees [Stephen] cried out…and when he said this, </a:t>
            </a:r>
            <a:r>
              <a:rPr lang="en-US" sz="3500" dirty="0">
                <a:solidFill>
                  <a:srgbClr val="FFFF00"/>
                </a:solidFill>
              </a:rPr>
              <a:t>he fell asleep</a:t>
            </a:r>
            <a:r>
              <a:rPr lang="en-US" sz="3500" dirty="0"/>
              <a:t>.”     – Acts 7:60</a:t>
            </a:r>
          </a:p>
        </p:txBody>
      </p:sp>
    </p:spTree>
    <p:extLst>
      <p:ext uri="{BB962C8B-B14F-4D97-AF65-F5344CB8AC3E}">
        <p14:creationId xmlns:p14="http://schemas.microsoft.com/office/powerpoint/2010/main" val="19527050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Resurrection of ‘sleepers’ (4:11-18)</a:t>
            </a: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latin typeface="Garamond" panose="02020404030301010803" pitchFamily="18" charset="0"/>
              </a:rPr>
              <a:t>The problem of ‘sleepers’ </a:t>
            </a:r>
          </a:p>
          <a:p>
            <a:pPr lvl="1"/>
            <a:r>
              <a:rPr lang="en-US" sz="3000" dirty="0">
                <a:solidFill>
                  <a:schemeClr val="bg1"/>
                </a:solidFill>
                <a:latin typeface="Garamond" panose="02020404030301010803" pitchFamily="18" charset="0"/>
              </a:rPr>
              <a:t>Paul has taught them about Christ’s resurrection, and His future return, but not fully integrated teaching about the resurrection of the dead </a:t>
            </a:r>
          </a:p>
          <a:p>
            <a:pPr lvl="1"/>
            <a:r>
              <a:rPr lang="en-US" sz="3000" dirty="0">
                <a:solidFill>
                  <a:schemeClr val="bg1"/>
                </a:solidFill>
                <a:latin typeface="Garamond" panose="02020404030301010803" pitchFamily="18" charset="0"/>
              </a:rPr>
              <a:t>The death of Christians had led to a realization of the delay of Christ’s coming which negatively affected their moral perspective and sense of community. </a:t>
            </a:r>
          </a:p>
          <a:p>
            <a:pPr lvl="1"/>
            <a:r>
              <a:rPr lang="en-US" sz="3000" dirty="0">
                <a:solidFill>
                  <a:schemeClr val="bg1"/>
                </a:solidFill>
                <a:latin typeface="Garamond" panose="02020404030301010803" pitchFamily="18" charset="0"/>
              </a:rPr>
              <a:t>Thus the emphasis on sequence of resurrection and ‘sober living’</a:t>
            </a:r>
          </a:p>
        </p:txBody>
      </p:sp>
    </p:spTree>
    <p:extLst>
      <p:ext uri="{BB962C8B-B14F-4D97-AF65-F5344CB8AC3E}">
        <p14:creationId xmlns:p14="http://schemas.microsoft.com/office/powerpoint/2010/main" val="40971828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Resurrection of ‘sleepers’ (4:11-18)</a:t>
            </a:r>
          </a:p>
        </p:txBody>
      </p:sp>
      <p:sp>
        <p:nvSpPr>
          <p:cNvPr id="3" name="Content Placeholder 2"/>
          <p:cNvSpPr>
            <a:spLocks noGrp="1"/>
          </p:cNvSpPr>
          <p:nvPr>
            <p:ph idx="1"/>
          </p:nvPr>
        </p:nvSpPr>
        <p:spPr/>
        <p:txBody>
          <a:bodyPr>
            <a:normAutofit lnSpcReduction="10000"/>
          </a:bodyPr>
          <a:lstStyle/>
          <a:p>
            <a:r>
              <a:rPr lang="en-US" dirty="0">
                <a:solidFill>
                  <a:schemeClr val="bg1"/>
                </a:solidFill>
                <a:latin typeface="Garamond" panose="02020404030301010803" pitchFamily="18" charset="0"/>
              </a:rPr>
              <a:t>Christian Grief</a:t>
            </a:r>
          </a:p>
          <a:p>
            <a:pPr lvl="1"/>
            <a:r>
              <a:rPr lang="en-US" dirty="0">
                <a:solidFill>
                  <a:schemeClr val="bg1"/>
                </a:solidFill>
                <a:latin typeface="Garamond" panose="02020404030301010803" pitchFamily="18" charset="0"/>
              </a:rPr>
              <a:t>Paul probably doesn’t mean Christians should not grieve at all, but that they shouldn’t grieve like those who are outside Christ</a:t>
            </a:r>
          </a:p>
          <a:p>
            <a:pPr lvl="1"/>
            <a:r>
              <a:rPr lang="en-US" dirty="0">
                <a:solidFill>
                  <a:schemeClr val="bg1"/>
                </a:solidFill>
                <a:latin typeface="Garamond" panose="02020404030301010803" pitchFamily="18" charset="0"/>
              </a:rPr>
              <a:t>Most pagan belief in the afterlife, if any at all, was in the ‘immortality of the soul,’ but the hope for the dead in Christ is in His own resurrection. </a:t>
            </a:r>
          </a:p>
          <a:p>
            <a:pPr lvl="1"/>
            <a:r>
              <a:rPr lang="en-US" dirty="0">
                <a:solidFill>
                  <a:schemeClr val="bg1"/>
                </a:solidFill>
                <a:latin typeface="Garamond" panose="02020404030301010803" pitchFamily="18" charset="0"/>
              </a:rPr>
              <a:t>Thus Christian hope is of a different </a:t>
            </a:r>
            <a:r>
              <a:rPr lang="en-US" u="sng" dirty="0">
                <a:solidFill>
                  <a:schemeClr val="bg1"/>
                </a:solidFill>
                <a:latin typeface="Garamond" panose="02020404030301010803" pitchFamily="18" charset="0"/>
              </a:rPr>
              <a:t>content</a:t>
            </a:r>
            <a:r>
              <a:rPr lang="en-US" dirty="0">
                <a:solidFill>
                  <a:schemeClr val="bg1"/>
                </a:solidFill>
                <a:latin typeface="Garamond" panose="02020404030301010803" pitchFamily="18" charset="0"/>
              </a:rPr>
              <a:t>, leading to a different </a:t>
            </a:r>
            <a:r>
              <a:rPr lang="en-US" u="sng" dirty="0">
                <a:solidFill>
                  <a:schemeClr val="bg1"/>
                </a:solidFill>
                <a:latin typeface="Garamond" panose="02020404030301010803" pitchFamily="18" charset="0"/>
              </a:rPr>
              <a:t>manner/measure</a:t>
            </a:r>
            <a:r>
              <a:rPr lang="en-US" dirty="0">
                <a:solidFill>
                  <a:schemeClr val="bg1"/>
                </a:solidFill>
                <a:latin typeface="Garamond" panose="02020404030301010803" pitchFamily="18" charset="0"/>
              </a:rPr>
              <a:t> of grief. </a:t>
            </a:r>
          </a:p>
        </p:txBody>
      </p:sp>
    </p:spTree>
    <p:extLst>
      <p:ext uri="{BB962C8B-B14F-4D97-AF65-F5344CB8AC3E}">
        <p14:creationId xmlns:p14="http://schemas.microsoft.com/office/powerpoint/2010/main" val="17597811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Resurrection of ‘sleepers’ (4:11-18)</a:t>
            </a:r>
          </a:p>
        </p:txBody>
      </p:sp>
      <p:sp>
        <p:nvSpPr>
          <p:cNvPr id="3" name="Content Placeholder 2"/>
          <p:cNvSpPr>
            <a:spLocks noGrp="1"/>
          </p:cNvSpPr>
          <p:nvPr>
            <p:ph idx="1"/>
          </p:nvPr>
        </p:nvSpPr>
        <p:spPr/>
        <p:txBody>
          <a:bodyPr>
            <a:normAutofit fontScale="92500"/>
          </a:bodyPr>
          <a:lstStyle/>
          <a:p>
            <a:r>
              <a:rPr lang="en-US" dirty="0">
                <a:solidFill>
                  <a:schemeClr val="bg1"/>
                </a:solidFill>
                <a:latin typeface="Garamond" panose="02020404030301010803" pitchFamily="18" charset="0"/>
              </a:rPr>
              <a:t>The content of Christian hope is in v. 14: </a:t>
            </a:r>
          </a:p>
          <a:p>
            <a:pPr lvl="1"/>
            <a:r>
              <a:rPr lang="en-US" dirty="0">
                <a:solidFill>
                  <a:schemeClr val="bg1"/>
                </a:solidFill>
                <a:latin typeface="Garamond" panose="02020404030301010803" pitchFamily="18" charset="0"/>
              </a:rPr>
              <a:t>“Since we believe that Jesus died and rose again”</a:t>
            </a:r>
          </a:p>
          <a:p>
            <a:pPr marL="685800" lvl="2" indent="0">
              <a:buNone/>
            </a:pPr>
            <a:r>
              <a:rPr lang="en-US" dirty="0">
                <a:solidFill>
                  <a:srgbClr val="FFFF00"/>
                </a:solidFill>
                <a:latin typeface="Garamond" panose="02020404030301010803" pitchFamily="18" charset="0"/>
              </a:rPr>
              <a:t>EVEN SO / IN THE SAME MANNER</a:t>
            </a:r>
          </a:p>
          <a:p>
            <a:pPr marL="342900" lvl="1" indent="0">
              <a:buNone/>
            </a:pPr>
            <a:r>
              <a:rPr lang="en-US" dirty="0">
                <a:solidFill>
                  <a:schemeClr val="bg1"/>
                </a:solidFill>
                <a:latin typeface="Garamond" panose="02020404030301010803" pitchFamily="18" charset="0"/>
              </a:rPr>
              <a:t>  “God will bring with him those who have fallen asleep”</a:t>
            </a:r>
          </a:p>
          <a:p>
            <a:pPr lvl="1"/>
            <a:r>
              <a:rPr lang="en-US" dirty="0">
                <a:solidFill>
                  <a:schemeClr val="bg1"/>
                </a:solidFill>
                <a:latin typeface="Garamond" panose="02020404030301010803" pitchFamily="18" charset="0"/>
              </a:rPr>
              <a:t>The connection of the two clauses works on the presumption that God raised Jesus (1:10)</a:t>
            </a:r>
          </a:p>
          <a:p>
            <a:pPr lvl="1"/>
            <a:r>
              <a:rPr lang="en-US" dirty="0">
                <a:solidFill>
                  <a:schemeClr val="bg1"/>
                </a:solidFill>
                <a:latin typeface="Garamond" panose="02020404030301010803" pitchFamily="18" charset="0"/>
              </a:rPr>
              <a:t>And that God will ‘bring/gather’ the dead with Christ</a:t>
            </a:r>
          </a:p>
          <a:p>
            <a:pPr lvl="1"/>
            <a:r>
              <a:rPr lang="en-US" dirty="0">
                <a:solidFill>
                  <a:schemeClr val="bg1"/>
                </a:solidFill>
                <a:latin typeface="Garamond" panose="02020404030301010803" pitchFamily="18" charset="0"/>
              </a:rPr>
              <a:t>What happened to Jesus will happen to all the dead in Christ (Cf. 1 Cor 15:20)</a:t>
            </a:r>
          </a:p>
        </p:txBody>
      </p:sp>
    </p:spTree>
    <p:extLst>
      <p:ext uri="{BB962C8B-B14F-4D97-AF65-F5344CB8AC3E}">
        <p14:creationId xmlns:p14="http://schemas.microsoft.com/office/powerpoint/2010/main" val="34065696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Resurrection of ‘sleepers’ (4:11-18)</a:t>
            </a:r>
          </a:p>
        </p:txBody>
      </p:sp>
      <p:sp>
        <p:nvSpPr>
          <p:cNvPr id="3" name="Content Placeholder 2"/>
          <p:cNvSpPr>
            <a:spLocks noGrp="1"/>
          </p:cNvSpPr>
          <p:nvPr>
            <p:ph idx="1"/>
          </p:nvPr>
        </p:nvSpPr>
        <p:spPr/>
        <p:txBody>
          <a:bodyPr>
            <a:normAutofit lnSpcReduction="10000"/>
          </a:bodyPr>
          <a:lstStyle/>
          <a:p>
            <a:r>
              <a:rPr lang="en-US" dirty="0">
                <a:solidFill>
                  <a:schemeClr val="bg1"/>
                </a:solidFill>
                <a:latin typeface="Garamond" panose="02020404030301010803" pitchFamily="18" charset="0"/>
              </a:rPr>
              <a:t>Based on the truth of v.14, Paul’s consolation extends into the sequence of events at Christ’s coming (Gr. </a:t>
            </a:r>
            <a:r>
              <a:rPr lang="en-US" i="1" dirty="0">
                <a:solidFill>
                  <a:schemeClr val="bg1"/>
                </a:solidFill>
                <a:latin typeface="Garamond" panose="02020404030301010803" pitchFamily="18" charset="0"/>
              </a:rPr>
              <a:t>Parousia</a:t>
            </a:r>
            <a:r>
              <a:rPr lang="en-US" dirty="0">
                <a:solidFill>
                  <a:schemeClr val="bg1"/>
                </a:solidFill>
                <a:latin typeface="Garamond" panose="02020404030301010803" pitchFamily="18" charset="0"/>
              </a:rPr>
              <a:t> – arrival/presence)</a:t>
            </a:r>
          </a:p>
          <a:p>
            <a:pPr lvl="1"/>
            <a:r>
              <a:rPr lang="en-US" dirty="0">
                <a:solidFill>
                  <a:schemeClr val="bg1"/>
                </a:solidFill>
                <a:latin typeface="Garamond" panose="02020404030301010803" pitchFamily="18" charset="0"/>
              </a:rPr>
              <a:t>‘a word of the Lord’ likely refers to a prophetic word from the exalted Lord Jesus combined with known traditional statements of Jesus (Cf. Lk. 21)</a:t>
            </a:r>
          </a:p>
          <a:p>
            <a:pPr lvl="1"/>
            <a:r>
              <a:rPr lang="en-US" dirty="0">
                <a:solidFill>
                  <a:schemeClr val="bg1"/>
                </a:solidFill>
                <a:latin typeface="Garamond" panose="02020404030301010803" pitchFamily="18" charset="0"/>
              </a:rPr>
              <a:t>The insistence that the dead in Christ are raised first assures believers that their dead will certainly be present with them and the Lord </a:t>
            </a:r>
          </a:p>
        </p:txBody>
      </p:sp>
    </p:spTree>
    <p:extLst>
      <p:ext uri="{BB962C8B-B14F-4D97-AF65-F5344CB8AC3E}">
        <p14:creationId xmlns:p14="http://schemas.microsoft.com/office/powerpoint/2010/main" val="24826246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Resurrection of ‘sleepers’ (4:11-18)</a:t>
            </a:r>
          </a:p>
        </p:txBody>
      </p:sp>
      <p:sp>
        <p:nvSpPr>
          <p:cNvPr id="3" name="Content Placeholder 2"/>
          <p:cNvSpPr>
            <a:spLocks noGrp="1"/>
          </p:cNvSpPr>
          <p:nvPr>
            <p:ph idx="1"/>
          </p:nvPr>
        </p:nvSpPr>
        <p:spPr/>
        <p:txBody>
          <a:bodyPr>
            <a:normAutofit lnSpcReduction="10000"/>
          </a:bodyPr>
          <a:lstStyle/>
          <a:p>
            <a:r>
              <a:rPr lang="en-US" dirty="0">
                <a:solidFill>
                  <a:schemeClr val="bg1"/>
                </a:solidFill>
                <a:latin typeface="Garamond" panose="02020404030301010803" pitchFamily="18" charset="0"/>
              </a:rPr>
              <a:t>Paul describes Christ’s coming from the perspective of those who remain alive</a:t>
            </a:r>
          </a:p>
          <a:p>
            <a:pPr lvl="1"/>
            <a:r>
              <a:rPr lang="en-US" dirty="0">
                <a:solidFill>
                  <a:schemeClr val="bg1"/>
                </a:solidFill>
                <a:latin typeface="Garamond" panose="02020404030301010803" pitchFamily="18" charset="0"/>
              </a:rPr>
              <a:t>Either because he assumes this of himself</a:t>
            </a:r>
          </a:p>
          <a:p>
            <a:pPr lvl="1"/>
            <a:r>
              <a:rPr lang="en-US" dirty="0">
                <a:solidFill>
                  <a:schemeClr val="bg1"/>
                </a:solidFill>
                <a:latin typeface="Garamond" panose="02020404030301010803" pitchFamily="18" charset="0"/>
              </a:rPr>
              <a:t>OR because he assumes the position of his readers</a:t>
            </a:r>
          </a:p>
          <a:p>
            <a:r>
              <a:rPr lang="en-US" dirty="0">
                <a:solidFill>
                  <a:schemeClr val="bg1"/>
                </a:solidFill>
                <a:latin typeface="Garamond" panose="02020404030301010803" pitchFamily="18" charset="0"/>
              </a:rPr>
              <a:t>The description of Christ’s coming from heaven is with the sounds of triumph</a:t>
            </a:r>
          </a:p>
          <a:p>
            <a:pPr lvl="1"/>
            <a:r>
              <a:rPr lang="en-US" dirty="0">
                <a:solidFill>
                  <a:schemeClr val="bg1"/>
                </a:solidFill>
                <a:latin typeface="Garamond" panose="02020404030301010803" pitchFamily="18" charset="0"/>
              </a:rPr>
              <a:t>Shout		</a:t>
            </a:r>
            <a:r>
              <a:rPr lang="en-US" sz="2400" dirty="0">
                <a:solidFill>
                  <a:schemeClr val="bg1"/>
                </a:solidFill>
                <a:latin typeface="Garamond" panose="02020404030301010803" pitchFamily="18" charset="0"/>
                <a:sym typeface="Symbol" panose="05050102010706020507" pitchFamily="18" charset="2"/>
              </a:rPr>
              <a:t> </a:t>
            </a:r>
            <a:r>
              <a:rPr lang="en-US" dirty="0">
                <a:solidFill>
                  <a:schemeClr val="bg1"/>
                </a:solidFill>
                <a:latin typeface="Garamond" panose="02020404030301010803" pitchFamily="18" charset="0"/>
                <a:sym typeface="Symbol" panose="05050102010706020507" pitchFamily="18" charset="2"/>
              </a:rPr>
              <a:t>Voice of the Archangel</a:t>
            </a:r>
          </a:p>
          <a:p>
            <a:pPr lvl="1"/>
            <a:r>
              <a:rPr lang="en-US" dirty="0">
                <a:solidFill>
                  <a:schemeClr val="bg1"/>
                </a:solidFill>
                <a:latin typeface="Garamond" panose="02020404030301010803" pitchFamily="18" charset="0"/>
                <a:sym typeface="Symbol" panose="05050102010706020507" pitchFamily="18" charset="2"/>
              </a:rPr>
              <a:t>Trumpet of God</a:t>
            </a:r>
            <a:endParaRPr lang="en-US" dirty="0">
              <a:solidFill>
                <a:schemeClr val="bg1"/>
              </a:solidFill>
              <a:latin typeface="Garamond" panose="02020404030301010803" pitchFamily="18" charset="0"/>
            </a:endParaRPr>
          </a:p>
          <a:p>
            <a:pPr lvl="1"/>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8427119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Resurrection of ‘sleepers’ (4:11-18)</a:t>
            </a:r>
          </a:p>
        </p:txBody>
      </p:sp>
      <p:sp>
        <p:nvSpPr>
          <p:cNvPr id="3" name="Content Placeholder 2"/>
          <p:cNvSpPr>
            <a:spLocks noGrp="1"/>
          </p:cNvSpPr>
          <p:nvPr>
            <p:ph idx="1"/>
          </p:nvPr>
        </p:nvSpPr>
        <p:spPr/>
        <p:txBody>
          <a:bodyPr>
            <a:normAutofit/>
          </a:bodyPr>
          <a:lstStyle/>
          <a:p>
            <a:r>
              <a:rPr lang="en-US" dirty="0">
                <a:solidFill>
                  <a:schemeClr val="bg1"/>
                </a:solidFill>
                <a:latin typeface="Garamond" panose="02020404030301010803" pitchFamily="18" charset="0"/>
              </a:rPr>
              <a:t>The imagery echoes the Roman imperial practice of a group of citizens going out to greet their victorious king with praise and honor</a:t>
            </a:r>
          </a:p>
          <a:p>
            <a:r>
              <a:rPr lang="en-US" dirty="0">
                <a:solidFill>
                  <a:schemeClr val="bg1"/>
                </a:solidFill>
                <a:latin typeface="Garamond" panose="02020404030301010803" pitchFamily="18" charset="0"/>
              </a:rPr>
              <a:t>Both the sleepers and the living will meet the Lord in the clouds (Cf. Daniel 7:13-14)</a:t>
            </a:r>
          </a:p>
          <a:p>
            <a:r>
              <a:rPr lang="en-US" dirty="0">
                <a:solidFill>
                  <a:schemeClr val="bg1"/>
                </a:solidFill>
                <a:latin typeface="Garamond" panose="02020404030301010803" pitchFamily="18" charset="0"/>
              </a:rPr>
              <a:t>Thus all will be together with the Lord</a:t>
            </a:r>
          </a:p>
        </p:txBody>
      </p:sp>
    </p:spTree>
    <p:extLst>
      <p:ext uri="{BB962C8B-B14F-4D97-AF65-F5344CB8AC3E}">
        <p14:creationId xmlns:p14="http://schemas.microsoft.com/office/powerpoint/2010/main" val="2579563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The Day of the Lord as ‘thief’ (5:1-5)</a:t>
            </a:r>
          </a:p>
        </p:txBody>
      </p:sp>
      <p:sp>
        <p:nvSpPr>
          <p:cNvPr id="3" name="Content Placeholder 2"/>
          <p:cNvSpPr>
            <a:spLocks noGrp="1"/>
          </p:cNvSpPr>
          <p:nvPr>
            <p:ph idx="1"/>
          </p:nvPr>
        </p:nvSpPr>
        <p:spPr>
          <a:xfrm>
            <a:off x="628650" y="1521354"/>
            <a:ext cx="7886700" cy="3889375"/>
          </a:xfrm>
        </p:spPr>
        <p:txBody>
          <a:bodyPr>
            <a:normAutofit fontScale="85000" lnSpcReduction="20000"/>
          </a:bodyPr>
          <a:lstStyle/>
          <a:p>
            <a:r>
              <a:rPr lang="en-US" sz="3500" dirty="0">
                <a:solidFill>
                  <a:schemeClr val="bg1"/>
                </a:solidFill>
                <a:latin typeface="Garamond" panose="02020404030301010803" pitchFamily="18" charset="0"/>
              </a:rPr>
              <a:t>Times and Seasons</a:t>
            </a:r>
          </a:p>
          <a:p>
            <a:pPr lvl="1"/>
            <a:r>
              <a:rPr lang="en-US" sz="3300" dirty="0">
                <a:solidFill>
                  <a:schemeClr val="bg1"/>
                </a:solidFill>
                <a:latin typeface="Garamond" panose="02020404030301010803" pitchFamily="18" charset="0"/>
              </a:rPr>
              <a:t>These refer to general chronology and the eras fixed by God which mark out history</a:t>
            </a:r>
          </a:p>
          <a:p>
            <a:r>
              <a:rPr lang="en-US" sz="3500" dirty="0">
                <a:solidFill>
                  <a:schemeClr val="bg1"/>
                </a:solidFill>
                <a:latin typeface="Garamond" panose="02020404030301010803" pitchFamily="18" charset="0"/>
              </a:rPr>
              <a:t>The ‘Day of the Lord’ is a well-known OT image of the time when YHWH will bring judgement and salvation </a:t>
            </a:r>
          </a:p>
          <a:p>
            <a:pPr marL="0" indent="0" algn="ctr">
              <a:lnSpc>
                <a:spcPct val="100000"/>
              </a:lnSpc>
              <a:buNone/>
            </a:pPr>
            <a:r>
              <a:rPr lang="en-US" sz="3500" dirty="0"/>
              <a:t>“Behold, </a:t>
            </a:r>
            <a:r>
              <a:rPr lang="en-US" sz="3500" dirty="0">
                <a:solidFill>
                  <a:srgbClr val="FFFF00"/>
                </a:solidFill>
              </a:rPr>
              <a:t>the day of the LORD </a:t>
            </a:r>
            <a:r>
              <a:rPr lang="en-US" sz="3500" dirty="0"/>
              <a:t>is coming; cruel, with fury and burning anger to make the land a desolation; and he will exterminate sinners from it.”– Isaiah 13:9</a:t>
            </a:r>
          </a:p>
        </p:txBody>
      </p:sp>
    </p:spTree>
    <p:extLst>
      <p:ext uri="{BB962C8B-B14F-4D97-AF65-F5344CB8AC3E}">
        <p14:creationId xmlns:p14="http://schemas.microsoft.com/office/powerpoint/2010/main" val="3146262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anim calcmode="lin" valueType="num">
                                      <p:cBhvr>
                                        <p:cTn id="1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panose="02020404030301010803" pitchFamily="18" charset="0"/>
              </a:rPr>
              <a:t>The Day of the Lord as ‘thief’ (5:1-5)</a:t>
            </a:r>
          </a:p>
        </p:txBody>
      </p:sp>
      <p:sp>
        <p:nvSpPr>
          <p:cNvPr id="3" name="Content Placeholder 2"/>
          <p:cNvSpPr>
            <a:spLocks noGrp="1"/>
          </p:cNvSpPr>
          <p:nvPr>
            <p:ph idx="1"/>
          </p:nvPr>
        </p:nvSpPr>
        <p:spPr/>
        <p:txBody>
          <a:bodyPr>
            <a:normAutofit fontScale="85000" lnSpcReduction="10000"/>
          </a:bodyPr>
          <a:lstStyle/>
          <a:p>
            <a:r>
              <a:rPr lang="en-US" sz="3500" dirty="0">
                <a:solidFill>
                  <a:schemeClr val="bg1"/>
                </a:solidFill>
                <a:latin typeface="Garamond" panose="02020404030301010803" pitchFamily="18" charset="0"/>
              </a:rPr>
              <a:t>Times and Seasons</a:t>
            </a:r>
          </a:p>
          <a:p>
            <a:pPr lvl="1"/>
            <a:r>
              <a:rPr lang="en-US" sz="3300" dirty="0">
                <a:solidFill>
                  <a:schemeClr val="bg1"/>
                </a:solidFill>
                <a:latin typeface="Garamond" panose="02020404030301010803" pitchFamily="18" charset="0"/>
              </a:rPr>
              <a:t>These refer to general chronology and the eras fixed by God which mark out history</a:t>
            </a:r>
          </a:p>
          <a:p>
            <a:r>
              <a:rPr lang="en-US" sz="3500" dirty="0">
                <a:solidFill>
                  <a:schemeClr val="bg1"/>
                </a:solidFill>
                <a:latin typeface="Garamond" panose="02020404030301010803" pitchFamily="18" charset="0"/>
              </a:rPr>
              <a:t>The ‘Day of the Lord’ is a well-known OT image of the time when YHWH will bring judgement and salvation </a:t>
            </a:r>
          </a:p>
          <a:p>
            <a:pPr marL="0" indent="0" algn="ctr">
              <a:lnSpc>
                <a:spcPct val="100000"/>
              </a:lnSpc>
              <a:buNone/>
            </a:pPr>
            <a:r>
              <a:rPr lang="en-US" dirty="0"/>
              <a:t>“Seek the LORD, all you humble of the earth… seek righteousness, seek humility. Perhaps you will be hidden in </a:t>
            </a:r>
            <a:r>
              <a:rPr lang="en-US" dirty="0">
                <a:solidFill>
                  <a:srgbClr val="FFFF00"/>
                </a:solidFill>
              </a:rPr>
              <a:t>the day of the Lord</a:t>
            </a:r>
            <a:r>
              <a:rPr lang="en-US" dirty="0"/>
              <a:t>’s anger.” – Zech. 2:3</a:t>
            </a:r>
          </a:p>
        </p:txBody>
      </p:sp>
    </p:spTree>
    <p:extLst>
      <p:ext uri="{BB962C8B-B14F-4D97-AF65-F5344CB8AC3E}">
        <p14:creationId xmlns:p14="http://schemas.microsoft.com/office/powerpoint/2010/main" val="24686215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10098</TotalTime>
  <Words>6249</Words>
  <Application>Microsoft Office PowerPoint</Application>
  <PresentationFormat>On-screen Show (16:10)</PresentationFormat>
  <Paragraphs>557</Paragraphs>
  <Slides>110</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110</vt:i4>
      </vt:variant>
    </vt:vector>
  </HeadingPairs>
  <TitlesOfParts>
    <vt:vector size="115" baseType="lpstr">
      <vt:lpstr>Arial</vt:lpstr>
      <vt:lpstr>Calibri</vt:lpstr>
      <vt:lpstr>Calibri Light</vt:lpstr>
      <vt:lpstr>Garamond</vt:lpstr>
      <vt:lpstr>Office Theme</vt:lpstr>
      <vt:lpstr>PowerPoint Presentation</vt:lpstr>
      <vt:lpstr>Class Schedule</vt:lpstr>
      <vt:lpstr>Class Schedule</vt:lpstr>
      <vt:lpstr>GOALS</vt:lpstr>
      <vt:lpstr>Lesson 1: Founding of the Church in Thessalonica</vt:lpstr>
      <vt:lpstr>Lesson 1 Overview</vt:lpstr>
      <vt:lpstr> Paul’s call to go to Macedonia</vt:lpstr>
      <vt:lpstr>Social &amp; Religious Culture</vt:lpstr>
      <vt:lpstr>Social &amp; Religious Culture</vt:lpstr>
      <vt:lpstr>Social &amp; Religious Culture</vt:lpstr>
      <vt:lpstr>Social &amp; Religious Culture</vt:lpstr>
      <vt:lpstr>Early Converts</vt:lpstr>
      <vt:lpstr>Early Converts</vt:lpstr>
      <vt:lpstr>Early Converts</vt:lpstr>
      <vt:lpstr>Early Converts</vt:lpstr>
      <vt:lpstr>Early Converts</vt:lpstr>
      <vt:lpstr>Early Converts</vt:lpstr>
      <vt:lpstr>Early Converts</vt:lpstr>
      <vt:lpstr>Controversy &amp; Departure</vt:lpstr>
      <vt:lpstr>Controversy &amp; Departure</vt:lpstr>
      <vt:lpstr>Controversy &amp; Departure</vt:lpstr>
      <vt:lpstr>Apostleship in Presence &amp; Absence</vt:lpstr>
      <vt:lpstr>Apostleship in Presence &amp; Absence</vt:lpstr>
      <vt:lpstr>Apostleship in Presence &amp; Absence</vt:lpstr>
      <vt:lpstr>Apostleship in Presence &amp; Absence</vt:lpstr>
      <vt:lpstr>END OF LESSON 1</vt:lpstr>
      <vt:lpstr>Lesson 2: Introduction and Literary Features to the Thessalonian Epistles</vt:lpstr>
      <vt:lpstr>What do you know about the Thessalonian Epistles? </vt:lpstr>
      <vt:lpstr>Lesson 2 Overview</vt:lpstr>
      <vt:lpstr>Authorship, Date &amp; Occasion</vt:lpstr>
      <vt:lpstr>Authorship, Occasion &amp; Date</vt:lpstr>
      <vt:lpstr>Authorship, Occasion &amp; Date</vt:lpstr>
      <vt:lpstr>Authorship, Occasion &amp; Date</vt:lpstr>
      <vt:lpstr>Authorship, Occasion &amp; Date</vt:lpstr>
      <vt:lpstr>Authorship, Occasion &amp; Date</vt:lpstr>
      <vt:lpstr>Authorship, Occasion &amp; Date</vt:lpstr>
      <vt:lpstr>Authorship, Occasion &amp; Date</vt:lpstr>
      <vt:lpstr>Authorship, Occasion &amp; Date</vt:lpstr>
      <vt:lpstr>Authorship, Occasion &amp; Date</vt:lpstr>
      <vt:lpstr>Authorship, Occasion &amp; Date</vt:lpstr>
      <vt:lpstr>Authorship, Occasion &amp; Date</vt:lpstr>
      <vt:lpstr>Purpose / Function</vt:lpstr>
      <vt:lpstr>Style &amp; Language</vt:lpstr>
      <vt:lpstr>Style &amp; Language</vt:lpstr>
      <vt:lpstr>Style &amp; Language</vt:lpstr>
      <vt:lpstr>Topics</vt:lpstr>
      <vt:lpstr>PowerPoint Presentation</vt:lpstr>
      <vt:lpstr>Lesson 3: Thanksgiving for Progress of the Church 1 Thessalonians 1:1-10</vt:lpstr>
      <vt:lpstr>Key Verse  “For the word of the Lord has sounded forth from you, not only in Macedonia and Achaia, but also in every place your faith toward God has gone forth…”      – 1 Thessalonians 1:8</vt:lpstr>
      <vt:lpstr>Overview</vt:lpstr>
      <vt:lpstr>Greeting (1:1)</vt:lpstr>
      <vt:lpstr>Greeting (1:1)</vt:lpstr>
      <vt:lpstr>Pauls’ Prayers (1:2-5)</vt:lpstr>
      <vt:lpstr>Pauls’ Prayers (1:2-5)</vt:lpstr>
      <vt:lpstr>Pauls’ Prayers (1:2-5)</vt:lpstr>
      <vt:lpstr>Pauls’ Prayers (1:2-5)</vt:lpstr>
      <vt:lpstr>Pauls’ Prayers (1:2-5)</vt:lpstr>
      <vt:lpstr>Reception of the Word (1:6-7)</vt:lpstr>
      <vt:lpstr>Reception of the Word (1:6-7)</vt:lpstr>
      <vt:lpstr>Reputation of the Church (1:8-10)</vt:lpstr>
      <vt:lpstr>Reputation of the Church (1:8-10)</vt:lpstr>
      <vt:lpstr>Reputation of the Church (1:8-10)</vt:lpstr>
      <vt:lpstr>Reputation of the Church (1:8-10)</vt:lpstr>
      <vt:lpstr>Reputation of the Church (1:8-10)</vt:lpstr>
      <vt:lpstr>PowerPoint Presentation</vt:lpstr>
      <vt:lpstr>Reputation of the Church (1:8-10)</vt:lpstr>
      <vt:lpstr>END OF LESSON 3</vt:lpstr>
      <vt:lpstr>Lesson 4: Paul’s Ministry in Thessalonica 1 Thessalonians 2:1-16</vt:lpstr>
      <vt:lpstr>Key Verse  “Having so fond an affection for you, we were well-pleased to impart to you not only the gospel of god, but also our own lives, because you became very dear to us.” – 1 Thessalonians 2:8</vt:lpstr>
      <vt:lpstr>Overview</vt:lpstr>
      <vt:lpstr>Coming to Thessalonica (2:1-2)</vt:lpstr>
      <vt:lpstr>Coming to Thessalonica (2:1-2)</vt:lpstr>
      <vt:lpstr>Coming to Thessalonica (2:1-2)</vt:lpstr>
      <vt:lpstr>Paul’s Character as an Evangelist (2:3-12)</vt:lpstr>
      <vt:lpstr>Paul’s Character as an Evangelist (2:3-12)</vt:lpstr>
      <vt:lpstr>Paul’s Character as an Evangelist (2:3-12)</vt:lpstr>
      <vt:lpstr>Paul’s Character as an Evangelist (2:3-12)</vt:lpstr>
      <vt:lpstr>Paul’s Character as an Evangelist (2:3-12)</vt:lpstr>
      <vt:lpstr>Paul’s Character as an Evangelist (2:3-12)</vt:lpstr>
      <vt:lpstr>Paul’s Character as an Evangelist (2:3-12)</vt:lpstr>
      <vt:lpstr>Paul’s Character as an Evangelist (2:3-12)</vt:lpstr>
      <vt:lpstr>Paul’s Character as an Evangelist (2:3-12)</vt:lpstr>
      <vt:lpstr>Imitators in Suffering (2:13-16)</vt:lpstr>
      <vt:lpstr>Imitators in Suffering (2:13-16)</vt:lpstr>
      <vt:lpstr>END OF LESSON 4</vt:lpstr>
      <vt:lpstr>PowerPoint Presentation</vt:lpstr>
      <vt:lpstr>Lesson 7: The Coming of the   Lord Jesus 1 Thessalonians 4:13-5:11</vt:lpstr>
      <vt:lpstr>Overview</vt:lpstr>
      <vt:lpstr>Resurrection of ‘sleepers’ (4:11-18)</vt:lpstr>
      <vt:lpstr>Resurrection of ‘sleepers’ (4:11-18)</vt:lpstr>
      <vt:lpstr>Resurrection of ‘sleepers’ (4:11-18)</vt:lpstr>
      <vt:lpstr>Resurrection of ‘sleepers’ (4:11-18)</vt:lpstr>
      <vt:lpstr>Resurrection of ‘sleepers’ (4:11-18)</vt:lpstr>
      <vt:lpstr>Resurrection of ‘sleepers’ (4:11-18)</vt:lpstr>
      <vt:lpstr>Resurrection of ‘sleepers’ (4:11-18)</vt:lpstr>
      <vt:lpstr>Resurrection of ‘sleepers’ (4:11-18)</vt:lpstr>
      <vt:lpstr>Resurrection of ‘sleepers’ (4:11-18)</vt:lpstr>
      <vt:lpstr>The Day of the Lord as ‘thief’ (5:1-5)</vt:lpstr>
      <vt:lpstr>The Day of the Lord as ‘thief’ (5:1-5)</vt:lpstr>
      <vt:lpstr>The Day of the Lord as ‘thief’ (5:1-5)</vt:lpstr>
      <vt:lpstr>The Day of the Lord as ‘thief’ (5:1-5)</vt:lpstr>
      <vt:lpstr>The Day of the Lord as ‘thief’ (5:1-5)</vt:lpstr>
      <vt:lpstr>The Day of the Lord as ‘thief’ (5:1-5)</vt:lpstr>
      <vt:lpstr>The Day of the Lord as ‘thief’ (5:1-5)</vt:lpstr>
      <vt:lpstr>The Day of the Lord as ‘thief’ (5:1-5)</vt:lpstr>
      <vt:lpstr>The Day of the Lord as ‘thief’ (5:1-5)</vt:lpstr>
      <vt:lpstr>Warning to stay ‘sober’ (5:6-11)</vt:lpstr>
      <vt:lpstr>Warning to stay ‘sober’ (5:6-11)</vt:lpstr>
      <vt:lpstr>Warning to stay ‘sober’ (5:6-11)</vt:lpstr>
      <vt:lpstr>Warning to stay ‘sober’ (5:6-11)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Grant Pickup</cp:lastModifiedBy>
  <cp:revision>155</cp:revision>
  <dcterms:created xsi:type="dcterms:W3CDTF">2019-09-19T18:53:13Z</dcterms:created>
  <dcterms:modified xsi:type="dcterms:W3CDTF">2019-11-17T13:25:54Z</dcterms:modified>
</cp:coreProperties>
</file>