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5" r:id="rId1"/>
  </p:sldMasterIdLst>
  <p:sldIdLst>
    <p:sldId id="256" r:id="rId2"/>
    <p:sldId id="257" r:id="rId3"/>
    <p:sldId id="258" r:id="rId4"/>
    <p:sldId id="261" r:id="rId5"/>
    <p:sldId id="262" r:id="rId6"/>
    <p:sldId id="259" r:id="rId7"/>
    <p:sldId id="260"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19B7DB-9498-4C41-8821-5E57157B9D0E}" v="26" dt="2019-12-22T02:29:22.7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40"/>
    <p:restoredTop sz="95153"/>
  </p:normalViewPr>
  <p:slideViewPr>
    <p:cSldViewPr snapToGrid="0" snapToObjects="1">
      <p:cViewPr varScale="1">
        <p:scale>
          <a:sx n="105" d="100"/>
          <a:sy n="105" d="100"/>
        </p:scale>
        <p:origin x="57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712A46BE-83D5-F44D-9FD0-DB20C5975F08}" type="datetimeFigureOut">
              <a:rPr lang="en-US" smtClean="0"/>
              <a:t>12/22/2019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EFB12E-BBBA-E14C-8540-E20FC4B0274D}" type="slidenum">
              <a:rPr lang="en-US" smtClean="0"/>
              <a:t>‹#›</a:t>
            </a:fld>
            <a:endParaRPr lang="en-US"/>
          </a:p>
        </p:txBody>
      </p:sp>
    </p:spTree>
    <p:extLst>
      <p:ext uri="{BB962C8B-B14F-4D97-AF65-F5344CB8AC3E}">
        <p14:creationId xmlns:p14="http://schemas.microsoft.com/office/powerpoint/2010/main" val="410891181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2A46BE-83D5-F44D-9FD0-DB20C5975F08}" type="datetimeFigureOut">
              <a:rPr lang="en-US" smtClean="0"/>
              <a:t>12/22/2019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FB12E-BBBA-E14C-8540-E20FC4B0274D}" type="slidenum">
              <a:rPr lang="en-US" smtClean="0"/>
              <a:t>‹#›</a:t>
            </a:fld>
            <a:endParaRPr lang="en-US"/>
          </a:p>
        </p:txBody>
      </p:sp>
    </p:spTree>
    <p:extLst>
      <p:ext uri="{BB962C8B-B14F-4D97-AF65-F5344CB8AC3E}">
        <p14:creationId xmlns:p14="http://schemas.microsoft.com/office/powerpoint/2010/main" val="1676940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2A46BE-83D5-F44D-9FD0-DB20C5975F08}" type="datetimeFigureOut">
              <a:rPr lang="en-US" smtClean="0"/>
              <a:t>12/22/2019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FB12E-BBBA-E14C-8540-E20FC4B0274D}" type="slidenum">
              <a:rPr lang="en-US" smtClean="0"/>
              <a:t>‹#›</a:t>
            </a:fld>
            <a:endParaRPr lang="en-US"/>
          </a:p>
        </p:txBody>
      </p:sp>
    </p:spTree>
    <p:extLst>
      <p:ext uri="{BB962C8B-B14F-4D97-AF65-F5344CB8AC3E}">
        <p14:creationId xmlns:p14="http://schemas.microsoft.com/office/powerpoint/2010/main" val="4211344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2A46BE-83D5-F44D-9FD0-DB20C5975F08}" type="datetimeFigureOut">
              <a:rPr lang="en-US" smtClean="0"/>
              <a:t>12/22/2019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EFB12E-BBBA-E14C-8540-E20FC4B0274D}" type="slidenum">
              <a:rPr lang="en-US" smtClean="0"/>
              <a:t>‹#›</a:t>
            </a:fld>
            <a:endParaRPr lang="en-US"/>
          </a:p>
        </p:txBody>
      </p:sp>
    </p:spTree>
    <p:extLst>
      <p:ext uri="{BB962C8B-B14F-4D97-AF65-F5344CB8AC3E}">
        <p14:creationId xmlns:p14="http://schemas.microsoft.com/office/powerpoint/2010/main" val="3692160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712A46BE-83D5-F44D-9FD0-DB20C5975F08}" type="datetimeFigureOut">
              <a:rPr lang="en-US" smtClean="0"/>
              <a:t>12/22/2019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EFB12E-BBBA-E14C-8540-E20FC4B0274D}" type="slidenum">
              <a:rPr lang="en-US" smtClean="0"/>
              <a:t>‹#›</a:t>
            </a:fld>
            <a:endParaRPr lang="en-US"/>
          </a:p>
        </p:txBody>
      </p:sp>
    </p:spTree>
    <p:extLst>
      <p:ext uri="{BB962C8B-B14F-4D97-AF65-F5344CB8AC3E}">
        <p14:creationId xmlns:p14="http://schemas.microsoft.com/office/powerpoint/2010/main" val="11451538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712A46BE-83D5-F44D-9FD0-DB20C5975F08}" type="datetimeFigureOut">
              <a:rPr lang="en-US" smtClean="0"/>
              <a:t>12/22/2019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27EFB12E-BBBA-E14C-8540-E20FC4B0274D}" type="slidenum">
              <a:rPr lang="en-US" smtClean="0"/>
              <a:t>‹#›</a:t>
            </a:fld>
            <a:endParaRPr lang="en-US"/>
          </a:p>
        </p:txBody>
      </p:sp>
    </p:spTree>
    <p:extLst>
      <p:ext uri="{BB962C8B-B14F-4D97-AF65-F5344CB8AC3E}">
        <p14:creationId xmlns:p14="http://schemas.microsoft.com/office/powerpoint/2010/main" val="3022805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712A46BE-83D5-F44D-9FD0-DB20C5975F08}" type="datetimeFigureOut">
              <a:rPr lang="en-US" smtClean="0"/>
              <a:t>12/22/2019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EFB12E-BBBA-E14C-8540-E20FC4B0274D}"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3501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2A46BE-83D5-F44D-9FD0-DB20C5975F08}" type="datetimeFigureOut">
              <a:rPr lang="en-US" smtClean="0"/>
              <a:t>12/22/2019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EFB12E-BBBA-E14C-8540-E20FC4B0274D}" type="slidenum">
              <a:rPr lang="en-US" smtClean="0"/>
              <a:t>‹#›</a:t>
            </a:fld>
            <a:endParaRPr lang="en-US"/>
          </a:p>
        </p:txBody>
      </p:sp>
    </p:spTree>
    <p:extLst>
      <p:ext uri="{BB962C8B-B14F-4D97-AF65-F5344CB8AC3E}">
        <p14:creationId xmlns:p14="http://schemas.microsoft.com/office/powerpoint/2010/main" val="3856180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2A46BE-83D5-F44D-9FD0-DB20C5975F08}" type="datetimeFigureOut">
              <a:rPr lang="en-US" smtClean="0"/>
              <a:t>12/22/2019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EFB12E-BBBA-E14C-8540-E20FC4B0274D}" type="slidenum">
              <a:rPr lang="en-US" smtClean="0"/>
              <a:t>‹#›</a:t>
            </a:fld>
            <a:endParaRPr lang="en-US"/>
          </a:p>
        </p:txBody>
      </p:sp>
    </p:spTree>
    <p:extLst>
      <p:ext uri="{BB962C8B-B14F-4D97-AF65-F5344CB8AC3E}">
        <p14:creationId xmlns:p14="http://schemas.microsoft.com/office/powerpoint/2010/main" val="4135946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712A46BE-83D5-F44D-9FD0-DB20C5975F08}" type="datetimeFigureOut">
              <a:rPr lang="en-US" smtClean="0"/>
              <a:t>12/22/2019</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27EFB12E-BBBA-E14C-8540-E20FC4B0274D}" type="slidenum">
              <a:rPr lang="en-US" smtClean="0"/>
              <a:t>‹#›</a:t>
            </a:fld>
            <a:endParaRPr lang="en-US"/>
          </a:p>
        </p:txBody>
      </p:sp>
    </p:spTree>
    <p:extLst>
      <p:ext uri="{BB962C8B-B14F-4D97-AF65-F5344CB8AC3E}">
        <p14:creationId xmlns:p14="http://schemas.microsoft.com/office/powerpoint/2010/main" val="3066315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712A46BE-83D5-F44D-9FD0-DB20C5975F08}" type="datetimeFigureOut">
              <a:rPr lang="en-US" smtClean="0"/>
              <a:t>12/22/2019</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27EFB12E-BBBA-E14C-8540-E20FC4B0274D}" type="slidenum">
              <a:rPr lang="en-US" smtClean="0"/>
              <a:t>‹#›</a:t>
            </a:fld>
            <a:endParaRPr lang="en-US"/>
          </a:p>
        </p:txBody>
      </p:sp>
    </p:spTree>
    <p:extLst>
      <p:ext uri="{BB962C8B-B14F-4D97-AF65-F5344CB8AC3E}">
        <p14:creationId xmlns:p14="http://schemas.microsoft.com/office/powerpoint/2010/main" val="3131850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712A46BE-83D5-F44D-9FD0-DB20C5975F08}" type="datetimeFigureOut">
              <a:rPr lang="en-US" smtClean="0"/>
              <a:t>12/22/2019</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27EFB12E-BBBA-E14C-8540-E20FC4B0274D}" type="slidenum">
              <a:rPr lang="en-US" smtClean="0"/>
              <a:t>‹#›</a:t>
            </a:fld>
            <a:endParaRPr lang="en-US"/>
          </a:p>
        </p:txBody>
      </p:sp>
    </p:spTree>
    <p:extLst>
      <p:ext uri="{BB962C8B-B14F-4D97-AF65-F5344CB8AC3E}">
        <p14:creationId xmlns:p14="http://schemas.microsoft.com/office/powerpoint/2010/main" val="2907274379"/>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0AA23-8C58-414C-976F-80BAD002A1FE}"/>
              </a:ext>
            </a:extLst>
          </p:cNvPr>
          <p:cNvSpPr>
            <a:spLocks noGrp="1"/>
          </p:cNvSpPr>
          <p:nvPr>
            <p:ph type="ctrTitle"/>
          </p:nvPr>
        </p:nvSpPr>
        <p:spPr/>
        <p:txBody>
          <a:bodyPr>
            <a:normAutofit/>
          </a:bodyPr>
          <a:lstStyle/>
          <a:p>
            <a:r>
              <a:rPr lang="en-US" sz="4800" dirty="0"/>
              <a:t>Building on the Rock</a:t>
            </a:r>
          </a:p>
        </p:txBody>
      </p:sp>
      <p:sp>
        <p:nvSpPr>
          <p:cNvPr id="3" name="Subtitle 2">
            <a:extLst>
              <a:ext uri="{FF2B5EF4-FFF2-40B4-BE49-F238E27FC236}">
                <a16:creationId xmlns:a16="http://schemas.microsoft.com/office/drawing/2014/main" id="{05963F3F-9DC1-C143-8117-819D4B3C9B94}"/>
              </a:ext>
            </a:extLst>
          </p:cNvPr>
          <p:cNvSpPr>
            <a:spLocks noGrp="1"/>
          </p:cNvSpPr>
          <p:nvPr>
            <p:ph type="subTitle" idx="1"/>
          </p:nvPr>
        </p:nvSpPr>
        <p:spPr/>
        <p:txBody>
          <a:bodyPr>
            <a:normAutofit/>
          </a:bodyPr>
          <a:lstStyle/>
          <a:p>
            <a:r>
              <a:rPr lang="en-US" sz="3200" dirty="0"/>
              <a:t>Ephesians 2:19-22</a:t>
            </a:r>
          </a:p>
        </p:txBody>
      </p:sp>
    </p:spTree>
    <p:extLst>
      <p:ext uri="{BB962C8B-B14F-4D97-AF65-F5344CB8AC3E}">
        <p14:creationId xmlns:p14="http://schemas.microsoft.com/office/powerpoint/2010/main" val="2444214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104BC-10BA-D14F-AC7C-FE365CCD8B0B}"/>
              </a:ext>
            </a:extLst>
          </p:cNvPr>
          <p:cNvSpPr>
            <a:spLocks noGrp="1"/>
          </p:cNvSpPr>
          <p:nvPr>
            <p:ph type="title"/>
          </p:nvPr>
        </p:nvSpPr>
        <p:spPr/>
        <p:txBody>
          <a:bodyPr>
            <a:normAutofit/>
          </a:bodyPr>
          <a:lstStyle/>
          <a:p>
            <a:r>
              <a:rPr lang="en-US" sz="3200" dirty="0"/>
              <a:t>1 Corinthians 3:10-13</a:t>
            </a:r>
          </a:p>
        </p:txBody>
      </p:sp>
      <p:sp>
        <p:nvSpPr>
          <p:cNvPr id="3" name="Content Placeholder 2">
            <a:extLst>
              <a:ext uri="{FF2B5EF4-FFF2-40B4-BE49-F238E27FC236}">
                <a16:creationId xmlns:a16="http://schemas.microsoft.com/office/drawing/2014/main" id="{92AE1845-222E-7A40-818D-18FFE8E31E57}"/>
              </a:ext>
            </a:extLst>
          </p:cNvPr>
          <p:cNvSpPr>
            <a:spLocks noGrp="1"/>
          </p:cNvSpPr>
          <p:nvPr>
            <p:ph idx="1"/>
          </p:nvPr>
        </p:nvSpPr>
        <p:spPr>
          <a:xfrm>
            <a:off x="2231136" y="2433918"/>
            <a:ext cx="7729728" cy="3459390"/>
          </a:xfrm>
        </p:spPr>
        <p:txBody>
          <a:bodyPr>
            <a:normAutofit fontScale="92500" lnSpcReduction="20000"/>
          </a:bodyPr>
          <a:lstStyle/>
          <a:p>
            <a:pPr marL="0" indent="0" algn="ctr">
              <a:buNone/>
            </a:pPr>
            <a:r>
              <a:rPr lang="en-US" sz="2800" dirty="0"/>
              <a:t>“According to the grace of God given to me, like a skilled master builder I laid a foundation, and someone else is building upon it.  Let each one take care how he builds upon it.  For no one can lay a foundation other than that which is laid, which is Jesus Christ.  Now if anyone builds on the foundation with gold, silver, precious stones, wood, hay, straw – each one’s work will become manifest, for the Day will disclose it, because it will be revealed by fire, and the fire will test what sort of work each one has done.”</a:t>
            </a:r>
          </a:p>
        </p:txBody>
      </p:sp>
    </p:spTree>
    <p:extLst>
      <p:ext uri="{BB962C8B-B14F-4D97-AF65-F5344CB8AC3E}">
        <p14:creationId xmlns:p14="http://schemas.microsoft.com/office/powerpoint/2010/main" val="1397178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081CE-1DFE-2646-8995-BBEDC56DBAA1}"/>
              </a:ext>
            </a:extLst>
          </p:cNvPr>
          <p:cNvSpPr>
            <a:spLocks noGrp="1"/>
          </p:cNvSpPr>
          <p:nvPr>
            <p:ph type="title"/>
          </p:nvPr>
        </p:nvSpPr>
        <p:spPr/>
        <p:txBody>
          <a:bodyPr/>
          <a:lstStyle/>
          <a:p>
            <a:r>
              <a:rPr lang="en-US" dirty="0"/>
              <a:t>Christ is the only foundation we should help others lay</a:t>
            </a:r>
          </a:p>
        </p:txBody>
      </p:sp>
      <p:sp>
        <p:nvSpPr>
          <p:cNvPr id="3" name="Content Placeholder 2">
            <a:extLst>
              <a:ext uri="{FF2B5EF4-FFF2-40B4-BE49-F238E27FC236}">
                <a16:creationId xmlns:a16="http://schemas.microsoft.com/office/drawing/2014/main" id="{33EE24DA-2C85-2346-89B7-1160B5D8BF9D}"/>
              </a:ext>
            </a:extLst>
          </p:cNvPr>
          <p:cNvSpPr>
            <a:spLocks noGrp="1"/>
          </p:cNvSpPr>
          <p:nvPr>
            <p:ph idx="1"/>
          </p:nvPr>
        </p:nvSpPr>
        <p:spPr>
          <a:xfrm>
            <a:off x="2231136" y="2343150"/>
            <a:ext cx="7729728" cy="3957638"/>
          </a:xfrm>
        </p:spPr>
        <p:txBody>
          <a:bodyPr>
            <a:normAutofit/>
          </a:bodyPr>
          <a:lstStyle/>
          <a:p>
            <a:r>
              <a:rPr lang="en-US" sz="2400" dirty="0"/>
              <a:t>What ways do we help other people lay a foundation?</a:t>
            </a:r>
          </a:p>
          <a:p>
            <a:r>
              <a:rPr lang="en-US" sz="2400" dirty="0"/>
              <a:t>How can we influence their foundation?</a:t>
            </a:r>
          </a:p>
          <a:p>
            <a:r>
              <a:rPr lang="en-US" sz="2400" dirty="0"/>
              <a:t>There is a test (fire) that will show the foundation and the work that has been done</a:t>
            </a:r>
          </a:p>
          <a:p>
            <a:r>
              <a:rPr lang="en-US" sz="2400" dirty="0"/>
              <a:t>Our concern is how we have worked and our hope is that the foundation is proven to be Christ</a:t>
            </a:r>
          </a:p>
          <a:p>
            <a:r>
              <a:rPr lang="en-US" sz="2400" dirty="0"/>
              <a:t>We are only servants and “fellow workers” in God</a:t>
            </a:r>
            <a:endParaRPr lang="en-US" sz="2000" dirty="0"/>
          </a:p>
          <a:p>
            <a:endParaRPr lang="en-US" sz="2400" dirty="0"/>
          </a:p>
        </p:txBody>
      </p:sp>
    </p:spTree>
    <p:extLst>
      <p:ext uri="{BB962C8B-B14F-4D97-AF65-F5344CB8AC3E}">
        <p14:creationId xmlns:p14="http://schemas.microsoft.com/office/powerpoint/2010/main" val="2688335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104BC-10BA-D14F-AC7C-FE365CCD8B0B}"/>
              </a:ext>
            </a:extLst>
          </p:cNvPr>
          <p:cNvSpPr>
            <a:spLocks noGrp="1"/>
          </p:cNvSpPr>
          <p:nvPr>
            <p:ph type="title"/>
          </p:nvPr>
        </p:nvSpPr>
        <p:spPr/>
        <p:txBody>
          <a:bodyPr>
            <a:normAutofit/>
          </a:bodyPr>
          <a:lstStyle/>
          <a:p>
            <a:r>
              <a:rPr lang="en-US" sz="3200" dirty="0"/>
              <a:t>Ephesians 2:19-22</a:t>
            </a:r>
          </a:p>
        </p:txBody>
      </p:sp>
      <p:sp>
        <p:nvSpPr>
          <p:cNvPr id="3" name="Content Placeholder 2">
            <a:extLst>
              <a:ext uri="{FF2B5EF4-FFF2-40B4-BE49-F238E27FC236}">
                <a16:creationId xmlns:a16="http://schemas.microsoft.com/office/drawing/2014/main" id="{92AE1845-222E-7A40-818D-18FFE8E31E57}"/>
              </a:ext>
            </a:extLst>
          </p:cNvPr>
          <p:cNvSpPr>
            <a:spLocks noGrp="1"/>
          </p:cNvSpPr>
          <p:nvPr>
            <p:ph idx="1"/>
          </p:nvPr>
        </p:nvSpPr>
        <p:spPr>
          <a:xfrm>
            <a:off x="2231136" y="2433918"/>
            <a:ext cx="7729728" cy="3459390"/>
          </a:xfrm>
        </p:spPr>
        <p:txBody>
          <a:bodyPr>
            <a:normAutofit lnSpcReduction="10000"/>
          </a:bodyPr>
          <a:lstStyle/>
          <a:p>
            <a:pPr marL="0" indent="0" algn="ctr">
              <a:buNone/>
            </a:pPr>
            <a:r>
              <a:rPr lang="en-US" sz="2800" dirty="0"/>
              <a:t>“So then you are no longer strangers and aliens, but you are fellow citizens with the saints and members of the household of God, built on the foundation of the apostles and prophets, Christ Jesus himself being the cornerstone, in whom the whole structure, being joined together, grows into a holy temple in the Lord. In him you also are being built together into a dwelling place for God by the Spirit.”</a:t>
            </a:r>
          </a:p>
        </p:txBody>
      </p:sp>
    </p:spTree>
    <p:extLst>
      <p:ext uri="{BB962C8B-B14F-4D97-AF65-F5344CB8AC3E}">
        <p14:creationId xmlns:p14="http://schemas.microsoft.com/office/powerpoint/2010/main" val="685224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104BC-10BA-D14F-AC7C-FE365CCD8B0B}"/>
              </a:ext>
            </a:extLst>
          </p:cNvPr>
          <p:cNvSpPr>
            <a:spLocks noGrp="1"/>
          </p:cNvSpPr>
          <p:nvPr>
            <p:ph type="title"/>
          </p:nvPr>
        </p:nvSpPr>
        <p:spPr/>
        <p:txBody>
          <a:bodyPr>
            <a:normAutofit/>
          </a:bodyPr>
          <a:lstStyle/>
          <a:p>
            <a:r>
              <a:rPr lang="en-US" sz="3200" dirty="0"/>
              <a:t>John 17:20-23</a:t>
            </a:r>
          </a:p>
        </p:txBody>
      </p:sp>
      <p:sp>
        <p:nvSpPr>
          <p:cNvPr id="3" name="Content Placeholder 2">
            <a:extLst>
              <a:ext uri="{FF2B5EF4-FFF2-40B4-BE49-F238E27FC236}">
                <a16:creationId xmlns:a16="http://schemas.microsoft.com/office/drawing/2014/main" id="{92AE1845-222E-7A40-818D-18FFE8E31E57}"/>
              </a:ext>
            </a:extLst>
          </p:cNvPr>
          <p:cNvSpPr>
            <a:spLocks noGrp="1"/>
          </p:cNvSpPr>
          <p:nvPr>
            <p:ph idx="1"/>
          </p:nvPr>
        </p:nvSpPr>
        <p:spPr>
          <a:xfrm>
            <a:off x="2231136" y="2433918"/>
            <a:ext cx="7729728" cy="3459390"/>
          </a:xfrm>
        </p:spPr>
        <p:txBody>
          <a:bodyPr>
            <a:normAutofit fontScale="92500" lnSpcReduction="10000"/>
          </a:bodyPr>
          <a:lstStyle/>
          <a:p>
            <a:pPr marL="0" indent="0" algn="ctr">
              <a:buNone/>
            </a:pPr>
            <a:r>
              <a:rPr lang="en-US" sz="2800" dirty="0"/>
              <a:t>“I do not ask for these only, but also for those who will believe in me through their word, that they may all be one, just as you, Father, are in me, and I in you, that they also may be in us, so that the world may believe that you have sent me.  The glory that you have given me I have given to them, that they may be one even as we are one, I in them and you in me, that they may become perfectly one, so that the world may know that you sent me and loved them even as you loved me.”</a:t>
            </a:r>
          </a:p>
        </p:txBody>
      </p:sp>
    </p:spTree>
    <p:extLst>
      <p:ext uri="{BB962C8B-B14F-4D97-AF65-F5344CB8AC3E}">
        <p14:creationId xmlns:p14="http://schemas.microsoft.com/office/powerpoint/2010/main" val="4051657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3CC6F-0D27-8A44-82E4-AC66AFD40196}"/>
              </a:ext>
            </a:extLst>
          </p:cNvPr>
          <p:cNvSpPr>
            <a:spLocks noGrp="1"/>
          </p:cNvSpPr>
          <p:nvPr>
            <p:ph type="title"/>
          </p:nvPr>
        </p:nvSpPr>
        <p:spPr/>
        <p:txBody>
          <a:bodyPr/>
          <a:lstStyle/>
          <a:p>
            <a:r>
              <a:rPr lang="en-US" dirty="0"/>
              <a:t>WE are meant to be built on Christ and built up together</a:t>
            </a:r>
          </a:p>
        </p:txBody>
      </p:sp>
      <p:sp>
        <p:nvSpPr>
          <p:cNvPr id="3" name="Content Placeholder 2">
            <a:extLst>
              <a:ext uri="{FF2B5EF4-FFF2-40B4-BE49-F238E27FC236}">
                <a16:creationId xmlns:a16="http://schemas.microsoft.com/office/drawing/2014/main" id="{8FF9B961-23CE-A64A-B751-557CD150A31E}"/>
              </a:ext>
            </a:extLst>
          </p:cNvPr>
          <p:cNvSpPr>
            <a:spLocks noGrp="1"/>
          </p:cNvSpPr>
          <p:nvPr>
            <p:ph sz="half" idx="1"/>
          </p:nvPr>
        </p:nvSpPr>
        <p:spPr>
          <a:xfrm>
            <a:off x="1581912" y="2357438"/>
            <a:ext cx="4271771" cy="3757612"/>
          </a:xfrm>
        </p:spPr>
        <p:txBody>
          <a:bodyPr>
            <a:normAutofit lnSpcReduction="10000"/>
          </a:bodyPr>
          <a:lstStyle/>
          <a:p>
            <a:pPr marL="0" indent="0">
              <a:buNone/>
            </a:pPr>
            <a:r>
              <a:rPr lang="en-US" sz="2000" dirty="0"/>
              <a:t>“So then you are no longer strangers and aliens, but you are fellow citizens with the saints and members of the household of God, built on the foundation of the apostles and prophets, Christ Jesus himself being the cornerstone, in whom the whole structure, being joined together, grows into a holy temple in the Lord. In him you also are being built together into a dwelling place for God by the Spirit.”</a:t>
            </a:r>
          </a:p>
          <a:p>
            <a:pPr marL="0" indent="0">
              <a:buNone/>
            </a:pPr>
            <a:r>
              <a:rPr lang="en-US" sz="2000" dirty="0"/>
              <a:t>Ephesians 2:19-22</a:t>
            </a:r>
          </a:p>
          <a:p>
            <a:pPr marL="0" indent="0">
              <a:buNone/>
            </a:pPr>
            <a:endParaRPr lang="en-US" dirty="0"/>
          </a:p>
        </p:txBody>
      </p:sp>
      <p:sp>
        <p:nvSpPr>
          <p:cNvPr id="4" name="Content Placeholder 3">
            <a:extLst>
              <a:ext uri="{FF2B5EF4-FFF2-40B4-BE49-F238E27FC236}">
                <a16:creationId xmlns:a16="http://schemas.microsoft.com/office/drawing/2014/main" id="{461647E6-0D98-4643-8145-D07BEC0098B0}"/>
              </a:ext>
            </a:extLst>
          </p:cNvPr>
          <p:cNvSpPr>
            <a:spLocks noGrp="1"/>
          </p:cNvSpPr>
          <p:nvPr>
            <p:ph sz="half" idx="2"/>
          </p:nvPr>
        </p:nvSpPr>
        <p:spPr>
          <a:xfrm>
            <a:off x="6338315" y="2357437"/>
            <a:ext cx="4270247" cy="4071937"/>
          </a:xfrm>
        </p:spPr>
        <p:txBody>
          <a:bodyPr>
            <a:normAutofit lnSpcReduction="10000"/>
          </a:bodyPr>
          <a:lstStyle/>
          <a:p>
            <a:pPr marL="0" indent="0">
              <a:buNone/>
            </a:pPr>
            <a:r>
              <a:rPr lang="en-US" sz="2000" dirty="0"/>
              <a:t>“I do not ask for these only, but also for those who will believe in me through their word, that they may all be one, just as you, Father, are in me, and I in you, that they also may be in us, so that the world may believe that you have sent me.  The glory that you have given me I have given to them, that they may be one even as we are one, I in them and you in me, that they may become perfectly one, so that the world may know that you sent me and loved them even as you loved me.”</a:t>
            </a:r>
          </a:p>
          <a:p>
            <a:pPr marL="0" indent="0">
              <a:buNone/>
            </a:pPr>
            <a:r>
              <a:rPr lang="en-US" dirty="0"/>
              <a:t>John 17:20-23</a:t>
            </a:r>
          </a:p>
        </p:txBody>
      </p:sp>
    </p:spTree>
    <p:extLst>
      <p:ext uri="{BB962C8B-B14F-4D97-AF65-F5344CB8AC3E}">
        <p14:creationId xmlns:p14="http://schemas.microsoft.com/office/powerpoint/2010/main" val="1132848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081CE-1DFE-2646-8995-BBEDC56DBAA1}"/>
              </a:ext>
            </a:extLst>
          </p:cNvPr>
          <p:cNvSpPr>
            <a:spLocks noGrp="1"/>
          </p:cNvSpPr>
          <p:nvPr>
            <p:ph type="title"/>
          </p:nvPr>
        </p:nvSpPr>
        <p:spPr/>
        <p:txBody>
          <a:bodyPr/>
          <a:lstStyle/>
          <a:p>
            <a:r>
              <a:rPr lang="en-US" dirty="0"/>
              <a:t>WE are meant to be built on Christ and built up together</a:t>
            </a:r>
          </a:p>
        </p:txBody>
      </p:sp>
      <p:sp>
        <p:nvSpPr>
          <p:cNvPr id="3" name="Content Placeholder 2">
            <a:extLst>
              <a:ext uri="{FF2B5EF4-FFF2-40B4-BE49-F238E27FC236}">
                <a16:creationId xmlns:a16="http://schemas.microsoft.com/office/drawing/2014/main" id="{33EE24DA-2C85-2346-89B7-1160B5D8BF9D}"/>
              </a:ext>
            </a:extLst>
          </p:cNvPr>
          <p:cNvSpPr>
            <a:spLocks noGrp="1"/>
          </p:cNvSpPr>
          <p:nvPr>
            <p:ph idx="1"/>
          </p:nvPr>
        </p:nvSpPr>
        <p:spPr/>
        <p:txBody>
          <a:bodyPr>
            <a:normAutofit/>
          </a:bodyPr>
          <a:lstStyle/>
          <a:p>
            <a:r>
              <a:rPr lang="en-US" sz="2400" dirty="0"/>
              <a:t>The foundation for our faith and our churches is to be the teaching and truth from God (apostles and prophets), but Christ is the cornerstone</a:t>
            </a:r>
          </a:p>
          <a:p>
            <a:r>
              <a:rPr lang="en-US" sz="2400" dirty="0"/>
              <a:t>This foundation lets us have unity with God based on believing in Jesus and knowing Him and His love</a:t>
            </a:r>
          </a:p>
          <a:p>
            <a:r>
              <a:rPr lang="en-US" sz="2400" dirty="0"/>
              <a:t>The world can know and believe because of our foundation</a:t>
            </a:r>
          </a:p>
          <a:p>
            <a:endParaRPr lang="en-US" sz="2400" dirty="0"/>
          </a:p>
        </p:txBody>
      </p:sp>
    </p:spTree>
    <p:extLst>
      <p:ext uri="{BB962C8B-B14F-4D97-AF65-F5344CB8AC3E}">
        <p14:creationId xmlns:p14="http://schemas.microsoft.com/office/powerpoint/2010/main" val="477050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104BC-10BA-D14F-AC7C-FE365CCD8B0B}"/>
              </a:ext>
            </a:extLst>
          </p:cNvPr>
          <p:cNvSpPr>
            <a:spLocks noGrp="1"/>
          </p:cNvSpPr>
          <p:nvPr>
            <p:ph type="title"/>
          </p:nvPr>
        </p:nvSpPr>
        <p:spPr/>
        <p:txBody>
          <a:bodyPr>
            <a:normAutofit/>
          </a:bodyPr>
          <a:lstStyle/>
          <a:p>
            <a:r>
              <a:rPr lang="en-US" sz="3200" dirty="0"/>
              <a:t>Matthew 7:24-27</a:t>
            </a:r>
          </a:p>
        </p:txBody>
      </p:sp>
      <p:sp>
        <p:nvSpPr>
          <p:cNvPr id="3" name="Content Placeholder 2">
            <a:extLst>
              <a:ext uri="{FF2B5EF4-FFF2-40B4-BE49-F238E27FC236}">
                <a16:creationId xmlns:a16="http://schemas.microsoft.com/office/drawing/2014/main" id="{92AE1845-222E-7A40-818D-18FFE8E31E57}"/>
              </a:ext>
            </a:extLst>
          </p:cNvPr>
          <p:cNvSpPr>
            <a:spLocks noGrp="1"/>
          </p:cNvSpPr>
          <p:nvPr>
            <p:ph idx="1"/>
          </p:nvPr>
        </p:nvSpPr>
        <p:spPr>
          <a:xfrm>
            <a:off x="2231136" y="2433918"/>
            <a:ext cx="7729728" cy="3459390"/>
          </a:xfrm>
        </p:spPr>
        <p:txBody>
          <a:bodyPr>
            <a:normAutofit fontScale="92500" lnSpcReduction="20000"/>
          </a:bodyPr>
          <a:lstStyle/>
          <a:p>
            <a:pPr marL="0" indent="0" algn="ctr">
              <a:buNone/>
            </a:pPr>
            <a:r>
              <a:rPr lang="en-US" sz="2800" dirty="0"/>
              <a:t>“Everyone then who hears these words of mine and does them will be like a wise man who built his house on the rock.  And the rain fell, and the floods came, and the winds blew and beat on that house, but it did not fall, because it had been founded on the rock.  And everyone who hears these words of mine and does not do them will be like a foolish man who built his house on the sand.  And the rain fell, and the floods came, and the winds blew and beat against that house, and it fell, and great was the fall of it.”</a:t>
            </a:r>
          </a:p>
        </p:txBody>
      </p:sp>
    </p:spTree>
    <p:extLst>
      <p:ext uri="{BB962C8B-B14F-4D97-AF65-F5344CB8AC3E}">
        <p14:creationId xmlns:p14="http://schemas.microsoft.com/office/powerpoint/2010/main" val="3462445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104BC-10BA-D14F-AC7C-FE365CCD8B0B}"/>
              </a:ext>
            </a:extLst>
          </p:cNvPr>
          <p:cNvSpPr>
            <a:spLocks noGrp="1"/>
          </p:cNvSpPr>
          <p:nvPr>
            <p:ph type="title"/>
          </p:nvPr>
        </p:nvSpPr>
        <p:spPr/>
        <p:txBody>
          <a:bodyPr>
            <a:normAutofit/>
          </a:bodyPr>
          <a:lstStyle/>
          <a:p>
            <a:r>
              <a:rPr lang="en-US" sz="3200" dirty="0"/>
              <a:t>Luke 6:46-49</a:t>
            </a:r>
          </a:p>
        </p:txBody>
      </p:sp>
      <p:sp>
        <p:nvSpPr>
          <p:cNvPr id="3" name="Content Placeholder 2">
            <a:extLst>
              <a:ext uri="{FF2B5EF4-FFF2-40B4-BE49-F238E27FC236}">
                <a16:creationId xmlns:a16="http://schemas.microsoft.com/office/drawing/2014/main" id="{92AE1845-222E-7A40-818D-18FFE8E31E57}"/>
              </a:ext>
            </a:extLst>
          </p:cNvPr>
          <p:cNvSpPr>
            <a:spLocks noGrp="1"/>
          </p:cNvSpPr>
          <p:nvPr>
            <p:ph idx="1"/>
          </p:nvPr>
        </p:nvSpPr>
        <p:spPr>
          <a:xfrm>
            <a:off x="2231136" y="2433918"/>
            <a:ext cx="7729728" cy="3459390"/>
          </a:xfrm>
        </p:spPr>
        <p:txBody>
          <a:bodyPr>
            <a:normAutofit fontScale="85000" lnSpcReduction="10000"/>
          </a:bodyPr>
          <a:lstStyle/>
          <a:p>
            <a:pPr marL="0" indent="0" algn="ctr">
              <a:buNone/>
            </a:pPr>
            <a:r>
              <a:rPr lang="en-US" sz="2800" dirty="0"/>
              <a:t>“Why do you call me ‘Lord, Lord,’ and not do what I tell you?  Everyone who comes to me and hears my words and does them, I will show you what he is like: he is like a man building a house, who dug deep and laid the foundation on the rock.  And when a flood arose, the stream broke against that house and could not shake it, because it had been well built.  But the one who hears and does not do them is like a man who built a house on the ground without a foundation.  When the stream broke against it, immediately it fell, and the ruin of that house was great.”</a:t>
            </a:r>
          </a:p>
        </p:txBody>
      </p:sp>
    </p:spTree>
    <p:extLst>
      <p:ext uri="{BB962C8B-B14F-4D97-AF65-F5344CB8AC3E}">
        <p14:creationId xmlns:p14="http://schemas.microsoft.com/office/powerpoint/2010/main" val="518425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3CC6F-0D27-8A44-82E4-AC66AFD40196}"/>
              </a:ext>
            </a:extLst>
          </p:cNvPr>
          <p:cNvSpPr>
            <a:spLocks noGrp="1"/>
          </p:cNvSpPr>
          <p:nvPr>
            <p:ph type="title"/>
          </p:nvPr>
        </p:nvSpPr>
        <p:spPr/>
        <p:txBody>
          <a:bodyPr>
            <a:normAutofit/>
          </a:bodyPr>
          <a:lstStyle/>
          <a:p>
            <a:r>
              <a:rPr lang="en-US" dirty="0"/>
              <a:t>Everyone is building, not everyone builds on the Rock</a:t>
            </a:r>
          </a:p>
        </p:txBody>
      </p:sp>
      <p:sp>
        <p:nvSpPr>
          <p:cNvPr id="3" name="Content Placeholder 2">
            <a:extLst>
              <a:ext uri="{FF2B5EF4-FFF2-40B4-BE49-F238E27FC236}">
                <a16:creationId xmlns:a16="http://schemas.microsoft.com/office/drawing/2014/main" id="{8FF9B961-23CE-A64A-B751-557CD150A31E}"/>
              </a:ext>
            </a:extLst>
          </p:cNvPr>
          <p:cNvSpPr>
            <a:spLocks noGrp="1"/>
          </p:cNvSpPr>
          <p:nvPr>
            <p:ph sz="half" idx="1"/>
          </p:nvPr>
        </p:nvSpPr>
        <p:spPr>
          <a:xfrm>
            <a:off x="1581912" y="2357438"/>
            <a:ext cx="4271771" cy="3757612"/>
          </a:xfrm>
        </p:spPr>
        <p:txBody>
          <a:bodyPr>
            <a:normAutofit fontScale="92500" lnSpcReduction="20000"/>
          </a:bodyPr>
          <a:lstStyle/>
          <a:p>
            <a:pPr marL="0" indent="0">
              <a:buNone/>
            </a:pPr>
            <a:r>
              <a:rPr lang="en-US" sz="2000" dirty="0"/>
              <a:t>“Everyone then who hears these words of mine and does them will be like a wise man who built his house on the rock.  And the rain fell, and the floods came, and the winds blew and beat on that house, but it did not fall, because it had been founded on the rock.  And everyone who hears these words of mine and does not do them will be like a foolish man who built his house on the sand.  And the rain fell, and the floods came, and the winds blew and beat against that house, and it fell, and great was the fall of it.”</a:t>
            </a:r>
          </a:p>
          <a:p>
            <a:pPr marL="0" indent="0">
              <a:buNone/>
            </a:pPr>
            <a:r>
              <a:rPr lang="en-US" sz="2000" dirty="0"/>
              <a:t>Matthew 7:24-27</a:t>
            </a:r>
            <a:endParaRPr lang="en-US" dirty="0"/>
          </a:p>
        </p:txBody>
      </p:sp>
      <p:sp>
        <p:nvSpPr>
          <p:cNvPr id="4" name="Content Placeholder 3">
            <a:extLst>
              <a:ext uri="{FF2B5EF4-FFF2-40B4-BE49-F238E27FC236}">
                <a16:creationId xmlns:a16="http://schemas.microsoft.com/office/drawing/2014/main" id="{461647E6-0D98-4643-8145-D07BEC0098B0}"/>
              </a:ext>
            </a:extLst>
          </p:cNvPr>
          <p:cNvSpPr>
            <a:spLocks noGrp="1"/>
          </p:cNvSpPr>
          <p:nvPr>
            <p:ph sz="half" idx="2"/>
          </p:nvPr>
        </p:nvSpPr>
        <p:spPr>
          <a:xfrm>
            <a:off x="6338315" y="2357437"/>
            <a:ext cx="4270247" cy="4071937"/>
          </a:xfrm>
        </p:spPr>
        <p:txBody>
          <a:bodyPr>
            <a:normAutofit fontScale="92500" lnSpcReduction="20000"/>
          </a:bodyPr>
          <a:lstStyle/>
          <a:p>
            <a:pPr marL="0" indent="0">
              <a:buNone/>
            </a:pPr>
            <a:r>
              <a:rPr lang="en-US" sz="2000" dirty="0"/>
              <a:t>“Why do you call me ‘Lord, Lord,’ and not do what I tell you?  Everyone who comes to me and hears my words and does them, I will show you what he is like: he is like a man building a house, who dug deep and laid the foundation on the rock.  And when a flood arose, the stream broke against that house and could not shake it, because it had been well built.  But the one who hears and does not do them is like a man who built a house on the ground without a foundation.  When the stream broke against it, immediately it fell, and the ruin of that house was great.”</a:t>
            </a:r>
          </a:p>
          <a:p>
            <a:pPr marL="0" indent="0">
              <a:buNone/>
            </a:pPr>
            <a:r>
              <a:rPr lang="en-US" dirty="0"/>
              <a:t>Luke 6:46-49</a:t>
            </a:r>
          </a:p>
        </p:txBody>
      </p:sp>
    </p:spTree>
    <p:extLst>
      <p:ext uri="{BB962C8B-B14F-4D97-AF65-F5344CB8AC3E}">
        <p14:creationId xmlns:p14="http://schemas.microsoft.com/office/powerpoint/2010/main" val="3654969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081CE-1DFE-2646-8995-BBEDC56DBAA1}"/>
              </a:ext>
            </a:extLst>
          </p:cNvPr>
          <p:cNvSpPr>
            <a:spLocks noGrp="1"/>
          </p:cNvSpPr>
          <p:nvPr>
            <p:ph type="title"/>
          </p:nvPr>
        </p:nvSpPr>
        <p:spPr/>
        <p:txBody>
          <a:bodyPr/>
          <a:lstStyle/>
          <a:p>
            <a:r>
              <a:rPr lang="en-US" dirty="0"/>
              <a:t>Everyone is building, not everyone builds on the Rock</a:t>
            </a:r>
          </a:p>
        </p:txBody>
      </p:sp>
      <p:sp>
        <p:nvSpPr>
          <p:cNvPr id="3" name="Content Placeholder 2">
            <a:extLst>
              <a:ext uri="{FF2B5EF4-FFF2-40B4-BE49-F238E27FC236}">
                <a16:creationId xmlns:a16="http://schemas.microsoft.com/office/drawing/2014/main" id="{33EE24DA-2C85-2346-89B7-1160B5D8BF9D}"/>
              </a:ext>
            </a:extLst>
          </p:cNvPr>
          <p:cNvSpPr>
            <a:spLocks noGrp="1"/>
          </p:cNvSpPr>
          <p:nvPr>
            <p:ph idx="1"/>
          </p:nvPr>
        </p:nvSpPr>
        <p:spPr>
          <a:xfrm>
            <a:off x="2231136" y="2343150"/>
            <a:ext cx="7729728" cy="3957638"/>
          </a:xfrm>
        </p:spPr>
        <p:txBody>
          <a:bodyPr>
            <a:normAutofit fontScale="92500"/>
          </a:bodyPr>
          <a:lstStyle/>
          <a:p>
            <a:r>
              <a:rPr lang="en-US" sz="2400" dirty="0"/>
              <a:t>Jesus is addressing people that hear Him and call Him, “Lord”</a:t>
            </a:r>
          </a:p>
          <a:p>
            <a:r>
              <a:rPr lang="en-US" sz="2400" dirty="0"/>
              <a:t>There is no reason to think anything is different about the house or how it is built other than the foundation</a:t>
            </a:r>
          </a:p>
          <a:p>
            <a:r>
              <a:rPr lang="en-US" sz="2400" dirty="0"/>
              <a:t>Each person’s foundation is tested and that is when the foundation becomes clear</a:t>
            </a:r>
          </a:p>
          <a:p>
            <a:r>
              <a:rPr lang="en-US" sz="2400" dirty="0"/>
              <a:t>There are only 2 types of builders</a:t>
            </a:r>
          </a:p>
          <a:p>
            <a:pPr lvl="2"/>
            <a:r>
              <a:rPr lang="en-US" sz="2000" dirty="0"/>
              <a:t>Hearers and doers or only hearers</a:t>
            </a:r>
          </a:p>
          <a:p>
            <a:pPr lvl="2"/>
            <a:r>
              <a:rPr lang="en-US" sz="2000" dirty="0"/>
              <a:t>One digs deep and one builds on sand</a:t>
            </a:r>
          </a:p>
          <a:p>
            <a:pPr lvl="2"/>
            <a:r>
              <a:rPr lang="en-US" sz="2000" dirty="0"/>
              <a:t>“Foundation on the rock” vs. “on the ground without a foundation”</a:t>
            </a:r>
          </a:p>
          <a:p>
            <a:endParaRPr lang="en-US" sz="2400" dirty="0"/>
          </a:p>
        </p:txBody>
      </p:sp>
    </p:spTree>
    <p:extLst>
      <p:ext uri="{BB962C8B-B14F-4D97-AF65-F5344CB8AC3E}">
        <p14:creationId xmlns:p14="http://schemas.microsoft.com/office/powerpoint/2010/main" val="420045465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{C9090A9B-692C-734E-9F0C-2B60FBA99961}tf10001120</Template>
  <TotalTime>517</TotalTime>
  <Words>1311</Words>
  <Application>Microsoft Office PowerPoint</Application>
  <PresentationFormat>Widescreen</PresentationFormat>
  <Paragraphs>40</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Gill Sans MT</vt:lpstr>
      <vt:lpstr>Parcel</vt:lpstr>
      <vt:lpstr>Building on the Rock</vt:lpstr>
      <vt:lpstr>Ephesians 2:19-22</vt:lpstr>
      <vt:lpstr>John 17:20-23</vt:lpstr>
      <vt:lpstr>WE are meant to be built on Christ and built up together</vt:lpstr>
      <vt:lpstr>WE are meant to be built on Christ and built up together</vt:lpstr>
      <vt:lpstr>Matthew 7:24-27</vt:lpstr>
      <vt:lpstr>Luke 6:46-49</vt:lpstr>
      <vt:lpstr>Everyone is building, not everyone builds on the Rock</vt:lpstr>
      <vt:lpstr>Everyone is building, not everyone builds on the Rock</vt:lpstr>
      <vt:lpstr>1 Corinthians 3:10-13</vt:lpstr>
      <vt:lpstr>Christ is the only foundation we should help others lay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on the Rock</dc:title>
  <dc:creator>Blake Edwards Edwards</dc:creator>
  <cp:lastModifiedBy>Brad Beutjer</cp:lastModifiedBy>
  <cp:revision>2</cp:revision>
  <dcterms:created xsi:type="dcterms:W3CDTF">2019-12-21T20:43:09Z</dcterms:created>
  <dcterms:modified xsi:type="dcterms:W3CDTF">2019-12-22T13:47:10Z</dcterms:modified>
</cp:coreProperties>
</file>