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08" r:id="rId2"/>
  </p:sldMasterIdLst>
  <p:sldIdLst>
    <p:sldId id="257" r:id="rId3"/>
    <p:sldId id="256" r:id="rId4"/>
    <p:sldId id="259" r:id="rId5"/>
    <p:sldId id="260" r:id="rId6"/>
    <p:sldId id="262" r:id="rId7"/>
    <p:sldId id="261" r:id="rId8"/>
    <p:sldId id="264" r:id="rId9"/>
    <p:sldId id="265" r:id="rId10"/>
    <p:sldId id="266" r:id="rId11"/>
    <p:sldId id="268" r:id="rId12"/>
    <p:sldId id="269" r:id="rId13"/>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F4488E-023F-4747-BDC0-4A7BA34A1D43}" v="8" dt="2019-12-08T13:58:26.5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707"/>
  </p:normalViewPr>
  <p:slideViewPr>
    <p:cSldViewPr snapToGrid="0" snapToObjects="1">
      <p:cViewPr varScale="1">
        <p:scale>
          <a:sx n="119" d="100"/>
          <a:sy n="119" d="100"/>
        </p:scale>
        <p:origin x="8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 Beutjer" userId="6261f0cd7a12acb8" providerId="LiveId" clId="{6FF4488E-023F-4747-BDC0-4A7BA34A1D43}"/>
    <pc:docChg chg="modSld">
      <pc:chgData name="Brad Beutjer" userId="6261f0cd7a12acb8" providerId="LiveId" clId="{6FF4488E-023F-4747-BDC0-4A7BA34A1D43}" dt="2019-12-08T13:58:26.547" v="7"/>
      <pc:docMkLst>
        <pc:docMk/>
      </pc:docMkLst>
      <pc:sldChg chg="modAnim">
        <pc:chgData name="Brad Beutjer" userId="6261f0cd7a12acb8" providerId="LiveId" clId="{6FF4488E-023F-4747-BDC0-4A7BA34A1D43}" dt="2019-12-08T13:58:26.547" v="7"/>
        <pc:sldMkLst>
          <pc:docMk/>
          <pc:sldMk cId="3225774319"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9144000" cy="5715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sp useBgFill="1">
        <p:nvSpPr>
          <p:cNvPr id="10" name="Rectangle 9"/>
          <p:cNvSpPr/>
          <p:nvPr/>
        </p:nvSpPr>
        <p:spPr>
          <a:xfrm>
            <a:off x="980902" y="1056442"/>
            <a:ext cx="7182197" cy="3589958"/>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5851" y="1176346"/>
            <a:ext cx="6972300" cy="336230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851910" y="1056442"/>
            <a:ext cx="1440180"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3937635" y="1056442"/>
            <a:ext cx="1268730" cy="513278"/>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221827" y="1870692"/>
            <a:ext cx="6700347" cy="2031027"/>
          </a:xfrm>
        </p:spPr>
        <p:txBody>
          <a:bodyPr tIns="45720" bIns="45720" anchor="ctr">
            <a:normAutofit/>
          </a:bodyPr>
          <a:lstStyle>
            <a:lvl1pPr algn="ctr">
              <a:lnSpc>
                <a:spcPct val="83000"/>
              </a:lnSpc>
              <a:defRPr lang="en-US" sz="5100" b="0" kern="1200" cap="none"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221826" y="3901719"/>
            <a:ext cx="6702635" cy="381001"/>
          </a:xfrm>
        </p:spPr>
        <p:txBody>
          <a:bodyPr>
            <a:normAutofit/>
          </a:bodyPr>
          <a:lstStyle>
            <a:lvl1pPr marL="0" indent="0" algn="ctr">
              <a:spcBef>
                <a:spcPts val="0"/>
              </a:spcBef>
              <a:buNone/>
              <a:defRPr sz="1350" spc="60" baseline="0">
                <a:solidFill>
                  <a:schemeClr val="tx1">
                    <a:lumMod val="95000"/>
                    <a:lumOff val="5000"/>
                  </a:schemeClr>
                </a:solidFill>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0" name="Date Placeholder 19"/>
          <p:cNvSpPr>
            <a:spLocks noGrp="1"/>
          </p:cNvSpPr>
          <p:nvPr>
            <p:ph type="dt" sz="half" idx="10"/>
          </p:nvPr>
        </p:nvSpPr>
        <p:spPr>
          <a:xfrm>
            <a:off x="3989070" y="1117713"/>
            <a:ext cx="1165860" cy="404622"/>
          </a:xfrm>
        </p:spPr>
        <p:txBody>
          <a:bodyPr/>
          <a:lstStyle>
            <a:lvl1pPr algn="ctr">
              <a:defRPr sz="975" spc="0" baseline="0">
                <a:solidFill>
                  <a:srgbClr val="FFFFFF"/>
                </a:solidFill>
                <a:latin typeface="+mn-lt"/>
              </a:defRPr>
            </a:lvl1pPr>
          </a:lstStyle>
          <a:p>
            <a:fld id="{EA0C0817-A112-4847-8014-A94B7D2A4EA3}" type="datetime1">
              <a:rPr lang="en-US" smtClean="0"/>
              <a:t>12/8/2019</a:t>
            </a:fld>
            <a:endParaRPr lang="en-US" dirty="0"/>
          </a:p>
        </p:txBody>
      </p:sp>
      <p:sp>
        <p:nvSpPr>
          <p:cNvPr id="21" name="Footer Placeholder 20"/>
          <p:cNvSpPr>
            <a:spLocks noGrp="1"/>
          </p:cNvSpPr>
          <p:nvPr>
            <p:ph type="ftr" sz="quarter" idx="11"/>
          </p:nvPr>
        </p:nvSpPr>
        <p:spPr>
          <a:xfrm>
            <a:off x="1221826" y="4314507"/>
            <a:ext cx="4297721" cy="1905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6455190" y="4314507"/>
            <a:ext cx="1466985" cy="1905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527138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0719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35000"/>
            <a:ext cx="1771650" cy="43815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35000"/>
            <a:ext cx="6057900" cy="4381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56270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03C897-84BC-A142-BDCE-FEE112273AB2}"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46BEF-A9A3-A249-8A41-B533A04ED951}" type="slidenum">
              <a:rPr lang="en-US" smtClean="0"/>
              <a:t>‹#›</a:t>
            </a:fld>
            <a:endParaRPr lang="en-US"/>
          </a:p>
        </p:txBody>
      </p:sp>
    </p:spTree>
    <p:extLst>
      <p:ext uri="{BB962C8B-B14F-4D97-AF65-F5344CB8AC3E}">
        <p14:creationId xmlns:p14="http://schemas.microsoft.com/office/powerpoint/2010/main" val="1774099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03C897-84BC-A142-BDCE-FEE112273AB2}"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46BEF-A9A3-A249-8A41-B533A04ED951}" type="slidenum">
              <a:rPr lang="en-US" smtClean="0"/>
              <a:t>‹#›</a:t>
            </a:fld>
            <a:endParaRPr lang="en-US"/>
          </a:p>
        </p:txBody>
      </p:sp>
    </p:spTree>
    <p:extLst>
      <p:ext uri="{BB962C8B-B14F-4D97-AF65-F5344CB8AC3E}">
        <p14:creationId xmlns:p14="http://schemas.microsoft.com/office/powerpoint/2010/main" val="1359028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03C897-84BC-A142-BDCE-FEE112273AB2}"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46BEF-A9A3-A249-8A41-B533A04ED951}" type="slidenum">
              <a:rPr lang="en-US" smtClean="0"/>
              <a:t>‹#›</a:t>
            </a:fld>
            <a:endParaRPr lang="en-US"/>
          </a:p>
        </p:txBody>
      </p:sp>
    </p:spTree>
    <p:extLst>
      <p:ext uri="{BB962C8B-B14F-4D97-AF65-F5344CB8AC3E}">
        <p14:creationId xmlns:p14="http://schemas.microsoft.com/office/powerpoint/2010/main" val="1266408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03C897-84BC-A142-BDCE-FEE112273AB2}"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46BEF-A9A3-A249-8A41-B533A04ED951}" type="slidenum">
              <a:rPr lang="en-US" smtClean="0"/>
              <a:t>‹#›</a:t>
            </a:fld>
            <a:endParaRPr lang="en-US"/>
          </a:p>
        </p:txBody>
      </p:sp>
    </p:spTree>
    <p:extLst>
      <p:ext uri="{BB962C8B-B14F-4D97-AF65-F5344CB8AC3E}">
        <p14:creationId xmlns:p14="http://schemas.microsoft.com/office/powerpoint/2010/main" val="669610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03C897-84BC-A142-BDCE-FEE112273AB2}"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146BEF-A9A3-A249-8A41-B533A04ED951}" type="slidenum">
              <a:rPr lang="en-US" smtClean="0"/>
              <a:t>‹#›</a:t>
            </a:fld>
            <a:endParaRPr lang="en-US"/>
          </a:p>
        </p:txBody>
      </p:sp>
    </p:spTree>
    <p:extLst>
      <p:ext uri="{BB962C8B-B14F-4D97-AF65-F5344CB8AC3E}">
        <p14:creationId xmlns:p14="http://schemas.microsoft.com/office/powerpoint/2010/main" val="330491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03C897-84BC-A142-BDCE-FEE112273AB2}"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146BEF-A9A3-A249-8A41-B533A04ED951}" type="slidenum">
              <a:rPr lang="en-US" smtClean="0"/>
              <a:t>‹#›</a:t>
            </a:fld>
            <a:endParaRPr lang="en-US"/>
          </a:p>
        </p:txBody>
      </p:sp>
    </p:spTree>
    <p:extLst>
      <p:ext uri="{BB962C8B-B14F-4D97-AF65-F5344CB8AC3E}">
        <p14:creationId xmlns:p14="http://schemas.microsoft.com/office/powerpoint/2010/main" val="145438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3C897-84BC-A142-BDCE-FEE112273AB2}"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146BEF-A9A3-A249-8A41-B533A04ED951}" type="slidenum">
              <a:rPr lang="en-US" smtClean="0"/>
              <a:t>‹#›</a:t>
            </a:fld>
            <a:endParaRPr lang="en-US"/>
          </a:p>
        </p:txBody>
      </p:sp>
    </p:spTree>
    <p:extLst>
      <p:ext uri="{BB962C8B-B14F-4D97-AF65-F5344CB8AC3E}">
        <p14:creationId xmlns:p14="http://schemas.microsoft.com/office/powerpoint/2010/main" val="856413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003C897-84BC-A142-BDCE-FEE112273AB2}"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46BEF-A9A3-A249-8A41-B533A04ED951}" type="slidenum">
              <a:rPr lang="en-US" smtClean="0"/>
              <a:t>‹#›</a:t>
            </a:fld>
            <a:endParaRPr lang="en-US"/>
          </a:p>
        </p:txBody>
      </p:sp>
    </p:spTree>
    <p:extLst>
      <p:ext uri="{BB962C8B-B14F-4D97-AF65-F5344CB8AC3E}">
        <p14:creationId xmlns:p14="http://schemas.microsoft.com/office/powerpoint/2010/main" val="2268832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055070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003C897-84BC-A142-BDCE-FEE112273AB2}"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46BEF-A9A3-A249-8A41-B533A04ED951}" type="slidenum">
              <a:rPr lang="en-US" smtClean="0"/>
              <a:t>‹#›</a:t>
            </a:fld>
            <a:endParaRPr lang="en-US"/>
          </a:p>
        </p:txBody>
      </p:sp>
    </p:spTree>
    <p:extLst>
      <p:ext uri="{BB962C8B-B14F-4D97-AF65-F5344CB8AC3E}">
        <p14:creationId xmlns:p14="http://schemas.microsoft.com/office/powerpoint/2010/main" val="1366267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03C897-84BC-A142-BDCE-FEE112273AB2}"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46BEF-A9A3-A249-8A41-B533A04ED951}" type="slidenum">
              <a:rPr lang="en-US" smtClean="0"/>
              <a:t>‹#›</a:t>
            </a:fld>
            <a:endParaRPr lang="en-US"/>
          </a:p>
        </p:txBody>
      </p:sp>
    </p:spTree>
    <p:extLst>
      <p:ext uri="{BB962C8B-B14F-4D97-AF65-F5344CB8AC3E}">
        <p14:creationId xmlns:p14="http://schemas.microsoft.com/office/powerpoint/2010/main" val="30196319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03C897-84BC-A142-BDCE-FEE112273AB2}"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46BEF-A9A3-A249-8A41-B533A04ED951}" type="slidenum">
              <a:rPr lang="en-US" smtClean="0"/>
              <a:t>‹#›</a:t>
            </a:fld>
            <a:endParaRPr lang="en-US"/>
          </a:p>
        </p:txBody>
      </p:sp>
    </p:spTree>
    <p:extLst>
      <p:ext uri="{BB962C8B-B14F-4D97-AF65-F5344CB8AC3E}">
        <p14:creationId xmlns:p14="http://schemas.microsoft.com/office/powerpoint/2010/main" val="67673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9144000" cy="5715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sp useBgFill="1">
        <p:nvSpPr>
          <p:cNvPr id="23" name="Rectangle 22"/>
          <p:cNvSpPr/>
          <p:nvPr/>
        </p:nvSpPr>
        <p:spPr>
          <a:xfrm>
            <a:off x="980902" y="1056442"/>
            <a:ext cx="7182197" cy="3589958"/>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5851" y="1176346"/>
            <a:ext cx="6972300" cy="336230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851910" y="1056442"/>
            <a:ext cx="1440180"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21867" y="1895971"/>
            <a:ext cx="6700266" cy="2005746"/>
          </a:xfrm>
        </p:spPr>
        <p:txBody>
          <a:bodyPr anchor="ctr">
            <a:normAutofit/>
          </a:bodyPr>
          <a:lstStyle>
            <a:lvl1pPr algn="ctr">
              <a:lnSpc>
                <a:spcPct val="83000"/>
              </a:lnSpc>
              <a:defRPr lang="en-US" sz="5100" kern="1200" cap="none"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3937635" y="1056442"/>
            <a:ext cx="1268730" cy="513278"/>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221867" y="3901718"/>
            <a:ext cx="6704838" cy="381000"/>
          </a:xfrm>
        </p:spPr>
        <p:txBody>
          <a:bodyPr anchor="t">
            <a:normAutofit/>
          </a:bodyPr>
          <a:lstStyle>
            <a:lvl1pPr marL="0" indent="0" algn="ctr">
              <a:buNone/>
              <a:tabLst>
                <a:tab pos="1975247" algn="l"/>
              </a:tabLst>
              <a:defRPr sz="1350">
                <a:solidFill>
                  <a:schemeClr val="tx1">
                    <a:lumMod val="95000"/>
                    <a:lumOff val="5000"/>
                  </a:schemeClr>
                </a:solidFill>
                <a:effectLst/>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89070" y="1120419"/>
            <a:ext cx="1165860" cy="415651"/>
          </a:xfrm>
        </p:spPr>
        <p:txBody>
          <a:bodyPr/>
          <a:lstStyle>
            <a:lvl1pPr algn="ctr">
              <a:defRPr lang="en-US" sz="975" kern="1200" spc="0" baseline="0">
                <a:solidFill>
                  <a:srgbClr val="FFFFFF"/>
                </a:solidFill>
                <a:latin typeface="+mn-lt"/>
                <a:ea typeface="+mn-ea"/>
                <a:cs typeface="+mn-cs"/>
              </a:defRPr>
            </a:lvl1pPr>
          </a:lstStyle>
          <a:p>
            <a:fld id="{D9C646AA-F36E-4540-911D-FFFC0A0EF24A}" type="datetime1">
              <a:rPr lang="en-US" smtClean="0"/>
              <a:t>12/8/2019</a:t>
            </a:fld>
            <a:endParaRPr lang="en-US" dirty="0"/>
          </a:p>
        </p:txBody>
      </p:sp>
      <p:sp>
        <p:nvSpPr>
          <p:cNvPr id="5" name="Footer Placeholder 4"/>
          <p:cNvSpPr>
            <a:spLocks noGrp="1"/>
          </p:cNvSpPr>
          <p:nvPr>
            <p:ph type="ftr" sz="quarter" idx="11"/>
          </p:nvPr>
        </p:nvSpPr>
        <p:spPr>
          <a:xfrm>
            <a:off x="1221868" y="4314507"/>
            <a:ext cx="4245101" cy="1905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6453379" y="4314507"/>
            <a:ext cx="1468754" cy="1905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298437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0100" y="1752600"/>
            <a:ext cx="3497580" cy="312420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6320" y="1752600"/>
            <a:ext cx="3497580" cy="312420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87233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02386" y="1728612"/>
            <a:ext cx="3497580" cy="533400"/>
          </a:xfrm>
        </p:spPr>
        <p:txBody>
          <a:bodyPr anchor="ctr">
            <a:normAutofit/>
          </a:bodyPr>
          <a:lstStyle>
            <a:lvl1pPr marL="0" indent="0" algn="l">
              <a:spcBef>
                <a:spcPts val="0"/>
              </a:spcBef>
              <a:buNone/>
              <a:defRPr sz="1425" b="1" i="0">
                <a:solidFill>
                  <a:schemeClr val="tx1"/>
                </a:solidFill>
                <a:latin typeface="+mn-lt"/>
              </a:defRPr>
            </a:lvl1pPr>
            <a:lvl2pPr marL="342900" indent="0">
              <a:buNone/>
              <a:defRPr sz="135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802386" y="2327060"/>
            <a:ext cx="3497580" cy="2636521"/>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44034" y="1728612"/>
            <a:ext cx="3497580" cy="533400"/>
          </a:xfrm>
        </p:spPr>
        <p:txBody>
          <a:bodyPr anchor="ctr">
            <a:normAutofit/>
          </a:bodyPr>
          <a:lstStyle>
            <a:lvl1pPr marL="0" indent="0" algn="l">
              <a:spcBef>
                <a:spcPts val="0"/>
              </a:spcBef>
              <a:buNone/>
              <a:defRPr sz="1425" b="1">
                <a:solidFill>
                  <a:schemeClr val="tx1"/>
                </a:solidFill>
              </a:defRPr>
            </a:lvl1pPr>
            <a:lvl2pPr marL="342900" indent="0">
              <a:buNone/>
              <a:defRPr sz="135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844034" y="2327060"/>
            <a:ext cx="3497580" cy="2637091"/>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08718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988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88590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6089903" y="198120"/>
            <a:ext cx="2869947" cy="531876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6190995" y="312420"/>
            <a:ext cx="2667762" cy="50901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43651" y="506160"/>
            <a:ext cx="2371472" cy="1371600"/>
          </a:xfrm>
        </p:spPr>
        <p:txBody>
          <a:bodyPr anchor="b">
            <a:normAutofit/>
          </a:bodyPr>
          <a:lstStyle>
            <a:lvl1pPr algn="l" defTabSz="685800" rtl="0" eaLnBrk="1" latinLnBrk="0" hangingPunct="1">
              <a:lnSpc>
                <a:spcPct val="100000"/>
              </a:lnSpc>
              <a:spcBef>
                <a:spcPct val="0"/>
              </a:spcBef>
              <a:buNone/>
              <a:defRPr lang="en-US" sz="24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514350" y="508000"/>
            <a:ext cx="5143500" cy="4445000"/>
          </a:xfrm>
        </p:spPr>
        <p:txBody>
          <a:bodyPr/>
          <a:lstStyle>
            <a:lvl1pPr>
              <a:defRPr sz="1425"/>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43651" y="1947333"/>
            <a:ext cx="2371472" cy="3005667"/>
          </a:xfrm>
        </p:spPr>
        <p:txBody>
          <a:bodyPr>
            <a:normAutofit/>
          </a:bodyPr>
          <a:lstStyle>
            <a:lvl1pPr marL="0" indent="0">
              <a:lnSpc>
                <a:spcPct val="110000"/>
              </a:lnSpc>
              <a:spcBef>
                <a:spcPts val="600"/>
              </a:spcBef>
              <a:buNone/>
              <a:defRPr sz="135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7"/>
          <p:cNvSpPr>
            <a:spLocks noGrp="1"/>
          </p:cNvSpPr>
          <p:nvPr>
            <p:ph type="dt" sz="half" idx="10"/>
          </p:nvPr>
        </p:nvSpPr>
        <p:spPr>
          <a:xfrm>
            <a:off x="4191000" y="5029200"/>
            <a:ext cx="1466850" cy="304800"/>
          </a:xfrm>
        </p:spPr>
        <p:txBody>
          <a:bodyPr/>
          <a:lstStyle>
            <a:lvl1pPr>
              <a:defRPr>
                <a:solidFill>
                  <a:schemeClr val="tx1">
                    <a:lumMod val="85000"/>
                    <a:lumOff val="15000"/>
                  </a:schemeClr>
                </a:solidFill>
              </a:defRPr>
            </a:lvl1pPr>
          </a:lstStyle>
          <a:p>
            <a:fld id="{7E8D12A6-918A-48BD-8CB9-CA713993B0EA}" type="datetime1">
              <a:rPr lang="en-US" smtClean="0"/>
              <a:t>12/8/2019</a:t>
            </a:fld>
            <a:endParaRPr lang="en-US"/>
          </a:p>
        </p:txBody>
      </p:sp>
      <p:sp>
        <p:nvSpPr>
          <p:cNvPr id="9" name="Footer Placeholder 8"/>
          <p:cNvSpPr>
            <a:spLocks noGrp="1"/>
          </p:cNvSpPr>
          <p:nvPr>
            <p:ph type="ftr" sz="quarter" idx="11"/>
          </p:nvPr>
        </p:nvSpPr>
        <p:spPr>
          <a:xfrm>
            <a:off x="514351" y="5029200"/>
            <a:ext cx="3438525" cy="30480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7797547" y="5029200"/>
            <a:ext cx="917576" cy="3048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638858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6089903" y="198120"/>
            <a:ext cx="2869947" cy="531876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71450" y="198120"/>
            <a:ext cx="5772151" cy="5318760"/>
          </a:xfrm>
          <a:solidFill>
            <a:schemeClr val="accent1">
              <a:lumMod val="60000"/>
              <a:lumOff val="40000"/>
            </a:schemeClr>
          </a:solidFill>
          <a:ln>
            <a:noFill/>
          </a:ln>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p:cNvSpPr>
            <a:spLocks noGrp="1"/>
          </p:cNvSpPr>
          <p:nvPr>
            <p:ph type="dt" sz="half" idx="10"/>
          </p:nvPr>
        </p:nvSpPr>
        <p:spPr>
          <a:xfrm>
            <a:off x="4246753" y="5029200"/>
            <a:ext cx="1553972" cy="30480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12/8/2019</a:t>
            </a:fld>
            <a:endParaRPr lang="en-US" dirty="0"/>
          </a:p>
        </p:txBody>
      </p:sp>
      <p:sp>
        <p:nvSpPr>
          <p:cNvPr id="6" name="Footer Placeholder 5"/>
          <p:cNvSpPr>
            <a:spLocks noGrp="1"/>
          </p:cNvSpPr>
          <p:nvPr>
            <p:ph type="ftr" sz="quarter" idx="11"/>
          </p:nvPr>
        </p:nvSpPr>
        <p:spPr>
          <a:xfrm>
            <a:off x="459486" y="5029200"/>
            <a:ext cx="3441002" cy="304800"/>
          </a:xfrm>
        </p:spPr>
        <p:txBody>
          <a:bodyPr/>
          <a:lstStyle>
            <a:lvl1pPr marL="0" algn="r" defTabSz="685800" rtl="0" eaLnBrk="1" latinLnBrk="0" hangingPunct="1">
              <a:defRPr lang="en-US" sz="75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7797546" y="5029200"/>
            <a:ext cx="918972" cy="30480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6190995" y="312420"/>
            <a:ext cx="2667762" cy="50901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57937" y="502920"/>
            <a:ext cx="2358581" cy="1371600"/>
          </a:xfrm>
        </p:spPr>
        <p:txBody>
          <a:bodyPr anchor="b">
            <a:noAutofit/>
          </a:bodyPr>
          <a:lstStyle>
            <a:lvl1pPr algn="l">
              <a:lnSpc>
                <a:spcPct val="100000"/>
              </a:lnSpc>
              <a:defRPr sz="24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6357937" y="1988820"/>
            <a:ext cx="2358581" cy="2926080"/>
          </a:xfrm>
        </p:spPr>
        <p:txBody>
          <a:bodyPr>
            <a:normAutofit/>
          </a:bodyPr>
          <a:lstStyle>
            <a:lvl1pPr marL="0" indent="0" algn="l">
              <a:lnSpc>
                <a:spcPct val="110000"/>
              </a:lnSpc>
              <a:spcBef>
                <a:spcPts val="600"/>
              </a:spcBef>
              <a:buNone/>
              <a:defRPr sz="135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2906462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7" name="Rectangle 6"/>
          <p:cNvSpPr/>
          <p:nvPr/>
        </p:nvSpPr>
        <p:spPr>
          <a:xfrm>
            <a:off x="176022" y="198120"/>
            <a:ext cx="8791956" cy="5318760"/>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278892" y="312420"/>
            <a:ext cx="8586216" cy="5090160"/>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800100" y="535495"/>
            <a:ext cx="7543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00100" y="1752600"/>
            <a:ext cx="7543800" cy="32080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42596" y="5029200"/>
            <a:ext cx="2169784" cy="304800"/>
          </a:xfrm>
          <a:prstGeom prst="rect">
            <a:avLst/>
          </a:prstGeom>
        </p:spPr>
        <p:txBody>
          <a:bodyPr vert="horz" lIns="91440" tIns="45720" rIns="91440" bIns="45720" rtlCol="0" anchor="b"/>
          <a:lstStyle>
            <a:lvl1pPr algn="r">
              <a:defRPr sz="750">
                <a:solidFill>
                  <a:schemeClr val="tx1">
                    <a:lumMod val="75000"/>
                    <a:lumOff val="25000"/>
                  </a:schemeClr>
                </a:solidFill>
              </a:defRPr>
            </a:lvl1pPr>
          </a:lstStyle>
          <a:p>
            <a:fld id="{F6FA2B21-3FCD-4721-B95C-427943F61125}" type="datetime1">
              <a:rPr lang="en-US" smtClean="0"/>
              <a:t>12/8/2019</a:t>
            </a:fld>
            <a:endParaRPr lang="en-US"/>
          </a:p>
        </p:txBody>
      </p:sp>
      <p:sp>
        <p:nvSpPr>
          <p:cNvPr id="5" name="Footer Placeholder 4"/>
          <p:cNvSpPr>
            <a:spLocks noGrp="1"/>
          </p:cNvSpPr>
          <p:nvPr>
            <p:ph type="ftr" sz="quarter" idx="3"/>
          </p:nvPr>
        </p:nvSpPr>
        <p:spPr>
          <a:xfrm>
            <a:off x="800100" y="5029200"/>
            <a:ext cx="4362450" cy="304800"/>
          </a:xfrm>
          <a:prstGeom prst="rect">
            <a:avLst/>
          </a:prstGeom>
        </p:spPr>
        <p:txBody>
          <a:bodyPr vert="horz" lIns="91440" tIns="45720" rIns="91440" bIns="45720" rtlCol="0" anchor="b"/>
          <a:lstStyle>
            <a:lvl1pPr algn="l">
              <a:defRPr sz="75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7715250" y="5029200"/>
            <a:ext cx="628650" cy="304800"/>
          </a:xfrm>
          <a:prstGeom prst="rect">
            <a:avLst/>
          </a:prstGeom>
        </p:spPr>
        <p:txBody>
          <a:bodyPr vert="horz" lIns="91440" tIns="45720" rIns="91440" bIns="45720" rtlCol="0" anchor="b"/>
          <a:lstStyle>
            <a:lvl1pPr algn="r">
              <a:defRPr sz="75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931324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1" latinLnBrk="0" hangingPunct="1">
        <a:lnSpc>
          <a:spcPct val="90000"/>
        </a:lnSpc>
        <a:spcBef>
          <a:spcPct val="0"/>
        </a:spcBef>
        <a:buNone/>
        <a:defRPr lang="en-US" sz="2700" b="1" i="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00000"/>
        </a:lnSpc>
        <a:spcBef>
          <a:spcPts val="675"/>
        </a:spcBef>
        <a:spcAft>
          <a:spcPts val="0"/>
        </a:spcAft>
        <a:buClr>
          <a:schemeClr val="tx1">
            <a:lumMod val="85000"/>
            <a:lumOff val="15000"/>
          </a:schemeClr>
        </a:buClr>
        <a:buFont typeface="Garamond" pitchFamily="18" charset="0"/>
        <a:buChar char="◦"/>
        <a:defRPr sz="1350"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F6FA2B21-3FCD-4721-B95C-427943F61125}" type="datetime1">
              <a:rPr lang="en-US" smtClean="0"/>
              <a:t>12/8/2019</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499372490"/>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view of a city&#10;&#10;Description automatically generated">
            <a:extLst>
              <a:ext uri="{FF2B5EF4-FFF2-40B4-BE49-F238E27FC236}">
                <a16:creationId xmlns:a16="http://schemas.microsoft.com/office/drawing/2014/main" id="{3DAA729C-ACE2-4D99-AF3D-72D358822C10}"/>
              </a:ext>
            </a:extLst>
          </p:cNvPr>
          <p:cNvPicPr>
            <a:picLocks noChangeAspect="1"/>
          </p:cNvPicPr>
          <p:nvPr/>
        </p:nvPicPr>
        <p:blipFill rotWithShape="1">
          <a:blip r:embed="rId2">
            <a:duotone>
              <a:schemeClr val="bg2">
                <a:shade val="45000"/>
                <a:satMod val="135000"/>
              </a:schemeClr>
              <a:prstClr val="white"/>
            </a:duotone>
            <a:alphaModFix amt="35000"/>
          </a:blip>
          <a:srcRect t="16974"/>
          <a:stretch/>
        </p:blipFill>
        <p:spPr>
          <a:xfrm>
            <a:off x="15" y="0"/>
            <a:ext cx="9143985" cy="5714999"/>
          </a:xfrm>
          <a:prstGeom prst="rect">
            <a:avLst/>
          </a:prstGeom>
        </p:spPr>
      </p:pic>
      <p:sp>
        <p:nvSpPr>
          <p:cNvPr id="2" name="Title 1">
            <a:extLst>
              <a:ext uri="{FF2B5EF4-FFF2-40B4-BE49-F238E27FC236}">
                <a16:creationId xmlns:a16="http://schemas.microsoft.com/office/drawing/2014/main" id="{02FC6C1D-B4DA-C34B-BEB7-9FBD21E958D8}"/>
              </a:ext>
            </a:extLst>
          </p:cNvPr>
          <p:cNvSpPr>
            <a:spLocks noGrp="1"/>
          </p:cNvSpPr>
          <p:nvPr>
            <p:ph type="title"/>
          </p:nvPr>
        </p:nvSpPr>
        <p:spPr>
          <a:xfrm>
            <a:off x="800100" y="594360"/>
            <a:ext cx="7543800" cy="1028700"/>
          </a:xfrm>
        </p:spPr>
        <p:txBody>
          <a:bodyPr>
            <a:normAutofit/>
          </a:bodyPr>
          <a:lstStyle/>
          <a:p>
            <a:pPr algn="ctr"/>
            <a:r>
              <a:rPr lang="en-US" b="0" dirty="0"/>
              <a:t>“</a:t>
            </a:r>
            <a:r>
              <a:rPr lang="en-US" dirty="0"/>
              <a:t>Stirred by Reminder</a:t>
            </a:r>
            <a:r>
              <a:rPr lang="en-US" b="0" dirty="0"/>
              <a:t>” – </a:t>
            </a:r>
            <a:r>
              <a:rPr lang="en-US" b="0" i="1" dirty="0">
                <a:solidFill>
                  <a:srgbClr val="FFFF00"/>
                </a:solidFill>
              </a:rPr>
              <a:t>2</a:t>
            </a:r>
            <a:r>
              <a:rPr lang="en-US" b="0" i="1" baseline="30000" dirty="0">
                <a:solidFill>
                  <a:srgbClr val="FFFF00"/>
                </a:solidFill>
              </a:rPr>
              <a:t>nd</a:t>
            </a:r>
            <a:r>
              <a:rPr lang="en-US" b="0" i="1" dirty="0">
                <a:solidFill>
                  <a:srgbClr val="FFFF00"/>
                </a:solidFill>
              </a:rPr>
              <a:t> Peter 3:1</a:t>
            </a:r>
            <a:br>
              <a:rPr lang="en-US" dirty="0"/>
            </a:br>
            <a:r>
              <a:rPr lang="en-US" dirty="0"/>
              <a:t>Embry Hills End of the Year Studies 2019</a:t>
            </a:r>
          </a:p>
        </p:txBody>
      </p:sp>
      <p:sp>
        <p:nvSpPr>
          <p:cNvPr id="6" name="Content Placeholder 5">
            <a:extLst>
              <a:ext uri="{FF2B5EF4-FFF2-40B4-BE49-F238E27FC236}">
                <a16:creationId xmlns:a16="http://schemas.microsoft.com/office/drawing/2014/main" id="{4CA01AF0-383B-C143-8911-707F50E07F0C}"/>
              </a:ext>
            </a:extLst>
          </p:cNvPr>
          <p:cNvSpPr>
            <a:spLocks noGrp="1"/>
          </p:cNvSpPr>
          <p:nvPr>
            <p:ph sz="half" idx="1"/>
          </p:nvPr>
        </p:nvSpPr>
        <p:spPr>
          <a:xfrm>
            <a:off x="272562" y="1623060"/>
            <a:ext cx="4299439" cy="3806183"/>
          </a:xfrm>
        </p:spPr>
        <p:txBody>
          <a:bodyPr>
            <a:normAutofit fontScale="92500" lnSpcReduction="20000"/>
          </a:bodyPr>
          <a:lstStyle/>
          <a:p>
            <a:pPr marL="0" indent="0" algn="ctr">
              <a:buNone/>
            </a:pPr>
            <a:r>
              <a:rPr lang="en-US" dirty="0"/>
              <a:t>2</a:t>
            </a:r>
            <a:r>
              <a:rPr lang="en-US" baseline="30000" dirty="0"/>
              <a:t>nd</a:t>
            </a:r>
            <a:r>
              <a:rPr lang="en-US" dirty="0"/>
              <a:t> Peter 3:1-2a“This is now, beloved, the second letter I am writing to you in which I am </a:t>
            </a:r>
            <a:r>
              <a:rPr lang="en-US" b="1" i="1" u="sng" dirty="0"/>
              <a:t>stirring up your sincere mind by way of reminder, </a:t>
            </a:r>
            <a:r>
              <a:rPr lang="en-US" b="1" i="1" u="sng" baseline="30000" dirty="0"/>
              <a:t>2 </a:t>
            </a:r>
            <a:r>
              <a:rPr lang="en-US" b="1" i="1" u="sng" dirty="0"/>
              <a:t>that you should remember the words </a:t>
            </a:r>
            <a:r>
              <a:rPr lang="en-US" dirty="0"/>
              <a:t>spoken beforehand”</a:t>
            </a:r>
          </a:p>
          <a:p>
            <a:r>
              <a:rPr lang="en-US" dirty="0"/>
              <a:t>Purpose of the studies: </a:t>
            </a:r>
          </a:p>
          <a:p>
            <a:pPr lvl="1"/>
            <a:r>
              <a:rPr lang="en-US" dirty="0"/>
              <a:t>To </a:t>
            </a:r>
            <a:r>
              <a:rPr lang="en-US" dirty="0">
                <a:solidFill>
                  <a:srgbClr val="FFFF00"/>
                </a:solidFill>
              </a:rPr>
              <a:t>remind and reencourage </a:t>
            </a:r>
            <a:r>
              <a:rPr lang="en-US" dirty="0"/>
              <a:t>some of our older members with themes that are familiar. (Because of the different speakers, it’ll give a fresh outlook on some of the subjects.)</a:t>
            </a:r>
          </a:p>
          <a:p>
            <a:pPr lvl="1"/>
            <a:r>
              <a:rPr lang="en-US" dirty="0"/>
              <a:t>To </a:t>
            </a:r>
            <a:r>
              <a:rPr lang="en-US" dirty="0">
                <a:solidFill>
                  <a:srgbClr val="FFFF00"/>
                </a:solidFill>
              </a:rPr>
              <a:t>encourage</a:t>
            </a:r>
            <a:r>
              <a:rPr lang="en-US" dirty="0"/>
              <a:t> some of newer members of themes that we still believe to be essential. (The themes are in the past, but their usefulness is still current.)</a:t>
            </a:r>
          </a:p>
          <a:p>
            <a:pPr lvl="1"/>
            <a:r>
              <a:rPr lang="en-US" dirty="0"/>
              <a:t>To </a:t>
            </a:r>
            <a:r>
              <a:rPr lang="en-US" dirty="0">
                <a:solidFill>
                  <a:srgbClr val="FFFF00"/>
                </a:solidFill>
              </a:rPr>
              <a:t>show the importance</a:t>
            </a:r>
            <a:r>
              <a:rPr lang="en-US" dirty="0"/>
              <a:t> of yearly focus on the theme. (It isn’t something we do for a year and then kick to the curb.)</a:t>
            </a:r>
          </a:p>
          <a:p>
            <a:pPr marL="205740" lvl="1" indent="0">
              <a:buNone/>
            </a:pPr>
            <a:endParaRPr lang="en-US" dirty="0"/>
          </a:p>
          <a:p>
            <a:r>
              <a:rPr lang="en-US" dirty="0"/>
              <a:t>Another potential benefit:</a:t>
            </a:r>
          </a:p>
          <a:p>
            <a:pPr lvl="1"/>
            <a:r>
              <a:rPr lang="en-US" dirty="0"/>
              <a:t>All the men speaking are men we have </a:t>
            </a:r>
            <a:r>
              <a:rPr lang="en-US" dirty="0">
                <a:solidFill>
                  <a:srgbClr val="FFFF00"/>
                </a:solidFill>
              </a:rPr>
              <a:t>fellowship </a:t>
            </a:r>
            <a:r>
              <a:rPr lang="en-US" dirty="0"/>
              <a:t>with. </a:t>
            </a:r>
          </a:p>
          <a:p>
            <a:pPr lvl="1"/>
            <a:r>
              <a:rPr lang="en-US" dirty="0"/>
              <a:t>Having an opportunity (15-20 mins) to </a:t>
            </a:r>
            <a:r>
              <a:rPr lang="en-US" dirty="0">
                <a:solidFill>
                  <a:srgbClr val="FFFF00"/>
                </a:solidFill>
              </a:rPr>
              <a:t>hear about their works</a:t>
            </a:r>
            <a:r>
              <a:rPr lang="en-US" dirty="0"/>
              <a:t>. </a:t>
            </a:r>
          </a:p>
          <a:p>
            <a:pPr lvl="1"/>
            <a:r>
              <a:rPr lang="en-US" dirty="0"/>
              <a:t>The more excited we are about the works that we’re participating in other places, the more I believe we will be excited to </a:t>
            </a:r>
            <a:r>
              <a:rPr lang="en-US" dirty="0">
                <a:solidFill>
                  <a:srgbClr val="FFFF00"/>
                </a:solidFill>
              </a:rPr>
              <a:t>continue to spread the gospel here. </a:t>
            </a:r>
          </a:p>
          <a:p>
            <a:endParaRPr lang="en-US" dirty="0"/>
          </a:p>
        </p:txBody>
      </p:sp>
      <p:sp>
        <p:nvSpPr>
          <p:cNvPr id="7" name="Content Placeholder 6">
            <a:extLst>
              <a:ext uri="{FF2B5EF4-FFF2-40B4-BE49-F238E27FC236}">
                <a16:creationId xmlns:a16="http://schemas.microsoft.com/office/drawing/2014/main" id="{F872565D-6C3B-FB43-B694-8C6CF2E2316B}"/>
              </a:ext>
            </a:extLst>
          </p:cNvPr>
          <p:cNvSpPr>
            <a:spLocks noGrp="1"/>
          </p:cNvSpPr>
          <p:nvPr>
            <p:ph sz="half" idx="2"/>
          </p:nvPr>
        </p:nvSpPr>
        <p:spPr>
          <a:xfrm>
            <a:off x="4846320" y="1623060"/>
            <a:ext cx="4025119" cy="3516044"/>
          </a:xfrm>
        </p:spPr>
        <p:txBody>
          <a:bodyPr>
            <a:normAutofit fontScale="92500" lnSpcReduction="20000"/>
          </a:bodyPr>
          <a:lstStyle/>
          <a:p>
            <a:pPr marL="0" indent="0" algn="ctr">
              <a:buNone/>
            </a:pPr>
            <a:r>
              <a:rPr lang="en-US" dirty="0"/>
              <a:t>Schedule and Speakers</a:t>
            </a:r>
          </a:p>
          <a:p>
            <a:pPr fontAlgn="base"/>
            <a:r>
              <a:rPr lang="en-US" dirty="0"/>
              <a:t>Wednesday, December 18 →</a:t>
            </a:r>
            <a:r>
              <a:rPr lang="en-US" i="1" dirty="0"/>
              <a:t> </a:t>
            </a:r>
            <a:r>
              <a:rPr lang="en-US" i="1" u="sng" dirty="0"/>
              <a:t>Joe Hamm</a:t>
            </a:r>
            <a:r>
              <a:rPr lang="en-US" dirty="0"/>
              <a:t> // Philadelphia </a:t>
            </a:r>
          </a:p>
          <a:p>
            <a:pPr lvl="1" fontAlgn="base"/>
            <a:r>
              <a:rPr lang="en-US" dirty="0"/>
              <a:t>Lesson on “</a:t>
            </a:r>
            <a:r>
              <a:rPr lang="en-US" dirty="0">
                <a:solidFill>
                  <a:srgbClr val="FFFF00"/>
                </a:solidFill>
              </a:rPr>
              <a:t>Sharing the Hope that is in Us (1 Peter 3:14-5)</a:t>
            </a:r>
            <a:r>
              <a:rPr lang="en-US" dirty="0"/>
              <a:t>”</a:t>
            </a:r>
          </a:p>
          <a:p>
            <a:pPr fontAlgn="base"/>
            <a:br>
              <a:rPr lang="en-US" dirty="0"/>
            </a:br>
            <a:r>
              <a:rPr lang="en-US" dirty="0"/>
              <a:t>Sunday, December 22 → </a:t>
            </a:r>
            <a:r>
              <a:rPr lang="en-US" i="1" u="sng" dirty="0"/>
              <a:t>Blake Edwards</a:t>
            </a:r>
            <a:r>
              <a:rPr lang="en-US" dirty="0"/>
              <a:t> // Downtown Atlanta</a:t>
            </a:r>
          </a:p>
          <a:p>
            <a:pPr lvl="1" fontAlgn="base"/>
            <a:r>
              <a:rPr lang="en-US" dirty="0"/>
              <a:t>Lesson on “</a:t>
            </a:r>
            <a:r>
              <a:rPr lang="en-US" dirty="0">
                <a:solidFill>
                  <a:srgbClr val="FFFF00"/>
                </a:solidFill>
              </a:rPr>
              <a:t>Building on the Rock (Ephesians 2:19-22)</a:t>
            </a:r>
            <a:r>
              <a:rPr lang="en-US" dirty="0"/>
              <a:t>”</a:t>
            </a:r>
          </a:p>
          <a:p>
            <a:pPr fontAlgn="base"/>
            <a:r>
              <a:rPr lang="en-US" dirty="0"/>
              <a:t>Wednesday, December 25 → </a:t>
            </a:r>
            <a:r>
              <a:rPr lang="en-US" i="1" u="sng" dirty="0"/>
              <a:t>Gardner Hall</a:t>
            </a:r>
            <a:r>
              <a:rPr lang="en-US" dirty="0"/>
              <a:t> // New Jersey and New York City</a:t>
            </a:r>
          </a:p>
          <a:p>
            <a:pPr lvl="1" fontAlgn="base"/>
            <a:r>
              <a:rPr lang="en-US" dirty="0"/>
              <a:t>Lesson on “</a:t>
            </a:r>
            <a:r>
              <a:rPr lang="en-US" dirty="0">
                <a:solidFill>
                  <a:srgbClr val="FFFF00"/>
                </a:solidFill>
              </a:rPr>
              <a:t>Free in Christ (Galatians 5:1, 13-4)</a:t>
            </a:r>
            <a:r>
              <a:rPr lang="en-US" dirty="0"/>
              <a:t>”</a:t>
            </a:r>
          </a:p>
          <a:p>
            <a:pPr fontAlgn="base"/>
            <a:br>
              <a:rPr lang="en-US" dirty="0"/>
            </a:br>
            <a:r>
              <a:rPr lang="en-US" dirty="0"/>
              <a:t>Sunday, December 29 → </a:t>
            </a:r>
            <a:r>
              <a:rPr lang="en-US" i="1" u="sng" dirty="0"/>
              <a:t>Roger Polanco</a:t>
            </a:r>
            <a:r>
              <a:rPr lang="en-US" dirty="0"/>
              <a:t> // New York City (Manhattan and the Bronx)</a:t>
            </a:r>
          </a:p>
          <a:p>
            <a:pPr lvl="1" fontAlgn="base"/>
            <a:r>
              <a:rPr lang="en-US" dirty="0"/>
              <a:t>Lesson on “</a:t>
            </a:r>
            <a:r>
              <a:rPr lang="en-US" dirty="0">
                <a:solidFill>
                  <a:srgbClr val="FFFF00"/>
                </a:solidFill>
              </a:rPr>
              <a:t>Walk as Children of Light (Ephesians 5:8-14)</a:t>
            </a:r>
            <a:r>
              <a:rPr lang="en-US" dirty="0"/>
              <a:t>”</a:t>
            </a:r>
          </a:p>
          <a:p>
            <a:pPr fontAlgn="base"/>
            <a:br>
              <a:rPr lang="en-US" dirty="0"/>
            </a:br>
            <a:r>
              <a:rPr lang="en-US" dirty="0"/>
              <a:t>Wednesday, January 1 → </a:t>
            </a:r>
            <a:r>
              <a:rPr lang="en-US" i="1" u="sng" dirty="0"/>
              <a:t>Ben Hall</a:t>
            </a:r>
            <a:r>
              <a:rPr lang="en-US" dirty="0"/>
              <a:t> // New York City (Brooklyn)</a:t>
            </a:r>
          </a:p>
          <a:p>
            <a:pPr lvl="1" fontAlgn="base"/>
            <a:r>
              <a:rPr lang="en-US" dirty="0"/>
              <a:t>Lesson on “</a:t>
            </a:r>
            <a:r>
              <a:rPr lang="en-US" dirty="0">
                <a:solidFill>
                  <a:srgbClr val="FFFF00"/>
                </a:solidFill>
              </a:rPr>
              <a:t>Disciples like our Teacher (Luke 6:40)</a:t>
            </a:r>
            <a:r>
              <a:rPr lang="en-US" dirty="0"/>
              <a:t>” </a:t>
            </a:r>
          </a:p>
          <a:p>
            <a:pPr marL="0" indent="0" algn="ctr">
              <a:buNone/>
            </a:pPr>
            <a:endParaRPr lang="en-US" dirty="0"/>
          </a:p>
        </p:txBody>
      </p:sp>
    </p:spTree>
    <p:extLst>
      <p:ext uri="{BB962C8B-B14F-4D97-AF65-F5344CB8AC3E}">
        <p14:creationId xmlns:p14="http://schemas.microsoft.com/office/powerpoint/2010/main" val="322577431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4AAB01-0084-0A41-9230-A03754F8F604}"/>
              </a:ext>
            </a:extLst>
          </p:cNvPr>
          <p:cNvSpPr>
            <a:spLocks noGrp="1"/>
          </p:cNvSpPr>
          <p:nvPr>
            <p:ph type="title"/>
          </p:nvPr>
        </p:nvSpPr>
        <p:spPr>
          <a:xfrm>
            <a:off x="628650" y="0"/>
            <a:ext cx="7886700" cy="1104636"/>
          </a:xfrm>
        </p:spPr>
        <p:txBody>
          <a:bodyPr/>
          <a:lstStyle/>
          <a:p>
            <a:pPr algn="ctr"/>
            <a:r>
              <a:rPr lang="en-US" dirty="0"/>
              <a:t>Come to the Waters</a:t>
            </a:r>
          </a:p>
        </p:txBody>
      </p:sp>
      <p:sp>
        <p:nvSpPr>
          <p:cNvPr id="2" name="TextBox 1">
            <a:extLst>
              <a:ext uri="{FF2B5EF4-FFF2-40B4-BE49-F238E27FC236}">
                <a16:creationId xmlns:a16="http://schemas.microsoft.com/office/drawing/2014/main" id="{ABBB5A27-74C5-1241-8ACB-99344E7A4E66}"/>
              </a:ext>
            </a:extLst>
          </p:cNvPr>
          <p:cNvSpPr txBox="1"/>
          <p:nvPr/>
        </p:nvSpPr>
        <p:spPr>
          <a:xfrm>
            <a:off x="628649" y="3931696"/>
            <a:ext cx="2073349" cy="830997"/>
          </a:xfrm>
          <a:prstGeom prst="rect">
            <a:avLst/>
          </a:prstGeom>
          <a:noFill/>
          <a:ln>
            <a:solidFill>
              <a:schemeClr val="accent4">
                <a:lumMod val="75000"/>
              </a:schemeClr>
            </a:solidFill>
          </a:ln>
        </p:spPr>
        <p:txBody>
          <a:bodyPr wrap="square" rtlCol="0">
            <a:spAutoFit/>
          </a:bodyPr>
          <a:lstStyle/>
          <a:p>
            <a:pPr algn="ctr"/>
            <a:r>
              <a:rPr lang="en-US" sz="2400" dirty="0"/>
              <a:t>Sustenance in Abundance</a:t>
            </a:r>
            <a:endParaRPr lang="en-US" dirty="0"/>
          </a:p>
        </p:txBody>
      </p:sp>
      <p:sp>
        <p:nvSpPr>
          <p:cNvPr id="9" name="TextBox 8">
            <a:extLst>
              <a:ext uri="{FF2B5EF4-FFF2-40B4-BE49-F238E27FC236}">
                <a16:creationId xmlns:a16="http://schemas.microsoft.com/office/drawing/2014/main" id="{701E87D6-7D34-7F44-BD5E-F19257A3168C}"/>
              </a:ext>
            </a:extLst>
          </p:cNvPr>
          <p:cNvSpPr txBox="1"/>
          <p:nvPr/>
        </p:nvSpPr>
        <p:spPr>
          <a:xfrm>
            <a:off x="3532793" y="3931696"/>
            <a:ext cx="2073349" cy="830997"/>
          </a:xfrm>
          <a:prstGeom prst="rect">
            <a:avLst/>
          </a:prstGeom>
          <a:noFill/>
          <a:ln>
            <a:solidFill>
              <a:schemeClr val="accent4">
                <a:lumMod val="75000"/>
              </a:schemeClr>
            </a:solidFill>
          </a:ln>
        </p:spPr>
        <p:txBody>
          <a:bodyPr wrap="square" rtlCol="0">
            <a:spAutoFit/>
          </a:bodyPr>
          <a:lstStyle/>
          <a:p>
            <a:pPr algn="ctr"/>
            <a:r>
              <a:rPr lang="en-US" sz="2400" dirty="0"/>
              <a:t>Everlasting Name</a:t>
            </a:r>
            <a:endParaRPr lang="en-US" dirty="0"/>
          </a:p>
        </p:txBody>
      </p:sp>
      <p:sp>
        <p:nvSpPr>
          <p:cNvPr id="10" name="TextBox 9">
            <a:extLst>
              <a:ext uri="{FF2B5EF4-FFF2-40B4-BE49-F238E27FC236}">
                <a16:creationId xmlns:a16="http://schemas.microsoft.com/office/drawing/2014/main" id="{5212E0E0-711F-5643-B0FB-DB66898A2072}"/>
              </a:ext>
            </a:extLst>
          </p:cNvPr>
          <p:cNvSpPr txBox="1"/>
          <p:nvPr/>
        </p:nvSpPr>
        <p:spPr>
          <a:xfrm>
            <a:off x="6436938" y="3931696"/>
            <a:ext cx="2073349" cy="830997"/>
          </a:xfrm>
          <a:prstGeom prst="rect">
            <a:avLst/>
          </a:prstGeom>
          <a:noFill/>
          <a:ln>
            <a:solidFill>
              <a:schemeClr val="accent4">
                <a:lumMod val="75000"/>
              </a:schemeClr>
            </a:solidFill>
          </a:ln>
        </p:spPr>
        <p:txBody>
          <a:bodyPr wrap="square" rtlCol="0">
            <a:spAutoFit/>
          </a:bodyPr>
          <a:lstStyle/>
          <a:p>
            <a:pPr algn="ctr"/>
            <a:r>
              <a:rPr lang="en-US" sz="2400" dirty="0"/>
              <a:t>A Place in the House</a:t>
            </a:r>
            <a:endParaRPr lang="en-US" dirty="0"/>
          </a:p>
        </p:txBody>
      </p:sp>
      <p:sp>
        <p:nvSpPr>
          <p:cNvPr id="12" name="Content Placeholder 5">
            <a:extLst>
              <a:ext uri="{FF2B5EF4-FFF2-40B4-BE49-F238E27FC236}">
                <a16:creationId xmlns:a16="http://schemas.microsoft.com/office/drawing/2014/main" id="{B568A873-B71E-8E4E-8027-98D0C7E61512}"/>
              </a:ext>
            </a:extLst>
          </p:cNvPr>
          <p:cNvSpPr txBox="1">
            <a:spLocks/>
          </p:cNvSpPr>
          <p:nvPr/>
        </p:nvSpPr>
        <p:spPr>
          <a:xfrm>
            <a:off x="628650" y="1094880"/>
            <a:ext cx="7886700" cy="475104"/>
          </a:xfrm>
          <a:prstGeom prst="rect">
            <a:avLst/>
          </a:prstGeom>
          <a:ln>
            <a:solidFill>
              <a:schemeClr val="accent6">
                <a:lumMod val="40000"/>
                <a:lumOff val="60000"/>
              </a:schemeClr>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a:t>The invitation is universal.</a:t>
            </a:r>
            <a:endParaRPr lang="en-US" sz="2400" dirty="0"/>
          </a:p>
        </p:txBody>
      </p:sp>
      <p:sp>
        <p:nvSpPr>
          <p:cNvPr id="13" name="Content Placeholder 5">
            <a:extLst>
              <a:ext uri="{FF2B5EF4-FFF2-40B4-BE49-F238E27FC236}">
                <a16:creationId xmlns:a16="http://schemas.microsoft.com/office/drawing/2014/main" id="{91BDCB9E-8AE0-4F49-87F1-466E413C86FE}"/>
              </a:ext>
            </a:extLst>
          </p:cNvPr>
          <p:cNvSpPr txBox="1">
            <a:spLocks/>
          </p:cNvSpPr>
          <p:nvPr/>
        </p:nvSpPr>
        <p:spPr>
          <a:xfrm>
            <a:off x="628650" y="1569984"/>
            <a:ext cx="7886700" cy="475104"/>
          </a:xfrm>
          <a:prstGeom prst="rect">
            <a:avLst/>
          </a:prstGeom>
          <a:ln>
            <a:solidFill>
              <a:schemeClr val="accent6">
                <a:lumMod val="60000"/>
                <a:lumOff val="40000"/>
              </a:schemeClr>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You must </a:t>
            </a:r>
            <a:r>
              <a:rPr lang="en-US" sz="2400" b="1" u="sng" dirty="0"/>
              <a:t>choose</a:t>
            </a:r>
            <a:r>
              <a:rPr lang="en-US" sz="2400" dirty="0"/>
              <a:t> to come. </a:t>
            </a:r>
          </a:p>
        </p:txBody>
      </p:sp>
      <p:sp>
        <p:nvSpPr>
          <p:cNvPr id="14" name="Content Placeholder 5">
            <a:extLst>
              <a:ext uri="{FF2B5EF4-FFF2-40B4-BE49-F238E27FC236}">
                <a16:creationId xmlns:a16="http://schemas.microsoft.com/office/drawing/2014/main" id="{17EEEE76-0435-4448-8935-FBF5D2A4780C}"/>
              </a:ext>
            </a:extLst>
          </p:cNvPr>
          <p:cNvSpPr txBox="1">
            <a:spLocks/>
          </p:cNvSpPr>
          <p:nvPr/>
        </p:nvSpPr>
        <p:spPr>
          <a:xfrm>
            <a:off x="628650" y="2045088"/>
            <a:ext cx="7886700" cy="475104"/>
          </a:xfrm>
          <a:prstGeom prst="rect">
            <a:avLst/>
          </a:prstGeom>
          <a:ln>
            <a:solidFill>
              <a:schemeClr val="accent6">
                <a:lumMod val="75000"/>
              </a:schemeClr>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You will not understand it all. </a:t>
            </a:r>
          </a:p>
        </p:txBody>
      </p:sp>
      <p:sp>
        <p:nvSpPr>
          <p:cNvPr id="15" name="Content Placeholder 5">
            <a:extLst>
              <a:ext uri="{FF2B5EF4-FFF2-40B4-BE49-F238E27FC236}">
                <a16:creationId xmlns:a16="http://schemas.microsoft.com/office/drawing/2014/main" id="{D1EEB42E-B600-F849-ACE7-C8C5E5E0E7A0}"/>
              </a:ext>
            </a:extLst>
          </p:cNvPr>
          <p:cNvSpPr txBox="1">
            <a:spLocks/>
          </p:cNvSpPr>
          <p:nvPr/>
        </p:nvSpPr>
        <p:spPr>
          <a:xfrm>
            <a:off x="628650" y="2510436"/>
            <a:ext cx="7886700" cy="475104"/>
          </a:xfrm>
          <a:prstGeom prst="rect">
            <a:avLst/>
          </a:prstGeom>
          <a:ln>
            <a:solidFill>
              <a:schemeClr val="accent6">
                <a:lumMod val="50000"/>
              </a:schemeClr>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God will satisfy your longings. </a:t>
            </a:r>
          </a:p>
        </p:txBody>
      </p:sp>
      <p:sp>
        <p:nvSpPr>
          <p:cNvPr id="16" name="TextBox 15">
            <a:extLst>
              <a:ext uri="{FF2B5EF4-FFF2-40B4-BE49-F238E27FC236}">
                <a16:creationId xmlns:a16="http://schemas.microsoft.com/office/drawing/2014/main" id="{2D6543BE-9858-E343-81B4-859B2F65AE31}"/>
              </a:ext>
            </a:extLst>
          </p:cNvPr>
          <p:cNvSpPr txBox="1"/>
          <p:nvPr/>
        </p:nvSpPr>
        <p:spPr>
          <a:xfrm>
            <a:off x="628650" y="3450888"/>
            <a:ext cx="2073349" cy="461665"/>
          </a:xfrm>
          <a:prstGeom prst="rect">
            <a:avLst/>
          </a:prstGeom>
          <a:noFill/>
          <a:ln>
            <a:solidFill>
              <a:schemeClr val="accent4">
                <a:lumMod val="60000"/>
                <a:lumOff val="40000"/>
              </a:schemeClr>
            </a:solidFill>
          </a:ln>
        </p:spPr>
        <p:txBody>
          <a:bodyPr wrap="square" rtlCol="0">
            <a:spAutoFit/>
          </a:bodyPr>
          <a:lstStyle/>
          <a:p>
            <a:pPr algn="ctr"/>
            <a:r>
              <a:rPr lang="en-US" sz="2400" dirty="0"/>
              <a:t>Destitute</a:t>
            </a:r>
            <a:endParaRPr lang="en-US" dirty="0"/>
          </a:p>
        </p:txBody>
      </p:sp>
      <p:sp>
        <p:nvSpPr>
          <p:cNvPr id="17" name="TextBox 16">
            <a:extLst>
              <a:ext uri="{FF2B5EF4-FFF2-40B4-BE49-F238E27FC236}">
                <a16:creationId xmlns:a16="http://schemas.microsoft.com/office/drawing/2014/main" id="{73D8D1EA-C700-E54E-9E25-A04C498747F5}"/>
              </a:ext>
            </a:extLst>
          </p:cNvPr>
          <p:cNvSpPr txBox="1"/>
          <p:nvPr/>
        </p:nvSpPr>
        <p:spPr>
          <a:xfrm>
            <a:off x="3537856" y="3450886"/>
            <a:ext cx="2073349" cy="461665"/>
          </a:xfrm>
          <a:prstGeom prst="rect">
            <a:avLst/>
          </a:prstGeom>
          <a:noFill/>
          <a:ln>
            <a:solidFill>
              <a:schemeClr val="accent4">
                <a:lumMod val="60000"/>
                <a:lumOff val="40000"/>
              </a:schemeClr>
            </a:solidFill>
          </a:ln>
        </p:spPr>
        <p:txBody>
          <a:bodyPr wrap="square" rtlCol="0">
            <a:spAutoFit/>
          </a:bodyPr>
          <a:lstStyle/>
          <a:p>
            <a:pPr algn="ctr"/>
            <a:r>
              <a:rPr lang="en-US" sz="2400" dirty="0"/>
              <a:t>Eunuch</a:t>
            </a:r>
            <a:endParaRPr lang="en-US" dirty="0"/>
          </a:p>
        </p:txBody>
      </p:sp>
      <p:sp>
        <p:nvSpPr>
          <p:cNvPr id="18" name="TextBox 17">
            <a:extLst>
              <a:ext uri="{FF2B5EF4-FFF2-40B4-BE49-F238E27FC236}">
                <a16:creationId xmlns:a16="http://schemas.microsoft.com/office/drawing/2014/main" id="{BB88F52A-7D2F-214A-B02D-80B1C127F5D0}"/>
              </a:ext>
            </a:extLst>
          </p:cNvPr>
          <p:cNvSpPr txBox="1"/>
          <p:nvPr/>
        </p:nvSpPr>
        <p:spPr>
          <a:xfrm>
            <a:off x="6442001" y="3450886"/>
            <a:ext cx="2073349" cy="461665"/>
          </a:xfrm>
          <a:prstGeom prst="rect">
            <a:avLst/>
          </a:prstGeom>
          <a:noFill/>
          <a:ln>
            <a:solidFill>
              <a:schemeClr val="accent4">
                <a:lumMod val="60000"/>
                <a:lumOff val="40000"/>
              </a:schemeClr>
            </a:solidFill>
          </a:ln>
        </p:spPr>
        <p:txBody>
          <a:bodyPr wrap="square" rtlCol="0">
            <a:spAutoFit/>
          </a:bodyPr>
          <a:lstStyle/>
          <a:p>
            <a:pPr algn="ctr"/>
            <a:r>
              <a:rPr lang="en-US" sz="2400" dirty="0"/>
              <a:t>Foreigner</a:t>
            </a:r>
            <a:endParaRPr lang="en-US" dirty="0"/>
          </a:p>
        </p:txBody>
      </p:sp>
      <p:sp>
        <p:nvSpPr>
          <p:cNvPr id="19" name="TextBox 18">
            <a:extLst>
              <a:ext uri="{FF2B5EF4-FFF2-40B4-BE49-F238E27FC236}">
                <a16:creationId xmlns:a16="http://schemas.microsoft.com/office/drawing/2014/main" id="{50D10648-AE43-EB41-8862-0FDB6EF33025}"/>
              </a:ext>
            </a:extLst>
          </p:cNvPr>
          <p:cNvSpPr txBox="1"/>
          <p:nvPr/>
        </p:nvSpPr>
        <p:spPr>
          <a:xfrm>
            <a:off x="628649" y="4881904"/>
            <a:ext cx="7881638" cy="707886"/>
          </a:xfrm>
          <a:prstGeom prst="rect">
            <a:avLst/>
          </a:prstGeom>
          <a:noFill/>
          <a:ln>
            <a:solidFill>
              <a:schemeClr val="accent4">
                <a:lumMod val="50000"/>
              </a:schemeClr>
            </a:solidFill>
          </a:ln>
        </p:spPr>
        <p:txBody>
          <a:bodyPr wrap="square" rtlCol="0">
            <a:spAutoFit/>
          </a:bodyPr>
          <a:lstStyle/>
          <a:p>
            <a:pPr algn="ctr"/>
            <a:r>
              <a:rPr lang="en-US" sz="2000" dirty="0"/>
              <a:t>All the things that God is offering the people, isn’t just “given” by God, they are found in the very nature of God. </a:t>
            </a:r>
          </a:p>
        </p:txBody>
      </p:sp>
    </p:spTree>
    <p:extLst>
      <p:ext uri="{BB962C8B-B14F-4D97-AF65-F5344CB8AC3E}">
        <p14:creationId xmlns:p14="http://schemas.microsoft.com/office/powerpoint/2010/main" val="317880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dissolve">
                                      <p:cBhvr>
                                        <p:cTn id="5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9DC2CA4-7EDA-FE43-B15A-C5F196EDD04E}"/>
              </a:ext>
            </a:extLst>
          </p:cNvPr>
          <p:cNvSpPr>
            <a:spLocks noGrp="1"/>
          </p:cNvSpPr>
          <p:nvPr>
            <p:ph sz="half" idx="2"/>
          </p:nvPr>
        </p:nvSpPr>
        <p:spPr>
          <a:xfrm>
            <a:off x="606879" y="370114"/>
            <a:ext cx="7886700" cy="1865311"/>
          </a:xfrm>
        </p:spPr>
        <p:txBody>
          <a:bodyPr>
            <a:normAutofit/>
          </a:bodyPr>
          <a:lstStyle/>
          <a:p>
            <a:pPr marL="0" indent="0" algn="ctr">
              <a:buNone/>
            </a:pPr>
            <a:r>
              <a:rPr lang="en-US" dirty="0"/>
              <a:t>And I will make an everlasting covenant with you, [According to] the faithful mercies shown to David. 4 "Behold, I have made him a witness to the peoples, A leader and commander for the peoples. 5 "Behold, you will call a nation you do not know, And a nation which knows you not will run to you, Because of the LORD your God, even the Holy One of Israel; For He has glorified you."</a:t>
            </a:r>
          </a:p>
        </p:txBody>
      </p:sp>
      <p:sp>
        <p:nvSpPr>
          <p:cNvPr id="5" name="TextBox 4">
            <a:extLst>
              <a:ext uri="{FF2B5EF4-FFF2-40B4-BE49-F238E27FC236}">
                <a16:creationId xmlns:a16="http://schemas.microsoft.com/office/drawing/2014/main" id="{C4A6A020-744C-0749-8BCF-3D7BB80BF46F}"/>
              </a:ext>
            </a:extLst>
          </p:cNvPr>
          <p:cNvSpPr txBox="1"/>
          <p:nvPr/>
        </p:nvSpPr>
        <p:spPr>
          <a:xfrm>
            <a:off x="2677886" y="2429473"/>
            <a:ext cx="3788228" cy="461665"/>
          </a:xfrm>
          <a:prstGeom prst="rect">
            <a:avLst/>
          </a:prstGeom>
          <a:noFill/>
          <a:ln>
            <a:solidFill>
              <a:schemeClr val="accent4">
                <a:lumMod val="75000"/>
              </a:schemeClr>
            </a:solidFill>
          </a:ln>
        </p:spPr>
        <p:txBody>
          <a:bodyPr wrap="square" rtlCol="0">
            <a:spAutoFit/>
          </a:bodyPr>
          <a:lstStyle/>
          <a:p>
            <a:pPr algn="ctr"/>
            <a:r>
              <a:rPr lang="en-US" sz="2400" dirty="0"/>
              <a:t>Glory Received</a:t>
            </a:r>
          </a:p>
        </p:txBody>
      </p:sp>
      <p:sp>
        <p:nvSpPr>
          <p:cNvPr id="7" name="TextBox 6">
            <a:extLst>
              <a:ext uri="{FF2B5EF4-FFF2-40B4-BE49-F238E27FC236}">
                <a16:creationId xmlns:a16="http://schemas.microsoft.com/office/drawing/2014/main" id="{8430D52F-B1BA-534C-92C0-DB6EDE03E687}"/>
              </a:ext>
            </a:extLst>
          </p:cNvPr>
          <p:cNvSpPr txBox="1"/>
          <p:nvPr/>
        </p:nvSpPr>
        <p:spPr>
          <a:xfrm>
            <a:off x="1290939" y="3285525"/>
            <a:ext cx="2778578" cy="830997"/>
          </a:xfrm>
          <a:prstGeom prst="rect">
            <a:avLst/>
          </a:prstGeom>
          <a:noFill/>
          <a:ln>
            <a:solidFill>
              <a:schemeClr val="accent6">
                <a:lumMod val="75000"/>
              </a:schemeClr>
            </a:solidFill>
          </a:ln>
        </p:spPr>
        <p:txBody>
          <a:bodyPr wrap="square" rtlCol="0">
            <a:spAutoFit/>
          </a:bodyPr>
          <a:lstStyle/>
          <a:p>
            <a:pPr algn="ctr"/>
            <a:r>
              <a:rPr lang="en-US" sz="2400" dirty="0"/>
              <a:t>Witness to the Peoples</a:t>
            </a:r>
            <a:endParaRPr lang="en-US" dirty="0"/>
          </a:p>
        </p:txBody>
      </p:sp>
      <p:sp>
        <p:nvSpPr>
          <p:cNvPr id="9" name="TextBox 8">
            <a:extLst>
              <a:ext uri="{FF2B5EF4-FFF2-40B4-BE49-F238E27FC236}">
                <a16:creationId xmlns:a16="http://schemas.microsoft.com/office/drawing/2014/main" id="{A4542CE9-1540-F84B-9296-99CEC88E238E}"/>
              </a:ext>
            </a:extLst>
          </p:cNvPr>
          <p:cNvSpPr txBox="1"/>
          <p:nvPr/>
        </p:nvSpPr>
        <p:spPr>
          <a:xfrm>
            <a:off x="5074485" y="3285525"/>
            <a:ext cx="2778578" cy="830997"/>
          </a:xfrm>
          <a:prstGeom prst="rect">
            <a:avLst/>
          </a:prstGeom>
          <a:noFill/>
          <a:ln>
            <a:solidFill>
              <a:schemeClr val="accent6">
                <a:lumMod val="75000"/>
              </a:schemeClr>
            </a:solidFill>
          </a:ln>
        </p:spPr>
        <p:txBody>
          <a:bodyPr wrap="square" rtlCol="0">
            <a:spAutoFit/>
          </a:bodyPr>
          <a:lstStyle/>
          <a:p>
            <a:pPr algn="ctr"/>
            <a:r>
              <a:rPr lang="en-US" sz="2400" dirty="0"/>
              <a:t>Leaders and Commanders</a:t>
            </a:r>
            <a:endParaRPr lang="en-US" dirty="0"/>
          </a:p>
        </p:txBody>
      </p:sp>
    </p:spTree>
    <p:extLst>
      <p:ext uri="{BB962C8B-B14F-4D97-AF65-F5344CB8AC3E}">
        <p14:creationId xmlns:p14="http://schemas.microsoft.com/office/powerpoint/2010/main" val="404283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F97441-17AF-EE47-A788-10ED27F02C97}"/>
              </a:ext>
            </a:extLst>
          </p:cNvPr>
          <p:cNvSpPr>
            <a:spLocks noGrp="1"/>
          </p:cNvSpPr>
          <p:nvPr>
            <p:ph type="title"/>
          </p:nvPr>
        </p:nvSpPr>
        <p:spPr>
          <a:xfrm>
            <a:off x="0" y="304271"/>
            <a:ext cx="9144000" cy="1104636"/>
          </a:xfrm>
        </p:spPr>
        <p:txBody>
          <a:bodyPr/>
          <a:lstStyle/>
          <a:p>
            <a:pPr algn="ctr"/>
            <a:r>
              <a:rPr lang="en-US" dirty="0"/>
              <a:t>2 Schools of Thought in the Time of Isaiah</a:t>
            </a:r>
          </a:p>
        </p:txBody>
      </p:sp>
      <p:sp>
        <p:nvSpPr>
          <p:cNvPr id="5" name="Content Placeholder 4">
            <a:extLst>
              <a:ext uri="{FF2B5EF4-FFF2-40B4-BE49-F238E27FC236}">
                <a16:creationId xmlns:a16="http://schemas.microsoft.com/office/drawing/2014/main" id="{8A2C7E78-A102-5449-AA36-6FB84E7539FC}"/>
              </a:ext>
            </a:extLst>
          </p:cNvPr>
          <p:cNvSpPr>
            <a:spLocks noGrp="1"/>
          </p:cNvSpPr>
          <p:nvPr>
            <p:ph sz="half" idx="1"/>
          </p:nvPr>
        </p:nvSpPr>
        <p:spPr>
          <a:xfrm>
            <a:off x="685800" y="1821604"/>
            <a:ext cx="3886200" cy="1104637"/>
          </a:xfrm>
          <a:ln>
            <a:solidFill>
              <a:schemeClr val="accent1">
                <a:lumMod val="75000"/>
              </a:schemeClr>
            </a:solidFill>
          </a:ln>
        </p:spPr>
        <p:txBody>
          <a:bodyPr>
            <a:normAutofit/>
          </a:bodyPr>
          <a:lstStyle/>
          <a:p>
            <a:pPr marL="0" indent="0" algn="ctr">
              <a:buNone/>
            </a:pPr>
            <a:r>
              <a:rPr lang="en-US" sz="2800" dirty="0"/>
              <a:t>Assyria is bad,</a:t>
            </a:r>
          </a:p>
          <a:p>
            <a:pPr marL="0" indent="0" algn="ctr">
              <a:buNone/>
            </a:pPr>
            <a:r>
              <a:rPr lang="en-US" sz="2800" dirty="0"/>
              <a:t>Trust Egypt</a:t>
            </a:r>
          </a:p>
        </p:txBody>
      </p:sp>
      <p:sp>
        <p:nvSpPr>
          <p:cNvPr id="6" name="Content Placeholder 5">
            <a:extLst>
              <a:ext uri="{FF2B5EF4-FFF2-40B4-BE49-F238E27FC236}">
                <a16:creationId xmlns:a16="http://schemas.microsoft.com/office/drawing/2014/main" id="{57DB2E07-F595-BF44-926F-E394F32ED820}"/>
              </a:ext>
            </a:extLst>
          </p:cNvPr>
          <p:cNvSpPr>
            <a:spLocks noGrp="1"/>
          </p:cNvSpPr>
          <p:nvPr>
            <p:ph sz="half" idx="2"/>
          </p:nvPr>
        </p:nvSpPr>
        <p:spPr>
          <a:xfrm>
            <a:off x="4572000" y="1822674"/>
            <a:ext cx="3886200" cy="1104636"/>
          </a:xfrm>
          <a:ln>
            <a:solidFill>
              <a:schemeClr val="accent1">
                <a:lumMod val="75000"/>
              </a:schemeClr>
            </a:solidFill>
          </a:ln>
        </p:spPr>
        <p:txBody>
          <a:bodyPr>
            <a:normAutofit/>
          </a:bodyPr>
          <a:lstStyle/>
          <a:p>
            <a:pPr marL="0" indent="0" algn="ctr">
              <a:buNone/>
            </a:pPr>
            <a:r>
              <a:rPr lang="en-US" sz="2800" dirty="0"/>
              <a:t>Egypt is bad,</a:t>
            </a:r>
          </a:p>
          <a:p>
            <a:pPr marL="0" indent="0" algn="ctr">
              <a:buNone/>
            </a:pPr>
            <a:r>
              <a:rPr lang="en-US" sz="2800" dirty="0"/>
              <a:t>Trust Assyria</a:t>
            </a:r>
          </a:p>
        </p:txBody>
      </p:sp>
      <p:sp>
        <p:nvSpPr>
          <p:cNvPr id="7" name="Content Placeholder 4">
            <a:extLst>
              <a:ext uri="{FF2B5EF4-FFF2-40B4-BE49-F238E27FC236}">
                <a16:creationId xmlns:a16="http://schemas.microsoft.com/office/drawing/2014/main" id="{2AFC09CC-2047-3B43-81E3-BE094217726C}"/>
              </a:ext>
            </a:extLst>
          </p:cNvPr>
          <p:cNvSpPr txBox="1">
            <a:spLocks/>
          </p:cNvSpPr>
          <p:nvPr/>
        </p:nvSpPr>
        <p:spPr>
          <a:xfrm>
            <a:off x="2628900" y="2926241"/>
            <a:ext cx="3886200" cy="1104637"/>
          </a:xfrm>
          <a:prstGeom prst="rect">
            <a:avLst/>
          </a:prstGeom>
          <a:ln>
            <a:solidFill>
              <a:schemeClr val="accent1">
                <a:lumMod val="75000"/>
              </a:schemeClr>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Your </a:t>
            </a:r>
            <a:r>
              <a:rPr lang="en-US" sz="2800" b="1" i="1" u="sng" dirty="0"/>
              <a:t>sin</a:t>
            </a:r>
            <a:r>
              <a:rPr lang="en-US" sz="2800" dirty="0"/>
              <a:t> is bad,</a:t>
            </a:r>
          </a:p>
          <a:p>
            <a:pPr marL="0" indent="0" algn="ctr">
              <a:buFont typeface="Arial" panose="020B0604020202020204" pitchFamily="34" charset="0"/>
              <a:buNone/>
            </a:pPr>
            <a:r>
              <a:rPr lang="en-US" sz="2800" dirty="0"/>
              <a:t>Trust God</a:t>
            </a:r>
          </a:p>
        </p:txBody>
      </p:sp>
    </p:spTree>
    <p:extLst>
      <p:ext uri="{BB962C8B-B14F-4D97-AF65-F5344CB8AC3E}">
        <p14:creationId xmlns:p14="http://schemas.microsoft.com/office/powerpoint/2010/main" val="10929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dissolve">
                                      <p:cBhvr>
                                        <p:cTn id="10" dur="500"/>
                                        <p:tgtEl>
                                          <p:spTgt spid="5">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dissolve">
                                      <p:cBhvr>
                                        <p:cTn id="13" dur="500"/>
                                        <p:tgtEl>
                                          <p:spTgt spid="5">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bg/>
                                          </p:spTgt>
                                        </p:tgtEl>
                                        <p:attrNameLst>
                                          <p:attrName>style.visibility</p:attrName>
                                        </p:attrNameLst>
                                      </p:cBhvr>
                                      <p:to>
                                        <p:strVal val="visible"/>
                                      </p:to>
                                    </p:set>
                                    <p:animEffect transition="in" filter="dissolve">
                                      <p:cBhvr>
                                        <p:cTn id="16" dur="500"/>
                                        <p:tgtEl>
                                          <p:spTgt spid="6">
                                            <p:bg/>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dissolve">
                                      <p:cBhvr>
                                        <p:cTn id="19" dur="500"/>
                                        <p:tgtEl>
                                          <p:spTgt spid="6">
                                            <p:txEl>
                                              <p:pRg st="0" end="0"/>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dissolve">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F97441-17AF-EE47-A788-10ED27F02C97}"/>
              </a:ext>
            </a:extLst>
          </p:cNvPr>
          <p:cNvSpPr>
            <a:spLocks noGrp="1"/>
          </p:cNvSpPr>
          <p:nvPr>
            <p:ph type="title"/>
          </p:nvPr>
        </p:nvSpPr>
        <p:spPr>
          <a:xfrm>
            <a:off x="0" y="304271"/>
            <a:ext cx="9144000" cy="1104636"/>
          </a:xfrm>
        </p:spPr>
        <p:txBody>
          <a:bodyPr/>
          <a:lstStyle/>
          <a:p>
            <a:pPr algn="ctr"/>
            <a:r>
              <a:rPr lang="en-US" dirty="0"/>
              <a:t>God’s Reasons for His People to Trust Him</a:t>
            </a:r>
          </a:p>
        </p:txBody>
      </p:sp>
      <p:sp>
        <p:nvSpPr>
          <p:cNvPr id="5" name="Content Placeholder 4">
            <a:extLst>
              <a:ext uri="{FF2B5EF4-FFF2-40B4-BE49-F238E27FC236}">
                <a16:creationId xmlns:a16="http://schemas.microsoft.com/office/drawing/2014/main" id="{8A2C7E78-A102-5449-AA36-6FB84E7539FC}"/>
              </a:ext>
            </a:extLst>
          </p:cNvPr>
          <p:cNvSpPr>
            <a:spLocks noGrp="1"/>
          </p:cNvSpPr>
          <p:nvPr>
            <p:ph sz="half" idx="1"/>
          </p:nvPr>
        </p:nvSpPr>
        <p:spPr>
          <a:xfrm>
            <a:off x="0" y="1577958"/>
            <a:ext cx="3083442" cy="1104637"/>
          </a:xfrm>
          <a:ln>
            <a:solidFill>
              <a:schemeClr val="accent4">
                <a:lumMod val="75000"/>
              </a:schemeClr>
            </a:solidFill>
          </a:ln>
        </p:spPr>
        <p:txBody>
          <a:bodyPr>
            <a:normAutofit/>
          </a:bodyPr>
          <a:lstStyle/>
          <a:p>
            <a:pPr marL="0" indent="0" algn="ctr">
              <a:buNone/>
            </a:pPr>
            <a:r>
              <a:rPr lang="en-US" sz="3200" dirty="0"/>
              <a:t>God’s Glory</a:t>
            </a:r>
          </a:p>
          <a:p>
            <a:pPr marL="0" indent="0" algn="ctr">
              <a:buNone/>
            </a:pPr>
            <a:r>
              <a:rPr lang="en-US" sz="3200" dirty="0"/>
              <a:t>Idol’s Vanity</a:t>
            </a:r>
          </a:p>
          <a:p>
            <a:pPr algn="ctr"/>
            <a:endParaRPr lang="en-US" sz="2400" dirty="0"/>
          </a:p>
        </p:txBody>
      </p:sp>
      <p:sp>
        <p:nvSpPr>
          <p:cNvPr id="7" name="Content Placeholder 4">
            <a:extLst>
              <a:ext uri="{FF2B5EF4-FFF2-40B4-BE49-F238E27FC236}">
                <a16:creationId xmlns:a16="http://schemas.microsoft.com/office/drawing/2014/main" id="{D753B0F7-B23C-2A46-B315-8CE4F945C79C}"/>
              </a:ext>
            </a:extLst>
          </p:cNvPr>
          <p:cNvSpPr txBox="1">
            <a:spLocks/>
          </p:cNvSpPr>
          <p:nvPr/>
        </p:nvSpPr>
        <p:spPr>
          <a:xfrm>
            <a:off x="3083440" y="1577957"/>
            <a:ext cx="2954081" cy="1104637"/>
          </a:xfrm>
          <a:prstGeom prst="rect">
            <a:avLst/>
          </a:prstGeom>
          <a:ln>
            <a:solidFill>
              <a:schemeClr val="accent4">
                <a:lumMod val="75000"/>
              </a:schemeClr>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God Foretells</a:t>
            </a:r>
          </a:p>
          <a:p>
            <a:pPr marL="0" indent="0" algn="ctr">
              <a:buFont typeface="Arial" panose="020B0604020202020204" pitchFamily="34" charset="0"/>
              <a:buNone/>
            </a:pPr>
            <a:r>
              <a:rPr lang="en-US" sz="3200" dirty="0"/>
              <a:t>Cyrus’ Coming</a:t>
            </a:r>
          </a:p>
          <a:p>
            <a:pPr algn="ctr"/>
            <a:endParaRPr lang="en-US" sz="2400" dirty="0"/>
          </a:p>
        </p:txBody>
      </p:sp>
      <p:sp>
        <p:nvSpPr>
          <p:cNvPr id="8" name="Content Placeholder 4">
            <a:extLst>
              <a:ext uri="{FF2B5EF4-FFF2-40B4-BE49-F238E27FC236}">
                <a16:creationId xmlns:a16="http://schemas.microsoft.com/office/drawing/2014/main" id="{B05203DE-B7E2-AD45-9F34-877F8CDD2CF5}"/>
              </a:ext>
            </a:extLst>
          </p:cNvPr>
          <p:cNvSpPr txBox="1">
            <a:spLocks/>
          </p:cNvSpPr>
          <p:nvPr/>
        </p:nvSpPr>
        <p:spPr>
          <a:xfrm>
            <a:off x="6037521" y="1577957"/>
            <a:ext cx="3106478" cy="1104637"/>
          </a:xfrm>
          <a:prstGeom prst="rect">
            <a:avLst/>
          </a:prstGeom>
          <a:ln>
            <a:solidFill>
              <a:schemeClr val="accent4">
                <a:lumMod val="75000"/>
              </a:schemeClr>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God’s Servant</a:t>
            </a:r>
          </a:p>
          <a:p>
            <a:pPr marL="0" indent="0" algn="ctr">
              <a:buFont typeface="Arial" panose="020B0604020202020204" pitchFamily="34" charset="0"/>
              <a:buNone/>
            </a:pPr>
            <a:r>
              <a:rPr lang="en-US" sz="3200" dirty="0"/>
              <a:t>Suffers</a:t>
            </a:r>
          </a:p>
          <a:p>
            <a:pPr algn="ctr"/>
            <a:endParaRPr lang="en-US" sz="2400" dirty="0"/>
          </a:p>
        </p:txBody>
      </p:sp>
      <p:cxnSp>
        <p:nvCxnSpPr>
          <p:cNvPr id="10" name="Straight Arrow Connector 9">
            <a:extLst>
              <a:ext uri="{FF2B5EF4-FFF2-40B4-BE49-F238E27FC236}">
                <a16:creationId xmlns:a16="http://schemas.microsoft.com/office/drawing/2014/main" id="{7556D53F-CD6A-594D-88A6-2D67A45F82C0}"/>
              </a:ext>
            </a:extLst>
          </p:cNvPr>
          <p:cNvCxnSpPr>
            <a:cxnSpLocks/>
          </p:cNvCxnSpPr>
          <p:nvPr/>
        </p:nvCxnSpPr>
        <p:spPr>
          <a:xfrm>
            <a:off x="1600191" y="2751771"/>
            <a:ext cx="0" cy="54491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841AD6C-CCEA-6A45-9886-4F965879298F}"/>
              </a:ext>
            </a:extLst>
          </p:cNvPr>
          <p:cNvCxnSpPr>
            <a:cxnSpLocks/>
          </p:cNvCxnSpPr>
          <p:nvPr/>
        </p:nvCxnSpPr>
        <p:spPr>
          <a:xfrm>
            <a:off x="7520769" y="2784400"/>
            <a:ext cx="0" cy="47966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F7BAB26-6154-094E-BB6C-9446AE063547}"/>
              </a:ext>
            </a:extLst>
          </p:cNvPr>
          <p:cNvCxnSpPr>
            <a:cxnSpLocks/>
          </p:cNvCxnSpPr>
          <p:nvPr/>
        </p:nvCxnSpPr>
        <p:spPr>
          <a:xfrm>
            <a:off x="4572000" y="2784400"/>
            <a:ext cx="0" cy="51621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50AFA62-D86E-EC43-8471-E65D9E9381A7}"/>
              </a:ext>
            </a:extLst>
          </p:cNvPr>
          <p:cNvSpPr txBox="1"/>
          <p:nvPr/>
        </p:nvSpPr>
        <p:spPr>
          <a:xfrm>
            <a:off x="314548" y="3412444"/>
            <a:ext cx="2571286" cy="830997"/>
          </a:xfrm>
          <a:prstGeom prst="rect">
            <a:avLst/>
          </a:prstGeom>
          <a:noFill/>
          <a:ln>
            <a:solidFill>
              <a:schemeClr val="accent4">
                <a:lumMod val="75000"/>
              </a:schemeClr>
            </a:solidFill>
          </a:ln>
        </p:spPr>
        <p:txBody>
          <a:bodyPr wrap="square" rtlCol="0">
            <a:spAutoFit/>
          </a:bodyPr>
          <a:lstStyle/>
          <a:p>
            <a:pPr algn="ctr"/>
            <a:r>
              <a:rPr lang="en-US" sz="2400" dirty="0"/>
              <a:t>God’s greatness is transcendent</a:t>
            </a:r>
          </a:p>
        </p:txBody>
      </p:sp>
      <p:sp>
        <p:nvSpPr>
          <p:cNvPr id="15" name="TextBox 14">
            <a:extLst>
              <a:ext uri="{FF2B5EF4-FFF2-40B4-BE49-F238E27FC236}">
                <a16:creationId xmlns:a16="http://schemas.microsoft.com/office/drawing/2014/main" id="{52EE5640-AE3C-4B40-BCD9-F497DDEAC42F}"/>
              </a:ext>
            </a:extLst>
          </p:cNvPr>
          <p:cNvSpPr txBox="1"/>
          <p:nvPr/>
        </p:nvSpPr>
        <p:spPr>
          <a:xfrm>
            <a:off x="6235126" y="3412444"/>
            <a:ext cx="2571286" cy="830997"/>
          </a:xfrm>
          <a:prstGeom prst="rect">
            <a:avLst/>
          </a:prstGeom>
          <a:noFill/>
          <a:ln>
            <a:solidFill>
              <a:schemeClr val="accent4">
                <a:lumMod val="75000"/>
              </a:schemeClr>
            </a:solidFill>
          </a:ln>
        </p:spPr>
        <p:txBody>
          <a:bodyPr wrap="square" rtlCol="0">
            <a:spAutoFit/>
          </a:bodyPr>
          <a:lstStyle/>
          <a:p>
            <a:pPr algn="ctr"/>
            <a:r>
              <a:rPr lang="en-US" sz="2400" dirty="0"/>
              <a:t>God has given Himself</a:t>
            </a:r>
          </a:p>
        </p:txBody>
      </p:sp>
      <p:sp>
        <p:nvSpPr>
          <p:cNvPr id="16" name="TextBox 15">
            <a:extLst>
              <a:ext uri="{FF2B5EF4-FFF2-40B4-BE49-F238E27FC236}">
                <a16:creationId xmlns:a16="http://schemas.microsoft.com/office/drawing/2014/main" id="{A609959A-3EBC-6544-A660-CD6DB003E784}"/>
              </a:ext>
            </a:extLst>
          </p:cNvPr>
          <p:cNvSpPr txBox="1"/>
          <p:nvPr/>
        </p:nvSpPr>
        <p:spPr>
          <a:xfrm>
            <a:off x="3274837" y="3412444"/>
            <a:ext cx="2571286" cy="830997"/>
          </a:xfrm>
          <a:prstGeom prst="rect">
            <a:avLst/>
          </a:prstGeom>
          <a:noFill/>
          <a:ln>
            <a:solidFill>
              <a:schemeClr val="accent4">
                <a:lumMod val="75000"/>
              </a:schemeClr>
            </a:solidFill>
          </a:ln>
        </p:spPr>
        <p:txBody>
          <a:bodyPr wrap="square" rtlCol="0">
            <a:spAutoFit/>
          </a:bodyPr>
          <a:lstStyle/>
          <a:p>
            <a:pPr algn="ctr"/>
            <a:r>
              <a:rPr lang="en-US" sz="2400" dirty="0"/>
              <a:t>God knows the future</a:t>
            </a:r>
          </a:p>
        </p:txBody>
      </p:sp>
    </p:spTree>
    <p:extLst>
      <p:ext uri="{BB962C8B-B14F-4D97-AF65-F5344CB8AC3E}">
        <p14:creationId xmlns:p14="http://schemas.microsoft.com/office/powerpoint/2010/main" val="310242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dissolve">
                                      <p:cBhvr>
                                        <p:cTn id="10" dur="500"/>
                                        <p:tgtEl>
                                          <p:spTgt spid="5">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dissolve">
                                      <p:cBhvr>
                                        <p:cTn id="13" dur="500"/>
                                        <p:tgtEl>
                                          <p:spTgt spid="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00"/>
                                        <p:tgtEl>
                                          <p:spTgt spid="1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down)">
                                      <p:cBhvr>
                                        <p:cTn id="36" dur="500"/>
                                        <p:tgtEl>
                                          <p:spTgt spid="12"/>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down)">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down)">
                                      <p:cBhvr>
                                        <p:cTn id="44" dur="500"/>
                                        <p:tgtEl>
                                          <p:spTgt spid="11"/>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down)">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7" grpId="0" animBg="1"/>
      <p:bldP spid="8"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5C9E740-4BE4-DD4A-B503-1465B204A6E6}"/>
              </a:ext>
            </a:extLst>
          </p:cNvPr>
          <p:cNvSpPr>
            <a:spLocks noGrp="1"/>
          </p:cNvSpPr>
          <p:nvPr>
            <p:ph type="title"/>
          </p:nvPr>
        </p:nvSpPr>
        <p:spPr/>
        <p:txBody>
          <a:bodyPr/>
          <a:lstStyle/>
          <a:p>
            <a:r>
              <a:rPr lang="en-US" dirty="0"/>
              <a:t>The Barren One is Barren No More (Is. 54)</a:t>
            </a:r>
          </a:p>
        </p:txBody>
      </p:sp>
      <p:sp>
        <p:nvSpPr>
          <p:cNvPr id="6" name="Content Placeholder 5">
            <a:extLst>
              <a:ext uri="{FF2B5EF4-FFF2-40B4-BE49-F238E27FC236}">
                <a16:creationId xmlns:a16="http://schemas.microsoft.com/office/drawing/2014/main" id="{36C1F190-4271-F444-99C5-9BF623FD7E8C}"/>
              </a:ext>
            </a:extLst>
          </p:cNvPr>
          <p:cNvSpPr>
            <a:spLocks noGrp="1"/>
          </p:cNvSpPr>
          <p:nvPr>
            <p:ph idx="1"/>
          </p:nvPr>
        </p:nvSpPr>
        <p:spPr/>
        <p:txBody>
          <a:bodyPr>
            <a:normAutofit/>
          </a:bodyPr>
          <a:lstStyle/>
          <a:p>
            <a:r>
              <a:rPr lang="en-US" sz="2400" dirty="0"/>
              <a:t>“Shout for Joy”</a:t>
            </a:r>
          </a:p>
          <a:p>
            <a:r>
              <a:rPr lang="en-US" sz="2400" dirty="0"/>
              <a:t>“More numerous than the sons of the married woman”</a:t>
            </a:r>
          </a:p>
          <a:p>
            <a:r>
              <a:rPr lang="en-US" sz="2400" dirty="0"/>
              <a:t>“Enlarge the place of your tent; Stretch out the curtains of your dwellings, spare not; Lengthen your cords And strengthen your pegs.”</a:t>
            </a:r>
          </a:p>
          <a:p>
            <a:r>
              <a:rPr lang="en-US" sz="2400" dirty="0"/>
              <a:t>“For your husband is your Maker, Whose name is the LORD of hosts; And your Redeemer is the Holy One of Israel”</a:t>
            </a:r>
          </a:p>
          <a:p>
            <a:r>
              <a:rPr lang="en-US" sz="2400" dirty="0"/>
              <a:t>“No weapon that is formed against you will prosper”</a:t>
            </a:r>
          </a:p>
          <a:p>
            <a:r>
              <a:rPr lang="en-US" sz="2400" dirty="0"/>
              <a:t>“This is their heritage // their vindication comes from Me”</a:t>
            </a:r>
          </a:p>
        </p:txBody>
      </p:sp>
    </p:spTree>
    <p:extLst>
      <p:ext uri="{BB962C8B-B14F-4D97-AF65-F5344CB8AC3E}">
        <p14:creationId xmlns:p14="http://schemas.microsoft.com/office/powerpoint/2010/main" val="216848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02908-A696-834E-BE8A-FC4AC5EB48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F8709E8-25A8-7E46-9435-525CF40D01EA}"/>
              </a:ext>
            </a:extLst>
          </p:cNvPr>
          <p:cNvSpPr>
            <a:spLocks noGrp="1"/>
          </p:cNvSpPr>
          <p:nvPr>
            <p:ph sz="half" idx="1"/>
          </p:nvPr>
        </p:nvSpPr>
        <p:spPr/>
        <p:txBody>
          <a:bodyPr>
            <a:normAutofit/>
          </a:bodyPr>
          <a:lstStyle/>
          <a:p>
            <a:pPr marL="0" indent="0" algn="ctr">
              <a:buNone/>
            </a:pPr>
            <a:endParaRPr lang="en-US" sz="3200" dirty="0"/>
          </a:p>
        </p:txBody>
      </p:sp>
      <p:sp>
        <p:nvSpPr>
          <p:cNvPr id="4" name="Content Placeholder 3">
            <a:extLst>
              <a:ext uri="{FF2B5EF4-FFF2-40B4-BE49-F238E27FC236}">
                <a16:creationId xmlns:a16="http://schemas.microsoft.com/office/drawing/2014/main" id="{BB259DEF-B97D-A545-BDF2-A36CCE77EBB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580347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8709E8-25A8-7E46-9435-525CF40D01EA}"/>
              </a:ext>
            </a:extLst>
          </p:cNvPr>
          <p:cNvSpPr>
            <a:spLocks noGrp="1"/>
          </p:cNvSpPr>
          <p:nvPr>
            <p:ph idx="1"/>
          </p:nvPr>
        </p:nvSpPr>
        <p:spPr>
          <a:xfrm>
            <a:off x="0" y="0"/>
            <a:ext cx="9144000" cy="5715000"/>
          </a:xfrm>
        </p:spPr>
        <p:txBody>
          <a:bodyPr>
            <a:normAutofit/>
          </a:bodyPr>
          <a:lstStyle/>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r>
              <a:rPr lang="en-US" sz="4000" dirty="0"/>
              <a:t> “Come to the Waters”</a:t>
            </a:r>
            <a:r>
              <a:rPr lang="en-US" sz="3200" dirty="0"/>
              <a:t>	</a:t>
            </a:r>
          </a:p>
        </p:txBody>
      </p:sp>
    </p:spTree>
    <p:extLst>
      <p:ext uri="{BB962C8B-B14F-4D97-AF65-F5344CB8AC3E}">
        <p14:creationId xmlns:p14="http://schemas.microsoft.com/office/powerpoint/2010/main" val="3269573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4AAB01-0084-0A41-9230-A03754F8F604}"/>
              </a:ext>
            </a:extLst>
          </p:cNvPr>
          <p:cNvSpPr>
            <a:spLocks noGrp="1"/>
          </p:cNvSpPr>
          <p:nvPr>
            <p:ph type="title"/>
          </p:nvPr>
        </p:nvSpPr>
        <p:spPr>
          <a:xfrm>
            <a:off x="628650" y="0"/>
            <a:ext cx="7886700" cy="1104636"/>
          </a:xfrm>
        </p:spPr>
        <p:txBody>
          <a:bodyPr/>
          <a:lstStyle/>
          <a:p>
            <a:pPr algn="ctr"/>
            <a:r>
              <a:rPr lang="en-US" dirty="0"/>
              <a:t>God’s Invitation His People (Is. 55)</a:t>
            </a:r>
          </a:p>
        </p:txBody>
      </p:sp>
      <p:sp>
        <p:nvSpPr>
          <p:cNvPr id="6" name="Content Placeholder 5">
            <a:extLst>
              <a:ext uri="{FF2B5EF4-FFF2-40B4-BE49-F238E27FC236}">
                <a16:creationId xmlns:a16="http://schemas.microsoft.com/office/drawing/2014/main" id="{D9DC2CA4-7EDA-FE43-B15A-C5F196EDD04E}"/>
              </a:ext>
            </a:extLst>
          </p:cNvPr>
          <p:cNvSpPr>
            <a:spLocks noGrp="1"/>
          </p:cNvSpPr>
          <p:nvPr>
            <p:ph sz="half" idx="2"/>
          </p:nvPr>
        </p:nvSpPr>
        <p:spPr>
          <a:xfrm>
            <a:off x="628649" y="1104636"/>
            <a:ext cx="7886699" cy="3648117"/>
          </a:xfrm>
        </p:spPr>
        <p:txBody>
          <a:bodyPr>
            <a:normAutofit/>
          </a:bodyPr>
          <a:lstStyle/>
          <a:p>
            <a:pPr marL="0" indent="0" algn="ctr">
              <a:buNone/>
            </a:pPr>
            <a:endParaRPr lang="en-US" dirty="0"/>
          </a:p>
          <a:p>
            <a:pPr marL="0" indent="0" algn="ctr">
              <a:buNone/>
            </a:pPr>
            <a:r>
              <a:rPr lang="en-US" dirty="0"/>
              <a:t>1 "Ho! Every one who thirsts, come to the waters; And you who have no money come, buy and eat. Come, buy wine and milk Without money and without cost. 2 "Why do you spend money for what is not bread, And your wages for what does not satisfy? Listen carefully to Me, and eat what is good, And delight yourself in abundance. 3 "Incline your ear and come to Me. Listen, that you may live; And I will make an everlasting covenant with you, [According to] the faithful mercies shown to David</a:t>
            </a:r>
          </a:p>
        </p:txBody>
      </p:sp>
    </p:spTree>
    <p:extLst>
      <p:ext uri="{BB962C8B-B14F-4D97-AF65-F5344CB8AC3E}">
        <p14:creationId xmlns:p14="http://schemas.microsoft.com/office/powerpoint/2010/main" val="3570593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4AAB01-0084-0A41-9230-A03754F8F604}"/>
              </a:ext>
            </a:extLst>
          </p:cNvPr>
          <p:cNvSpPr>
            <a:spLocks noGrp="1"/>
          </p:cNvSpPr>
          <p:nvPr>
            <p:ph type="title"/>
          </p:nvPr>
        </p:nvSpPr>
        <p:spPr>
          <a:xfrm>
            <a:off x="628650" y="0"/>
            <a:ext cx="7886700" cy="1104636"/>
          </a:xfrm>
        </p:spPr>
        <p:txBody>
          <a:bodyPr/>
          <a:lstStyle/>
          <a:p>
            <a:pPr algn="ctr"/>
            <a:r>
              <a:rPr lang="en-US" dirty="0"/>
              <a:t>God Reassures Seekers (Is. 55)</a:t>
            </a:r>
          </a:p>
        </p:txBody>
      </p:sp>
      <p:sp>
        <p:nvSpPr>
          <p:cNvPr id="6" name="Content Placeholder 5">
            <a:extLst>
              <a:ext uri="{FF2B5EF4-FFF2-40B4-BE49-F238E27FC236}">
                <a16:creationId xmlns:a16="http://schemas.microsoft.com/office/drawing/2014/main" id="{D9DC2CA4-7EDA-FE43-B15A-C5F196EDD04E}"/>
              </a:ext>
            </a:extLst>
          </p:cNvPr>
          <p:cNvSpPr>
            <a:spLocks noGrp="1"/>
          </p:cNvSpPr>
          <p:nvPr>
            <p:ph sz="half" idx="2"/>
          </p:nvPr>
        </p:nvSpPr>
        <p:spPr>
          <a:xfrm>
            <a:off x="628651" y="992189"/>
            <a:ext cx="7886700" cy="4722811"/>
          </a:xfrm>
        </p:spPr>
        <p:txBody>
          <a:bodyPr>
            <a:normAutofit fontScale="92500"/>
          </a:bodyPr>
          <a:lstStyle/>
          <a:p>
            <a:pPr marL="0" indent="0" algn="ctr">
              <a:buNone/>
            </a:pPr>
            <a:r>
              <a:rPr lang="en-US" dirty="0"/>
              <a:t> 6 Seek the LORD while He may be found; Call upon Him while He is near. 7 Let the wicked forsake his way And the unrighteous man his thoughts; And let him return to the LORD, And He will have compassion on him, And to our God, For He will abundantly pardon. 8 "For My thoughts are not your thoughts, Nor are your ways My ways," declares the LORD. 9 "For [as] the heavens are higher than the earth, So are My ways higher than your ways And My thoughts than your thoughts. 10 "For as the rain and the snow come down from heaven, And do not return there without watering the earth And making it bear and sprout, And furnishing seed to the sower and bread to the eater; 11 So will My word be which goes forth from My mouth; It will not return to Me empty, Without accomplishing what I desire, And without succeeding [in the matter] for which I sent it. 12 "For you will go out with joy And be led forth with peace; The mountains and the hills will break forth into shouts of joy before you, And all the trees of the field will clap [their] hands. 13 "Instead of the thorn bush the cypress will come up, And instead of the nettle the myrtle will come up, And it will be a memorial to the LORD, For an everlasting sign which will not be cut off."</a:t>
            </a:r>
          </a:p>
        </p:txBody>
      </p:sp>
    </p:spTree>
    <p:extLst>
      <p:ext uri="{BB962C8B-B14F-4D97-AF65-F5344CB8AC3E}">
        <p14:creationId xmlns:p14="http://schemas.microsoft.com/office/powerpoint/2010/main" val="275161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4AAB01-0084-0A41-9230-A03754F8F604}"/>
              </a:ext>
            </a:extLst>
          </p:cNvPr>
          <p:cNvSpPr>
            <a:spLocks noGrp="1"/>
          </p:cNvSpPr>
          <p:nvPr>
            <p:ph type="title"/>
          </p:nvPr>
        </p:nvSpPr>
        <p:spPr>
          <a:xfrm>
            <a:off x="628650" y="0"/>
            <a:ext cx="7886700" cy="1104636"/>
          </a:xfrm>
        </p:spPr>
        <p:txBody>
          <a:bodyPr/>
          <a:lstStyle/>
          <a:p>
            <a:pPr algn="ctr"/>
            <a:r>
              <a:rPr lang="en-US" dirty="0"/>
              <a:t>God’s Invitation to All Peoples (Is. 56)</a:t>
            </a:r>
          </a:p>
        </p:txBody>
      </p:sp>
      <p:sp>
        <p:nvSpPr>
          <p:cNvPr id="6" name="Content Placeholder 5">
            <a:extLst>
              <a:ext uri="{FF2B5EF4-FFF2-40B4-BE49-F238E27FC236}">
                <a16:creationId xmlns:a16="http://schemas.microsoft.com/office/drawing/2014/main" id="{D9DC2CA4-7EDA-FE43-B15A-C5F196EDD04E}"/>
              </a:ext>
            </a:extLst>
          </p:cNvPr>
          <p:cNvSpPr>
            <a:spLocks noGrp="1"/>
          </p:cNvSpPr>
          <p:nvPr>
            <p:ph sz="half" idx="2"/>
          </p:nvPr>
        </p:nvSpPr>
        <p:spPr>
          <a:xfrm>
            <a:off x="628651" y="992189"/>
            <a:ext cx="7886700" cy="4722811"/>
          </a:xfrm>
        </p:spPr>
        <p:txBody>
          <a:bodyPr>
            <a:normAutofit fontScale="92500" lnSpcReduction="10000"/>
          </a:bodyPr>
          <a:lstStyle/>
          <a:p>
            <a:pPr marL="0" indent="0" algn="ctr">
              <a:buNone/>
            </a:pPr>
            <a:r>
              <a:rPr lang="en-US" dirty="0"/>
              <a:t>1 Thus says the LORD, "Preserve justice and do righteousness, For My salvation is about to come And My righteousness to be revealed. 2 "How blessed is the man who does this, And the son of man who takes hold of it; Who keeps from profaning the sabbath, And keeps his hand from doing any evil." 3 Let not the foreigner who has joined himself to the LORD say, "The LORD will surely separate me from His people." Nor let the eunuch say, "Behold, I am a dry tree." 4 For thus says the LORD, "To the eunuchs who keep My sabbaths, And choose what pleases Me, And hold fast My covenant, 5 To them I will give in My house and within My walls a memorial, And a name better than that of sons and daughters; I will give them an everlasting name which will not be cut off. 6 "Also the foreigners who join themselves to the LORD, To minister to Him, and to love the name of the LORD, To be His servants, every one who keeps from profaning the sabbath And holds fast My covenant; 7 Even those I will bring to My holy mountain And make them joyful in My house of prayer. Their burnt offerings and their sacrifices will be acceptable on My altar; For My house will be called a house of prayer for all the peoples." 8 The Lord GOD, who gathers the dispersed of Israel, declares, "Yet [others] I will gather to them, to those [already] gathered."</a:t>
            </a:r>
          </a:p>
        </p:txBody>
      </p:sp>
    </p:spTree>
    <p:extLst>
      <p:ext uri="{BB962C8B-B14F-4D97-AF65-F5344CB8AC3E}">
        <p14:creationId xmlns:p14="http://schemas.microsoft.com/office/powerpoint/2010/main" val="3555440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1197</TotalTime>
  <Words>1408</Words>
  <Application>Microsoft Office PowerPoint</Application>
  <PresentationFormat>On-screen Show (16:10)</PresentationFormat>
  <Paragraphs>74</Paragraphs>
  <Slides>11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Calibri Light</vt:lpstr>
      <vt:lpstr>Century Gothic</vt:lpstr>
      <vt:lpstr>Garamond</vt:lpstr>
      <vt:lpstr>Gill Sans MT</vt:lpstr>
      <vt:lpstr>SavonVTI</vt:lpstr>
      <vt:lpstr>Office Theme</vt:lpstr>
      <vt:lpstr>“Stirred by Reminder” – 2nd Peter 3:1 Embry Hills End of the Year Studies 2019</vt:lpstr>
      <vt:lpstr>2 Schools of Thought in the Time of Isaiah</vt:lpstr>
      <vt:lpstr>God’s Reasons for His People to Trust Him</vt:lpstr>
      <vt:lpstr>The Barren One is Barren No More (Is. 54)</vt:lpstr>
      <vt:lpstr>PowerPoint Presentation</vt:lpstr>
      <vt:lpstr>PowerPoint Presentation</vt:lpstr>
      <vt:lpstr>God’s Invitation His People (Is. 55)</vt:lpstr>
      <vt:lpstr>God Reassures Seekers (Is. 55)</vt:lpstr>
      <vt:lpstr>God’s Invitation to All Peoples (Is. 56)</vt:lpstr>
      <vt:lpstr>Come to the Waters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“Stirred by Reminder” – 2nd Peter 3:1 Embry Hills End of the Year Studies 2019</dc:title>
  <dc:creator>Bill Sanchez</dc:creator>
  <cp:lastModifiedBy>Brad Beutjer</cp:lastModifiedBy>
  <cp:revision>14</cp:revision>
  <dcterms:created xsi:type="dcterms:W3CDTF">2019-12-07T17:45:15Z</dcterms:created>
  <dcterms:modified xsi:type="dcterms:W3CDTF">2019-12-08T13:58:45Z</dcterms:modified>
</cp:coreProperties>
</file>