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37" r:id="rId2"/>
    <p:sldId id="419" r:id="rId3"/>
    <p:sldId id="421" r:id="rId4"/>
    <p:sldId id="422" r:id="rId5"/>
    <p:sldId id="423" r:id="rId6"/>
    <p:sldId id="424" r:id="rId7"/>
    <p:sldId id="425" r:id="rId8"/>
    <p:sldId id="438" r:id="rId9"/>
    <p:sldId id="427" r:id="rId10"/>
    <p:sldId id="439" r:id="rId11"/>
    <p:sldId id="429" r:id="rId12"/>
    <p:sldId id="430" r:id="rId13"/>
    <p:sldId id="431" r:id="rId14"/>
    <p:sldId id="432" r:id="rId15"/>
    <p:sldId id="433" r:id="rId16"/>
    <p:sldId id="434" r:id="rId17"/>
    <p:sldId id="435" r:id="rId18"/>
    <p:sldId id="436" r:id="rId19"/>
    <p:sldId id="457" r:id="rId20"/>
    <p:sldId id="469" r:id="rId21"/>
    <p:sldId id="459" r:id="rId22"/>
    <p:sldId id="465" r:id="rId23"/>
    <p:sldId id="460" r:id="rId24"/>
    <p:sldId id="461" r:id="rId25"/>
    <p:sldId id="462" r:id="rId26"/>
    <p:sldId id="463" r:id="rId27"/>
    <p:sldId id="468" r:id="rId28"/>
    <p:sldId id="464"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67" r:id="rId46"/>
    <p:sldId id="456" r:id="rId47"/>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8" autoAdjust="0"/>
    <p:restoredTop sz="91689" autoAdjust="0"/>
  </p:normalViewPr>
  <p:slideViewPr>
    <p:cSldViewPr snapToGrid="0">
      <p:cViewPr varScale="1">
        <p:scale>
          <a:sx n="107" d="100"/>
          <a:sy n="107" d="100"/>
        </p:scale>
        <p:origin x="93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2" d="100"/>
          <a:sy n="112" d="100"/>
        </p:scale>
        <p:origin x="7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3641" cy="349967"/>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sz="quarter" idx="1"/>
          </p:nvPr>
        </p:nvSpPr>
        <p:spPr>
          <a:xfrm>
            <a:off x="5257951" y="1"/>
            <a:ext cx="4023641" cy="349967"/>
          </a:xfrm>
          <a:prstGeom prst="rect">
            <a:avLst/>
          </a:prstGeom>
        </p:spPr>
        <p:txBody>
          <a:bodyPr vert="horz" lIns="91437" tIns="45719" rIns="91437" bIns="45719" rtlCol="0"/>
          <a:lstStyle>
            <a:lvl1pPr algn="r">
              <a:defRPr sz="1200"/>
            </a:lvl1pPr>
          </a:lstStyle>
          <a:p>
            <a:fld id="{4682DC8A-8123-4295-BADB-2A59EF4FD139}" type="datetimeFigureOut">
              <a:rPr lang="en-US" smtClean="0"/>
              <a:t>1/29/2020</a:t>
            </a:fld>
            <a:endParaRPr lang="en-US"/>
          </a:p>
        </p:txBody>
      </p:sp>
      <p:sp>
        <p:nvSpPr>
          <p:cNvPr id="4" name="Footer Placeholder 3"/>
          <p:cNvSpPr>
            <a:spLocks noGrp="1"/>
          </p:cNvSpPr>
          <p:nvPr>
            <p:ph type="ftr" sz="quarter" idx="2"/>
          </p:nvPr>
        </p:nvSpPr>
        <p:spPr>
          <a:xfrm>
            <a:off x="1" y="6635034"/>
            <a:ext cx="4023641" cy="349966"/>
          </a:xfrm>
          <a:prstGeom prst="rect">
            <a:avLst/>
          </a:prstGeom>
        </p:spPr>
        <p:txBody>
          <a:bodyPr vert="horz" lIns="91437" tIns="45719" rIns="91437"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9966"/>
          </a:xfrm>
          <a:prstGeom prst="rect">
            <a:avLst/>
          </a:prstGeom>
        </p:spPr>
        <p:txBody>
          <a:bodyPr vert="horz" lIns="91437" tIns="45719" rIns="91437" bIns="45719" rtlCol="0" anchor="b"/>
          <a:lstStyle>
            <a:lvl1pPr algn="r">
              <a:defRPr sz="1200"/>
            </a:lvl1pPr>
          </a:lstStyle>
          <a:p>
            <a:fld id="{112BDB44-5E9A-4287-8381-2FDE79BDC48A}" type="slidenum">
              <a:rPr lang="en-US" smtClean="0"/>
              <a:t>‹#›</a:t>
            </a:fld>
            <a:endParaRPr lang="en-US"/>
          </a:p>
        </p:txBody>
      </p:sp>
    </p:spTree>
    <p:extLst>
      <p:ext uri="{BB962C8B-B14F-4D97-AF65-F5344CB8AC3E}">
        <p14:creationId xmlns:p14="http://schemas.microsoft.com/office/powerpoint/2010/main" val="1367127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2936" cy="350463"/>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idx="1"/>
          </p:nvPr>
        </p:nvSpPr>
        <p:spPr>
          <a:xfrm>
            <a:off x="5258615" y="1"/>
            <a:ext cx="4022936" cy="350463"/>
          </a:xfrm>
          <a:prstGeom prst="rect">
            <a:avLst/>
          </a:prstGeom>
        </p:spPr>
        <p:txBody>
          <a:bodyPr vert="horz" lIns="92956" tIns="46478" rIns="92956" bIns="46478" rtlCol="0"/>
          <a:lstStyle>
            <a:lvl1pPr algn="r">
              <a:defRPr sz="1200"/>
            </a:lvl1pPr>
          </a:lstStyle>
          <a:p>
            <a:fld id="{04A4132F-BF20-4707-A2BB-1D0756AE9F11}" type="datetimeFigureOut">
              <a:rPr lang="en-US" smtClean="0"/>
              <a:t>1/29/2020</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56" tIns="46478" rIns="92956" bIns="46478" rtlCol="0" anchor="ctr"/>
          <a:lstStyle/>
          <a:p>
            <a:endParaRPr lang="en-US"/>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56" tIns="46478" rIns="92956" bIns="464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9"/>
            <a:ext cx="4022936" cy="350462"/>
          </a:xfrm>
          <a:prstGeom prst="rect">
            <a:avLst/>
          </a:prstGeom>
        </p:spPr>
        <p:txBody>
          <a:bodyPr vert="horz" lIns="92956" tIns="46478" rIns="92956" bIns="46478"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9"/>
            <a:ext cx="4022936" cy="350462"/>
          </a:xfrm>
          <a:prstGeom prst="rect">
            <a:avLst/>
          </a:prstGeom>
        </p:spPr>
        <p:txBody>
          <a:bodyPr vert="horz" lIns="92956" tIns="46478" rIns="92956" bIns="46478" rtlCol="0" anchor="b"/>
          <a:lstStyle>
            <a:lvl1pPr algn="r">
              <a:defRPr sz="1200"/>
            </a:lvl1pPr>
          </a:lstStyle>
          <a:p>
            <a:fld id="{CE47654A-28D9-4D27-993F-8EE892837A60}" type="slidenum">
              <a:rPr lang="en-US" smtClean="0"/>
              <a:t>‹#›</a:t>
            </a:fld>
            <a:endParaRPr lang="en-US"/>
          </a:p>
        </p:txBody>
      </p:sp>
    </p:spTree>
    <p:extLst>
      <p:ext uri="{BB962C8B-B14F-4D97-AF65-F5344CB8AC3E}">
        <p14:creationId xmlns:p14="http://schemas.microsoft.com/office/powerpoint/2010/main" val="108535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p:spPr>
        <p:txBody>
          <a:bodyPr/>
          <a:lstStyle/>
          <a:p>
            <a:r>
              <a:rPr lang="en-US" altLang="en-US" dirty="0" smtClean="0"/>
              <a:t>End of 1 Peter and beginning of 2</a:t>
            </a:r>
            <a:r>
              <a:rPr lang="en-US" altLang="en-US" baseline="30000" dirty="0" smtClean="0"/>
              <a:t>nd</a:t>
            </a:r>
            <a:r>
              <a:rPr lang="en-US" altLang="en-US" dirty="0" smtClean="0"/>
              <a:t> Peter in Greek.  Oldest know copy from 3</a:t>
            </a:r>
            <a:r>
              <a:rPr lang="en-US" altLang="en-US" baseline="30000" dirty="0" smtClean="0"/>
              <a:t>rd</a:t>
            </a:r>
            <a:r>
              <a:rPr lang="en-US" altLang="en-US" dirty="0" smtClean="0"/>
              <a:t>/4</a:t>
            </a:r>
            <a:r>
              <a:rPr lang="en-US" altLang="en-US" baseline="30000" dirty="0" smtClean="0"/>
              <a:t>th</a:t>
            </a:r>
            <a:r>
              <a:rPr lang="en-US" altLang="en-US" dirty="0" smtClean="0"/>
              <a:t> century. Papyrus also contains the book of Jude</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C8B73A6-741A-46BE-9426-A61C5BB41281}" type="slidenum">
              <a:rPr lang="en-US" altLang="en-US"/>
              <a:pPr/>
              <a:t>5</a:t>
            </a:fld>
            <a:endParaRPr lang="en-US" altLang="en-US"/>
          </a:p>
        </p:txBody>
      </p:sp>
    </p:spTree>
    <p:extLst>
      <p:ext uri="{BB962C8B-B14F-4D97-AF65-F5344CB8AC3E}">
        <p14:creationId xmlns:p14="http://schemas.microsoft.com/office/powerpoint/2010/main" val="193964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7654A-28D9-4D27-993F-8EE892837A60}" type="slidenum">
              <a:rPr lang="en-US" smtClean="0"/>
              <a:t>27</a:t>
            </a:fld>
            <a:endParaRPr lang="en-US"/>
          </a:p>
        </p:txBody>
      </p:sp>
    </p:spTree>
    <p:extLst>
      <p:ext uri="{BB962C8B-B14F-4D97-AF65-F5344CB8AC3E}">
        <p14:creationId xmlns:p14="http://schemas.microsoft.com/office/powerpoint/2010/main" val="124148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p:spPr>
        <p:txBody>
          <a:bodyPr/>
          <a:lstStyle/>
          <a:p>
            <a:r>
              <a:rPr lang="en-US" altLang="en-US" smtClean="0"/>
              <a:t>James 1: 23 For if anyone is a hearer of the word and not a doer, he is like a man observing his natural face in a mirror; 24 for he observes himself, goes away, and immediately forgets what kind of man he was. 25 But he who looks into the perfect law of liberty and continues in it, and is not a forgetful hearer but a doer of the work, this one will be blessed in what he does.</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BBA4745-0D82-4DA4-A79C-916835CD5079}" type="slidenum">
              <a:rPr lang="en-US" altLang="en-US"/>
              <a:pPr/>
              <a:t>39</a:t>
            </a:fld>
            <a:endParaRPr lang="en-US" altLang="en-US"/>
          </a:p>
        </p:txBody>
      </p:sp>
    </p:spTree>
    <p:extLst>
      <p:ext uri="{BB962C8B-B14F-4D97-AF65-F5344CB8AC3E}">
        <p14:creationId xmlns:p14="http://schemas.microsoft.com/office/powerpoint/2010/main" val="40654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p:spPr>
        <p:txBody>
          <a:bodyPr/>
          <a:lstStyle/>
          <a:p>
            <a:endParaRPr lang="en-US" altLang="en-US" dirty="0" smtClean="0"/>
          </a:p>
          <a:p>
            <a:r>
              <a:rPr lang="en-US" altLang="en-US" dirty="0" smtClean="0"/>
              <a:t>Perish</a:t>
            </a:r>
          </a:p>
          <a:p>
            <a:r>
              <a:rPr lang="en-US" altLang="en-US" dirty="0" smtClean="0"/>
              <a:t>2 Peter 3:9</a:t>
            </a:r>
          </a:p>
          <a:p>
            <a:r>
              <a:rPr lang="en-US" altLang="en-US" dirty="0" smtClean="0"/>
              <a:t>The Lord is not slack concerning His promise, as some count slackness, but is longsuffering toward us, not willing that any should perish but that all should come to repentance.</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357D5BD-C29F-47DA-A253-37055C889496}" type="slidenum">
              <a:rPr lang="en-US" altLang="en-US"/>
              <a:pPr/>
              <a:t>40</a:t>
            </a:fld>
            <a:endParaRPr lang="en-US" altLang="en-US"/>
          </a:p>
        </p:txBody>
      </p:sp>
    </p:spTree>
    <p:extLst>
      <p:ext uri="{BB962C8B-B14F-4D97-AF65-F5344CB8AC3E}">
        <p14:creationId xmlns:p14="http://schemas.microsoft.com/office/powerpoint/2010/main" val="3102911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774D8DD-084C-442A-A996-B631D26F92FB}"/>
              </a:ext>
            </a:extLst>
          </p:cNvPr>
          <p:cNvPicPr>
            <a:picLocks noChangeAspect="1"/>
          </p:cNvPicPr>
          <p:nvPr userDrawn="1"/>
        </p:nvPicPr>
        <p:blipFill>
          <a:blip r:embed="rId2"/>
          <a:stretch>
            <a:fillRect/>
          </a:stretch>
        </p:blipFill>
        <p:spPr>
          <a:xfrm>
            <a:off x="1" y="0"/>
            <a:ext cx="12192000" cy="6721475"/>
          </a:xfrm>
          <a:prstGeom prst="rect">
            <a:avLst/>
          </a:prstGeom>
        </p:spPr>
      </p:pic>
      <p:sp>
        <p:nvSpPr>
          <p:cNvPr id="2" name="Title 1">
            <a:extLst>
              <a:ext uri="{FF2B5EF4-FFF2-40B4-BE49-F238E27FC236}">
                <a16:creationId xmlns:a16="http://schemas.microsoft.com/office/drawing/2014/main" xmlns="" id="{58E5CBB8-8C05-4233-9357-E02397D3F7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1C9F405-A704-4758-869D-E9B41B407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7A4D5DE-1913-47ED-A585-91175FD4E8E5}"/>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5" name="Footer Placeholder 4">
            <a:extLst>
              <a:ext uri="{FF2B5EF4-FFF2-40B4-BE49-F238E27FC236}">
                <a16:creationId xmlns:a16="http://schemas.microsoft.com/office/drawing/2014/main" xmlns="" id="{5E53ACDD-D278-453D-8852-88AF849C1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13BD0E-2EAB-4856-B21B-03AC64B98B24}"/>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313068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457FB-4655-4B92-8FD9-83621236C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B37CF3-3CFE-45B6-9E23-E7138B9E6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A38C16-0C65-47E9-92EF-153CD090B7F2}"/>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5" name="Footer Placeholder 4">
            <a:extLst>
              <a:ext uri="{FF2B5EF4-FFF2-40B4-BE49-F238E27FC236}">
                <a16:creationId xmlns:a16="http://schemas.microsoft.com/office/drawing/2014/main" xmlns="" id="{A9B30834-0BE9-41B8-81E7-E07877884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AC6B9-513C-4358-8BA4-04405EF6FE1B}"/>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362983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984D91D-678D-48FE-B475-3665EBF40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6C4F6D-CE51-4C40-B7A5-2A1E44CEC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34543A-B1F8-4045-BA58-A66DB95C486E}"/>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5" name="Footer Placeholder 4">
            <a:extLst>
              <a:ext uri="{FF2B5EF4-FFF2-40B4-BE49-F238E27FC236}">
                <a16:creationId xmlns:a16="http://schemas.microsoft.com/office/drawing/2014/main" xmlns="" id="{2EBCCB75-7AEA-4486-A11D-FE7BCC8CF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6E4D94-7DF1-43E3-A2D1-54B0862F87FB}"/>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35978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6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20925-02D0-4FE2-B256-C908F191E05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128E30E6-791C-4FCB-ADD3-AADB7E7EC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1A5B53-4178-43E2-B116-92A009B389A7}"/>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5" name="Footer Placeholder 4">
            <a:extLst>
              <a:ext uri="{FF2B5EF4-FFF2-40B4-BE49-F238E27FC236}">
                <a16:creationId xmlns:a16="http://schemas.microsoft.com/office/drawing/2014/main" xmlns="" id="{F1F27AA2-FE65-44A7-B314-320DFECE6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6D4E0B-B5C5-4C5F-96F7-1D10D75E499D}"/>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13429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CE6B8-3EF8-4242-9007-AD978431E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C9D0564-9845-4764-89F3-01912BC05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F3EE820-4FD7-47A0-8C9A-7FB2584CBDD0}"/>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5" name="Footer Placeholder 4">
            <a:extLst>
              <a:ext uri="{FF2B5EF4-FFF2-40B4-BE49-F238E27FC236}">
                <a16:creationId xmlns:a16="http://schemas.microsoft.com/office/drawing/2014/main" xmlns="" id="{3B93A7E9-F3BA-4872-945F-E2554430E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09722D-F48E-4528-A748-80F7CB76D760}"/>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72045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CCA45-7B97-4C37-9406-206B8F625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420E2F-FD8B-406C-88BA-72C86C7DD0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A052CB-D21F-43AC-BBA2-B00F2CF0E9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A377D2-4716-47D9-9907-4F7EB41DFE66}"/>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6" name="Footer Placeholder 5">
            <a:extLst>
              <a:ext uri="{FF2B5EF4-FFF2-40B4-BE49-F238E27FC236}">
                <a16:creationId xmlns:a16="http://schemas.microsoft.com/office/drawing/2014/main" xmlns="" id="{9A88C2D6-C625-4BD9-BF7F-C8A17F663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FB4095-2E52-4A4F-B28B-5BC72C86DAC5}"/>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19713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02F4F-B65F-4C70-AA15-CAB9F2617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C7FCAC6-FBE3-4835-930A-CAF73C60A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458F9A-234C-4164-8F23-A014096304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2B681FD-FCB0-4D69-81EE-D38F3C90A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2E0F88D-649B-498B-87E0-2B3B3A06B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91C447D-43F3-4E2D-839E-426273FD5489}"/>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8" name="Footer Placeholder 7">
            <a:extLst>
              <a:ext uri="{FF2B5EF4-FFF2-40B4-BE49-F238E27FC236}">
                <a16:creationId xmlns:a16="http://schemas.microsoft.com/office/drawing/2014/main" xmlns="" id="{31F4FEF4-A8B9-4F8F-93D7-BBAACC9A4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FE2D150-FE2D-4159-9858-1EAA0AE50F28}"/>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61797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7B29F-A1E7-4C7B-8F54-BA7C6EF1B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A10308-54D8-4A48-AE27-76EB5D69A63F}"/>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4" name="Footer Placeholder 3">
            <a:extLst>
              <a:ext uri="{FF2B5EF4-FFF2-40B4-BE49-F238E27FC236}">
                <a16:creationId xmlns:a16="http://schemas.microsoft.com/office/drawing/2014/main" xmlns="" id="{8B1D73DB-E426-432E-B273-5C69426E4C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4A0CA69-110C-4DD0-83EF-4A15086B8330}"/>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413437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FD7652-CEF7-4BC0-AE8B-2A7852EEA2F0}"/>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3" name="Footer Placeholder 2">
            <a:extLst>
              <a:ext uri="{FF2B5EF4-FFF2-40B4-BE49-F238E27FC236}">
                <a16:creationId xmlns:a16="http://schemas.microsoft.com/office/drawing/2014/main" xmlns="" id="{BDB8969A-9765-4D2B-BF61-2B2FEB334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53D16BF-2E39-4555-B078-8C955EE4E9D8}"/>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54248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09C0C-D8EC-48A4-85D1-974F7C2FF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7A6176F-55F4-4492-9F93-B2021A3F2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833009-02E9-464B-926D-E216C47B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5E7F58-1EC5-466A-8ECC-E9AFCB1DA590}"/>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6" name="Footer Placeholder 5">
            <a:extLst>
              <a:ext uri="{FF2B5EF4-FFF2-40B4-BE49-F238E27FC236}">
                <a16:creationId xmlns:a16="http://schemas.microsoft.com/office/drawing/2014/main" xmlns="" id="{73DD691F-68DE-4E26-AAA8-613FFAFAF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D9FF55-81F0-40D8-A4E7-0FDBA9DDAE71}"/>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73298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48ED8-A5F5-4E5E-A99A-1E7E56BFE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B53D2D-6C59-42CC-9249-3760D920F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94783B-B271-4963-870E-41645CB0F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0744FB-FFCD-4FD6-A90C-940FDCF5894B}"/>
              </a:ext>
            </a:extLst>
          </p:cNvPr>
          <p:cNvSpPr>
            <a:spLocks noGrp="1"/>
          </p:cNvSpPr>
          <p:nvPr>
            <p:ph type="dt" sz="half" idx="10"/>
          </p:nvPr>
        </p:nvSpPr>
        <p:spPr/>
        <p:txBody>
          <a:bodyPr/>
          <a:lstStyle/>
          <a:p>
            <a:fld id="{74AF847B-7AEA-46D8-A582-B3A839728CD5}" type="datetimeFigureOut">
              <a:rPr lang="en-US" smtClean="0"/>
              <a:t>1/29/2020</a:t>
            </a:fld>
            <a:endParaRPr lang="en-US"/>
          </a:p>
        </p:txBody>
      </p:sp>
      <p:sp>
        <p:nvSpPr>
          <p:cNvPr id="6" name="Footer Placeholder 5">
            <a:extLst>
              <a:ext uri="{FF2B5EF4-FFF2-40B4-BE49-F238E27FC236}">
                <a16:creationId xmlns:a16="http://schemas.microsoft.com/office/drawing/2014/main" xmlns="" id="{EB37C3C0-5533-45F1-A7B0-C4053CA57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292655-8E2D-4541-817C-1DF418EA8232}"/>
              </a:ext>
            </a:extLst>
          </p:cNvPr>
          <p:cNvSpPr>
            <a:spLocks noGrp="1"/>
          </p:cNvSpPr>
          <p:nvPr>
            <p:ph type="sldNum" sz="quarter" idx="12"/>
          </p:nvPr>
        </p:nvSpPr>
        <p:spPr/>
        <p:txBody>
          <a:bodyPr/>
          <a:lstStyle/>
          <a:p>
            <a:fld id="{2451F368-5F3E-45E3-BADD-8E311DF26CBA}" type="slidenum">
              <a:rPr lang="en-US" smtClean="0"/>
              <a:t>‹#›</a:t>
            </a:fld>
            <a:endParaRPr lang="en-US"/>
          </a:p>
        </p:txBody>
      </p:sp>
    </p:spTree>
    <p:extLst>
      <p:ext uri="{BB962C8B-B14F-4D97-AF65-F5344CB8AC3E}">
        <p14:creationId xmlns:p14="http://schemas.microsoft.com/office/powerpoint/2010/main" val="20162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92EC34D-ADAB-4245-A41F-647601CF7FEA}"/>
              </a:ext>
            </a:extLst>
          </p:cNvPr>
          <p:cNvPicPr>
            <a:picLocks noChangeAspect="1"/>
          </p:cNvPicPr>
          <p:nvPr userDrawn="1"/>
        </p:nvPicPr>
        <p:blipFill>
          <a:blip r:embed="rId13">
            <a:alphaModFix amt="64000"/>
          </a:blip>
          <a:stretch>
            <a:fillRect/>
          </a:stretch>
        </p:blipFill>
        <p:spPr>
          <a:xfrm>
            <a:off x="6095" y="0"/>
            <a:ext cx="12179809" cy="6858000"/>
          </a:xfrm>
          <a:prstGeom prst="rect">
            <a:avLst/>
          </a:prstGeom>
        </p:spPr>
      </p:pic>
      <p:sp>
        <p:nvSpPr>
          <p:cNvPr id="2" name="Title Placeholder 1">
            <a:extLst>
              <a:ext uri="{FF2B5EF4-FFF2-40B4-BE49-F238E27FC236}">
                <a16:creationId xmlns:a16="http://schemas.microsoft.com/office/drawing/2014/main" xmlns="" id="{B32363BE-C661-4C2F-958B-3886F3163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36B24A31-3A08-4279-BB92-551BC5414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E5C1680-F689-4F16-9919-CF2015631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F847B-7AEA-46D8-A582-B3A839728CD5}" type="datetimeFigureOut">
              <a:rPr lang="en-US" smtClean="0"/>
              <a:t>1/29/2020</a:t>
            </a:fld>
            <a:endParaRPr lang="en-US"/>
          </a:p>
        </p:txBody>
      </p:sp>
      <p:sp>
        <p:nvSpPr>
          <p:cNvPr id="5" name="Footer Placeholder 4">
            <a:extLst>
              <a:ext uri="{FF2B5EF4-FFF2-40B4-BE49-F238E27FC236}">
                <a16:creationId xmlns:a16="http://schemas.microsoft.com/office/drawing/2014/main" xmlns="" id="{CF6CA869-D7D4-4BF3-9CDA-1B58130F3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67647B1-CE8C-4A0B-8465-486257A6D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1F368-5F3E-45E3-BADD-8E311DF26CBA}" type="slidenum">
              <a:rPr lang="en-US" smtClean="0"/>
              <a:t>‹#›</a:t>
            </a:fld>
            <a:endParaRPr lang="en-US"/>
          </a:p>
        </p:txBody>
      </p:sp>
      <p:pic>
        <p:nvPicPr>
          <p:cNvPr id="8" name="Picture 7">
            <a:extLst>
              <a:ext uri="{FF2B5EF4-FFF2-40B4-BE49-F238E27FC236}">
                <a16:creationId xmlns:a16="http://schemas.microsoft.com/office/drawing/2014/main" xmlns="" id="{E0C6CE6C-92EF-4723-9289-EC09C959411A}"/>
              </a:ext>
            </a:extLst>
          </p:cNvPr>
          <p:cNvPicPr>
            <a:picLocks noChangeAspect="1"/>
          </p:cNvPicPr>
          <p:nvPr userDrawn="1"/>
        </p:nvPicPr>
        <p:blipFill>
          <a:blip r:embed="rId14"/>
          <a:stretch>
            <a:fillRect/>
          </a:stretch>
        </p:blipFill>
        <p:spPr>
          <a:xfrm>
            <a:off x="10433304" y="5857081"/>
            <a:ext cx="1752600" cy="909638"/>
          </a:xfrm>
          <a:prstGeom prst="rect">
            <a:avLst/>
          </a:prstGeom>
        </p:spPr>
      </p:pic>
    </p:spTree>
    <p:extLst>
      <p:ext uri="{BB962C8B-B14F-4D97-AF65-F5344CB8AC3E}">
        <p14:creationId xmlns:p14="http://schemas.microsoft.com/office/powerpoint/2010/main" val="175893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663300"/>
          </a:solidFill>
          <a:latin typeface="Century"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a:t>
            </a:r>
            <a:r>
              <a:rPr lang="en-US" altLang="en-US" sz="4320" dirty="0" smtClean="0">
                <a:solidFill>
                  <a:srgbClr val="C00000"/>
                </a:solidFill>
              </a:rPr>
              <a:t>2</a:t>
            </a:r>
            <a:r>
              <a:rPr lang="en-US" altLang="en-US" sz="4320" baseline="30000" dirty="0" smtClean="0">
                <a:solidFill>
                  <a:srgbClr val="C00000"/>
                </a:solidFill>
              </a:rPr>
              <a:t>nd</a:t>
            </a:r>
            <a:r>
              <a:rPr lang="en-US" altLang="en-US" sz="4320" dirty="0" smtClean="0">
                <a:solidFill>
                  <a:srgbClr val="C00000"/>
                </a:solidFill>
              </a:rPr>
              <a:t> letter</a:t>
            </a: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2:2  </a:t>
            </a:r>
            <a:r>
              <a:rPr lang="en-US" altLang="en-US" sz="2640" dirty="0"/>
              <a:t>But </a:t>
            </a:r>
            <a:r>
              <a:rPr lang="en-US" altLang="en-US" sz="2640" dirty="0">
                <a:solidFill>
                  <a:srgbClr val="0000FF"/>
                </a:solidFill>
              </a:rPr>
              <a:t>there were also false prophets among the people, even as there will be false teachers among you</a:t>
            </a:r>
            <a:r>
              <a:rPr lang="en-US" altLang="en-US" sz="2640" dirty="0"/>
              <a:t>, who will secretly bring in destructive heresies, even denying the Lord who bought them, and bring on themselves swift destruction. 2 And </a:t>
            </a:r>
            <a:r>
              <a:rPr lang="en-US" altLang="en-US" sz="2640" dirty="0">
                <a:solidFill>
                  <a:srgbClr val="0000FF"/>
                </a:solidFill>
              </a:rPr>
              <a:t>many will follow their destructive ways</a:t>
            </a:r>
            <a:r>
              <a:rPr lang="en-US" altLang="en-US" sz="2640" dirty="0"/>
              <a:t>, because of whom the way of truth will be blasphemed.</a:t>
            </a:r>
          </a:p>
        </p:txBody>
      </p:sp>
    </p:spTree>
    <p:extLst>
      <p:ext uri="{BB962C8B-B14F-4D97-AF65-F5344CB8AC3E}">
        <p14:creationId xmlns:p14="http://schemas.microsoft.com/office/powerpoint/2010/main" val="35650071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B3F976-9EB4-4E3F-A4CE-E79D7847AC57}" type="slidenum">
              <a:rPr lang="en-US" altLang="en-US" b="0">
                <a:latin typeface="Times New Roman" panose="02020603050405020304" pitchFamily="18" charset="0"/>
              </a:rPr>
              <a:pPr/>
              <a:t>10</a:t>
            </a:fld>
            <a:endParaRPr lang="en-US" altLang="en-US" b="0">
              <a:latin typeface="Times New Roman" panose="02020603050405020304" pitchFamily="18" charset="0"/>
            </a:endParaRPr>
          </a:p>
        </p:txBody>
      </p:sp>
      <p:sp>
        <p:nvSpPr>
          <p:cNvPr id="106499" name="Rectangle 2" descr="70%"/>
          <p:cNvSpPr>
            <a:spLocks noChangeArrowheads="1"/>
          </p:cNvSpPr>
          <p:nvPr/>
        </p:nvSpPr>
        <p:spPr bwMode="auto">
          <a:xfrm>
            <a:off x="261180" y="1349796"/>
            <a:ext cx="11321220" cy="543056"/>
          </a:xfrm>
          <a:prstGeom prst="rect">
            <a:avLst/>
          </a:prstGeom>
          <a:pattFill prst="pct90">
            <a:fgClr>
              <a:srgbClr val="FFFF00"/>
            </a:fgClr>
            <a:bgClr>
              <a:schemeClr val="bg1"/>
            </a:bgClr>
          </a:pattFill>
          <a:ln>
            <a:noFill/>
          </a:ln>
          <a:effectLs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0" name="Rectangle 3"/>
          <p:cNvSpPr>
            <a:spLocks noGrp="1" noChangeArrowheads="1"/>
          </p:cNvSpPr>
          <p:nvPr>
            <p:ph type="title"/>
          </p:nvPr>
        </p:nvSpPr>
        <p:spPr>
          <a:xfrm>
            <a:off x="609600" y="76200"/>
            <a:ext cx="10972800" cy="457200"/>
          </a:xfrm>
        </p:spPr>
        <p:txBody>
          <a:bodyPr>
            <a:normAutofit fontScale="90000"/>
          </a:bodyPr>
          <a:lstStyle/>
          <a:p>
            <a:r>
              <a:rPr lang="en-US" altLang="en-US" sz="3360" dirty="0">
                <a:solidFill>
                  <a:srgbClr val="C00000"/>
                </a:solidFill>
              </a:rPr>
              <a:t>“His Divine Power Has Given Us All Things”</a:t>
            </a:r>
          </a:p>
        </p:txBody>
      </p:sp>
      <p:sp>
        <p:nvSpPr>
          <p:cNvPr id="106501" name="Rectangle 4"/>
          <p:cNvSpPr>
            <a:spLocks noChangeArrowheads="1"/>
          </p:cNvSpPr>
          <p:nvPr/>
        </p:nvSpPr>
        <p:spPr bwMode="auto">
          <a:xfrm>
            <a:off x="108585" y="750570"/>
            <a:ext cx="10972801"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2" name="Text Box 5"/>
          <p:cNvSpPr txBox="1">
            <a:spLocks noChangeArrowheads="1"/>
          </p:cNvSpPr>
          <p:nvPr/>
        </p:nvSpPr>
        <p:spPr bwMode="auto">
          <a:xfrm>
            <a:off x="4612065" y="880111"/>
            <a:ext cx="2712601" cy="91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God</a:t>
            </a:r>
          </a:p>
          <a:p>
            <a:pPr algn="ctr">
              <a:lnSpc>
                <a:spcPct val="80000"/>
              </a:lnSpc>
            </a:pPr>
            <a:r>
              <a:rPr lang="en-US" altLang="en-US" sz="2880"/>
              <a:t>(Supernatural)</a:t>
            </a:r>
          </a:p>
        </p:txBody>
      </p:sp>
      <p:grpSp>
        <p:nvGrpSpPr>
          <p:cNvPr id="52230" name="Group 6"/>
          <p:cNvGrpSpPr>
            <a:grpSpLocks/>
          </p:cNvGrpSpPr>
          <p:nvPr/>
        </p:nvGrpSpPr>
        <p:grpSpPr bwMode="auto">
          <a:xfrm>
            <a:off x="609600" y="1453516"/>
            <a:ext cx="4114801" cy="3230314"/>
            <a:chOff x="48" y="576"/>
            <a:chExt cx="2160" cy="753"/>
          </a:xfrm>
        </p:grpSpPr>
        <p:sp>
          <p:nvSpPr>
            <p:cNvPr id="106520" name="Freeform 7"/>
            <p:cNvSpPr>
              <a:spLocks/>
            </p:cNvSpPr>
            <p:nvPr/>
          </p:nvSpPr>
          <p:spPr bwMode="auto">
            <a:xfrm>
              <a:off x="48" y="576"/>
              <a:ext cx="2160" cy="594"/>
            </a:xfrm>
            <a:custGeom>
              <a:avLst/>
              <a:gdLst>
                <a:gd name="T0" fmla="*/ 2160 w 2160"/>
                <a:gd name="T1" fmla="*/ 0 h 1824"/>
                <a:gd name="T2" fmla="*/ 48 w 2160"/>
                <a:gd name="T3" fmla="*/ 0 h 1824"/>
                <a:gd name="T4" fmla="*/ 48 w 2160"/>
                <a:gd name="T5" fmla="*/ 0 h 1824"/>
                <a:gd name="T6" fmla="*/ 0 w 2160"/>
                <a:gd name="T7" fmla="*/ 0 h 1824"/>
                <a:gd name="T8" fmla="*/ 336 w 2160"/>
                <a:gd name="T9" fmla="*/ 0 h 1824"/>
                <a:gd name="T10" fmla="*/ 720 w 2160"/>
                <a:gd name="T11" fmla="*/ 0 h 1824"/>
                <a:gd name="T12" fmla="*/ 672 w 2160"/>
                <a:gd name="T13" fmla="*/ 0 h 1824"/>
                <a:gd name="T14" fmla="*/ 672 w 2160"/>
                <a:gd name="T15" fmla="*/ 0 h 1824"/>
                <a:gd name="T16" fmla="*/ 2160 w 2160"/>
                <a:gd name="T17" fmla="*/ 0 h 1824"/>
                <a:gd name="T18" fmla="*/ 2160 w 2160"/>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 h="1824">
                  <a:moveTo>
                    <a:pt x="2160" y="0"/>
                  </a:moveTo>
                  <a:lnTo>
                    <a:pt x="48" y="384"/>
                  </a:lnTo>
                  <a:lnTo>
                    <a:pt x="48" y="1392"/>
                  </a:lnTo>
                  <a:lnTo>
                    <a:pt x="0" y="1392"/>
                  </a:lnTo>
                  <a:lnTo>
                    <a:pt x="336" y="1824"/>
                  </a:lnTo>
                  <a:lnTo>
                    <a:pt x="720" y="1392"/>
                  </a:lnTo>
                  <a:lnTo>
                    <a:pt x="672" y="1392"/>
                  </a:lnTo>
                  <a:lnTo>
                    <a:pt x="672" y="432"/>
                  </a:lnTo>
                  <a:lnTo>
                    <a:pt x="2160" y="48"/>
                  </a:lnTo>
                  <a:lnTo>
                    <a:pt x="2160"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21" name="Text Box 8"/>
            <p:cNvSpPr txBox="1">
              <a:spLocks noChangeArrowheads="1"/>
            </p:cNvSpPr>
            <p:nvPr/>
          </p:nvSpPr>
          <p:spPr bwMode="auto">
            <a:xfrm>
              <a:off x="68" y="1170"/>
              <a:ext cx="714"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Creation</a:t>
              </a:r>
            </a:p>
            <a:p>
              <a:pPr algn="ctr"/>
              <a:r>
                <a:rPr lang="en-US" altLang="en-US" sz="1920"/>
                <a:t>(II Pet 3:5)</a:t>
              </a:r>
            </a:p>
          </p:txBody>
        </p:sp>
      </p:grpSp>
      <p:grpSp>
        <p:nvGrpSpPr>
          <p:cNvPr id="52233" name="Group 9"/>
          <p:cNvGrpSpPr>
            <a:grpSpLocks/>
          </p:cNvGrpSpPr>
          <p:nvPr/>
        </p:nvGrpSpPr>
        <p:grpSpPr bwMode="auto">
          <a:xfrm>
            <a:off x="2300124" y="1616513"/>
            <a:ext cx="2169796" cy="3647274"/>
            <a:chOff x="871" y="672"/>
            <a:chExt cx="1139" cy="738"/>
          </a:xfrm>
        </p:grpSpPr>
        <p:sp>
          <p:nvSpPr>
            <p:cNvPr id="106518" name="Freeform 10"/>
            <p:cNvSpPr>
              <a:spLocks/>
            </p:cNvSpPr>
            <p:nvPr/>
          </p:nvSpPr>
          <p:spPr bwMode="auto">
            <a:xfrm>
              <a:off x="910" y="672"/>
              <a:ext cx="1100" cy="472"/>
            </a:xfrm>
            <a:custGeom>
              <a:avLst/>
              <a:gdLst>
                <a:gd name="T0" fmla="*/ 1392 w 1440"/>
                <a:gd name="T1" fmla="*/ 0 h 1728"/>
                <a:gd name="T2" fmla="*/ 48 w 1440"/>
                <a:gd name="T3" fmla="*/ 0 h 1728"/>
                <a:gd name="T4" fmla="*/ 48 w 1440"/>
                <a:gd name="T5" fmla="*/ 0 h 1728"/>
                <a:gd name="T6" fmla="*/ 0 w 1440"/>
                <a:gd name="T7" fmla="*/ 0 h 1728"/>
                <a:gd name="T8" fmla="*/ 432 w 1440"/>
                <a:gd name="T9" fmla="*/ 0 h 1728"/>
                <a:gd name="T10" fmla="*/ 864 w 1440"/>
                <a:gd name="T11" fmla="*/ 0 h 1728"/>
                <a:gd name="T12" fmla="*/ 816 w 1440"/>
                <a:gd name="T13" fmla="*/ 0 h 1728"/>
                <a:gd name="T14" fmla="*/ 816 w 1440"/>
                <a:gd name="T15" fmla="*/ 0 h 1728"/>
                <a:gd name="T16" fmla="*/ 1440 w 1440"/>
                <a:gd name="T17" fmla="*/ 0 h 1728"/>
                <a:gd name="T18" fmla="*/ 1392 w 1440"/>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0" h="1728">
                  <a:moveTo>
                    <a:pt x="1392" y="0"/>
                  </a:moveTo>
                  <a:lnTo>
                    <a:pt x="48" y="336"/>
                  </a:lnTo>
                  <a:lnTo>
                    <a:pt x="48" y="1296"/>
                  </a:lnTo>
                  <a:lnTo>
                    <a:pt x="0" y="1296"/>
                  </a:lnTo>
                  <a:lnTo>
                    <a:pt x="432" y="1728"/>
                  </a:lnTo>
                  <a:lnTo>
                    <a:pt x="864" y="1296"/>
                  </a:lnTo>
                  <a:lnTo>
                    <a:pt x="816" y="1296"/>
                  </a:lnTo>
                  <a:lnTo>
                    <a:pt x="816" y="336"/>
                  </a:lnTo>
                  <a:lnTo>
                    <a:pt x="1440" y="48"/>
                  </a:lnTo>
                  <a:lnTo>
                    <a:pt x="13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9" name="Text Box 11"/>
            <p:cNvSpPr txBox="1">
              <a:spLocks noChangeArrowheads="1"/>
            </p:cNvSpPr>
            <p:nvPr/>
          </p:nvSpPr>
          <p:spPr bwMode="auto">
            <a:xfrm>
              <a:off x="871" y="1152"/>
              <a:ext cx="785" cy="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[Prophets]</a:t>
              </a:r>
            </a:p>
            <a:p>
              <a:pPr algn="ctr"/>
              <a:r>
                <a:rPr lang="en-US" altLang="en-US" sz="1920"/>
                <a:t>Moved by</a:t>
              </a:r>
            </a:p>
            <a:p>
              <a:pPr algn="ctr"/>
              <a:r>
                <a:rPr lang="en-US" altLang="en-US" sz="1920"/>
                <a:t>Holy Spirit</a:t>
              </a:r>
            </a:p>
            <a:p>
              <a:pPr algn="ctr"/>
              <a:r>
                <a:rPr lang="en-US" altLang="en-US" sz="1920"/>
                <a:t>(II Pet 1:21)</a:t>
              </a:r>
            </a:p>
          </p:txBody>
        </p:sp>
      </p:grpSp>
      <p:grpSp>
        <p:nvGrpSpPr>
          <p:cNvPr id="52236" name="Group 12"/>
          <p:cNvGrpSpPr>
            <a:grpSpLocks/>
          </p:cNvGrpSpPr>
          <p:nvPr/>
        </p:nvGrpSpPr>
        <p:grpSpPr bwMode="auto">
          <a:xfrm>
            <a:off x="3891916" y="1758316"/>
            <a:ext cx="1495425" cy="3447981"/>
            <a:chOff x="1771" y="768"/>
            <a:chExt cx="785" cy="646"/>
          </a:xfrm>
        </p:grpSpPr>
        <p:sp>
          <p:nvSpPr>
            <p:cNvPr id="106516" name="Freeform 13"/>
            <p:cNvSpPr>
              <a:spLocks/>
            </p:cNvSpPr>
            <p:nvPr/>
          </p:nvSpPr>
          <p:spPr bwMode="auto">
            <a:xfrm>
              <a:off x="1848" y="768"/>
              <a:ext cx="681" cy="410"/>
            </a:xfrm>
            <a:custGeom>
              <a:avLst/>
              <a:gdLst>
                <a:gd name="T0" fmla="*/ 528 w 864"/>
                <a:gd name="T1" fmla="*/ 0 h 1632"/>
                <a:gd name="T2" fmla="*/ 48 w 864"/>
                <a:gd name="T3" fmla="*/ 0 h 1632"/>
                <a:gd name="T4" fmla="*/ 48 w 864"/>
                <a:gd name="T5" fmla="*/ 0 h 1632"/>
                <a:gd name="T6" fmla="*/ 0 w 864"/>
                <a:gd name="T7" fmla="*/ 0 h 1632"/>
                <a:gd name="T8" fmla="*/ 432 w 864"/>
                <a:gd name="T9" fmla="*/ 0 h 1632"/>
                <a:gd name="T10" fmla="*/ 864 w 864"/>
                <a:gd name="T11" fmla="*/ 0 h 1632"/>
                <a:gd name="T12" fmla="*/ 816 w 864"/>
                <a:gd name="T13" fmla="*/ 0 h 1632"/>
                <a:gd name="T14" fmla="*/ 816 w 864"/>
                <a:gd name="T15" fmla="*/ 0 h 1632"/>
                <a:gd name="T16" fmla="*/ 576 w 864"/>
                <a:gd name="T17" fmla="*/ 0 h 1632"/>
                <a:gd name="T18" fmla="*/ 528 w 864"/>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632">
                  <a:moveTo>
                    <a:pt x="528" y="0"/>
                  </a:moveTo>
                  <a:lnTo>
                    <a:pt x="48" y="240"/>
                  </a:lnTo>
                  <a:lnTo>
                    <a:pt x="48" y="1200"/>
                  </a:lnTo>
                  <a:lnTo>
                    <a:pt x="0" y="1200"/>
                  </a:lnTo>
                  <a:lnTo>
                    <a:pt x="432" y="1632"/>
                  </a:lnTo>
                  <a:lnTo>
                    <a:pt x="864" y="1200"/>
                  </a:lnTo>
                  <a:lnTo>
                    <a:pt x="816" y="1200"/>
                  </a:lnTo>
                  <a:lnTo>
                    <a:pt x="816" y="240"/>
                  </a:lnTo>
                  <a:lnTo>
                    <a:pt x="576" y="0"/>
                  </a:lnTo>
                  <a:lnTo>
                    <a:pt x="528"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7" name="Text Box 14"/>
            <p:cNvSpPr txBox="1">
              <a:spLocks noChangeArrowheads="1"/>
            </p:cNvSpPr>
            <p:nvPr/>
          </p:nvSpPr>
          <p:spPr bwMode="auto">
            <a:xfrm>
              <a:off x="1771" y="1175"/>
              <a:ext cx="785"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Power &amp;</a:t>
              </a:r>
            </a:p>
            <a:p>
              <a:pPr algn="ctr"/>
              <a:r>
                <a:rPr lang="en-US" altLang="en-US" sz="1920"/>
                <a:t>Coming</a:t>
              </a:r>
            </a:p>
            <a:p>
              <a:pPr algn="ctr"/>
              <a:r>
                <a:rPr lang="en-US" altLang="en-US" sz="1920"/>
                <a:t>Of Jesus</a:t>
              </a:r>
            </a:p>
            <a:p>
              <a:pPr algn="ctr"/>
              <a:r>
                <a:rPr lang="en-US" altLang="en-US" sz="1920"/>
                <a:t>(II Pet 1:16)</a:t>
              </a:r>
            </a:p>
          </p:txBody>
        </p:sp>
      </p:grpSp>
      <p:grpSp>
        <p:nvGrpSpPr>
          <p:cNvPr id="52239" name="Group 15"/>
          <p:cNvGrpSpPr>
            <a:grpSpLocks/>
          </p:cNvGrpSpPr>
          <p:nvPr/>
        </p:nvGrpSpPr>
        <p:grpSpPr bwMode="auto">
          <a:xfrm>
            <a:off x="5615941" y="1758315"/>
            <a:ext cx="1836421" cy="3050663"/>
            <a:chOff x="2676" y="768"/>
            <a:chExt cx="964" cy="588"/>
          </a:xfrm>
        </p:grpSpPr>
        <p:sp>
          <p:nvSpPr>
            <p:cNvPr id="106514" name="Freeform 16"/>
            <p:cNvSpPr>
              <a:spLocks/>
            </p:cNvSpPr>
            <p:nvPr/>
          </p:nvSpPr>
          <p:spPr bwMode="auto">
            <a:xfrm>
              <a:off x="2787" y="768"/>
              <a:ext cx="691" cy="399"/>
            </a:xfrm>
            <a:custGeom>
              <a:avLst/>
              <a:gdLst>
                <a:gd name="T0" fmla="*/ 192 w 1056"/>
                <a:gd name="T1" fmla="*/ 0 h 1632"/>
                <a:gd name="T2" fmla="*/ 48 w 1056"/>
                <a:gd name="T3" fmla="*/ 0 h 1632"/>
                <a:gd name="T4" fmla="*/ 48 w 1056"/>
                <a:gd name="T5" fmla="*/ 0 h 1632"/>
                <a:gd name="T6" fmla="*/ 0 w 1056"/>
                <a:gd name="T7" fmla="*/ 0 h 1632"/>
                <a:gd name="T8" fmla="*/ 576 w 1056"/>
                <a:gd name="T9" fmla="*/ 0 h 1632"/>
                <a:gd name="T10" fmla="*/ 1056 w 1056"/>
                <a:gd name="T11" fmla="*/ 0 h 1632"/>
                <a:gd name="T12" fmla="*/ 1008 w 1056"/>
                <a:gd name="T13" fmla="*/ 0 h 1632"/>
                <a:gd name="T14" fmla="*/ 1008 w 1056"/>
                <a:gd name="T15" fmla="*/ 0 h 1632"/>
                <a:gd name="T16" fmla="*/ 288 w 1056"/>
                <a:gd name="T17" fmla="*/ 0 h 1632"/>
                <a:gd name="T18" fmla="*/ 192 w 105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632">
                  <a:moveTo>
                    <a:pt x="192" y="0"/>
                  </a:moveTo>
                  <a:lnTo>
                    <a:pt x="48" y="240"/>
                  </a:lnTo>
                  <a:lnTo>
                    <a:pt x="48" y="1200"/>
                  </a:lnTo>
                  <a:lnTo>
                    <a:pt x="0" y="1200"/>
                  </a:lnTo>
                  <a:lnTo>
                    <a:pt x="576" y="1632"/>
                  </a:lnTo>
                  <a:lnTo>
                    <a:pt x="1056" y="1200"/>
                  </a:lnTo>
                  <a:lnTo>
                    <a:pt x="1008" y="1200"/>
                  </a:lnTo>
                  <a:lnTo>
                    <a:pt x="1008" y="240"/>
                  </a:lnTo>
                  <a:lnTo>
                    <a:pt x="288" y="0"/>
                  </a:lnTo>
                  <a:lnTo>
                    <a:pt x="1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5" name="Text Box 17"/>
            <p:cNvSpPr txBox="1">
              <a:spLocks noChangeArrowheads="1"/>
            </p:cNvSpPr>
            <p:nvPr/>
          </p:nvSpPr>
          <p:spPr bwMode="auto">
            <a:xfrm>
              <a:off x="2676" y="1167"/>
              <a:ext cx="964" cy="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Miracles</a:t>
              </a:r>
            </a:p>
            <a:p>
              <a:pPr algn="ctr"/>
              <a:r>
                <a:rPr lang="en-US" altLang="en-US" sz="1920"/>
                <a:t>(II Pet 1:17,18)</a:t>
              </a:r>
            </a:p>
            <a:p>
              <a:pPr algn="ctr"/>
              <a:r>
                <a:rPr lang="en-US" altLang="en-US" sz="1920"/>
                <a:t>(Acts 2:22)</a:t>
              </a:r>
            </a:p>
          </p:txBody>
        </p:sp>
      </p:grpSp>
      <p:grpSp>
        <p:nvGrpSpPr>
          <p:cNvPr id="52242" name="Group 18"/>
          <p:cNvGrpSpPr>
            <a:grpSpLocks/>
          </p:cNvGrpSpPr>
          <p:nvPr/>
        </p:nvGrpSpPr>
        <p:grpSpPr bwMode="auto">
          <a:xfrm>
            <a:off x="7452362" y="1605916"/>
            <a:ext cx="2194561" cy="3354480"/>
            <a:chOff x="3640" y="672"/>
            <a:chExt cx="1152" cy="699"/>
          </a:xfrm>
        </p:grpSpPr>
        <p:sp>
          <p:nvSpPr>
            <p:cNvPr id="106512" name="Freeform 19"/>
            <p:cNvSpPr>
              <a:spLocks/>
            </p:cNvSpPr>
            <p:nvPr/>
          </p:nvSpPr>
          <p:spPr bwMode="auto">
            <a:xfrm>
              <a:off x="3640" y="672"/>
              <a:ext cx="932" cy="484"/>
            </a:xfrm>
            <a:custGeom>
              <a:avLst/>
              <a:gdLst>
                <a:gd name="T0" fmla="*/ 0 w 1344"/>
                <a:gd name="T1" fmla="*/ 0 h 1728"/>
                <a:gd name="T2" fmla="*/ 336 w 1344"/>
                <a:gd name="T3" fmla="*/ 0 h 1728"/>
                <a:gd name="T4" fmla="*/ 336 w 1344"/>
                <a:gd name="T5" fmla="*/ 0 h 1728"/>
                <a:gd name="T6" fmla="*/ 288 w 1344"/>
                <a:gd name="T7" fmla="*/ 0 h 1728"/>
                <a:gd name="T8" fmla="*/ 864 w 1344"/>
                <a:gd name="T9" fmla="*/ 0 h 1728"/>
                <a:gd name="T10" fmla="*/ 1344 w 1344"/>
                <a:gd name="T11" fmla="*/ 0 h 1728"/>
                <a:gd name="T12" fmla="*/ 1296 w 1344"/>
                <a:gd name="T13" fmla="*/ 0 h 1728"/>
                <a:gd name="T14" fmla="*/ 1296 w 1344"/>
                <a:gd name="T15" fmla="*/ 0 h 1728"/>
                <a:gd name="T16" fmla="*/ 48 w 1344"/>
                <a:gd name="T17" fmla="*/ 0 h 1728"/>
                <a:gd name="T18" fmla="*/ 0 w 1344"/>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4" h="1728">
                  <a:moveTo>
                    <a:pt x="0" y="48"/>
                  </a:moveTo>
                  <a:lnTo>
                    <a:pt x="336" y="336"/>
                  </a:lnTo>
                  <a:lnTo>
                    <a:pt x="336" y="1296"/>
                  </a:lnTo>
                  <a:lnTo>
                    <a:pt x="288" y="1296"/>
                  </a:lnTo>
                  <a:lnTo>
                    <a:pt x="864" y="1728"/>
                  </a:lnTo>
                  <a:lnTo>
                    <a:pt x="1344" y="1296"/>
                  </a:lnTo>
                  <a:lnTo>
                    <a:pt x="1296" y="1296"/>
                  </a:lnTo>
                  <a:lnTo>
                    <a:pt x="1296" y="336"/>
                  </a:lnTo>
                  <a:lnTo>
                    <a:pt x="48"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3" name="Text Box 20"/>
            <p:cNvSpPr txBox="1">
              <a:spLocks noChangeArrowheads="1"/>
            </p:cNvSpPr>
            <p:nvPr/>
          </p:nvSpPr>
          <p:spPr bwMode="auto">
            <a:xfrm>
              <a:off x="3781" y="1167"/>
              <a:ext cx="1011"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Commands</a:t>
              </a:r>
            </a:p>
            <a:p>
              <a:pPr algn="ctr"/>
              <a:r>
                <a:rPr lang="en-US" altLang="en-US" sz="1920"/>
                <a:t>[thru Apostles]</a:t>
              </a:r>
            </a:p>
            <a:p>
              <a:pPr algn="ctr"/>
              <a:r>
                <a:rPr lang="en-US" altLang="en-US" sz="1920"/>
                <a:t>(II Pet 3:2,15)</a:t>
              </a:r>
            </a:p>
          </p:txBody>
        </p:sp>
      </p:grpSp>
      <p:grpSp>
        <p:nvGrpSpPr>
          <p:cNvPr id="52245" name="Group 21"/>
          <p:cNvGrpSpPr>
            <a:grpSpLocks/>
          </p:cNvGrpSpPr>
          <p:nvPr/>
        </p:nvGrpSpPr>
        <p:grpSpPr bwMode="auto">
          <a:xfrm>
            <a:off x="7720967" y="1453516"/>
            <a:ext cx="3697606" cy="4362243"/>
            <a:chOff x="3781" y="576"/>
            <a:chExt cx="1941" cy="1006"/>
          </a:xfrm>
        </p:grpSpPr>
        <p:sp>
          <p:nvSpPr>
            <p:cNvPr id="106510" name="Freeform 22"/>
            <p:cNvSpPr>
              <a:spLocks/>
            </p:cNvSpPr>
            <p:nvPr/>
          </p:nvSpPr>
          <p:spPr bwMode="auto">
            <a:xfrm>
              <a:off x="3781" y="576"/>
              <a:ext cx="1764" cy="566"/>
            </a:xfrm>
            <a:custGeom>
              <a:avLst/>
              <a:gdLst>
                <a:gd name="T0" fmla="*/ 0 w 2256"/>
                <a:gd name="T1" fmla="*/ 0 h 1824"/>
                <a:gd name="T2" fmla="*/ 1392 w 2256"/>
                <a:gd name="T3" fmla="*/ 0 h 1824"/>
                <a:gd name="T4" fmla="*/ 1392 w 2256"/>
                <a:gd name="T5" fmla="*/ 0 h 1824"/>
                <a:gd name="T6" fmla="*/ 1344 w 2256"/>
                <a:gd name="T7" fmla="*/ 0 h 1824"/>
                <a:gd name="T8" fmla="*/ 1872 w 2256"/>
                <a:gd name="T9" fmla="*/ 0 h 1824"/>
                <a:gd name="T10" fmla="*/ 2256 w 2256"/>
                <a:gd name="T11" fmla="*/ 0 h 1824"/>
                <a:gd name="T12" fmla="*/ 2208 w 2256"/>
                <a:gd name="T13" fmla="*/ 0 h 1824"/>
                <a:gd name="T14" fmla="*/ 2208 w 2256"/>
                <a:gd name="T15" fmla="*/ 0 h 1824"/>
                <a:gd name="T16" fmla="*/ 0 w 2256"/>
                <a:gd name="T17" fmla="*/ 0 h 1824"/>
                <a:gd name="T18" fmla="*/ 0 w 2256"/>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6" h="1824">
                  <a:moveTo>
                    <a:pt x="0" y="48"/>
                  </a:moveTo>
                  <a:lnTo>
                    <a:pt x="1392" y="432"/>
                  </a:lnTo>
                  <a:lnTo>
                    <a:pt x="1392" y="1392"/>
                  </a:lnTo>
                  <a:lnTo>
                    <a:pt x="1344" y="1392"/>
                  </a:lnTo>
                  <a:lnTo>
                    <a:pt x="1872" y="1824"/>
                  </a:lnTo>
                  <a:lnTo>
                    <a:pt x="2256" y="1392"/>
                  </a:lnTo>
                  <a:lnTo>
                    <a:pt x="2208" y="1392"/>
                  </a:lnTo>
                  <a:lnTo>
                    <a:pt x="2208" y="336"/>
                  </a:lnTo>
                  <a:lnTo>
                    <a:pt x="0"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1" name="Text Box 23"/>
            <p:cNvSpPr txBox="1">
              <a:spLocks noChangeArrowheads="1"/>
            </p:cNvSpPr>
            <p:nvPr/>
          </p:nvSpPr>
          <p:spPr bwMode="auto">
            <a:xfrm>
              <a:off x="4878" y="1152"/>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Day of</a:t>
              </a:r>
            </a:p>
            <a:p>
              <a:pPr algn="ctr"/>
              <a:r>
                <a:rPr lang="en-US" altLang="en-US" sz="1920"/>
                <a:t>Judgment &amp;</a:t>
              </a:r>
            </a:p>
            <a:p>
              <a:pPr algn="ctr"/>
              <a:r>
                <a:rPr lang="en-US" altLang="en-US" sz="1920"/>
                <a:t>Destruction</a:t>
              </a:r>
            </a:p>
            <a:p>
              <a:pPr algn="ctr"/>
              <a:r>
                <a:rPr lang="en-US" altLang="en-US" sz="1920"/>
                <a:t>Of Ungodly</a:t>
              </a:r>
            </a:p>
            <a:p>
              <a:pPr algn="ctr"/>
              <a:r>
                <a:rPr lang="en-US" altLang="en-US" sz="1920"/>
                <a:t>(II Pet 2:9;</a:t>
              </a:r>
            </a:p>
            <a:p>
              <a:pPr algn="ctr"/>
              <a:r>
                <a:rPr lang="en-US" altLang="en-US" sz="1920"/>
                <a:t>3:7)</a:t>
              </a:r>
            </a:p>
          </p:txBody>
        </p:sp>
      </p:grpSp>
      <p:sp>
        <p:nvSpPr>
          <p:cNvPr id="106509" name="Text Box 24"/>
          <p:cNvSpPr txBox="1">
            <a:spLocks noChangeArrowheads="1"/>
          </p:cNvSpPr>
          <p:nvPr/>
        </p:nvSpPr>
        <p:spPr bwMode="auto">
          <a:xfrm>
            <a:off x="4272410" y="5638800"/>
            <a:ext cx="3348096" cy="1037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Men</a:t>
            </a:r>
          </a:p>
          <a:p>
            <a:pPr algn="ctr">
              <a:lnSpc>
                <a:spcPct val="80000"/>
              </a:lnSpc>
            </a:pPr>
            <a:r>
              <a:rPr lang="en-US" altLang="en-US" sz="3840"/>
              <a:t>(In the World)</a:t>
            </a:r>
          </a:p>
        </p:txBody>
      </p:sp>
      <p:sp>
        <p:nvSpPr>
          <p:cNvPr id="26" name="Oval 52"/>
          <p:cNvSpPr>
            <a:spLocks noChangeArrowheads="1"/>
          </p:cNvSpPr>
          <p:nvPr/>
        </p:nvSpPr>
        <p:spPr bwMode="auto">
          <a:xfrm>
            <a:off x="552450" y="2298061"/>
            <a:ext cx="1463040"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Forget</a:t>
            </a:r>
          </a:p>
          <a:p>
            <a:pPr algn="ctr">
              <a:lnSpc>
                <a:spcPct val="90000"/>
              </a:lnSpc>
            </a:pPr>
            <a:r>
              <a:rPr lang="en-US" altLang="en-US" sz="2880" dirty="0"/>
              <a:t>(3:5)</a:t>
            </a:r>
          </a:p>
        </p:txBody>
      </p:sp>
      <p:sp>
        <p:nvSpPr>
          <p:cNvPr id="27" name="Oval 53"/>
          <p:cNvSpPr>
            <a:spLocks noChangeArrowheads="1"/>
          </p:cNvSpPr>
          <p:nvPr/>
        </p:nvSpPr>
        <p:spPr bwMode="auto">
          <a:xfrm>
            <a:off x="2038333" y="1991698"/>
            <a:ext cx="192024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“Private</a:t>
            </a:r>
          </a:p>
          <a:p>
            <a:pPr algn="ctr">
              <a:lnSpc>
                <a:spcPct val="90000"/>
              </a:lnSpc>
            </a:pPr>
            <a:r>
              <a:rPr lang="en-US" altLang="en-US" sz="2880" dirty="0"/>
              <a:t>  Origin”</a:t>
            </a:r>
          </a:p>
          <a:p>
            <a:pPr algn="ctr">
              <a:lnSpc>
                <a:spcPct val="90000"/>
              </a:lnSpc>
            </a:pPr>
            <a:r>
              <a:rPr lang="en-US" altLang="en-US" sz="2880" dirty="0"/>
              <a:t>(1:20)</a:t>
            </a:r>
          </a:p>
        </p:txBody>
      </p:sp>
      <p:sp>
        <p:nvSpPr>
          <p:cNvPr id="28" name="Oval 54"/>
          <p:cNvSpPr>
            <a:spLocks noChangeArrowheads="1"/>
          </p:cNvSpPr>
          <p:nvPr/>
        </p:nvSpPr>
        <p:spPr bwMode="auto">
          <a:xfrm>
            <a:off x="4064300" y="2299732"/>
            <a:ext cx="1280160"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Deny</a:t>
            </a:r>
          </a:p>
          <a:p>
            <a:pPr algn="ctr">
              <a:lnSpc>
                <a:spcPct val="90000"/>
              </a:lnSpc>
            </a:pPr>
            <a:r>
              <a:rPr lang="en-US" altLang="en-US" sz="2880" dirty="0"/>
              <a:t>(2:1)</a:t>
            </a:r>
          </a:p>
        </p:txBody>
      </p:sp>
      <p:sp>
        <p:nvSpPr>
          <p:cNvPr id="29" name="Oval 55"/>
          <p:cNvSpPr>
            <a:spLocks noChangeArrowheads="1"/>
          </p:cNvSpPr>
          <p:nvPr/>
        </p:nvSpPr>
        <p:spPr bwMode="auto">
          <a:xfrm>
            <a:off x="5463542" y="2103118"/>
            <a:ext cx="2103120" cy="128968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“Devised</a:t>
            </a:r>
          </a:p>
          <a:p>
            <a:pPr algn="ctr">
              <a:lnSpc>
                <a:spcPct val="90000"/>
              </a:lnSpc>
            </a:pPr>
            <a:r>
              <a:rPr lang="en-US" altLang="en-US" sz="2880" dirty="0"/>
              <a:t>   Fables”</a:t>
            </a:r>
          </a:p>
          <a:p>
            <a:pPr algn="ctr">
              <a:lnSpc>
                <a:spcPct val="90000"/>
              </a:lnSpc>
            </a:pPr>
            <a:r>
              <a:rPr lang="en-US" altLang="en-US" sz="2880" dirty="0"/>
              <a:t>(1:16)</a:t>
            </a:r>
          </a:p>
        </p:txBody>
      </p:sp>
      <p:sp>
        <p:nvSpPr>
          <p:cNvPr id="30" name="Oval 56"/>
          <p:cNvSpPr>
            <a:spLocks noChangeArrowheads="1"/>
          </p:cNvSpPr>
          <p:nvPr/>
        </p:nvSpPr>
        <p:spPr bwMode="auto">
          <a:xfrm>
            <a:off x="7725002" y="2175502"/>
            <a:ext cx="164592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Twist / </a:t>
            </a:r>
          </a:p>
          <a:p>
            <a:pPr algn="ctr">
              <a:lnSpc>
                <a:spcPct val="90000"/>
              </a:lnSpc>
            </a:pPr>
            <a:r>
              <a:rPr lang="en-US" altLang="en-US" sz="2880" dirty="0"/>
              <a:t>Distort</a:t>
            </a:r>
          </a:p>
          <a:p>
            <a:pPr algn="ctr">
              <a:lnSpc>
                <a:spcPct val="90000"/>
              </a:lnSpc>
            </a:pPr>
            <a:r>
              <a:rPr lang="en-US" altLang="en-US" sz="2880" dirty="0"/>
              <a:t>(3:16)</a:t>
            </a:r>
          </a:p>
        </p:txBody>
      </p:sp>
      <p:sp>
        <p:nvSpPr>
          <p:cNvPr id="31" name="Oval 57"/>
          <p:cNvSpPr>
            <a:spLocks noChangeArrowheads="1"/>
          </p:cNvSpPr>
          <p:nvPr/>
        </p:nvSpPr>
        <p:spPr bwMode="auto">
          <a:xfrm>
            <a:off x="9425943" y="2097050"/>
            <a:ext cx="237744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“All Things</a:t>
            </a:r>
          </a:p>
          <a:p>
            <a:pPr algn="ctr">
              <a:lnSpc>
                <a:spcPct val="90000"/>
              </a:lnSpc>
            </a:pPr>
            <a:r>
              <a:rPr lang="en-US" altLang="en-US" sz="2880" dirty="0"/>
              <a:t>Continue”</a:t>
            </a:r>
          </a:p>
          <a:p>
            <a:pPr algn="ctr">
              <a:lnSpc>
                <a:spcPct val="90000"/>
              </a:lnSpc>
            </a:pPr>
            <a:r>
              <a:rPr lang="en-US" altLang="en-US" sz="2880" dirty="0"/>
              <a:t>(3:4)</a:t>
            </a:r>
          </a:p>
        </p:txBody>
      </p:sp>
    </p:spTree>
    <p:extLst>
      <p:ext uri="{BB962C8B-B14F-4D97-AF65-F5344CB8AC3E}">
        <p14:creationId xmlns:p14="http://schemas.microsoft.com/office/powerpoint/2010/main" val="1796843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2:9 </a:t>
            </a:r>
            <a:r>
              <a:rPr lang="en-US" altLang="en-US" sz="2640" dirty="0">
                <a:solidFill>
                  <a:srgbClr val="0000FF"/>
                </a:solidFill>
              </a:rPr>
              <a:t>The Lord is not slack concerning His promise</a:t>
            </a:r>
            <a:r>
              <a:rPr lang="en-US" altLang="en-US" sz="2640" dirty="0"/>
              <a:t>, as some count slackness, but is longsuffering toward us, not willing that any should perish but that all should come to repentance. 17 You therefore, beloved, </a:t>
            </a:r>
            <a:r>
              <a:rPr lang="en-US" altLang="en-US" sz="2640" dirty="0">
                <a:solidFill>
                  <a:srgbClr val="0000FF"/>
                </a:solidFill>
              </a:rPr>
              <a:t>since you know this beforehand, beware lest you also fall from your own steadfastness</a:t>
            </a:r>
            <a:r>
              <a:rPr lang="en-US" altLang="en-US" sz="2640" dirty="0"/>
              <a:t>, being led away with the error of the wicked; 18 but </a:t>
            </a:r>
            <a:r>
              <a:rPr lang="en-US" altLang="en-US" sz="4800" dirty="0">
                <a:solidFill>
                  <a:srgbClr val="0000FF"/>
                </a:solidFill>
              </a:rPr>
              <a:t>grow</a:t>
            </a:r>
            <a:r>
              <a:rPr lang="en-US" altLang="en-US" sz="2640" dirty="0"/>
              <a:t> in the grace and knowledge of our Lord and Savior Jesus Christ.</a:t>
            </a:r>
          </a:p>
        </p:txBody>
      </p:sp>
    </p:spTree>
    <p:extLst>
      <p:ext uri="{BB962C8B-B14F-4D97-AF65-F5344CB8AC3E}">
        <p14:creationId xmlns:p14="http://schemas.microsoft.com/office/powerpoint/2010/main" val="8608989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D4758AB-3BC2-449D-B5D1-90025BB12A2B}" type="slidenum">
              <a:rPr lang="en-US" altLang="en-US" b="0">
                <a:latin typeface="Times New Roman" panose="02020603050405020304" pitchFamily="18" charset="0"/>
              </a:rPr>
              <a:pPr/>
              <a:t>12</a:t>
            </a:fld>
            <a:endParaRPr lang="en-US" altLang="en-US" b="0">
              <a:latin typeface="Times New Roman" panose="02020603050405020304" pitchFamily="18" charset="0"/>
            </a:endParaRPr>
          </a:p>
        </p:txBody>
      </p:sp>
      <p:sp>
        <p:nvSpPr>
          <p:cNvPr id="111619" name="Rectangle 3"/>
          <p:cNvSpPr>
            <a:spLocks noChangeArrowheads="1"/>
          </p:cNvSpPr>
          <p:nvPr/>
        </p:nvSpPr>
        <p:spPr bwMode="auto">
          <a:xfrm>
            <a:off x="2386966" y="-24765"/>
            <a:ext cx="10972800"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11620" name="Rectangle 4"/>
          <p:cNvSpPr>
            <a:spLocks noChangeArrowheads="1"/>
          </p:cNvSpPr>
          <p:nvPr/>
        </p:nvSpPr>
        <p:spPr bwMode="auto">
          <a:xfrm>
            <a:off x="1981200" y="306706"/>
            <a:ext cx="941832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1pPr>
            <a:lvl2pPr marL="742950" indent="-28575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2pPr>
            <a:lvl3pPr marL="1422400" indent="-5080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3pPr>
            <a:lvl4pPr marL="1600200" indent="-2286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4pPr>
            <a:lvl5pPr marL="2057400" indent="-228600" defTabSz="911225" eaLnBrk="0" hangingPunct="0">
              <a:tabLst>
                <a:tab pos="5367338" algn="l"/>
                <a:tab pos="6345238" algn="l"/>
              </a:tabLst>
              <a:defRPr b="1">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tabLst>
                <a:tab pos="5367338" algn="l"/>
                <a:tab pos="6345238" algn="l"/>
              </a:tabLst>
              <a:defRPr b="1">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FontTx/>
              <a:buAutoNum type="romanUcPeriod"/>
            </a:pPr>
            <a:r>
              <a:rPr lang="en-US" altLang="en-US" sz="2400" dirty="0"/>
              <a:t>Introduction  	</a:t>
            </a:r>
            <a:r>
              <a:rPr lang="en-US" altLang="en-US" sz="2400" dirty="0" smtClean="0">
                <a:solidFill>
                  <a:srgbClr val="C00000"/>
                </a:solidFill>
              </a:rPr>
              <a:t>1:1,2</a:t>
            </a:r>
            <a:endParaRPr lang="en-US" altLang="en-US" sz="2400" dirty="0">
              <a:solidFill>
                <a:srgbClr val="C00000"/>
              </a:solidFill>
            </a:endParaRPr>
          </a:p>
          <a:p>
            <a:pPr>
              <a:lnSpc>
                <a:spcPct val="80000"/>
              </a:lnSpc>
              <a:spcBef>
                <a:spcPct val="20000"/>
              </a:spcBef>
              <a:buFontTx/>
              <a:buAutoNum type="romanUcPeriod"/>
            </a:pPr>
            <a:endParaRPr lang="en-US" altLang="en-US" sz="2400" dirty="0">
              <a:solidFill>
                <a:srgbClr val="FFFF00"/>
              </a:solidFill>
            </a:endParaRPr>
          </a:p>
          <a:p>
            <a:pPr>
              <a:lnSpc>
                <a:spcPct val="80000"/>
              </a:lnSpc>
              <a:spcBef>
                <a:spcPct val="20000"/>
              </a:spcBef>
              <a:buFontTx/>
              <a:buAutoNum type="romanUcPeriod"/>
            </a:pPr>
            <a:r>
              <a:rPr lang="en-US" altLang="en-US" sz="2400" dirty="0"/>
              <a:t>Call to Growth 	</a:t>
            </a:r>
            <a:r>
              <a:rPr lang="en-US" altLang="en-US" sz="2400" dirty="0" smtClean="0">
                <a:solidFill>
                  <a:srgbClr val="C00000"/>
                </a:solidFill>
              </a:rPr>
              <a:t>1:3-11</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God’s Gifts	</a:t>
            </a:r>
            <a:r>
              <a:rPr lang="en-US" altLang="en-US" sz="1920" dirty="0" smtClean="0">
                <a:solidFill>
                  <a:srgbClr val="C00000"/>
                </a:solidFill>
              </a:rPr>
              <a:t>	1:3-4</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Our Growth 	</a:t>
            </a:r>
            <a:r>
              <a:rPr lang="en-US" altLang="en-US" sz="1920" dirty="0" smtClean="0">
                <a:solidFill>
                  <a:srgbClr val="C00000"/>
                </a:solidFill>
              </a:rPr>
              <a:t>	1:5-7</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Reasons to Grow	</a:t>
            </a:r>
            <a:r>
              <a:rPr lang="en-US" altLang="en-US" sz="1920" dirty="0" smtClean="0">
                <a:solidFill>
                  <a:srgbClr val="C00000"/>
                </a:solidFill>
              </a:rPr>
              <a:t>	1:8-11</a:t>
            </a:r>
            <a:endParaRPr lang="en-US" altLang="en-US" sz="1920" dirty="0">
              <a:solidFill>
                <a:srgbClr val="C00000"/>
              </a:solidFill>
            </a:endParaRPr>
          </a:p>
          <a:p>
            <a:pPr>
              <a:lnSpc>
                <a:spcPct val="80000"/>
              </a:lnSpc>
              <a:spcBef>
                <a:spcPct val="20000"/>
              </a:spcBef>
              <a:buFontTx/>
              <a:buAutoNum type="romanUcPeriod"/>
            </a:pPr>
            <a:r>
              <a:rPr lang="en-US" altLang="en-US" sz="2400" dirty="0"/>
              <a:t>Certain Foundations 	</a:t>
            </a:r>
            <a:r>
              <a:rPr lang="en-US" altLang="en-US" sz="2400" dirty="0" smtClean="0">
                <a:solidFill>
                  <a:srgbClr val="C00000"/>
                </a:solidFill>
              </a:rPr>
              <a:t>1:12-21</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Eyewitness Testimony of Apostles	1:12-18</a:t>
            </a:r>
          </a:p>
          <a:p>
            <a:pPr lvl="2">
              <a:lnSpc>
                <a:spcPct val="80000"/>
              </a:lnSpc>
              <a:spcBef>
                <a:spcPct val="20000"/>
              </a:spcBef>
              <a:buFontTx/>
              <a:buAutoNum type="alphaUcPeriod"/>
            </a:pPr>
            <a:r>
              <a:rPr lang="en-US" altLang="en-US" sz="1920" dirty="0">
                <a:solidFill>
                  <a:srgbClr val="C00000"/>
                </a:solidFill>
              </a:rPr>
              <a:t>Confirmation of Prophecy	</a:t>
            </a:r>
            <a:r>
              <a:rPr lang="en-US" altLang="en-US" sz="1920" dirty="0" smtClean="0">
                <a:solidFill>
                  <a:srgbClr val="C00000"/>
                </a:solidFill>
              </a:rPr>
              <a:t>	1:19-21</a:t>
            </a:r>
            <a:endParaRPr lang="en-US" altLang="en-US" sz="1920" dirty="0">
              <a:solidFill>
                <a:srgbClr val="C00000"/>
              </a:solidFill>
            </a:endParaRPr>
          </a:p>
          <a:p>
            <a:pPr>
              <a:lnSpc>
                <a:spcPct val="80000"/>
              </a:lnSpc>
              <a:spcBef>
                <a:spcPct val="20000"/>
              </a:spcBef>
              <a:buFontTx/>
              <a:buAutoNum type="romanUcPeriod"/>
            </a:pPr>
            <a:r>
              <a:rPr lang="en-US" altLang="en-US" sz="2400" dirty="0"/>
              <a:t>False Teachers 	</a:t>
            </a:r>
            <a:r>
              <a:rPr lang="en-US" altLang="en-US" sz="2400" dirty="0" smtClean="0">
                <a:solidFill>
                  <a:srgbClr val="C00000"/>
                </a:solidFill>
              </a:rPr>
              <a:t>2:1-22</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Prediction of their Coming	</a:t>
            </a:r>
            <a:r>
              <a:rPr lang="en-US" altLang="en-US" sz="1920" dirty="0" smtClean="0">
                <a:solidFill>
                  <a:srgbClr val="C00000"/>
                </a:solidFill>
              </a:rPr>
              <a:t>	2:1-3</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Past Examples of God’s Judgment	2:4-10a</a:t>
            </a:r>
          </a:p>
          <a:p>
            <a:pPr lvl="2">
              <a:lnSpc>
                <a:spcPct val="80000"/>
              </a:lnSpc>
              <a:spcBef>
                <a:spcPct val="20000"/>
              </a:spcBef>
              <a:buFontTx/>
              <a:buAutoNum type="alphaUcPeriod"/>
            </a:pPr>
            <a:r>
              <a:rPr lang="en-US" altLang="en-US" sz="1920" dirty="0">
                <a:solidFill>
                  <a:srgbClr val="C00000"/>
                </a:solidFill>
              </a:rPr>
              <a:t>Description of their Activities	</a:t>
            </a:r>
            <a:r>
              <a:rPr lang="en-US" altLang="en-US" sz="1920" dirty="0" smtClean="0">
                <a:solidFill>
                  <a:srgbClr val="C00000"/>
                </a:solidFill>
              </a:rPr>
              <a:t>	2:10b-19</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Danger of Entanglement	</a:t>
            </a:r>
            <a:r>
              <a:rPr lang="en-US" altLang="en-US" sz="1920" dirty="0" smtClean="0">
                <a:solidFill>
                  <a:srgbClr val="C00000"/>
                </a:solidFill>
              </a:rPr>
              <a:t>	2:19b-22</a:t>
            </a:r>
            <a:endParaRPr lang="en-US" altLang="en-US" sz="1920" dirty="0">
              <a:solidFill>
                <a:srgbClr val="C00000"/>
              </a:solidFill>
            </a:endParaRPr>
          </a:p>
          <a:p>
            <a:pPr>
              <a:lnSpc>
                <a:spcPct val="80000"/>
              </a:lnSpc>
              <a:spcBef>
                <a:spcPct val="20000"/>
              </a:spcBef>
              <a:buFontTx/>
              <a:buAutoNum type="romanUcPeriod"/>
            </a:pPr>
            <a:r>
              <a:rPr lang="en-US" altLang="en-US" sz="2400" dirty="0"/>
              <a:t>Reminder of the Lord’s Coming 	</a:t>
            </a:r>
            <a:r>
              <a:rPr lang="en-US" altLang="en-US" sz="2400" dirty="0" smtClean="0">
                <a:solidFill>
                  <a:srgbClr val="C00000"/>
                </a:solidFill>
              </a:rPr>
              <a:t>3:1-16</a:t>
            </a:r>
            <a:endParaRPr lang="en-US" altLang="en-US" sz="2400" dirty="0">
              <a:solidFill>
                <a:srgbClr val="C00000"/>
              </a:solidFill>
            </a:endParaRPr>
          </a:p>
          <a:p>
            <a:pPr lvl="2">
              <a:lnSpc>
                <a:spcPct val="80000"/>
              </a:lnSpc>
              <a:spcBef>
                <a:spcPct val="20000"/>
              </a:spcBef>
              <a:buFontTx/>
              <a:buAutoNum type="alphaUcPeriod"/>
            </a:pPr>
            <a:r>
              <a:rPr lang="en-US" altLang="en-US" sz="1920" dirty="0">
                <a:solidFill>
                  <a:srgbClr val="C00000"/>
                </a:solidFill>
              </a:rPr>
              <a:t>Argument from the Flood 	</a:t>
            </a:r>
            <a:r>
              <a:rPr lang="en-US" altLang="en-US" sz="1920" dirty="0" smtClean="0">
                <a:solidFill>
                  <a:srgbClr val="C00000"/>
                </a:solidFill>
              </a:rPr>
              <a:t>	3:1-7</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Promise of the Day of the Lord	</a:t>
            </a:r>
            <a:r>
              <a:rPr lang="en-US" altLang="en-US" sz="1920" dirty="0" smtClean="0">
                <a:solidFill>
                  <a:srgbClr val="C00000"/>
                </a:solidFill>
              </a:rPr>
              <a:t>	3:8-13</a:t>
            </a:r>
            <a:endParaRPr lang="en-US" altLang="en-US" sz="1920" dirty="0">
              <a:solidFill>
                <a:srgbClr val="C00000"/>
              </a:solidFill>
            </a:endParaRPr>
          </a:p>
          <a:p>
            <a:pPr lvl="2">
              <a:lnSpc>
                <a:spcPct val="80000"/>
              </a:lnSpc>
              <a:spcBef>
                <a:spcPct val="20000"/>
              </a:spcBef>
              <a:buFontTx/>
              <a:buAutoNum type="alphaUcPeriod"/>
            </a:pPr>
            <a:r>
              <a:rPr lang="en-US" altLang="en-US" sz="1920" dirty="0">
                <a:solidFill>
                  <a:srgbClr val="C00000"/>
                </a:solidFill>
              </a:rPr>
              <a:t>Admonition to Diligence	</a:t>
            </a:r>
            <a:r>
              <a:rPr lang="en-US" altLang="en-US" sz="1920" dirty="0" smtClean="0">
                <a:solidFill>
                  <a:srgbClr val="C00000"/>
                </a:solidFill>
              </a:rPr>
              <a:t>	3:14-16</a:t>
            </a:r>
            <a:endParaRPr lang="en-US" altLang="en-US" sz="1920" dirty="0">
              <a:solidFill>
                <a:srgbClr val="C00000"/>
              </a:solidFill>
            </a:endParaRPr>
          </a:p>
          <a:p>
            <a:pPr lvl="2">
              <a:lnSpc>
                <a:spcPct val="80000"/>
              </a:lnSpc>
              <a:spcBef>
                <a:spcPct val="20000"/>
              </a:spcBef>
              <a:buFontTx/>
              <a:buAutoNum type="alphaUcPeriod"/>
            </a:pPr>
            <a:endParaRPr lang="en-US" altLang="en-US" sz="1920" dirty="0">
              <a:solidFill>
                <a:srgbClr val="CCECFF"/>
              </a:solidFill>
            </a:endParaRPr>
          </a:p>
          <a:p>
            <a:pPr>
              <a:lnSpc>
                <a:spcPct val="80000"/>
              </a:lnSpc>
              <a:spcBef>
                <a:spcPct val="20000"/>
              </a:spcBef>
              <a:buFontTx/>
              <a:buAutoNum type="romanUcPeriod"/>
            </a:pPr>
            <a:r>
              <a:rPr lang="en-US" altLang="en-US" sz="2400" dirty="0"/>
              <a:t>Conclusions	</a:t>
            </a:r>
            <a:r>
              <a:rPr lang="en-US" altLang="en-US" sz="2400" dirty="0" smtClean="0">
                <a:solidFill>
                  <a:srgbClr val="C00000"/>
                </a:solidFill>
              </a:rPr>
              <a:t>3:17,18</a:t>
            </a:r>
            <a:endParaRPr lang="en-US" altLang="en-US" sz="2400" dirty="0">
              <a:solidFill>
                <a:srgbClr val="C00000"/>
              </a:solidFill>
            </a:endParaRPr>
          </a:p>
        </p:txBody>
      </p:sp>
      <p:sp>
        <p:nvSpPr>
          <p:cNvPr id="111621" name="Text Box 5"/>
          <p:cNvSpPr txBox="1">
            <a:spLocks noChangeArrowheads="1"/>
          </p:cNvSpPr>
          <p:nvPr/>
        </p:nvSpPr>
        <p:spPr bwMode="auto">
          <a:xfrm rot="-5400000">
            <a:off x="-2064067" y="2609357"/>
            <a:ext cx="6627494" cy="17173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z="5280" dirty="0">
                <a:solidFill>
                  <a:srgbClr val="C00000"/>
                </a:solidFill>
              </a:rPr>
              <a:t>Outline of Second Peter</a:t>
            </a:r>
          </a:p>
        </p:txBody>
      </p:sp>
    </p:spTree>
    <p:extLst>
      <p:ext uri="{BB962C8B-B14F-4D97-AF65-F5344CB8AC3E}">
        <p14:creationId xmlns:p14="http://schemas.microsoft.com/office/powerpoint/2010/main" val="319719959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975360" y="2971800"/>
            <a:ext cx="4572000" cy="1143000"/>
          </a:xfrm>
        </p:spPr>
        <p:txBody>
          <a:bodyPr>
            <a:normAutofit fontScale="90000"/>
          </a:bodyPr>
          <a:lstStyle/>
          <a:p>
            <a:pPr eaLnBrk="1" hangingPunct="1"/>
            <a:r>
              <a:rPr lang="en-US" altLang="en-US" sz="6480" dirty="0">
                <a:solidFill>
                  <a:srgbClr val="0000FF"/>
                </a:solidFill>
              </a:rPr>
              <a:t>Jude</a:t>
            </a:r>
            <a:r>
              <a:rPr lang="en-US" altLang="en-US" dirty="0" smtClean="0"/>
              <a:t/>
            </a:r>
            <a:br>
              <a:rPr lang="en-US" altLang="en-US" dirty="0" smtClean="0"/>
            </a:br>
            <a:r>
              <a:rPr lang="en-US" altLang="en-US" dirty="0" smtClean="0"/>
              <a:t>Who?</a:t>
            </a:r>
            <a:br>
              <a:rPr lang="en-US" altLang="en-US" dirty="0" smtClean="0"/>
            </a:br>
            <a:r>
              <a:rPr lang="en-US" altLang="en-US" dirty="0" smtClean="0"/>
              <a:t/>
            </a:r>
            <a:br>
              <a:rPr lang="en-US" altLang="en-US" dirty="0" smtClean="0"/>
            </a:br>
            <a:r>
              <a:rPr lang="en-US" altLang="en-US" dirty="0" smtClean="0"/>
              <a:t>When?</a:t>
            </a:r>
            <a:br>
              <a:rPr lang="en-US" altLang="en-US" dirty="0" smtClean="0"/>
            </a:br>
            <a:r>
              <a:rPr lang="en-US" altLang="en-US" dirty="0" smtClean="0"/>
              <a:t/>
            </a:r>
            <a:br>
              <a:rPr lang="en-US" altLang="en-US" dirty="0" smtClean="0"/>
            </a:br>
            <a:r>
              <a:rPr lang="en-US" altLang="en-US" dirty="0" smtClean="0"/>
              <a:t>Why?</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 name="Rectangle 1"/>
          <p:cNvSpPr>
            <a:spLocks noChangeArrowheads="1"/>
          </p:cNvSpPr>
          <p:nvPr/>
        </p:nvSpPr>
        <p:spPr bwMode="auto">
          <a:xfrm>
            <a:off x="5547360" y="502920"/>
            <a:ext cx="5486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1 </a:t>
            </a:r>
            <a:r>
              <a:rPr lang="en-US" altLang="en-US" sz="2400" dirty="0">
                <a:solidFill>
                  <a:srgbClr val="0000FF"/>
                </a:solidFill>
              </a:rPr>
              <a:t>Jude</a:t>
            </a:r>
            <a:r>
              <a:rPr lang="en-US" altLang="en-US" sz="2400" dirty="0"/>
              <a:t>, a </a:t>
            </a:r>
            <a:r>
              <a:rPr lang="en-US" altLang="en-US" sz="2400" dirty="0">
                <a:solidFill>
                  <a:srgbClr val="0000FF"/>
                </a:solidFill>
              </a:rPr>
              <a:t>bondservant of Jesus Christ</a:t>
            </a:r>
            <a:r>
              <a:rPr lang="en-US" altLang="en-US" sz="2400" dirty="0"/>
              <a:t>, and </a:t>
            </a:r>
            <a:r>
              <a:rPr lang="en-US" altLang="en-US" sz="2400" dirty="0">
                <a:solidFill>
                  <a:srgbClr val="0000FF"/>
                </a:solidFill>
              </a:rPr>
              <a:t>brother of James</a:t>
            </a:r>
            <a:r>
              <a:rPr lang="en-US" altLang="en-US" sz="2400" dirty="0"/>
              <a:t>, To those who are called, sanctified by God the Father, and preserved in Jesus Christ:</a:t>
            </a:r>
          </a:p>
        </p:txBody>
      </p:sp>
    </p:spTree>
    <p:extLst>
      <p:ext uri="{BB962C8B-B14F-4D97-AF65-F5344CB8AC3E}">
        <p14:creationId xmlns:p14="http://schemas.microsoft.com/office/powerpoint/2010/main" val="2950545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21FFFBF-FD18-4B06-A691-9AE01980FEF4}" type="slidenum">
              <a:rPr lang="en-US" altLang="en-US" b="0">
                <a:latin typeface="Times New Roman" panose="02020603050405020304" pitchFamily="18" charset="0"/>
              </a:rPr>
              <a:pPr/>
              <a:t>14</a:t>
            </a:fld>
            <a:endParaRPr lang="en-US" altLang="en-US" b="0">
              <a:latin typeface="Times New Roman" panose="02020603050405020304" pitchFamily="18" charset="0"/>
            </a:endParaRPr>
          </a:p>
        </p:txBody>
      </p:sp>
      <p:sp>
        <p:nvSpPr>
          <p:cNvPr id="113667" name="Rectangle 2"/>
          <p:cNvSpPr>
            <a:spLocks noGrp="1" noChangeArrowheads="1"/>
          </p:cNvSpPr>
          <p:nvPr>
            <p:ph type="title"/>
          </p:nvPr>
        </p:nvSpPr>
        <p:spPr>
          <a:xfrm>
            <a:off x="1432560" y="76200"/>
            <a:ext cx="9326880" cy="457200"/>
          </a:xfrm>
        </p:spPr>
        <p:txBody>
          <a:bodyPr>
            <a:normAutofit fontScale="90000"/>
          </a:bodyPr>
          <a:lstStyle/>
          <a:p>
            <a:r>
              <a:rPr lang="en-US" altLang="en-US" sz="3840" dirty="0">
                <a:solidFill>
                  <a:srgbClr val="0000FF"/>
                </a:solidFill>
              </a:rPr>
              <a:t>Relationship of II Peter &amp; Jude</a:t>
            </a:r>
          </a:p>
        </p:txBody>
      </p:sp>
      <p:sp>
        <p:nvSpPr>
          <p:cNvPr id="113668" name="Rectangle 3"/>
          <p:cNvSpPr>
            <a:spLocks noGrp="1" noChangeArrowheads="1"/>
          </p:cNvSpPr>
          <p:nvPr>
            <p:ph type="body" sz="half" idx="1"/>
          </p:nvPr>
        </p:nvSpPr>
        <p:spPr>
          <a:xfrm>
            <a:off x="718186" y="533400"/>
            <a:ext cx="5852160" cy="2895600"/>
          </a:xfrm>
        </p:spPr>
        <p:txBody>
          <a:bodyPr>
            <a:normAutofit fontScale="92500"/>
          </a:bodyPr>
          <a:lstStyle/>
          <a:p>
            <a:pPr marL="0" indent="0">
              <a:buNone/>
            </a:pPr>
            <a:r>
              <a:rPr lang="en-US" altLang="en-US" sz="2400" b="0">
                <a:cs typeface="Times New Roman" panose="02020603050405020304" pitchFamily="18" charset="0"/>
              </a:rPr>
              <a:t>But there were also false prophets among the people, even as </a:t>
            </a:r>
            <a:r>
              <a:rPr lang="en-US" altLang="en-US" sz="2400">
                <a:solidFill>
                  <a:schemeClr val="folHlink"/>
                </a:solidFill>
                <a:cs typeface="Times New Roman" panose="02020603050405020304" pitchFamily="18" charset="0"/>
              </a:rPr>
              <a:t>there will be</a:t>
            </a:r>
            <a:r>
              <a:rPr lang="en-US" altLang="en-US" sz="2400" b="0">
                <a:cs typeface="Times New Roman" panose="02020603050405020304" pitchFamily="18" charset="0"/>
              </a:rPr>
              <a:t> false teachers among you, </a:t>
            </a:r>
            <a:r>
              <a:rPr lang="en-US" altLang="en-US" sz="2400">
                <a:solidFill>
                  <a:schemeClr val="folHlink"/>
                </a:solidFill>
                <a:cs typeface="Times New Roman" panose="02020603050405020304" pitchFamily="18" charset="0"/>
              </a:rPr>
              <a:t>who will</a:t>
            </a:r>
            <a:r>
              <a:rPr lang="en-US" altLang="en-US" sz="2400" b="0">
                <a:cs typeface="Times New Roman" panose="02020603050405020304" pitchFamily="18" charset="0"/>
              </a:rPr>
              <a:t> secretly bring in destructive heresies, even denying the Lord who bought them … And </a:t>
            </a:r>
            <a:r>
              <a:rPr lang="en-US" altLang="en-US" sz="2400">
                <a:solidFill>
                  <a:schemeClr val="folHlink"/>
                </a:solidFill>
                <a:cs typeface="Times New Roman" panose="02020603050405020304" pitchFamily="18" charset="0"/>
              </a:rPr>
              <a:t>many will </a:t>
            </a:r>
            <a:r>
              <a:rPr lang="en-US" altLang="en-US" sz="2400" b="0">
                <a:cs typeface="Times New Roman" panose="02020603050405020304" pitchFamily="18" charset="0"/>
              </a:rPr>
              <a:t>follow their destructive ways, because of whom the way of truth </a:t>
            </a:r>
            <a:r>
              <a:rPr lang="en-US" altLang="en-US" sz="2400">
                <a:solidFill>
                  <a:schemeClr val="folHlink"/>
                </a:solidFill>
                <a:cs typeface="Times New Roman" panose="02020603050405020304" pitchFamily="18" charset="0"/>
              </a:rPr>
              <a:t>will be</a:t>
            </a:r>
            <a:r>
              <a:rPr lang="en-US" altLang="en-US" sz="2400" b="0">
                <a:cs typeface="Times New Roman" panose="02020603050405020304" pitchFamily="18" charset="0"/>
              </a:rPr>
              <a:t> blasphemed.  By covetousness </a:t>
            </a:r>
            <a:r>
              <a:rPr lang="en-US" altLang="en-US" sz="2400">
                <a:solidFill>
                  <a:schemeClr val="folHlink"/>
                </a:solidFill>
                <a:cs typeface="Times New Roman" panose="02020603050405020304" pitchFamily="18" charset="0"/>
              </a:rPr>
              <a:t>they will</a:t>
            </a:r>
            <a:r>
              <a:rPr lang="en-US" altLang="en-US" sz="2400" b="0">
                <a:cs typeface="Times New Roman" panose="02020603050405020304" pitchFamily="18" charset="0"/>
              </a:rPr>
              <a:t> exploit you… </a:t>
            </a:r>
            <a:r>
              <a:rPr lang="en-US" altLang="en-US" sz="2400" b="0" i="1">
                <a:cs typeface="Times New Roman" panose="02020603050405020304" pitchFamily="18" charset="0"/>
              </a:rPr>
              <a:t>(II Peter 2:1-3)</a:t>
            </a:r>
            <a:endParaRPr lang="en-US" altLang="en-US" sz="2400" b="0" i="1"/>
          </a:p>
        </p:txBody>
      </p:sp>
      <p:sp>
        <p:nvSpPr>
          <p:cNvPr id="113669" name="Rectangle 7"/>
          <p:cNvSpPr>
            <a:spLocks noChangeArrowheads="1"/>
          </p:cNvSpPr>
          <p:nvPr/>
        </p:nvSpPr>
        <p:spPr bwMode="auto">
          <a:xfrm>
            <a:off x="727710" y="3810000"/>
            <a:ext cx="585216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400" b="0">
                <a:cs typeface="Times New Roman" panose="02020603050405020304" pitchFamily="18" charset="0"/>
              </a:rPr>
              <a:t>Beloved, I…write to you … that you may be mindful of the words which were spoken before by the holy prophets, and of the commandment of us the apostles of the Lord and Savior, knowing this first: that </a:t>
            </a:r>
            <a:r>
              <a:rPr lang="en-US" altLang="en-US" sz="2400">
                <a:solidFill>
                  <a:schemeClr val="folHlink"/>
                </a:solidFill>
                <a:cs typeface="Times New Roman" panose="02020603050405020304" pitchFamily="18" charset="0"/>
              </a:rPr>
              <a:t>scoffers will come in the last days</a:t>
            </a:r>
            <a:r>
              <a:rPr lang="en-US" altLang="en-US" sz="2400" b="0">
                <a:cs typeface="Times New Roman" panose="02020603050405020304" pitchFamily="18" charset="0"/>
              </a:rPr>
              <a:t>, walking according to their own lusts…    </a:t>
            </a:r>
            <a:r>
              <a:rPr lang="en-US" altLang="en-US" sz="2400" b="0" i="1">
                <a:cs typeface="Times New Roman" panose="02020603050405020304" pitchFamily="18" charset="0"/>
              </a:rPr>
              <a:t>(II Peter 3:1-3)</a:t>
            </a:r>
          </a:p>
        </p:txBody>
      </p:sp>
      <p:sp>
        <p:nvSpPr>
          <p:cNvPr id="113670" name="Rectangle 8"/>
          <p:cNvSpPr>
            <a:spLocks noChangeArrowheads="1"/>
          </p:cNvSpPr>
          <p:nvPr/>
        </p:nvSpPr>
        <p:spPr bwMode="auto">
          <a:xfrm>
            <a:off x="6644640" y="609600"/>
            <a:ext cx="48463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400" b="0">
                <a:cs typeface="Times New Roman" panose="02020603050405020304" pitchFamily="18" charset="0"/>
              </a:rPr>
              <a:t>For certain men </a:t>
            </a:r>
            <a:r>
              <a:rPr lang="en-US" altLang="en-US" sz="2400">
                <a:solidFill>
                  <a:schemeClr val="folHlink"/>
                </a:solidFill>
                <a:cs typeface="Times New Roman" panose="02020603050405020304" pitchFamily="18" charset="0"/>
              </a:rPr>
              <a:t>have crept in</a:t>
            </a:r>
            <a:r>
              <a:rPr lang="en-US" altLang="en-US" sz="2400" b="0">
                <a:cs typeface="Times New Roman" panose="02020603050405020304" pitchFamily="18" charset="0"/>
              </a:rPr>
              <a:t> unnoticed, who long ago were marked out for this condemnation, ungodly men, who </a:t>
            </a:r>
            <a:r>
              <a:rPr lang="en-US" altLang="en-US" sz="2400">
                <a:solidFill>
                  <a:schemeClr val="folHlink"/>
                </a:solidFill>
                <a:cs typeface="Times New Roman" panose="02020603050405020304" pitchFamily="18" charset="0"/>
              </a:rPr>
              <a:t>turn</a:t>
            </a:r>
            <a:r>
              <a:rPr lang="en-US" altLang="en-US" sz="2400" b="0">
                <a:cs typeface="Times New Roman" panose="02020603050405020304" pitchFamily="18" charset="0"/>
              </a:rPr>
              <a:t> the grace of our God into licentiousness and </a:t>
            </a:r>
            <a:r>
              <a:rPr lang="en-US" altLang="en-US" sz="2400">
                <a:solidFill>
                  <a:schemeClr val="folHlink"/>
                </a:solidFill>
                <a:cs typeface="Times New Roman" panose="02020603050405020304" pitchFamily="18" charset="0"/>
              </a:rPr>
              <a:t>deny</a:t>
            </a:r>
            <a:r>
              <a:rPr lang="en-US" altLang="en-US" sz="2400" b="0">
                <a:cs typeface="Times New Roman" panose="02020603050405020304" pitchFamily="18" charset="0"/>
              </a:rPr>
              <a:t> the only Lord God and our Lord Jesus Christ.</a:t>
            </a:r>
            <a:r>
              <a:rPr lang="en-US" altLang="en-US" sz="2400" b="0"/>
              <a:t>   </a:t>
            </a:r>
            <a:r>
              <a:rPr lang="en-US" altLang="en-US" sz="2400" b="0" i="1"/>
              <a:t>(Jude 4)</a:t>
            </a:r>
          </a:p>
        </p:txBody>
      </p:sp>
      <p:sp>
        <p:nvSpPr>
          <p:cNvPr id="113671" name="Rectangle 9"/>
          <p:cNvSpPr>
            <a:spLocks noChangeArrowheads="1"/>
          </p:cNvSpPr>
          <p:nvPr/>
        </p:nvSpPr>
        <p:spPr bwMode="auto">
          <a:xfrm>
            <a:off x="6644640" y="3581400"/>
            <a:ext cx="484632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400" b="0">
                <a:cs typeface="Times New Roman" panose="02020603050405020304" pitchFamily="18" charset="0"/>
              </a:rPr>
              <a:t>But you, beloved, </a:t>
            </a:r>
            <a:r>
              <a:rPr lang="en-US" altLang="en-US" sz="2400">
                <a:solidFill>
                  <a:schemeClr val="folHlink"/>
                </a:solidFill>
                <a:cs typeface="Times New Roman" panose="02020603050405020304" pitchFamily="18" charset="0"/>
              </a:rPr>
              <a:t>remember the words which were spoken</a:t>
            </a:r>
            <a:r>
              <a:rPr lang="en-US" altLang="en-US" sz="2400" b="0">
                <a:cs typeface="Times New Roman" panose="02020603050405020304" pitchFamily="18" charset="0"/>
              </a:rPr>
              <a:t> </a:t>
            </a:r>
            <a:r>
              <a:rPr lang="en-US" altLang="en-US" sz="2400">
                <a:solidFill>
                  <a:schemeClr val="folHlink"/>
                </a:solidFill>
                <a:cs typeface="Times New Roman" panose="02020603050405020304" pitchFamily="18" charset="0"/>
              </a:rPr>
              <a:t>before</a:t>
            </a:r>
            <a:r>
              <a:rPr lang="en-US" altLang="en-US" sz="2400" b="0">
                <a:cs typeface="Times New Roman" panose="02020603050405020304" pitchFamily="18" charset="0"/>
              </a:rPr>
              <a:t> by the apostles of our Lord Jesus Christ:  how </a:t>
            </a:r>
            <a:r>
              <a:rPr lang="en-US" altLang="en-US" sz="2400">
                <a:solidFill>
                  <a:schemeClr val="folHlink"/>
                </a:solidFill>
                <a:cs typeface="Times New Roman" panose="02020603050405020304" pitchFamily="18" charset="0"/>
              </a:rPr>
              <a:t>they told you that there would</a:t>
            </a:r>
            <a:r>
              <a:rPr lang="en-US" altLang="en-US" sz="2400" b="0">
                <a:cs typeface="Times New Roman" panose="02020603050405020304" pitchFamily="18" charset="0"/>
              </a:rPr>
              <a:t> be mockers in the last time who would walk according to their own ungodly lusts.  </a:t>
            </a:r>
            <a:r>
              <a:rPr lang="en-US" altLang="en-US" sz="2400" b="0" i="1">
                <a:cs typeface="Times New Roman" panose="02020603050405020304" pitchFamily="18" charset="0"/>
              </a:rPr>
              <a:t>(Jude 17,18)</a:t>
            </a:r>
          </a:p>
        </p:txBody>
      </p:sp>
      <p:sp>
        <p:nvSpPr>
          <p:cNvPr id="113672" name="Line 10"/>
          <p:cNvSpPr>
            <a:spLocks noChangeShapeType="1"/>
          </p:cNvSpPr>
          <p:nvPr/>
        </p:nvSpPr>
        <p:spPr bwMode="auto">
          <a:xfrm>
            <a:off x="6553200" y="762000"/>
            <a:ext cx="0" cy="609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39947" name="Text Box 11"/>
          <p:cNvSpPr txBox="1">
            <a:spLocks noChangeArrowheads="1"/>
          </p:cNvSpPr>
          <p:nvPr/>
        </p:nvSpPr>
        <p:spPr bwMode="auto">
          <a:xfrm rot="18762081">
            <a:off x="1232793" y="3313636"/>
            <a:ext cx="4969630" cy="535531"/>
          </a:xfrm>
          <a:prstGeom prst="rect">
            <a:avLst/>
          </a:prstGeom>
          <a:solidFill>
            <a:schemeClr val="bg1">
              <a:lumMod val="40000"/>
              <a:lumOff val="60000"/>
            </a:schemeClr>
          </a:solidFill>
          <a:ln>
            <a:noFill/>
          </a:ln>
          <a:effectLs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US" sz="2880" i="1" dirty="0">
                <a:solidFill>
                  <a:schemeClr val="folHlink"/>
                </a:solidFill>
              </a:rPr>
              <a:t>Peter said it </a:t>
            </a:r>
            <a:r>
              <a:rPr lang="en-US" sz="2880" i="1" dirty="0">
                <a:solidFill>
                  <a:srgbClr val="0000FF"/>
                </a:solidFill>
              </a:rPr>
              <a:t>would</a:t>
            </a:r>
            <a:r>
              <a:rPr lang="en-US" sz="2880" i="1" dirty="0">
                <a:solidFill>
                  <a:schemeClr val="folHlink"/>
                </a:solidFill>
              </a:rPr>
              <a:t> happen.</a:t>
            </a:r>
          </a:p>
        </p:txBody>
      </p:sp>
      <p:sp>
        <p:nvSpPr>
          <p:cNvPr id="39948" name="Text Box 12"/>
          <p:cNvSpPr txBox="1">
            <a:spLocks noChangeArrowheads="1"/>
          </p:cNvSpPr>
          <p:nvPr/>
        </p:nvSpPr>
        <p:spPr bwMode="auto">
          <a:xfrm rot="18640353">
            <a:off x="6552248" y="3386025"/>
            <a:ext cx="4937760" cy="535531"/>
          </a:xfrm>
          <a:prstGeom prst="rect">
            <a:avLst/>
          </a:prstGeom>
          <a:solidFill>
            <a:schemeClr val="bg1">
              <a:lumMod val="40000"/>
              <a:lumOff val="60000"/>
            </a:schemeClr>
          </a:solidFill>
          <a:ln>
            <a:noFill/>
          </a:ln>
          <a:effectLs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US" sz="2880" i="1" dirty="0">
                <a:solidFill>
                  <a:schemeClr val="folHlink"/>
                </a:solidFill>
              </a:rPr>
              <a:t>Jude said it </a:t>
            </a:r>
            <a:r>
              <a:rPr lang="en-US" sz="2880" i="1" dirty="0">
                <a:solidFill>
                  <a:srgbClr val="0000FF"/>
                </a:solidFill>
              </a:rPr>
              <a:t>had</a:t>
            </a:r>
            <a:r>
              <a:rPr lang="en-US" sz="2880" i="1" dirty="0">
                <a:solidFill>
                  <a:schemeClr val="folHlink"/>
                </a:solidFill>
              </a:rPr>
              <a:t> happened.</a:t>
            </a:r>
          </a:p>
        </p:txBody>
      </p:sp>
    </p:spTree>
    <p:extLst>
      <p:ext uri="{BB962C8B-B14F-4D97-AF65-F5344CB8AC3E}">
        <p14:creationId xmlns:p14="http://schemas.microsoft.com/office/powerpoint/2010/main" val="7547205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wipe(left)">
                                      <p:cBhvr>
                                        <p:cTn id="7" dur="500"/>
                                        <p:tgtEl>
                                          <p:spTgt spid="39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8"/>
                                        </p:tgtEl>
                                        <p:attrNameLst>
                                          <p:attrName>style.visibility</p:attrName>
                                        </p:attrNameLst>
                                      </p:cBhvr>
                                      <p:to>
                                        <p:strVal val="visible"/>
                                      </p:to>
                                    </p:set>
                                    <p:animEffect transition="in" filter="wipe(left)">
                                      <p:cBhvr>
                                        <p:cTn id="12" dur="5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autoUpdateAnimBg="0"/>
      <p:bldP spid="3994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975360" y="2971800"/>
            <a:ext cx="4572000" cy="1143000"/>
          </a:xfrm>
        </p:spPr>
        <p:txBody>
          <a:bodyPr>
            <a:normAutofit fontScale="90000"/>
          </a:bodyPr>
          <a:lstStyle/>
          <a:p>
            <a:pPr eaLnBrk="1" hangingPunct="1"/>
            <a:r>
              <a:rPr lang="en-US" altLang="en-US" sz="6480" dirty="0">
                <a:solidFill>
                  <a:srgbClr val="0000FF"/>
                </a:solidFill>
              </a:rPr>
              <a:t>Jude</a:t>
            </a:r>
            <a:r>
              <a:rPr lang="en-US" altLang="en-US" dirty="0" smtClean="0"/>
              <a:t/>
            </a:r>
            <a:br>
              <a:rPr lang="en-US" altLang="en-US" dirty="0" smtClean="0"/>
            </a:br>
            <a:r>
              <a:rPr lang="en-US" altLang="en-US" dirty="0" smtClean="0"/>
              <a:t>Who?</a:t>
            </a:r>
            <a:br>
              <a:rPr lang="en-US" altLang="en-US" dirty="0" smtClean="0"/>
            </a:br>
            <a:r>
              <a:rPr lang="en-US" altLang="en-US" dirty="0" smtClean="0"/>
              <a:t/>
            </a:r>
            <a:br>
              <a:rPr lang="en-US" altLang="en-US" dirty="0" smtClean="0"/>
            </a:br>
            <a:r>
              <a:rPr lang="en-US" altLang="en-US" dirty="0" smtClean="0"/>
              <a:t>When?</a:t>
            </a:r>
            <a:br>
              <a:rPr lang="en-US" altLang="en-US" dirty="0" smtClean="0"/>
            </a:br>
            <a:r>
              <a:rPr lang="en-US" altLang="en-US" dirty="0" smtClean="0"/>
              <a:t/>
            </a:r>
            <a:br>
              <a:rPr lang="en-US" altLang="en-US" dirty="0" smtClean="0"/>
            </a:br>
            <a:r>
              <a:rPr lang="en-US" altLang="en-US" dirty="0" smtClean="0"/>
              <a:t>Why?</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14691" name="Rectangle 1"/>
          <p:cNvSpPr>
            <a:spLocks noChangeArrowheads="1"/>
          </p:cNvSpPr>
          <p:nvPr/>
        </p:nvSpPr>
        <p:spPr bwMode="auto">
          <a:xfrm>
            <a:off x="5490653" y="1462685"/>
            <a:ext cx="5486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4800" dirty="0">
                <a:solidFill>
                  <a:srgbClr val="0000FF"/>
                </a:solidFill>
              </a:rPr>
              <a:t>Jude</a:t>
            </a:r>
          </a:p>
          <a:p>
            <a:pPr eaLnBrk="1" hangingPunct="1"/>
            <a:endParaRPr lang="en-US" altLang="en-US" sz="4800" dirty="0">
              <a:solidFill>
                <a:srgbClr val="00FF00"/>
              </a:solidFill>
            </a:endParaRPr>
          </a:p>
          <a:p>
            <a:pPr eaLnBrk="1" hangingPunct="1"/>
            <a:r>
              <a:rPr lang="en-US" altLang="en-US" sz="4800" dirty="0">
                <a:solidFill>
                  <a:srgbClr val="0000FF"/>
                </a:solidFill>
              </a:rPr>
              <a:t>After 2 Peter</a:t>
            </a:r>
          </a:p>
        </p:txBody>
      </p:sp>
      <p:sp>
        <p:nvSpPr>
          <p:cNvPr id="3" name="Rectangle 2"/>
          <p:cNvSpPr>
            <a:spLocks noChangeArrowheads="1"/>
          </p:cNvSpPr>
          <p:nvPr/>
        </p:nvSpPr>
        <p:spPr bwMode="auto">
          <a:xfrm>
            <a:off x="4724400" y="4160520"/>
            <a:ext cx="667512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640" dirty="0">
                <a:solidFill>
                  <a:srgbClr val="0000FF"/>
                </a:solidFill>
              </a:rPr>
              <a:t> 3 </a:t>
            </a:r>
            <a:r>
              <a:rPr lang="en-US" altLang="en-US" sz="2640" dirty="0"/>
              <a:t>Beloved, while I was very diligent to write to you concerning our common salvation, I found it </a:t>
            </a:r>
            <a:r>
              <a:rPr lang="en-US" altLang="en-US" sz="2640" dirty="0">
                <a:solidFill>
                  <a:srgbClr val="0000FF"/>
                </a:solidFill>
              </a:rPr>
              <a:t>necessary to write to you exhorting you to contend earnestly for the faith which was once for all delivered to the saints</a:t>
            </a:r>
            <a:r>
              <a:rPr lang="en-US" altLang="en-US" sz="2640" dirty="0"/>
              <a:t>.</a:t>
            </a:r>
          </a:p>
        </p:txBody>
      </p:sp>
    </p:spTree>
    <p:extLst>
      <p:ext uri="{BB962C8B-B14F-4D97-AF65-F5344CB8AC3E}">
        <p14:creationId xmlns:p14="http://schemas.microsoft.com/office/powerpoint/2010/main" val="34759733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6828312-B3B6-49DE-BB74-3BA7FF0FD343}" type="slidenum">
              <a:rPr lang="en-US" altLang="en-US" b="0">
                <a:latin typeface="Times New Roman" panose="02020603050405020304" pitchFamily="18" charset="0"/>
              </a:rPr>
              <a:pPr/>
              <a:t>16</a:t>
            </a:fld>
            <a:endParaRPr lang="en-US" altLang="en-US" b="0">
              <a:latin typeface="Times New Roman" panose="02020603050405020304" pitchFamily="18" charset="0"/>
            </a:endParaRPr>
          </a:p>
        </p:txBody>
      </p:sp>
      <p:sp>
        <p:nvSpPr>
          <p:cNvPr id="115715" name="Rectangle 2"/>
          <p:cNvSpPr>
            <a:spLocks noGrp="1" noChangeArrowheads="1"/>
          </p:cNvSpPr>
          <p:nvPr>
            <p:ph type="title"/>
          </p:nvPr>
        </p:nvSpPr>
        <p:spPr>
          <a:xfrm>
            <a:off x="609600" y="0"/>
            <a:ext cx="10972800" cy="685800"/>
          </a:xfrm>
        </p:spPr>
        <p:txBody>
          <a:bodyPr/>
          <a:lstStyle/>
          <a:p>
            <a:r>
              <a:rPr lang="en-US" altLang="en-US" sz="4320" dirty="0">
                <a:solidFill>
                  <a:srgbClr val="C00000"/>
                </a:solidFill>
              </a:rPr>
              <a:t>Similarities in II Peter 2 &amp; Jude</a:t>
            </a:r>
          </a:p>
        </p:txBody>
      </p:sp>
      <p:sp>
        <p:nvSpPr>
          <p:cNvPr id="115716" name="Rectangle 3"/>
          <p:cNvSpPr>
            <a:spLocks noGrp="1" noChangeArrowheads="1"/>
          </p:cNvSpPr>
          <p:nvPr>
            <p:ph type="body" idx="1"/>
          </p:nvPr>
        </p:nvSpPr>
        <p:spPr>
          <a:xfrm>
            <a:off x="941069" y="685800"/>
            <a:ext cx="10917777" cy="5183372"/>
          </a:xfrm>
        </p:spPr>
        <p:txBody>
          <a:bodyPr>
            <a:normAutofit fontScale="40000" lnSpcReduction="20000"/>
          </a:bodyPr>
          <a:lstStyle/>
          <a:p>
            <a:pPr>
              <a:buNone/>
              <a:tabLst>
                <a:tab pos="1232536" algn="l"/>
                <a:tab pos="2061210" algn="l"/>
              </a:tabLst>
            </a:pPr>
            <a:r>
              <a:rPr lang="en-US" altLang="en-US" sz="5000" u="sng" dirty="0">
                <a:solidFill>
                  <a:srgbClr val="C00000"/>
                </a:solidFill>
              </a:rPr>
              <a:t>II Pet</a:t>
            </a:r>
            <a:r>
              <a:rPr lang="en-US" altLang="en-US" sz="5000" dirty="0">
                <a:solidFill>
                  <a:srgbClr val="C00000"/>
                </a:solidFill>
              </a:rPr>
              <a:t>  </a:t>
            </a:r>
            <a:r>
              <a:rPr lang="en-US" altLang="en-US" sz="5000" dirty="0" smtClean="0">
                <a:solidFill>
                  <a:srgbClr val="C00000"/>
                </a:solidFill>
              </a:rPr>
              <a:t>	</a:t>
            </a:r>
            <a:r>
              <a:rPr lang="en-US" altLang="en-US" sz="5000" u="sng" dirty="0" smtClean="0">
                <a:solidFill>
                  <a:srgbClr val="C00000"/>
                </a:solidFill>
              </a:rPr>
              <a:t>Jude</a:t>
            </a:r>
            <a:endParaRPr lang="en-US" altLang="en-US" sz="5000" u="sng" dirty="0">
              <a:solidFill>
                <a:srgbClr val="C00000"/>
              </a:solidFill>
            </a:endParaRPr>
          </a:p>
          <a:p>
            <a:pPr>
              <a:buNone/>
              <a:tabLst>
                <a:tab pos="1232536" algn="l"/>
                <a:tab pos="2061210" algn="l"/>
              </a:tabLst>
            </a:pPr>
            <a:r>
              <a:rPr lang="en-US" altLang="en-US" sz="5000" dirty="0"/>
              <a:t>2:3	4	their condemnation written of old</a:t>
            </a:r>
          </a:p>
          <a:p>
            <a:pPr>
              <a:buNone/>
              <a:tabLst>
                <a:tab pos="1232536" algn="l"/>
                <a:tab pos="2061210" algn="l"/>
              </a:tabLst>
            </a:pPr>
            <a:r>
              <a:rPr lang="en-US" altLang="en-US" sz="5000" dirty="0"/>
              <a:t>2:1	4	crept in privately … denying the master</a:t>
            </a:r>
          </a:p>
          <a:p>
            <a:pPr>
              <a:buNone/>
              <a:tabLst>
                <a:tab pos="1232536" algn="l"/>
                <a:tab pos="2061210" algn="l"/>
              </a:tabLst>
            </a:pPr>
            <a:r>
              <a:rPr lang="en-US" altLang="en-US" sz="5000" dirty="0"/>
              <a:t>1:12	5	put in remembrance … though ye know</a:t>
            </a:r>
          </a:p>
          <a:p>
            <a:pPr>
              <a:buNone/>
              <a:tabLst>
                <a:tab pos="1232536" algn="l"/>
                <a:tab pos="2061210" algn="l"/>
              </a:tabLst>
            </a:pPr>
            <a:r>
              <a:rPr lang="en-US" altLang="en-US" sz="5000" dirty="0"/>
              <a:t>2:4	6	angels that sinned (kept not their habitation)</a:t>
            </a:r>
          </a:p>
          <a:p>
            <a:pPr>
              <a:buNone/>
              <a:tabLst>
                <a:tab pos="1232536" algn="l"/>
                <a:tab pos="2061210" algn="l"/>
              </a:tabLst>
            </a:pPr>
            <a:r>
              <a:rPr lang="en-US" altLang="en-US" sz="5000" dirty="0"/>
              <a:t>2:6	7	destruction of Sodom &amp; Gomorrah</a:t>
            </a:r>
          </a:p>
          <a:p>
            <a:pPr>
              <a:buNone/>
              <a:tabLst>
                <a:tab pos="1232536" algn="l"/>
                <a:tab pos="2061210" algn="l"/>
              </a:tabLst>
            </a:pPr>
            <a:r>
              <a:rPr lang="en-US" altLang="en-US" sz="5000" dirty="0"/>
              <a:t>2:10	8	false teachers rail at dignities, despise rule</a:t>
            </a:r>
          </a:p>
          <a:p>
            <a:pPr>
              <a:buNone/>
              <a:tabLst>
                <a:tab pos="1232536" algn="l"/>
                <a:tab pos="2061210" algn="l"/>
              </a:tabLst>
            </a:pPr>
            <a:r>
              <a:rPr lang="en-US" altLang="en-US" sz="5000" dirty="0"/>
              <a:t>2:11	9	angels (Michael) didn’t dispute with the devil</a:t>
            </a:r>
          </a:p>
          <a:p>
            <a:pPr>
              <a:buNone/>
              <a:tabLst>
                <a:tab pos="1232536" algn="l"/>
                <a:tab pos="2061210" algn="l"/>
              </a:tabLst>
            </a:pPr>
            <a:r>
              <a:rPr lang="en-US" altLang="en-US" sz="5000" dirty="0"/>
              <a:t>2:12	10	rail at what they don’t understand … will be destroyed</a:t>
            </a:r>
          </a:p>
          <a:p>
            <a:pPr>
              <a:buNone/>
              <a:tabLst>
                <a:tab pos="1232536" algn="l"/>
                <a:tab pos="2061210" algn="l"/>
              </a:tabLst>
            </a:pPr>
            <a:r>
              <a:rPr lang="en-US" altLang="en-US" sz="5000" dirty="0"/>
              <a:t>2:15	11	example of Balaam</a:t>
            </a:r>
          </a:p>
          <a:p>
            <a:pPr>
              <a:buNone/>
              <a:tabLst>
                <a:tab pos="1232536" algn="l"/>
                <a:tab pos="2061210" algn="l"/>
              </a:tabLst>
            </a:pPr>
            <a:r>
              <a:rPr lang="en-US" altLang="en-US" sz="5000" dirty="0"/>
              <a:t>2:13	12	hidden (rocks) in (love) feasts</a:t>
            </a:r>
          </a:p>
          <a:p>
            <a:pPr>
              <a:buNone/>
              <a:tabLst>
                <a:tab pos="1232536" algn="l"/>
                <a:tab pos="2061210" algn="l"/>
              </a:tabLst>
            </a:pPr>
            <a:r>
              <a:rPr lang="en-US" altLang="en-US" sz="5000" dirty="0"/>
              <a:t>2:17	13	waves, foam, etc.  …blackness reserved for them</a:t>
            </a:r>
          </a:p>
          <a:p>
            <a:pPr>
              <a:buNone/>
              <a:tabLst>
                <a:tab pos="1232536" algn="l"/>
                <a:tab pos="2061210" algn="l"/>
              </a:tabLst>
            </a:pPr>
            <a:r>
              <a:rPr lang="en-US" altLang="en-US" sz="5000" dirty="0"/>
              <a:t>2:18	16	uttering (speaking) great swelling words</a:t>
            </a:r>
          </a:p>
          <a:p>
            <a:pPr>
              <a:buNone/>
              <a:tabLst>
                <a:tab pos="1232536" algn="l"/>
                <a:tab pos="2061210" algn="l"/>
              </a:tabLst>
            </a:pPr>
            <a:r>
              <a:rPr lang="en-US" altLang="en-US" sz="5000" dirty="0"/>
              <a:t>2:18	16	enticing in lusts</a:t>
            </a:r>
          </a:p>
          <a:p>
            <a:pPr>
              <a:buNone/>
              <a:tabLst>
                <a:tab pos="1232536" algn="l"/>
                <a:tab pos="2061210" algn="l"/>
              </a:tabLst>
            </a:pPr>
            <a:r>
              <a:rPr lang="en-US" altLang="en-US" sz="5000" dirty="0"/>
              <a:t>3:2	17	remember words of the apostles</a:t>
            </a:r>
          </a:p>
          <a:p>
            <a:pPr>
              <a:buNone/>
              <a:tabLst>
                <a:tab pos="1232536" algn="l"/>
                <a:tab pos="2061210" algn="l"/>
              </a:tabLst>
            </a:pPr>
            <a:endParaRPr lang="en-US" altLang="en-US" sz="2400" dirty="0"/>
          </a:p>
        </p:txBody>
      </p:sp>
    </p:spTree>
    <p:extLst>
      <p:ext uri="{BB962C8B-B14F-4D97-AF65-F5344CB8AC3E}">
        <p14:creationId xmlns:p14="http://schemas.microsoft.com/office/powerpoint/2010/main" val="72037972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1CC6FEA-C8D0-447B-8408-D33C6C100000}" type="slidenum">
              <a:rPr lang="en-US" altLang="en-US" b="0">
                <a:latin typeface="Times New Roman" panose="02020603050405020304" pitchFamily="18" charset="0"/>
              </a:rPr>
              <a:pPr/>
              <a:t>17</a:t>
            </a:fld>
            <a:endParaRPr lang="en-US" altLang="en-US" b="0">
              <a:latin typeface="Times New Roman" panose="02020603050405020304" pitchFamily="18" charset="0"/>
            </a:endParaRPr>
          </a:p>
        </p:txBody>
      </p:sp>
      <p:sp>
        <p:nvSpPr>
          <p:cNvPr id="116739" name="Rectangle 2"/>
          <p:cNvSpPr>
            <a:spLocks noGrp="1" noChangeArrowheads="1"/>
          </p:cNvSpPr>
          <p:nvPr>
            <p:ph type="title"/>
          </p:nvPr>
        </p:nvSpPr>
        <p:spPr>
          <a:xfrm>
            <a:off x="609600" y="0"/>
            <a:ext cx="10972800" cy="685800"/>
          </a:xfrm>
        </p:spPr>
        <p:txBody>
          <a:bodyPr/>
          <a:lstStyle/>
          <a:p>
            <a:r>
              <a:rPr lang="en-US" altLang="en-US" sz="4320" dirty="0">
                <a:solidFill>
                  <a:srgbClr val="C00000"/>
                </a:solidFill>
              </a:rPr>
              <a:t>Similarities in II Peter 2 &amp; Jude</a:t>
            </a:r>
          </a:p>
        </p:txBody>
      </p:sp>
      <p:sp>
        <p:nvSpPr>
          <p:cNvPr id="116740" name="Rectangle 3"/>
          <p:cNvSpPr>
            <a:spLocks noGrp="1" noChangeArrowheads="1"/>
          </p:cNvSpPr>
          <p:nvPr>
            <p:ph type="body" idx="1"/>
          </p:nvPr>
        </p:nvSpPr>
        <p:spPr>
          <a:xfrm>
            <a:off x="941070" y="685800"/>
            <a:ext cx="10607040" cy="4114800"/>
          </a:xfrm>
        </p:spPr>
        <p:txBody>
          <a:bodyPr/>
          <a:lstStyle/>
          <a:p>
            <a:pPr>
              <a:buNone/>
              <a:tabLst>
                <a:tab pos="1232536" algn="l"/>
                <a:tab pos="2061210" algn="l"/>
              </a:tabLst>
            </a:pPr>
            <a:r>
              <a:rPr lang="en-US" altLang="en-US" sz="2400" u="sng" dirty="0">
                <a:solidFill>
                  <a:srgbClr val="C00000"/>
                </a:solidFill>
              </a:rPr>
              <a:t>II Pet</a:t>
            </a:r>
            <a:r>
              <a:rPr lang="en-US" altLang="en-US" sz="2400" dirty="0">
                <a:solidFill>
                  <a:srgbClr val="C00000"/>
                </a:solidFill>
              </a:rPr>
              <a:t>  </a:t>
            </a:r>
            <a:r>
              <a:rPr lang="en-US" altLang="en-US" sz="2400" u="sng" dirty="0">
                <a:solidFill>
                  <a:srgbClr val="C00000"/>
                </a:solidFill>
              </a:rPr>
              <a:t>Jude</a:t>
            </a:r>
          </a:p>
          <a:p>
            <a:pPr>
              <a:buNone/>
              <a:tabLst>
                <a:tab pos="1232536" algn="l"/>
                <a:tab pos="2061210" algn="l"/>
              </a:tabLst>
            </a:pPr>
            <a:r>
              <a:rPr lang="en-US" altLang="en-US" sz="2400" dirty="0"/>
              <a:t>3:3	18	in the last days … mockers will come</a:t>
            </a:r>
          </a:p>
          <a:p>
            <a:pPr>
              <a:buNone/>
              <a:tabLst>
                <a:tab pos="1232536" algn="l"/>
                <a:tab pos="2061210" algn="l"/>
              </a:tabLst>
            </a:pPr>
            <a:r>
              <a:rPr lang="en-US" altLang="en-US" sz="2400" dirty="0"/>
              <a:t>1:10	24	ye shall never (guard you from) stumble (</a:t>
            </a:r>
            <a:r>
              <a:rPr lang="en-US" altLang="en-US" sz="2400" dirty="0" err="1"/>
              <a:t>ing</a:t>
            </a:r>
            <a:r>
              <a:rPr lang="en-US" altLang="en-US" sz="2400" dirty="0"/>
              <a:t>)</a:t>
            </a:r>
          </a:p>
          <a:p>
            <a:pPr>
              <a:buNone/>
              <a:tabLst>
                <a:tab pos="1232536" algn="l"/>
                <a:tab pos="2061210" algn="l"/>
              </a:tabLst>
            </a:pPr>
            <a:endParaRPr lang="en-US" altLang="en-US" sz="2400" dirty="0"/>
          </a:p>
        </p:txBody>
      </p:sp>
    </p:spTree>
    <p:extLst>
      <p:ext uri="{BB962C8B-B14F-4D97-AF65-F5344CB8AC3E}">
        <p14:creationId xmlns:p14="http://schemas.microsoft.com/office/powerpoint/2010/main" val="19085738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F498120-D622-4DC6-AC66-B50CAF1E89C4}" type="slidenum">
              <a:rPr lang="en-US" altLang="en-US" b="0">
                <a:latin typeface="Times New Roman" panose="02020603050405020304" pitchFamily="18" charset="0"/>
              </a:rPr>
              <a:pPr/>
              <a:t>18</a:t>
            </a:fld>
            <a:endParaRPr lang="en-US" altLang="en-US" b="0">
              <a:latin typeface="Times New Roman" panose="02020603050405020304" pitchFamily="18" charset="0"/>
            </a:endParaRPr>
          </a:p>
        </p:txBody>
      </p:sp>
      <p:sp>
        <p:nvSpPr>
          <p:cNvPr id="117763" name="Rectangle 2"/>
          <p:cNvSpPr>
            <a:spLocks noGrp="1" noChangeArrowheads="1"/>
          </p:cNvSpPr>
          <p:nvPr>
            <p:ph type="title"/>
          </p:nvPr>
        </p:nvSpPr>
        <p:spPr>
          <a:xfrm>
            <a:off x="609600" y="76200"/>
            <a:ext cx="10972800" cy="685800"/>
          </a:xfrm>
        </p:spPr>
        <p:txBody>
          <a:bodyPr/>
          <a:lstStyle/>
          <a:p>
            <a:r>
              <a:rPr lang="en-US" altLang="en-US" sz="4320" dirty="0">
                <a:solidFill>
                  <a:srgbClr val="C00000"/>
                </a:solidFill>
              </a:rPr>
              <a:t>Differences in II Peter 2 &amp; Jude</a:t>
            </a:r>
          </a:p>
        </p:txBody>
      </p:sp>
      <p:sp>
        <p:nvSpPr>
          <p:cNvPr id="117764" name="Rectangle 3"/>
          <p:cNvSpPr>
            <a:spLocks noGrp="1" noChangeArrowheads="1"/>
          </p:cNvSpPr>
          <p:nvPr>
            <p:ph type="body" idx="1"/>
          </p:nvPr>
        </p:nvSpPr>
        <p:spPr>
          <a:xfrm>
            <a:off x="792480" y="914400"/>
            <a:ext cx="4846320" cy="4800600"/>
          </a:xfrm>
        </p:spPr>
        <p:txBody>
          <a:bodyPr>
            <a:normAutofit lnSpcReduction="10000"/>
          </a:bodyPr>
          <a:lstStyle/>
          <a:p>
            <a:pPr marL="1232536" indent="-1232536">
              <a:buNone/>
              <a:tabLst>
                <a:tab pos="135256" algn="l"/>
                <a:tab pos="1232536" algn="l"/>
              </a:tabLst>
            </a:pPr>
            <a:r>
              <a:rPr lang="en-US" altLang="en-US" sz="2880" u="sng" dirty="0">
                <a:solidFill>
                  <a:srgbClr val="C00000"/>
                </a:solidFill>
              </a:rPr>
              <a:t>Jude</a:t>
            </a:r>
          </a:p>
          <a:p>
            <a:pPr marL="1232536" indent="-1232536">
              <a:buNone/>
              <a:tabLst>
                <a:tab pos="135256" algn="l"/>
                <a:tab pos="1232536" algn="l"/>
              </a:tabLst>
            </a:pPr>
            <a:r>
              <a:rPr lang="en-US" altLang="en-US" sz="2880" dirty="0"/>
              <a:t>	5	Deliverance from Egypt &amp; Later Judgment</a:t>
            </a:r>
          </a:p>
          <a:p>
            <a:pPr marL="1232536" indent="-1232536">
              <a:buNone/>
              <a:tabLst>
                <a:tab pos="135256" algn="l"/>
                <a:tab pos="1232536" algn="l"/>
              </a:tabLst>
            </a:pPr>
            <a:r>
              <a:rPr lang="en-US" altLang="en-US" sz="2880" dirty="0"/>
              <a:t>	11	Cain &amp; </a:t>
            </a:r>
            <a:r>
              <a:rPr lang="en-US" altLang="en-US" sz="2880" dirty="0" err="1"/>
              <a:t>Korah</a:t>
            </a:r>
            <a:endParaRPr lang="en-US" altLang="en-US" sz="2880" dirty="0"/>
          </a:p>
          <a:p>
            <a:pPr marL="1232536" indent="-1232536">
              <a:buNone/>
              <a:tabLst>
                <a:tab pos="135256" algn="l"/>
                <a:tab pos="1232536" algn="l"/>
              </a:tabLst>
            </a:pPr>
            <a:r>
              <a:rPr lang="en-US" altLang="en-US" sz="2880" dirty="0"/>
              <a:t>	12	Selfish Shepherds</a:t>
            </a:r>
          </a:p>
          <a:p>
            <a:pPr marL="1232536" indent="-1232536">
              <a:buNone/>
              <a:tabLst>
                <a:tab pos="135256" algn="l"/>
                <a:tab pos="1232536" algn="l"/>
              </a:tabLst>
            </a:pPr>
            <a:r>
              <a:rPr lang="en-US" altLang="en-US" sz="2880" dirty="0"/>
              <a:t>	13	Wandering Stars</a:t>
            </a:r>
          </a:p>
          <a:p>
            <a:pPr marL="1232536" indent="-1232536">
              <a:buNone/>
              <a:tabLst>
                <a:tab pos="135256" algn="l"/>
                <a:tab pos="1232536" algn="l"/>
              </a:tabLst>
            </a:pPr>
            <a:r>
              <a:rPr lang="en-US" altLang="en-US" sz="2880" dirty="0"/>
              <a:t>	14,15	Enoch’s Prophecy</a:t>
            </a:r>
          </a:p>
          <a:p>
            <a:pPr marL="1232536" indent="-1232536">
              <a:buNone/>
              <a:tabLst>
                <a:tab pos="135256" algn="l"/>
                <a:tab pos="1232536" algn="l"/>
              </a:tabLst>
            </a:pPr>
            <a:r>
              <a:rPr lang="en-US" altLang="en-US" sz="2880" dirty="0"/>
              <a:t>	18	Showing Respect of Persons</a:t>
            </a:r>
          </a:p>
        </p:txBody>
      </p:sp>
      <p:sp>
        <p:nvSpPr>
          <p:cNvPr id="117765" name="Rectangle 4"/>
          <p:cNvSpPr>
            <a:spLocks noChangeArrowheads="1"/>
          </p:cNvSpPr>
          <p:nvPr/>
        </p:nvSpPr>
        <p:spPr bwMode="auto">
          <a:xfrm>
            <a:off x="5913120" y="914400"/>
            <a:ext cx="557784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27113" indent="-1027113"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l"/>
                <a:tab pos="1027113"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l"/>
                <a:tab pos="1027113" algn="l"/>
              </a:tabLst>
              <a:defRPr b="1">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880" u="sng" dirty="0">
                <a:solidFill>
                  <a:srgbClr val="C00000"/>
                </a:solidFill>
              </a:rPr>
              <a:t>II Peter 2</a:t>
            </a:r>
          </a:p>
          <a:p>
            <a:pPr>
              <a:spcBef>
                <a:spcPct val="20000"/>
              </a:spcBef>
            </a:pPr>
            <a:r>
              <a:rPr lang="en-US" altLang="en-US" sz="2880" dirty="0"/>
              <a:t>	5	Noah &amp; the Flood</a:t>
            </a:r>
          </a:p>
          <a:p>
            <a:pPr>
              <a:spcBef>
                <a:spcPct val="20000"/>
              </a:spcBef>
            </a:pPr>
            <a:r>
              <a:rPr lang="en-US" altLang="en-US" sz="2880" dirty="0"/>
              <a:t>	</a:t>
            </a:r>
            <a:endParaRPr lang="en-US" altLang="en-US" sz="2880" dirty="0" smtClean="0"/>
          </a:p>
          <a:p>
            <a:pPr>
              <a:spcBef>
                <a:spcPct val="20000"/>
              </a:spcBef>
            </a:pPr>
            <a:r>
              <a:rPr lang="en-US" altLang="en-US" sz="2880" dirty="0" smtClean="0"/>
              <a:t>7,8</a:t>
            </a:r>
            <a:r>
              <a:rPr lang="en-US" altLang="en-US" sz="2880" dirty="0"/>
              <a:t>	Lot &amp; Sodom</a:t>
            </a:r>
          </a:p>
          <a:p>
            <a:pPr>
              <a:spcBef>
                <a:spcPct val="20000"/>
              </a:spcBef>
            </a:pPr>
            <a:r>
              <a:rPr lang="en-US" altLang="en-US" sz="2880" dirty="0"/>
              <a:t>	14	Cannot Cease from Sin</a:t>
            </a:r>
          </a:p>
          <a:p>
            <a:pPr>
              <a:spcBef>
                <a:spcPct val="20000"/>
              </a:spcBef>
            </a:pPr>
            <a:r>
              <a:rPr lang="en-US" altLang="en-US" sz="2880" dirty="0"/>
              <a:t>	19-22	Escaped Defilements, then Return:  Worse</a:t>
            </a:r>
          </a:p>
        </p:txBody>
      </p:sp>
      <p:sp>
        <p:nvSpPr>
          <p:cNvPr id="117766" name="Line 5"/>
          <p:cNvSpPr>
            <a:spLocks noChangeShapeType="1"/>
          </p:cNvSpPr>
          <p:nvPr/>
        </p:nvSpPr>
        <p:spPr bwMode="auto">
          <a:xfrm>
            <a:off x="5821680" y="9906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Tree>
    <p:extLst>
      <p:ext uri="{BB962C8B-B14F-4D97-AF65-F5344CB8AC3E}">
        <p14:creationId xmlns:p14="http://schemas.microsoft.com/office/powerpoint/2010/main" val="286879718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p:cNvSpPr>
            <a:spLocks noGrp="1" noChangeArrowheads="1"/>
          </p:cNvSpPr>
          <p:nvPr>
            <p:ph type="sldNum" sz="quarter" idx="12"/>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50B18984-023F-41BE-B645-E6FAA6DC4580}" type="slidenum">
              <a:rPr lang="en-US" altLang="en-US" sz="1680" b="0">
                <a:latin typeface="Times New Roman" panose="02020603050405020304" pitchFamily="18" charset="0"/>
              </a:rPr>
              <a:pPr>
                <a:spcBef>
                  <a:spcPct val="0"/>
                </a:spcBef>
                <a:buFontTx/>
                <a:buNone/>
              </a:pPr>
              <a:t>19</a:t>
            </a:fld>
            <a:endParaRPr lang="en-US" altLang="en-US" sz="1680" b="0">
              <a:latin typeface="Times New Roman" panose="02020603050405020304" pitchFamily="18" charset="0"/>
            </a:endParaRPr>
          </a:p>
        </p:txBody>
      </p:sp>
      <p:sp>
        <p:nvSpPr>
          <p:cNvPr id="28675" name="Rectangle 4098"/>
          <p:cNvSpPr>
            <a:spLocks noGrp="1" noChangeArrowheads="1"/>
          </p:cNvSpPr>
          <p:nvPr>
            <p:ph type="ctrTitle"/>
          </p:nvPr>
        </p:nvSpPr>
        <p:spPr>
          <a:xfrm>
            <a:off x="0" y="2790866"/>
            <a:ext cx="9326880" cy="1143000"/>
          </a:xfrm>
        </p:spPr>
        <p:txBody>
          <a:bodyPr>
            <a:normAutofit/>
          </a:bodyPr>
          <a:lstStyle/>
          <a:p>
            <a:r>
              <a:rPr lang="en-US" altLang="en-US" sz="4320" dirty="0" smtClean="0">
                <a:solidFill>
                  <a:srgbClr val="C00000"/>
                </a:solidFill>
              </a:rPr>
              <a:t>Lesson </a:t>
            </a:r>
            <a:r>
              <a:rPr lang="en-US" altLang="en-US" sz="4320" dirty="0">
                <a:solidFill>
                  <a:srgbClr val="C00000"/>
                </a:solidFill>
              </a:rPr>
              <a:t>8</a:t>
            </a:r>
          </a:p>
        </p:txBody>
      </p:sp>
    </p:spTree>
    <p:extLst>
      <p:ext uri="{BB962C8B-B14F-4D97-AF65-F5344CB8AC3E}">
        <p14:creationId xmlns:p14="http://schemas.microsoft.com/office/powerpoint/2010/main" val="251533801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367790" y="0"/>
            <a:ext cx="9326880" cy="1143000"/>
          </a:xfrm>
        </p:spPr>
        <p:txBody>
          <a:bodyPr/>
          <a:lstStyle/>
          <a:p>
            <a:pPr eaLnBrk="1" hangingPunct="1"/>
            <a:r>
              <a:rPr lang="en-US" altLang="en-US" smtClean="0"/>
              <a:t>Who wrote 2 Peter?</a:t>
            </a:r>
          </a:p>
        </p:txBody>
      </p:sp>
      <p:sp>
        <p:nvSpPr>
          <p:cNvPr id="105475" name="Rectangle 3"/>
          <p:cNvSpPr>
            <a:spLocks noGrp="1" noChangeArrowheads="1"/>
          </p:cNvSpPr>
          <p:nvPr>
            <p:ph type="body" sz="half" idx="4294967295"/>
          </p:nvPr>
        </p:nvSpPr>
        <p:spPr>
          <a:xfrm>
            <a:off x="975360" y="1087756"/>
            <a:ext cx="5852160" cy="4114800"/>
          </a:xfrm>
        </p:spPr>
        <p:txBody>
          <a:bodyPr/>
          <a:lstStyle/>
          <a:p>
            <a:pPr marL="194310" indent="-194310"/>
            <a:r>
              <a:rPr lang="en-US" altLang="en-US" sz="2880" dirty="0"/>
              <a:t>Simon  ----  </a:t>
            </a:r>
            <a:r>
              <a:rPr lang="en-US" altLang="en-US" sz="2880" dirty="0">
                <a:solidFill>
                  <a:srgbClr val="C00000"/>
                </a:solidFill>
              </a:rPr>
              <a:t>Peter /  </a:t>
            </a:r>
            <a:r>
              <a:rPr lang="en-US" altLang="en-US" sz="2880" dirty="0" err="1">
                <a:solidFill>
                  <a:srgbClr val="C00000"/>
                </a:solidFill>
              </a:rPr>
              <a:t>Cepha</a:t>
            </a:r>
            <a:r>
              <a:rPr lang="en-US" altLang="en-US" sz="2880" dirty="0">
                <a:solidFill>
                  <a:srgbClr val="C00000"/>
                </a:solidFill>
              </a:rPr>
              <a:t> 			(Aramaic) / Rock</a:t>
            </a:r>
          </a:p>
          <a:p>
            <a:pPr marL="194310" indent="-194310"/>
            <a:endParaRPr lang="en-US" altLang="en-US" sz="2880" dirty="0"/>
          </a:p>
        </p:txBody>
      </p:sp>
      <p:sp>
        <p:nvSpPr>
          <p:cNvPr id="4" name="Rectangle 3"/>
          <p:cNvSpPr txBox="1">
            <a:spLocks noChangeArrowheads="1"/>
          </p:cNvSpPr>
          <p:nvPr/>
        </p:nvSpPr>
        <p:spPr bwMode="auto">
          <a:xfrm>
            <a:off x="990600" y="2057400"/>
            <a:ext cx="300228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1925" indent="-161925" eaLnBrk="0" hangingPunct="0">
              <a:defRPr b="1">
                <a:solidFill>
                  <a:schemeClr val="tx1"/>
                </a:solidFill>
                <a:latin typeface="Arial" panose="020B0604020202020204" pitchFamily="34" charset="0"/>
                <a:cs typeface="Arial" panose="020B0604020202020204" pitchFamily="34" charset="0"/>
              </a:defRPr>
            </a:lvl1pPr>
            <a:lvl2pPr marL="561975"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Tx/>
              <a:buChar char="•"/>
            </a:pPr>
            <a:r>
              <a:rPr lang="en-US" altLang="en-US" sz="2880"/>
              <a:t>Simon</a:t>
            </a:r>
          </a:p>
          <a:p>
            <a:pPr lvl="1" eaLnBrk="1" hangingPunct="1">
              <a:lnSpc>
                <a:spcPct val="90000"/>
              </a:lnSpc>
              <a:spcBef>
                <a:spcPct val="20000"/>
              </a:spcBef>
              <a:buFontTx/>
              <a:buChar char="–"/>
            </a:pPr>
            <a:r>
              <a:rPr lang="en-US" altLang="en-US" sz="2400"/>
              <a:t>Rash</a:t>
            </a:r>
          </a:p>
          <a:p>
            <a:pPr lvl="1" eaLnBrk="1" hangingPunct="1">
              <a:lnSpc>
                <a:spcPct val="90000"/>
              </a:lnSpc>
              <a:spcBef>
                <a:spcPct val="20000"/>
              </a:spcBef>
              <a:buFontTx/>
              <a:buChar char="–"/>
            </a:pPr>
            <a:r>
              <a:rPr lang="en-US" altLang="en-US" sz="2400"/>
              <a:t>Headstrong</a:t>
            </a:r>
          </a:p>
          <a:p>
            <a:pPr lvl="1" eaLnBrk="1" hangingPunct="1">
              <a:lnSpc>
                <a:spcPct val="90000"/>
              </a:lnSpc>
              <a:spcBef>
                <a:spcPct val="20000"/>
              </a:spcBef>
              <a:buFontTx/>
              <a:buChar char="–"/>
            </a:pPr>
            <a:r>
              <a:rPr lang="en-US" altLang="en-US" sz="2400"/>
              <a:t>Proud</a:t>
            </a:r>
          </a:p>
          <a:p>
            <a:pPr lvl="1" eaLnBrk="1" hangingPunct="1">
              <a:lnSpc>
                <a:spcPct val="90000"/>
              </a:lnSpc>
              <a:spcBef>
                <a:spcPct val="20000"/>
              </a:spcBef>
              <a:buFontTx/>
              <a:buChar char="–"/>
            </a:pPr>
            <a:r>
              <a:rPr lang="en-US" altLang="en-US" sz="2400"/>
              <a:t>Impulsive</a:t>
            </a:r>
          </a:p>
          <a:p>
            <a:pPr lvl="1" eaLnBrk="1" hangingPunct="1">
              <a:lnSpc>
                <a:spcPct val="90000"/>
              </a:lnSpc>
              <a:spcBef>
                <a:spcPct val="20000"/>
              </a:spcBef>
              <a:buFontTx/>
              <a:buChar char="–"/>
            </a:pPr>
            <a:r>
              <a:rPr lang="en-US" altLang="en-US" sz="2400"/>
              <a:t>Unstable</a:t>
            </a:r>
          </a:p>
          <a:p>
            <a:pPr lvl="1" eaLnBrk="1" hangingPunct="1">
              <a:lnSpc>
                <a:spcPct val="90000"/>
              </a:lnSpc>
              <a:spcBef>
                <a:spcPct val="20000"/>
              </a:spcBef>
              <a:buFontTx/>
              <a:buChar char="–"/>
            </a:pPr>
            <a:r>
              <a:rPr lang="en-US" altLang="en-US" sz="2400"/>
              <a:t>Had trouble with his mouth</a:t>
            </a:r>
          </a:p>
        </p:txBody>
      </p:sp>
      <p:sp>
        <p:nvSpPr>
          <p:cNvPr id="5" name="Rectangle 4"/>
          <p:cNvSpPr txBox="1">
            <a:spLocks noChangeArrowheads="1"/>
          </p:cNvSpPr>
          <p:nvPr/>
        </p:nvSpPr>
        <p:spPr bwMode="auto">
          <a:xfrm>
            <a:off x="3992880" y="2093596"/>
            <a:ext cx="2926080" cy="209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1925" indent="-161925" eaLnBrk="0" hangingPunct="0">
              <a:defRPr b="1">
                <a:solidFill>
                  <a:schemeClr val="tx1"/>
                </a:solidFill>
                <a:latin typeface="Arial" panose="020B0604020202020204" pitchFamily="34" charset="0"/>
                <a:cs typeface="Arial" panose="020B0604020202020204" pitchFamily="34" charset="0"/>
              </a:defRPr>
            </a:lvl1pPr>
            <a:lvl2pPr marL="561975"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Tx/>
              <a:buChar char="•"/>
            </a:pPr>
            <a:r>
              <a:rPr lang="en-US" altLang="en-US" sz="2880" dirty="0">
                <a:solidFill>
                  <a:srgbClr val="C00000"/>
                </a:solidFill>
              </a:rPr>
              <a:t>Peter (Rock)</a:t>
            </a:r>
          </a:p>
          <a:p>
            <a:pPr lvl="1" eaLnBrk="1" hangingPunct="1">
              <a:lnSpc>
                <a:spcPct val="90000"/>
              </a:lnSpc>
              <a:spcBef>
                <a:spcPct val="20000"/>
              </a:spcBef>
              <a:buFontTx/>
              <a:buChar char="–"/>
            </a:pPr>
            <a:r>
              <a:rPr lang="en-US" altLang="en-US" sz="2400" dirty="0">
                <a:solidFill>
                  <a:srgbClr val="C00000"/>
                </a:solidFill>
              </a:rPr>
              <a:t>Firmness</a:t>
            </a:r>
          </a:p>
          <a:p>
            <a:pPr lvl="1" eaLnBrk="1" hangingPunct="1">
              <a:lnSpc>
                <a:spcPct val="90000"/>
              </a:lnSpc>
              <a:spcBef>
                <a:spcPct val="20000"/>
              </a:spcBef>
              <a:buFontTx/>
              <a:buChar char="–"/>
            </a:pPr>
            <a:r>
              <a:rPr lang="en-US" altLang="en-US" sz="2400" dirty="0">
                <a:solidFill>
                  <a:srgbClr val="C00000"/>
                </a:solidFill>
              </a:rPr>
              <a:t>Stability</a:t>
            </a:r>
          </a:p>
          <a:p>
            <a:pPr lvl="1" eaLnBrk="1" hangingPunct="1">
              <a:lnSpc>
                <a:spcPct val="90000"/>
              </a:lnSpc>
              <a:spcBef>
                <a:spcPct val="20000"/>
              </a:spcBef>
              <a:buFontTx/>
              <a:buChar char="–"/>
            </a:pPr>
            <a:r>
              <a:rPr lang="en-US" altLang="en-US" sz="2400" dirty="0">
                <a:solidFill>
                  <a:srgbClr val="C00000"/>
                </a:solidFill>
              </a:rPr>
              <a:t>Strength</a:t>
            </a:r>
          </a:p>
          <a:p>
            <a:pPr lvl="1" eaLnBrk="1" hangingPunct="1">
              <a:lnSpc>
                <a:spcPct val="90000"/>
              </a:lnSpc>
              <a:spcBef>
                <a:spcPct val="20000"/>
              </a:spcBef>
              <a:buFontTx/>
              <a:buChar char="–"/>
            </a:pPr>
            <a:r>
              <a:rPr lang="en-US" altLang="en-US" sz="2400" dirty="0">
                <a:solidFill>
                  <a:srgbClr val="C00000"/>
                </a:solidFill>
              </a:rPr>
              <a:t>Faithfulness</a:t>
            </a:r>
          </a:p>
        </p:txBody>
      </p:sp>
      <p:sp>
        <p:nvSpPr>
          <p:cNvPr id="8" name="Rectangle 3"/>
          <p:cNvSpPr txBox="1">
            <a:spLocks noChangeArrowheads="1"/>
          </p:cNvSpPr>
          <p:nvPr/>
        </p:nvSpPr>
        <p:spPr bwMode="auto">
          <a:xfrm>
            <a:off x="6461760" y="1087756"/>
            <a:ext cx="5164456" cy="410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1925" indent="-161925" eaLnBrk="0" hangingPunct="0">
              <a:defRPr b="1">
                <a:solidFill>
                  <a:schemeClr val="tx1"/>
                </a:solidFill>
                <a:latin typeface="Arial" panose="020B0604020202020204" pitchFamily="34" charset="0"/>
                <a:cs typeface="Arial" panose="020B0604020202020204" pitchFamily="34" charset="0"/>
              </a:defRPr>
            </a:lvl1pPr>
            <a:lvl2pPr marL="561975"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Tx/>
              <a:buChar char="•"/>
            </a:pPr>
            <a:r>
              <a:rPr lang="en-US" altLang="en-US" sz="2880" dirty="0">
                <a:solidFill>
                  <a:srgbClr val="C00000"/>
                </a:solidFill>
              </a:rPr>
              <a:t>Peter’s Time With Jesus</a:t>
            </a:r>
          </a:p>
          <a:p>
            <a:pPr lvl="1" eaLnBrk="1" hangingPunct="1">
              <a:lnSpc>
                <a:spcPct val="90000"/>
              </a:lnSpc>
              <a:spcBef>
                <a:spcPct val="20000"/>
              </a:spcBef>
              <a:buFontTx/>
              <a:buChar char="–"/>
            </a:pPr>
            <a:r>
              <a:rPr lang="en-US" altLang="en-US" sz="2160" dirty="0" err="1">
                <a:solidFill>
                  <a:srgbClr val="C00000"/>
                </a:solidFill>
              </a:rPr>
              <a:t>Jairus</a:t>
            </a:r>
            <a:r>
              <a:rPr lang="en-US" altLang="en-US" sz="2160" dirty="0">
                <a:solidFill>
                  <a:srgbClr val="C00000"/>
                </a:solidFill>
              </a:rPr>
              <a:t>’ daughter raised</a:t>
            </a:r>
          </a:p>
          <a:p>
            <a:pPr lvl="1" eaLnBrk="1" hangingPunct="1">
              <a:lnSpc>
                <a:spcPct val="90000"/>
              </a:lnSpc>
              <a:spcBef>
                <a:spcPct val="20000"/>
              </a:spcBef>
              <a:buFontTx/>
              <a:buChar char="–"/>
            </a:pPr>
            <a:r>
              <a:rPr lang="en-US" altLang="en-US" sz="2160" dirty="0">
                <a:solidFill>
                  <a:srgbClr val="C00000"/>
                </a:solidFill>
              </a:rPr>
              <a:t>Walks on water</a:t>
            </a:r>
          </a:p>
          <a:p>
            <a:pPr lvl="1" eaLnBrk="1" hangingPunct="1">
              <a:lnSpc>
                <a:spcPct val="90000"/>
              </a:lnSpc>
              <a:spcBef>
                <a:spcPct val="20000"/>
              </a:spcBef>
              <a:buFontTx/>
              <a:buChar char="–"/>
            </a:pPr>
            <a:r>
              <a:rPr lang="en-US" altLang="en-US" sz="2160" dirty="0">
                <a:solidFill>
                  <a:srgbClr val="C00000"/>
                </a:solidFill>
              </a:rPr>
              <a:t>Blessed by Jesus upon confession</a:t>
            </a:r>
          </a:p>
          <a:p>
            <a:pPr lvl="2" eaLnBrk="1" hangingPunct="1">
              <a:lnSpc>
                <a:spcPct val="90000"/>
              </a:lnSpc>
              <a:spcBef>
                <a:spcPct val="20000"/>
              </a:spcBef>
              <a:buFontTx/>
              <a:buChar char="•"/>
            </a:pPr>
            <a:r>
              <a:rPr lang="en-US" altLang="en-US" sz="1920" dirty="0">
                <a:solidFill>
                  <a:srgbClr val="C00000"/>
                </a:solidFill>
              </a:rPr>
              <a:t>Resisted idea of Jesus dying</a:t>
            </a:r>
          </a:p>
          <a:p>
            <a:pPr lvl="1" eaLnBrk="1" hangingPunct="1">
              <a:lnSpc>
                <a:spcPct val="90000"/>
              </a:lnSpc>
              <a:spcBef>
                <a:spcPct val="20000"/>
              </a:spcBef>
              <a:buFontTx/>
              <a:buChar char="–"/>
            </a:pPr>
            <a:r>
              <a:rPr lang="en-US" altLang="en-US" sz="2160" dirty="0">
                <a:solidFill>
                  <a:srgbClr val="C00000"/>
                </a:solidFill>
              </a:rPr>
              <a:t>Witnesses transfiguration</a:t>
            </a:r>
          </a:p>
          <a:p>
            <a:pPr lvl="2" eaLnBrk="1" hangingPunct="1">
              <a:lnSpc>
                <a:spcPct val="90000"/>
              </a:lnSpc>
              <a:spcBef>
                <a:spcPct val="20000"/>
              </a:spcBef>
              <a:buFontTx/>
              <a:buChar char="•"/>
            </a:pPr>
            <a:r>
              <a:rPr lang="en-US" altLang="en-US" sz="1920" dirty="0">
                <a:solidFill>
                  <a:srgbClr val="C00000"/>
                </a:solidFill>
              </a:rPr>
              <a:t>Proposes to build three “tents”</a:t>
            </a:r>
          </a:p>
          <a:p>
            <a:pPr lvl="1" eaLnBrk="1" hangingPunct="1">
              <a:lnSpc>
                <a:spcPct val="90000"/>
              </a:lnSpc>
              <a:spcBef>
                <a:spcPct val="20000"/>
              </a:spcBef>
              <a:buFontTx/>
              <a:buChar char="–"/>
            </a:pPr>
            <a:r>
              <a:rPr lang="en-US" altLang="en-US" sz="2160" dirty="0">
                <a:solidFill>
                  <a:srgbClr val="C00000"/>
                </a:solidFill>
              </a:rPr>
              <a:t>At Passover meal – Lord’s Supper</a:t>
            </a:r>
          </a:p>
          <a:p>
            <a:pPr lvl="2" eaLnBrk="1" hangingPunct="1">
              <a:lnSpc>
                <a:spcPct val="90000"/>
              </a:lnSpc>
              <a:spcBef>
                <a:spcPct val="20000"/>
              </a:spcBef>
              <a:buFontTx/>
              <a:buChar char="•"/>
            </a:pPr>
            <a:r>
              <a:rPr lang="en-US" altLang="en-US" sz="1920" dirty="0">
                <a:solidFill>
                  <a:srgbClr val="C00000"/>
                </a:solidFill>
              </a:rPr>
              <a:t>Bold prediction of faithfulness</a:t>
            </a:r>
          </a:p>
          <a:p>
            <a:pPr lvl="1" eaLnBrk="1" hangingPunct="1">
              <a:lnSpc>
                <a:spcPct val="90000"/>
              </a:lnSpc>
              <a:spcBef>
                <a:spcPct val="20000"/>
              </a:spcBef>
              <a:buFontTx/>
              <a:buChar char="–"/>
            </a:pPr>
            <a:r>
              <a:rPr lang="en-US" altLang="en-US" sz="2160" dirty="0">
                <a:solidFill>
                  <a:srgbClr val="C00000"/>
                </a:solidFill>
              </a:rPr>
              <a:t>In the Garden of Gethsemane</a:t>
            </a:r>
          </a:p>
          <a:p>
            <a:pPr lvl="2" eaLnBrk="1" hangingPunct="1">
              <a:lnSpc>
                <a:spcPct val="90000"/>
              </a:lnSpc>
              <a:spcBef>
                <a:spcPct val="20000"/>
              </a:spcBef>
              <a:buFontTx/>
              <a:buChar char="•"/>
            </a:pPr>
            <a:r>
              <a:rPr lang="en-US" altLang="en-US" sz="1920" dirty="0">
                <a:solidFill>
                  <a:srgbClr val="C00000"/>
                </a:solidFill>
              </a:rPr>
              <a:t>Asleep just prior to capture</a:t>
            </a:r>
          </a:p>
          <a:p>
            <a:pPr lvl="2" eaLnBrk="1" hangingPunct="1">
              <a:lnSpc>
                <a:spcPct val="90000"/>
              </a:lnSpc>
              <a:spcBef>
                <a:spcPct val="20000"/>
              </a:spcBef>
              <a:buFontTx/>
              <a:buChar char="•"/>
            </a:pPr>
            <a:r>
              <a:rPr lang="en-US" altLang="en-US" sz="1920" dirty="0">
                <a:solidFill>
                  <a:srgbClr val="C00000"/>
                </a:solidFill>
              </a:rPr>
              <a:t>Resisted Jesus’ capture</a:t>
            </a:r>
            <a:endParaRPr lang="en-US" altLang="en-US" sz="2160" dirty="0">
              <a:solidFill>
                <a:srgbClr val="C00000"/>
              </a:solidFill>
            </a:endParaRPr>
          </a:p>
          <a:p>
            <a:pPr lvl="1" eaLnBrk="1" hangingPunct="1">
              <a:lnSpc>
                <a:spcPct val="90000"/>
              </a:lnSpc>
              <a:spcBef>
                <a:spcPct val="20000"/>
              </a:spcBef>
              <a:buFontTx/>
              <a:buChar char="–"/>
            </a:pPr>
            <a:r>
              <a:rPr lang="en-US" altLang="en-US" sz="2160" dirty="0">
                <a:solidFill>
                  <a:srgbClr val="C00000"/>
                </a:solidFill>
              </a:rPr>
              <a:t>Denying knowing Jesus during trials</a:t>
            </a:r>
          </a:p>
          <a:p>
            <a:pPr lvl="2" eaLnBrk="1" hangingPunct="1">
              <a:lnSpc>
                <a:spcPct val="90000"/>
              </a:lnSpc>
              <a:spcBef>
                <a:spcPct val="20000"/>
              </a:spcBef>
              <a:buFontTx/>
              <a:buChar char="•"/>
            </a:pPr>
            <a:endParaRPr lang="en-US" altLang="en-US" sz="1920" dirty="0">
              <a:solidFill>
                <a:srgbClr val="00FF00"/>
              </a:solidFill>
            </a:endParaRPr>
          </a:p>
        </p:txBody>
      </p:sp>
    </p:spTree>
    <p:extLst>
      <p:ext uri="{BB962C8B-B14F-4D97-AF65-F5344CB8AC3E}">
        <p14:creationId xmlns:p14="http://schemas.microsoft.com/office/powerpoint/2010/main" val="38644497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15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smtClean="0">
                <a:solidFill>
                  <a:srgbClr val="C00000"/>
                </a:solidFill>
              </a:rPr>
              <a:t>List 3 purposes of 2 Peter:</a:t>
            </a:r>
          </a:p>
          <a:p>
            <a:pPr marL="0" indent="0">
              <a:buNone/>
            </a:pPr>
            <a:endParaRPr lang="en-US" altLang="en-US" sz="4320" dirty="0">
              <a:solidFill>
                <a:srgbClr val="C00000"/>
              </a:solidFill>
            </a:endParaRPr>
          </a:p>
          <a:p>
            <a:pPr marL="674370" lvl="1">
              <a:buFont typeface="Wingdings" panose="05000000000000000000" pitchFamily="2" charset="2"/>
              <a:buChar char="Ø"/>
            </a:pPr>
            <a:endParaRPr lang="en-US" altLang="en-US" sz="2160" dirty="0">
              <a:solidFill>
                <a:srgbClr val="FFFF00"/>
              </a:solidFill>
            </a:endParaRPr>
          </a:p>
          <a:p>
            <a:pPr marL="960120" lvl="1" indent="-514350">
              <a:buFont typeface="+mj-lt"/>
              <a:buAutoNum type="arabicPeriod"/>
            </a:pPr>
            <a:r>
              <a:rPr lang="en-US" altLang="en-US" sz="3200" dirty="0" smtClean="0">
                <a:solidFill>
                  <a:srgbClr val="C00000"/>
                </a:solidFill>
              </a:rPr>
              <a:t>___________________________________________</a:t>
            </a:r>
          </a:p>
          <a:p>
            <a:pPr marL="960120" lvl="1" indent="-514350">
              <a:buFont typeface="+mj-lt"/>
              <a:buAutoNum type="arabicPeriod"/>
            </a:pPr>
            <a:endParaRPr lang="en-US" altLang="en-US" sz="3200" dirty="0">
              <a:solidFill>
                <a:srgbClr val="C00000"/>
              </a:solidFill>
            </a:endParaRPr>
          </a:p>
          <a:p>
            <a:pPr marL="960120" lvl="1" indent="-514350">
              <a:buFont typeface="+mj-lt"/>
              <a:buAutoNum type="arabicPeriod"/>
            </a:pPr>
            <a:endParaRPr lang="en-US" altLang="en-US" sz="3200" dirty="0" smtClean="0">
              <a:solidFill>
                <a:srgbClr val="C00000"/>
              </a:solidFill>
            </a:endParaRPr>
          </a:p>
          <a:p>
            <a:pPr marL="960120" lvl="1" indent="-514350">
              <a:buFont typeface="+mj-lt"/>
              <a:buAutoNum type="arabicPeriod"/>
            </a:pPr>
            <a:r>
              <a:rPr lang="en-US" altLang="en-US" sz="3200" dirty="0" smtClean="0">
                <a:solidFill>
                  <a:srgbClr val="C00000"/>
                </a:solidFill>
              </a:rPr>
              <a:t>___________________________________________</a:t>
            </a:r>
          </a:p>
          <a:p>
            <a:pPr marL="960120" lvl="1" indent="-514350">
              <a:buFont typeface="+mj-lt"/>
              <a:buAutoNum type="arabicPeriod"/>
            </a:pPr>
            <a:endParaRPr lang="en-US" altLang="en-US" sz="3200" dirty="0">
              <a:solidFill>
                <a:srgbClr val="C00000"/>
              </a:solidFill>
            </a:endParaRPr>
          </a:p>
          <a:p>
            <a:pPr marL="960120" lvl="1" indent="-514350">
              <a:buFont typeface="+mj-lt"/>
              <a:buAutoNum type="arabicPeriod"/>
            </a:pPr>
            <a:endParaRPr lang="en-US" altLang="en-US" sz="3200" dirty="0" smtClean="0">
              <a:solidFill>
                <a:srgbClr val="C00000"/>
              </a:solidFill>
            </a:endParaRPr>
          </a:p>
          <a:p>
            <a:pPr marL="960120" lvl="1" indent="-514350">
              <a:buFont typeface="+mj-lt"/>
              <a:buAutoNum type="arabicPeriod"/>
            </a:pPr>
            <a:r>
              <a:rPr lang="en-US" altLang="en-US" sz="3200" dirty="0" smtClean="0">
                <a:solidFill>
                  <a:srgbClr val="C00000"/>
                </a:solidFill>
              </a:rPr>
              <a:t>___________________________________________</a:t>
            </a:r>
            <a:endParaRPr lang="en-US" altLang="en-US" sz="3200" dirty="0"/>
          </a:p>
        </p:txBody>
      </p:sp>
    </p:spTree>
    <p:extLst>
      <p:ext uri="{BB962C8B-B14F-4D97-AF65-F5344CB8AC3E}">
        <p14:creationId xmlns:p14="http://schemas.microsoft.com/office/powerpoint/2010/main" val="40155264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a:t>
            </a:r>
            <a:r>
              <a:rPr lang="en-US" altLang="en-US" sz="4320" dirty="0" smtClean="0">
                <a:solidFill>
                  <a:srgbClr val="C00000"/>
                </a:solidFill>
              </a:rPr>
              <a:t>of 2 Peter?</a:t>
            </a:r>
            <a:endParaRPr lang="en-US" altLang="en-US" sz="4320" dirty="0">
              <a:solidFill>
                <a:srgbClr val="C00000"/>
              </a:solidFill>
            </a:endParaRP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1:2  </a:t>
            </a:r>
            <a:r>
              <a:rPr lang="en-US" altLang="en-US" sz="2640" dirty="0"/>
              <a:t>Grace and peace be multiplied to you in the knowledge of God and of Jesus our Lord, 3 as </a:t>
            </a:r>
            <a:r>
              <a:rPr lang="en-US" altLang="en-US" sz="2640" u="sng" dirty="0">
                <a:solidFill>
                  <a:srgbClr val="0000FF"/>
                </a:solidFill>
              </a:rPr>
              <a:t>His divine power has given to us all things </a:t>
            </a:r>
            <a:r>
              <a:rPr lang="en-US" altLang="en-US" sz="2640" dirty="0">
                <a:solidFill>
                  <a:srgbClr val="0000FF"/>
                </a:solidFill>
              </a:rPr>
              <a:t>that pertain to life and godliness</a:t>
            </a:r>
            <a:r>
              <a:rPr lang="en-US" altLang="en-US" sz="2640" dirty="0"/>
              <a:t>, through the knowledge of Him who called us by glory and virtue, 4 by which have been given to us exceedingly great and precious promises, that </a:t>
            </a:r>
            <a:r>
              <a:rPr lang="en-US" altLang="en-US" sz="2640" dirty="0">
                <a:solidFill>
                  <a:srgbClr val="0000FF"/>
                </a:solidFill>
              </a:rPr>
              <a:t>through these you may be partakers of the divine nature</a:t>
            </a:r>
            <a:r>
              <a:rPr lang="en-US" altLang="en-US" sz="2640" dirty="0"/>
              <a:t>, having escaped the corruption that is in the world through lust.</a:t>
            </a:r>
          </a:p>
        </p:txBody>
      </p:sp>
    </p:spTree>
    <p:extLst>
      <p:ext uri="{BB962C8B-B14F-4D97-AF65-F5344CB8AC3E}">
        <p14:creationId xmlns:p14="http://schemas.microsoft.com/office/powerpoint/2010/main" val="15387663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a:t>
            </a:r>
            <a:r>
              <a:rPr lang="en-US" altLang="en-US" sz="4320" dirty="0" smtClean="0">
                <a:solidFill>
                  <a:srgbClr val="C00000"/>
                </a:solidFill>
              </a:rPr>
              <a:t>of 2 Peter?</a:t>
            </a:r>
            <a:endParaRPr lang="en-US" altLang="en-US" sz="4320" dirty="0">
              <a:solidFill>
                <a:srgbClr val="C00000"/>
              </a:solidFill>
            </a:endParaRP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1:2  </a:t>
            </a:r>
            <a:r>
              <a:rPr lang="en-US" altLang="en-US" sz="2640" dirty="0"/>
              <a:t>Grace and peace be multiplied to you in the knowledge of God and of Jesus our Lord, 3 as </a:t>
            </a:r>
            <a:r>
              <a:rPr lang="en-US" altLang="en-US" sz="2640" u="sng" dirty="0">
                <a:solidFill>
                  <a:srgbClr val="0000FF"/>
                </a:solidFill>
              </a:rPr>
              <a:t>His divine power has given to us </a:t>
            </a:r>
            <a:r>
              <a:rPr lang="en-US" altLang="en-US" sz="4400" dirty="0">
                <a:solidFill>
                  <a:srgbClr val="FF0000"/>
                </a:solidFill>
              </a:rPr>
              <a:t>all things that pertain to life and godliness, </a:t>
            </a:r>
            <a:r>
              <a:rPr lang="en-US" altLang="en-US" sz="2640" dirty="0"/>
              <a:t>through the knowledge of Him who called us by glory and virtue, 4 by which have been given to us exceedingly great and precious promises, that </a:t>
            </a:r>
            <a:r>
              <a:rPr lang="en-US" altLang="en-US" sz="2640" dirty="0">
                <a:solidFill>
                  <a:srgbClr val="0000FF"/>
                </a:solidFill>
              </a:rPr>
              <a:t>through these you may be partakers of the divine nature</a:t>
            </a:r>
            <a:r>
              <a:rPr lang="en-US" altLang="en-US" sz="2640" dirty="0"/>
              <a:t>, having escaped the corruption that is in the world through lust.</a:t>
            </a:r>
          </a:p>
        </p:txBody>
      </p:sp>
    </p:spTree>
    <p:extLst>
      <p:ext uri="{BB962C8B-B14F-4D97-AF65-F5344CB8AC3E}">
        <p14:creationId xmlns:p14="http://schemas.microsoft.com/office/powerpoint/2010/main" val="32035574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B3F976-9EB4-4E3F-A4CE-E79D7847AC57}" type="slidenum">
              <a:rPr lang="en-US" altLang="en-US" b="0">
                <a:latin typeface="Times New Roman" panose="02020603050405020304" pitchFamily="18" charset="0"/>
              </a:rPr>
              <a:pPr/>
              <a:t>23</a:t>
            </a:fld>
            <a:endParaRPr lang="en-US" altLang="en-US" b="0">
              <a:latin typeface="Times New Roman" panose="02020603050405020304" pitchFamily="18" charset="0"/>
            </a:endParaRPr>
          </a:p>
        </p:txBody>
      </p:sp>
      <p:sp>
        <p:nvSpPr>
          <p:cNvPr id="106499" name="Rectangle 2" descr="70%"/>
          <p:cNvSpPr>
            <a:spLocks noChangeArrowheads="1"/>
          </p:cNvSpPr>
          <p:nvPr/>
        </p:nvSpPr>
        <p:spPr bwMode="auto">
          <a:xfrm>
            <a:off x="344264" y="799602"/>
            <a:ext cx="11503472" cy="1319915"/>
          </a:xfrm>
          <a:prstGeom prst="rect">
            <a:avLst/>
          </a:prstGeom>
          <a:pattFill prst="pct90">
            <a:fgClr>
              <a:srgbClr val="FFFF00"/>
            </a:fgClr>
            <a:bgClr>
              <a:schemeClr val="bg1"/>
            </a:bgClr>
          </a:pattFill>
          <a:ln>
            <a:noFill/>
          </a:ln>
          <a:effectLs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0" name="Rectangle 3"/>
          <p:cNvSpPr>
            <a:spLocks noGrp="1" noChangeArrowheads="1"/>
          </p:cNvSpPr>
          <p:nvPr>
            <p:ph type="title"/>
          </p:nvPr>
        </p:nvSpPr>
        <p:spPr>
          <a:xfrm>
            <a:off x="609600" y="76200"/>
            <a:ext cx="10972800" cy="457200"/>
          </a:xfrm>
        </p:spPr>
        <p:txBody>
          <a:bodyPr>
            <a:normAutofit fontScale="90000"/>
          </a:bodyPr>
          <a:lstStyle/>
          <a:p>
            <a:r>
              <a:rPr lang="en-US" altLang="en-US" sz="3360" dirty="0">
                <a:solidFill>
                  <a:srgbClr val="C00000"/>
                </a:solidFill>
              </a:rPr>
              <a:t>“His Divine Power Has Given Us All Things”</a:t>
            </a:r>
          </a:p>
        </p:txBody>
      </p:sp>
      <p:sp>
        <p:nvSpPr>
          <p:cNvPr id="106501" name="Rectangle 4"/>
          <p:cNvSpPr>
            <a:spLocks noChangeArrowheads="1"/>
          </p:cNvSpPr>
          <p:nvPr/>
        </p:nvSpPr>
        <p:spPr bwMode="auto">
          <a:xfrm>
            <a:off x="108585" y="750570"/>
            <a:ext cx="10972801"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2" name="Text Box 5"/>
          <p:cNvSpPr txBox="1">
            <a:spLocks noChangeArrowheads="1"/>
          </p:cNvSpPr>
          <p:nvPr/>
        </p:nvSpPr>
        <p:spPr bwMode="auto">
          <a:xfrm>
            <a:off x="4612065" y="880111"/>
            <a:ext cx="2712601" cy="91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God</a:t>
            </a:r>
          </a:p>
          <a:p>
            <a:pPr algn="ctr">
              <a:lnSpc>
                <a:spcPct val="80000"/>
              </a:lnSpc>
            </a:pPr>
            <a:r>
              <a:rPr lang="en-US" altLang="en-US" sz="2880"/>
              <a:t>(Supernatural)</a:t>
            </a:r>
          </a:p>
        </p:txBody>
      </p:sp>
      <p:grpSp>
        <p:nvGrpSpPr>
          <p:cNvPr id="52230" name="Group 6"/>
          <p:cNvGrpSpPr>
            <a:grpSpLocks/>
          </p:cNvGrpSpPr>
          <p:nvPr/>
        </p:nvGrpSpPr>
        <p:grpSpPr bwMode="auto">
          <a:xfrm>
            <a:off x="609600" y="1453516"/>
            <a:ext cx="4114801" cy="3230314"/>
            <a:chOff x="48" y="576"/>
            <a:chExt cx="2160" cy="753"/>
          </a:xfrm>
        </p:grpSpPr>
        <p:sp>
          <p:nvSpPr>
            <p:cNvPr id="106520" name="Freeform 7"/>
            <p:cNvSpPr>
              <a:spLocks/>
            </p:cNvSpPr>
            <p:nvPr/>
          </p:nvSpPr>
          <p:spPr bwMode="auto">
            <a:xfrm>
              <a:off x="48" y="576"/>
              <a:ext cx="2160" cy="594"/>
            </a:xfrm>
            <a:custGeom>
              <a:avLst/>
              <a:gdLst>
                <a:gd name="T0" fmla="*/ 2160 w 2160"/>
                <a:gd name="T1" fmla="*/ 0 h 1824"/>
                <a:gd name="T2" fmla="*/ 48 w 2160"/>
                <a:gd name="T3" fmla="*/ 0 h 1824"/>
                <a:gd name="T4" fmla="*/ 48 w 2160"/>
                <a:gd name="T5" fmla="*/ 0 h 1824"/>
                <a:gd name="T6" fmla="*/ 0 w 2160"/>
                <a:gd name="T7" fmla="*/ 0 h 1824"/>
                <a:gd name="T8" fmla="*/ 336 w 2160"/>
                <a:gd name="T9" fmla="*/ 0 h 1824"/>
                <a:gd name="T10" fmla="*/ 720 w 2160"/>
                <a:gd name="T11" fmla="*/ 0 h 1824"/>
                <a:gd name="T12" fmla="*/ 672 w 2160"/>
                <a:gd name="T13" fmla="*/ 0 h 1824"/>
                <a:gd name="T14" fmla="*/ 672 w 2160"/>
                <a:gd name="T15" fmla="*/ 0 h 1824"/>
                <a:gd name="T16" fmla="*/ 2160 w 2160"/>
                <a:gd name="T17" fmla="*/ 0 h 1824"/>
                <a:gd name="T18" fmla="*/ 2160 w 2160"/>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 h="1824">
                  <a:moveTo>
                    <a:pt x="2160" y="0"/>
                  </a:moveTo>
                  <a:lnTo>
                    <a:pt x="48" y="384"/>
                  </a:lnTo>
                  <a:lnTo>
                    <a:pt x="48" y="1392"/>
                  </a:lnTo>
                  <a:lnTo>
                    <a:pt x="0" y="1392"/>
                  </a:lnTo>
                  <a:lnTo>
                    <a:pt x="336" y="1824"/>
                  </a:lnTo>
                  <a:lnTo>
                    <a:pt x="720" y="1392"/>
                  </a:lnTo>
                  <a:lnTo>
                    <a:pt x="672" y="1392"/>
                  </a:lnTo>
                  <a:lnTo>
                    <a:pt x="672" y="432"/>
                  </a:lnTo>
                  <a:lnTo>
                    <a:pt x="2160" y="48"/>
                  </a:lnTo>
                  <a:lnTo>
                    <a:pt x="2160"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21" name="Text Box 8"/>
            <p:cNvSpPr txBox="1">
              <a:spLocks noChangeArrowheads="1"/>
            </p:cNvSpPr>
            <p:nvPr/>
          </p:nvSpPr>
          <p:spPr bwMode="auto">
            <a:xfrm>
              <a:off x="68" y="1170"/>
              <a:ext cx="714"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Creation</a:t>
              </a:r>
            </a:p>
            <a:p>
              <a:pPr algn="ctr"/>
              <a:r>
                <a:rPr lang="en-US" altLang="en-US" sz="1920"/>
                <a:t>(II Pet 3:5)</a:t>
              </a:r>
            </a:p>
          </p:txBody>
        </p:sp>
      </p:grpSp>
      <p:grpSp>
        <p:nvGrpSpPr>
          <p:cNvPr id="52233" name="Group 9"/>
          <p:cNvGrpSpPr>
            <a:grpSpLocks/>
          </p:cNvGrpSpPr>
          <p:nvPr/>
        </p:nvGrpSpPr>
        <p:grpSpPr bwMode="auto">
          <a:xfrm>
            <a:off x="2300124" y="1616513"/>
            <a:ext cx="2169796" cy="3647274"/>
            <a:chOff x="871" y="672"/>
            <a:chExt cx="1139" cy="738"/>
          </a:xfrm>
        </p:grpSpPr>
        <p:sp>
          <p:nvSpPr>
            <p:cNvPr id="106518" name="Freeform 10"/>
            <p:cNvSpPr>
              <a:spLocks/>
            </p:cNvSpPr>
            <p:nvPr/>
          </p:nvSpPr>
          <p:spPr bwMode="auto">
            <a:xfrm>
              <a:off x="910" y="672"/>
              <a:ext cx="1100" cy="472"/>
            </a:xfrm>
            <a:custGeom>
              <a:avLst/>
              <a:gdLst>
                <a:gd name="T0" fmla="*/ 1392 w 1440"/>
                <a:gd name="T1" fmla="*/ 0 h 1728"/>
                <a:gd name="T2" fmla="*/ 48 w 1440"/>
                <a:gd name="T3" fmla="*/ 0 h 1728"/>
                <a:gd name="T4" fmla="*/ 48 w 1440"/>
                <a:gd name="T5" fmla="*/ 0 h 1728"/>
                <a:gd name="T6" fmla="*/ 0 w 1440"/>
                <a:gd name="T7" fmla="*/ 0 h 1728"/>
                <a:gd name="T8" fmla="*/ 432 w 1440"/>
                <a:gd name="T9" fmla="*/ 0 h 1728"/>
                <a:gd name="T10" fmla="*/ 864 w 1440"/>
                <a:gd name="T11" fmla="*/ 0 h 1728"/>
                <a:gd name="T12" fmla="*/ 816 w 1440"/>
                <a:gd name="T13" fmla="*/ 0 h 1728"/>
                <a:gd name="T14" fmla="*/ 816 w 1440"/>
                <a:gd name="T15" fmla="*/ 0 h 1728"/>
                <a:gd name="T16" fmla="*/ 1440 w 1440"/>
                <a:gd name="T17" fmla="*/ 0 h 1728"/>
                <a:gd name="T18" fmla="*/ 1392 w 1440"/>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0" h="1728">
                  <a:moveTo>
                    <a:pt x="1392" y="0"/>
                  </a:moveTo>
                  <a:lnTo>
                    <a:pt x="48" y="336"/>
                  </a:lnTo>
                  <a:lnTo>
                    <a:pt x="48" y="1296"/>
                  </a:lnTo>
                  <a:lnTo>
                    <a:pt x="0" y="1296"/>
                  </a:lnTo>
                  <a:lnTo>
                    <a:pt x="432" y="1728"/>
                  </a:lnTo>
                  <a:lnTo>
                    <a:pt x="864" y="1296"/>
                  </a:lnTo>
                  <a:lnTo>
                    <a:pt x="816" y="1296"/>
                  </a:lnTo>
                  <a:lnTo>
                    <a:pt x="816" y="336"/>
                  </a:lnTo>
                  <a:lnTo>
                    <a:pt x="1440" y="48"/>
                  </a:lnTo>
                  <a:lnTo>
                    <a:pt x="13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9" name="Text Box 11"/>
            <p:cNvSpPr txBox="1">
              <a:spLocks noChangeArrowheads="1"/>
            </p:cNvSpPr>
            <p:nvPr/>
          </p:nvSpPr>
          <p:spPr bwMode="auto">
            <a:xfrm>
              <a:off x="871" y="1152"/>
              <a:ext cx="785" cy="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[Prophets]</a:t>
              </a:r>
            </a:p>
            <a:p>
              <a:pPr algn="ctr"/>
              <a:r>
                <a:rPr lang="en-US" altLang="en-US" sz="1920"/>
                <a:t>Moved by</a:t>
              </a:r>
            </a:p>
            <a:p>
              <a:pPr algn="ctr"/>
              <a:r>
                <a:rPr lang="en-US" altLang="en-US" sz="1920"/>
                <a:t>Holy Spirit</a:t>
              </a:r>
            </a:p>
            <a:p>
              <a:pPr algn="ctr"/>
              <a:r>
                <a:rPr lang="en-US" altLang="en-US" sz="1920"/>
                <a:t>(II Pet 1:21)</a:t>
              </a:r>
            </a:p>
          </p:txBody>
        </p:sp>
      </p:grpSp>
      <p:grpSp>
        <p:nvGrpSpPr>
          <p:cNvPr id="52236" name="Group 12"/>
          <p:cNvGrpSpPr>
            <a:grpSpLocks/>
          </p:cNvGrpSpPr>
          <p:nvPr/>
        </p:nvGrpSpPr>
        <p:grpSpPr bwMode="auto">
          <a:xfrm>
            <a:off x="3891916" y="1758316"/>
            <a:ext cx="1495425" cy="3447981"/>
            <a:chOff x="1771" y="768"/>
            <a:chExt cx="785" cy="646"/>
          </a:xfrm>
        </p:grpSpPr>
        <p:sp>
          <p:nvSpPr>
            <p:cNvPr id="106516" name="Freeform 13"/>
            <p:cNvSpPr>
              <a:spLocks/>
            </p:cNvSpPr>
            <p:nvPr/>
          </p:nvSpPr>
          <p:spPr bwMode="auto">
            <a:xfrm>
              <a:off x="1848" y="768"/>
              <a:ext cx="681" cy="410"/>
            </a:xfrm>
            <a:custGeom>
              <a:avLst/>
              <a:gdLst>
                <a:gd name="T0" fmla="*/ 528 w 864"/>
                <a:gd name="T1" fmla="*/ 0 h 1632"/>
                <a:gd name="T2" fmla="*/ 48 w 864"/>
                <a:gd name="T3" fmla="*/ 0 h 1632"/>
                <a:gd name="T4" fmla="*/ 48 w 864"/>
                <a:gd name="T5" fmla="*/ 0 h 1632"/>
                <a:gd name="T6" fmla="*/ 0 w 864"/>
                <a:gd name="T7" fmla="*/ 0 h 1632"/>
                <a:gd name="T8" fmla="*/ 432 w 864"/>
                <a:gd name="T9" fmla="*/ 0 h 1632"/>
                <a:gd name="T10" fmla="*/ 864 w 864"/>
                <a:gd name="T11" fmla="*/ 0 h 1632"/>
                <a:gd name="T12" fmla="*/ 816 w 864"/>
                <a:gd name="T13" fmla="*/ 0 h 1632"/>
                <a:gd name="T14" fmla="*/ 816 w 864"/>
                <a:gd name="T15" fmla="*/ 0 h 1632"/>
                <a:gd name="T16" fmla="*/ 576 w 864"/>
                <a:gd name="T17" fmla="*/ 0 h 1632"/>
                <a:gd name="T18" fmla="*/ 528 w 864"/>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632">
                  <a:moveTo>
                    <a:pt x="528" y="0"/>
                  </a:moveTo>
                  <a:lnTo>
                    <a:pt x="48" y="240"/>
                  </a:lnTo>
                  <a:lnTo>
                    <a:pt x="48" y="1200"/>
                  </a:lnTo>
                  <a:lnTo>
                    <a:pt x="0" y="1200"/>
                  </a:lnTo>
                  <a:lnTo>
                    <a:pt x="432" y="1632"/>
                  </a:lnTo>
                  <a:lnTo>
                    <a:pt x="864" y="1200"/>
                  </a:lnTo>
                  <a:lnTo>
                    <a:pt x="816" y="1200"/>
                  </a:lnTo>
                  <a:lnTo>
                    <a:pt x="816" y="240"/>
                  </a:lnTo>
                  <a:lnTo>
                    <a:pt x="576" y="0"/>
                  </a:lnTo>
                  <a:lnTo>
                    <a:pt x="528"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7" name="Text Box 14"/>
            <p:cNvSpPr txBox="1">
              <a:spLocks noChangeArrowheads="1"/>
            </p:cNvSpPr>
            <p:nvPr/>
          </p:nvSpPr>
          <p:spPr bwMode="auto">
            <a:xfrm>
              <a:off x="1771" y="1175"/>
              <a:ext cx="785"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Power &amp;</a:t>
              </a:r>
            </a:p>
            <a:p>
              <a:pPr algn="ctr"/>
              <a:r>
                <a:rPr lang="en-US" altLang="en-US" sz="1920"/>
                <a:t>Coming</a:t>
              </a:r>
            </a:p>
            <a:p>
              <a:pPr algn="ctr"/>
              <a:r>
                <a:rPr lang="en-US" altLang="en-US" sz="1920"/>
                <a:t>Of Jesus</a:t>
              </a:r>
            </a:p>
            <a:p>
              <a:pPr algn="ctr"/>
              <a:r>
                <a:rPr lang="en-US" altLang="en-US" sz="1920"/>
                <a:t>(II Pet 1:16)</a:t>
              </a:r>
            </a:p>
          </p:txBody>
        </p:sp>
      </p:grpSp>
      <p:grpSp>
        <p:nvGrpSpPr>
          <p:cNvPr id="52239" name="Group 15"/>
          <p:cNvGrpSpPr>
            <a:grpSpLocks/>
          </p:cNvGrpSpPr>
          <p:nvPr/>
        </p:nvGrpSpPr>
        <p:grpSpPr bwMode="auto">
          <a:xfrm>
            <a:off x="5615941" y="1758315"/>
            <a:ext cx="1836421" cy="3050663"/>
            <a:chOff x="2676" y="768"/>
            <a:chExt cx="964" cy="588"/>
          </a:xfrm>
        </p:grpSpPr>
        <p:sp>
          <p:nvSpPr>
            <p:cNvPr id="106514" name="Freeform 16"/>
            <p:cNvSpPr>
              <a:spLocks/>
            </p:cNvSpPr>
            <p:nvPr/>
          </p:nvSpPr>
          <p:spPr bwMode="auto">
            <a:xfrm>
              <a:off x="2787" y="768"/>
              <a:ext cx="691" cy="399"/>
            </a:xfrm>
            <a:custGeom>
              <a:avLst/>
              <a:gdLst>
                <a:gd name="T0" fmla="*/ 192 w 1056"/>
                <a:gd name="T1" fmla="*/ 0 h 1632"/>
                <a:gd name="T2" fmla="*/ 48 w 1056"/>
                <a:gd name="T3" fmla="*/ 0 h 1632"/>
                <a:gd name="T4" fmla="*/ 48 w 1056"/>
                <a:gd name="T5" fmla="*/ 0 h 1632"/>
                <a:gd name="T6" fmla="*/ 0 w 1056"/>
                <a:gd name="T7" fmla="*/ 0 h 1632"/>
                <a:gd name="T8" fmla="*/ 576 w 1056"/>
                <a:gd name="T9" fmla="*/ 0 h 1632"/>
                <a:gd name="T10" fmla="*/ 1056 w 1056"/>
                <a:gd name="T11" fmla="*/ 0 h 1632"/>
                <a:gd name="T12" fmla="*/ 1008 w 1056"/>
                <a:gd name="T13" fmla="*/ 0 h 1632"/>
                <a:gd name="T14" fmla="*/ 1008 w 1056"/>
                <a:gd name="T15" fmla="*/ 0 h 1632"/>
                <a:gd name="T16" fmla="*/ 288 w 1056"/>
                <a:gd name="T17" fmla="*/ 0 h 1632"/>
                <a:gd name="T18" fmla="*/ 192 w 105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632">
                  <a:moveTo>
                    <a:pt x="192" y="0"/>
                  </a:moveTo>
                  <a:lnTo>
                    <a:pt x="48" y="240"/>
                  </a:lnTo>
                  <a:lnTo>
                    <a:pt x="48" y="1200"/>
                  </a:lnTo>
                  <a:lnTo>
                    <a:pt x="0" y="1200"/>
                  </a:lnTo>
                  <a:lnTo>
                    <a:pt x="576" y="1632"/>
                  </a:lnTo>
                  <a:lnTo>
                    <a:pt x="1056" y="1200"/>
                  </a:lnTo>
                  <a:lnTo>
                    <a:pt x="1008" y="1200"/>
                  </a:lnTo>
                  <a:lnTo>
                    <a:pt x="1008" y="240"/>
                  </a:lnTo>
                  <a:lnTo>
                    <a:pt x="288" y="0"/>
                  </a:lnTo>
                  <a:lnTo>
                    <a:pt x="1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5" name="Text Box 17"/>
            <p:cNvSpPr txBox="1">
              <a:spLocks noChangeArrowheads="1"/>
            </p:cNvSpPr>
            <p:nvPr/>
          </p:nvSpPr>
          <p:spPr bwMode="auto">
            <a:xfrm>
              <a:off x="2676" y="1167"/>
              <a:ext cx="964" cy="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Miracles</a:t>
              </a:r>
            </a:p>
            <a:p>
              <a:pPr algn="ctr"/>
              <a:r>
                <a:rPr lang="en-US" altLang="en-US" sz="1920"/>
                <a:t>(II Pet 1:17,18)</a:t>
              </a:r>
            </a:p>
            <a:p>
              <a:pPr algn="ctr"/>
              <a:r>
                <a:rPr lang="en-US" altLang="en-US" sz="1920"/>
                <a:t>(Acts 2:22)</a:t>
              </a:r>
            </a:p>
          </p:txBody>
        </p:sp>
      </p:grpSp>
      <p:grpSp>
        <p:nvGrpSpPr>
          <p:cNvPr id="52242" name="Group 18"/>
          <p:cNvGrpSpPr>
            <a:grpSpLocks/>
          </p:cNvGrpSpPr>
          <p:nvPr/>
        </p:nvGrpSpPr>
        <p:grpSpPr bwMode="auto">
          <a:xfrm>
            <a:off x="7452362" y="1605916"/>
            <a:ext cx="2194561" cy="3354480"/>
            <a:chOff x="3640" y="672"/>
            <a:chExt cx="1152" cy="699"/>
          </a:xfrm>
        </p:grpSpPr>
        <p:sp>
          <p:nvSpPr>
            <p:cNvPr id="106512" name="Freeform 19"/>
            <p:cNvSpPr>
              <a:spLocks/>
            </p:cNvSpPr>
            <p:nvPr/>
          </p:nvSpPr>
          <p:spPr bwMode="auto">
            <a:xfrm>
              <a:off x="3640" y="672"/>
              <a:ext cx="932" cy="484"/>
            </a:xfrm>
            <a:custGeom>
              <a:avLst/>
              <a:gdLst>
                <a:gd name="T0" fmla="*/ 0 w 1344"/>
                <a:gd name="T1" fmla="*/ 0 h 1728"/>
                <a:gd name="T2" fmla="*/ 336 w 1344"/>
                <a:gd name="T3" fmla="*/ 0 h 1728"/>
                <a:gd name="T4" fmla="*/ 336 w 1344"/>
                <a:gd name="T5" fmla="*/ 0 h 1728"/>
                <a:gd name="T6" fmla="*/ 288 w 1344"/>
                <a:gd name="T7" fmla="*/ 0 h 1728"/>
                <a:gd name="T8" fmla="*/ 864 w 1344"/>
                <a:gd name="T9" fmla="*/ 0 h 1728"/>
                <a:gd name="T10" fmla="*/ 1344 w 1344"/>
                <a:gd name="T11" fmla="*/ 0 h 1728"/>
                <a:gd name="T12" fmla="*/ 1296 w 1344"/>
                <a:gd name="T13" fmla="*/ 0 h 1728"/>
                <a:gd name="T14" fmla="*/ 1296 w 1344"/>
                <a:gd name="T15" fmla="*/ 0 h 1728"/>
                <a:gd name="T16" fmla="*/ 48 w 1344"/>
                <a:gd name="T17" fmla="*/ 0 h 1728"/>
                <a:gd name="T18" fmla="*/ 0 w 1344"/>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4" h="1728">
                  <a:moveTo>
                    <a:pt x="0" y="48"/>
                  </a:moveTo>
                  <a:lnTo>
                    <a:pt x="336" y="336"/>
                  </a:lnTo>
                  <a:lnTo>
                    <a:pt x="336" y="1296"/>
                  </a:lnTo>
                  <a:lnTo>
                    <a:pt x="288" y="1296"/>
                  </a:lnTo>
                  <a:lnTo>
                    <a:pt x="864" y="1728"/>
                  </a:lnTo>
                  <a:lnTo>
                    <a:pt x="1344" y="1296"/>
                  </a:lnTo>
                  <a:lnTo>
                    <a:pt x="1296" y="1296"/>
                  </a:lnTo>
                  <a:lnTo>
                    <a:pt x="1296" y="336"/>
                  </a:lnTo>
                  <a:lnTo>
                    <a:pt x="48"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3" name="Text Box 20"/>
            <p:cNvSpPr txBox="1">
              <a:spLocks noChangeArrowheads="1"/>
            </p:cNvSpPr>
            <p:nvPr/>
          </p:nvSpPr>
          <p:spPr bwMode="auto">
            <a:xfrm>
              <a:off x="3781" y="1167"/>
              <a:ext cx="1011"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Commands</a:t>
              </a:r>
            </a:p>
            <a:p>
              <a:pPr algn="ctr"/>
              <a:r>
                <a:rPr lang="en-US" altLang="en-US" sz="1920"/>
                <a:t>[thru Apostles]</a:t>
              </a:r>
            </a:p>
            <a:p>
              <a:pPr algn="ctr"/>
              <a:r>
                <a:rPr lang="en-US" altLang="en-US" sz="1920"/>
                <a:t>(II Pet 3:2,15)</a:t>
              </a:r>
            </a:p>
          </p:txBody>
        </p:sp>
      </p:grpSp>
      <p:grpSp>
        <p:nvGrpSpPr>
          <p:cNvPr id="52245" name="Group 21"/>
          <p:cNvGrpSpPr>
            <a:grpSpLocks/>
          </p:cNvGrpSpPr>
          <p:nvPr/>
        </p:nvGrpSpPr>
        <p:grpSpPr bwMode="auto">
          <a:xfrm>
            <a:off x="7720967" y="1453516"/>
            <a:ext cx="3697606" cy="4362243"/>
            <a:chOff x="3781" y="576"/>
            <a:chExt cx="1941" cy="1006"/>
          </a:xfrm>
        </p:grpSpPr>
        <p:sp>
          <p:nvSpPr>
            <p:cNvPr id="106510" name="Freeform 22"/>
            <p:cNvSpPr>
              <a:spLocks/>
            </p:cNvSpPr>
            <p:nvPr/>
          </p:nvSpPr>
          <p:spPr bwMode="auto">
            <a:xfrm>
              <a:off x="3781" y="576"/>
              <a:ext cx="1764" cy="566"/>
            </a:xfrm>
            <a:custGeom>
              <a:avLst/>
              <a:gdLst>
                <a:gd name="T0" fmla="*/ 0 w 2256"/>
                <a:gd name="T1" fmla="*/ 0 h 1824"/>
                <a:gd name="T2" fmla="*/ 1392 w 2256"/>
                <a:gd name="T3" fmla="*/ 0 h 1824"/>
                <a:gd name="T4" fmla="*/ 1392 w 2256"/>
                <a:gd name="T5" fmla="*/ 0 h 1824"/>
                <a:gd name="T6" fmla="*/ 1344 w 2256"/>
                <a:gd name="T7" fmla="*/ 0 h 1824"/>
                <a:gd name="T8" fmla="*/ 1872 w 2256"/>
                <a:gd name="T9" fmla="*/ 0 h 1824"/>
                <a:gd name="T10" fmla="*/ 2256 w 2256"/>
                <a:gd name="T11" fmla="*/ 0 h 1824"/>
                <a:gd name="T12" fmla="*/ 2208 w 2256"/>
                <a:gd name="T13" fmla="*/ 0 h 1824"/>
                <a:gd name="T14" fmla="*/ 2208 w 2256"/>
                <a:gd name="T15" fmla="*/ 0 h 1824"/>
                <a:gd name="T16" fmla="*/ 0 w 2256"/>
                <a:gd name="T17" fmla="*/ 0 h 1824"/>
                <a:gd name="T18" fmla="*/ 0 w 2256"/>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6" h="1824">
                  <a:moveTo>
                    <a:pt x="0" y="48"/>
                  </a:moveTo>
                  <a:lnTo>
                    <a:pt x="1392" y="432"/>
                  </a:lnTo>
                  <a:lnTo>
                    <a:pt x="1392" y="1392"/>
                  </a:lnTo>
                  <a:lnTo>
                    <a:pt x="1344" y="1392"/>
                  </a:lnTo>
                  <a:lnTo>
                    <a:pt x="1872" y="1824"/>
                  </a:lnTo>
                  <a:lnTo>
                    <a:pt x="2256" y="1392"/>
                  </a:lnTo>
                  <a:lnTo>
                    <a:pt x="2208" y="1392"/>
                  </a:lnTo>
                  <a:lnTo>
                    <a:pt x="2208" y="336"/>
                  </a:lnTo>
                  <a:lnTo>
                    <a:pt x="0"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1" name="Text Box 23"/>
            <p:cNvSpPr txBox="1">
              <a:spLocks noChangeArrowheads="1"/>
            </p:cNvSpPr>
            <p:nvPr/>
          </p:nvSpPr>
          <p:spPr bwMode="auto">
            <a:xfrm>
              <a:off x="4878" y="1152"/>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Day of</a:t>
              </a:r>
            </a:p>
            <a:p>
              <a:pPr algn="ctr"/>
              <a:r>
                <a:rPr lang="en-US" altLang="en-US" sz="1920"/>
                <a:t>Judgment &amp;</a:t>
              </a:r>
            </a:p>
            <a:p>
              <a:pPr algn="ctr"/>
              <a:r>
                <a:rPr lang="en-US" altLang="en-US" sz="1920"/>
                <a:t>Destruction</a:t>
              </a:r>
            </a:p>
            <a:p>
              <a:pPr algn="ctr"/>
              <a:r>
                <a:rPr lang="en-US" altLang="en-US" sz="1920"/>
                <a:t>Of Ungodly</a:t>
              </a:r>
            </a:p>
            <a:p>
              <a:pPr algn="ctr"/>
              <a:r>
                <a:rPr lang="en-US" altLang="en-US" sz="1920"/>
                <a:t>(II Pet 2:9;</a:t>
              </a:r>
            </a:p>
            <a:p>
              <a:pPr algn="ctr"/>
              <a:r>
                <a:rPr lang="en-US" altLang="en-US" sz="1920"/>
                <a:t>3:7)</a:t>
              </a:r>
            </a:p>
          </p:txBody>
        </p:sp>
      </p:grpSp>
      <p:sp>
        <p:nvSpPr>
          <p:cNvPr id="106509" name="Text Box 24"/>
          <p:cNvSpPr txBox="1">
            <a:spLocks noChangeArrowheads="1"/>
          </p:cNvSpPr>
          <p:nvPr/>
        </p:nvSpPr>
        <p:spPr bwMode="auto">
          <a:xfrm>
            <a:off x="4272410" y="5638800"/>
            <a:ext cx="3348096" cy="1037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Men</a:t>
            </a:r>
          </a:p>
          <a:p>
            <a:pPr algn="ctr">
              <a:lnSpc>
                <a:spcPct val="80000"/>
              </a:lnSpc>
            </a:pPr>
            <a:r>
              <a:rPr lang="en-US" altLang="en-US" sz="3840"/>
              <a:t>(In the World)</a:t>
            </a:r>
          </a:p>
        </p:txBody>
      </p:sp>
    </p:spTree>
    <p:extLst>
      <p:ext uri="{BB962C8B-B14F-4D97-AF65-F5344CB8AC3E}">
        <p14:creationId xmlns:p14="http://schemas.microsoft.com/office/powerpoint/2010/main" val="29429870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223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223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223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224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52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smtClean="0">
                <a:solidFill>
                  <a:srgbClr val="C00000"/>
                </a:solidFill>
              </a:rPr>
              <a:t>2</a:t>
            </a:r>
            <a:r>
              <a:rPr lang="en-US" altLang="en-US" sz="4320" baseline="30000" dirty="0" smtClean="0">
                <a:solidFill>
                  <a:srgbClr val="C00000"/>
                </a:solidFill>
              </a:rPr>
              <a:t>nd</a:t>
            </a:r>
            <a:r>
              <a:rPr lang="en-US" altLang="en-US" sz="4320" dirty="0" smtClean="0">
                <a:solidFill>
                  <a:srgbClr val="C00000"/>
                </a:solidFill>
              </a:rPr>
              <a:t> Purpose </a:t>
            </a:r>
            <a:r>
              <a:rPr lang="en-US" altLang="en-US" sz="4320" dirty="0">
                <a:solidFill>
                  <a:srgbClr val="C00000"/>
                </a:solidFill>
              </a:rPr>
              <a:t>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2:2  </a:t>
            </a:r>
            <a:r>
              <a:rPr lang="en-US" altLang="en-US" sz="2640" dirty="0"/>
              <a:t>But </a:t>
            </a:r>
            <a:r>
              <a:rPr lang="en-US" altLang="en-US" sz="2640" dirty="0">
                <a:solidFill>
                  <a:srgbClr val="0000FF"/>
                </a:solidFill>
              </a:rPr>
              <a:t>there were also false prophets among the people, even as there will be false teachers among you</a:t>
            </a:r>
            <a:r>
              <a:rPr lang="en-US" altLang="en-US" sz="2640" dirty="0"/>
              <a:t>, who will secretly bring in destructive heresies, even denying the Lord who bought them, and bring on themselves swift destruction. 2 And </a:t>
            </a:r>
            <a:r>
              <a:rPr lang="en-US" altLang="en-US" sz="2640" dirty="0">
                <a:solidFill>
                  <a:srgbClr val="0000FF"/>
                </a:solidFill>
              </a:rPr>
              <a:t>many will follow their destructive ways</a:t>
            </a:r>
            <a:r>
              <a:rPr lang="en-US" altLang="en-US" sz="2640" dirty="0"/>
              <a:t>, because of whom the way of truth will be blasphemed.</a:t>
            </a:r>
          </a:p>
        </p:txBody>
      </p:sp>
    </p:spTree>
    <p:extLst>
      <p:ext uri="{BB962C8B-B14F-4D97-AF65-F5344CB8AC3E}">
        <p14:creationId xmlns:p14="http://schemas.microsoft.com/office/powerpoint/2010/main" val="18448212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B3F976-9EB4-4E3F-A4CE-E79D7847AC57}" type="slidenum">
              <a:rPr lang="en-US" altLang="en-US" b="0">
                <a:latin typeface="Times New Roman" panose="02020603050405020304" pitchFamily="18" charset="0"/>
              </a:rPr>
              <a:pPr/>
              <a:t>25</a:t>
            </a:fld>
            <a:endParaRPr lang="en-US" altLang="en-US" b="0">
              <a:latin typeface="Times New Roman" panose="02020603050405020304" pitchFamily="18" charset="0"/>
            </a:endParaRPr>
          </a:p>
        </p:txBody>
      </p:sp>
      <p:sp>
        <p:nvSpPr>
          <p:cNvPr id="106499" name="Rectangle 2" descr="70%"/>
          <p:cNvSpPr>
            <a:spLocks noChangeArrowheads="1"/>
          </p:cNvSpPr>
          <p:nvPr/>
        </p:nvSpPr>
        <p:spPr bwMode="auto">
          <a:xfrm>
            <a:off x="261180" y="1349796"/>
            <a:ext cx="11321220" cy="543056"/>
          </a:xfrm>
          <a:prstGeom prst="rect">
            <a:avLst/>
          </a:prstGeom>
          <a:pattFill prst="pct90">
            <a:fgClr>
              <a:srgbClr val="FFFF00"/>
            </a:fgClr>
            <a:bgClr>
              <a:schemeClr val="bg1"/>
            </a:bgClr>
          </a:pattFill>
          <a:ln>
            <a:noFill/>
          </a:ln>
          <a:effectLs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0" name="Rectangle 3"/>
          <p:cNvSpPr>
            <a:spLocks noGrp="1" noChangeArrowheads="1"/>
          </p:cNvSpPr>
          <p:nvPr>
            <p:ph type="title"/>
          </p:nvPr>
        </p:nvSpPr>
        <p:spPr>
          <a:xfrm>
            <a:off x="609600" y="76200"/>
            <a:ext cx="10972800" cy="457200"/>
          </a:xfrm>
        </p:spPr>
        <p:txBody>
          <a:bodyPr>
            <a:normAutofit fontScale="90000"/>
          </a:bodyPr>
          <a:lstStyle/>
          <a:p>
            <a:r>
              <a:rPr lang="en-US" altLang="en-US" sz="3360" dirty="0">
                <a:solidFill>
                  <a:srgbClr val="C00000"/>
                </a:solidFill>
              </a:rPr>
              <a:t>“His Divine Power Has Given Us All Things”</a:t>
            </a:r>
          </a:p>
        </p:txBody>
      </p:sp>
      <p:sp>
        <p:nvSpPr>
          <p:cNvPr id="106501" name="Rectangle 4"/>
          <p:cNvSpPr>
            <a:spLocks noChangeArrowheads="1"/>
          </p:cNvSpPr>
          <p:nvPr/>
        </p:nvSpPr>
        <p:spPr bwMode="auto">
          <a:xfrm>
            <a:off x="108585" y="750570"/>
            <a:ext cx="10972801"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2" name="Text Box 5"/>
          <p:cNvSpPr txBox="1">
            <a:spLocks noChangeArrowheads="1"/>
          </p:cNvSpPr>
          <p:nvPr/>
        </p:nvSpPr>
        <p:spPr bwMode="auto">
          <a:xfrm>
            <a:off x="4612065" y="880111"/>
            <a:ext cx="2712601" cy="91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God</a:t>
            </a:r>
          </a:p>
          <a:p>
            <a:pPr algn="ctr">
              <a:lnSpc>
                <a:spcPct val="80000"/>
              </a:lnSpc>
            </a:pPr>
            <a:r>
              <a:rPr lang="en-US" altLang="en-US" sz="2880"/>
              <a:t>(Supernatural)</a:t>
            </a:r>
          </a:p>
        </p:txBody>
      </p:sp>
      <p:grpSp>
        <p:nvGrpSpPr>
          <p:cNvPr id="52230" name="Group 6"/>
          <p:cNvGrpSpPr>
            <a:grpSpLocks/>
          </p:cNvGrpSpPr>
          <p:nvPr/>
        </p:nvGrpSpPr>
        <p:grpSpPr bwMode="auto">
          <a:xfrm>
            <a:off x="609600" y="1453516"/>
            <a:ext cx="4114801" cy="3230314"/>
            <a:chOff x="48" y="576"/>
            <a:chExt cx="2160" cy="753"/>
          </a:xfrm>
        </p:grpSpPr>
        <p:sp>
          <p:nvSpPr>
            <p:cNvPr id="106520" name="Freeform 7"/>
            <p:cNvSpPr>
              <a:spLocks/>
            </p:cNvSpPr>
            <p:nvPr/>
          </p:nvSpPr>
          <p:spPr bwMode="auto">
            <a:xfrm>
              <a:off x="48" y="576"/>
              <a:ext cx="2160" cy="594"/>
            </a:xfrm>
            <a:custGeom>
              <a:avLst/>
              <a:gdLst>
                <a:gd name="T0" fmla="*/ 2160 w 2160"/>
                <a:gd name="T1" fmla="*/ 0 h 1824"/>
                <a:gd name="T2" fmla="*/ 48 w 2160"/>
                <a:gd name="T3" fmla="*/ 0 h 1824"/>
                <a:gd name="T4" fmla="*/ 48 w 2160"/>
                <a:gd name="T5" fmla="*/ 0 h 1824"/>
                <a:gd name="T6" fmla="*/ 0 w 2160"/>
                <a:gd name="T7" fmla="*/ 0 h 1824"/>
                <a:gd name="T8" fmla="*/ 336 w 2160"/>
                <a:gd name="T9" fmla="*/ 0 h 1824"/>
                <a:gd name="T10" fmla="*/ 720 w 2160"/>
                <a:gd name="T11" fmla="*/ 0 h 1824"/>
                <a:gd name="T12" fmla="*/ 672 w 2160"/>
                <a:gd name="T13" fmla="*/ 0 h 1824"/>
                <a:gd name="T14" fmla="*/ 672 w 2160"/>
                <a:gd name="T15" fmla="*/ 0 h 1824"/>
                <a:gd name="T16" fmla="*/ 2160 w 2160"/>
                <a:gd name="T17" fmla="*/ 0 h 1824"/>
                <a:gd name="T18" fmla="*/ 2160 w 2160"/>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 h="1824">
                  <a:moveTo>
                    <a:pt x="2160" y="0"/>
                  </a:moveTo>
                  <a:lnTo>
                    <a:pt x="48" y="384"/>
                  </a:lnTo>
                  <a:lnTo>
                    <a:pt x="48" y="1392"/>
                  </a:lnTo>
                  <a:lnTo>
                    <a:pt x="0" y="1392"/>
                  </a:lnTo>
                  <a:lnTo>
                    <a:pt x="336" y="1824"/>
                  </a:lnTo>
                  <a:lnTo>
                    <a:pt x="720" y="1392"/>
                  </a:lnTo>
                  <a:lnTo>
                    <a:pt x="672" y="1392"/>
                  </a:lnTo>
                  <a:lnTo>
                    <a:pt x="672" y="432"/>
                  </a:lnTo>
                  <a:lnTo>
                    <a:pt x="2160" y="48"/>
                  </a:lnTo>
                  <a:lnTo>
                    <a:pt x="2160"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21" name="Text Box 8"/>
            <p:cNvSpPr txBox="1">
              <a:spLocks noChangeArrowheads="1"/>
            </p:cNvSpPr>
            <p:nvPr/>
          </p:nvSpPr>
          <p:spPr bwMode="auto">
            <a:xfrm>
              <a:off x="68" y="1170"/>
              <a:ext cx="714"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Creation</a:t>
              </a:r>
            </a:p>
            <a:p>
              <a:pPr algn="ctr"/>
              <a:r>
                <a:rPr lang="en-US" altLang="en-US" sz="1920"/>
                <a:t>(II Pet 3:5)</a:t>
              </a:r>
            </a:p>
          </p:txBody>
        </p:sp>
      </p:grpSp>
      <p:grpSp>
        <p:nvGrpSpPr>
          <p:cNvPr id="52233" name="Group 9"/>
          <p:cNvGrpSpPr>
            <a:grpSpLocks/>
          </p:cNvGrpSpPr>
          <p:nvPr/>
        </p:nvGrpSpPr>
        <p:grpSpPr bwMode="auto">
          <a:xfrm>
            <a:off x="2300124" y="1616513"/>
            <a:ext cx="2169796" cy="3647274"/>
            <a:chOff x="871" y="672"/>
            <a:chExt cx="1139" cy="738"/>
          </a:xfrm>
        </p:grpSpPr>
        <p:sp>
          <p:nvSpPr>
            <p:cNvPr id="106518" name="Freeform 10"/>
            <p:cNvSpPr>
              <a:spLocks/>
            </p:cNvSpPr>
            <p:nvPr/>
          </p:nvSpPr>
          <p:spPr bwMode="auto">
            <a:xfrm>
              <a:off x="910" y="672"/>
              <a:ext cx="1100" cy="472"/>
            </a:xfrm>
            <a:custGeom>
              <a:avLst/>
              <a:gdLst>
                <a:gd name="T0" fmla="*/ 1392 w 1440"/>
                <a:gd name="T1" fmla="*/ 0 h 1728"/>
                <a:gd name="T2" fmla="*/ 48 w 1440"/>
                <a:gd name="T3" fmla="*/ 0 h 1728"/>
                <a:gd name="T4" fmla="*/ 48 w 1440"/>
                <a:gd name="T5" fmla="*/ 0 h 1728"/>
                <a:gd name="T6" fmla="*/ 0 w 1440"/>
                <a:gd name="T7" fmla="*/ 0 h 1728"/>
                <a:gd name="T8" fmla="*/ 432 w 1440"/>
                <a:gd name="T9" fmla="*/ 0 h 1728"/>
                <a:gd name="T10" fmla="*/ 864 w 1440"/>
                <a:gd name="T11" fmla="*/ 0 h 1728"/>
                <a:gd name="T12" fmla="*/ 816 w 1440"/>
                <a:gd name="T13" fmla="*/ 0 h 1728"/>
                <a:gd name="T14" fmla="*/ 816 w 1440"/>
                <a:gd name="T15" fmla="*/ 0 h 1728"/>
                <a:gd name="T16" fmla="*/ 1440 w 1440"/>
                <a:gd name="T17" fmla="*/ 0 h 1728"/>
                <a:gd name="T18" fmla="*/ 1392 w 1440"/>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0" h="1728">
                  <a:moveTo>
                    <a:pt x="1392" y="0"/>
                  </a:moveTo>
                  <a:lnTo>
                    <a:pt x="48" y="336"/>
                  </a:lnTo>
                  <a:lnTo>
                    <a:pt x="48" y="1296"/>
                  </a:lnTo>
                  <a:lnTo>
                    <a:pt x="0" y="1296"/>
                  </a:lnTo>
                  <a:lnTo>
                    <a:pt x="432" y="1728"/>
                  </a:lnTo>
                  <a:lnTo>
                    <a:pt x="864" y="1296"/>
                  </a:lnTo>
                  <a:lnTo>
                    <a:pt x="816" y="1296"/>
                  </a:lnTo>
                  <a:lnTo>
                    <a:pt x="816" y="336"/>
                  </a:lnTo>
                  <a:lnTo>
                    <a:pt x="1440" y="48"/>
                  </a:lnTo>
                  <a:lnTo>
                    <a:pt x="13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9" name="Text Box 11"/>
            <p:cNvSpPr txBox="1">
              <a:spLocks noChangeArrowheads="1"/>
            </p:cNvSpPr>
            <p:nvPr/>
          </p:nvSpPr>
          <p:spPr bwMode="auto">
            <a:xfrm>
              <a:off x="871" y="1152"/>
              <a:ext cx="785" cy="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[Prophets]</a:t>
              </a:r>
            </a:p>
            <a:p>
              <a:pPr algn="ctr"/>
              <a:r>
                <a:rPr lang="en-US" altLang="en-US" sz="1920"/>
                <a:t>Moved by</a:t>
              </a:r>
            </a:p>
            <a:p>
              <a:pPr algn="ctr"/>
              <a:r>
                <a:rPr lang="en-US" altLang="en-US" sz="1920"/>
                <a:t>Holy Spirit</a:t>
              </a:r>
            </a:p>
            <a:p>
              <a:pPr algn="ctr"/>
              <a:r>
                <a:rPr lang="en-US" altLang="en-US" sz="1920"/>
                <a:t>(II Pet 1:21)</a:t>
              </a:r>
            </a:p>
          </p:txBody>
        </p:sp>
      </p:grpSp>
      <p:grpSp>
        <p:nvGrpSpPr>
          <p:cNvPr id="52236" name="Group 12"/>
          <p:cNvGrpSpPr>
            <a:grpSpLocks/>
          </p:cNvGrpSpPr>
          <p:nvPr/>
        </p:nvGrpSpPr>
        <p:grpSpPr bwMode="auto">
          <a:xfrm>
            <a:off x="3891916" y="1758316"/>
            <a:ext cx="1495425" cy="3447981"/>
            <a:chOff x="1771" y="768"/>
            <a:chExt cx="785" cy="646"/>
          </a:xfrm>
        </p:grpSpPr>
        <p:sp>
          <p:nvSpPr>
            <p:cNvPr id="106516" name="Freeform 13"/>
            <p:cNvSpPr>
              <a:spLocks/>
            </p:cNvSpPr>
            <p:nvPr/>
          </p:nvSpPr>
          <p:spPr bwMode="auto">
            <a:xfrm>
              <a:off x="1848" y="768"/>
              <a:ext cx="681" cy="410"/>
            </a:xfrm>
            <a:custGeom>
              <a:avLst/>
              <a:gdLst>
                <a:gd name="T0" fmla="*/ 528 w 864"/>
                <a:gd name="T1" fmla="*/ 0 h 1632"/>
                <a:gd name="T2" fmla="*/ 48 w 864"/>
                <a:gd name="T3" fmla="*/ 0 h 1632"/>
                <a:gd name="T4" fmla="*/ 48 w 864"/>
                <a:gd name="T5" fmla="*/ 0 h 1632"/>
                <a:gd name="T6" fmla="*/ 0 w 864"/>
                <a:gd name="T7" fmla="*/ 0 h 1632"/>
                <a:gd name="T8" fmla="*/ 432 w 864"/>
                <a:gd name="T9" fmla="*/ 0 h 1632"/>
                <a:gd name="T10" fmla="*/ 864 w 864"/>
                <a:gd name="T11" fmla="*/ 0 h 1632"/>
                <a:gd name="T12" fmla="*/ 816 w 864"/>
                <a:gd name="T13" fmla="*/ 0 h 1632"/>
                <a:gd name="T14" fmla="*/ 816 w 864"/>
                <a:gd name="T15" fmla="*/ 0 h 1632"/>
                <a:gd name="T16" fmla="*/ 576 w 864"/>
                <a:gd name="T17" fmla="*/ 0 h 1632"/>
                <a:gd name="T18" fmla="*/ 528 w 864"/>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632">
                  <a:moveTo>
                    <a:pt x="528" y="0"/>
                  </a:moveTo>
                  <a:lnTo>
                    <a:pt x="48" y="240"/>
                  </a:lnTo>
                  <a:lnTo>
                    <a:pt x="48" y="1200"/>
                  </a:lnTo>
                  <a:lnTo>
                    <a:pt x="0" y="1200"/>
                  </a:lnTo>
                  <a:lnTo>
                    <a:pt x="432" y="1632"/>
                  </a:lnTo>
                  <a:lnTo>
                    <a:pt x="864" y="1200"/>
                  </a:lnTo>
                  <a:lnTo>
                    <a:pt x="816" y="1200"/>
                  </a:lnTo>
                  <a:lnTo>
                    <a:pt x="816" y="240"/>
                  </a:lnTo>
                  <a:lnTo>
                    <a:pt x="576" y="0"/>
                  </a:lnTo>
                  <a:lnTo>
                    <a:pt x="528"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7" name="Text Box 14"/>
            <p:cNvSpPr txBox="1">
              <a:spLocks noChangeArrowheads="1"/>
            </p:cNvSpPr>
            <p:nvPr/>
          </p:nvSpPr>
          <p:spPr bwMode="auto">
            <a:xfrm>
              <a:off x="1771" y="1175"/>
              <a:ext cx="785"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Power &amp;</a:t>
              </a:r>
            </a:p>
            <a:p>
              <a:pPr algn="ctr"/>
              <a:r>
                <a:rPr lang="en-US" altLang="en-US" sz="1920"/>
                <a:t>Coming</a:t>
              </a:r>
            </a:p>
            <a:p>
              <a:pPr algn="ctr"/>
              <a:r>
                <a:rPr lang="en-US" altLang="en-US" sz="1920"/>
                <a:t>Of Jesus</a:t>
              </a:r>
            </a:p>
            <a:p>
              <a:pPr algn="ctr"/>
              <a:r>
                <a:rPr lang="en-US" altLang="en-US" sz="1920"/>
                <a:t>(II Pet 1:16)</a:t>
              </a:r>
            </a:p>
          </p:txBody>
        </p:sp>
      </p:grpSp>
      <p:grpSp>
        <p:nvGrpSpPr>
          <p:cNvPr id="52239" name="Group 15"/>
          <p:cNvGrpSpPr>
            <a:grpSpLocks/>
          </p:cNvGrpSpPr>
          <p:nvPr/>
        </p:nvGrpSpPr>
        <p:grpSpPr bwMode="auto">
          <a:xfrm>
            <a:off x="5615941" y="1758315"/>
            <a:ext cx="1836421" cy="3050663"/>
            <a:chOff x="2676" y="768"/>
            <a:chExt cx="964" cy="588"/>
          </a:xfrm>
        </p:grpSpPr>
        <p:sp>
          <p:nvSpPr>
            <p:cNvPr id="106514" name="Freeform 16"/>
            <p:cNvSpPr>
              <a:spLocks/>
            </p:cNvSpPr>
            <p:nvPr/>
          </p:nvSpPr>
          <p:spPr bwMode="auto">
            <a:xfrm>
              <a:off x="2787" y="768"/>
              <a:ext cx="691" cy="399"/>
            </a:xfrm>
            <a:custGeom>
              <a:avLst/>
              <a:gdLst>
                <a:gd name="T0" fmla="*/ 192 w 1056"/>
                <a:gd name="T1" fmla="*/ 0 h 1632"/>
                <a:gd name="T2" fmla="*/ 48 w 1056"/>
                <a:gd name="T3" fmla="*/ 0 h 1632"/>
                <a:gd name="T4" fmla="*/ 48 w 1056"/>
                <a:gd name="T5" fmla="*/ 0 h 1632"/>
                <a:gd name="T6" fmla="*/ 0 w 1056"/>
                <a:gd name="T7" fmla="*/ 0 h 1632"/>
                <a:gd name="T8" fmla="*/ 576 w 1056"/>
                <a:gd name="T9" fmla="*/ 0 h 1632"/>
                <a:gd name="T10" fmla="*/ 1056 w 1056"/>
                <a:gd name="T11" fmla="*/ 0 h 1632"/>
                <a:gd name="T12" fmla="*/ 1008 w 1056"/>
                <a:gd name="T13" fmla="*/ 0 h 1632"/>
                <a:gd name="T14" fmla="*/ 1008 w 1056"/>
                <a:gd name="T15" fmla="*/ 0 h 1632"/>
                <a:gd name="T16" fmla="*/ 288 w 1056"/>
                <a:gd name="T17" fmla="*/ 0 h 1632"/>
                <a:gd name="T18" fmla="*/ 192 w 105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632">
                  <a:moveTo>
                    <a:pt x="192" y="0"/>
                  </a:moveTo>
                  <a:lnTo>
                    <a:pt x="48" y="240"/>
                  </a:lnTo>
                  <a:lnTo>
                    <a:pt x="48" y="1200"/>
                  </a:lnTo>
                  <a:lnTo>
                    <a:pt x="0" y="1200"/>
                  </a:lnTo>
                  <a:lnTo>
                    <a:pt x="576" y="1632"/>
                  </a:lnTo>
                  <a:lnTo>
                    <a:pt x="1056" y="1200"/>
                  </a:lnTo>
                  <a:lnTo>
                    <a:pt x="1008" y="1200"/>
                  </a:lnTo>
                  <a:lnTo>
                    <a:pt x="1008" y="240"/>
                  </a:lnTo>
                  <a:lnTo>
                    <a:pt x="288" y="0"/>
                  </a:lnTo>
                  <a:lnTo>
                    <a:pt x="1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5" name="Text Box 17"/>
            <p:cNvSpPr txBox="1">
              <a:spLocks noChangeArrowheads="1"/>
            </p:cNvSpPr>
            <p:nvPr/>
          </p:nvSpPr>
          <p:spPr bwMode="auto">
            <a:xfrm>
              <a:off x="2676" y="1167"/>
              <a:ext cx="964" cy="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Miracles</a:t>
              </a:r>
            </a:p>
            <a:p>
              <a:pPr algn="ctr"/>
              <a:r>
                <a:rPr lang="en-US" altLang="en-US" sz="1920"/>
                <a:t>(II Pet 1:17,18)</a:t>
              </a:r>
            </a:p>
            <a:p>
              <a:pPr algn="ctr"/>
              <a:r>
                <a:rPr lang="en-US" altLang="en-US" sz="1920"/>
                <a:t>(Acts 2:22)</a:t>
              </a:r>
            </a:p>
          </p:txBody>
        </p:sp>
      </p:grpSp>
      <p:grpSp>
        <p:nvGrpSpPr>
          <p:cNvPr id="52242" name="Group 18"/>
          <p:cNvGrpSpPr>
            <a:grpSpLocks/>
          </p:cNvGrpSpPr>
          <p:nvPr/>
        </p:nvGrpSpPr>
        <p:grpSpPr bwMode="auto">
          <a:xfrm>
            <a:off x="7452362" y="1605916"/>
            <a:ext cx="2194561" cy="3354480"/>
            <a:chOff x="3640" y="672"/>
            <a:chExt cx="1152" cy="699"/>
          </a:xfrm>
        </p:grpSpPr>
        <p:sp>
          <p:nvSpPr>
            <p:cNvPr id="106512" name="Freeform 19"/>
            <p:cNvSpPr>
              <a:spLocks/>
            </p:cNvSpPr>
            <p:nvPr/>
          </p:nvSpPr>
          <p:spPr bwMode="auto">
            <a:xfrm>
              <a:off x="3640" y="672"/>
              <a:ext cx="932" cy="484"/>
            </a:xfrm>
            <a:custGeom>
              <a:avLst/>
              <a:gdLst>
                <a:gd name="T0" fmla="*/ 0 w 1344"/>
                <a:gd name="T1" fmla="*/ 0 h 1728"/>
                <a:gd name="T2" fmla="*/ 336 w 1344"/>
                <a:gd name="T3" fmla="*/ 0 h 1728"/>
                <a:gd name="T4" fmla="*/ 336 w 1344"/>
                <a:gd name="T5" fmla="*/ 0 h 1728"/>
                <a:gd name="T6" fmla="*/ 288 w 1344"/>
                <a:gd name="T7" fmla="*/ 0 h 1728"/>
                <a:gd name="T8" fmla="*/ 864 w 1344"/>
                <a:gd name="T9" fmla="*/ 0 h 1728"/>
                <a:gd name="T10" fmla="*/ 1344 w 1344"/>
                <a:gd name="T11" fmla="*/ 0 h 1728"/>
                <a:gd name="T12" fmla="*/ 1296 w 1344"/>
                <a:gd name="T13" fmla="*/ 0 h 1728"/>
                <a:gd name="T14" fmla="*/ 1296 w 1344"/>
                <a:gd name="T15" fmla="*/ 0 h 1728"/>
                <a:gd name="T16" fmla="*/ 48 w 1344"/>
                <a:gd name="T17" fmla="*/ 0 h 1728"/>
                <a:gd name="T18" fmla="*/ 0 w 1344"/>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4" h="1728">
                  <a:moveTo>
                    <a:pt x="0" y="48"/>
                  </a:moveTo>
                  <a:lnTo>
                    <a:pt x="336" y="336"/>
                  </a:lnTo>
                  <a:lnTo>
                    <a:pt x="336" y="1296"/>
                  </a:lnTo>
                  <a:lnTo>
                    <a:pt x="288" y="1296"/>
                  </a:lnTo>
                  <a:lnTo>
                    <a:pt x="864" y="1728"/>
                  </a:lnTo>
                  <a:lnTo>
                    <a:pt x="1344" y="1296"/>
                  </a:lnTo>
                  <a:lnTo>
                    <a:pt x="1296" y="1296"/>
                  </a:lnTo>
                  <a:lnTo>
                    <a:pt x="1296" y="336"/>
                  </a:lnTo>
                  <a:lnTo>
                    <a:pt x="48"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3" name="Text Box 20"/>
            <p:cNvSpPr txBox="1">
              <a:spLocks noChangeArrowheads="1"/>
            </p:cNvSpPr>
            <p:nvPr/>
          </p:nvSpPr>
          <p:spPr bwMode="auto">
            <a:xfrm>
              <a:off x="3781" y="1167"/>
              <a:ext cx="1011"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Commands</a:t>
              </a:r>
            </a:p>
            <a:p>
              <a:pPr algn="ctr"/>
              <a:r>
                <a:rPr lang="en-US" altLang="en-US" sz="1920"/>
                <a:t>[thru Apostles]</a:t>
              </a:r>
            </a:p>
            <a:p>
              <a:pPr algn="ctr"/>
              <a:r>
                <a:rPr lang="en-US" altLang="en-US" sz="1920"/>
                <a:t>(II Pet 3:2,15)</a:t>
              </a:r>
            </a:p>
          </p:txBody>
        </p:sp>
      </p:grpSp>
      <p:grpSp>
        <p:nvGrpSpPr>
          <p:cNvPr id="52245" name="Group 21"/>
          <p:cNvGrpSpPr>
            <a:grpSpLocks/>
          </p:cNvGrpSpPr>
          <p:nvPr/>
        </p:nvGrpSpPr>
        <p:grpSpPr bwMode="auto">
          <a:xfrm>
            <a:off x="7720967" y="1453516"/>
            <a:ext cx="3697606" cy="4362243"/>
            <a:chOff x="3781" y="576"/>
            <a:chExt cx="1941" cy="1006"/>
          </a:xfrm>
        </p:grpSpPr>
        <p:sp>
          <p:nvSpPr>
            <p:cNvPr id="106510" name="Freeform 22"/>
            <p:cNvSpPr>
              <a:spLocks/>
            </p:cNvSpPr>
            <p:nvPr/>
          </p:nvSpPr>
          <p:spPr bwMode="auto">
            <a:xfrm>
              <a:off x="3781" y="576"/>
              <a:ext cx="1764" cy="566"/>
            </a:xfrm>
            <a:custGeom>
              <a:avLst/>
              <a:gdLst>
                <a:gd name="T0" fmla="*/ 0 w 2256"/>
                <a:gd name="T1" fmla="*/ 0 h 1824"/>
                <a:gd name="T2" fmla="*/ 1392 w 2256"/>
                <a:gd name="T3" fmla="*/ 0 h 1824"/>
                <a:gd name="T4" fmla="*/ 1392 w 2256"/>
                <a:gd name="T5" fmla="*/ 0 h 1824"/>
                <a:gd name="T6" fmla="*/ 1344 w 2256"/>
                <a:gd name="T7" fmla="*/ 0 h 1824"/>
                <a:gd name="T8" fmla="*/ 1872 w 2256"/>
                <a:gd name="T9" fmla="*/ 0 h 1824"/>
                <a:gd name="T10" fmla="*/ 2256 w 2256"/>
                <a:gd name="T11" fmla="*/ 0 h 1824"/>
                <a:gd name="T12" fmla="*/ 2208 w 2256"/>
                <a:gd name="T13" fmla="*/ 0 h 1824"/>
                <a:gd name="T14" fmla="*/ 2208 w 2256"/>
                <a:gd name="T15" fmla="*/ 0 h 1824"/>
                <a:gd name="T16" fmla="*/ 0 w 2256"/>
                <a:gd name="T17" fmla="*/ 0 h 1824"/>
                <a:gd name="T18" fmla="*/ 0 w 2256"/>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6" h="1824">
                  <a:moveTo>
                    <a:pt x="0" y="48"/>
                  </a:moveTo>
                  <a:lnTo>
                    <a:pt x="1392" y="432"/>
                  </a:lnTo>
                  <a:lnTo>
                    <a:pt x="1392" y="1392"/>
                  </a:lnTo>
                  <a:lnTo>
                    <a:pt x="1344" y="1392"/>
                  </a:lnTo>
                  <a:lnTo>
                    <a:pt x="1872" y="1824"/>
                  </a:lnTo>
                  <a:lnTo>
                    <a:pt x="2256" y="1392"/>
                  </a:lnTo>
                  <a:lnTo>
                    <a:pt x="2208" y="1392"/>
                  </a:lnTo>
                  <a:lnTo>
                    <a:pt x="2208" y="336"/>
                  </a:lnTo>
                  <a:lnTo>
                    <a:pt x="0"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1" name="Text Box 23"/>
            <p:cNvSpPr txBox="1">
              <a:spLocks noChangeArrowheads="1"/>
            </p:cNvSpPr>
            <p:nvPr/>
          </p:nvSpPr>
          <p:spPr bwMode="auto">
            <a:xfrm>
              <a:off x="4878" y="1152"/>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Day of</a:t>
              </a:r>
            </a:p>
            <a:p>
              <a:pPr algn="ctr"/>
              <a:r>
                <a:rPr lang="en-US" altLang="en-US" sz="1920"/>
                <a:t>Judgment &amp;</a:t>
              </a:r>
            </a:p>
            <a:p>
              <a:pPr algn="ctr"/>
              <a:r>
                <a:rPr lang="en-US" altLang="en-US" sz="1920"/>
                <a:t>Destruction</a:t>
              </a:r>
            </a:p>
            <a:p>
              <a:pPr algn="ctr"/>
              <a:r>
                <a:rPr lang="en-US" altLang="en-US" sz="1920"/>
                <a:t>Of Ungodly</a:t>
              </a:r>
            </a:p>
            <a:p>
              <a:pPr algn="ctr"/>
              <a:r>
                <a:rPr lang="en-US" altLang="en-US" sz="1920"/>
                <a:t>(II Pet 2:9;</a:t>
              </a:r>
            </a:p>
            <a:p>
              <a:pPr algn="ctr"/>
              <a:r>
                <a:rPr lang="en-US" altLang="en-US" sz="1920"/>
                <a:t>3:7)</a:t>
              </a:r>
            </a:p>
          </p:txBody>
        </p:sp>
      </p:grpSp>
      <p:sp>
        <p:nvSpPr>
          <p:cNvPr id="106509" name="Text Box 24"/>
          <p:cNvSpPr txBox="1">
            <a:spLocks noChangeArrowheads="1"/>
          </p:cNvSpPr>
          <p:nvPr/>
        </p:nvSpPr>
        <p:spPr bwMode="auto">
          <a:xfrm>
            <a:off x="4272410" y="5638800"/>
            <a:ext cx="3348096" cy="1037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Men</a:t>
            </a:r>
          </a:p>
          <a:p>
            <a:pPr algn="ctr">
              <a:lnSpc>
                <a:spcPct val="80000"/>
              </a:lnSpc>
            </a:pPr>
            <a:r>
              <a:rPr lang="en-US" altLang="en-US" sz="3840"/>
              <a:t>(In the World)</a:t>
            </a:r>
          </a:p>
        </p:txBody>
      </p:sp>
      <p:sp>
        <p:nvSpPr>
          <p:cNvPr id="26" name="Oval 52"/>
          <p:cNvSpPr>
            <a:spLocks noChangeArrowheads="1"/>
          </p:cNvSpPr>
          <p:nvPr/>
        </p:nvSpPr>
        <p:spPr bwMode="auto">
          <a:xfrm>
            <a:off x="552450" y="2298061"/>
            <a:ext cx="1463040"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Forget</a:t>
            </a:r>
          </a:p>
          <a:p>
            <a:pPr algn="ctr">
              <a:lnSpc>
                <a:spcPct val="90000"/>
              </a:lnSpc>
            </a:pPr>
            <a:r>
              <a:rPr lang="en-US" altLang="en-US" sz="2880" dirty="0"/>
              <a:t>(3:5)</a:t>
            </a:r>
          </a:p>
        </p:txBody>
      </p:sp>
      <p:sp>
        <p:nvSpPr>
          <p:cNvPr id="27" name="Oval 53"/>
          <p:cNvSpPr>
            <a:spLocks noChangeArrowheads="1"/>
          </p:cNvSpPr>
          <p:nvPr/>
        </p:nvSpPr>
        <p:spPr bwMode="auto">
          <a:xfrm>
            <a:off x="2038333" y="1991698"/>
            <a:ext cx="192024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“Private</a:t>
            </a:r>
          </a:p>
          <a:p>
            <a:pPr algn="ctr">
              <a:lnSpc>
                <a:spcPct val="90000"/>
              </a:lnSpc>
            </a:pPr>
            <a:r>
              <a:rPr lang="en-US" altLang="en-US" sz="2880" dirty="0"/>
              <a:t>  Origin”</a:t>
            </a:r>
          </a:p>
          <a:p>
            <a:pPr algn="ctr">
              <a:lnSpc>
                <a:spcPct val="90000"/>
              </a:lnSpc>
            </a:pPr>
            <a:r>
              <a:rPr lang="en-US" altLang="en-US" sz="2880" dirty="0"/>
              <a:t>(1:20)</a:t>
            </a:r>
          </a:p>
        </p:txBody>
      </p:sp>
      <p:sp>
        <p:nvSpPr>
          <p:cNvPr id="28" name="Oval 54"/>
          <p:cNvSpPr>
            <a:spLocks noChangeArrowheads="1"/>
          </p:cNvSpPr>
          <p:nvPr/>
        </p:nvSpPr>
        <p:spPr bwMode="auto">
          <a:xfrm>
            <a:off x="4064300" y="2299732"/>
            <a:ext cx="1280160"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Deny</a:t>
            </a:r>
          </a:p>
          <a:p>
            <a:pPr algn="ctr">
              <a:lnSpc>
                <a:spcPct val="90000"/>
              </a:lnSpc>
            </a:pPr>
            <a:r>
              <a:rPr lang="en-US" altLang="en-US" sz="2880" dirty="0"/>
              <a:t>(2:1)</a:t>
            </a:r>
          </a:p>
        </p:txBody>
      </p:sp>
      <p:sp>
        <p:nvSpPr>
          <p:cNvPr id="29" name="Oval 55"/>
          <p:cNvSpPr>
            <a:spLocks noChangeArrowheads="1"/>
          </p:cNvSpPr>
          <p:nvPr/>
        </p:nvSpPr>
        <p:spPr bwMode="auto">
          <a:xfrm>
            <a:off x="5463542" y="2103118"/>
            <a:ext cx="2103120" cy="128968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“Devised</a:t>
            </a:r>
          </a:p>
          <a:p>
            <a:pPr algn="ctr">
              <a:lnSpc>
                <a:spcPct val="90000"/>
              </a:lnSpc>
            </a:pPr>
            <a:r>
              <a:rPr lang="en-US" altLang="en-US" sz="2880" dirty="0"/>
              <a:t>   Fables”</a:t>
            </a:r>
          </a:p>
          <a:p>
            <a:pPr algn="ctr">
              <a:lnSpc>
                <a:spcPct val="90000"/>
              </a:lnSpc>
            </a:pPr>
            <a:r>
              <a:rPr lang="en-US" altLang="en-US" sz="2880" dirty="0"/>
              <a:t>(1:16)</a:t>
            </a:r>
          </a:p>
        </p:txBody>
      </p:sp>
      <p:sp>
        <p:nvSpPr>
          <p:cNvPr id="30" name="Oval 56"/>
          <p:cNvSpPr>
            <a:spLocks noChangeArrowheads="1"/>
          </p:cNvSpPr>
          <p:nvPr/>
        </p:nvSpPr>
        <p:spPr bwMode="auto">
          <a:xfrm>
            <a:off x="7725002" y="2175502"/>
            <a:ext cx="164592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Twist / </a:t>
            </a:r>
          </a:p>
          <a:p>
            <a:pPr algn="ctr">
              <a:lnSpc>
                <a:spcPct val="90000"/>
              </a:lnSpc>
            </a:pPr>
            <a:r>
              <a:rPr lang="en-US" altLang="en-US" sz="2880" dirty="0"/>
              <a:t>Distort</a:t>
            </a:r>
          </a:p>
          <a:p>
            <a:pPr algn="ctr">
              <a:lnSpc>
                <a:spcPct val="90000"/>
              </a:lnSpc>
            </a:pPr>
            <a:r>
              <a:rPr lang="en-US" altLang="en-US" sz="2880" dirty="0"/>
              <a:t>(3:16)</a:t>
            </a:r>
          </a:p>
        </p:txBody>
      </p:sp>
      <p:sp>
        <p:nvSpPr>
          <p:cNvPr id="31" name="Oval 57"/>
          <p:cNvSpPr>
            <a:spLocks noChangeArrowheads="1"/>
          </p:cNvSpPr>
          <p:nvPr/>
        </p:nvSpPr>
        <p:spPr bwMode="auto">
          <a:xfrm>
            <a:off x="9425943" y="2097050"/>
            <a:ext cx="2377440" cy="1371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880" dirty="0"/>
              <a:t>“All Things</a:t>
            </a:r>
          </a:p>
          <a:p>
            <a:pPr algn="ctr">
              <a:lnSpc>
                <a:spcPct val="90000"/>
              </a:lnSpc>
            </a:pPr>
            <a:r>
              <a:rPr lang="en-US" altLang="en-US" sz="2880" dirty="0"/>
              <a:t>Continue”</a:t>
            </a:r>
          </a:p>
          <a:p>
            <a:pPr algn="ctr">
              <a:lnSpc>
                <a:spcPct val="90000"/>
              </a:lnSpc>
            </a:pPr>
            <a:r>
              <a:rPr lang="en-US" altLang="en-US" sz="2880" dirty="0"/>
              <a:t>(3:4)</a:t>
            </a:r>
          </a:p>
        </p:txBody>
      </p:sp>
    </p:spTree>
    <p:extLst>
      <p:ext uri="{BB962C8B-B14F-4D97-AF65-F5344CB8AC3E}">
        <p14:creationId xmlns:p14="http://schemas.microsoft.com/office/powerpoint/2010/main" val="19332349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3" presetClass="entr" presetSubtype="16" fill="hold" grpId="0" nodeType="afterEffect">
                                  <p:stCondLst>
                                    <p:cond delay="5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fltVal val="0"/>
                                          </p:val>
                                        </p:tav>
                                        <p:tav tm="100000">
                                          <p:val>
                                            <p:strVal val="#ppt_w"/>
                                          </p:val>
                                        </p:tav>
                                      </p:tavLst>
                                    </p:anim>
                                    <p:anim calcmode="lin" valueType="num">
                                      <p:cBhvr>
                                        <p:cTn id="23" dur="1000" fill="hold"/>
                                        <p:tgtEl>
                                          <p:spTgt spid="29"/>
                                        </p:tgtEl>
                                        <p:attrNameLst>
                                          <p:attrName>ppt_h</p:attrName>
                                        </p:attrNameLst>
                                      </p:cBhvr>
                                      <p:tavLst>
                                        <p:tav tm="0">
                                          <p:val>
                                            <p:fltVal val="0"/>
                                          </p:val>
                                        </p:tav>
                                        <p:tav tm="100000">
                                          <p:val>
                                            <p:strVal val="#ppt_h"/>
                                          </p:val>
                                        </p:tav>
                                      </p:tavLst>
                                    </p:anim>
                                  </p:childTnLst>
                                </p:cTn>
                              </p:par>
                            </p:childTnLst>
                          </p:cTn>
                        </p:par>
                        <p:par>
                          <p:cTn id="24" fill="hold">
                            <p:stCondLst>
                              <p:cond delay="5000"/>
                            </p:stCondLst>
                            <p:childTnLst>
                              <p:par>
                                <p:cTn id="25" presetID="23" presetClass="entr" presetSubtype="16" fill="hold" grpId="0" nodeType="afterEffect">
                                  <p:stCondLst>
                                    <p:cond delay="5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fltVal val="0"/>
                                          </p:val>
                                        </p:tav>
                                        <p:tav tm="100000">
                                          <p:val>
                                            <p:strVal val="#ppt_w"/>
                                          </p:val>
                                        </p:tav>
                                      </p:tavLst>
                                    </p:anim>
                                    <p:anim calcmode="lin" valueType="num">
                                      <p:cBhvr>
                                        <p:cTn id="28" dur="10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6500"/>
                            </p:stCondLst>
                            <p:childTnLst>
                              <p:par>
                                <p:cTn id="30" presetID="23" presetClass="entr" presetSubtype="16" fill="hold" grpId="0" nodeType="afterEffect">
                                  <p:stCondLst>
                                    <p:cond delay="5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smtClean="0">
                <a:solidFill>
                  <a:srgbClr val="C00000"/>
                </a:solidFill>
              </a:rPr>
              <a:t>3</a:t>
            </a:r>
            <a:r>
              <a:rPr lang="en-US" altLang="en-US" sz="4320" baseline="30000" dirty="0" smtClean="0">
                <a:solidFill>
                  <a:srgbClr val="C00000"/>
                </a:solidFill>
              </a:rPr>
              <a:t>rd</a:t>
            </a:r>
            <a:r>
              <a:rPr lang="en-US" altLang="en-US" sz="4320" dirty="0" smtClean="0">
                <a:solidFill>
                  <a:srgbClr val="C00000"/>
                </a:solidFill>
              </a:rPr>
              <a:t> Purpose </a:t>
            </a:r>
            <a:r>
              <a:rPr lang="en-US" altLang="en-US" sz="4320" dirty="0">
                <a:solidFill>
                  <a:srgbClr val="C00000"/>
                </a:solidFill>
              </a:rPr>
              <a:t>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2:9 </a:t>
            </a:r>
            <a:r>
              <a:rPr lang="en-US" altLang="en-US" sz="2640" dirty="0">
                <a:solidFill>
                  <a:srgbClr val="0000FF"/>
                </a:solidFill>
              </a:rPr>
              <a:t>The Lord is not slack concerning His promise</a:t>
            </a:r>
            <a:r>
              <a:rPr lang="en-US" altLang="en-US" sz="2640" dirty="0"/>
              <a:t>, as some count slackness, but is longsuffering toward us, not willing that any should perish but that all should come to repentance. 17 You therefore, beloved, </a:t>
            </a:r>
            <a:r>
              <a:rPr lang="en-US" altLang="en-US" sz="2640" dirty="0">
                <a:solidFill>
                  <a:srgbClr val="0000FF"/>
                </a:solidFill>
              </a:rPr>
              <a:t>since you know this beforehand, beware lest you also fall from your own steadfastness</a:t>
            </a:r>
            <a:r>
              <a:rPr lang="en-US" altLang="en-US" sz="2640" dirty="0"/>
              <a:t>, being led away with the error of the wicked; 18 but </a:t>
            </a:r>
            <a:r>
              <a:rPr lang="en-US" altLang="en-US" sz="4800" dirty="0">
                <a:solidFill>
                  <a:srgbClr val="0000FF"/>
                </a:solidFill>
              </a:rPr>
              <a:t>grow</a:t>
            </a:r>
            <a:r>
              <a:rPr lang="en-US" altLang="en-US" sz="2640" dirty="0"/>
              <a:t> in the grace and knowledge of our Lord and Savior Jesus Christ.</a:t>
            </a:r>
          </a:p>
        </p:txBody>
      </p:sp>
    </p:spTree>
    <p:extLst>
      <p:ext uri="{BB962C8B-B14F-4D97-AF65-F5344CB8AC3E}">
        <p14:creationId xmlns:p14="http://schemas.microsoft.com/office/powerpoint/2010/main" val="7296341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EE37C376-32B1-4902-BFF6-278EBFF9C10E}"/>
              </a:ext>
            </a:extLst>
          </p:cNvPr>
          <p:cNvSpPr>
            <a:spLocks noGrp="1"/>
          </p:cNvSpPr>
          <p:nvPr>
            <p:ph type="title"/>
          </p:nvPr>
        </p:nvSpPr>
        <p:spPr>
          <a:xfrm>
            <a:off x="92766" y="1232452"/>
            <a:ext cx="2610678" cy="2196548"/>
          </a:xfrm>
          <a:solidFill>
            <a:schemeClr val="accent4">
              <a:lumMod val="40000"/>
              <a:lumOff val="60000"/>
              <a:alpha val="50000"/>
            </a:schemeClr>
          </a:solidFill>
        </p:spPr>
        <p:txBody>
          <a:bodyPr>
            <a:normAutofit/>
          </a:bodyPr>
          <a:lstStyle/>
          <a:p>
            <a:r>
              <a:rPr lang="en-US" altLang="en-US" sz="4320" dirty="0"/>
              <a:t>Class Schedule</a:t>
            </a:r>
          </a:p>
        </p:txBody>
      </p:sp>
      <p:sp>
        <p:nvSpPr>
          <p:cNvPr id="4099" name="Slide Number Placeholder 3">
            <a:extLst>
              <a:ext uri="{FF2B5EF4-FFF2-40B4-BE49-F238E27FC236}">
                <a16:creationId xmlns:a16="http://schemas.microsoft.com/office/drawing/2014/main" xmlns="" id="{AEC6505E-10D5-4FA8-A83E-380AF447AB5A}"/>
              </a:ext>
            </a:extLst>
          </p:cNvPr>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3FD1AB7-34BA-49EF-82B1-A973A658D486}" type="slidenum">
              <a:rPr lang="en-US" altLang="en-US" b="0">
                <a:latin typeface="Times New Roman" panose="02020603050405020304" pitchFamily="18" charset="0"/>
              </a:rPr>
              <a:pPr/>
              <a:t>27</a:t>
            </a:fld>
            <a:endParaRPr lang="en-US" altLang="en-US" b="0">
              <a:latin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0093D110-B0CD-44AD-A854-DE817BBA9AB3}"/>
              </a:ext>
            </a:extLst>
          </p:cNvPr>
          <p:cNvGraphicFramePr>
            <a:graphicFrameLocks noGrp="1"/>
          </p:cNvGraphicFramePr>
          <p:nvPr>
            <p:extLst/>
          </p:nvPr>
        </p:nvGraphicFramePr>
        <p:xfrm>
          <a:off x="3032760" y="547687"/>
          <a:ext cx="7223760" cy="6018658"/>
        </p:xfrm>
        <a:graphic>
          <a:graphicData uri="http://schemas.openxmlformats.org/drawingml/2006/table">
            <a:tbl>
              <a:tblPr/>
              <a:tblGrid>
                <a:gridCol w="817246">
                  <a:extLst>
                    <a:ext uri="{9D8B030D-6E8A-4147-A177-3AD203B41FA5}">
                      <a16:colId xmlns:a16="http://schemas.microsoft.com/office/drawing/2014/main" xmlns="" val="20000"/>
                    </a:ext>
                  </a:extLst>
                </a:gridCol>
                <a:gridCol w="3937634">
                  <a:extLst>
                    <a:ext uri="{9D8B030D-6E8A-4147-A177-3AD203B41FA5}">
                      <a16:colId xmlns:a16="http://schemas.microsoft.com/office/drawing/2014/main" xmlns="" val="20001"/>
                    </a:ext>
                  </a:extLst>
                </a:gridCol>
                <a:gridCol w="2468880">
                  <a:extLst>
                    <a:ext uri="{9D8B030D-6E8A-4147-A177-3AD203B41FA5}">
                      <a16:colId xmlns:a16="http://schemas.microsoft.com/office/drawing/2014/main" xmlns="" val="20002"/>
                    </a:ext>
                  </a:extLst>
                </a:gridCol>
              </a:tblGrid>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Times New Roman" pitchFamily="18" charset="0"/>
                        </a:rPr>
                        <a:t>Lesson</a:t>
                      </a:r>
                      <a:endParaRPr kumimoji="0" lang="en-US" sz="1600" b="0" i="0" u="none" strike="noStrike" cap="none" normalizeH="0" baseline="0" dirty="0">
                        <a:ln>
                          <a:noFill/>
                        </a:ln>
                        <a:solidFill>
                          <a:srgbClr val="FF00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Title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tc>
                  <a:txBody>
                    <a:bodyPr/>
                    <a:lstStyle/>
                    <a:p>
                      <a:pPr marL="0" marR="0" lvl="0" indent="68263"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FF3300"/>
                          </a:solidFill>
                          <a:effectLst/>
                          <a:latin typeface="Calibri" pitchFamily="34" charset="0"/>
                          <a:cs typeface="Times New Roman" pitchFamily="18" charset="0"/>
                        </a:rPr>
                        <a:t>Date</a:t>
                      </a:r>
                      <a:endParaRPr kumimoji="0" lang="en-US" sz="1600" b="0" i="0" u="none" strike="noStrike" cap="none" normalizeH="0" baseline="0" dirty="0">
                        <a:ln>
                          <a:noFill/>
                        </a:ln>
                        <a:solidFill>
                          <a:srgbClr val="FF3300"/>
                        </a:solidFill>
                        <a:effectLst/>
                        <a:latin typeface="Calibri" pitchFamily="34" charset="0"/>
                        <a:cs typeface="Times New Roman" pitchFamily="18" charset="0"/>
                      </a:endParaRP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DFDFDF"/>
                      </a:bgClr>
                    </a:pattFill>
                  </a:tcPr>
                </a:tc>
                <a:extLst>
                  <a:ext uri="{0D108BD9-81ED-4DB2-BD59-A6C34878D82A}">
                    <a16:rowId xmlns:a16="http://schemas.microsoft.com/office/drawing/2014/main" xmlns="" val="10000"/>
                  </a:ext>
                </a:extLst>
              </a:tr>
              <a:tr h="40957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 Peter</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62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Great Salvation  (I Pet 1:1-12)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8,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Products of Salvation  (I Peter 1:13-2:10)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4</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Duties of the Christian                                   (I Peter 2:11-3:12)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1" dirty="0">
                          <a:solidFill>
                            <a:schemeClr val="tx1"/>
                          </a:solidFill>
                          <a:effectLst/>
                          <a:latin typeface="+mn-lt"/>
                          <a:ea typeface="Times New Roman" panose="02020603050405020304" pitchFamily="18" charset="0"/>
                          <a:cs typeface="Courier New" panose="02070309020205020404" pitchFamily="49" charset="0"/>
                        </a:rPr>
                        <a:t>Jan 15,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5</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Suffering  (I Peter 3:13-4:19)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19,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6</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Exhortations to Elders and Soldiers                     (I Peter 5:1-13)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7</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Introduction to II Peter and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Jan 26,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C00000"/>
                          </a:solidFill>
                          <a:effectLst/>
                          <a:latin typeface="Calibri" pitchFamily="34" charset="0"/>
                          <a:cs typeface="Times New Roman" pitchFamily="18" charset="0"/>
                        </a:rPr>
                        <a:t>8</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rgbClr val="C00000"/>
                          </a:solidFill>
                          <a:effectLst/>
                          <a:latin typeface="Calibri" pitchFamily="34" charset="0"/>
                          <a:cs typeface="Times New Roman" pitchFamily="18" charset="0"/>
                        </a:rPr>
                        <a:t>Call to Growth  (II Peter 1:1-21)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rgbClr val="C00000"/>
                          </a:solidFill>
                          <a:effectLst/>
                          <a:latin typeface="+mn-lt"/>
                          <a:ea typeface="Times New Roman" panose="02020603050405020304" pitchFamily="18" charset="0"/>
                          <a:cs typeface="Courier New" panose="02070309020205020404" pitchFamily="49" charset="0"/>
                        </a:rPr>
                        <a:t>Jan 29,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9</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(II Peter 2:1-22)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096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10</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Warnings Against False Teachers  (Jude)</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5,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11</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The Coming of the Lord  (II Peter 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9,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12</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Persecution and Ideological Struggles  </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048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13</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Times New Roman" pitchFamily="18" charset="0"/>
                        </a:rPr>
                        <a:t>Review</a:t>
                      </a:r>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600" b="0" dirty="0">
                          <a:solidFill>
                            <a:schemeClr val="tx1"/>
                          </a:solidFill>
                          <a:effectLst/>
                          <a:latin typeface="+mn-lt"/>
                          <a:ea typeface="Times New Roman" panose="02020603050405020304" pitchFamily="18" charset="0"/>
                          <a:cs typeface="Courier New" panose="02070309020205020404" pitchFamily="49" charset="0"/>
                        </a:rPr>
                        <a:t>Feb 16,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04800">
                <a:tc>
                  <a:txBody>
                    <a:bodyPr/>
                    <a:lstStyle/>
                    <a:p>
                      <a:endParaRPr lang="en-US"/>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66811" marR="668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endParaRPr lang="en-US" sz="1600" b="0" dirty="0">
                        <a:solidFill>
                          <a:schemeClr val="tx1"/>
                        </a:solidFill>
                        <a:effectLst/>
                        <a:latin typeface="+mn-lt"/>
                        <a:ea typeface="Times New Roman" panose="02020603050405020304" pitchFamily="18"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40968725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080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E00B902-A850-48BD-BECF-8421505023FA}" type="slidenum">
              <a:rPr lang="en-US" altLang="en-US" b="0">
                <a:latin typeface="Times New Roman" panose="02020603050405020304" pitchFamily="18" charset="0"/>
              </a:rPr>
              <a:pPr/>
              <a:t>29</a:t>
            </a:fld>
            <a:endParaRPr lang="en-US" altLang="en-US" b="0">
              <a:latin typeface="Times New Roman" panose="02020603050405020304" pitchFamily="18" charset="0"/>
            </a:endParaRPr>
          </a:p>
        </p:txBody>
      </p:sp>
      <p:sp>
        <p:nvSpPr>
          <p:cNvPr id="122883" name="Rectangle 2"/>
          <p:cNvSpPr>
            <a:spLocks noChangeArrowheads="1"/>
          </p:cNvSpPr>
          <p:nvPr/>
        </p:nvSpPr>
        <p:spPr bwMode="auto">
          <a:xfrm>
            <a:off x="1249680" y="502920"/>
            <a:ext cx="950976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a:t>
            </a:r>
            <a:r>
              <a:rPr lang="en-US" altLang="en-US" sz="2400" dirty="0"/>
              <a:t>Simon Peter, a bondservant and apostle of Jesus Christ,</a:t>
            </a:r>
          </a:p>
          <a:p>
            <a:pPr eaLnBrk="1" hangingPunct="1"/>
            <a:endParaRPr lang="en-US" altLang="en-US" sz="2400" dirty="0"/>
          </a:p>
          <a:p>
            <a:pPr eaLnBrk="1" hangingPunct="1"/>
            <a:r>
              <a:rPr lang="en-US" altLang="en-US" sz="2400" dirty="0"/>
              <a:t>To those who have obtained like </a:t>
            </a:r>
            <a:r>
              <a:rPr lang="en-US" altLang="en-US" sz="2400" dirty="0">
                <a:solidFill>
                  <a:srgbClr val="0000FF"/>
                </a:solidFill>
              </a:rPr>
              <a:t>precious faith </a:t>
            </a:r>
            <a:r>
              <a:rPr lang="en-US" altLang="en-US" sz="2400" dirty="0"/>
              <a:t>with us by the righteousness of our God and Savior Jesus Christ:</a:t>
            </a:r>
          </a:p>
          <a:p>
            <a:pPr eaLnBrk="1" hangingPunct="1"/>
            <a:endParaRPr lang="en-US" altLang="en-US" sz="2400" dirty="0"/>
          </a:p>
          <a:p>
            <a:pPr eaLnBrk="1" hangingPunct="1"/>
            <a:r>
              <a:rPr lang="en-US" altLang="en-US" sz="2400" dirty="0"/>
              <a:t>2 Grace and peace be multiplied to you in the knowledge of God and of Jesus our Lord, 3 as His divine power has given to us all things that pertain to life and godliness, through the knowledge of Him who called us by glory and virtue, 4 by which have been given to us exceedingly great and </a:t>
            </a:r>
            <a:r>
              <a:rPr lang="en-US" altLang="en-US" sz="2400" dirty="0">
                <a:solidFill>
                  <a:srgbClr val="0000FF"/>
                </a:solidFill>
              </a:rPr>
              <a:t>precious promises</a:t>
            </a:r>
            <a:r>
              <a:rPr lang="en-US" altLang="en-US" sz="2400" dirty="0"/>
              <a:t>, that through these you may be partakers of the divine nature, having escaped the corruption that is in the world through lust.</a:t>
            </a:r>
          </a:p>
        </p:txBody>
      </p:sp>
    </p:spTree>
    <p:extLst>
      <p:ext uri="{BB962C8B-B14F-4D97-AF65-F5344CB8AC3E}">
        <p14:creationId xmlns:p14="http://schemas.microsoft.com/office/powerpoint/2010/main" val="18767278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249681" y="320040"/>
            <a:ext cx="10092690" cy="1143000"/>
          </a:xfrm>
        </p:spPr>
        <p:txBody>
          <a:bodyPr/>
          <a:lstStyle/>
          <a:p>
            <a:pPr eaLnBrk="1" hangingPunct="1"/>
            <a:r>
              <a:rPr lang="en-US" altLang="en-US" smtClean="0"/>
              <a:t>Written from where?</a:t>
            </a:r>
          </a:p>
        </p:txBody>
      </p:sp>
      <p:sp>
        <p:nvSpPr>
          <p:cNvPr id="132099" name="Rectangle 3"/>
          <p:cNvSpPr>
            <a:spLocks noGrp="1" noChangeArrowheads="1"/>
          </p:cNvSpPr>
          <p:nvPr>
            <p:ph type="body" sz="half" idx="4294967295"/>
          </p:nvPr>
        </p:nvSpPr>
        <p:spPr>
          <a:xfrm>
            <a:off x="1524000" y="1600200"/>
            <a:ext cx="9641206" cy="4114800"/>
          </a:xfrm>
        </p:spPr>
        <p:txBody>
          <a:bodyPr/>
          <a:lstStyle/>
          <a:p>
            <a:pPr marL="194310" indent="-194310">
              <a:buNone/>
            </a:pPr>
            <a:r>
              <a:rPr lang="en-US" altLang="en-US" sz="2880" dirty="0">
                <a:solidFill>
                  <a:srgbClr val="C00000"/>
                </a:solidFill>
              </a:rPr>
              <a:t>2 Peter 1:</a:t>
            </a:r>
          </a:p>
          <a:p>
            <a:pPr marL="194310" indent="-194310">
              <a:buNone/>
            </a:pPr>
            <a:r>
              <a:rPr lang="en-US" altLang="en-US" sz="2880" dirty="0"/>
              <a:t>12 For this reason I will not be negligent to remind you always of these things, though you know and are established in the present truth. 13 Yes, I think it is right, as long as I am in this tent, to stir you up by reminding you, 14 </a:t>
            </a:r>
            <a:r>
              <a:rPr lang="en-US" altLang="en-US" sz="2880" dirty="0">
                <a:solidFill>
                  <a:srgbClr val="0000FF"/>
                </a:solidFill>
              </a:rPr>
              <a:t>knowing that shortly I must put off my tent</a:t>
            </a:r>
            <a:r>
              <a:rPr lang="en-US" altLang="en-US" sz="2880" dirty="0"/>
              <a:t>, just as our Lord Jesus Christ showed me. </a:t>
            </a:r>
          </a:p>
        </p:txBody>
      </p:sp>
    </p:spTree>
    <p:extLst>
      <p:ext uri="{BB962C8B-B14F-4D97-AF65-F5344CB8AC3E}">
        <p14:creationId xmlns:p14="http://schemas.microsoft.com/office/powerpoint/2010/main" val="8164792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FAD77D0-E36F-4F48-9057-6FFB998C6FAD}" type="slidenum">
              <a:rPr lang="en-US" altLang="en-US" b="0">
                <a:latin typeface="Times New Roman" panose="02020603050405020304" pitchFamily="18" charset="0"/>
              </a:rPr>
              <a:pPr/>
              <a:t>30</a:t>
            </a:fld>
            <a:endParaRPr lang="en-US" altLang="en-US" b="0">
              <a:latin typeface="Times New Roman" panose="02020603050405020304" pitchFamily="18" charset="0"/>
            </a:endParaRPr>
          </a:p>
        </p:txBody>
      </p:sp>
      <p:sp>
        <p:nvSpPr>
          <p:cNvPr id="3" name="Rectangle 2"/>
          <p:cNvSpPr>
            <a:spLocks noChangeArrowheads="1"/>
          </p:cNvSpPr>
          <p:nvPr/>
        </p:nvSpPr>
        <p:spPr bwMode="auto">
          <a:xfrm>
            <a:off x="1249680" y="502920"/>
            <a:ext cx="950976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360" dirty="0">
                <a:solidFill>
                  <a:srgbClr val="C00000"/>
                </a:solidFill>
              </a:rPr>
              <a:t>“precious” </a:t>
            </a:r>
            <a:r>
              <a:rPr lang="en-US" altLang="en-US" sz="3360" dirty="0"/>
              <a:t>a favorite word of Peter</a:t>
            </a:r>
          </a:p>
          <a:p>
            <a:pPr eaLnBrk="1" hangingPunct="1"/>
            <a:endParaRPr lang="en-US" altLang="en-US" sz="2400" dirty="0"/>
          </a:p>
          <a:p>
            <a:pPr eaLnBrk="1" hangingPunct="1"/>
            <a:r>
              <a:rPr lang="en-US" altLang="en-US" sz="2880" dirty="0"/>
              <a:t>It is found twice in this passage: “</a:t>
            </a:r>
            <a:r>
              <a:rPr lang="en-US" altLang="en-US" sz="2880" dirty="0">
                <a:solidFill>
                  <a:srgbClr val="C00000"/>
                </a:solidFill>
              </a:rPr>
              <a:t>precious faith</a:t>
            </a:r>
            <a:r>
              <a:rPr lang="en-US" altLang="en-US" sz="2880" dirty="0"/>
              <a:t>” </a:t>
            </a:r>
            <a:r>
              <a:rPr lang="en-US" altLang="en-US" sz="2880" dirty="0">
                <a:solidFill>
                  <a:srgbClr val="0000FF"/>
                </a:solidFill>
              </a:rPr>
              <a:t>(1:1) </a:t>
            </a:r>
            <a:r>
              <a:rPr lang="en-US" altLang="en-US" sz="2880" dirty="0"/>
              <a:t>and “</a:t>
            </a:r>
            <a:r>
              <a:rPr lang="en-US" altLang="en-US" sz="2880" dirty="0">
                <a:solidFill>
                  <a:srgbClr val="C00000"/>
                </a:solidFill>
              </a:rPr>
              <a:t>precious promises</a:t>
            </a:r>
            <a:r>
              <a:rPr lang="en-US" altLang="en-US" sz="2880" dirty="0"/>
              <a:t>” </a:t>
            </a:r>
            <a:r>
              <a:rPr lang="en-US" altLang="en-US" sz="2880" dirty="0">
                <a:solidFill>
                  <a:srgbClr val="0000FF"/>
                </a:solidFill>
              </a:rPr>
              <a:t>(1:4)</a:t>
            </a:r>
          </a:p>
          <a:p>
            <a:pPr eaLnBrk="1" hangingPunct="1"/>
            <a:endParaRPr lang="en-US" altLang="en-US" sz="2880" dirty="0"/>
          </a:p>
          <a:p>
            <a:pPr eaLnBrk="1" hangingPunct="1"/>
            <a:r>
              <a:rPr lang="en-US" altLang="en-US" sz="2880" dirty="0"/>
              <a:t>Peter used it six times in his earlier epistle as well </a:t>
            </a:r>
          </a:p>
          <a:p>
            <a:pPr eaLnBrk="1" hangingPunct="1"/>
            <a:r>
              <a:rPr lang="en-US" altLang="en-US" sz="2880" dirty="0">
                <a:solidFill>
                  <a:srgbClr val="0000FF"/>
                </a:solidFill>
              </a:rPr>
              <a:t>- 1 Peter 1:7,19; 2:4,6,7; 3:4</a:t>
            </a:r>
          </a:p>
          <a:p>
            <a:pPr eaLnBrk="1" hangingPunct="1"/>
            <a:endParaRPr lang="en-US" altLang="en-US" sz="2880" dirty="0"/>
          </a:p>
          <a:p>
            <a:pPr eaLnBrk="1" hangingPunct="1"/>
            <a:r>
              <a:rPr lang="en-US" altLang="en-US" sz="2880" dirty="0"/>
              <a:t>The Greek word is </a:t>
            </a:r>
            <a:r>
              <a:rPr lang="en-US" altLang="en-US" sz="2880" dirty="0" err="1">
                <a:solidFill>
                  <a:srgbClr val="C00000"/>
                </a:solidFill>
              </a:rPr>
              <a:t>timios</a:t>
            </a:r>
            <a:r>
              <a:rPr lang="en-US" altLang="en-US" sz="2880" dirty="0">
                <a:solidFill>
                  <a:srgbClr val="C00000"/>
                </a:solidFill>
              </a:rPr>
              <a:t> {</a:t>
            </a:r>
            <a:r>
              <a:rPr lang="en-US" altLang="en-US" sz="2880" dirty="0" err="1">
                <a:solidFill>
                  <a:srgbClr val="C00000"/>
                </a:solidFill>
              </a:rPr>
              <a:t>tim</a:t>
            </a:r>
            <a:r>
              <a:rPr lang="en-US" altLang="en-US" sz="2880" dirty="0">
                <a:solidFill>
                  <a:srgbClr val="C00000"/>
                </a:solidFill>
              </a:rPr>
              <a:t>’-</a:t>
            </a:r>
            <a:r>
              <a:rPr lang="en-US" altLang="en-US" sz="2880" dirty="0" err="1">
                <a:solidFill>
                  <a:srgbClr val="C00000"/>
                </a:solidFill>
              </a:rPr>
              <a:t>ee-os</a:t>
            </a:r>
            <a:r>
              <a:rPr lang="en-US" altLang="en-US" sz="2880" dirty="0">
                <a:solidFill>
                  <a:srgbClr val="C00000"/>
                </a:solidFill>
              </a:rPr>
              <a:t>}, </a:t>
            </a:r>
            <a:r>
              <a:rPr lang="en-US" altLang="en-US" sz="2880" dirty="0"/>
              <a:t>and it means:</a:t>
            </a:r>
          </a:p>
          <a:p>
            <a:pPr eaLnBrk="1" hangingPunct="1"/>
            <a:r>
              <a:rPr lang="en-US" altLang="en-US" sz="2880" dirty="0"/>
              <a:t>	1) As of great price, precious</a:t>
            </a:r>
          </a:p>
          <a:p>
            <a:pPr eaLnBrk="1" hangingPunct="1"/>
            <a:r>
              <a:rPr lang="en-US" altLang="en-US" sz="2880" dirty="0"/>
              <a:t>	2) Held in honor, esteemed, especially dear</a:t>
            </a:r>
          </a:p>
        </p:txBody>
      </p:sp>
    </p:spTree>
    <p:extLst>
      <p:ext uri="{BB962C8B-B14F-4D97-AF65-F5344CB8AC3E}">
        <p14:creationId xmlns:p14="http://schemas.microsoft.com/office/powerpoint/2010/main" val="23854357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BC67C7C-7E1F-46DB-9C96-FA615E1E7181}" type="slidenum">
              <a:rPr lang="en-US" altLang="en-US" b="0">
                <a:latin typeface="Times New Roman" panose="02020603050405020304" pitchFamily="18" charset="0"/>
              </a:rPr>
              <a:pPr/>
              <a:t>31</a:t>
            </a:fld>
            <a:endParaRPr lang="en-US" altLang="en-US" b="0">
              <a:latin typeface="Times New Roman" panose="02020603050405020304" pitchFamily="18" charset="0"/>
            </a:endParaRPr>
          </a:p>
        </p:txBody>
      </p:sp>
      <p:sp>
        <p:nvSpPr>
          <p:cNvPr id="3" name="Rectangle 2"/>
          <p:cNvSpPr/>
          <p:nvPr/>
        </p:nvSpPr>
        <p:spPr>
          <a:xfrm>
            <a:off x="1249680" y="502920"/>
            <a:ext cx="9509760" cy="6961906"/>
          </a:xfrm>
          <a:prstGeom prst="rect">
            <a:avLst/>
          </a:prstGeom>
        </p:spPr>
        <p:txBody>
          <a:bodyPr>
            <a:spAutoFit/>
          </a:bodyPr>
          <a:lstStyle/>
          <a:p>
            <a:pPr algn="ctr">
              <a:defRPr/>
            </a:pPr>
            <a:r>
              <a:rPr lang="en-US" sz="4800" u="sng" dirty="0">
                <a:solidFill>
                  <a:srgbClr val="C00000"/>
                </a:solidFill>
                <a:latin typeface="Arial" charset="0"/>
                <a:cs typeface="Arial" charset="0"/>
              </a:rPr>
              <a:t>“precious” </a:t>
            </a:r>
            <a:r>
              <a:rPr lang="en-US" sz="4800" u="sng" dirty="0">
                <a:latin typeface="Arial" charset="0"/>
                <a:cs typeface="Arial" charset="0"/>
              </a:rPr>
              <a:t>Things to Peter:</a:t>
            </a:r>
          </a:p>
          <a:p>
            <a:pPr>
              <a:defRPr/>
            </a:pPr>
            <a:endParaRPr lang="en-US" sz="2400" dirty="0">
              <a:latin typeface="Arial" charset="0"/>
              <a:cs typeface="Arial" charset="0"/>
            </a:endParaRPr>
          </a:p>
          <a:p>
            <a:pPr marL="548640" indent="-548640">
              <a:buFont typeface="Arial" pitchFamily="34" charset="0"/>
              <a:buChar char="•"/>
              <a:defRPr/>
            </a:pPr>
            <a:r>
              <a:rPr lang="en-US" sz="3360" dirty="0">
                <a:latin typeface="Arial" charset="0"/>
                <a:cs typeface="Arial" charset="0"/>
              </a:rPr>
              <a:t>A LIKE PRECIOUS </a:t>
            </a:r>
            <a:r>
              <a:rPr lang="en-US" sz="3360" dirty="0">
                <a:solidFill>
                  <a:srgbClr val="0000FF"/>
                </a:solidFill>
                <a:latin typeface="Arial" charset="0"/>
                <a:cs typeface="Arial" charset="0"/>
              </a:rPr>
              <a:t>FAITH</a:t>
            </a:r>
            <a:r>
              <a:rPr lang="en-US" sz="3360" dirty="0">
                <a:latin typeface="Arial" charset="0"/>
                <a:cs typeface="Arial" charset="0"/>
              </a:rPr>
              <a:t>  (v1)</a:t>
            </a:r>
          </a:p>
          <a:p>
            <a:pPr marL="548640" indent="-548640">
              <a:buFont typeface="Arial" pitchFamily="34" charset="0"/>
              <a:buChar char="•"/>
              <a:defRPr/>
            </a:pPr>
            <a:endParaRPr lang="en-US" sz="3360" dirty="0">
              <a:latin typeface="Arial" charset="0"/>
              <a:cs typeface="Arial" charset="0"/>
            </a:endParaRPr>
          </a:p>
          <a:p>
            <a:pPr marL="548640" indent="-548640">
              <a:buFont typeface="Arial" pitchFamily="34" charset="0"/>
              <a:buChar char="•"/>
              <a:defRPr/>
            </a:pPr>
            <a:r>
              <a:rPr lang="en-US" sz="3360" dirty="0">
                <a:solidFill>
                  <a:srgbClr val="0000FF"/>
                </a:solidFill>
                <a:latin typeface="Arial" charset="0"/>
                <a:cs typeface="Arial" charset="0"/>
              </a:rPr>
              <a:t>GRACE AND PEACE</a:t>
            </a:r>
            <a:r>
              <a:rPr lang="en-US" sz="3360" dirty="0">
                <a:latin typeface="Arial" charset="0"/>
                <a:cs typeface="Arial" charset="0"/>
              </a:rPr>
              <a:t> MULTIPLIED (v2)</a:t>
            </a:r>
          </a:p>
          <a:p>
            <a:pPr marL="548640" indent="-548640">
              <a:buFont typeface="Arial" pitchFamily="34" charset="0"/>
              <a:buChar char="•"/>
              <a:defRPr/>
            </a:pPr>
            <a:endParaRPr lang="en-US" sz="3360" dirty="0">
              <a:latin typeface="Arial" charset="0"/>
              <a:cs typeface="Arial" charset="0"/>
            </a:endParaRPr>
          </a:p>
          <a:p>
            <a:pPr marL="548640" indent="-548640">
              <a:buFont typeface="Arial" pitchFamily="34" charset="0"/>
              <a:buChar char="•"/>
              <a:defRPr/>
            </a:pPr>
            <a:r>
              <a:rPr lang="en-US" sz="3360" dirty="0">
                <a:latin typeface="Arial" charset="0"/>
                <a:cs typeface="Arial" charset="0"/>
              </a:rPr>
              <a:t>ALL THINGS THAT PERTAIN TO </a:t>
            </a:r>
            <a:r>
              <a:rPr lang="en-US" sz="3360" dirty="0">
                <a:solidFill>
                  <a:srgbClr val="0000FF"/>
                </a:solidFill>
                <a:latin typeface="Arial" charset="0"/>
                <a:cs typeface="Arial" charset="0"/>
              </a:rPr>
              <a:t>LIFE AND GODLINESS</a:t>
            </a:r>
            <a:r>
              <a:rPr lang="en-US" sz="3360" dirty="0">
                <a:latin typeface="Arial" charset="0"/>
                <a:cs typeface="Arial" charset="0"/>
              </a:rPr>
              <a:t> (v3)</a:t>
            </a:r>
          </a:p>
          <a:p>
            <a:pPr marL="548640" indent="-548640">
              <a:buFont typeface="Arial" pitchFamily="34" charset="0"/>
              <a:buChar char="•"/>
              <a:defRPr/>
            </a:pPr>
            <a:endParaRPr lang="en-US" sz="3360" dirty="0">
              <a:latin typeface="Arial" charset="0"/>
              <a:cs typeface="Arial" charset="0"/>
            </a:endParaRPr>
          </a:p>
          <a:p>
            <a:pPr marL="548640" indent="-548640">
              <a:buFont typeface="Arial" pitchFamily="34" charset="0"/>
              <a:buChar char="•"/>
              <a:defRPr/>
            </a:pPr>
            <a:r>
              <a:rPr lang="en-US" sz="3360" dirty="0">
                <a:latin typeface="Arial" charset="0"/>
                <a:cs typeface="Arial" charset="0"/>
              </a:rPr>
              <a:t>EXCEEDINGLY GREAT AND </a:t>
            </a:r>
            <a:r>
              <a:rPr lang="en-US" sz="3360" dirty="0">
                <a:solidFill>
                  <a:srgbClr val="0000FF"/>
                </a:solidFill>
                <a:latin typeface="Arial" charset="0"/>
                <a:cs typeface="Arial" charset="0"/>
              </a:rPr>
              <a:t>PRECIOUS PROMISES</a:t>
            </a:r>
            <a:r>
              <a:rPr lang="en-US" sz="3360" dirty="0">
                <a:latin typeface="Arial" charset="0"/>
                <a:cs typeface="Arial" charset="0"/>
              </a:rPr>
              <a:t> (v4)</a:t>
            </a:r>
          </a:p>
          <a:p>
            <a:pPr>
              <a:defRPr/>
            </a:pPr>
            <a:endParaRPr lang="en-US" sz="2400" dirty="0">
              <a:latin typeface="Arial" charset="0"/>
              <a:cs typeface="Arial" charset="0"/>
            </a:endParaRPr>
          </a:p>
          <a:p>
            <a:pPr>
              <a:defRPr/>
            </a:pPr>
            <a:endParaRPr lang="en-US" sz="2400" dirty="0">
              <a:latin typeface="Arial" charset="0"/>
              <a:cs typeface="Arial" charset="0"/>
            </a:endParaRPr>
          </a:p>
          <a:p>
            <a:pPr>
              <a:defRPr/>
            </a:pPr>
            <a:endParaRPr lang="en-US" sz="2400" dirty="0">
              <a:latin typeface="Arial" charset="0"/>
              <a:cs typeface="Arial" charset="0"/>
            </a:endParaRPr>
          </a:p>
        </p:txBody>
      </p:sp>
    </p:spTree>
    <p:extLst>
      <p:ext uri="{BB962C8B-B14F-4D97-AF65-F5344CB8AC3E}">
        <p14:creationId xmlns:p14="http://schemas.microsoft.com/office/powerpoint/2010/main" val="14577706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EF49D5F-05A5-4E5A-B3CC-B5FE6A63020E}" type="slidenum">
              <a:rPr lang="en-US" altLang="en-US" b="0">
                <a:latin typeface="Times New Roman" panose="02020603050405020304" pitchFamily="18" charset="0"/>
              </a:rPr>
              <a:pPr/>
              <a:t>32</a:t>
            </a:fld>
            <a:endParaRPr lang="en-US" altLang="en-US" b="0">
              <a:latin typeface="Times New Roman" panose="02020603050405020304" pitchFamily="18" charset="0"/>
            </a:endParaRPr>
          </a:p>
        </p:txBody>
      </p:sp>
      <p:sp>
        <p:nvSpPr>
          <p:cNvPr id="3" name="Rectangle 2"/>
          <p:cNvSpPr/>
          <p:nvPr/>
        </p:nvSpPr>
        <p:spPr>
          <a:xfrm>
            <a:off x="892522" y="75887"/>
            <a:ext cx="10058400" cy="3982629"/>
          </a:xfrm>
          <a:prstGeom prst="rect">
            <a:avLst/>
          </a:prstGeom>
        </p:spPr>
        <p:txBody>
          <a:bodyPr>
            <a:spAutoFit/>
          </a:bodyPr>
          <a:lstStyle/>
          <a:p>
            <a:pPr algn="ctr">
              <a:defRPr/>
            </a:pPr>
            <a:r>
              <a:rPr lang="en-US" sz="3360" dirty="0">
                <a:solidFill>
                  <a:srgbClr val="C00000"/>
                </a:solidFill>
                <a:latin typeface="Arial" charset="0"/>
                <a:cs typeface="Arial" charset="0"/>
              </a:rPr>
              <a:t>Theme of the 2 Peter:  “Beware, But Grow” </a:t>
            </a:r>
          </a:p>
          <a:p>
            <a:pPr algn="ctr">
              <a:defRPr/>
            </a:pPr>
            <a:endParaRPr lang="en-US" sz="3360" dirty="0">
              <a:solidFill>
                <a:srgbClr val="FFFF00"/>
              </a:solidFill>
              <a:latin typeface="Arial" charset="0"/>
              <a:cs typeface="Arial" charset="0"/>
            </a:endParaRPr>
          </a:p>
          <a:p>
            <a:pPr marL="342900" indent="-342900">
              <a:buFontTx/>
              <a:buChar char="-"/>
              <a:defRPr/>
            </a:pPr>
            <a:r>
              <a:rPr lang="en-US" sz="2160" dirty="0">
                <a:latin typeface="Arial" charset="0"/>
                <a:cs typeface="Arial" charset="0"/>
              </a:rPr>
              <a:t>2 </a:t>
            </a:r>
            <a:r>
              <a:rPr lang="en-US" sz="2160" dirty="0" smtClean="0">
                <a:latin typeface="Arial" charset="0"/>
                <a:cs typeface="Arial" charset="0"/>
              </a:rPr>
              <a:t>Peter </a:t>
            </a:r>
            <a:r>
              <a:rPr lang="en-US" sz="2160" dirty="0">
                <a:latin typeface="Arial" charset="0"/>
                <a:cs typeface="Arial" charset="0"/>
              </a:rPr>
              <a:t>3:17 You therefore, beloved, since you know this beforehand, </a:t>
            </a:r>
            <a:r>
              <a:rPr lang="en-US" sz="2800" b="1" dirty="0">
                <a:solidFill>
                  <a:srgbClr val="FF3300"/>
                </a:solidFill>
                <a:latin typeface="Arial" charset="0"/>
                <a:cs typeface="Arial" charset="0"/>
              </a:rPr>
              <a:t>beware</a:t>
            </a:r>
            <a:r>
              <a:rPr lang="en-US" sz="2160" dirty="0">
                <a:latin typeface="Arial" charset="0"/>
                <a:cs typeface="Arial" charset="0"/>
              </a:rPr>
              <a:t> lest you also fall from your own steadfastness, being led away with the error of the wicked; 18 but </a:t>
            </a:r>
            <a:r>
              <a:rPr lang="en-US" sz="2800" dirty="0">
                <a:solidFill>
                  <a:srgbClr val="0000FF"/>
                </a:solidFill>
                <a:latin typeface="Arial" charset="0"/>
                <a:cs typeface="Arial" charset="0"/>
              </a:rPr>
              <a:t>grow</a:t>
            </a:r>
            <a:r>
              <a:rPr lang="en-US" sz="2800" dirty="0">
                <a:latin typeface="Arial" charset="0"/>
                <a:cs typeface="Arial" charset="0"/>
              </a:rPr>
              <a:t> </a:t>
            </a:r>
            <a:r>
              <a:rPr lang="en-US" sz="2160" dirty="0">
                <a:latin typeface="Arial" charset="0"/>
                <a:cs typeface="Arial" charset="0"/>
              </a:rPr>
              <a:t>in the grace and knowledge of our Lord and Savior Jesus Christ.</a:t>
            </a:r>
          </a:p>
          <a:p>
            <a:pPr>
              <a:defRPr/>
            </a:pPr>
            <a:endParaRPr lang="en-US" sz="2160" dirty="0">
              <a:latin typeface="Arial" charset="0"/>
              <a:cs typeface="Arial" charset="0"/>
            </a:endParaRPr>
          </a:p>
          <a:p>
            <a:pPr>
              <a:defRPr/>
            </a:pPr>
            <a:r>
              <a:rPr lang="en-US" sz="2160" b="1" dirty="0">
                <a:solidFill>
                  <a:srgbClr val="FF3300"/>
                </a:solidFill>
                <a:latin typeface="Arial" charset="0"/>
                <a:cs typeface="Arial" charset="0"/>
              </a:rPr>
              <a:t>“Beware” </a:t>
            </a:r>
            <a:r>
              <a:rPr lang="en-US" sz="2160" dirty="0">
                <a:latin typeface="Arial" charset="0"/>
                <a:cs typeface="Arial" charset="0"/>
              </a:rPr>
              <a:t>lest you fall, being led away with error – 17</a:t>
            </a:r>
          </a:p>
          <a:p>
            <a:pPr>
              <a:defRPr/>
            </a:pPr>
            <a:endParaRPr lang="en-US" sz="2160" dirty="0">
              <a:latin typeface="Arial" charset="0"/>
              <a:cs typeface="Arial" charset="0"/>
            </a:endParaRPr>
          </a:p>
          <a:p>
            <a:pPr>
              <a:defRPr/>
            </a:pPr>
            <a:r>
              <a:rPr lang="en-US" sz="2160" b="1" dirty="0">
                <a:solidFill>
                  <a:srgbClr val="0000FF"/>
                </a:solidFill>
                <a:latin typeface="Arial" charset="0"/>
                <a:cs typeface="Arial" charset="0"/>
              </a:rPr>
              <a:t>“But Grow” </a:t>
            </a:r>
            <a:r>
              <a:rPr lang="en-US" sz="2160" dirty="0">
                <a:latin typeface="Arial" charset="0"/>
                <a:cs typeface="Arial" charset="0"/>
              </a:rPr>
              <a:t>in the grace and knowledge of our Lord and Savior - 18</a:t>
            </a:r>
          </a:p>
        </p:txBody>
      </p:sp>
      <p:sp>
        <p:nvSpPr>
          <p:cNvPr id="4" name="Rectangle 3"/>
          <p:cNvSpPr/>
          <p:nvPr/>
        </p:nvSpPr>
        <p:spPr>
          <a:xfrm>
            <a:off x="620715" y="4941688"/>
            <a:ext cx="10058400" cy="1446550"/>
          </a:xfrm>
          <a:prstGeom prst="rect">
            <a:avLst/>
          </a:prstGeom>
        </p:spPr>
        <p:txBody>
          <a:bodyPr>
            <a:spAutoFit/>
          </a:bodyPr>
          <a:lstStyle/>
          <a:p>
            <a:pPr algn="ctr">
              <a:defRPr/>
            </a:pPr>
            <a:r>
              <a:rPr lang="en-US" sz="4400" dirty="0" smtClean="0">
                <a:solidFill>
                  <a:srgbClr val="C00000"/>
                </a:solidFill>
                <a:latin typeface="Arial" charset="0"/>
                <a:cs typeface="Arial" charset="0"/>
              </a:rPr>
              <a:t>What are we to </a:t>
            </a:r>
            <a:r>
              <a:rPr lang="en-US" sz="4400" b="1" dirty="0" smtClean="0">
                <a:solidFill>
                  <a:srgbClr val="FF0000"/>
                </a:solidFill>
                <a:latin typeface="Arial" charset="0"/>
                <a:cs typeface="Arial" charset="0"/>
              </a:rPr>
              <a:t>Beware</a:t>
            </a:r>
            <a:r>
              <a:rPr lang="en-US" sz="4400" dirty="0" smtClean="0">
                <a:solidFill>
                  <a:srgbClr val="C00000"/>
                </a:solidFill>
                <a:latin typeface="Arial" charset="0"/>
                <a:cs typeface="Arial" charset="0"/>
              </a:rPr>
              <a:t> of and why?</a:t>
            </a:r>
          </a:p>
          <a:p>
            <a:pPr algn="ctr">
              <a:defRPr/>
            </a:pPr>
            <a:r>
              <a:rPr lang="en-US" sz="4400" dirty="0" smtClean="0">
                <a:solidFill>
                  <a:srgbClr val="C00000"/>
                </a:solidFill>
                <a:latin typeface="Arial" charset="0"/>
                <a:cs typeface="Arial" charset="0"/>
              </a:rPr>
              <a:t>How are we to </a:t>
            </a:r>
            <a:r>
              <a:rPr lang="en-US" sz="4400" b="1" dirty="0" smtClean="0">
                <a:solidFill>
                  <a:srgbClr val="0000FF"/>
                </a:solidFill>
                <a:latin typeface="Arial" charset="0"/>
                <a:cs typeface="Arial" charset="0"/>
              </a:rPr>
              <a:t>Grow </a:t>
            </a:r>
            <a:r>
              <a:rPr lang="en-US" sz="4400" dirty="0" smtClean="0">
                <a:solidFill>
                  <a:srgbClr val="C00000"/>
                </a:solidFill>
                <a:latin typeface="Arial" charset="0"/>
                <a:cs typeface="Arial" charset="0"/>
              </a:rPr>
              <a:t>and why?</a:t>
            </a:r>
            <a:endParaRPr lang="en-US" sz="4400" dirty="0">
              <a:solidFill>
                <a:srgbClr val="C00000"/>
              </a:solidFill>
              <a:latin typeface="Arial" charset="0"/>
              <a:cs typeface="Arial" charset="0"/>
            </a:endParaRPr>
          </a:p>
        </p:txBody>
      </p:sp>
    </p:spTree>
    <p:extLst>
      <p:ext uri="{BB962C8B-B14F-4D97-AF65-F5344CB8AC3E}">
        <p14:creationId xmlns:p14="http://schemas.microsoft.com/office/powerpoint/2010/main" val="908191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7476EA7-999D-4688-8FF2-309D0C738CAD}" type="slidenum">
              <a:rPr lang="en-US" altLang="en-US" b="0">
                <a:latin typeface="Times New Roman" panose="02020603050405020304" pitchFamily="18" charset="0"/>
              </a:rPr>
              <a:pPr/>
              <a:t>33</a:t>
            </a:fld>
            <a:endParaRPr lang="en-US" altLang="en-US" b="0">
              <a:latin typeface="Times New Roman" panose="02020603050405020304" pitchFamily="18" charset="0"/>
            </a:endParaRPr>
          </a:p>
        </p:txBody>
      </p:sp>
      <p:grpSp>
        <p:nvGrpSpPr>
          <p:cNvPr id="51221" name="Group 21"/>
          <p:cNvGrpSpPr>
            <a:grpSpLocks/>
          </p:cNvGrpSpPr>
          <p:nvPr/>
        </p:nvGrpSpPr>
        <p:grpSpPr bwMode="auto">
          <a:xfrm>
            <a:off x="883920" y="685801"/>
            <a:ext cx="10424160" cy="3733800"/>
            <a:chOff x="144" y="432"/>
            <a:chExt cx="5472" cy="2352"/>
          </a:xfrm>
        </p:grpSpPr>
        <p:sp>
          <p:nvSpPr>
            <p:cNvPr id="126998" name="AutoShape 11"/>
            <p:cNvSpPr>
              <a:spLocks noChangeArrowheads="1"/>
            </p:cNvSpPr>
            <p:nvPr/>
          </p:nvSpPr>
          <p:spPr bwMode="auto">
            <a:xfrm>
              <a:off x="144" y="432"/>
              <a:ext cx="5472" cy="2352"/>
            </a:xfrm>
            <a:prstGeom prst="roundRect">
              <a:avLst>
                <a:gd name="adj" fmla="val 16667"/>
              </a:avLst>
            </a:prstGeom>
            <a:solidFill>
              <a:schemeClr val="bg1">
                <a:lumMod val="5000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126999" name="Text Box 12"/>
            <p:cNvSpPr txBox="1">
              <a:spLocks noChangeArrowheads="1"/>
            </p:cNvSpPr>
            <p:nvPr/>
          </p:nvSpPr>
          <p:spPr bwMode="auto">
            <a:xfrm>
              <a:off x="240" y="1910"/>
              <a:ext cx="1872" cy="7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2400" dirty="0">
                  <a:solidFill>
                    <a:srgbClr val="0000FF"/>
                  </a:solidFill>
                </a:rPr>
                <a:t>Precious Faith (v 1)</a:t>
              </a:r>
            </a:p>
            <a:p>
              <a:pPr>
                <a:buFontTx/>
                <a:buChar char="•"/>
              </a:pPr>
              <a:r>
                <a:rPr lang="en-US" altLang="en-US" sz="2400" dirty="0">
                  <a:solidFill>
                    <a:srgbClr val="0000FF"/>
                  </a:solidFill>
                </a:rPr>
                <a:t>Partakers of the Divine Nature (v 4)</a:t>
              </a:r>
            </a:p>
          </p:txBody>
        </p:sp>
        <p:sp>
          <p:nvSpPr>
            <p:cNvPr id="127000" name="Text Box 13"/>
            <p:cNvSpPr txBox="1">
              <a:spLocks noChangeArrowheads="1"/>
            </p:cNvSpPr>
            <p:nvPr/>
          </p:nvSpPr>
          <p:spPr bwMode="auto">
            <a:xfrm>
              <a:off x="3935" y="1303"/>
              <a:ext cx="1681" cy="14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2400" dirty="0">
                  <a:solidFill>
                    <a:srgbClr val="0000FF"/>
                  </a:solidFill>
                </a:rPr>
                <a:t>Way of Righteous-ness (2:21)</a:t>
              </a:r>
            </a:p>
            <a:p>
              <a:pPr>
                <a:buFontTx/>
                <a:buChar char="•"/>
              </a:pPr>
              <a:r>
                <a:rPr lang="en-US" altLang="en-US" sz="2400" dirty="0">
                  <a:solidFill>
                    <a:srgbClr val="0000FF"/>
                  </a:solidFill>
                </a:rPr>
                <a:t>Marvelous Light    (I Pet 2:9)</a:t>
              </a:r>
            </a:p>
            <a:p>
              <a:pPr>
                <a:buFontTx/>
                <a:buChar char="•"/>
              </a:pPr>
              <a:r>
                <a:rPr lang="en-US" altLang="en-US" sz="2400" dirty="0">
                  <a:solidFill>
                    <a:srgbClr val="0000FF"/>
                  </a:solidFill>
                </a:rPr>
                <a:t>Holy People…         (I Pet 2:10)</a:t>
              </a:r>
            </a:p>
          </p:txBody>
        </p:sp>
      </p:grpSp>
      <p:sp>
        <p:nvSpPr>
          <p:cNvPr id="126980" name="Rectangle 2"/>
          <p:cNvSpPr>
            <a:spLocks noGrp="1" noChangeArrowheads="1"/>
          </p:cNvSpPr>
          <p:nvPr>
            <p:ph type="title"/>
          </p:nvPr>
        </p:nvSpPr>
        <p:spPr>
          <a:xfrm>
            <a:off x="1432560" y="0"/>
            <a:ext cx="9326880" cy="685800"/>
          </a:xfrm>
        </p:spPr>
        <p:txBody>
          <a:bodyPr/>
          <a:lstStyle/>
          <a:p>
            <a:r>
              <a:rPr lang="en-US" altLang="en-US" sz="3840"/>
              <a:t>Partakers of the Divine Nature</a:t>
            </a:r>
          </a:p>
        </p:txBody>
      </p:sp>
      <p:sp>
        <p:nvSpPr>
          <p:cNvPr id="126981" name="Text Box 5"/>
          <p:cNvSpPr txBox="1">
            <a:spLocks noChangeArrowheads="1"/>
          </p:cNvSpPr>
          <p:nvPr/>
        </p:nvSpPr>
        <p:spPr bwMode="auto">
          <a:xfrm>
            <a:off x="5445474" y="712470"/>
            <a:ext cx="1306768" cy="683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3840"/>
              <a:t>GOD</a:t>
            </a:r>
          </a:p>
        </p:txBody>
      </p:sp>
      <p:sp>
        <p:nvSpPr>
          <p:cNvPr id="126982" name="Rectangle 4" descr="50%"/>
          <p:cNvSpPr>
            <a:spLocks noChangeArrowheads="1"/>
          </p:cNvSpPr>
          <p:nvPr/>
        </p:nvSpPr>
        <p:spPr bwMode="auto">
          <a:xfrm>
            <a:off x="744718" y="1526065"/>
            <a:ext cx="10839588" cy="465572"/>
          </a:xfrm>
          <a:prstGeom prst="rect">
            <a:avLst/>
          </a:prstGeom>
          <a:pattFill prst="pct50">
            <a:fgClr>
              <a:schemeClr val="bg1"/>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grpSp>
        <p:nvGrpSpPr>
          <p:cNvPr id="51225" name="Group 25"/>
          <p:cNvGrpSpPr>
            <a:grpSpLocks/>
          </p:cNvGrpSpPr>
          <p:nvPr/>
        </p:nvGrpSpPr>
        <p:grpSpPr bwMode="auto">
          <a:xfrm>
            <a:off x="883920" y="4572002"/>
            <a:ext cx="10424160" cy="2133601"/>
            <a:chOff x="144" y="2880"/>
            <a:chExt cx="5472" cy="1344"/>
          </a:xfrm>
          <a:solidFill>
            <a:schemeClr val="bg1">
              <a:lumMod val="50000"/>
            </a:schemeClr>
          </a:solidFill>
        </p:grpSpPr>
        <p:sp>
          <p:nvSpPr>
            <p:cNvPr id="126994" name="AutoShape 3"/>
            <p:cNvSpPr>
              <a:spLocks noChangeArrowheads="1"/>
            </p:cNvSpPr>
            <p:nvPr/>
          </p:nvSpPr>
          <p:spPr bwMode="auto">
            <a:xfrm>
              <a:off x="144" y="2880"/>
              <a:ext cx="5472" cy="1344"/>
            </a:xfrm>
            <a:prstGeom prst="roundRect">
              <a:avLst>
                <a:gd name="adj" fmla="val 16667"/>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126995" name="Text Box 8"/>
            <p:cNvSpPr txBox="1">
              <a:spLocks noChangeArrowheads="1"/>
            </p:cNvSpPr>
            <p:nvPr/>
          </p:nvSpPr>
          <p:spPr bwMode="auto">
            <a:xfrm>
              <a:off x="2279" y="3743"/>
              <a:ext cx="1392" cy="38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3360">
                  <a:solidFill>
                    <a:srgbClr val="FFFF00"/>
                  </a:solidFill>
                </a:rPr>
                <a:t>The World</a:t>
              </a:r>
            </a:p>
          </p:txBody>
        </p:sp>
        <p:sp>
          <p:nvSpPr>
            <p:cNvPr id="126996" name="Text Box 14"/>
            <p:cNvSpPr txBox="1">
              <a:spLocks noChangeArrowheads="1"/>
            </p:cNvSpPr>
            <p:nvPr/>
          </p:nvSpPr>
          <p:spPr bwMode="auto">
            <a:xfrm>
              <a:off x="4320" y="3139"/>
              <a:ext cx="1239" cy="9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2400" dirty="0">
                  <a:solidFill>
                    <a:srgbClr val="FFFF00"/>
                  </a:solidFill>
                </a:rPr>
                <a:t>Darkness          (I Pet 2:9)</a:t>
              </a:r>
            </a:p>
            <a:p>
              <a:pPr>
                <a:buFontTx/>
                <a:buChar char="•"/>
              </a:pPr>
              <a:r>
                <a:rPr lang="en-US" altLang="en-US" sz="2400" dirty="0" smtClean="0">
                  <a:solidFill>
                    <a:srgbClr val="FFFF00"/>
                  </a:solidFill>
                </a:rPr>
                <a:t>Not a </a:t>
              </a:r>
              <a:r>
                <a:rPr lang="en-US" altLang="en-US" sz="2400" dirty="0">
                  <a:solidFill>
                    <a:srgbClr val="FFFF00"/>
                  </a:solidFill>
                </a:rPr>
                <a:t>People        (I Pet 2:10)</a:t>
              </a:r>
            </a:p>
          </p:txBody>
        </p:sp>
        <p:sp>
          <p:nvSpPr>
            <p:cNvPr id="126997" name="Text Box 16"/>
            <p:cNvSpPr txBox="1">
              <a:spLocks noChangeArrowheads="1"/>
            </p:cNvSpPr>
            <p:nvPr/>
          </p:nvSpPr>
          <p:spPr bwMode="auto">
            <a:xfrm>
              <a:off x="240" y="3157"/>
              <a:ext cx="1488" cy="9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2400">
                  <a:solidFill>
                    <a:srgbClr val="FFFF00"/>
                  </a:solidFill>
                </a:rPr>
                <a:t>Corruption in the World (v 4)</a:t>
              </a:r>
            </a:p>
            <a:p>
              <a:pPr>
                <a:buFontTx/>
                <a:buChar char="•"/>
              </a:pPr>
              <a:r>
                <a:rPr lang="en-US" altLang="en-US" sz="2400">
                  <a:solidFill>
                    <a:srgbClr val="FFFF00"/>
                  </a:solidFill>
                </a:rPr>
                <a:t>Pollutions in the World (2:20)</a:t>
              </a:r>
            </a:p>
          </p:txBody>
        </p:sp>
      </p:grpSp>
      <p:grpSp>
        <p:nvGrpSpPr>
          <p:cNvPr id="51219" name="Group 19"/>
          <p:cNvGrpSpPr>
            <a:grpSpLocks/>
          </p:cNvGrpSpPr>
          <p:nvPr/>
        </p:nvGrpSpPr>
        <p:grpSpPr bwMode="auto">
          <a:xfrm>
            <a:off x="1798320" y="990601"/>
            <a:ext cx="2560320" cy="1253490"/>
            <a:chOff x="624" y="624"/>
            <a:chExt cx="1344" cy="672"/>
          </a:xfrm>
        </p:grpSpPr>
        <p:sp>
          <p:nvSpPr>
            <p:cNvPr id="126992" name="AutoShape 18"/>
            <p:cNvSpPr>
              <a:spLocks noChangeArrowheads="1"/>
            </p:cNvSpPr>
            <p:nvPr/>
          </p:nvSpPr>
          <p:spPr bwMode="auto">
            <a:xfrm>
              <a:off x="624" y="624"/>
              <a:ext cx="1248" cy="672"/>
            </a:xfrm>
            <a:prstGeom prst="wedgeRoundRectCallout">
              <a:avLst>
                <a:gd name="adj1" fmla="val 90306"/>
                <a:gd name="adj2" fmla="val 30208"/>
                <a:gd name="adj3" fmla="val 16667"/>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126993" name="Text Box 17"/>
            <p:cNvSpPr txBox="1">
              <a:spLocks noChangeArrowheads="1"/>
            </p:cNvSpPr>
            <p:nvPr/>
          </p:nvSpPr>
          <p:spPr bwMode="auto">
            <a:xfrm>
              <a:off x="624" y="624"/>
              <a:ext cx="1344" cy="6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Tx/>
                <a:buChar char="•"/>
              </a:pPr>
              <a:r>
                <a:rPr lang="en-US" altLang="en-US" sz="2400">
                  <a:solidFill>
                    <a:schemeClr val="bg2"/>
                  </a:solidFill>
                </a:rPr>
                <a:t>Election (10)</a:t>
              </a:r>
            </a:p>
            <a:p>
              <a:pPr>
                <a:buFontTx/>
                <a:buChar char="•"/>
              </a:pPr>
              <a:r>
                <a:rPr lang="en-US" altLang="en-US" sz="2400">
                  <a:solidFill>
                    <a:schemeClr val="bg2"/>
                  </a:solidFill>
                </a:rPr>
                <a:t>Call  (10)</a:t>
              </a:r>
            </a:p>
            <a:p>
              <a:pPr>
                <a:buFontTx/>
                <a:buChar char="•"/>
              </a:pPr>
              <a:r>
                <a:rPr lang="en-US" altLang="en-US" sz="2400">
                  <a:solidFill>
                    <a:schemeClr val="bg2"/>
                  </a:solidFill>
                </a:rPr>
                <a:t>Promises (4)</a:t>
              </a:r>
            </a:p>
          </p:txBody>
        </p:sp>
      </p:grpSp>
      <p:grpSp>
        <p:nvGrpSpPr>
          <p:cNvPr id="51224" name="Group 24"/>
          <p:cNvGrpSpPr>
            <a:grpSpLocks/>
          </p:cNvGrpSpPr>
          <p:nvPr/>
        </p:nvGrpSpPr>
        <p:grpSpPr bwMode="auto">
          <a:xfrm>
            <a:off x="4815840" y="3242133"/>
            <a:ext cx="2743200" cy="597326"/>
            <a:chOff x="2208" y="2167"/>
            <a:chExt cx="1440" cy="840"/>
          </a:xfrm>
        </p:grpSpPr>
        <p:sp>
          <p:nvSpPr>
            <p:cNvPr id="126990" name="Oval 22"/>
            <p:cNvSpPr>
              <a:spLocks noChangeArrowheads="1"/>
            </p:cNvSpPr>
            <p:nvPr/>
          </p:nvSpPr>
          <p:spPr bwMode="auto">
            <a:xfrm>
              <a:off x="2208" y="2167"/>
              <a:ext cx="1440" cy="84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endParaRPr lang="en-US" altLang="en-US" sz="2160"/>
            </a:p>
          </p:txBody>
        </p:sp>
        <p:sp>
          <p:nvSpPr>
            <p:cNvPr id="126991" name="Text Box 23"/>
            <p:cNvSpPr txBox="1">
              <a:spLocks noChangeArrowheads="1"/>
            </p:cNvSpPr>
            <p:nvPr/>
          </p:nvSpPr>
          <p:spPr bwMode="auto">
            <a:xfrm>
              <a:off x="2331" y="2245"/>
              <a:ext cx="1182" cy="6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2400">
                  <a:solidFill>
                    <a:srgbClr val="CCECFF"/>
                  </a:solidFill>
                </a:rPr>
                <a:t>By knowledge</a:t>
              </a:r>
            </a:p>
          </p:txBody>
        </p:sp>
      </p:grpSp>
      <p:sp>
        <p:nvSpPr>
          <p:cNvPr id="126986" name="Text Box 9"/>
          <p:cNvSpPr txBox="1">
            <a:spLocks noChangeArrowheads="1"/>
          </p:cNvSpPr>
          <p:nvPr/>
        </p:nvSpPr>
        <p:spPr bwMode="auto">
          <a:xfrm>
            <a:off x="5654225" y="4800600"/>
            <a:ext cx="1045478" cy="609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3360"/>
              <a:t>Man</a:t>
            </a:r>
          </a:p>
        </p:txBody>
      </p:sp>
      <p:sp>
        <p:nvSpPr>
          <p:cNvPr id="7" name="Text Box 10"/>
          <p:cNvSpPr txBox="1">
            <a:spLocks noChangeArrowheads="1"/>
          </p:cNvSpPr>
          <p:nvPr/>
        </p:nvSpPr>
        <p:spPr bwMode="auto">
          <a:xfrm>
            <a:off x="5250894" y="3789045"/>
            <a:ext cx="2052164" cy="609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3360" dirty="0"/>
              <a:t>Christian</a:t>
            </a:r>
          </a:p>
        </p:txBody>
      </p:sp>
      <p:sp>
        <p:nvSpPr>
          <p:cNvPr id="51220" name="Freeform 20"/>
          <p:cNvSpPr>
            <a:spLocks/>
          </p:cNvSpPr>
          <p:nvPr/>
        </p:nvSpPr>
        <p:spPr bwMode="auto">
          <a:xfrm>
            <a:off x="4511040" y="3581400"/>
            <a:ext cx="792480" cy="424732"/>
          </a:xfrm>
          <a:custGeom>
            <a:avLst/>
            <a:gdLst>
              <a:gd name="T0" fmla="*/ 2147483647 w 416"/>
              <a:gd name="T1" fmla="*/ 2147483647 h 960"/>
              <a:gd name="T2" fmla="*/ 2147483647 w 416"/>
              <a:gd name="T3" fmla="*/ 2147483647 h 960"/>
              <a:gd name="T4" fmla="*/ 2147483647 w 416"/>
              <a:gd name="T5" fmla="*/ 0 h 960"/>
              <a:gd name="T6" fmla="*/ 0 60000 65536"/>
              <a:gd name="T7" fmla="*/ 0 60000 65536"/>
              <a:gd name="T8" fmla="*/ 0 60000 65536"/>
            </a:gdLst>
            <a:ahLst/>
            <a:cxnLst>
              <a:cxn ang="T6">
                <a:pos x="T0" y="T1"/>
              </a:cxn>
              <a:cxn ang="T7">
                <a:pos x="T2" y="T3"/>
              </a:cxn>
              <a:cxn ang="T8">
                <a:pos x="T4" y="T5"/>
              </a:cxn>
            </a:cxnLst>
            <a:rect l="0" t="0" r="r" b="b"/>
            <a:pathLst>
              <a:path w="416" h="960">
                <a:moveTo>
                  <a:pt x="416" y="960"/>
                </a:moveTo>
                <a:cubicBezTo>
                  <a:pt x="240" y="800"/>
                  <a:pt x="64" y="640"/>
                  <a:pt x="32" y="480"/>
                </a:cubicBezTo>
                <a:cubicBezTo>
                  <a:pt x="0" y="320"/>
                  <a:pt x="112" y="160"/>
                  <a:pt x="224" y="0"/>
                </a:cubicBezTo>
              </a:path>
            </a:pathLst>
          </a:custGeom>
          <a:noFill/>
          <a:ln w="5715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51215" name="AutoShape 15"/>
          <p:cNvSpPr>
            <a:spLocks noChangeArrowheads="1"/>
          </p:cNvSpPr>
          <p:nvPr/>
        </p:nvSpPr>
        <p:spPr bwMode="auto">
          <a:xfrm>
            <a:off x="4074796" y="1472108"/>
            <a:ext cx="4215764" cy="1614452"/>
          </a:xfrm>
          <a:prstGeom prst="down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2160"/>
              <a:t>All Things that</a:t>
            </a:r>
          </a:p>
          <a:p>
            <a:pPr algn="ctr"/>
            <a:r>
              <a:rPr lang="en-US" altLang="en-US" sz="2160"/>
              <a:t>Pertain to Life</a:t>
            </a:r>
          </a:p>
          <a:p>
            <a:pPr algn="ctr"/>
            <a:r>
              <a:rPr lang="en-US" altLang="en-US" sz="2160"/>
              <a:t>&amp; Godliness</a:t>
            </a:r>
          </a:p>
          <a:p>
            <a:pPr algn="ctr"/>
            <a:r>
              <a:rPr lang="en-US" altLang="en-US" sz="2160"/>
              <a:t>…Given (1:3)</a:t>
            </a:r>
          </a:p>
        </p:txBody>
      </p:sp>
    </p:spTree>
    <p:extLst>
      <p:ext uri="{BB962C8B-B14F-4D97-AF65-F5344CB8AC3E}">
        <p14:creationId xmlns:p14="http://schemas.microsoft.com/office/powerpoint/2010/main" val="42769188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51215"/>
                                        </p:tgtEl>
                                        <p:attrNameLst>
                                          <p:attrName>style.visibility</p:attrName>
                                        </p:attrNameLst>
                                      </p:cBhvr>
                                      <p:to>
                                        <p:strVal val="visible"/>
                                      </p:to>
                                    </p:set>
                                    <p:anim calcmode="lin" valueType="num">
                                      <p:cBhvr>
                                        <p:cTn id="15" dur="500" fill="hold"/>
                                        <p:tgtEl>
                                          <p:spTgt spid="51215"/>
                                        </p:tgtEl>
                                        <p:attrNameLst>
                                          <p:attrName>ppt_x</p:attrName>
                                        </p:attrNameLst>
                                      </p:cBhvr>
                                      <p:tavLst>
                                        <p:tav tm="0">
                                          <p:val>
                                            <p:strVal val="#ppt_x"/>
                                          </p:val>
                                        </p:tav>
                                        <p:tav tm="100000">
                                          <p:val>
                                            <p:strVal val="#ppt_x"/>
                                          </p:val>
                                        </p:tav>
                                      </p:tavLst>
                                    </p:anim>
                                    <p:anim calcmode="lin" valueType="num">
                                      <p:cBhvr>
                                        <p:cTn id="16" dur="500" fill="hold"/>
                                        <p:tgtEl>
                                          <p:spTgt spid="51215"/>
                                        </p:tgtEl>
                                        <p:attrNameLst>
                                          <p:attrName>ppt_y</p:attrName>
                                        </p:attrNameLst>
                                      </p:cBhvr>
                                      <p:tavLst>
                                        <p:tav tm="0">
                                          <p:val>
                                            <p:strVal val="#ppt_y-#ppt_h/2"/>
                                          </p:val>
                                        </p:tav>
                                        <p:tav tm="100000">
                                          <p:val>
                                            <p:strVal val="#ppt_y"/>
                                          </p:val>
                                        </p:tav>
                                      </p:tavLst>
                                    </p:anim>
                                    <p:anim calcmode="lin" valueType="num">
                                      <p:cBhvr>
                                        <p:cTn id="17" dur="500" fill="hold"/>
                                        <p:tgtEl>
                                          <p:spTgt spid="51215"/>
                                        </p:tgtEl>
                                        <p:attrNameLst>
                                          <p:attrName>ppt_w</p:attrName>
                                        </p:attrNameLst>
                                      </p:cBhvr>
                                      <p:tavLst>
                                        <p:tav tm="0">
                                          <p:val>
                                            <p:strVal val="#ppt_w"/>
                                          </p:val>
                                        </p:tav>
                                        <p:tav tm="100000">
                                          <p:val>
                                            <p:strVal val="#ppt_w"/>
                                          </p:val>
                                        </p:tav>
                                      </p:tavLst>
                                    </p:anim>
                                    <p:anim calcmode="lin" valueType="num">
                                      <p:cBhvr>
                                        <p:cTn id="18" dur="500" fill="hold"/>
                                        <p:tgtEl>
                                          <p:spTgt spid="5121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51219"/>
                                        </p:tgtEl>
                                        <p:attrNameLst>
                                          <p:attrName>style.visibility</p:attrName>
                                        </p:attrNameLst>
                                      </p:cBhvr>
                                      <p:to>
                                        <p:strVal val="visible"/>
                                      </p:to>
                                    </p:set>
                                  </p:childTnLst>
                                </p:cTn>
                              </p:par>
                            </p:childTnLst>
                          </p:cTn>
                        </p:par>
                      </p:childTnLst>
                    </p:cTn>
                  </p:par>
                  <p:par>
                    <p:cTn id="22" fill="hold">
                      <p:stCondLst>
                        <p:cond delay="indefinite"/>
                      </p:stCondLst>
                      <p:childTnLst>
                        <p:par>
                          <p:cTn id="23" fill="hold" nodeType="after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4" fill="hold" grpId="0" nodeType="afterEffect">
                                  <p:stCondLst>
                                    <p:cond delay="500"/>
                                  </p:stCondLst>
                                  <p:childTnLst>
                                    <p:set>
                                      <p:cBhvr>
                                        <p:cTn id="31" dur="1" fill="hold">
                                          <p:stCondLst>
                                            <p:cond delay="0"/>
                                          </p:stCondLst>
                                        </p:cTn>
                                        <p:tgtEl>
                                          <p:spTgt spid="51220"/>
                                        </p:tgtEl>
                                        <p:attrNameLst>
                                          <p:attrName>style.visibility</p:attrName>
                                        </p:attrNameLst>
                                      </p:cBhvr>
                                      <p:to>
                                        <p:strVal val="visible"/>
                                      </p:to>
                                    </p:set>
                                    <p:animEffect transition="in" filter="wipe(down)">
                                      <p:cBhvr>
                                        <p:cTn id="32" dur="500"/>
                                        <p:tgtEl>
                                          <p:spTgt spid="51220"/>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51224"/>
                                        </p:tgtEl>
                                        <p:attrNameLst>
                                          <p:attrName>style.visibility</p:attrName>
                                        </p:attrNameLst>
                                      </p:cBhvr>
                                      <p:to>
                                        <p:strVal val="visible"/>
                                      </p:to>
                                    </p:set>
                                    <p:animEffect transition="in" filter="dissolve">
                                      <p:cBhvr>
                                        <p:cTn id="36" dur="500"/>
                                        <p:tgtEl>
                                          <p:spTgt spid="5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220" grpId="0" animBg="1"/>
      <p:bldP spid="5121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2496321-4744-400B-9251-F1831F876A3A}" type="slidenum">
              <a:rPr lang="en-US" altLang="en-US" b="0">
                <a:latin typeface="Times New Roman" panose="02020603050405020304" pitchFamily="18" charset="0"/>
              </a:rPr>
              <a:pPr/>
              <a:t>34</a:t>
            </a:fld>
            <a:endParaRPr lang="en-US" altLang="en-US" b="0">
              <a:latin typeface="Times New Roman" panose="02020603050405020304" pitchFamily="18" charset="0"/>
            </a:endParaRPr>
          </a:p>
        </p:txBody>
      </p:sp>
      <p:sp>
        <p:nvSpPr>
          <p:cNvPr id="128003" name="Rectangle 2"/>
          <p:cNvSpPr>
            <a:spLocks noChangeArrowheads="1"/>
          </p:cNvSpPr>
          <p:nvPr/>
        </p:nvSpPr>
        <p:spPr bwMode="auto">
          <a:xfrm>
            <a:off x="1524000" y="217170"/>
            <a:ext cx="92354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What does it mean to… </a:t>
            </a:r>
            <a:r>
              <a:rPr lang="en-US" altLang="en-US" sz="2880" dirty="0">
                <a:solidFill>
                  <a:srgbClr val="0000FF"/>
                </a:solidFill>
              </a:rPr>
              <a:t>“grow in the knowledge of our Lord and Savior Jesus Christ”?</a:t>
            </a:r>
          </a:p>
        </p:txBody>
      </p:sp>
      <p:sp>
        <p:nvSpPr>
          <p:cNvPr id="3" name="Rectangle 2"/>
          <p:cNvSpPr>
            <a:spLocks noChangeArrowheads="1"/>
          </p:cNvSpPr>
          <p:nvPr/>
        </p:nvSpPr>
        <p:spPr bwMode="auto">
          <a:xfrm>
            <a:off x="1432560" y="2057400"/>
            <a:ext cx="941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00FF"/>
                </a:solidFill>
              </a:rPr>
              <a:t>2 Peter 1: 5 </a:t>
            </a:r>
            <a:r>
              <a:rPr lang="en-US" altLang="en-US" sz="2400" dirty="0"/>
              <a:t>But also for this very reason, giving all diligence, add to your faith virtue, to virtue knowledge, 6 to knowledge self-control, to self-control perseverance, to perseverance godliness, 7 to godliness brotherly kindness, and to brotherly kindness love. 8 For if these things are yours and abound, you will be neither barren nor unfruitful in the knowledge of our Lord Jesus Christ. </a:t>
            </a:r>
          </a:p>
        </p:txBody>
      </p:sp>
    </p:spTree>
    <p:extLst>
      <p:ext uri="{BB962C8B-B14F-4D97-AF65-F5344CB8AC3E}">
        <p14:creationId xmlns:p14="http://schemas.microsoft.com/office/powerpoint/2010/main" val="4087123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A2EF5DA-F22F-4373-A993-DBB5F71EE200}" type="slidenum">
              <a:rPr lang="en-US" altLang="en-US" b="0">
                <a:latin typeface="Times New Roman" panose="02020603050405020304" pitchFamily="18" charset="0"/>
              </a:rPr>
              <a:pPr/>
              <a:t>35</a:t>
            </a:fld>
            <a:endParaRPr lang="en-US" altLang="en-US" b="0">
              <a:latin typeface="Times New Roman" panose="02020603050405020304" pitchFamily="18" charset="0"/>
            </a:endParaRPr>
          </a:p>
        </p:txBody>
      </p:sp>
      <p:sp>
        <p:nvSpPr>
          <p:cNvPr id="129027" name="Rectangle 2"/>
          <p:cNvSpPr>
            <a:spLocks noChangeArrowheads="1"/>
          </p:cNvSpPr>
          <p:nvPr/>
        </p:nvSpPr>
        <p:spPr bwMode="auto">
          <a:xfrm>
            <a:off x="1524000" y="217170"/>
            <a:ext cx="92354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What does it mean to… </a:t>
            </a:r>
            <a:r>
              <a:rPr lang="en-US" altLang="en-US" sz="2880" dirty="0">
                <a:solidFill>
                  <a:srgbClr val="0000FF"/>
                </a:solidFill>
              </a:rPr>
              <a:t>“grow in the knowledge of our Lord and Savior Jesus Christ”?</a:t>
            </a:r>
          </a:p>
        </p:txBody>
      </p:sp>
      <p:sp>
        <p:nvSpPr>
          <p:cNvPr id="129028" name="Rectangle 2"/>
          <p:cNvSpPr>
            <a:spLocks noChangeArrowheads="1"/>
          </p:cNvSpPr>
          <p:nvPr/>
        </p:nvSpPr>
        <p:spPr bwMode="auto">
          <a:xfrm>
            <a:off x="1432560" y="2057400"/>
            <a:ext cx="941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5 </a:t>
            </a:r>
            <a:r>
              <a:rPr lang="en-US" altLang="en-US" sz="2400" dirty="0"/>
              <a:t>But also for this very reason, giving all diligence, add to your </a:t>
            </a:r>
            <a:r>
              <a:rPr lang="en-US" altLang="en-US" sz="2400" dirty="0">
                <a:solidFill>
                  <a:srgbClr val="0000FF"/>
                </a:solidFill>
              </a:rPr>
              <a:t>faith </a:t>
            </a:r>
            <a:r>
              <a:rPr lang="en-US" altLang="en-US" sz="2400" dirty="0"/>
              <a:t>virtue, to </a:t>
            </a:r>
            <a:r>
              <a:rPr lang="en-US" altLang="en-US" sz="2400" dirty="0">
                <a:solidFill>
                  <a:srgbClr val="0000FF"/>
                </a:solidFill>
              </a:rPr>
              <a:t>virtue</a:t>
            </a:r>
            <a:r>
              <a:rPr lang="en-US" altLang="en-US" sz="2400" dirty="0"/>
              <a:t> knowledge, 6 to </a:t>
            </a:r>
            <a:r>
              <a:rPr lang="en-US" altLang="en-US" sz="2400" dirty="0">
                <a:solidFill>
                  <a:srgbClr val="0000FF"/>
                </a:solidFill>
              </a:rPr>
              <a:t>knowledge</a:t>
            </a:r>
            <a:r>
              <a:rPr lang="en-US" altLang="en-US" sz="2400" dirty="0"/>
              <a:t> self-control, to </a:t>
            </a:r>
            <a:r>
              <a:rPr lang="en-US" altLang="en-US" sz="2400" dirty="0">
                <a:solidFill>
                  <a:srgbClr val="0000FF"/>
                </a:solidFill>
              </a:rPr>
              <a:t>self-control</a:t>
            </a:r>
            <a:r>
              <a:rPr lang="en-US" altLang="en-US" sz="2400" dirty="0"/>
              <a:t> perseverance, to </a:t>
            </a:r>
            <a:r>
              <a:rPr lang="en-US" altLang="en-US" sz="2400" dirty="0">
                <a:solidFill>
                  <a:srgbClr val="0000FF"/>
                </a:solidFill>
              </a:rPr>
              <a:t>perseverance godliness</a:t>
            </a:r>
            <a:r>
              <a:rPr lang="en-US" altLang="en-US" sz="2400" dirty="0"/>
              <a:t>, 7 to godliness </a:t>
            </a:r>
            <a:r>
              <a:rPr lang="en-US" altLang="en-US" sz="2400" dirty="0">
                <a:solidFill>
                  <a:srgbClr val="0000FF"/>
                </a:solidFill>
              </a:rPr>
              <a:t>brotherly kindness</a:t>
            </a:r>
            <a:r>
              <a:rPr lang="en-US" altLang="en-US" sz="2400" dirty="0"/>
              <a:t>, and to brotherly kindness </a:t>
            </a:r>
            <a:r>
              <a:rPr lang="en-US" altLang="en-US" sz="2400" dirty="0">
                <a:solidFill>
                  <a:srgbClr val="0000FF"/>
                </a:solidFill>
              </a:rPr>
              <a:t>love</a:t>
            </a:r>
            <a:r>
              <a:rPr lang="en-US" altLang="en-US" sz="2400" dirty="0"/>
              <a:t>. 8 For if these things are yours and abound, you will be neither barren nor unfruitful in the knowledge of our Lord Jesus Christ. </a:t>
            </a:r>
          </a:p>
        </p:txBody>
      </p:sp>
    </p:spTree>
    <p:extLst>
      <p:ext uri="{BB962C8B-B14F-4D97-AF65-F5344CB8AC3E}">
        <p14:creationId xmlns:p14="http://schemas.microsoft.com/office/powerpoint/2010/main" val="218392339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1CB2A11-FC70-4954-82DC-E78F6362CFBE}" type="slidenum">
              <a:rPr lang="en-US" altLang="en-US" b="0">
                <a:latin typeface="Times New Roman" panose="02020603050405020304" pitchFamily="18" charset="0"/>
              </a:rPr>
              <a:pPr/>
              <a:t>36</a:t>
            </a:fld>
            <a:endParaRPr lang="en-US" altLang="en-US" b="0">
              <a:latin typeface="Times New Roman" panose="02020603050405020304" pitchFamily="18" charset="0"/>
            </a:endParaRPr>
          </a:p>
        </p:txBody>
      </p:sp>
      <p:sp>
        <p:nvSpPr>
          <p:cNvPr id="130051" name="Rectangle 2"/>
          <p:cNvSpPr>
            <a:spLocks noChangeArrowheads="1"/>
          </p:cNvSpPr>
          <p:nvPr/>
        </p:nvSpPr>
        <p:spPr bwMode="auto">
          <a:xfrm>
            <a:off x="1524000" y="217170"/>
            <a:ext cx="92354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What does it mean to… </a:t>
            </a:r>
            <a:r>
              <a:rPr lang="en-US" altLang="en-US" sz="2880" dirty="0">
                <a:solidFill>
                  <a:srgbClr val="0000FF"/>
                </a:solidFill>
              </a:rPr>
              <a:t>“grow in the knowledge of our Lord and Savior Jesus Christ”?</a:t>
            </a:r>
          </a:p>
        </p:txBody>
      </p:sp>
      <p:sp>
        <p:nvSpPr>
          <p:cNvPr id="120836" name="Rectangle 3"/>
          <p:cNvSpPr>
            <a:spLocks noChangeArrowheads="1"/>
          </p:cNvSpPr>
          <p:nvPr/>
        </p:nvSpPr>
        <p:spPr bwMode="auto">
          <a:xfrm>
            <a:off x="1512570" y="1588770"/>
            <a:ext cx="923544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880" dirty="0">
                <a:latin typeface="Arial" charset="0"/>
                <a:cs typeface="Arial" charset="0"/>
              </a:rPr>
              <a:t>The development of eight “graces” :</a:t>
            </a:r>
          </a:p>
          <a:p>
            <a:pPr>
              <a:defRPr/>
            </a:pPr>
            <a:endParaRPr lang="en-US" sz="2880" dirty="0">
              <a:latin typeface="Arial" charset="0"/>
              <a:cs typeface="Arial" charset="0"/>
            </a:endParaRPr>
          </a:p>
          <a:p>
            <a:pPr marL="548640" indent="-548640">
              <a:buFont typeface="+mj-lt"/>
              <a:buAutoNum type="arabicPeriod"/>
              <a:defRPr/>
            </a:pPr>
            <a:r>
              <a:rPr lang="en-US" sz="2880" dirty="0">
                <a:latin typeface="Arial" charset="0"/>
                <a:cs typeface="Arial" charset="0"/>
              </a:rPr>
              <a:t>Faith is “conviction, strong assurance”</a:t>
            </a:r>
          </a:p>
          <a:p>
            <a:pPr marL="548640" indent="-548640">
              <a:buFont typeface="+mj-lt"/>
              <a:buAutoNum type="arabicPeriod"/>
              <a:defRPr/>
            </a:pPr>
            <a:r>
              <a:rPr lang="en-US" sz="2880" dirty="0">
                <a:latin typeface="Arial" charset="0"/>
                <a:cs typeface="Arial" charset="0"/>
              </a:rPr>
              <a:t>Virtue is “moral excellence, goodness”</a:t>
            </a:r>
          </a:p>
          <a:p>
            <a:pPr marL="548640" indent="-548640">
              <a:buFont typeface="+mj-lt"/>
              <a:buAutoNum type="arabicPeriod"/>
              <a:defRPr/>
            </a:pPr>
            <a:r>
              <a:rPr lang="en-US" sz="2880" dirty="0">
                <a:latin typeface="Arial" charset="0"/>
                <a:cs typeface="Arial" charset="0"/>
              </a:rPr>
              <a:t>Knowledge is “correct insight”</a:t>
            </a:r>
          </a:p>
          <a:p>
            <a:pPr marL="548640" indent="-548640">
              <a:buFont typeface="+mj-lt"/>
              <a:buAutoNum type="arabicPeriod"/>
              <a:defRPr/>
            </a:pPr>
            <a:r>
              <a:rPr lang="en-US" sz="2880" dirty="0">
                <a:latin typeface="Arial" charset="0"/>
                <a:cs typeface="Arial" charset="0"/>
              </a:rPr>
              <a:t>Self-control is “self-discipline”</a:t>
            </a:r>
          </a:p>
          <a:p>
            <a:pPr marL="548640" indent="-548640">
              <a:buFont typeface="+mj-lt"/>
              <a:buAutoNum type="arabicPeriod"/>
              <a:defRPr/>
            </a:pPr>
            <a:r>
              <a:rPr lang="en-US" sz="2880" dirty="0">
                <a:latin typeface="Arial" charset="0"/>
                <a:cs typeface="Arial" charset="0"/>
              </a:rPr>
              <a:t>Perseverance is “bearing up under trials”</a:t>
            </a:r>
          </a:p>
          <a:p>
            <a:pPr marL="548640" indent="-548640">
              <a:buFont typeface="+mj-lt"/>
              <a:buAutoNum type="arabicPeriod"/>
              <a:defRPr/>
            </a:pPr>
            <a:r>
              <a:rPr lang="en-US" sz="2880" dirty="0">
                <a:latin typeface="Arial" charset="0"/>
                <a:cs typeface="Arial" charset="0"/>
              </a:rPr>
              <a:t>Godliness is “godly character out of devotion to God”</a:t>
            </a:r>
          </a:p>
          <a:p>
            <a:pPr marL="548640" indent="-548640">
              <a:buFont typeface="+mj-lt"/>
              <a:buAutoNum type="arabicPeriod"/>
              <a:defRPr/>
            </a:pPr>
            <a:r>
              <a:rPr lang="en-US" sz="2880" dirty="0">
                <a:latin typeface="Arial" charset="0"/>
                <a:cs typeface="Arial" charset="0"/>
              </a:rPr>
              <a:t>Brotherly kindness is “love toward brethren”</a:t>
            </a:r>
          </a:p>
          <a:p>
            <a:pPr marL="548640" indent="-548640">
              <a:buFont typeface="+mj-lt"/>
              <a:buAutoNum type="arabicPeriod"/>
              <a:defRPr/>
            </a:pPr>
            <a:r>
              <a:rPr lang="en-US" sz="2880" dirty="0">
                <a:latin typeface="Arial" charset="0"/>
                <a:cs typeface="Arial" charset="0"/>
              </a:rPr>
              <a:t>Love is “active goodwill toward those in need”</a:t>
            </a:r>
          </a:p>
        </p:txBody>
      </p:sp>
    </p:spTree>
    <p:extLst>
      <p:ext uri="{BB962C8B-B14F-4D97-AF65-F5344CB8AC3E}">
        <p14:creationId xmlns:p14="http://schemas.microsoft.com/office/powerpoint/2010/main" val="31632359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083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83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083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083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0836">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0836">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08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EAC4F87-B68A-4913-BE84-21ED2F552C5F}" type="slidenum">
              <a:rPr lang="en-US" altLang="en-US" b="0">
                <a:latin typeface="Times New Roman" panose="02020603050405020304" pitchFamily="18" charset="0"/>
              </a:rPr>
              <a:pPr/>
              <a:t>37</a:t>
            </a:fld>
            <a:endParaRPr lang="en-US" altLang="en-US" b="0">
              <a:latin typeface="Times New Roman" panose="02020603050405020304" pitchFamily="18" charset="0"/>
            </a:endParaRPr>
          </a:p>
        </p:txBody>
      </p:sp>
      <p:sp>
        <p:nvSpPr>
          <p:cNvPr id="131075" name="Rectangle 2"/>
          <p:cNvSpPr>
            <a:spLocks noChangeArrowheads="1"/>
          </p:cNvSpPr>
          <p:nvPr/>
        </p:nvSpPr>
        <p:spPr bwMode="auto">
          <a:xfrm>
            <a:off x="1524000" y="217170"/>
            <a:ext cx="92354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What does it mean to… </a:t>
            </a:r>
            <a:r>
              <a:rPr lang="en-US" altLang="en-US" sz="2880" dirty="0">
                <a:solidFill>
                  <a:srgbClr val="0000FF"/>
                </a:solidFill>
              </a:rPr>
              <a:t>“grow in the knowledge of our Lord and Savior Jesus Christ”?</a:t>
            </a:r>
          </a:p>
        </p:txBody>
      </p:sp>
      <p:sp>
        <p:nvSpPr>
          <p:cNvPr id="3" name="Rectangle 2"/>
          <p:cNvSpPr>
            <a:spLocks noChangeArrowheads="1"/>
          </p:cNvSpPr>
          <p:nvPr/>
        </p:nvSpPr>
        <p:spPr bwMode="auto">
          <a:xfrm>
            <a:off x="1432560" y="2057400"/>
            <a:ext cx="941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00FF"/>
                </a:solidFill>
              </a:rPr>
              <a:t>Knowledge</a:t>
            </a:r>
            <a:r>
              <a:rPr lang="en-US" altLang="en-US" sz="2400" dirty="0"/>
              <a:t> = </a:t>
            </a:r>
            <a:r>
              <a:rPr lang="en-US" altLang="en-US" sz="2400" dirty="0" err="1"/>
              <a:t>epignosis</a:t>
            </a:r>
            <a:r>
              <a:rPr lang="en-US" altLang="en-US" sz="2400" dirty="0"/>
              <a:t> {ep-</a:t>
            </a:r>
            <a:r>
              <a:rPr lang="en-US" altLang="en-US" sz="2400" dirty="0" err="1"/>
              <a:t>ig</a:t>
            </a:r>
            <a:r>
              <a:rPr lang="en-US" altLang="en-US" sz="2400" dirty="0"/>
              <a:t>’-no-sis}, </a:t>
            </a:r>
          </a:p>
          <a:p>
            <a:pPr eaLnBrk="1" hangingPunct="1"/>
            <a:r>
              <a:rPr lang="en-US" altLang="en-US" sz="2400" dirty="0"/>
              <a:t>	-Meaning “to become thoroughly acquainted with, to 	know thoroughly, to know accurately, know well” 	(Thayer)</a:t>
            </a:r>
          </a:p>
          <a:p>
            <a:pPr eaLnBrk="1" hangingPunct="1"/>
            <a:endParaRPr lang="en-US" altLang="en-US" sz="2400" dirty="0"/>
          </a:p>
          <a:p>
            <a:pPr eaLnBrk="1" hangingPunct="1"/>
            <a:r>
              <a:rPr lang="en-US" altLang="en-US" sz="2400" dirty="0"/>
              <a:t>This knowledge comes only as we demonstrate these “Christ-like graces” in our lives</a:t>
            </a:r>
          </a:p>
        </p:txBody>
      </p:sp>
      <p:sp>
        <p:nvSpPr>
          <p:cNvPr id="4" name="Oval 3"/>
          <p:cNvSpPr>
            <a:spLocks noChangeArrowheads="1"/>
          </p:cNvSpPr>
          <p:nvPr/>
        </p:nvSpPr>
        <p:spPr bwMode="auto">
          <a:xfrm>
            <a:off x="7833360" y="217170"/>
            <a:ext cx="2194560" cy="597253"/>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cxnSp>
        <p:nvCxnSpPr>
          <p:cNvPr id="10" name="Straight Arrow Connector 9"/>
          <p:cNvCxnSpPr>
            <a:cxnSpLocks noChangeShapeType="1"/>
          </p:cNvCxnSpPr>
          <p:nvPr/>
        </p:nvCxnSpPr>
        <p:spPr bwMode="auto">
          <a:xfrm flipH="1">
            <a:off x="2621280" y="868680"/>
            <a:ext cx="6583680" cy="1188720"/>
          </a:xfrm>
          <a:prstGeom prst="straightConnector1">
            <a:avLst/>
          </a:prstGeom>
          <a:noFill/>
          <a:ln w="476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813172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BCC38ED4-3D49-4AE6-9623-AED0D9E577E5}" type="slidenum">
              <a:rPr lang="en-US" altLang="en-US" b="0">
                <a:latin typeface="Times New Roman" panose="02020603050405020304" pitchFamily="18" charset="0"/>
              </a:rPr>
              <a:pPr/>
              <a:t>38</a:t>
            </a:fld>
            <a:endParaRPr lang="en-US" altLang="en-US" b="0">
              <a:latin typeface="Times New Roman" panose="02020603050405020304" pitchFamily="18" charset="0"/>
            </a:endParaRPr>
          </a:p>
        </p:txBody>
      </p:sp>
      <p:sp>
        <p:nvSpPr>
          <p:cNvPr id="3" name="Rectangle 2"/>
          <p:cNvSpPr>
            <a:spLocks noChangeArrowheads="1"/>
          </p:cNvSpPr>
          <p:nvPr/>
        </p:nvSpPr>
        <p:spPr bwMode="auto">
          <a:xfrm>
            <a:off x="1158240" y="3703320"/>
            <a:ext cx="941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00FF"/>
                </a:solidFill>
              </a:rPr>
              <a:t>Add</a:t>
            </a:r>
            <a:r>
              <a:rPr lang="en-US" altLang="en-US" sz="2400" dirty="0">
                <a:solidFill>
                  <a:srgbClr val="00FF00"/>
                </a:solidFill>
              </a:rPr>
              <a:t>  </a:t>
            </a:r>
            <a:r>
              <a:rPr lang="en-US" altLang="en-US" sz="2400" dirty="0"/>
              <a:t>= </a:t>
            </a:r>
            <a:r>
              <a:rPr lang="en-US" altLang="en-US" sz="2400" dirty="0" err="1"/>
              <a:t>epichoregeo</a:t>
            </a:r>
            <a:r>
              <a:rPr lang="en-US" altLang="en-US" sz="2400" dirty="0"/>
              <a:t> {ep-</a:t>
            </a:r>
            <a:r>
              <a:rPr lang="en-US" altLang="en-US" sz="2400" dirty="0" err="1"/>
              <a:t>ee</a:t>
            </a:r>
            <a:r>
              <a:rPr lang="en-US" altLang="en-US" sz="2400" dirty="0"/>
              <a:t>-</a:t>
            </a:r>
            <a:r>
              <a:rPr lang="en-US" altLang="en-US" sz="2400" dirty="0" err="1"/>
              <a:t>khor</a:t>
            </a:r>
            <a:r>
              <a:rPr lang="en-US" altLang="en-US" sz="2400" dirty="0"/>
              <a:t>-</a:t>
            </a:r>
            <a:r>
              <a:rPr lang="en-US" altLang="en-US" sz="2400" dirty="0" err="1"/>
              <a:t>ayg</a:t>
            </a:r>
            <a:r>
              <a:rPr lang="en-US" altLang="en-US" sz="2400" dirty="0"/>
              <a:t>-eh’-o}</a:t>
            </a:r>
          </a:p>
          <a:p>
            <a:pPr eaLnBrk="1" hangingPunct="1"/>
            <a:r>
              <a:rPr lang="en-US" altLang="en-US" sz="2400" dirty="0"/>
              <a:t>	-“Originally, to found and support a chorus, to lead a 	choir, to keep in tune”</a:t>
            </a:r>
          </a:p>
          <a:p>
            <a:pPr eaLnBrk="1" hangingPunct="1"/>
            <a:r>
              <a:rPr lang="en-US" altLang="en-US" sz="2400" dirty="0"/>
              <a:t>	- “Then, to supply or provide”</a:t>
            </a:r>
          </a:p>
          <a:p>
            <a:pPr eaLnBrk="1" hangingPunct="1"/>
            <a:endParaRPr lang="en-US" altLang="en-US" sz="2400" dirty="0"/>
          </a:p>
          <a:p>
            <a:pPr eaLnBrk="1" hangingPunct="1"/>
            <a:r>
              <a:rPr lang="en-US" altLang="en-US" sz="2400" dirty="0"/>
              <a:t>This word therefore suggests the idea of “each grace working in harmony with the others to produce an overall effect”</a:t>
            </a:r>
          </a:p>
        </p:txBody>
      </p:sp>
      <p:sp>
        <p:nvSpPr>
          <p:cNvPr id="132100" name="Rectangle 5"/>
          <p:cNvSpPr>
            <a:spLocks noChangeArrowheads="1"/>
          </p:cNvSpPr>
          <p:nvPr/>
        </p:nvSpPr>
        <p:spPr bwMode="auto">
          <a:xfrm>
            <a:off x="1341120" y="320040"/>
            <a:ext cx="941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5 </a:t>
            </a:r>
            <a:r>
              <a:rPr lang="en-US" altLang="en-US" sz="2400" dirty="0"/>
              <a:t>But also for this very reason, giving all diligence, </a:t>
            </a:r>
            <a:r>
              <a:rPr lang="en-US" altLang="en-US" sz="2400" dirty="0">
                <a:solidFill>
                  <a:srgbClr val="0000FF"/>
                </a:solidFill>
              </a:rPr>
              <a:t>add</a:t>
            </a:r>
            <a:r>
              <a:rPr lang="en-US" altLang="en-US" sz="2400" dirty="0">
                <a:solidFill>
                  <a:srgbClr val="FFFF00"/>
                </a:solidFill>
              </a:rPr>
              <a:t> </a:t>
            </a:r>
            <a:r>
              <a:rPr lang="en-US" altLang="en-US" sz="2400" dirty="0"/>
              <a:t>to your </a:t>
            </a:r>
            <a:r>
              <a:rPr lang="en-US" altLang="en-US" sz="2400" dirty="0">
                <a:solidFill>
                  <a:srgbClr val="0070C0"/>
                </a:solidFill>
              </a:rPr>
              <a:t>faith</a:t>
            </a:r>
            <a:r>
              <a:rPr lang="en-US" altLang="en-US" sz="2400" dirty="0"/>
              <a:t> virtue, to </a:t>
            </a:r>
            <a:r>
              <a:rPr lang="en-US" altLang="en-US" sz="2400" dirty="0">
                <a:solidFill>
                  <a:srgbClr val="0070C0"/>
                </a:solidFill>
              </a:rPr>
              <a:t>virtue</a:t>
            </a:r>
            <a:r>
              <a:rPr lang="en-US" altLang="en-US" sz="2400" dirty="0"/>
              <a:t> knowledge, 6 to </a:t>
            </a:r>
            <a:r>
              <a:rPr lang="en-US" altLang="en-US" sz="2400" dirty="0">
                <a:solidFill>
                  <a:srgbClr val="0070C0"/>
                </a:solidFill>
              </a:rPr>
              <a:t>knowledge</a:t>
            </a:r>
            <a:r>
              <a:rPr lang="en-US" altLang="en-US" sz="2400" dirty="0"/>
              <a:t> self-control, to </a:t>
            </a:r>
            <a:r>
              <a:rPr lang="en-US" altLang="en-US" sz="2400" dirty="0">
                <a:solidFill>
                  <a:srgbClr val="0070C0"/>
                </a:solidFill>
              </a:rPr>
              <a:t>self-control</a:t>
            </a:r>
            <a:r>
              <a:rPr lang="en-US" altLang="en-US" sz="2400" dirty="0"/>
              <a:t> perseverance, to </a:t>
            </a:r>
            <a:r>
              <a:rPr lang="en-US" altLang="en-US" sz="2400" dirty="0">
                <a:solidFill>
                  <a:srgbClr val="0070C0"/>
                </a:solidFill>
              </a:rPr>
              <a:t>perseverance</a:t>
            </a:r>
            <a:r>
              <a:rPr lang="en-US" altLang="en-US" sz="2400" dirty="0"/>
              <a:t> </a:t>
            </a:r>
            <a:r>
              <a:rPr lang="en-US" altLang="en-US" sz="2400" dirty="0">
                <a:solidFill>
                  <a:srgbClr val="0070C0"/>
                </a:solidFill>
              </a:rPr>
              <a:t>godliness</a:t>
            </a:r>
            <a:r>
              <a:rPr lang="en-US" altLang="en-US" sz="2400" dirty="0"/>
              <a:t>, 7 to godliness </a:t>
            </a:r>
            <a:r>
              <a:rPr lang="en-US" altLang="en-US" sz="2400" dirty="0">
                <a:solidFill>
                  <a:srgbClr val="0070C0"/>
                </a:solidFill>
              </a:rPr>
              <a:t>brotherly kindness</a:t>
            </a:r>
            <a:r>
              <a:rPr lang="en-US" altLang="en-US" sz="2400" dirty="0"/>
              <a:t>, and to brotherly kindness </a:t>
            </a:r>
            <a:r>
              <a:rPr lang="en-US" altLang="en-US" sz="2400" dirty="0">
                <a:solidFill>
                  <a:srgbClr val="0070C0"/>
                </a:solidFill>
              </a:rPr>
              <a:t>love</a:t>
            </a:r>
            <a:r>
              <a:rPr lang="en-US" altLang="en-US" sz="2400" dirty="0"/>
              <a:t>. 8 For if these things are yours and abound, you will be neither barren nor unfruitful in the knowledge of our Lord Jesus Christ. </a:t>
            </a:r>
          </a:p>
        </p:txBody>
      </p:sp>
      <p:sp>
        <p:nvSpPr>
          <p:cNvPr id="7" name="Oval 6"/>
          <p:cNvSpPr>
            <a:spLocks noChangeArrowheads="1"/>
          </p:cNvSpPr>
          <p:nvPr/>
        </p:nvSpPr>
        <p:spPr bwMode="auto">
          <a:xfrm>
            <a:off x="1072471" y="666307"/>
            <a:ext cx="1005840" cy="533843"/>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8" name="Freeform 7"/>
          <p:cNvSpPr>
            <a:spLocks/>
          </p:cNvSpPr>
          <p:nvPr/>
        </p:nvSpPr>
        <p:spPr bwMode="auto">
          <a:xfrm rot="20768081">
            <a:off x="332164" y="1098683"/>
            <a:ext cx="1100002" cy="2868209"/>
          </a:xfrm>
          <a:custGeom>
            <a:avLst/>
            <a:gdLst>
              <a:gd name="T0" fmla="*/ 242510 w 585045"/>
              <a:gd name="T1" fmla="*/ 2402979 h 2398385"/>
              <a:gd name="T2" fmla="*/ 9159 w 585045"/>
              <a:gd name="T3" fmla="*/ 1295963 h 2398385"/>
              <a:gd name="T4" fmla="*/ 522535 w 585045"/>
              <a:gd name="T5" fmla="*/ 103056 h 2398385"/>
              <a:gd name="T6" fmla="*/ 559871 w 585045"/>
              <a:gd name="T7" fmla="*/ 55347 h 23983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5045" h="2398385">
                <a:moveTo>
                  <a:pt x="247466" y="2398385"/>
                </a:moveTo>
                <a:cubicBezTo>
                  <a:pt x="104591" y="2037228"/>
                  <a:pt x="-38284" y="1676072"/>
                  <a:pt x="9341" y="1293485"/>
                </a:cubicBezTo>
                <a:cubicBezTo>
                  <a:pt x="56966" y="910898"/>
                  <a:pt x="439554" y="309235"/>
                  <a:pt x="533216" y="102860"/>
                </a:cubicBezTo>
                <a:cubicBezTo>
                  <a:pt x="626879" y="-103515"/>
                  <a:pt x="563379" y="66347"/>
                  <a:pt x="571316" y="55235"/>
                </a:cubicBezTo>
              </a:path>
            </a:pathLst>
          </a:cu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Tree>
    <p:extLst>
      <p:ext uri="{BB962C8B-B14F-4D97-AF65-F5344CB8AC3E}">
        <p14:creationId xmlns:p14="http://schemas.microsoft.com/office/powerpoint/2010/main" val="34972108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1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8C6415C-8189-48CA-ADF0-9A0D27B71F4A}" type="slidenum">
              <a:rPr lang="en-US" altLang="en-US" b="0">
                <a:latin typeface="Times New Roman" panose="02020603050405020304" pitchFamily="18" charset="0"/>
              </a:rPr>
              <a:pPr/>
              <a:t>39</a:t>
            </a:fld>
            <a:endParaRPr lang="en-US" altLang="en-US" b="0">
              <a:latin typeface="Times New Roman" panose="02020603050405020304" pitchFamily="18" charset="0"/>
            </a:endParaRPr>
          </a:p>
        </p:txBody>
      </p:sp>
      <p:sp>
        <p:nvSpPr>
          <p:cNvPr id="133123" name="Rectangle 2"/>
          <p:cNvSpPr>
            <a:spLocks noChangeArrowheads="1"/>
          </p:cNvSpPr>
          <p:nvPr/>
        </p:nvSpPr>
        <p:spPr bwMode="auto">
          <a:xfrm>
            <a:off x="1421130" y="502920"/>
            <a:ext cx="94183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a:t>
            </a:r>
            <a:r>
              <a:rPr lang="en-US" altLang="en-US" sz="2400" dirty="0"/>
              <a:t>8 For if these things are yours and </a:t>
            </a:r>
            <a:r>
              <a:rPr lang="en-US" altLang="en-US" sz="2400" dirty="0">
                <a:solidFill>
                  <a:srgbClr val="0000FF"/>
                </a:solidFill>
              </a:rPr>
              <a:t>abound,</a:t>
            </a:r>
            <a:r>
              <a:rPr lang="en-US" altLang="en-US" sz="2400" dirty="0"/>
              <a:t> you will be neither barren nor unfruitful in the knowledge of our Lord Jesus Christ. 9 For he who lacks these things is shortsighted, even to blindness, and has forgotten that he was cleansed from his old sins.</a:t>
            </a:r>
          </a:p>
        </p:txBody>
      </p:sp>
      <p:sp>
        <p:nvSpPr>
          <p:cNvPr id="7" name="AutoShape 12"/>
          <p:cNvSpPr>
            <a:spLocks noChangeArrowheads="1"/>
          </p:cNvSpPr>
          <p:nvPr/>
        </p:nvSpPr>
        <p:spPr bwMode="auto">
          <a:xfrm>
            <a:off x="7650480" y="2468880"/>
            <a:ext cx="3749040" cy="3611880"/>
          </a:xfrm>
          <a:prstGeom prst="cloudCallout">
            <a:avLst>
              <a:gd name="adj1" fmla="val -71565"/>
              <a:gd name="adj2" fmla="val 1384"/>
            </a:avLst>
          </a:prstGeom>
          <a:solidFill>
            <a:schemeClr val="bg1"/>
          </a:solidFill>
          <a:ln w="3175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320" dirty="0">
              <a:solidFill>
                <a:srgbClr val="FFFF00"/>
              </a:solidFill>
            </a:endParaRPr>
          </a:p>
          <a:p>
            <a:pPr algn="ctr" eaLnBrk="1" hangingPunct="1"/>
            <a:r>
              <a:rPr lang="en-US" altLang="en-US" sz="5280" dirty="0">
                <a:solidFill>
                  <a:srgbClr val="0000FF"/>
                </a:solidFill>
              </a:rPr>
              <a:t>Christ</a:t>
            </a:r>
          </a:p>
        </p:txBody>
      </p:sp>
      <p:sp>
        <p:nvSpPr>
          <p:cNvPr id="4" name="Rectangle 3"/>
          <p:cNvSpPr>
            <a:spLocks noChangeArrowheads="1"/>
          </p:cNvSpPr>
          <p:nvPr/>
        </p:nvSpPr>
        <p:spPr bwMode="auto">
          <a:xfrm>
            <a:off x="975360" y="3598546"/>
            <a:ext cx="39319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00FF"/>
                </a:solidFill>
              </a:rPr>
              <a:t>Faith     /    Virtue </a:t>
            </a:r>
          </a:p>
          <a:p>
            <a:pPr eaLnBrk="1" hangingPunct="1"/>
            <a:r>
              <a:rPr lang="en-US" altLang="en-US" sz="2400" dirty="0">
                <a:solidFill>
                  <a:srgbClr val="0000FF"/>
                </a:solidFill>
              </a:rPr>
              <a:t>Knowledge /Self-control </a:t>
            </a:r>
          </a:p>
          <a:p>
            <a:pPr eaLnBrk="1" hangingPunct="1"/>
            <a:r>
              <a:rPr lang="en-US" altLang="en-US" sz="2400" dirty="0">
                <a:solidFill>
                  <a:srgbClr val="0000FF"/>
                </a:solidFill>
              </a:rPr>
              <a:t>Perseverance /Godliness </a:t>
            </a:r>
          </a:p>
          <a:p>
            <a:pPr eaLnBrk="1" hangingPunct="1"/>
            <a:r>
              <a:rPr lang="en-US" altLang="en-US" sz="2400" dirty="0">
                <a:solidFill>
                  <a:srgbClr val="0000FF"/>
                </a:solidFill>
              </a:rPr>
              <a:t>Brotherly kindness</a:t>
            </a:r>
          </a:p>
          <a:p>
            <a:pPr eaLnBrk="1" hangingPunct="1"/>
            <a:r>
              <a:rPr lang="en-US" altLang="en-US" sz="2400" dirty="0">
                <a:solidFill>
                  <a:srgbClr val="0000FF"/>
                </a:solidFill>
              </a:rPr>
              <a:t>Love </a:t>
            </a:r>
          </a:p>
        </p:txBody>
      </p:sp>
      <p:sp>
        <p:nvSpPr>
          <p:cNvPr id="5" name="Right Arrow 4"/>
          <p:cNvSpPr>
            <a:spLocks noChangeArrowheads="1"/>
          </p:cNvSpPr>
          <p:nvPr/>
        </p:nvSpPr>
        <p:spPr bwMode="auto">
          <a:xfrm>
            <a:off x="975360" y="2606040"/>
            <a:ext cx="4390538" cy="3991903"/>
          </a:xfrm>
          <a:prstGeom prst="rightArrow">
            <a:avLst>
              <a:gd name="adj1" fmla="val 50000"/>
              <a:gd name="adj2" fmla="val 49992"/>
            </a:avLst>
          </a:prstGeom>
          <a:noFill/>
          <a:ln w="603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3" name="AutoShape 2" descr="Image result for magnifying glass"/>
          <p:cNvSpPr>
            <a:spLocks noChangeAspect="1" noChangeArrowheads="1"/>
          </p:cNvSpPr>
          <p:nvPr/>
        </p:nvSpPr>
        <p:spPr bwMode="auto">
          <a:xfrm>
            <a:off x="5897171" y="40239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34463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0"/>
                            </p:stCondLst>
                            <p:childTnLst>
                              <p:par>
                                <p:cTn id="11" presetID="2" presetClass="entr" presetSubtype="2" fill="hold" grpId="0" nodeType="afterEffect">
                                  <p:stCondLst>
                                    <p:cond delay="2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3"/>
          <p:cNvSpPr>
            <a:spLocks noChangeArrowheads="1"/>
          </p:cNvSpPr>
          <p:nvPr/>
        </p:nvSpPr>
        <p:spPr bwMode="auto">
          <a:xfrm>
            <a:off x="586740" y="0"/>
            <a:ext cx="10995660" cy="6858000"/>
          </a:xfrm>
          <a:prstGeom prst="rect">
            <a:avLst/>
          </a:prstGeom>
          <a:noFill/>
          <a:ln w="9525">
            <a:no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5363"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80F89DB-CA54-4D92-96E5-54639FE412EA}" type="slidenum">
              <a:rPr lang="en-US" altLang="en-US" b="0">
                <a:latin typeface="Times New Roman" panose="02020603050405020304" pitchFamily="18" charset="0"/>
              </a:rPr>
              <a:pPr/>
              <a:t>4</a:t>
            </a:fld>
            <a:endParaRPr lang="en-US" altLang="en-US" b="0">
              <a:latin typeface="Times New Roman" panose="02020603050405020304" pitchFamily="18" charset="0"/>
            </a:endParaRPr>
          </a:p>
        </p:txBody>
      </p:sp>
      <p:pic>
        <p:nvPicPr>
          <p:cNvPr id="1034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347" y="0"/>
            <a:ext cx="8978487" cy="6944416"/>
          </a:xfrm>
          <a:prstGeom prst="rect">
            <a:avLst/>
          </a:prstGeom>
          <a:solidFill>
            <a:schemeClr val="bg1"/>
          </a:solidFill>
          <a:ln>
            <a:noFill/>
          </a:ln>
          <a:effectLst/>
        </p:spPr>
      </p:pic>
      <p:cxnSp>
        <p:nvCxnSpPr>
          <p:cNvPr id="3" name="Straight Connector 2"/>
          <p:cNvCxnSpPr>
            <a:cxnSpLocks noChangeShapeType="1"/>
          </p:cNvCxnSpPr>
          <p:nvPr/>
        </p:nvCxnSpPr>
        <p:spPr bwMode="auto">
          <a:xfrm flipV="1">
            <a:off x="8432328" y="2463564"/>
            <a:ext cx="0" cy="128016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8153400" y="1784406"/>
            <a:ext cx="1280160" cy="757130"/>
          </a:xfrm>
          <a:prstGeom prst="rect">
            <a:avLst/>
          </a:prstGeom>
          <a:noFill/>
        </p:spPr>
        <p:txBody>
          <a:bodyPr>
            <a:spAutoFit/>
          </a:bodyPr>
          <a:lstStyle/>
          <a:p>
            <a:pPr>
              <a:defRPr/>
            </a:pPr>
            <a:r>
              <a:rPr lang="en-US" sz="2160" dirty="0">
                <a:solidFill>
                  <a:schemeClr val="accent6"/>
                </a:solidFill>
                <a:latin typeface="Arial" charset="0"/>
                <a:cs typeface="Arial" charset="0"/>
              </a:rPr>
              <a:t>Nero's death</a:t>
            </a:r>
          </a:p>
        </p:txBody>
      </p:sp>
      <p:sp>
        <p:nvSpPr>
          <p:cNvPr id="8" name="Right Brace 7"/>
          <p:cNvSpPr/>
          <p:nvPr/>
        </p:nvSpPr>
        <p:spPr bwMode="auto">
          <a:xfrm rot="5400000">
            <a:off x="7558087" y="3094673"/>
            <a:ext cx="352425" cy="838200"/>
          </a:xfrm>
          <a:prstGeom prst="rightBrace">
            <a:avLst/>
          </a:prstGeom>
          <a:noFill/>
          <a:ln w="38100" cap="flat" cmpd="sng" algn="ctr">
            <a:solidFill>
              <a:srgbClr val="0000FF"/>
            </a:solidFill>
            <a:prstDash val="solid"/>
            <a:round/>
            <a:headEnd type="none" w="med" len="med"/>
            <a:tailEnd type="none" w="med" len="med"/>
          </a:ln>
          <a:effectLst/>
          <a:extLst/>
        </p:spPr>
        <p:txBody>
          <a:bodyPr>
            <a:spAutoFit/>
          </a:bodyPr>
          <a:lstStyle/>
          <a:p>
            <a:pPr eaLnBrk="0" hangingPunct="0">
              <a:defRPr/>
            </a:pPr>
            <a:endParaRPr lang="en-US">
              <a:cs typeface="Arial" charset="0"/>
            </a:endParaRPr>
          </a:p>
        </p:txBody>
      </p:sp>
    </p:spTree>
    <p:extLst>
      <p:ext uri="{BB962C8B-B14F-4D97-AF65-F5344CB8AC3E}">
        <p14:creationId xmlns:p14="http://schemas.microsoft.com/office/powerpoint/2010/main" val="12473854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F35C9F9-5BE8-405C-A12A-8A6C5BEF1707}" type="slidenum">
              <a:rPr lang="en-US" altLang="en-US" b="0">
                <a:latin typeface="Times New Roman" panose="02020603050405020304" pitchFamily="18" charset="0"/>
              </a:rPr>
              <a:pPr/>
              <a:t>40</a:t>
            </a:fld>
            <a:endParaRPr lang="en-US" altLang="en-US" b="0">
              <a:latin typeface="Times New Roman" panose="02020603050405020304" pitchFamily="18" charset="0"/>
            </a:endParaRPr>
          </a:p>
        </p:txBody>
      </p:sp>
      <p:sp>
        <p:nvSpPr>
          <p:cNvPr id="134147" name="Rectangle 2"/>
          <p:cNvSpPr>
            <a:spLocks noChangeArrowheads="1"/>
          </p:cNvSpPr>
          <p:nvPr/>
        </p:nvSpPr>
        <p:spPr bwMode="auto">
          <a:xfrm>
            <a:off x="1421130" y="502920"/>
            <a:ext cx="94183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a:t>
            </a:r>
            <a:r>
              <a:rPr lang="en-US" altLang="en-US" sz="2400" dirty="0"/>
              <a:t>10 Therefore, brethren, </a:t>
            </a:r>
            <a:r>
              <a:rPr lang="en-US" altLang="en-US" sz="2400" dirty="0">
                <a:solidFill>
                  <a:srgbClr val="0000FF"/>
                </a:solidFill>
              </a:rPr>
              <a:t>be even more diligent to make your call and election sure</a:t>
            </a:r>
            <a:r>
              <a:rPr lang="en-US" altLang="en-US" sz="2400" dirty="0"/>
              <a:t>, for if you do these things you will never stumble; 11 for so an entrance will be supplied to you abundantly into the everlasting kingdom of our Lord and Savior Jesus Christ.</a:t>
            </a:r>
          </a:p>
        </p:txBody>
      </p:sp>
      <p:sp>
        <p:nvSpPr>
          <p:cNvPr id="134148" name="AutoShape 12"/>
          <p:cNvSpPr>
            <a:spLocks noChangeArrowheads="1"/>
          </p:cNvSpPr>
          <p:nvPr/>
        </p:nvSpPr>
        <p:spPr bwMode="auto">
          <a:xfrm>
            <a:off x="7650480" y="2468880"/>
            <a:ext cx="3749040" cy="3611880"/>
          </a:xfrm>
          <a:prstGeom prst="cloudCallout">
            <a:avLst>
              <a:gd name="adj1" fmla="val -71565"/>
              <a:gd name="adj2" fmla="val 1384"/>
            </a:avLst>
          </a:prstGeom>
          <a:solidFill>
            <a:schemeClr val="bg1"/>
          </a:solidFill>
          <a:ln w="3175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320" dirty="0">
              <a:solidFill>
                <a:srgbClr val="FFFF00"/>
              </a:solidFill>
            </a:endParaRPr>
          </a:p>
          <a:p>
            <a:pPr algn="ctr" eaLnBrk="1" hangingPunct="1"/>
            <a:r>
              <a:rPr lang="en-US" altLang="en-US" sz="5280" dirty="0">
                <a:solidFill>
                  <a:srgbClr val="0000FF"/>
                </a:solidFill>
              </a:rPr>
              <a:t>Christ</a:t>
            </a:r>
          </a:p>
        </p:txBody>
      </p:sp>
      <p:sp>
        <p:nvSpPr>
          <p:cNvPr id="134150" name="Rectangle 3"/>
          <p:cNvSpPr>
            <a:spLocks noChangeArrowheads="1"/>
          </p:cNvSpPr>
          <p:nvPr/>
        </p:nvSpPr>
        <p:spPr bwMode="auto">
          <a:xfrm>
            <a:off x="975360" y="3598546"/>
            <a:ext cx="39319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00FF"/>
                </a:solidFill>
              </a:rPr>
              <a:t>Faith     /    Virtue </a:t>
            </a:r>
          </a:p>
          <a:p>
            <a:pPr eaLnBrk="1" hangingPunct="1"/>
            <a:r>
              <a:rPr lang="en-US" altLang="en-US" sz="2400" dirty="0">
                <a:solidFill>
                  <a:srgbClr val="0000FF"/>
                </a:solidFill>
              </a:rPr>
              <a:t>Knowledge /Self-control </a:t>
            </a:r>
          </a:p>
          <a:p>
            <a:pPr eaLnBrk="1" hangingPunct="1"/>
            <a:r>
              <a:rPr lang="en-US" altLang="en-US" sz="2400" dirty="0">
                <a:solidFill>
                  <a:srgbClr val="0000FF"/>
                </a:solidFill>
              </a:rPr>
              <a:t>Perseverance /Godliness </a:t>
            </a:r>
          </a:p>
          <a:p>
            <a:pPr eaLnBrk="1" hangingPunct="1"/>
            <a:r>
              <a:rPr lang="en-US" altLang="en-US" sz="2400" dirty="0">
                <a:solidFill>
                  <a:srgbClr val="0000FF"/>
                </a:solidFill>
              </a:rPr>
              <a:t>Brotherly kindness</a:t>
            </a:r>
          </a:p>
          <a:p>
            <a:pPr eaLnBrk="1" hangingPunct="1"/>
            <a:r>
              <a:rPr lang="en-US" altLang="en-US" sz="2400" dirty="0">
                <a:solidFill>
                  <a:srgbClr val="0000FF"/>
                </a:solidFill>
              </a:rPr>
              <a:t>Love </a:t>
            </a:r>
          </a:p>
        </p:txBody>
      </p:sp>
      <p:sp>
        <p:nvSpPr>
          <p:cNvPr id="8" name="Right Arrow 7"/>
          <p:cNvSpPr>
            <a:spLocks noChangeArrowheads="1"/>
          </p:cNvSpPr>
          <p:nvPr/>
        </p:nvSpPr>
        <p:spPr bwMode="auto">
          <a:xfrm>
            <a:off x="975360" y="2606040"/>
            <a:ext cx="4390538" cy="3991903"/>
          </a:xfrm>
          <a:prstGeom prst="rightArrow">
            <a:avLst>
              <a:gd name="adj1" fmla="val 50000"/>
              <a:gd name="adj2" fmla="val 49992"/>
            </a:avLst>
          </a:prstGeom>
          <a:noFill/>
          <a:ln w="603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Tree>
    <p:extLst>
      <p:ext uri="{BB962C8B-B14F-4D97-AF65-F5344CB8AC3E}">
        <p14:creationId xmlns:p14="http://schemas.microsoft.com/office/powerpoint/2010/main" val="277648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3CF55B4-8AC1-4BB6-87F5-FA5402009713}" type="slidenum">
              <a:rPr lang="en-US" altLang="en-US" b="0">
                <a:latin typeface="Times New Roman" panose="02020603050405020304" pitchFamily="18" charset="0"/>
              </a:rPr>
              <a:pPr/>
              <a:t>41</a:t>
            </a:fld>
            <a:endParaRPr lang="en-US" altLang="en-US" b="0">
              <a:latin typeface="Times New Roman" panose="02020603050405020304" pitchFamily="18" charset="0"/>
            </a:endParaRPr>
          </a:p>
        </p:txBody>
      </p:sp>
      <p:sp>
        <p:nvSpPr>
          <p:cNvPr id="3" name="Rectangle 2"/>
          <p:cNvSpPr>
            <a:spLocks noChangeArrowheads="1"/>
          </p:cNvSpPr>
          <p:nvPr/>
        </p:nvSpPr>
        <p:spPr bwMode="auto">
          <a:xfrm>
            <a:off x="1158240" y="3703320"/>
            <a:ext cx="94183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dirty="0">
                <a:solidFill>
                  <a:srgbClr val="C00000"/>
                </a:solidFill>
                <a:latin typeface="Arial" charset="0"/>
                <a:cs typeface="Arial" charset="0"/>
              </a:rPr>
              <a:t>Peter’s Concerns:</a:t>
            </a:r>
          </a:p>
          <a:p>
            <a:pPr marL="548640" indent="-548640">
              <a:buFontTx/>
              <a:buAutoNum type="arabicPeriod"/>
              <a:defRPr/>
            </a:pPr>
            <a:r>
              <a:rPr lang="en-US" sz="2400" dirty="0">
                <a:solidFill>
                  <a:srgbClr val="0000FF"/>
                </a:solidFill>
                <a:latin typeface="Arial" charset="0"/>
                <a:cs typeface="Arial" charset="0"/>
              </a:rPr>
              <a:t>He does not want to be negligent in reminding them </a:t>
            </a:r>
          </a:p>
          <a:p>
            <a:pPr marL="548640" indent="-548640">
              <a:buFontTx/>
              <a:buAutoNum type="arabicPeriod"/>
              <a:defRPr/>
            </a:pPr>
            <a:r>
              <a:rPr lang="en-US" sz="2400" dirty="0">
                <a:solidFill>
                  <a:srgbClr val="0000FF"/>
                </a:solidFill>
                <a:latin typeface="Arial" charset="0"/>
                <a:cs typeface="Arial" charset="0"/>
              </a:rPr>
              <a:t>He thinks it proper to remind them </a:t>
            </a:r>
          </a:p>
          <a:p>
            <a:pPr marL="548640" indent="-548640">
              <a:buFontTx/>
              <a:buAutoNum type="arabicPeriod"/>
              <a:defRPr/>
            </a:pPr>
            <a:r>
              <a:rPr lang="en-US" sz="2400" dirty="0">
                <a:solidFill>
                  <a:srgbClr val="0000FF"/>
                </a:solidFill>
                <a:latin typeface="Arial" charset="0"/>
                <a:cs typeface="Arial" charset="0"/>
              </a:rPr>
              <a:t>He is even taking steps to ensure that they are reminded after his death</a:t>
            </a:r>
          </a:p>
        </p:txBody>
      </p:sp>
      <p:sp>
        <p:nvSpPr>
          <p:cNvPr id="135172" name="Rectangle 5"/>
          <p:cNvSpPr>
            <a:spLocks noChangeArrowheads="1"/>
          </p:cNvSpPr>
          <p:nvPr/>
        </p:nvSpPr>
        <p:spPr bwMode="auto">
          <a:xfrm>
            <a:off x="1341120" y="320040"/>
            <a:ext cx="94183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a:t>
            </a:r>
            <a:r>
              <a:rPr lang="en-US" altLang="en-US" sz="2400" dirty="0"/>
              <a:t>12 For this reason I will not be negligent to remind you always of these things, though you know and are established in the present truth. 13 Yes, I think it is right, as long as I am in this tent, to stir you up by reminding you, 14 knowing that shortly I must put off my tent, just as our Lord Jesus Christ showed me. 15 Moreover I will be careful to ensure that you always have a reminder of these things after my decease.</a:t>
            </a:r>
          </a:p>
        </p:txBody>
      </p:sp>
      <p:cxnSp>
        <p:nvCxnSpPr>
          <p:cNvPr id="5" name="Straight Connector 4"/>
          <p:cNvCxnSpPr>
            <a:cxnSpLocks noChangeShapeType="1"/>
          </p:cNvCxnSpPr>
          <p:nvPr/>
        </p:nvCxnSpPr>
        <p:spPr bwMode="auto">
          <a:xfrm>
            <a:off x="5638800" y="777240"/>
            <a:ext cx="3108960" cy="0"/>
          </a:xfrm>
          <a:prstGeom prst="line">
            <a:avLst/>
          </a:prstGeom>
          <a:noFill/>
          <a:ln w="28575"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cxnSpLocks noChangeShapeType="1"/>
          </p:cNvCxnSpPr>
          <p:nvPr/>
        </p:nvCxnSpPr>
        <p:spPr bwMode="auto">
          <a:xfrm>
            <a:off x="5444490" y="1853566"/>
            <a:ext cx="4297680" cy="0"/>
          </a:xfrm>
          <a:prstGeom prst="line">
            <a:avLst/>
          </a:prstGeom>
          <a:noFill/>
          <a:ln w="28575"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cxnSpLocks noChangeShapeType="1"/>
          </p:cNvCxnSpPr>
          <p:nvPr/>
        </p:nvCxnSpPr>
        <p:spPr bwMode="auto">
          <a:xfrm>
            <a:off x="5901691" y="2971800"/>
            <a:ext cx="4309110" cy="0"/>
          </a:xfrm>
          <a:prstGeom prst="line">
            <a:avLst/>
          </a:prstGeom>
          <a:noFill/>
          <a:ln w="28575"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899688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031E219-D1D7-4B92-A236-3D78D68AE4FE}" type="slidenum">
              <a:rPr lang="en-US" altLang="en-US" b="0">
                <a:latin typeface="Times New Roman" panose="02020603050405020304" pitchFamily="18" charset="0"/>
              </a:rPr>
              <a:pPr/>
              <a:t>42</a:t>
            </a:fld>
            <a:endParaRPr lang="en-US" altLang="en-US" b="0">
              <a:latin typeface="Times New Roman" panose="02020603050405020304" pitchFamily="18" charset="0"/>
            </a:endParaRPr>
          </a:p>
        </p:txBody>
      </p:sp>
      <p:sp>
        <p:nvSpPr>
          <p:cNvPr id="136195" name="Rectangle 2"/>
          <p:cNvSpPr>
            <a:spLocks noChangeArrowheads="1"/>
          </p:cNvSpPr>
          <p:nvPr/>
        </p:nvSpPr>
        <p:spPr bwMode="auto">
          <a:xfrm>
            <a:off x="1158240" y="3703320"/>
            <a:ext cx="94183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00FF"/>
                </a:solidFill>
              </a:rPr>
              <a:t>Stir up  </a:t>
            </a:r>
            <a:r>
              <a:rPr lang="en-US" altLang="en-US" sz="2400" dirty="0"/>
              <a:t>= </a:t>
            </a:r>
            <a:r>
              <a:rPr lang="en-US" altLang="en-US" sz="2400" dirty="0" err="1"/>
              <a:t>diegeiro</a:t>
            </a:r>
            <a:r>
              <a:rPr lang="en-US" altLang="en-US" sz="2400" dirty="0"/>
              <a:t> {dee-</a:t>
            </a:r>
            <a:r>
              <a:rPr lang="en-US" altLang="en-US" sz="2400" dirty="0" err="1"/>
              <a:t>eg</a:t>
            </a:r>
            <a:r>
              <a:rPr lang="en-US" altLang="en-US" sz="2400" dirty="0"/>
              <a:t>-</a:t>
            </a:r>
            <a:r>
              <a:rPr lang="en-US" altLang="en-US" sz="2400" dirty="0" err="1"/>
              <a:t>i</a:t>
            </a:r>
            <a:r>
              <a:rPr lang="en-US" altLang="en-US" sz="2400" dirty="0"/>
              <a:t>’-</a:t>
            </a:r>
            <a:r>
              <a:rPr lang="en-US" altLang="en-US" sz="2400" dirty="0" err="1"/>
              <a:t>ro</a:t>
            </a:r>
            <a:r>
              <a:rPr lang="en-US" altLang="en-US" sz="2400" dirty="0"/>
              <a:t>}, </a:t>
            </a:r>
          </a:p>
          <a:p>
            <a:pPr eaLnBrk="1" hangingPunct="1"/>
            <a:r>
              <a:rPr lang="en-US" altLang="en-US" sz="2400" dirty="0"/>
              <a:t>	- means “to wake fully, i.e. arouse (lit. or fig.):--arise, 	awake, raise, stir up””</a:t>
            </a:r>
          </a:p>
          <a:p>
            <a:pPr eaLnBrk="1" hangingPunct="1"/>
            <a:endParaRPr lang="en-US" altLang="en-US" sz="2400" dirty="0"/>
          </a:p>
        </p:txBody>
      </p:sp>
      <p:sp>
        <p:nvSpPr>
          <p:cNvPr id="136196" name="Rectangle 5"/>
          <p:cNvSpPr>
            <a:spLocks noChangeArrowheads="1"/>
          </p:cNvSpPr>
          <p:nvPr/>
        </p:nvSpPr>
        <p:spPr bwMode="auto">
          <a:xfrm>
            <a:off x="1341120" y="320040"/>
            <a:ext cx="94183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a:t>
            </a:r>
            <a:r>
              <a:rPr lang="en-US" altLang="en-US" sz="2400" dirty="0"/>
              <a:t>12 For this reason I will not be negligent to remind you always of these things, though you know and are established in the present truth. 13 Yes, I think it is right, as long as I am in this tent, to </a:t>
            </a:r>
            <a:r>
              <a:rPr lang="en-US" altLang="en-US" sz="2400" dirty="0">
                <a:solidFill>
                  <a:srgbClr val="0000FF"/>
                </a:solidFill>
              </a:rPr>
              <a:t>stir you up </a:t>
            </a:r>
            <a:r>
              <a:rPr lang="en-US" altLang="en-US" sz="2400" dirty="0"/>
              <a:t>by reminding you, 14 knowing that shortly I must put off my tent, just as our Lord Jesus Christ showed me. 15 Moreover I will be careful to ensure that you always have a reminder of these things after my decease.</a:t>
            </a:r>
          </a:p>
        </p:txBody>
      </p:sp>
      <p:sp>
        <p:nvSpPr>
          <p:cNvPr id="136197" name="Oval 6"/>
          <p:cNvSpPr>
            <a:spLocks noChangeArrowheads="1"/>
          </p:cNvSpPr>
          <p:nvPr/>
        </p:nvSpPr>
        <p:spPr bwMode="auto">
          <a:xfrm>
            <a:off x="5252484" y="1360967"/>
            <a:ext cx="1862824" cy="565276"/>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cxnSp>
        <p:nvCxnSpPr>
          <p:cNvPr id="136198" name="Straight Arrow Connector 4"/>
          <p:cNvCxnSpPr>
            <a:cxnSpLocks noChangeShapeType="1"/>
            <a:stCxn id="136197" idx="3"/>
          </p:cNvCxnSpPr>
          <p:nvPr/>
        </p:nvCxnSpPr>
        <p:spPr bwMode="auto">
          <a:xfrm flipH="1">
            <a:off x="1994670" y="1843460"/>
            <a:ext cx="3530618" cy="1956314"/>
          </a:xfrm>
          <a:prstGeom prst="straightConnector1">
            <a:avLst/>
          </a:prstGeom>
          <a:noFill/>
          <a:ln w="444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1422063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C0FEA2E-3C86-4794-BE28-1FF91EFAD788}" type="slidenum">
              <a:rPr lang="en-US" altLang="en-US" b="0">
                <a:latin typeface="Times New Roman" panose="02020603050405020304" pitchFamily="18" charset="0"/>
              </a:rPr>
              <a:pPr/>
              <a:t>43</a:t>
            </a:fld>
            <a:endParaRPr lang="en-US" altLang="en-US" b="0">
              <a:latin typeface="Times New Roman" panose="02020603050405020304" pitchFamily="18" charset="0"/>
            </a:endParaRPr>
          </a:p>
        </p:txBody>
      </p:sp>
      <p:sp>
        <p:nvSpPr>
          <p:cNvPr id="137219" name="Rectangle 5"/>
          <p:cNvSpPr>
            <a:spLocks noChangeArrowheads="1"/>
          </p:cNvSpPr>
          <p:nvPr/>
        </p:nvSpPr>
        <p:spPr bwMode="auto">
          <a:xfrm>
            <a:off x="1341120" y="1600200"/>
            <a:ext cx="94183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C00000"/>
                </a:solidFill>
              </a:rPr>
              <a:t>2 Peter 1: </a:t>
            </a:r>
            <a:r>
              <a:rPr lang="en-US" altLang="en-US" sz="2400" dirty="0"/>
              <a:t>12 For this reason I will not be negligent to </a:t>
            </a:r>
            <a:r>
              <a:rPr lang="en-US" altLang="en-US" sz="2400" dirty="0">
                <a:solidFill>
                  <a:srgbClr val="0000FF"/>
                </a:solidFill>
              </a:rPr>
              <a:t>remind</a:t>
            </a:r>
            <a:r>
              <a:rPr lang="en-US" altLang="en-US" sz="2400" dirty="0"/>
              <a:t> you always </a:t>
            </a:r>
            <a:r>
              <a:rPr lang="en-US" altLang="en-US" sz="2400" dirty="0">
                <a:solidFill>
                  <a:srgbClr val="0000FF"/>
                </a:solidFill>
              </a:rPr>
              <a:t>of these things</a:t>
            </a:r>
            <a:r>
              <a:rPr lang="en-US" altLang="en-US" sz="2400" dirty="0"/>
              <a:t>, though you know and are established in the </a:t>
            </a:r>
            <a:r>
              <a:rPr lang="en-US" altLang="en-US" sz="2400" dirty="0">
                <a:solidFill>
                  <a:srgbClr val="0000FF"/>
                </a:solidFill>
              </a:rPr>
              <a:t>present truth</a:t>
            </a:r>
            <a:r>
              <a:rPr lang="en-US" altLang="en-US" sz="2400" dirty="0"/>
              <a:t>. 13 Yes, I think it is right, as long as I am in this tent, to stir you up by reminding you, 14 knowing that shortly I must put off my tent, just as our Lord Jesus Christ showed me. 15 Moreover I will be careful to ensure that you always have a </a:t>
            </a:r>
            <a:r>
              <a:rPr lang="en-US" altLang="en-US" sz="2400" dirty="0">
                <a:solidFill>
                  <a:srgbClr val="0000FF"/>
                </a:solidFill>
              </a:rPr>
              <a:t>reminder of these things </a:t>
            </a:r>
            <a:r>
              <a:rPr lang="en-US" altLang="en-US" sz="2400" dirty="0"/>
              <a:t>after my decease.</a:t>
            </a:r>
          </a:p>
        </p:txBody>
      </p:sp>
      <p:sp>
        <p:nvSpPr>
          <p:cNvPr id="137220" name="Rectangle 2"/>
          <p:cNvSpPr>
            <a:spLocks noChangeArrowheads="1"/>
          </p:cNvSpPr>
          <p:nvPr/>
        </p:nvSpPr>
        <p:spPr bwMode="auto">
          <a:xfrm>
            <a:off x="1524000" y="493396"/>
            <a:ext cx="92354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What really matters…</a:t>
            </a:r>
          </a:p>
        </p:txBody>
      </p:sp>
    </p:spTree>
    <p:extLst>
      <p:ext uri="{BB962C8B-B14F-4D97-AF65-F5344CB8AC3E}">
        <p14:creationId xmlns:p14="http://schemas.microsoft.com/office/powerpoint/2010/main" val="371990635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F8240BE-AF52-4CDB-ADD3-F5F699691EAF}" type="slidenum">
              <a:rPr lang="en-US" altLang="en-US" b="0">
                <a:latin typeface="Times New Roman" panose="02020603050405020304" pitchFamily="18" charset="0"/>
              </a:rPr>
              <a:pPr/>
              <a:t>44</a:t>
            </a:fld>
            <a:endParaRPr lang="en-US" altLang="en-US" b="0">
              <a:latin typeface="Times New Roman" panose="02020603050405020304" pitchFamily="18" charset="0"/>
            </a:endParaRPr>
          </a:p>
        </p:txBody>
      </p:sp>
      <p:sp>
        <p:nvSpPr>
          <p:cNvPr id="138243" name="Rectangle 2"/>
          <p:cNvSpPr>
            <a:spLocks noChangeArrowheads="1"/>
          </p:cNvSpPr>
          <p:nvPr/>
        </p:nvSpPr>
        <p:spPr bwMode="auto">
          <a:xfrm>
            <a:off x="1889760" y="428626"/>
            <a:ext cx="846257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The Foundations for our Precious Faith v 16-21</a:t>
            </a:r>
          </a:p>
        </p:txBody>
      </p:sp>
      <p:sp>
        <p:nvSpPr>
          <p:cNvPr id="4" name="Rectangle 3"/>
          <p:cNvSpPr>
            <a:spLocks noChangeArrowheads="1"/>
          </p:cNvSpPr>
          <p:nvPr/>
        </p:nvSpPr>
        <p:spPr bwMode="auto">
          <a:xfrm>
            <a:off x="1524000" y="1165861"/>
            <a:ext cx="9052560" cy="688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1 - The Eyewitness Testimony of the Apostles</a:t>
            </a:r>
          </a:p>
          <a:p>
            <a:pPr eaLnBrk="1" hangingPunct="1"/>
            <a:r>
              <a:rPr lang="en-US" altLang="en-US" sz="2400" dirty="0">
                <a:solidFill>
                  <a:srgbClr val="FF3300"/>
                </a:solidFill>
              </a:rPr>
              <a:t>	</a:t>
            </a:r>
            <a:r>
              <a:rPr lang="en-US" altLang="en-US" sz="2160" dirty="0">
                <a:solidFill>
                  <a:srgbClr val="FF3300"/>
                </a:solidFill>
              </a:rPr>
              <a:t>X</a:t>
            </a:r>
            <a:r>
              <a:rPr lang="en-US" altLang="en-US" sz="2160" dirty="0"/>
              <a:t>  Not Cunningly Devised Fables</a:t>
            </a:r>
          </a:p>
          <a:p>
            <a:pPr eaLnBrk="1" hangingPunct="1"/>
            <a:endParaRPr lang="en-US" altLang="en-US" sz="2160" dirty="0"/>
          </a:p>
          <a:p>
            <a:pPr eaLnBrk="1" hangingPunct="1"/>
            <a:r>
              <a:rPr lang="en-US" altLang="en-US" sz="2160" dirty="0"/>
              <a:t>	</a:t>
            </a:r>
            <a:r>
              <a:rPr lang="en-US" altLang="en-US" sz="2800" dirty="0">
                <a:solidFill>
                  <a:srgbClr val="00FF00"/>
                </a:solidFill>
                <a:sym typeface="Symbol" panose="05050102010706020507" pitchFamily="18" charset="2"/>
              </a:rPr>
              <a:t> </a:t>
            </a:r>
            <a:r>
              <a:rPr lang="en-US" altLang="en-US" sz="2160" dirty="0">
                <a:sym typeface="Symbol" panose="05050102010706020507" pitchFamily="18" charset="2"/>
              </a:rPr>
              <a:t>  </a:t>
            </a:r>
            <a:r>
              <a:rPr lang="en-US" altLang="en-US" sz="2160" dirty="0"/>
              <a:t>Example: Mount of Transfiguration 					(Mt 17:1-9; Mk 9:2-9; Lk 9:28-36)</a:t>
            </a:r>
          </a:p>
          <a:p>
            <a:pPr eaLnBrk="1" hangingPunct="1"/>
            <a:endParaRPr lang="en-US" altLang="en-US" sz="2160" dirty="0"/>
          </a:p>
          <a:p>
            <a:pPr eaLnBrk="1" hangingPunct="1"/>
            <a:r>
              <a:rPr lang="en-US" altLang="en-US" sz="2160" dirty="0"/>
              <a:t>	</a:t>
            </a:r>
            <a:r>
              <a:rPr lang="en-US" altLang="en-US" sz="2800" dirty="0">
                <a:solidFill>
                  <a:srgbClr val="00FF00"/>
                </a:solidFill>
                <a:sym typeface="Symbol" panose="05050102010706020507" pitchFamily="18" charset="2"/>
              </a:rPr>
              <a:t></a:t>
            </a:r>
            <a:r>
              <a:rPr lang="en-US" altLang="en-US" sz="2160" dirty="0">
                <a:solidFill>
                  <a:srgbClr val="00FF00"/>
                </a:solidFill>
                <a:sym typeface="Symbol" panose="05050102010706020507" pitchFamily="18" charset="2"/>
              </a:rPr>
              <a:t> </a:t>
            </a:r>
            <a:r>
              <a:rPr lang="en-US" altLang="en-US" sz="2160" dirty="0">
                <a:sym typeface="Symbol" panose="05050102010706020507" pitchFamily="18" charset="2"/>
              </a:rPr>
              <a:t>  Other </a:t>
            </a:r>
            <a:r>
              <a:rPr lang="en-US" altLang="en-US" sz="2160" dirty="0"/>
              <a:t>Examples: </a:t>
            </a:r>
            <a:r>
              <a:rPr lang="en-US" altLang="en-US" sz="2160" b="0" dirty="0"/>
              <a:t>Peter to the household of Cornelius: 		</a:t>
            </a:r>
            <a:r>
              <a:rPr lang="en-US" altLang="en-US" sz="2160" i="1" dirty="0"/>
              <a:t>“who ate and drank with Him after He arose from the 	dead.” </a:t>
            </a:r>
            <a:r>
              <a:rPr lang="en-US" altLang="en-US" sz="2160" dirty="0"/>
              <a:t>- Acts 10:41</a:t>
            </a:r>
          </a:p>
          <a:p>
            <a:pPr eaLnBrk="1" hangingPunct="1"/>
            <a:endParaRPr lang="en-US" altLang="en-US" sz="2160" dirty="0"/>
          </a:p>
          <a:p>
            <a:pPr eaLnBrk="1" hangingPunct="1"/>
            <a:r>
              <a:rPr lang="en-US" altLang="en-US" sz="2160" b="0" dirty="0"/>
              <a:t>	</a:t>
            </a:r>
            <a:r>
              <a:rPr lang="en-US" altLang="en-US" sz="2160" dirty="0">
                <a:solidFill>
                  <a:srgbClr val="00FF00"/>
                </a:solidFill>
                <a:sym typeface="Symbol" panose="05050102010706020507" pitchFamily="18" charset="2"/>
              </a:rPr>
              <a:t> </a:t>
            </a:r>
            <a:r>
              <a:rPr lang="en-US" altLang="en-US" sz="2800" dirty="0">
                <a:solidFill>
                  <a:srgbClr val="00FF00"/>
                </a:solidFill>
                <a:sym typeface="Symbol" panose="05050102010706020507" pitchFamily="18" charset="2"/>
              </a:rPr>
              <a:t> </a:t>
            </a:r>
            <a:r>
              <a:rPr lang="en-US" altLang="en-US" sz="2160" dirty="0">
                <a:solidFill>
                  <a:srgbClr val="00FF00"/>
                </a:solidFill>
                <a:sym typeface="Symbol" panose="05050102010706020507" pitchFamily="18" charset="2"/>
              </a:rPr>
              <a:t> </a:t>
            </a:r>
            <a:r>
              <a:rPr lang="en-US" altLang="en-US" sz="2160" b="0" dirty="0"/>
              <a:t>John : </a:t>
            </a:r>
            <a:r>
              <a:rPr lang="en-US" altLang="en-US" sz="2160" i="1" dirty="0"/>
              <a:t>“...which we have heard, which we have seen</a:t>
            </a:r>
          </a:p>
          <a:p>
            <a:pPr eaLnBrk="1" hangingPunct="1"/>
            <a:r>
              <a:rPr lang="en-US" altLang="en-US" sz="2160" i="1" dirty="0"/>
              <a:t>	with our eyes, which we have looked upon, and our hands 	have handled, concerning the Word of life” </a:t>
            </a:r>
            <a:r>
              <a:rPr lang="en-US" altLang="en-US" sz="2160" dirty="0"/>
              <a:t>- 1 John 1:1</a:t>
            </a:r>
          </a:p>
          <a:p>
            <a:pPr eaLnBrk="1" hangingPunct="1"/>
            <a:endParaRPr lang="en-US" altLang="en-US" sz="2160" dirty="0"/>
          </a:p>
          <a:p>
            <a:pPr eaLnBrk="1" hangingPunct="1"/>
            <a:endParaRPr lang="en-US" altLang="en-US" sz="2160" dirty="0"/>
          </a:p>
          <a:p>
            <a:pPr eaLnBrk="1" hangingPunct="1"/>
            <a:r>
              <a:rPr lang="en-US" altLang="en-US" sz="2160" dirty="0"/>
              <a:t>	</a:t>
            </a:r>
          </a:p>
          <a:p>
            <a:pPr eaLnBrk="1" hangingPunct="1"/>
            <a:endParaRPr lang="en-US" altLang="en-US" sz="2400" dirty="0"/>
          </a:p>
          <a:p>
            <a:pPr eaLnBrk="1" hangingPunct="1"/>
            <a:endParaRPr lang="en-US" altLang="en-US" sz="2400" dirty="0"/>
          </a:p>
          <a:p>
            <a:pPr eaLnBrk="1" hangingPunct="1"/>
            <a:r>
              <a:rPr lang="en-US" altLang="en-US" sz="2400" dirty="0"/>
              <a:t> </a:t>
            </a:r>
          </a:p>
        </p:txBody>
      </p:sp>
    </p:spTree>
    <p:extLst>
      <p:ext uri="{BB962C8B-B14F-4D97-AF65-F5344CB8AC3E}">
        <p14:creationId xmlns:p14="http://schemas.microsoft.com/office/powerpoint/2010/main" val="22643312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57385" y="85890"/>
            <a:ext cx="10808970" cy="677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00200" indent="-1600200" eaLnBrk="0" hangingPunct="0">
              <a:tabLst>
                <a:tab pos="1600200" algn="l"/>
              </a:tabLst>
              <a:defRPr sz="2400">
                <a:solidFill>
                  <a:schemeClr val="tx1"/>
                </a:solidFill>
                <a:latin typeface="Arial" charset="0"/>
              </a:defRPr>
            </a:lvl1pPr>
            <a:lvl2pPr marL="742950" indent="-285750" eaLnBrk="0" hangingPunct="0">
              <a:tabLst>
                <a:tab pos="1600200" algn="l"/>
              </a:tabLst>
              <a:defRPr sz="2400">
                <a:solidFill>
                  <a:schemeClr val="tx1"/>
                </a:solidFill>
                <a:latin typeface="Arial" charset="0"/>
              </a:defRPr>
            </a:lvl2pPr>
            <a:lvl3pPr marL="1143000" indent="-228600" eaLnBrk="0" hangingPunct="0">
              <a:tabLst>
                <a:tab pos="1600200" algn="l"/>
              </a:tabLst>
              <a:defRPr sz="2400">
                <a:solidFill>
                  <a:schemeClr val="tx1"/>
                </a:solidFill>
                <a:latin typeface="Arial" charset="0"/>
              </a:defRPr>
            </a:lvl3pPr>
            <a:lvl4pPr marL="1600200" indent="-228600" eaLnBrk="0" hangingPunct="0">
              <a:tabLst>
                <a:tab pos="1600200" algn="l"/>
              </a:tabLst>
              <a:defRPr sz="2400">
                <a:solidFill>
                  <a:schemeClr val="tx1"/>
                </a:solidFill>
                <a:latin typeface="Arial" charset="0"/>
              </a:defRPr>
            </a:lvl4pPr>
            <a:lvl5pPr marL="2057400" indent="-228600" eaLnBrk="0" hangingPunct="0">
              <a:tabLst>
                <a:tab pos="1600200" algn="l"/>
              </a:tabLst>
              <a:defRPr sz="2400">
                <a:solidFill>
                  <a:schemeClr val="tx1"/>
                </a:solidFill>
                <a:latin typeface="Arial" charset="0"/>
              </a:defRPr>
            </a:lvl5pPr>
            <a:lvl6pPr marL="2514600" indent="-228600" eaLnBrk="0" fontAlgn="base" hangingPunct="0">
              <a:spcBef>
                <a:spcPct val="0"/>
              </a:spcBef>
              <a:spcAft>
                <a:spcPct val="0"/>
              </a:spcAft>
              <a:tabLst>
                <a:tab pos="1600200" algn="l"/>
              </a:tabLst>
              <a:defRPr sz="2400">
                <a:solidFill>
                  <a:schemeClr val="tx1"/>
                </a:solidFill>
                <a:latin typeface="Arial" charset="0"/>
              </a:defRPr>
            </a:lvl6pPr>
            <a:lvl7pPr marL="2971800" indent="-228600" eaLnBrk="0" fontAlgn="base" hangingPunct="0">
              <a:spcBef>
                <a:spcPct val="0"/>
              </a:spcBef>
              <a:spcAft>
                <a:spcPct val="0"/>
              </a:spcAft>
              <a:tabLst>
                <a:tab pos="1600200" algn="l"/>
              </a:tabLst>
              <a:defRPr sz="2400">
                <a:solidFill>
                  <a:schemeClr val="tx1"/>
                </a:solidFill>
                <a:latin typeface="Arial" charset="0"/>
              </a:defRPr>
            </a:lvl7pPr>
            <a:lvl8pPr marL="3429000" indent="-228600" eaLnBrk="0" fontAlgn="base" hangingPunct="0">
              <a:spcBef>
                <a:spcPct val="0"/>
              </a:spcBef>
              <a:spcAft>
                <a:spcPct val="0"/>
              </a:spcAft>
              <a:tabLst>
                <a:tab pos="1600200" algn="l"/>
              </a:tabLst>
              <a:defRPr sz="2400">
                <a:solidFill>
                  <a:schemeClr val="tx1"/>
                </a:solidFill>
                <a:latin typeface="Arial" charset="0"/>
              </a:defRPr>
            </a:lvl8pPr>
            <a:lvl9pPr marL="3886200" indent="-228600" eaLnBrk="0" fontAlgn="base" hangingPunct="0">
              <a:spcBef>
                <a:spcPct val="0"/>
              </a:spcBef>
              <a:spcAft>
                <a:spcPct val="0"/>
              </a:spcAft>
              <a:tabLst>
                <a:tab pos="1600200" algn="l"/>
              </a:tabLst>
              <a:defRPr sz="2400">
                <a:solidFill>
                  <a:schemeClr val="tx1"/>
                </a:solidFill>
                <a:latin typeface="Arial" charset="0"/>
              </a:defRPr>
            </a:lvl9pPr>
          </a:lstStyle>
          <a:p>
            <a:pPr eaLnBrk="1" hangingPunct="1">
              <a:lnSpc>
                <a:spcPct val="110000"/>
              </a:lnSpc>
            </a:pPr>
            <a:r>
              <a:rPr lang="en-US" sz="1800" b="1" dirty="0">
                <a:solidFill>
                  <a:srgbClr val="C00000"/>
                </a:solidFill>
              </a:rPr>
              <a:t>I </a:t>
            </a:r>
            <a:r>
              <a:rPr lang="en-US" sz="1800" b="1" dirty="0" err="1">
                <a:solidFill>
                  <a:srgbClr val="C00000"/>
                </a:solidFill>
              </a:rPr>
              <a:t>Thes</a:t>
            </a:r>
            <a:r>
              <a:rPr lang="en-US" sz="1800" b="1" dirty="0">
                <a:solidFill>
                  <a:srgbClr val="C00000"/>
                </a:solidFill>
              </a:rPr>
              <a:t> 4:1,2</a:t>
            </a:r>
            <a:r>
              <a:rPr lang="en-US" sz="1800" b="1" dirty="0">
                <a:solidFill>
                  <a:srgbClr val="0000FF"/>
                </a:solidFill>
              </a:rPr>
              <a:t>	</a:t>
            </a:r>
            <a:r>
              <a:rPr lang="en-US" sz="1800" b="1" dirty="0">
                <a:solidFill>
                  <a:srgbClr val="C00000"/>
                </a:solidFill>
              </a:rPr>
              <a:t>…you received from us how you ought to walk…what commandments we gave you through the Lord Jesus</a:t>
            </a:r>
          </a:p>
          <a:p>
            <a:pPr eaLnBrk="1" hangingPunct="1">
              <a:lnSpc>
                <a:spcPct val="110000"/>
              </a:lnSpc>
            </a:pPr>
            <a:r>
              <a:rPr lang="en-US" sz="1800" b="1" dirty="0">
                <a:solidFill>
                  <a:srgbClr val="0000FF"/>
                </a:solidFill>
              </a:rPr>
              <a:t>Phil 4:9	The things you learned, received, heard, saw in me:  these do</a:t>
            </a:r>
          </a:p>
          <a:p>
            <a:pPr eaLnBrk="1" hangingPunct="1">
              <a:lnSpc>
                <a:spcPct val="110000"/>
              </a:lnSpc>
            </a:pPr>
            <a:r>
              <a:rPr lang="en-US" sz="1800" b="1" dirty="0">
                <a:solidFill>
                  <a:srgbClr val="C00000"/>
                </a:solidFill>
              </a:rPr>
              <a:t>I </a:t>
            </a:r>
            <a:r>
              <a:rPr lang="en-US" sz="1800" b="1" dirty="0" err="1">
                <a:solidFill>
                  <a:srgbClr val="C00000"/>
                </a:solidFill>
              </a:rPr>
              <a:t>Thes</a:t>
            </a:r>
            <a:r>
              <a:rPr lang="en-US" sz="1800" b="1" dirty="0">
                <a:solidFill>
                  <a:srgbClr val="C00000"/>
                </a:solidFill>
              </a:rPr>
              <a:t> 2:13,14	…word of God you heard from us…not the word of men… but as it is in truth, the word of God.</a:t>
            </a:r>
          </a:p>
          <a:p>
            <a:pPr eaLnBrk="1" hangingPunct="1">
              <a:lnSpc>
                <a:spcPct val="110000"/>
              </a:lnSpc>
            </a:pPr>
            <a:r>
              <a:rPr lang="en-US" sz="1800" b="1" dirty="0">
                <a:solidFill>
                  <a:srgbClr val="0000FF"/>
                </a:solidFill>
              </a:rPr>
              <a:t>II </a:t>
            </a:r>
            <a:r>
              <a:rPr lang="en-US" sz="1800" b="1" dirty="0" err="1">
                <a:solidFill>
                  <a:srgbClr val="0000FF"/>
                </a:solidFill>
              </a:rPr>
              <a:t>Thes</a:t>
            </a:r>
            <a:r>
              <a:rPr lang="en-US" sz="1800" b="1" dirty="0">
                <a:solidFill>
                  <a:srgbClr val="0000FF"/>
                </a:solidFill>
              </a:rPr>
              <a:t> 2:15	…hold the traditions …taught…by word or epistle</a:t>
            </a:r>
          </a:p>
          <a:p>
            <a:pPr eaLnBrk="1" hangingPunct="1">
              <a:lnSpc>
                <a:spcPct val="110000"/>
              </a:lnSpc>
            </a:pPr>
            <a:r>
              <a:rPr lang="en-US" sz="1800" b="1" dirty="0">
                <a:solidFill>
                  <a:srgbClr val="C00000"/>
                </a:solidFill>
              </a:rPr>
              <a:t>I Tim 3:14,15	…continue in the things learned …knowing from whom learned (and see </a:t>
            </a:r>
            <a:r>
              <a:rPr lang="en-US" sz="1800" b="1" dirty="0" err="1">
                <a:solidFill>
                  <a:srgbClr val="C00000"/>
                </a:solidFill>
              </a:rPr>
              <a:t>vs</a:t>
            </a:r>
            <a:r>
              <a:rPr lang="en-US" sz="1800" b="1" dirty="0">
                <a:solidFill>
                  <a:srgbClr val="C00000"/>
                </a:solidFill>
              </a:rPr>
              <a:t> 10 – you have followed my doctrine…)</a:t>
            </a:r>
          </a:p>
          <a:p>
            <a:pPr eaLnBrk="1" hangingPunct="1">
              <a:lnSpc>
                <a:spcPct val="110000"/>
              </a:lnSpc>
            </a:pPr>
            <a:r>
              <a:rPr lang="en-US" sz="1800" b="1" dirty="0">
                <a:solidFill>
                  <a:srgbClr val="0000FF"/>
                </a:solidFill>
              </a:rPr>
              <a:t>I Tim 6:3	…if anyone teaches otherwise…he … knows nothing</a:t>
            </a:r>
          </a:p>
          <a:p>
            <a:pPr eaLnBrk="1" hangingPunct="1">
              <a:lnSpc>
                <a:spcPct val="110000"/>
              </a:lnSpc>
            </a:pPr>
            <a:r>
              <a:rPr lang="en-US" sz="1800" b="1" dirty="0">
                <a:solidFill>
                  <a:srgbClr val="C00000"/>
                </a:solidFill>
              </a:rPr>
              <a:t>I </a:t>
            </a:r>
            <a:r>
              <a:rPr lang="en-US" sz="1800" b="1" dirty="0" err="1">
                <a:solidFill>
                  <a:srgbClr val="C00000"/>
                </a:solidFill>
              </a:rPr>
              <a:t>Cor</a:t>
            </a:r>
            <a:r>
              <a:rPr lang="en-US" sz="1800" b="1" dirty="0">
                <a:solidFill>
                  <a:srgbClr val="C00000"/>
                </a:solidFill>
              </a:rPr>
              <a:t> 4:16,17a	Imitate me… Timothy will remind you of my ways in Christ, as I teach everywhere, in every church.</a:t>
            </a:r>
          </a:p>
          <a:p>
            <a:pPr eaLnBrk="1" hangingPunct="1">
              <a:lnSpc>
                <a:spcPct val="110000"/>
              </a:lnSpc>
            </a:pPr>
            <a:r>
              <a:rPr lang="en-US" sz="1800" b="1" dirty="0">
                <a:solidFill>
                  <a:srgbClr val="0000FF"/>
                </a:solidFill>
              </a:rPr>
              <a:t>I </a:t>
            </a:r>
            <a:r>
              <a:rPr lang="en-US" sz="1800" b="1" dirty="0" err="1">
                <a:solidFill>
                  <a:srgbClr val="0000FF"/>
                </a:solidFill>
              </a:rPr>
              <a:t>Cor</a:t>
            </a:r>
            <a:r>
              <a:rPr lang="en-US" sz="1800" b="1" dirty="0">
                <a:solidFill>
                  <a:srgbClr val="0000FF"/>
                </a:solidFill>
              </a:rPr>
              <a:t> 16:1	As I have given orders to the churches of Galatia, so you must do also</a:t>
            </a:r>
          </a:p>
          <a:p>
            <a:pPr eaLnBrk="1" hangingPunct="1">
              <a:lnSpc>
                <a:spcPct val="110000"/>
              </a:lnSpc>
            </a:pPr>
            <a:r>
              <a:rPr lang="en-US" sz="1800" b="1" dirty="0">
                <a:solidFill>
                  <a:srgbClr val="C00000"/>
                </a:solidFill>
              </a:rPr>
              <a:t>I </a:t>
            </a:r>
            <a:r>
              <a:rPr lang="en-US" sz="1800" b="1" dirty="0" err="1">
                <a:solidFill>
                  <a:srgbClr val="C00000"/>
                </a:solidFill>
              </a:rPr>
              <a:t>Cor</a:t>
            </a:r>
            <a:r>
              <a:rPr lang="en-US" sz="1800" b="1" dirty="0">
                <a:solidFill>
                  <a:srgbClr val="C00000"/>
                </a:solidFill>
              </a:rPr>
              <a:t> 14:33b,34	as in all the churches of the saints, let the women keep silence…</a:t>
            </a:r>
          </a:p>
          <a:p>
            <a:pPr eaLnBrk="1" hangingPunct="1">
              <a:lnSpc>
                <a:spcPct val="110000"/>
              </a:lnSpc>
            </a:pPr>
            <a:r>
              <a:rPr lang="en-US" sz="1800" b="1" dirty="0">
                <a:solidFill>
                  <a:srgbClr val="0000FF"/>
                </a:solidFill>
              </a:rPr>
              <a:t>Col 4:16	See that [this epistle] is read also in the church of the </a:t>
            </a:r>
            <a:r>
              <a:rPr lang="en-US" sz="1800" b="1" dirty="0" err="1">
                <a:solidFill>
                  <a:srgbClr val="0000FF"/>
                </a:solidFill>
              </a:rPr>
              <a:t>Laodiceans</a:t>
            </a:r>
            <a:r>
              <a:rPr lang="en-US" sz="1800" b="1" dirty="0">
                <a:solidFill>
                  <a:srgbClr val="0000FF"/>
                </a:solidFill>
              </a:rPr>
              <a:t>…</a:t>
            </a:r>
          </a:p>
          <a:p>
            <a:pPr eaLnBrk="1" hangingPunct="1">
              <a:lnSpc>
                <a:spcPct val="110000"/>
              </a:lnSpc>
            </a:pPr>
            <a:r>
              <a:rPr lang="en-US" sz="1800" b="1" dirty="0">
                <a:solidFill>
                  <a:srgbClr val="C00000"/>
                </a:solidFill>
              </a:rPr>
              <a:t>II </a:t>
            </a:r>
            <a:r>
              <a:rPr lang="en-US" sz="1800" b="1" dirty="0" err="1">
                <a:solidFill>
                  <a:srgbClr val="C00000"/>
                </a:solidFill>
              </a:rPr>
              <a:t>Thes</a:t>
            </a:r>
            <a:r>
              <a:rPr lang="en-US" sz="1800" b="1" dirty="0">
                <a:solidFill>
                  <a:srgbClr val="C00000"/>
                </a:solidFill>
              </a:rPr>
              <a:t> 3:6	Withdraw from every brother who walks…not according to the tradition which he received from us</a:t>
            </a:r>
          </a:p>
          <a:p>
            <a:pPr eaLnBrk="1" hangingPunct="1">
              <a:lnSpc>
                <a:spcPct val="110000"/>
              </a:lnSpc>
            </a:pPr>
            <a:r>
              <a:rPr lang="en-US" sz="1800" b="1" dirty="0">
                <a:solidFill>
                  <a:srgbClr val="0000FF"/>
                </a:solidFill>
              </a:rPr>
              <a:t>II </a:t>
            </a:r>
            <a:r>
              <a:rPr lang="en-US" sz="1800" b="1" dirty="0" err="1">
                <a:solidFill>
                  <a:srgbClr val="0000FF"/>
                </a:solidFill>
              </a:rPr>
              <a:t>Thes</a:t>
            </a:r>
            <a:r>
              <a:rPr lang="en-US" sz="1800" b="1" dirty="0">
                <a:solidFill>
                  <a:srgbClr val="0000FF"/>
                </a:solidFill>
              </a:rPr>
              <a:t> 3:14	If anyone does not obey our word in this epistle, note… and do not keep company with him</a:t>
            </a:r>
          </a:p>
          <a:p>
            <a:pPr eaLnBrk="1" hangingPunct="1">
              <a:lnSpc>
                <a:spcPct val="110000"/>
              </a:lnSpc>
            </a:pPr>
            <a:r>
              <a:rPr lang="en-US" sz="1800" b="1" dirty="0">
                <a:solidFill>
                  <a:srgbClr val="C00000"/>
                </a:solidFill>
              </a:rPr>
              <a:t>I Tim 4:1,2	Some will depart from the faith (not eating meats, forbidding to marry</a:t>
            </a:r>
          </a:p>
          <a:p>
            <a:pPr eaLnBrk="1" hangingPunct="1">
              <a:lnSpc>
                <a:spcPct val="110000"/>
              </a:lnSpc>
            </a:pPr>
            <a:r>
              <a:rPr lang="en-US" sz="1800" b="1" dirty="0">
                <a:solidFill>
                  <a:srgbClr val="0000FF"/>
                </a:solidFill>
              </a:rPr>
              <a:t>Gal 1:6-9	If we or an angel … preach any other gospel… let him be accursed.</a:t>
            </a:r>
          </a:p>
          <a:p>
            <a:pPr eaLnBrk="1" hangingPunct="1">
              <a:lnSpc>
                <a:spcPct val="110000"/>
              </a:lnSpc>
            </a:pPr>
            <a:r>
              <a:rPr lang="en-US" sz="1800" b="1" dirty="0">
                <a:solidFill>
                  <a:srgbClr val="C00000"/>
                </a:solidFill>
              </a:rPr>
              <a:t>I </a:t>
            </a:r>
            <a:r>
              <a:rPr lang="en-US" sz="1800" b="1" dirty="0" err="1">
                <a:solidFill>
                  <a:srgbClr val="C00000"/>
                </a:solidFill>
              </a:rPr>
              <a:t>Cor</a:t>
            </a:r>
            <a:r>
              <a:rPr lang="en-US" sz="1800" b="1" dirty="0">
                <a:solidFill>
                  <a:srgbClr val="C00000"/>
                </a:solidFill>
              </a:rPr>
              <a:t> 14:36,37	If anyone thinks himself to be a prophet or spiritual, let him acknowledge that the things I write unto you are the commandments of the Lord.</a:t>
            </a:r>
          </a:p>
        </p:txBody>
      </p:sp>
    </p:spTree>
    <p:extLst>
      <p:ext uri="{BB962C8B-B14F-4D97-AF65-F5344CB8AC3E}">
        <p14:creationId xmlns:p14="http://schemas.microsoft.com/office/powerpoint/2010/main" val="33146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504DC41-E136-44D3-89C1-0E3FC85D9538}" type="slidenum">
              <a:rPr lang="en-US" altLang="en-US" b="0">
                <a:latin typeface="Times New Roman" panose="02020603050405020304" pitchFamily="18" charset="0"/>
              </a:rPr>
              <a:pPr/>
              <a:t>46</a:t>
            </a:fld>
            <a:endParaRPr lang="en-US" altLang="en-US" b="0">
              <a:latin typeface="Times New Roman" panose="02020603050405020304" pitchFamily="18" charset="0"/>
            </a:endParaRPr>
          </a:p>
        </p:txBody>
      </p:sp>
      <p:sp>
        <p:nvSpPr>
          <p:cNvPr id="139267" name="Rectangle 2"/>
          <p:cNvSpPr>
            <a:spLocks noChangeArrowheads="1"/>
          </p:cNvSpPr>
          <p:nvPr/>
        </p:nvSpPr>
        <p:spPr bwMode="auto">
          <a:xfrm>
            <a:off x="1889760" y="428626"/>
            <a:ext cx="846257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880" dirty="0">
                <a:solidFill>
                  <a:srgbClr val="C00000"/>
                </a:solidFill>
              </a:rPr>
              <a:t>The Foundations for our Precious Faith v 16-21</a:t>
            </a:r>
          </a:p>
        </p:txBody>
      </p:sp>
      <p:sp>
        <p:nvSpPr>
          <p:cNvPr id="4" name="Rectangle 3"/>
          <p:cNvSpPr>
            <a:spLocks noChangeArrowheads="1"/>
          </p:cNvSpPr>
          <p:nvPr/>
        </p:nvSpPr>
        <p:spPr bwMode="auto">
          <a:xfrm>
            <a:off x="1524000" y="1165860"/>
            <a:ext cx="9052560" cy="52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2 – The Prophetic word </a:t>
            </a:r>
            <a:r>
              <a:rPr lang="en-US" altLang="en-US" sz="2400" b="0" i="1" dirty="0"/>
              <a:t>‘made more sure’</a:t>
            </a:r>
          </a:p>
          <a:p>
            <a:pPr eaLnBrk="1" hangingPunct="1"/>
            <a:endParaRPr lang="en-US" altLang="en-US" sz="2160" dirty="0"/>
          </a:p>
          <a:p>
            <a:pPr eaLnBrk="1" hangingPunct="1"/>
            <a:r>
              <a:rPr lang="en-US" altLang="en-US" sz="2160" dirty="0"/>
              <a:t>	</a:t>
            </a:r>
            <a:r>
              <a:rPr lang="en-US" altLang="en-US" sz="2160" dirty="0">
                <a:solidFill>
                  <a:srgbClr val="00FF00"/>
                </a:solidFill>
                <a:sym typeface="Symbol" panose="05050102010706020507" pitchFamily="18" charset="2"/>
              </a:rPr>
              <a:t> </a:t>
            </a:r>
            <a:r>
              <a:rPr lang="en-US" altLang="en-US" sz="2160" dirty="0">
                <a:sym typeface="Symbol" panose="05050102010706020507" pitchFamily="18" charset="2"/>
              </a:rPr>
              <a:t>  They </a:t>
            </a:r>
            <a:r>
              <a:rPr lang="en-US" altLang="en-US" sz="2160" dirty="0"/>
              <a:t>bore witness to the coming Messiah </a:t>
            </a:r>
          </a:p>
          <a:p>
            <a:pPr eaLnBrk="1" hangingPunct="1"/>
            <a:r>
              <a:rPr lang="en-US" altLang="en-US" sz="2160" dirty="0"/>
              <a:t>		Isaiah 9:6-7; 53:1-12</a:t>
            </a:r>
          </a:p>
          <a:p>
            <a:pPr eaLnBrk="1" hangingPunct="1"/>
            <a:endParaRPr lang="en-US" altLang="en-US" sz="2160" dirty="0"/>
          </a:p>
          <a:p>
            <a:pPr eaLnBrk="1" hangingPunct="1"/>
            <a:r>
              <a:rPr lang="en-US" altLang="en-US" sz="2160" dirty="0"/>
              <a:t>	</a:t>
            </a:r>
            <a:r>
              <a:rPr lang="en-US" altLang="en-US" sz="2160" dirty="0">
                <a:solidFill>
                  <a:srgbClr val="00FF00"/>
                </a:solidFill>
                <a:sym typeface="Symbol" panose="05050102010706020507" pitchFamily="18" charset="2"/>
              </a:rPr>
              <a:t> </a:t>
            </a:r>
            <a:r>
              <a:rPr lang="en-US" altLang="en-US" sz="2160" dirty="0">
                <a:sym typeface="Symbol" panose="05050102010706020507" pitchFamily="18" charset="2"/>
              </a:rPr>
              <a:t>  They are now fulfilled (“</a:t>
            </a:r>
            <a:r>
              <a:rPr lang="en-US" altLang="en-US" sz="2160" i="1" dirty="0">
                <a:sym typeface="Symbol" panose="05050102010706020507" pitchFamily="18" charset="2"/>
              </a:rPr>
              <a:t>confirmed” </a:t>
            </a:r>
            <a:r>
              <a:rPr lang="en-US" altLang="en-US" sz="2160" dirty="0">
                <a:sym typeface="Symbol" panose="05050102010706020507" pitchFamily="18" charset="2"/>
              </a:rPr>
              <a:t>) with the coming of 		Christ</a:t>
            </a:r>
          </a:p>
          <a:p>
            <a:pPr eaLnBrk="1" hangingPunct="1"/>
            <a:endParaRPr lang="en-US" altLang="en-US" sz="2160" dirty="0"/>
          </a:p>
          <a:p>
            <a:pPr eaLnBrk="1" hangingPunct="1"/>
            <a:r>
              <a:rPr lang="en-US" altLang="en-US" sz="2160" b="0" dirty="0"/>
              <a:t>	</a:t>
            </a:r>
            <a:r>
              <a:rPr lang="en-US" altLang="en-US" sz="2160" dirty="0">
                <a:solidFill>
                  <a:srgbClr val="00FF00"/>
                </a:solidFill>
                <a:sym typeface="Symbol" panose="05050102010706020507" pitchFamily="18" charset="2"/>
              </a:rPr>
              <a:t>   </a:t>
            </a:r>
            <a:r>
              <a:rPr lang="en-US" altLang="en-US" sz="2160" dirty="0"/>
              <a:t>”which you </a:t>
            </a:r>
            <a:r>
              <a:rPr lang="en-US" altLang="en-US" sz="2160" dirty="0">
                <a:solidFill>
                  <a:srgbClr val="0000FF"/>
                </a:solidFill>
              </a:rPr>
              <a:t>do well to heed </a:t>
            </a:r>
            <a:r>
              <a:rPr lang="en-US" altLang="en-US" sz="2160" dirty="0"/>
              <a:t>as a light that shines in a  		dark place”</a:t>
            </a:r>
          </a:p>
          <a:p>
            <a:pPr eaLnBrk="1" hangingPunct="1"/>
            <a:endParaRPr lang="en-US" altLang="en-US" sz="2160" dirty="0"/>
          </a:p>
          <a:p>
            <a:pPr eaLnBrk="1" hangingPunct="1"/>
            <a:r>
              <a:rPr lang="en-US" altLang="en-US" sz="2160" dirty="0"/>
              <a:t>	</a:t>
            </a:r>
          </a:p>
          <a:p>
            <a:pPr eaLnBrk="1" hangingPunct="1"/>
            <a:endParaRPr lang="en-US" altLang="en-US" sz="2400" dirty="0"/>
          </a:p>
          <a:p>
            <a:pPr eaLnBrk="1" hangingPunct="1"/>
            <a:endParaRPr lang="en-US" altLang="en-US" sz="2400" dirty="0"/>
          </a:p>
          <a:p>
            <a:pPr eaLnBrk="1" hangingPunct="1"/>
            <a:r>
              <a:rPr lang="en-US" altLang="en-US" sz="2400" dirty="0"/>
              <a:t> </a:t>
            </a:r>
          </a:p>
        </p:txBody>
      </p:sp>
    </p:spTree>
    <p:extLst>
      <p:ext uri="{BB962C8B-B14F-4D97-AF65-F5344CB8AC3E}">
        <p14:creationId xmlns:p14="http://schemas.microsoft.com/office/powerpoint/2010/main" val="30304572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1325798-D418-457E-8965-0785CBA0CF9B}" type="slidenum">
              <a:rPr lang="en-US" altLang="en-US" b="0">
                <a:latin typeface="Times New Roman" panose="02020603050405020304" pitchFamily="18" charset="0"/>
              </a:rPr>
              <a:pPr/>
              <a:t>5</a:t>
            </a:fld>
            <a:endParaRPr lang="en-US" altLang="en-US" b="0">
              <a:latin typeface="Times New Roman" panose="02020603050405020304" pitchFamily="18" charset="0"/>
            </a:endParaRPr>
          </a:p>
        </p:txBody>
      </p:sp>
      <p:pic>
        <p:nvPicPr>
          <p:cNvPr id="1044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
            <a:ext cx="11410950" cy="684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Rectangle 2"/>
          <p:cNvSpPr>
            <a:spLocks noChangeArrowheads="1"/>
          </p:cNvSpPr>
          <p:nvPr/>
        </p:nvSpPr>
        <p:spPr bwMode="auto">
          <a:xfrm>
            <a:off x="4156710" y="-114300"/>
            <a:ext cx="374974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360" dirty="0">
                <a:solidFill>
                  <a:srgbClr val="FFFF00"/>
                </a:solidFill>
              </a:rPr>
              <a:t> </a:t>
            </a:r>
            <a:r>
              <a:rPr lang="en-US" altLang="en-US" sz="3360" dirty="0">
                <a:solidFill>
                  <a:srgbClr val="FF0000"/>
                </a:solidFill>
              </a:rPr>
              <a:t>Papyrus </a:t>
            </a:r>
            <a:r>
              <a:rPr lang="en-US" altLang="en-US" sz="3360" dirty="0" err="1">
                <a:solidFill>
                  <a:srgbClr val="FF0000"/>
                </a:solidFill>
              </a:rPr>
              <a:t>Bodmer</a:t>
            </a:r>
            <a:endParaRPr lang="en-US" altLang="en-US" sz="3360" dirty="0">
              <a:solidFill>
                <a:srgbClr val="FF0000"/>
              </a:solidFill>
            </a:endParaRPr>
          </a:p>
        </p:txBody>
      </p:sp>
    </p:spTree>
    <p:extLst>
      <p:ext uri="{BB962C8B-B14F-4D97-AF65-F5344CB8AC3E}">
        <p14:creationId xmlns:p14="http://schemas.microsoft.com/office/powerpoint/2010/main" val="75053361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1:2  </a:t>
            </a:r>
            <a:r>
              <a:rPr lang="en-US" altLang="en-US" sz="2640" dirty="0"/>
              <a:t>Grace and peace be multiplied to you in the knowledge of God and of Jesus our Lord, 3 as </a:t>
            </a:r>
            <a:r>
              <a:rPr lang="en-US" altLang="en-US" sz="2640" u="sng" dirty="0">
                <a:solidFill>
                  <a:srgbClr val="0000FF"/>
                </a:solidFill>
              </a:rPr>
              <a:t>His divine power has given to us all things </a:t>
            </a:r>
            <a:r>
              <a:rPr lang="en-US" altLang="en-US" sz="2640" dirty="0">
                <a:solidFill>
                  <a:srgbClr val="0000FF"/>
                </a:solidFill>
              </a:rPr>
              <a:t>that pertain to life and godliness</a:t>
            </a:r>
            <a:r>
              <a:rPr lang="en-US" altLang="en-US" sz="2640" dirty="0"/>
              <a:t>, through the knowledge of Him who called us by glory and virtue, 4 by which have been given to us exceedingly great and precious promises, that </a:t>
            </a:r>
            <a:r>
              <a:rPr lang="en-US" altLang="en-US" sz="2640" dirty="0">
                <a:solidFill>
                  <a:srgbClr val="0000FF"/>
                </a:solidFill>
              </a:rPr>
              <a:t>through these you may be partakers of the divine nature</a:t>
            </a:r>
            <a:r>
              <a:rPr lang="en-US" altLang="en-US" sz="2640" dirty="0"/>
              <a:t>, having escaped the corruption that is in the world through lust.</a:t>
            </a:r>
          </a:p>
        </p:txBody>
      </p:sp>
    </p:spTree>
    <p:extLst>
      <p:ext uri="{BB962C8B-B14F-4D97-AF65-F5344CB8AC3E}">
        <p14:creationId xmlns:p14="http://schemas.microsoft.com/office/powerpoint/2010/main" val="13179332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891540" indent="-342900" eaLnBrk="0" hangingPunct="0">
              <a:defRPr b="1">
                <a:solidFill>
                  <a:schemeClr val="tx1"/>
                </a:solidFill>
                <a:latin typeface="Arial" panose="020B0604020202020204" pitchFamily="34" charset="0"/>
                <a:cs typeface="Arial" panose="020B0604020202020204" pitchFamily="34" charset="0"/>
              </a:defRPr>
            </a:lvl2pPr>
            <a:lvl3pPr marL="1371600" indent="-274320" eaLnBrk="0" hangingPunct="0">
              <a:defRPr b="1">
                <a:solidFill>
                  <a:schemeClr val="tx1"/>
                </a:solidFill>
                <a:latin typeface="Arial" panose="020B0604020202020204" pitchFamily="34" charset="0"/>
                <a:cs typeface="Arial" panose="020B0604020202020204" pitchFamily="34" charset="0"/>
              </a:defRPr>
            </a:lvl3pPr>
            <a:lvl4pPr marL="1920240" indent="-274320" eaLnBrk="0" hangingPunct="0">
              <a:defRPr b="1">
                <a:solidFill>
                  <a:schemeClr val="tx1"/>
                </a:solidFill>
                <a:latin typeface="Arial" panose="020B0604020202020204" pitchFamily="34" charset="0"/>
                <a:cs typeface="Arial" panose="020B0604020202020204" pitchFamily="34" charset="0"/>
              </a:defRPr>
            </a:lvl4pPr>
            <a:lvl5pPr marL="2468880" indent="-274320" eaLnBrk="0" hangingPunct="0">
              <a:defRPr b="1">
                <a:solidFill>
                  <a:schemeClr val="tx1"/>
                </a:solidFill>
                <a:latin typeface="Arial" panose="020B0604020202020204" pitchFamily="34" charset="0"/>
                <a:cs typeface="Arial" panose="020B0604020202020204" pitchFamily="34" charset="0"/>
              </a:defRPr>
            </a:lvl5pPr>
            <a:lvl6pPr marL="301752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56616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411480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663440" indent="-27432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B3F976-9EB4-4E3F-A4CE-E79D7847AC57}" type="slidenum">
              <a:rPr lang="en-US" altLang="en-US" b="0">
                <a:latin typeface="Times New Roman" panose="02020603050405020304" pitchFamily="18" charset="0"/>
              </a:rPr>
              <a:pPr/>
              <a:t>7</a:t>
            </a:fld>
            <a:endParaRPr lang="en-US" altLang="en-US" b="0">
              <a:latin typeface="Times New Roman" panose="02020603050405020304" pitchFamily="18" charset="0"/>
            </a:endParaRPr>
          </a:p>
        </p:txBody>
      </p:sp>
      <p:sp>
        <p:nvSpPr>
          <p:cNvPr id="106499" name="Rectangle 2" descr="70%"/>
          <p:cNvSpPr>
            <a:spLocks noChangeArrowheads="1"/>
          </p:cNvSpPr>
          <p:nvPr/>
        </p:nvSpPr>
        <p:spPr bwMode="auto">
          <a:xfrm>
            <a:off x="261180" y="1349796"/>
            <a:ext cx="11321220" cy="543056"/>
          </a:xfrm>
          <a:prstGeom prst="rect">
            <a:avLst/>
          </a:prstGeom>
          <a:pattFill prst="pct90">
            <a:fgClr>
              <a:srgbClr val="FFFF00"/>
            </a:fgClr>
            <a:bgClr>
              <a:schemeClr val="bg1"/>
            </a:bgClr>
          </a:pattFill>
          <a:ln>
            <a:noFill/>
          </a:ln>
          <a:effectLs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0" name="Rectangle 3"/>
          <p:cNvSpPr>
            <a:spLocks noGrp="1" noChangeArrowheads="1"/>
          </p:cNvSpPr>
          <p:nvPr>
            <p:ph type="title"/>
          </p:nvPr>
        </p:nvSpPr>
        <p:spPr>
          <a:xfrm>
            <a:off x="609600" y="76200"/>
            <a:ext cx="10972800" cy="457200"/>
          </a:xfrm>
        </p:spPr>
        <p:txBody>
          <a:bodyPr>
            <a:normAutofit fontScale="90000"/>
          </a:bodyPr>
          <a:lstStyle/>
          <a:p>
            <a:r>
              <a:rPr lang="en-US" altLang="en-US" sz="3360" dirty="0">
                <a:solidFill>
                  <a:srgbClr val="C00000"/>
                </a:solidFill>
              </a:rPr>
              <a:t>“His Divine Power Has Given Us All Things”</a:t>
            </a:r>
          </a:p>
        </p:txBody>
      </p:sp>
      <p:sp>
        <p:nvSpPr>
          <p:cNvPr id="106501" name="Rectangle 4"/>
          <p:cNvSpPr>
            <a:spLocks noChangeArrowheads="1"/>
          </p:cNvSpPr>
          <p:nvPr/>
        </p:nvSpPr>
        <p:spPr bwMode="auto">
          <a:xfrm>
            <a:off x="108585" y="750570"/>
            <a:ext cx="10972801"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en-US" altLang="en-US" sz="2160"/>
          </a:p>
        </p:txBody>
      </p:sp>
      <p:sp>
        <p:nvSpPr>
          <p:cNvPr id="106502" name="Text Box 5"/>
          <p:cNvSpPr txBox="1">
            <a:spLocks noChangeArrowheads="1"/>
          </p:cNvSpPr>
          <p:nvPr/>
        </p:nvSpPr>
        <p:spPr bwMode="auto">
          <a:xfrm>
            <a:off x="4612065" y="880111"/>
            <a:ext cx="2712601" cy="91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God</a:t>
            </a:r>
          </a:p>
          <a:p>
            <a:pPr algn="ctr">
              <a:lnSpc>
                <a:spcPct val="80000"/>
              </a:lnSpc>
            </a:pPr>
            <a:r>
              <a:rPr lang="en-US" altLang="en-US" sz="2880"/>
              <a:t>(Supernatural)</a:t>
            </a:r>
          </a:p>
        </p:txBody>
      </p:sp>
      <p:grpSp>
        <p:nvGrpSpPr>
          <p:cNvPr id="52230" name="Group 6"/>
          <p:cNvGrpSpPr>
            <a:grpSpLocks/>
          </p:cNvGrpSpPr>
          <p:nvPr/>
        </p:nvGrpSpPr>
        <p:grpSpPr bwMode="auto">
          <a:xfrm>
            <a:off x="609600" y="1453516"/>
            <a:ext cx="4114801" cy="3230314"/>
            <a:chOff x="48" y="576"/>
            <a:chExt cx="2160" cy="753"/>
          </a:xfrm>
        </p:grpSpPr>
        <p:sp>
          <p:nvSpPr>
            <p:cNvPr id="106520" name="Freeform 7"/>
            <p:cNvSpPr>
              <a:spLocks/>
            </p:cNvSpPr>
            <p:nvPr/>
          </p:nvSpPr>
          <p:spPr bwMode="auto">
            <a:xfrm>
              <a:off x="48" y="576"/>
              <a:ext cx="2160" cy="594"/>
            </a:xfrm>
            <a:custGeom>
              <a:avLst/>
              <a:gdLst>
                <a:gd name="T0" fmla="*/ 2160 w 2160"/>
                <a:gd name="T1" fmla="*/ 0 h 1824"/>
                <a:gd name="T2" fmla="*/ 48 w 2160"/>
                <a:gd name="T3" fmla="*/ 0 h 1824"/>
                <a:gd name="T4" fmla="*/ 48 w 2160"/>
                <a:gd name="T5" fmla="*/ 0 h 1824"/>
                <a:gd name="T6" fmla="*/ 0 w 2160"/>
                <a:gd name="T7" fmla="*/ 0 h 1824"/>
                <a:gd name="T8" fmla="*/ 336 w 2160"/>
                <a:gd name="T9" fmla="*/ 0 h 1824"/>
                <a:gd name="T10" fmla="*/ 720 w 2160"/>
                <a:gd name="T11" fmla="*/ 0 h 1824"/>
                <a:gd name="T12" fmla="*/ 672 w 2160"/>
                <a:gd name="T13" fmla="*/ 0 h 1824"/>
                <a:gd name="T14" fmla="*/ 672 w 2160"/>
                <a:gd name="T15" fmla="*/ 0 h 1824"/>
                <a:gd name="T16" fmla="*/ 2160 w 2160"/>
                <a:gd name="T17" fmla="*/ 0 h 1824"/>
                <a:gd name="T18" fmla="*/ 2160 w 2160"/>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 h="1824">
                  <a:moveTo>
                    <a:pt x="2160" y="0"/>
                  </a:moveTo>
                  <a:lnTo>
                    <a:pt x="48" y="384"/>
                  </a:lnTo>
                  <a:lnTo>
                    <a:pt x="48" y="1392"/>
                  </a:lnTo>
                  <a:lnTo>
                    <a:pt x="0" y="1392"/>
                  </a:lnTo>
                  <a:lnTo>
                    <a:pt x="336" y="1824"/>
                  </a:lnTo>
                  <a:lnTo>
                    <a:pt x="720" y="1392"/>
                  </a:lnTo>
                  <a:lnTo>
                    <a:pt x="672" y="1392"/>
                  </a:lnTo>
                  <a:lnTo>
                    <a:pt x="672" y="432"/>
                  </a:lnTo>
                  <a:lnTo>
                    <a:pt x="2160" y="48"/>
                  </a:lnTo>
                  <a:lnTo>
                    <a:pt x="2160"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21" name="Text Box 8"/>
            <p:cNvSpPr txBox="1">
              <a:spLocks noChangeArrowheads="1"/>
            </p:cNvSpPr>
            <p:nvPr/>
          </p:nvSpPr>
          <p:spPr bwMode="auto">
            <a:xfrm>
              <a:off x="68" y="1170"/>
              <a:ext cx="714" cy="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Creation</a:t>
              </a:r>
            </a:p>
            <a:p>
              <a:pPr algn="ctr"/>
              <a:r>
                <a:rPr lang="en-US" altLang="en-US" sz="1920"/>
                <a:t>(II Pet 3:5)</a:t>
              </a:r>
            </a:p>
          </p:txBody>
        </p:sp>
      </p:grpSp>
      <p:grpSp>
        <p:nvGrpSpPr>
          <p:cNvPr id="52233" name="Group 9"/>
          <p:cNvGrpSpPr>
            <a:grpSpLocks/>
          </p:cNvGrpSpPr>
          <p:nvPr/>
        </p:nvGrpSpPr>
        <p:grpSpPr bwMode="auto">
          <a:xfrm>
            <a:off x="2300124" y="1616513"/>
            <a:ext cx="2169796" cy="3647274"/>
            <a:chOff x="871" y="672"/>
            <a:chExt cx="1139" cy="738"/>
          </a:xfrm>
        </p:grpSpPr>
        <p:sp>
          <p:nvSpPr>
            <p:cNvPr id="106518" name="Freeform 10"/>
            <p:cNvSpPr>
              <a:spLocks/>
            </p:cNvSpPr>
            <p:nvPr/>
          </p:nvSpPr>
          <p:spPr bwMode="auto">
            <a:xfrm>
              <a:off x="910" y="672"/>
              <a:ext cx="1100" cy="472"/>
            </a:xfrm>
            <a:custGeom>
              <a:avLst/>
              <a:gdLst>
                <a:gd name="T0" fmla="*/ 1392 w 1440"/>
                <a:gd name="T1" fmla="*/ 0 h 1728"/>
                <a:gd name="T2" fmla="*/ 48 w 1440"/>
                <a:gd name="T3" fmla="*/ 0 h 1728"/>
                <a:gd name="T4" fmla="*/ 48 w 1440"/>
                <a:gd name="T5" fmla="*/ 0 h 1728"/>
                <a:gd name="T6" fmla="*/ 0 w 1440"/>
                <a:gd name="T7" fmla="*/ 0 h 1728"/>
                <a:gd name="T8" fmla="*/ 432 w 1440"/>
                <a:gd name="T9" fmla="*/ 0 h 1728"/>
                <a:gd name="T10" fmla="*/ 864 w 1440"/>
                <a:gd name="T11" fmla="*/ 0 h 1728"/>
                <a:gd name="T12" fmla="*/ 816 w 1440"/>
                <a:gd name="T13" fmla="*/ 0 h 1728"/>
                <a:gd name="T14" fmla="*/ 816 w 1440"/>
                <a:gd name="T15" fmla="*/ 0 h 1728"/>
                <a:gd name="T16" fmla="*/ 1440 w 1440"/>
                <a:gd name="T17" fmla="*/ 0 h 1728"/>
                <a:gd name="T18" fmla="*/ 1392 w 1440"/>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0" h="1728">
                  <a:moveTo>
                    <a:pt x="1392" y="0"/>
                  </a:moveTo>
                  <a:lnTo>
                    <a:pt x="48" y="336"/>
                  </a:lnTo>
                  <a:lnTo>
                    <a:pt x="48" y="1296"/>
                  </a:lnTo>
                  <a:lnTo>
                    <a:pt x="0" y="1296"/>
                  </a:lnTo>
                  <a:lnTo>
                    <a:pt x="432" y="1728"/>
                  </a:lnTo>
                  <a:lnTo>
                    <a:pt x="864" y="1296"/>
                  </a:lnTo>
                  <a:lnTo>
                    <a:pt x="816" y="1296"/>
                  </a:lnTo>
                  <a:lnTo>
                    <a:pt x="816" y="336"/>
                  </a:lnTo>
                  <a:lnTo>
                    <a:pt x="1440" y="48"/>
                  </a:lnTo>
                  <a:lnTo>
                    <a:pt x="13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9" name="Text Box 11"/>
            <p:cNvSpPr txBox="1">
              <a:spLocks noChangeArrowheads="1"/>
            </p:cNvSpPr>
            <p:nvPr/>
          </p:nvSpPr>
          <p:spPr bwMode="auto">
            <a:xfrm>
              <a:off x="871" y="1152"/>
              <a:ext cx="785" cy="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[Prophets]</a:t>
              </a:r>
            </a:p>
            <a:p>
              <a:pPr algn="ctr"/>
              <a:r>
                <a:rPr lang="en-US" altLang="en-US" sz="1920"/>
                <a:t>Moved by</a:t>
              </a:r>
            </a:p>
            <a:p>
              <a:pPr algn="ctr"/>
              <a:r>
                <a:rPr lang="en-US" altLang="en-US" sz="1920"/>
                <a:t>Holy Spirit</a:t>
              </a:r>
            </a:p>
            <a:p>
              <a:pPr algn="ctr"/>
              <a:r>
                <a:rPr lang="en-US" altLang="en-US" sz="1920"/>
                <a:t>(II Pet 1:21)</a:t>
              </a:r>
            </a:p>
          </p:txBody>
        </p:sp>
      </p:grpSp>
      <p:grpSp>
        <p:nvGrpSpPr>
          <p:cNvPr id="52236" name="Group 12"/>
          <p:cNvGrpSpPr>
            <a:grpSpLocks/>
          </p:cNvGrpSpPr>
          <p:nvPr/>
        </p:nvGrpSpPr>
        <p:grpSpPr bwMode="auto">
          <a:xfrm>
            <a:off x="3891916" y="1758316"/>
            <a:ext cx="1495425" cy="3447981"/>
            <a:chOff x="1771" y="768"/>
            <a:chExt cx="785" cy="646"/>
          </a:xfrm>
        </p:grpSpPr>
        <p:sp>
          <p:nvSpPr>
            <p:cNvPr id="106516" name="Freeform 13"/>
            <p:cNvSpPr>
              <a:spLocks/>
            </p:cNvSpPr>
            <p:nvPr/>
          </p:nvSpPr>
          <p:spPr bwMode="auto">
            <a:xfrm>
              <a:off x="1848" y="768"/>
              <a:ext cx="681" cy="410"/>
            </a:xfrm>
            <a:custGeom>
              <a:avLst/>
              <a:gdLst>
                <a:gd name="T0" fmla="*/ 528 w 864"/>
                <a:gd name="T1" fmla="*/ 0 h 1632"/>
                <a:gd name="T2" fmla="*/ 48 w 864"/>
                <a:gd name="T3" fmla="*/ 0 h 1632"/>
                <a:gd name="T4" fmla="*/ 48 w 864"/>
                <a:gd name="T5" fmla="*/ 0 h 1632"/>
                <a:gd name="T6" fmla="*/ 0 w 864"/>
                <a:gd name="T7" fmla="*/ 0 h 1632"/>
                <a:gd name="T8" fmla="*/ 432 w 864"/>
                <a:gd name="T9" fmla="*/ 0 h 1632"/>
                <a:gd name="T10" fmla="*/ 864 w 864"/>
                <a:gd name="T11" fmla="*/ 0 h 1632"/>
                <a:gd name="T12" fmla="*/ 816 w 864"/>
                <a:gd name="T13" fmla="*/ 0 h 1632"/>
                <a:gd name="T14" fmla="*/ 816 w 864"/>
                <a:gd name="T15" fmla="*/ 0 h 1632"/>
                <a:gd name="T16" fmla="*/ 576 w 864"/>
                <a:gd name="T17" fmla="*/ 0 h 1632"/>
                <a:gd name="T18" fmla="*/ 528 w 864"/>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4" h="1632">
                  <a:moveTo>
                    <a:pt x="528" y="0"/>
                  </a:moveTo>
                  <a:lnTo>
                    <a:pt x="48" y="240"/>
                  </a:lnTo>
                  <a:lnTo>
                    <a:pt x="48" y="1200"/>
                  </a:lnTo>
                  <a:lnTo>
                    <a:pt x="0" y="1200"/>
                  </a:lnTo>
                  <a:lnTo>
                    <a:pt x="432" y="1632"/>
                  </a:lnTo>
                  <a:lnTo>
                    <a:pt x="864" y="1200"/>
                  </a:lnTo>
                  <a:lnTo>
                    <a:pt x="816" y="1200"/>
                  </a:lnTo>
                  <a:lnTo>
                    <a:pt x="816" y="240"/>
                  </a:lnTo>
                  <a:lnTo>
                    <a:pt x="576" y="0"/>
                  </a:lnTo>
                  <a:lnTo>
                    <a:pt x="528"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7" name="Text Box 14"/>
            <p:cNvSpPr txBox="1">
              <a:spLocks noChangeArrowheads="1"/>
            </p:cNvSpPr>
            <p:nvPr/>
          </p:nvSpPr>
          <p:spPr bwMode="auto">
            <a:xfrm>
              <a:off x="1771" y="1175"/>
              <a:ext cx="785"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Power &amp;</a:t>
              </a:r>
            </a:p>
            <a:p>
              <a:pPr algn="ctr"/>
              <a:r>
                <a:rPr lang="en-US" altLang="en-US" sz="1920"/>
                <a:t>Coming</a:t>
              </a:r>
            </a:p>
            <a:p>
              <a:pPr algn="ctr"/>
              <a:r>
                <a:rPr lang="en-US" altLang="en-US" sz="1920"/>
                <a:t>Of Jesus</a:t>
              </a:r>
            </a:p>
            <a:p>
              <a:pPr algn="ctr"/>
              <a:r>
                <a:rPr lang="en-US" altLang="en-US" sz="1920"/>
                <a:t>(II Pet 1:16)</a:t>
              </a:r>
            </a:p>
          </p:txBody>
        </p:sp>
      </p:grpSp>
      <p:grpSp>
        <p:nvGrpSpPr>
          <p:cNvPr id="52239" name="Group 15"/>
          <p:cNvGrpSpPr>
            <a:grpSpLocks/>
          </p:cNvGrpSpPr>
          <p:nvPr/>
        </p:nvGrpSpPr>
        <p:grpSpPr bwMode="auto">
          <a:xfrm>
            <a:off x="5615941" y="1758315"/>
            <a:ext cx="1836421" cy="3050663"/>
            <a:chOff x="2676" y="768"/>
            <a:chExt cx="964" cy="588"/>
          </a:xfrm>
        </p:grpSpPr>
        <p:sp>
          <p:nvSpPr>
            <p:cNvPr id="106514" name="Freeform 16"/>
            <p:cNvSpPr>
              <a:spLocks/>
            </p:cNvSpPr>
            <p:nvPr/>
          </p:nvSpPr>
          <p:spPr bwMode="auto">
            <a:xfrm>
              <a:off x="2787" y="768"/>
              <a:ext cx="691" cy="399"/>
            </a:xfrm>
            <a:custGeom>
              <a:avLst/>
              <a:gdLst>
                <a:gd name="T0" fmla="*/ 192 w 1056"/>
                <a:gd name="T1" fmla="*/ 0 h 1632"/>
                <a:gd name="T2" fmla="*/ 48 w 1056"/>
                <a:gd name="T3" fmla="*/ 0 h 1632"/>
                <a:gd name="T4" fmla="*/ 48 w 1056"/>
                <a:gd name="T5" fmla="*/ 0 h 1632"/>
                <a:gd name="T6" fmla="*/ 0 w 1056"/>
                <a:gd name="T7" fmla="*/ 0 h 1632"/>
                <a:gd name="T8" fmla="*/ 576 w 1056"/>
                <a:gd name="T9" fmla="*/ 0 h 1632"/>
                <a:gd name="T10" fmla="*/ 1056 w 1056"/>
                <a:gd name="T11" fmla="*/ 0 h 1632"/>
                <a:gd name="T12" fmla="*/ 1008 w 1056"/>
                <a:gd name="T13" fmla="*/ 0 h 1632"/>
                <a:gd name="T14" fmla="*/ 1008 w 1056"/>
                <a:gd name="T15" fmla="*/ 0 h 1632"/>
                <a:gd name="T16" fmla="*/ 288 w 1056"/>
                <a:gd name="T17" fmla="*/ 0 h 1632"/>
                <a:gd name="T18" fmla="*/ 192 w 105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632">
                  <a:moveTo>
                    <a:pt x="192" y="0"/>
                  </a:moveTo>
                  <a:lnTo>
                    <a:pt x="48" y="240"/>
                  </a:lnTo>
                  <a:lnTo>
                    <a:pt x="48" y="1200"/>
                  </a:lnTo>
                  <a:lnTo>
                    <a:pt x="0" y="1200"/>
                  </a:lnTo>
                  <a:lnTo>
                    <a:pt x="576" y="1632"/>
                  </a:lnTo>
                  <a:lnTo>
                    <a:pt x="1056" y="1200"/>
                  </a:lnTo>
                  <a:lnTo>
                    <a:pt x="1008" y="1200"/>
                  </a:lnTo>
                  <a:lnTo>
                    <a:pt x="1008" y="240"/>
                  </a:lnTo>
                  <a:lnTo>
                    <a:pt x="288" y="0"/>
                  </a:lnTo>
                  <a:lnTo>
                    <a:pt x="192" y="0"/>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5" name="Text Box 17"/>
            <p:cNvSpPr txBox="1">
              <a:spLocks noChangeArrowheads="1"/>
            </p:cNvSpPr>
            <p:nvPr/>
          </p:nvSpPr>
          <p:spPr bwMode="auto">
            <a:xfrm>
              <a:off x="2676" y="1167"/>
              <a:ext cx="964" cy="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Miracles</a:t>
              </a:r>
            </a:p>
            <a:p>
              <a:pPr algn="ctr"/>
              <a:r>
                <a:rPr lang="en-US" altLang="en-US" sz="1920"/>
                <a:t>(II Pet 1:17,18)</a:t>
              </a:r>
            </a:p>
            <a:p>
              <a:pPr algn="ctr"/>
              <a:r>
                <a:rPr lang="en-US" altLang="en-US" sz="1920"/>
                <a:t>(Acts 2:22)</a:t>
              </a:r>
            </a:p>
          </p:txBody>
        </p:sp>
      </p:grpSp>
      <p:grpSp>
        <p:nvGrpSpPr>
          <p:cNvPr id="52242" name="Group 18"/>
          <p:cNvGrpSpPr>
            <a:grpSpLocks/>
          </p:cNvGrpSpPr>
          <p:nvPr/>
        </p:nvGrpSpPr>
        <p:grpSpPr bwMode="auto">
          <a:xfrm>
            <a:off x="7452362" y="1605916"/>
            <a:ext cx="2194561" cy="3354480"/>
            <a:chOff x="3640" y="672"/>
            <a:chExt cx="1152" cy="699"/>
          </a:xfrm>
        </p:grpSpPr>
        <p:sp>
          <p:nvSpPr>
            <p:cNvPr id="106512" name="Freeform 19"/>
            <p:cNvSpPr>
              <a:spLocks/>
            </p:cNvSpPr>
            <p:nvPr/>
          </p:nvSpPr>
          <p:spPr bwMode="auto">
            <a:xfrm>
              <a:off x="3640" y="672"/>
              <a:ext cx="932" cy="484"/>
            </a:xfrm>
            <a:custGeom>
              <a:avLst/>
              <a:gdLst>
                <a:gd name="T0" fmla="*/ 0 w 1344"/>
                <a:gd name="T1" fmla="*/ 0 h 1728"/>
                <a:gd name="T2" fmla="*/ 336 w 1344"/>
                <a:gd name="T3" fmla="*/ 0 h 1728"/>
                <a:gd name="T4" fmla="*/ 336 w 1344"/>
                <a:gd name="T5" fmla="*/ 0 h 1728"/>
                <a:gd name="T6" fmla="*/ 288 w 1344"/>
                <a:gd name="T7" fmla="*/ 0 h 1728"/>
                <a:gd name="T8" fmla="*/ 864 w 1344"/>
                <a:gd name="T9" fmla="*/ 0 h 1728"/>
                <a:gd name="T10" fmla="*/ 1344 w 1344"/>
                <a:gd name="T11" fmla="*/ 0 h 1728"/>
                <a:gd name="T12" fmla="*/ 1296 w 1344"/>
                <a:gd name="T13" fmla="*/ 0 h 1728"/>
                <a:gd name="T14" fmla="*/ 1296 w 1344"/>
                <a:gd name="T15" fmla="*/ 0 h 1728"/>
                <a:gd name="T16" fmla="*/ 48 w 1344"/>
                <a:gd name="T17" fmla="*/ 0 h 1728"/>
                <a:gd name="T18" fmla="*/ 0 w 1344"/>
                <a:gd name="T19" fmla="*/ 0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4" h="1728">
                  <a:moveTo>
                    <a:pt x="0" y="48"/>
                  </a:moveTo>
                  <a:lnTo>
                    <a:pt x="336" y="336"/>
                  </a:lnTo>
                  <a:lnTo>
                    <a:pt x="336" y="1296"/>
                  </a:lnTo>
                  <a:lnTo>
                    <a:pt x="288" y="1296"/>
                  </a:lnTo>
                  <a:lnTo>
                    <a:pt x="864" y="1728"/>
                  </a:lnTo>
                  <a:lnTo>
                    <a:pt x="1344" y="1296"/>
                  </a:lnTo>
                  <a:lnTo>
                    <a:pt x="1296" y="1296"/>
                  </a:lnTo>
                  <a:lnTo>
                    <a:pt x="1296" y="336"/>
                  </a:lnTo>
                  <a:lnTo>
                    <a:pt x="48"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3" name="Text Box 20"/>
            <p:cNvSpPr txBox="1">
              <a:spLocks noChangeArrowheads="1"/>
            </p:cNvSpPr>
            <p:nvPr/>
          </p:nvSpPr>
          <p:spPr bwMode="auto">
            <a:xfrm>
              <a:off x="3781" y="1167"/>
              <a:ext cx="1011"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Commands</a:t>
              </a:r>
            </a:p>
            <a:p>
              <a:pPr algn="ctr"/>
              <a:r>
                <a:rPr lang="en-US" altLang="en-US" sz="1920"/>
                <a:t>[thru Apostles]</a:t>
              </a:r>
            </a:p>
            <a:p>
              <a:pPr algn="ctr"/>
              <a:r>
                <a:rPr lang="en-US" altLang="en-US" sz="1920"/>
                <a:t>(II Pet 3:2,15)</a:t>
              </a:r>
            </a:p>
          </p:txBody>
        </p:sp>
      </p:grpSp>
      <p:grpSp>
        <p:nvGrpSpPr>
          <p:cNvPr id="52245" name="Group 21"/>
          <p:cNvGrpSpPr>
            <a:grpSpLocks/>
          </p:cNvGrpSpPr>
          <p:nvPr/>
        </p:nvGrpSpPr>
        <p:grpSpPr bwMode="auto">
          <a:xfrm>
            <a:off x="7720967" y="1453516"/>
            <a:ext cx="3697606" cy="4362243"/>
            <a:chOff x="3781" y="576"/>
            <a:chExt cx="1941" cy="1006"/>
          </a:xfrm>
        </p:grpSpPr>
        <p:sp>
          <p:nvSpPr>
            <p:cNvPr id="106510" name="Freeform 22"/>
            <p:cNvSpPr>
              <a:spLocks/>
            </p:cNvSpPr>
            <p:nvPr/>
          </p:nvSpPr>
          <p:spPr bwMode="auto">
            <a:xfrm>
              <a:off x="3781" y="576"/>
              <a:ext cx="1764" cy="566"/>
            </a:xfrm>
            <a:custGeom>
              <a:avLst/>
              <a:gdLst>
                <a:gd name="T0" fmla="*/ 0 w 2256"/>
                <a:gd name="T1" fmla="*/ 0 h 1824"/>
                <a:gd name="T2" fmla="*/ 1392 w 2256"/>
                <a:gd name="T3" fmla="*/ 0 h 1824"/>
                <a:gd name="T4" fmla="*/ 1392 w 2256"/>
                <a:gd name="T5" fmla="*/ 0 h 1824"/>
                <a:gd name="T6" fmla="*/ 1344 w 2256"/>
                <a:gd name="T7" fmla="*/ 0 h 1824"/>
                <a:gd name="T8" fmla="*/ 1872 w 2256"/>
                <a:gd name="T9" fmla="*/ 0 h 1824"/>
                <a:gd name="T10" fmla="*/ 2256 w 2256"/>
                <a:gd name="T11" fmla="*/ 0 h 1824"/>
                <a:gd name="T12" fmla="*/ 2208 w 2256"/>
                <a:gd name="T13" fmla="*/ 0 h 1824"/>
                <a:gd name="T14" fmla="*/ 2208 w 2256"/>
                <a:gd name="T15" fmla="*/ 0 h 1824"/>
                <a:gd name="T16" fmla="*/ 0 w 2256"/>
                <a:gd name="T17" fmla="*/ 0 h 1824"/>
                <a:gd name="T18" fmla="*/ 0 w 2256"/>
                <a:gd name="T19" fmla="*/ 0 h 18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6" h="1824">
                  <a:moveTo>
                    <a:pt x="0" y="48"/>
                  </a:moveTo>
                  <a:lnTo>
                    <a:pt x="1392" y="432"/>
                  </a:lnTo>
                  <a:lnTo>
                    <a:pt x="1392" y="1392"/>
                  </a:lnTo>
                  <a:lnTo>
                    <a:pt x="1344" y="1392"/>
                  </a:lnTo>
                  <a:lnTo>
                    <a:pt x="1872" y="1824"/>
                  </a:lnTo>
                  <a:lnTo>
                    <a:pt x="2256" y="1392"/>
                  </a:lnTo>
                  <a:lnTo>
                    <a:pt x="2208" y="1392"/>
                  </a:lnTo>
                  <a:lnTo>
                    <a:pt x="2208" y="336"/>
                  </a:lnTo>
                  <a:lnTo>
                    <a:pt x="0" y="0"/>
                  </a:lnTo>
                  <a:lnTo>
                    <a:pt x="0" y="48"/>
                  </a:lnTo>
                  <a:close/>
                </a:path>
              </a:pathLst>
            </a:custGeom>
            <a:solidFill>
              <a:schemeClr val="bg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160"/>
            </a:p>
          </p:txBody>
        </p:sp>
        <p:sp>
          <p:nvSpPr>
            <p:cNvPr id="106511" name="Text Box 23"/>
            <p:cNvSpPr txBox="1">
              <a:spLocks noChangeArrowheads="1"/>
            </p:cNvSpPr>
            <p:nvPr/>
          </p:nvSpPr>
          <p:spPr bwMode="auto">
            <a:xfrm>
              <a:off x="4878" y="1152"/>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920"/>
                <a:t>Day of</a:t>
              </a:r>
            </a:p>
            <a:p>
              <a:pPr algn="ctr"/>
              <a:r>
                <a:rPr lang="en-US" altLang="en-US" sz="1920"/>
                <a:t>Judgment &amp;</a:t>
              </a:r>
            </a:p>
            <a:p>
              <a:pPr algn="ctr"/>
              <a:r>
                <a:rPr lang="en-US" altLang="en-US" sz="1920"/>
                <a:t>Destruction</a:t>
              </a:r>
            </a:p>
            <a:p>
              <a:pPr algn="ctr"/>
              <a:r>
                <a:rPr lang="en-US" altLang="en-US" sz="1920"/>
                <a:t>Of Ungodly</a:t>
              </a:r>
            </a:p>
            <a:p>
              <a:pPr algn="ctr"/>
              <a:r>
                <a:rPr lang="en-US" altLang="en-US" sz="1920"/>
                <a:t>(II Pet 2:9;</a:t>
              </a:r>
            </a:p>
            <a:p>
              <a:pPr algn="ctr"/>
              <a:r>
                <a:rPr lang="en-US" altLang="en-US" sz="1920"/>
                <a:t>3:7)</a:t>
              </a:r>
            </a:p>
          </p:txBody>
        </p:sp>
      </p:grpSp>
      <p:sp>
        <p:nvSpPr>
          <p:cNvPr id="106509" name="Text Box 24"/>
          <p:cNvSpPr txBox="1">
            <a:spLocks noChangeArrowheads="1"/>
          </p:cNvSpPr>
          <p:nvPr/>
        </p:nvSpPr>
        <p:spPr bwMode="auto">
          <a:xfrm>
            <a:off x="4272410" y="5638800"/>
            <a:ext cx="3348096" cy="1037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3840"/>
              <a:t>Men</a:t>
            </a:r>
          </a:p>
          <a:p>
            <a:pPr algn="ctr">
              <a:lnSpc>
                <a:spcPct val="80000"/>
              </a:lnSpc>
            </a:pPr>
            <a:r>
              <a:rPr lang="en-US" altLang="en-US" sz="3840"/>
              <a:t>(In the World)</a:t>
            </a:r>
          </a:p>
        </p:txBody>
      </p:sp>
    </p:spTree>
    <p:extLst>
      <p:ext uri="{BB962C8B-B14F-4D97-AF65-F5344CB8AC3E}">
        <p14:creationId xmlns:p14="http://schemas.microsoft.com/office/powerpoint/2010/main" val="4161383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wipe(up)">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wipe(up)">
                                      <p:cBhvr>
                                        <p:cTn id="12" dur="500"/>
                                        <p:tgtEl>
                                          <p:spTgt spid="522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2236"/>
                                        </p:tgtEl>
                                        <p:attrNameLst>
                                          <p:attrName>style.visibility</p:attrName>
                                        </p:attrNameLst>
                                      </p:cBhvr>
                                      <p:to>
                                        <p:strVal val="visible"/>
                                      </p:to>
                                    </p:set>
                                    <p:animEffect transition="in" filter="wipe(up)">
                                      <p:cBhvr>
                                        <p:cTn id="17" dur="500"/>
                                        <p:tgtEl>
                                          <p:spTgt spid="52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2239"/>
                                        </p:tgtEl>
                                        <p:attrNameLst>
                                          <p:attrName>style.visibility</p:attrName>
                                        </p:attrNameLst>
                                      </p:cBhvr>
                                      <p:to>
                                        <p:strVal val="visible"/>
                                      </p:to>
                                    </p:set>
                                    <p:animEffect transition="in" filter="wipe(up)">
                                      <p:cBhvr>
                                        <p:cTn id="22" dur="500"/>
                                        <p:tgtEl>
                                          <p:spTgt spid="52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2242"/>
                                        </p:tgtEl>
                                        <p:attrNameLst>
                                          <p:attrName>style.visibility</p:attrName>
                                        </p:attrNameLst>
                                      </p:cBhvr>
                                      <p:to>
                                        <p:strVal val="visible"/>
                                      </p:to>
                                    </p:set>
                                    <p:animEffect transition="in" filter="wipe(up)">
                                      <p:cBhvr>
                                        <p:cTn id="27" dur="500"/>
                                        <p:tgtEl>
                                          <p:spTgt spid="522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2245"/>
                                        </p:tgtEl>
                                        <p:attrNameLst>
                                          <p:attrName>style.visibility</p:attrName>
                                        </p:attrNameLst>
                                      </p:cBhvr>
                                      <p:to>
                                        <p:strVal val="visible"/>
                                      </p:to>
                                    </p:set>
                                    <p:animEffect transition="in" filter="wipe(up)">
                                      <p:cBhvr>
                                        <p:cTn id="32" dur="500"/>
                                        <p:tgtEl>
                                          <p:spTgt spid="5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a:noFill/>
        </p:spPr>
        <p:txBody>
          <a:bodyPr/>
          <a:lstStyle>
            <a:lvl1pPr>
              <a:spcBef>
                <a:spcPct val="20000"/>
              </a:spcBef>
              <a:buChar char="•"/>
              <a:defRPr sz="3360" b="1">
                <a:solidFill>
                  <a:schemeClr val="tx1"/>
                </a:solidFill>
                <a:latin typeface="Arial" panose="020B0604020202020204" pitchFamily="34" charset="0"/>
              </a:defRPr>
            </a:lvl1pPr>
            <a:lvl2pPr marL="891540" indent="-342900">
              <a:spcBef>
                <a:spcPct val="20000"/>
              </a:spcBef>
              <a:buChar char="–"/>
              <a:defRPr sz="2880" b="1">
                <a:solidFill>
                  <a:schemeClr val="tx1"/>
                </a:solidFill>
                <a:latin typeface="Arial" panose="020B0604020202020204" pitchFamily="34" charset="0"/>
              </a:defRPr>
            </a:lvl2pPr>
            <a:lvl3pPr marL="1371600" indent="-274320">
              <a:spcBef>
                <a:spcPct val="20000"/>
              </a:spcBef>
              <a:buChar char="•"/>
              <a:defRPr sz="2400" b="1">
                <a:solidFill>
                  <a:schemeClr val="tx1"/>
                </a:solidFill>
                <a:latin typeface="Arial" panose="020B0604020202020204" pitchFamily="34" charset="0"/>
              </a:defRPr>
            </a:lvl3pPr>
            <a:lvl4pPr marL="1920240" indent="-274320">
              <a:spcBef>
                <a:spcPct val="20000"/>
              </a:spcBef>
              <a:buChar char="–"/>
              <a:defRPr b="1">
                <a:solidFill>
                  <a:schemeClr val="tx1"/>
                </a:solidFill>
                <a:latin typeface="Arial" panose="020B0604020202020204" pitchFamily="34" charset="0"/>
              </a:defRPr>
            </a:lvl4pPr>
            <a:lvl5pPr marL="2468880" indent="-274320">
              <a:spcBef>
                <a:spcPct val="20000"/>
              </a:spcBef>
              <a:buChar char="»"/>
              <a:defRPr b="1">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b="1">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b="1">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b="1">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fld id="{2AA49F4C-0DE9-4CCE-8B7A-8E68145491AF}" type="slidenum">
              <a:rPr lang="en-US" altLang="en-US" sz="1680" b="0">
                <a:latin typeface="Times New Roman" panose="02020603050405020304" pitchFamily="18" charset="0"/>
              </a:rPr>
              <a:pPr>
                <a:spcBef>
                  <a:spcPct val="0"/>
                </a:spcBef>
                <a:buFontTx/>
                <a:buNone/>
              </a:pPr>
              <a:t>8</a:t>
            </a:fld>
            <a:endParaRPr lang="en-US" altLang="en-US" sz="1680" b="0">
              <a:latin typeface="Times New Roman" panose="02020603050405020304" pitchFamily="18" charset="0"/>
            </a:endParaRPr>
          </a:p>
        </p:txBody>
      </p:sp>
      <p:sp>
        <p:nvSpPr>
          <p:cNvPr id="8195" name="Rectangle 2"/>
          <p:cNvSpPr>
            <a:spLocks noGrp="1" noChangeArrowheads="1"/>
          </p:cNvSpPr>
          <p:nvPr>
            <p:ph type="title"/>
          </p:nvPr>
        </p:nvSpPr>
        <p:spPr>
          <a:xfrm>
            <a:off x="609600" y="0"/>
            <a:ext cx="10972800" cy="533400"/>
          </a:xfrm>
        </p:spPr>
        <p:txBody>
          <a:bodyPr>
            <a:normAutofit fontScale="90000"/>
          </a:bodyPr>
          <a:lstStyle/>
          <a:p>
            <a:r>
              <a:rPr lang="en-US" altLang="en-US" sz="3360" dirty="0">
                <a:solidFill>
                  <a:srgbClr val="C00000"/>
                </a:solidFill>
              </a:rPr>
              <a:t>The Great Salvation  </a:t>
            </a:r>
            <a:r>
              <a:rPr lang="en-US" altLang="en-US" sz="2400" dirty="0">
                <a:solidFill>
                  <a:srgbClr val="C00000"/>
                </a:solidFill>
              </a:rPr>
              <a:t>(I Pet 1:1-12 in time sequence)</a:t>
            </a:r>
          </a:p>
        </p:txBody>
      </p:sp>
      <p:sp>
        <p:nvSpPr>
          <p:cNvPr id="21508" name="Text Box 3"/>
          <p:cNvSpPr txBox="1">
            <a:spLocks noChangeArrowheads="1"/>
          </p:cNvSpPr>
          <p:nvPr/>
        </p:nvSpPr>
        <p:spPr bwMode="auto">
          <a:xfrm>
            <a:off x="1249680" y="929640"/>
            <a:ext cx="2276842"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Beforehand (11)</a:t>
            </a:r>
          </a:p>
        </p:txBody>
      </p:sp>
      <p:sp>
        <p:nvSpPr>
          <p:cNvPr id="21509" name="Text Box 4"/>
          <p:cNvSpPr txBox="1">
            <a:spLocks noChangeArrowheads="1"/>
          </p:cNvSpPr>
          <p:nvPr/>
        </p:nvSpPr>
        <p:spPr bwMode="auto">
          <a:xfrm>
            <a:off x="539115" y="1221106"/>
            <a:ext cx="3566161" cy="208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pPr>
            <a:r>
              <a:rPr lang="en-US" altLang="en-US" sz="2160"/>
              <a:t>Prophets Prophesied of Grace to Come (10,11)</a:t>
            </a:r>
          </a:p>
          <a:p>
            <a:pPr>
              <a:spcBef>
                <a:spcPct val="0"/>
              </a:spcBef>
            </a:pPr>
            <a:r>
              <a:rPr lang="en-US" altLang="en-US" sz="2160"/>
              <a:t>Prophets Searched to Know the time (10,11)</a:t>
            </a:r>
          </a:p>
          <a:p>
            <a:pPr>
              <a:spcBef>
                <a:spcPct val="0"/>
              </a:spcBef>
            </a:pPr>
            <a:r>
              <a:rPr lang="en-US" altLang="en-US" sz="2160"/>
              <a:t>Told They Ministered to You (12)</a:t>
            </a:r>
          </a:p>
        </p:txBody>
      </p:sp>
      <p:sp>
        <p:nvSpPr>
          <p:cNvPr id="21510" name="Text Box 5"/>
          <p:cNvSpPr txBox="1">
            <a:spLocks noChangeArrowheads="1"/>
          </p:cNvSpPr>
          <p:nvPr/>
        </p:nvSpPr>
        <p:spPr bwMode="auto">
          <a:xfrm>
            <a:off x="4175760" y="1447801"/>
            <a:ext cx="128016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400"/>
              <a:t>Suffer-</a:t>
            </a:r>
          </a:p>
          <a:p>
            <a:pPr algn="ctr">
              <a:spcBef>
                <a:spcPct val="0"/>
              </a:spcBef>
              <a:buFontTx/>
              <a:buNone/>
            </a:pPr>
            <a:r>
              <a:rPr lang="en-US" altLang="en-US" sz="2400"/>
              <a:t>ing</a:t>
            </a:r>
          </a:p>
        </p:txBody>
      </p:sp>
      <p:sp>
        <p:nvSpPr>
          <p:cNvPr id="21511" name="Text Box 6"/>
          <p:cNvSpPr txBox="1">
            <a:spLocks noChangeArrowheads="1"/>
          </p:cNvSpPr>
          <p:nvPr/>
        </p:nvSpPr>
        <p:spPr bwMode="auto">
          <a:xfrm>
            <a:off x="6644640" y="1552576"/>
            <a:ext cx="3566160" cy="14219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a:t>Announced to You (12)</a:t>
            </a:r>
          </a:p>
          <a:p>
            <a:pPr>
              <a:spcBef>
                <a:spcPct val="0"/>
              </a:spcBef>
            </a:pPr>
            <a:r>
              <a:rPr lang="en-US" altLang="en-US" sz="2160" b="0"/>
              <a:t>In the Gospel</a:t>
            </a:r>
          </a:p>
          <a:p>
            <a:pPr>
              <a:spcBef>
                <a:spcPct val="0"/>
              </a:spcBef>
            </a:pPr>
            <a:r>
              <a:rPr lang="en-US" altLang="en-US" sz="2160" b="0"/>
              <a:t>By Them that Preach</a:t>
            </a:r>
          </a:p>
          <a:p>
            <a:pPr>
              <a:spcBef>
                <a:spcPct val="0"/>
              </a:spcBef>
            </a:pPr>
            <a:r>
              <a:rPr lang="en-US" altLang="en-US" sz="2160" b="0"/>
              <a:t>Sent by the Holy Spirit</a:t>
            </a:r>
          </a:p>
        </p:txBody>
      </p:sp>
      <p:sp>
        <p:nvSpPr>
          <p:cNvPr id="21512" name="Text Box 7"/>
          <p:cNvSpPr txBox="1">
            <a:spLocks noChangeArrowheads="1"/>
          </p:cNvSpPr>
          <p:nvPr/>
        </p:nvSpPr>
        <p:spPr bwMode="auto">
          <a:xfrm>
            <a:off x="6670175" y="978659"/>
            <a:ext cx="2834430"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Now Have Been (12)</a:t>
            </a:r>
          </a:p>
        </p:txBody>
      </p:sp>
      <p:sp>
        <p:nvSpPr>
          <p:cNvPr id="21513" name="Line 9"/>
          <p:cNvSpPr>
            <a:spLocks noChangeShapeType="1"/>
          </p:cNvSpPr>
          <p:nvPr/>
        </p:nvSpPr>
        <p:spPr bwMode="auto">
          <a:xfrm>
            <a:off x="6461760" y="1447800"/>
            <a:ext cx="0" cy="1676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21514" name="Text Box 12"/>
          <p:cNvSpPr txBox="1">
            <a:spLocks noChangeArrowheads="1"/>
          </p:cNvSpPr>
          <p:nvPr/>
        </p:nvSpPr>
        <p:spPr bwMode="auto">
          <a:xfrm>
            <a:off x="1504951" y="3924563"/>
            <a:ext cx="4389120" cy="3046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2800" b="1">
                <a:solidFill>
                  <a:schemeClr val="tx1"/>
                </a:solidFill>
                <a:latin typeface="Arial" panose="020B0604020202020204" pitchFamily="34" charset="0"/>
              </a:defRPr>
            </a:lvl1pPr>
            <a:lvl2pPr indent="-166688">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pPr>
            <a:r>
              <a:rPr lang="en-US" altLang="en-US" sz="1920" dirty="0"/>
              <a:t>Living Hope (3)</a:t>
            </a:r>
          </a:p>
          <a:p>
            <a:pPr>
              <a:spcBef>
                <a:spcPct val="0"/>
              </a:spcBef>
            </a:pPr>
            <a:r>
              <a:rPr lang="en-US" altLang="en-US" sz="1920" dirty="0"/>
              <a:t>Guarded (5)</a:t>
            </a:r>
          </a:p>
          <a:p>
            <a:pPr lvl="1">
              <a:spcBef>
                <a:spcPct val="0"/>
              </a:spcBef>
              <a:buFontTx/>
              <a:buChar char="­"/>
            </a:pPr>
            <a:r>
              <a:rPr lang="en-US" altLang="en-US" sz="1920" b="0" dirty="0"/>
              <a:t>By God’s Power</a:t>
            </a:r>
          </a:p>
          <a:p>
            <a:pPr lvl="1">
              <a:spcBef>
                <a:spcPct val="0"/>
              </a:spcBef>
              <a:buFontTx/>
              <a:buChar char="­"/>
            </a:pPr>
            <a:r>
              <a:rPr lang="en-US" altLang="en-US" sz="1920" b="0" dirty="0"/>
              <a:t>Through Faith</a:t>
            </a:r>
          </a:p>
          <a:p>
            <a:pPr>
              <a:spcBef>
                <a:spcPct val="0"/>
              </a:spcBef>
            </a:pPr>
            <a:r>
              <a:rPr lang="en-US" altLang="en-US" sz="1920" dirty="0"/>
              <a:t>Grief in Manifold Trials (6)</a:t>
            </a:r>
          </a:p>
          <a:p>
            <a:pPr lvl="1">
              <a:spcBef>
                <a:spcPct val="0"/>
              </a:spcBef>
              <a:buFontTx/>
              <a:buChar char="­"/>
            </a:pPr>
            <a:r>
              <a:rPr lang="en-US" altLang="en-US" sz="1920" b="0" dirty="0"/>
              <a:t>Proof of Your Faith (7)</a:t>
            </a:r>
          </a:p>
          <a:p>
            <a:pPr>
              <a:spcBef>
                <a:spcPct val="0"/>
              </a:spcBef>
            </a:pPr>
            <a:r>
              <a:rPr lang="en-US" altLang="en-US" sz="1920" dirty="0"/>
              <a:t>Loving &amp; Believing Jesus (8)</a:t>
            </a:r>
          </a:p>
          <a:p>
            <a:pPr>
              <a:spcBef>
                <a:spcPct val="0"/>
              </a:spcBef>
            </a:pPr>
            <a:r>
              <a:rPr lang="en-US" altLang="en-US" sz="1920" dirty="0"/>
              <a:t>Rejoicing (8)</a:t>
            </a:r>
          </a:p>
          <a:p>
            <a:pPr lvl="1">
              <a:spcBef>
                <a:spcPct val="0"/>
              </a:spcBef>
              <a:buFontTx/>
              <a:buChar char="­"/>
            </a:pPr>
            <a:r>
              <a:rPr lang="en-US" altLang="en-US" sz="1920" b="0" dirty="0"/>
              <a:t>Joy Unspeakable</a:t>
            </a:r>
          </a:p>
          <a:p>
            <a:pPr lvl="1">
              <a:spcBef>
                <a:spcPct val="0"/>
              </a:spcBef>
              <a:buFontTx/>
              <a:buChar char="­"/>
            </a:pPr>
            <a:r>
              <a:rPr lang="en-US" altLang="en-US" sz="1920" b="0" dirty="0"/>
              <a:t>Full of Glory</a:t>
            </a:r>
          </a:p>
        </p:txBody>
      </p:sp>
      <p:sp>
        <p:nvSpPr>
          <p:cNvPr id="17421" name="Text Box 13"/>
          <p:cNvSpPr txBox="1">
            <a:spLocks noChangeArrowheads="1"/>
          </p:cNvSpPr>
          <p:nvPr/>
        </p:nvSpPr>
        <p:spPr bwMode="auto">
          <a:xfrm>
            <a:off x="6846569" y="3935763"/>
            <a:ext cx="3840480" cy="2751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Tx/>
              <a:buChar char="•"/>
              <a:defRPr/>
            </a:pPr>
            <a:r>
              <a:rPr lang="en-US" sz="2160" dirty="0">
                <a:solidFill>
                  <a:srgbClr val="00B0F0"/>
                </a:solidFill>
                <a:effectLst>
                  <a:outerShdw blurRad="38100" dist="38100" dir="2700000" algn="tl">
                    <a:srgbClr val="000000"/>
                  </a:outerShdw>
                </a:effectLst>
                <a:latin typeface="Arial" pitchFamily="34" charset="0"/>
              </a:rPr>
              <a:t>Inheritance (4)</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Incorruptible</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Undefiled</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Fades Not Away</a:t>
            </a:r>
          </a:p>
          <a:p>
            <a:pPr lvl="1">
              <a:buFontTx/>
              <a:buChar char="­"/>
              <a:defRPr/>
            </a:pPr>
            <a:r>
              <a:rPr lang="en-US" sz="2160" dirty="0">
                <a:solidFill>
                  <a:srgbClr val="00B0F0"/>
                </a:solidFill>
                <a:effectLst>
                  <a:outerShdw blurRad="38100" dist="38100" dir="2700000" algn="tl">
                    <a:srgbClr val="000000"/>
                  </a:outerShdw>
                </a:effectLst>
                <a:latin typeface="Arial" pitchFamily="34" charset="0"/>
              </a:rPr>
              <a:t>Reserved in Heaven</a:t>
            </a:r>
          </a:p>
          <a:p>
            <a:pPr>
              <a:buFontTx/>
              <a:buChar char="•"/>
              <a:defRPr/>
            </a:pPr>
            <a:r>
              <a:rPr lang="en-US" sz="2160" dirty="0">
                <a:solidFill>
                  <a:srgbClr val="00B0F0"/>
                </a:solidFill>
                <a:effectLst>
                  <a:outerShdw blurRad="38100" dist="38100" dir="2700000" algn="tl">
                    <a:srgbClr val="000000"/>
                  </a:outerShdw>
                </a:effectLst>
                <a:latin typeface="Arial" pitchFamily="34" charset="0"/>
              </a:rPr>
              <a:t>Salvation Revealed (5)</a:t>
            </a:r>
          </a:p>
          <a:p>
            <a:pPr>
              <a:buFontTx/>
              <a:buChar char="•"/>
              <a:defRPr/>
            </a:pPr>
            <a:r>
              <a:rPr lang="en-US" sz="2160" dirty="0">
                <a:solidFill>
                  <a:srgbClr val="00B0F0"/>
                </a:solidFill>
                <a:effectLst>
                  <a:outerShdw blurRad="38100" dist="38100" dir="2700000" algn="tl">
                    <a:srgbClr val="000000"/>
                  </a:outerShdw>
                </a:effectLst>
                <a:latin typeface="Arial" pitchFamily="34" charset="0"/>
              </a:rPr>
              <a:t>The “End” of Our Faith (9)</a:t>
            </a:r>
          </a:p>
          <a:p>
            <a:pPr>
              <a:buFontTx/>
              <a:buChar char="•"/>
              <a:defRPr/>
            </a:pPr>
            <a:r>
              <a:rPr lang="en-US" sz="2160" dirty="0">
                <a:solidFill>
                  <a:srgbClr val="00B0F0"/>
                </a:solidFill>
                <a:effectLst>
                  <a:outerShdw blurRad="38100" dist="38100" dir="2700000" algn="tl">
                    <a:srgbClr val="000000"/>
                  </a:outerShdw>
                </a:effectLst>
                <a:latin typeface="Arial" pitchFamily="34" charset="0"/>
              </a:rPr>
              <a:t>Salvation of Souls (9)</a:t>
            </a:r>
          </a:p>
        </p:txBody>
      </p:sp>
      <p:sp>
        <p:nvSpPr>
          <p:cNvPr id="21516" name="Text Box 16"/>
          <p:cNvSpPr txBox="1">
            <a:spLocks noChangeArrowheads="1"/>
          </p:cNvSpPr>
          <p:nvPr/>
        </p:nvSpPr>
        <p:spPr bwMode="auto">
          <a:xfrm>
            <a:off x="1928723" y="3257327"/>
            <a:ext cx="2081019" cy="7571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Now, For a</a:t>
            </a:r>
          </a:p>
          <a:p>
            <a:pPr>
              <a:spcBef>
                <a:spcPct val="0"/>
              </a:spcBef>
              <a:buFontTx/>
              <a:buNone/>
            </a:pPr>
            <a:r>
              <a:rPr lang="en-US" altLang="en-US" sz="2160" i="1" dirty="0">
                <a:solidFill>
                  <a:srgbClr val="C00000"/>
                </a:solidFill>
              </a:rPr>
              <a:t>Little While (6)</a:t>
            </a:r>
          </a:p>
        </p:txBody>
      </p:sp>
      <p:grpSp>
        <p:nvGrpSpPr>
          <p:cNvPr id="21517" name="Group 31"/>
          <p:cNvGrpSpPr>
            <a:grpSpLocks/>
          </p:cNvGrpSpPr>
          <p:nvPr/>
        </p:nvGrpSpPr>
        <p:grpSpPr bwMode="auto">
          <a:xfrm>
            <a:off x="116205" y="3291837"/>
            <a:ext cx="1388746" cy="3566179"/>
            <a:chOff x="77" y="2074"/>
            <a:chExt cx="729" cy="2246"/>
          </a:xfrm>
        </p:grpSpPr>
        <p:sp>
          <p:nvSpPr>
            <p:cNvPr id="8225" name="Text Box 15"/>
            <p:cNvSpPr txBox="1">
              <a:spLocks noChangeArrowheads="1"/>
            </p:cNvSpPr>
            <p:nvPr/>
          </p:nvSpPr>
          <p:spPr bwMode="auto">
            <a:xfrm>
              <a:off x="77" y="2074"/>
              <a:ext cx="729" cy="4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160" i="1" dirty="0">
                  <a:solidFill>
                    <a:srgbClr val="C00000"/>
                  </a:solidFill>
                </a:rPr>
                <a:t>Begotten</a:t>
              </a:r>
            </a:p>
            <a:p>
              <a:pPr algn="ctr">
                <a:spcBef>
                  <a:spcPct val="0"/>
                </a:spcBef>
                <a:buFontTx/>
                <a:buNone/>
              </a:pPr>
              <a:r>
                <a:rPr lang="en-US" altLang="en-US" sz="2160" i="1" dirty="0">
                  <a:solidFill>
                    <a:srgbClr val="C00000"/>
                  </a:solidFill>
                </a:rPr>
                <a:t>Again (3)</a:t>
              </a:r>
            </a:p>
          </p:txBody>
        </p:sp>
        <p:sp>
          <p:nvSpPr>
            <p:cNvPr id="8226" name="Line 17"/>
            <p:cNvSpPr>
              <a:spLocks noChangeShapeType="1"/>
            </p:cNvSpPr>
            <p:nvPr/>
          </p:nvSpPr>
          <p:spPr bwMode="auto">
            <a:xfrm>
              <a:off x="442" y="2544"/>
              <a:ext cx="0" cy="17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grpSp>
        <p:nvGrpSpPr>
          <p:cNvPr id="21518" name="Group 32"/>
          <p:cNvGrpSpPr>
            <a:grpSpLocks/>
          </p:cNvGrpSpPr>
          <p:nvPr/>
        </p:nvGrpSpPr>
        <p:grpSpPr bwMode="auto">
          <a:xfrm>
            <a:off x="4351156" y="3069262"/>
            <a:ext cx="2265046" cy="3566160"/>
            <a:chOff x="2925" y="2026"/>
            <a:chExt cx="1189" cy="2246"/>
          </a:xfrm>
        </p:grpSpPr>
        <p:sp>
          <p:nvSpPr>
            <p:cNvPr id="8223" name="Line 14"/>
            <p:cNvSpPr>
              <a:spLocks noChangeShapeType="1"/>
            </p:cNvSpPr>
            <p:nvPr/>
          </p:nvSpPr>
          <p:spPr bwMode="auto">
            <a:xfrm>
              <a:off x="3552" y="2496"/>
              <a:ext cx="0" cy="1776"/>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8224" name="Text Box 18"/>
            <p:cNvSpPr txBox="1">
              <a:spLocks noChangeArrowheads="1"/>
            </p:cNvSpPr>
            <p:nvPr/>
          </p:nvSpPr>
          <p:spPr bwMode="auto">
            <a:xfrm>
              <a:off x="2925" y="2026"/>
              <a:ext cx="1189" cy="4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160" i="1" dirty="0">
                  <a:solidFill>
                    <a:srgbClr val="C00000"/>
                  </a:solidFill>
                </a:rPr>
                <a:t>Revelation of</a:t>
              </a:r>
            </a:p>
            <a:p>
              <a:pPr algn="ctr">
                <a:spcBef>
                  <a:spcPct val="0"/>
                </a:spcBef>
                <a:buFontTx/>
                <a:buNone/>
              </a:pPr>
              <a:r>
                <a:rPr lang="en-US" altLang="en-US" sz="2160" i="1" dirty="0">
                  <a:solidFill>
                    <a:srgbClr val="C00000"/>
                  </a:solidFill>
                </a:rPr>
                <a:t>Jesus Christ (7)</a:t>
              </a:r>
            </a:p>
          </p:txBody>
        </p:sp>
      </p:grpSp>
      <p:sp>
        <p:nvSpPr>
          <p:cNvPr id="21519" name="Text Box 19"/>
          <p:cNvSpPr txBox="1">
            <a:spLocks noChangeArrowheads="1"/>
          </p:cNvSpPr>
          <p:nvPr/>
        </p:nvSpPr>
        <p:spPr bwMode="auto">
          <a:xfrm>
            <a:off x="6766548" y="3458159"/>
            <a:ext cx="2738057"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r>
              <a:rPr lang="en-US" altLang="en-US" sz="2160" i="1" dirty="0">
                <a:solidFill>
                  <a:srgbClr val="C00000"/>
                </a:solidFill>
              </a:rPr>
              <a:t>“The Last Time” (5)</a:t>
            </a:r>
          </a:p>
        </p:txBody>
      </p:sp>
      <p:sp>
        <p:nvSpPr>
          <p:cNvPr id="21520" name="AutoShape 20"/>
          <p:cNvSpPr>
            <a:spLocks noChangeArrowheads="1"/>
          </p:cNvSpPr>
          <p:nvPr/>
        </p:nvSpPr>
        <p:spPr bwMode="auto">
          <a:xfrm>
            <a:off x="10667999" y="1978444"/>
            <a:ext cx="629055" cy="843713"/>
          </a:xfrm>
          <a:prstGeom prst="rightArrow">
            <a:avLst>
              <a:gd name="adj1" fmla="val 50000"/>
              <a:gd name="adj2" fmla="val 25000"/>
            </a:avLst>
          </a:prstGeom>
          <a:gradFill rotWithShape="0">
            <a:gsLst>
              <a:gs pos="0">
                <a:schemeClr val="bg1"/>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sp>
        <p:nvSpPr>
          <p:cNvPr id="21521" name="AutoShape 21"/>
          <p:cNvSpPr>
            <a:spLocks noChangeArrowheads="1"/>
          </p:cNvSpPr>
          <p:nvPr/>
        </p:nvSpPr>
        <p:spPr bwMode="auto">
          <a:xfrm>
            <a:off x="-287660" y="5165366"/>
            <a:ext cx="651515" cy="843713"/>
          </a:xfrm>
          <a:prstGeom prst="rightArrow">
            <a:avLst>
              <a:gd name="adj1" fmla="val 50000"/>
              <a:gd name="adj2" fmla="val 25000"/>
            </a:avLst>
          </a:prstGeom>
          <a:gradFill rotWithShape="0">
            <a:gsLst>
              <a:gs pos="0">
                <a:schemeClr val="bg1"/>
              </a:gs>
              <a:gs pos="100000">
                <a:srgbClr val="FFFF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spcBef>
                <a:spcPct val="0"/>
              </a:spcBef>
              <a:buFontTx/>
              <a:buNone/>
            </a:pPr>
            <a:endParaRPr lang="en-US" altLang="en-US" sz="2160"/>
          </a:p>
        </p:txBody>
      </p:sp>
      <p:grpSp>
        <p:nvGrpSpPr>
          <p:cNvPr id="21522" name="Group 35"/>
          <p:cNvGrpSpPr>
            <a:grpSpLocks/>
          </p:cNvGrpSpPr>
          <p:nvPr/>
        </p:nvGrpSpPr>
        <p:grpSpPr bwMode="auto">
          <a:xfrm>
            <a:off x="9464038" y="457200"/>
            <a:ext cx="1927859" cy="2743200"/>
            <a:chOff x="4648" y="288"/>
            <a:chExt cx="1012" cy="1728"/>
          </a:xfrm>
        </p:grpSpPr>
        <p:sp>
          <p:nvSpPr>
            <p:cNvPr id="8221" name="Text Box 24"/>
            <p:cNvSpPr txBox="1">
              <a:spLocks noChangeArrowheads="1"/>
            </p:cNvSpPr>
            <p:nvPr/>
          </p:nvSpPr>
          <p:spPr bwMode="auto">
            <a:xfrm>
              <a:off x="4648" y="288"/>
              <a:ext cx="1012"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160" i="1" dirty="0">
                  <a:solidFill>
                    <a:srgbClr val="C00000"/>
                  </a:solidFill>
                </a:rPr>
                <a:t>Begotten </a:t>
              </a:r>
            </a:p>
            <a:p>
              <a:pPr algn="ctr">
                <a:spcBef>
                  <a:spcPct val="0"/>
                </a:spcBef>
                <a:buFontTx/>
                <a:buNone/>
              </a:pPr>
              <a:r>
                <a:rPr lang="en-US" altLang="en-US" sz="2160" i="1" dirty="0">
                  <a:solidFill>
                    <a:srgbClr val="C00000"/>
                  </a:solidFill>
                </a:rPr>
                <a:t>Again by the </a:t>
              </a:r>
            </a:p>
            <a:p>
              <a:pPr algn="ctr">
                <a:spcBef>
                  <a:spcPct val="0"/>
                </a:spcBef>
                <a:buFontTx/>
                <a:buNone/>
              </a:pPr>
              <a:r>
                <a:rPr lang="en-US" altLang="en-US" sz="2160" i="1" dirty="0">
                  <a:solidFill>
                    <a:srgbClr val="C00000"/>
                  </a:solidFill>
                </a:rPr>
                <a:t>Word (23)</a:t>
              </a:r>
            </a:p>
          </p:txBody>
        </p:sp>
        <p:sp>
          <p:nvSpPr>
            <p:cNvPr id="8222" name="Line 25"/>
            <p:cNvSpPr>
              <a:spLocks noChangeShapeType="1"/>
            </p:cNvSpPr>
            <p:nvPr/>
          </p:nvSpPr>
          <p:spPr bwMode="auto">
            <a:xfrm>
              <a:off x="5088" y="864"/>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sp>
        <p:nvSpPr>
          <p:cNvPr id="21523" name="Text Box 26"/>
          <p:cNvSpPr txBox="1">
            <a:spLocks noChangeArrowheads="1"/>
          </p:cNvSpPr>
          <p:nvPr/>
        </p:nvSpPr>
        <p:spPr bwMode="auto">
          <a:xfrm>
            <a:off x="4175760" y="2438401"/>
            <a:ext cx="2286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2400"/>
              <a:t>of Christ (11)</a:t>
            </a:r>
          </a:p>
        </p:txBody>
      </p:sp>
      <p:sp>
        <p:nvSpPr>
          <p:cNvPr id="17435" name="Text Box 27"/>
          <p:cNvSpPr txBox="1">
            <a:spLocks noChangeArrowheads="1"/>
          </p:cNvSpPr>
          <p:nvPr/>
        </p:nvSpPr>
        <p:spPr bwMode="auto">
          <a:xfrm>
            <a:off x="5364480" y="1447801"/>
            <a:ext cx="118872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1666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defRPr/>
            </a:pPr>
            <a:r>
              <a:rPr lang="en-US" dirty="0">
                <a:solidFill>
                  <a:srgbClr val="00B0F0"/>
                </a:solidFill>
                <a:effectLst>
                  <a:outerShdw blurRad="38100" dist="38100" dir="2700000" algn="tl">
                    <a:srgbClr val="000000"/>
                  </a:outerShdw>
                </a:effectLst>
                <a:latin typeface="Arial" pitchFamily="34" charset="0"/>
              </a:rPr>
              <a:t>Glory</a:t>
            </a:r>
          </a:p>
        </p:txBody>
      </p:sp>
      <p:sp>
        <p:nvSpPr>
          <p:cNvPr id="21525" name="Line 28"/>
          <p:cNvSpPr>
            <a:spLocks noChangeShapeType="1"/>
          </p:cNvSpPr>
          <p:nvPr/>
        </p:nvSpPr>
        <p:spPr bwMode="auto">
          <a:xfrm>
            <a:off x="5455920" y="1066800"/>
            <a:ext cx="0" cy="1295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21526" name="Freeform 29"/>
          <p:cNvSpPr>
            <a:spLocks/>
          </p:cNvSpPr>
          <p:nvPr/>
        </p:nvSpPr>
        <p:spPr bwMode="auto">
          <a:xfrm>
            <a:off x="4998720" y="1143000"/>
            <a:ext cx="914400" cy="424732"/>
          </a:xfrm>
          <a:custGeom>
            <a:avLst/>
            <a:gdLst>
              <a:gd name="T0" fmla="*/ 0 w 624"/>
              <a:gd name="T1" fmla="*/ 2147483646 h 144"/>
              <a:gd name="T2" fmla="*/ 2147483646 w 624"/>
              <a:gd name="T3" fmla="*/ 0 h 144"/>
              <a:gd name="T4" fmla="*/ 2147483646 w 624"/>
              <a:gd name="T5" fmla="*/ 2147483646 h 144"/>
              <a:gd name="T6" fmla="*/ 0 60000 65536"/>
              <a:gd name="T7" fmla="*/ 0 60000 65536"/>
              <a:gd name="T8" fmla="*/ 0 60000 65536"/>
            </a:gdLst>
            <a:ahLst/>
            <a:cxnLst>
              <a:cxn ang="T6">
                <a:pos x="T0" y="T1"/>
              </a:cxn>
              <a:cxn ang="T7">
                <a:pos x="T2" y="T3"/>
              </a:cxn>
              <a:cxn ang="T8">
                <a:pos x="T4" y="T5"/>
              </a:cxn>
            </a:cxnLst>
            <a:rect l="0" t="0" r="r" b="b"/>
            <a:pathLst>
              <a:path w="624" h="144">
                <a:moveTo>
                  <a:pt x="0" y="144"/>
                </a:moveTo>
                <a:cubicBezTo>
                  <a:pt x="116" y="72"/>
                  <a:pt x="232" y="0"/>
                  <a:pt x="336" y="0"/>
                </a:cubicBezTo>
                <a:cubicBezTo>
                  <a:pt x="440" y="0"/>
                  <a:pt x="532" y="72"/>
                  <a:pt x="624" y="144"/>
                </a:cubicBezTo>
              </a:path>
            </a:pathLst>
          </a:custGeom>
          <a:noFill/>
          <a:ln w="53975"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21527" name="Freeform 30"/>
          <p:cNvSpPr>
            <a:spLocks/>
          </p:cNvSpPr>
          <p:nvPr/>
        </p:nvSpPr>
        <p:spPr bwMode="auto">
          <a:xfrm>
            <a:off x="5126355" y="4100598"/>
            <a:ext cx="914400" cy="424732"/>
          </a:xfrm>
          <a:custGeom>
            <a:avLst/>
            <a:gdLst>
              <a:gd name="T0" fmla="*/ 0 w 624"/>
              <a:gd name="T1" fmla="*/ 2147483646 h 144"/>
              <a:gd name="T2" fmla="*/ 2147483646 w 624"/>
              <a:gd name="T3" fmla="*/ 0 h 144"/>
              <a:gd name="T4" fmla="*/ 2147483646 w 624"/>
              <a:gd name="T5" fmla="*/ 2147483646 h 144"/>
              <a:gd name="T6" fmla="*/ 0 60000 65536"/>
              <a:gd name="T7" fmla="*/ 0 60000 65536"/>
              <a:gd name="T8" fmla="*/ 0 60000 65536"/>
            </a:gdLst>
            <a:ahLst/>
            <a:cxnLst>
              <a:cxn ang="T6">
                <a:pos x="T0" y="T1"/>
              </a:cxn>
              <a:cxn ang="T7">
                <a:pos x="T2" y="T3"/>
              </a:cxn>
              <a:cxn ang="T8">
                <a:pos x="T4" y="T5"/>
              </a:cxn>
            </a:cxnLst>
            <a:rect l="0" t="0" r="r" b="b"/>
            <a:pathLst>
              <a:path w="624" h="144">
                <a:moveTo>
                  <a:pt x="0" y="144"/>
                </a:moveTo>
                <a:cubicBezTo>
                  <a:pt x="116" y="72"/>
                  <a:pt x="232" y="0"/>
                  <a:pt x="336" y="0"/>
                </a:cubicBezTo>
                <a:cubicBezTo>
                  <a:pt x="440" y="0"/>
                  <a:pt x="532" y="72"/>
                  <a:pt x="624" y="144"/>
                </a:cubicBezTo>
              </a:path>
            </a:pathLst>
          </a:custGeom>
          <a:noFill/>
          <a:ln w="635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grpSp>
        <p:nvGrpSpPr>
          <p:cNvPr id="21528" name="Group 34"/>
          <p:cNvGrpSpPr>
            <a:grpSpLocks/>
          </p:cNvGrpSpPr>
          <p:nvPr/>
        </p:nvGrpSpPr>
        <p:grpSpPr bwMode="auto">
          <a:xfrm>
            <a:off x="3455670" y="533400"/>
            <a:ext cx="1607821" cy="2590800"/>
            <a:chOff x="1494" y="336"/>
            <a:chExt cx="844" cy="1632"/>
          </a:xfrm>
        </p:grpSpPr>
        <p:sp>
          <p:nvSpPr>
            <p:cNvPr id="8219" name="Line 8"/>
            <p:cNvSpPr>
              <a:spLocks noChangeShapeType="1"/>
            </p:cNvSpPr>
            <p:nvPr/>
          </p:nvSpPr>
          <p:spPr bwMode="auto">
            <a:xfrm>
              <a:off x="1872" y="672"/>
              <a:ext cx="0" cy="12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160"/>
            </a:p>
          </p:txBody>
        </p:sp>
        <p:sp>
          <p:nvSpPr>
            <p:cNvPr id="8220" name="Text Box 33"/>
            <p:cNvSpPr txBox="1">
              <a:spLocks noChangeArrowheads="1"/>
            </p:cNvSpPr>
            <p:nvPr/>
          </p:nvSpPr>
          <p:spPr bwMode="auto">
            <a:xfrm>
              <a:off x="1494" y="336"/>
              <a:ext cx="844" cy="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algn="ctr">
                <a:spcBef>
                  <a:spcPct val="0"/>
                </a:spcBef>
                <a:buFontTx/>
                <a:buNone/>
              </a:pPr>
              <a:r>
                <a:rPr lang="en-US" altLang="en-US" sz="1920" i="1" dirty="0">
                  <a:solidFill>
                    <a:srgbClr val="C00000"/>
                  </a:solidFill>
                </a:rPr>
                <a:t>Christ Mani-</a:t>
              </a:r>
            </a:p>
            <a:p>
              <a:pPr algn="ctr">
                <a:spcBef>
                  <a:spcPct val="0"/>
                </a:spcBef>
                <a:buFontTx/>
                <a:buNone/>
              </a:pPr>
              <a:r>
                <a:rPr lang="en-US" altLang="en-US" sz="1920" i="1" dirty="0" err="1">
                  <a:solidFill>
                    <a:srgbClr val="C00000"/>
                  </a:solidFill>
                </a:rPr>
                <a:t>fested</a:t>
              </a:r>
              <a:r>
                <a:rPr lang="en-US" altLang="en-US" sz="1920" i="1" dirty="0">
                  <a:solidFill>
                    <a:srgbClr val="C00000"/>
                  </a:solidFill>
                </a:rPr>
                <a:t> (20)</a:t>
              </a:r>
            </a:p>
          </p:txBody>
        </p:sp>
      </p:grpSp>
      <p:cxnSp>
        <p:nvCxnSpPr>
          <p:cNvPr id="4" name="Straight Arrow Connector 3"/>
          <p:cNvCxnSpPr>
            <a:cxnSpLocks noChangeShapeType="1"/>
          </p:cNvCxnSpPr>
          <p:nvPr/>
        </p:nvCxnSpPr>
        <p:spPr bwMode="auto">
          <a:xfrm flipH="1">
            <a:off x="3884486" y="2158612"/>
            <a:ext cx="504444" cy="1120140"/>
          </a:xfrm>
          <a:prstGeom prst="straightConnector1">
            <a:avLst/>
          </a:prstGeom>
          <a:noFill/>
          <a:ln w="762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cxnSpLocks noChangeShapeType="1"/>
          </p:cNvCxnSpPr>
          <p:nvPr/>
        </p:nvCxnSpPr>
        <p:spPr bwMode="auto">
          <a:xfrm>
            <a:off x="6278880" y="1927860"/>
            <a:ext cx="734395" cy="1505453"/>
          </a:xfrm>
          <a:prstGeom prst="straightConnector1">
            <a:avLst/>
          </a:prstGeom>
          <a:noFill/>
          <a:ln w="7620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33"/>
          <p:cNvSpPr>
            <a:spLocks noChangeArrowheads="1"/>
          </p:cNvSpPr>
          <p:nvPr/>
        </p:nvSpPr>
        <p:spPr bwMode="auto">
          <a:xfrm>
            <a:off x="1341120" y="0"/>
            <a:ext cx="1371600" cy="2865120"/>
          </a:xfrm>
          <a:prstGeom prst="downArrow">
            <a:avLst>
              <a:gd name="adj1" fmla="val 50000"/>
              <a:gd name="adj2" fmla="val 44998"/>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R</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V</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L</a:t>
            </a:r>
          </a:p>
          <a:p>
            <a:pPr algn="ctr">
              <a:lnSpc>
                <a:spcPct val="80000"/>
              </a:lnSpc>
            </a:pPr>
            <a:r>
              <a:rPr lang="en-US" altLang="en-US" sz="1680" dirty="0">
                <a:solidFill>
                  <a:srgbClr val="0000FF"/>
                </a:solidFill>
              </a:rPr>
              <a:t>A</a:t>
            </a:r>
          </a:p>
          <a:p>
            <a:pPr algn="ctr">
              <a:lnSpc>
                <a:spcPct val="80000"/>
              </a:lnSpc>
            </a:pPr>
            <a:r>
              <a:rPr lang="en-US" altLang="en-US" sz="1680" dirty="0">
                <a:solidFill>
                  <a:srgbClr val="0000FF"/>
                </a:solidFill>
              </a:rPr>
              <a:t>T</a:t>
            </a:r>
          </a:p>
          <a:p>
            <a:pPr algn="ctr">
              <a:lnSpc>
                <a:spcPct val="80000"/>
              </a:lnSpc>
            </a:pPr>
            <a:r>
              <a:rPr lang="en-US" altLang="en-US" sz="1680" dirty="0">
                <a:solidFill>
                  <a:srgbClr val="0000FF"/>
                </a:solidFill>
              </a:rPr>
              <a:t>I</a:t>
            </a:r>
          </a:p>
          <a:p>
            <a:pPr algn="ctr">
              <a:lnSpc>
                <a:spcPct val="80000"/>
              </a:lnSpc>
            </a:pPr>
            <a:r>
              <a:rPr lang="en-US" altLang="en-US" sz="1680" dirty="0">
                <a:solidFill>
                  <a:srgbClr val="0000FF"/>
                </a:solidFill>
              </a:rPr>
              <a:t>O</a:t>
            </a:r>
          </a:p>
          <a:p>
            <a:pPr algn="ctr">
              <a:lnSpc>
                <a:spcPct val="80000"/>
              </a:lnSpc>
            </a:pPr>
            <a:r>
              <a:rPr lang="en-US" altLang="en-US" sz="1680" dirty="0">
                <a:solidFill>
                  <a:srgbClr val="0000FF"/>
                </a:solidFill>
              </a:rPr>
              <a:t>N</a:t>
            </a:r>
          </a:p>
        </p:txBody>
      </p:sp>
      <p:sp>
        <p:nvSpPr>
          <p:cNvPr id="36" name="AutoShape 34"/>
          <p:cNvSpPr>
            <a:spLocks noChangeArrowheads="1"/>
          </p:cNvSpPr>
          <p:nvPr/>
        </p:nvSpPr>
        <p:spPr bwMode="auto">
          <a:xfrm>
            <a:off x="4175760" y="13336"/>
            <a:ext cx="1371600" cy="2868930"/>
          </a:xfrm>
          <a:prstGeom prst="downArrow">
            <a:avLst>
              <a:gd name="adj1" fmla="val 50000"/>
              <a:gd name="adj2" fmla="val 46665"/>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70000"/>
              </a:lnSpc>
            </a:pPr>
            <a:endParaRPr lang="en-US" altLang="en-US" sz="1920" dirty="0">
              <a:solidFill>
                <a:srgbClr val="0000FF"/>
              </a:solidFill>
            </a:endParaRP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N</a:t>
            </a:r>
          </a:p>
          <a:p>
            <a:pPr algn="ctr">
              <a:lnSpc>
                <a:spcPct val="70000"/>
              </a:lnSpc>
            </a:pPr>
            <a:r>
              <a:rPr lang="en-US" altLang="en-US" sz="1920" dirty="0">
                <a:solidFill>
                  <a:srgbClr val="0000FF"/>
                </a:solidFill>
              </a:rPr>
              <a:t>C</a:t>
            </a:r>
          </a:p>
          <a:p>
            <a:pPr algn="ctr">
              <a:lnSpc>
                <a:spcPct val="70000"/>
              </a:lnSpc>
            </a:pPr>
            <a:r>
              <a:rPr lang="en-US" altLang="en-US" sz="1920" dirty="0">
                <a:solidFill>
                  <a:srgbClr val="0000FF"/>
                </a:solidFill>
              </a:rPr>
              <a:t>A</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N</a:t>
            </a:r>
          </a:p>
          <a:p>
            <a:pPr algn="ctr">
              <a:lnSpc>
                <a:spcPct val="70000"/>
              </a:lnSpc>
            </a:pPr>
            <a:r>
              <a:rPr lang="en-US" altLang="en-US" sz="1920" dirty="0">
                <a:solidFill>
                  <a:srgbClr val="0000FF"/>
                </a:solidFill>
              </a:rPr>
              <a:t>A</a:t>
            </a:r>
          </a:p>
          <a:p>
            <a:pPr algn="ctr">
              <a:lnSpc>
                <a:spcPct val="70000"/>
              </a:lnSpc>
            </a:pPr>
            <a:r>
              <a:rPr lang="en-US" altLang="en-US" sz="1920" dirty="0">
                <a:solidFill>
                  <a:srgbClr val="0000FF"/>
                </a:solidFill>
              </a:rPr>
              <a:t>T</a:t>
            </a: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O</a:t>
            </a:r>
          </a:p>
          <a:p>
            <a:pPr algn="ctr">
              <a:lnSpc>
                <a:spcPct val="70000"/>
              </a:lnSpc>
            </a:pPr>
            <a:r>
              <a:rPr lang="en-US" altLang="en-US" sz="1920" dirty="0">
                <a:solidFill>
                  <a:srgbClr val="0000FF"/>
                </a:solidFill>
              </a:rPr>
              <a:t>N</a:t>
            </a:r>
          </a:p>
        </p:txBody>
      </p:sp>
      <p:sp>
        <p:nvSpPr>
          <p:cNvPr id="37" name="AutoShape 39"/>
          <p:cNvSpPr>
            <a:spLocks noChangeArrowheads="1"/>
          </p:cNvSpPr>
          <p:nvPr/>
        </p:nvSpPr>
        <p:spPr bwMode="auto">
          <a:xfrm>
            <a:off x="5583556" y="9526"/>
            <a:ext cx="1371600" cy="2819400"/>
          </a:xfrm>
          <a:prstGeom prst="downArrow">
            <a:avLst>
              <a:gd name="adj1" fmla="val 50000"/>
              <a:gd name="adj2" fmla="val 49999"/>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70000"/>
              </a:lnSpc>
            </a:pPr>
            <a:endParaRPr lang="en-US" altLang="en-US" sz="1920" dirty="0">
              <a:solidFill>
                <a:srgbClr val="0000FF"/>
              </a:solidFill>
            </a:endParaRP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S</a:t>
            </a:r>
          </a:p>
          <a:p>
            <a:pPr algn="ctr">
              <a:lnSpc>
                <a:spcPct val="70000"/>
              </a:lnSpc>
            </a:pPr>
            <a:r>
              <a:rPr lang="en-US" altLang="en-US" sz="1920" dirty="0">
                <a:solidFill>
                  <a:srgbClr val="0000FF"/>
                </a:solidFill>
              </a:rPr>
              <a:t>U</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C</a:t>
            </a:r>
          </a:p>
          <a:p>
            <a:pPr algn="ctr">
              <a:lnSpc>
                <a:spcPct val="70000"/>
              </a:lnSpc>
            </a:pPr>
            <a:r>
              <a:rPr lang="en-US" altLang="en-US" sz="1920" dirty="0">
                <a:solidFill>
                  <a:srgbClr val="0000FF"/>
                </a:solidFill>
              </a:rPr>
              <a:t>T</a:t>
            </a: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O</a:t>
            </a:r>
          </a:p>
          <a:p>
            <a:pPr algn="ctr">
              <a:lnSpc>
                <a:spcPct val="70000"/>
              </a:lnSpc>
            </a:pPr>
            <a:r>
              <a:rPr lang="en-US" altLang="en-US" sz="1920" dirty="0">
                <a:solidFill>
                  <a:srgbClr val="0000FF"/>
                </a:solidFill>
              </a:rPr>
              <a:t>N</a:t>
            </a:r>
          </a:p>
        </p:txBody>
      </p:sp>
      <p:sp>
        <p:nvSpPr>
          <p:cNvPr id="38" name="AutoShape 33"/>
          <p:cNvSpPr>
            <a:spLocks noChangeArrowheads="1"/>
          </p:cNvSpPr>
          <p:nvPr/>
        </p:nvSpPr>
        <p:spPr bwMode="auto">
          <a:xfrm>
            <a:off x="9616440" y="26670"/>
            <a:ext cx="1371600" cy="2865120"/>
          </a:xfrm>
          <a:prstGeom prst="downArrow">
            <a:avLst>
              <a:gd name="adj1" fmla="val 50000"/>
              <a:gd name="adj2" fmla="val 44998"/>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R</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V</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L</a:t>
            </a:r>
          </a:p>
          <a:p>
            <a:pPr algn="ctr">
              <a:lnSpc>
                <a:spcPct val="80000"/>
              </a:lnSpc>
            </a:pPr>
            <a:r>
              <a:rPr lang="en-US" altLang="en-US" sz="1680" dirty="0">
                <a:solidFill>
                  <a:srgbClr val="0000FF"/>
                </a:solidFill>
              </a:rPr>
              <a:t>A</a:t>
            </a:r>
          </a:p>
          <a:p>
            <a:pPr algn="ctr">
              <a:lnSpc>
                <a:spcPct val="80000"/>
              </a:lnSpc>
            </a:pPr>
            <a:r>
              <a:rPr lang="en-US" altLang="en-US" sz="1680" dirty="0">
                <a:solidFill>
                  <a:srgbClr val="0000FF"/>
                </a:solidFill>
              </a:rPr>
              <a:t>T</a:t>
            </a:r>
          </a:p>
          <a:p>
            <a:pPr algn="ctr">
              <a:lnSpc>
                <a:spcPct val="80000"/>
              </a:lnSpc>
            </a:pPr>
            <a:r>
              <a:rPr lang="en-US" altLang="en-US" sz="1680" dirty="0">
                <a:solidFill>
                  <a:srgbClr val="0000FF"/>
                </a:solidFill>
              </a:rPr>
              <a:t>I</a:t>
            </a:r>
          </a:p>
          <a:p>
            <a:pPr algn="ctr">
              <a:lnSpc>
                <a:spcPct val="80000"/>
              </a:lnSpc>
            </a:pPr>
            <a:r>
              <a:rPr lang="en-US" altLang="en-US" sz="1680" dirty="0">
                <a:solidFill>
                  <a:srgbClr val="0000FF"/>
                </a:solidFill>
              </a:rPr>
              <a:t>O</a:t>
            </a:r>
          </a:p>
          <a:p>
            <a:pPr algn="ctr">
              <a:lnSpc>
                <a:spcPct val="80000"/>
              </a:lnSpc>
            </a:pPr>
            <a:r>
              <a:rPr lang="en-US" altLang="en-US" sz="1680" dirty="0">
                <a:solidFill>
                  <a:srgbClr val="0000FF"/>
                </a:solidFill>
              </a:rPr>
              <a:t>N</a:t>
            </a:r>
          </a:p>
        </p:txBody>
      </p:sp>
      <p:sp>
        <p:nvSpPr>
          <p:cNvPr id="39" name="AutoShape 41"/>
          <p:cNvSpPr>
            <a:spLocks noChangeArrowheads="1"/>
          </p:cNvSpPr>
          <p:nvPr/>
        </p:nvSpPr>
        <p:spPr bwMode="auto">
          <a:xfrm>
            <a:off x="6187440" y="3068956"/>
            <a:ext cx="1371600" cy="2819400"/>
          </a:xfrm>
          <a:prstGeom prst="downArrow">
            <a:avLst>
              <a:gd name="adj1" fmla="val 50000"/>
              <a:gd name="adj2" fmla="val 45003"/>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2</a:t>
            </a:r>
          </a:p>
          <a:p>
            <a:pPr algn="ctr">
              <a:lnSpc>
                <a:spcPct val="80000"/>
              </a:lnSpc>
            </a:pPr>
            <a:r>
              <a:rPr lang="en-US" altLang="en-US" sz="1680" dirty="0">
                <a:solidFill>
                  <a:srgbClr val="0000FF"/>
                </a:solidFill>
              </a:rPr>
              <a:t>N</a:t>
            </a:r>
          </a:p>
          <a:p>
            <a:pPr algn="ctr">
              <a:lnSpc>
                <a:spcPct val="80000"/>
              </a:lnSpc>
            </a:pPr>
            <a:r>
              <a:rPr lang="en-US" altLang="en-US" sz="1680" dirty="0">
                <a:solidFill>
                  <a:srgbClr val="0000FF"/>
                </a:solidFill>
              </a:rPr>
              <a:t>D</a:t>
            </a:r>
          </a:p>
          <a:p>
            <a:pPr algn="ctr">
              <a:lnSpc>
                <a:spcPct val="80000"/>
              </a:lnSpc>
            </a:pPr>
            <a:endParaRPr lang="en-US" altLang="en-US" sz="1680" dirty="0">
              <a:solidFill>
                <a:srgbClr val="0000FF"/>
              </a:solidFill>
            </a:endParaRPr>
          </a:p>
          <a:p>
            <a:pPr algn="ctr">
              <a:lnSpc>
                <a:spcPct val="80000"/>
              </a:lnSpc>
            </a:pPr>
            <a:r>
              <a:rPr lang="en-US" altLang="en-US" sz="1680" dirty="0">
                <a:solidFill>
                  <a:srgbClr val="0000FF"/>
                </a:solidFill>
              </a:rPr>
              <a:t>C</a:t>
            </a:r>
          </a:p>
          <a:p>
            <a:pPr algn="ctr">
              <a:lnSpc>
                <a:spcPct val="80000"/>
              </a:lnSpc>
            </a:pPr>
            <a:r>
              <a:rPr lang="en-US" altLang="en-US" sz="1680" dirty="0">
                <a:solidFill>
                  <a:srgbClr val="0000FF"/>
                </a:solidFill>
              </a:rPr>
              <a:t>O</a:t>
            </a:r>
          </a:p>
          <a:p>
            <a:pPr algn="ctr">
              <a:lnSpc>
                <a:spcPct val="80000"/>
              </a:lnSpc>
            </a:pPr>
            <a:r>
              <a:rPr lang="en-US" altLang="en-US" sz="1680" dirty="0">
                <a:solidFill>
                  <a:srgbClr val="0000FF"/>
                </a:solidFill>
              </a:rPr>
              <a:t>M</a:t>
            </a:r>
          </a:p>
          <a:p>
            <a:pPr algn="ctr">
              <a:lnSpc>
                <a:spcPct val="80000"/>
              </a:lnSpc>
            </a:pPr>
            <a:r>
              <a:rPr lang="en-US" altLang="en-US" sz="1680" dirty="0">
                <a:solidFill>
                  <a:srgbClr val="0000FF"/>
                </a:solidFill>
              </a:rPr>
              <a:t>I</a:t>
            </a:r>
          </a:p>
          <a:p>
            <a:pPr algn="ctr">
              <a:lnSpc>
                <a:spcPct val="80000"/>
              </a:lnSpc>
            </a:pPr>
            <a:r>
              <a:rPr lang="en-US" altLang="en-US" sz="1680" dirty="0">
                <a:solidFill>
                  <a:srgbClr val="0000FF"/>
                </a:solidFill>
              </a:rPr>
              <a:t>N</a:t>
            </a:r>
          </a:p>
          <a:p>
            <a:pPr algn="ctr">
              <a:lnSpc>
                <a:spcPct val="80000"/>
              </a:lnSpc>
            </a:pPr>
            <a:r>
              <a:rPr lang="en-US" altLang="en-US" sz="1680" dirty="0">
                <a:solidFill>
                  <a:srgbClr val="0000FF"/>
                </a:solidFill>
              </a:rPr>
              <a:t>G</a:t>
            </a:r>
          </a:p>
        </p:txBody>
      </p:sp>
      <p:sp>
        <p:nvSpPr>
          <p:cNvPr id="41" name="AutoShape 45"/>
          <p:cNvSpPr>
            <a:spLocks noChangeArrowheads="1"/>
          </p:cNvSpPr>
          <p:nvPr/>
        </p:nvSpPr>
        <p:spPr bwMode="auto">
          <a:xfrm>
            <a:off x="7393306" y="3006090"/>
            <a:ext cx="1371600" cy="2958466"/>
          </a:xfrm>
          <a:prstGeom prst="downArrow">
            <a:avLst>
              <a:gd name="adj1" fmla="val 50000"/>
              <a:gd name="adj2" fmla="val 49989"/>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70000"/>
              </a:lnSpc>
            </a:pPr>
            <a:endParaRPr lang="en-US" altLang="en-US" sz="1920" dirty="0">
              <a:solidFill>
                <a:srgbClr val="0000FF"/>
              </a:solidFill>
            </a:endParaRP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S</a:t>
            </a:r>
          </a:p>
          <a:p>
            <a:pPr algn="ctr">
              <a:lnSpc>
                <a:spcPct val="70000"/>
              </a:lnSpc>
            </a:pPr>
            <a:r>
              <a:rPr lang="en-US" altLang="en-US" sz="1920" dirty="0">
                <a:solidFill>
                  <a:srgbClr val="0000FF"/>
                </a:solidFill>
              </a:rPr>
              <a:t>U</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R</a:t>
            </a:r>
          </a:p>
          <a:p>
            <a:pPr algn="ctr">
              <a:lnSpc>
                <a:spcPct val="70000"/>
              </a:lnSpc>
            </a:pPr>
            <a:r>
              <a:rPr lang="en-US" altLang="en-US" sz="1920" dirty="0">
                <a:solidFill>
                  <a:srgbClr val="0000FF"/>
                </a:solidFill>
              </a:rPr>
              <a:t>E</a:t>
            </a:r>
          </a:p>
          <a:p>
            <a:pPr algn="ctr">
              <a:lnSpc>
                <a:spcPct val="70000"/>
              </a:lnSpc>
            </a:pPr>
            <a:r>
              <a:rPr lang="en-US" altLang="en-US" sz="1920" dirty="0">
                <a:solidFill>
                  <a:srgbClr val="0000FF"/>
                </a:solidFill>
              </a:rPr>
              <a:t>C</a:t>
            </a:r>
          </a:p>
          <a:p>
            <a:pPr algn="ctr">
              <a:lnSpc>
                <a:spcPct val="70000"/>
              </a:lnSpc>
            </a:pPr>
            <a:r>
              <a:rPr lang="en-US" altLang="en-US" sz="1920" dirty="0">
                <a:solidFill>
                  <a:srgbClr val="0000FF"/>
                </a:solidFill>
              </a:rPr>
              <a:t>T</a:t>
            </a:r>
          </a:p>
          <a:p>
            <a:pPr algn="ctr">
              <a:lnSpc>
                <a:spcPct val="70000"/>
              </a:lnSpc>
            </a:pPr>
            <a:r>
              <a:rPr lang="en-US" altLang="en-US" sz="1920" dirty="0">
                <a:solidFill>
                  <a:srgbClr val="0000FF"/>
                </a:solidFill>
              </a:rPr>
              <a:t>I</a:t>
            </a:r>
          </a:p>
          <a:p>
            <a:pPr algn="ctr">
              <a:lnSpc>
                <a:spcPct val="70000"/>
              </a:lnSpc>
            </a:pPr>
            <a:r>
              <a:rPr lang="en-US" altLang="en-US" sz="1920" dirty="0">
                <a:solidFill>
                  <a:srgbClr val="0000FF"/>
                </a:solidFill>
              </a:rPr>
              <a:t>O</a:t>
            </a:r>
          </a:p>
          <a:p>
            <a:pPr algn="ctr">
              <a:lnSpc>
                <a:spcPct val="70000"/>
              </a:lnSpc>
            </a:pPr>
            <a:r>
              <a:rPr lang="en-US" altLang="en-US" sz="1920" dirty="0">
                <a:solidFill>
                  <a:srgbClr val="0000FF"/>
                </a:solidFill>
              </a:rPr>
              <a:t>N</a:t>
            </a:r>
          </a:p>
        </p:txBody>
      </p:sp>
      <p:sp>
        <p:nvSpPr>
          <p:cNvPr id="42" name="AutoShape 43"/>
          <p:cNvSpPr>
            <a:spLocks noChangeArrowheads="1"/>
          </p:cNvSpPr>
          <p:nvPr/>
        </p:nvSpPr>
        <p:spPr bwMode="auto">
          <a:xfrm>
            <a:off x="8530590" y="2992756"/>
            <a:ext cx="1371600" cy="2895600"/>
          </a:xfrm>
          <a:prstGeom prst="downArrow">
            <a:avLst>
              <a:gd name="adj1" fmla="val 50000"/>
              <a:gd name="adj2" fmla="val 40004"/>
            </a:avLst>
          </a:prstGeom>
          <a:gradFill rotWithShape="0">
            <a:gsLst>
              <a:gs pos="0">
                <a:srgbClr val="FFFFFF"/>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680" dirty="0">
                <a:solidFill>
                  <a:srgbClr val="0000FF"/>
                </a:solidFill>
              </a:rPr>
              <a:t>J</a:t>
            </a:r>
          </a:p>
          <a:p>
            <a:pPr algn="ctr">
              <a:lnSpc>
                <a:spcPct val="80000"/>
              </a:lnSpc>
            </a:pPr>
            <a:r>
              <a:rPr lang="en-US" altLang="en-US" sz="1680" dirty="0">
                <a:solidFill>
                  <a:srgbClr val="0000FF"/>
                </a:solidFill>
              </a:rPr>
              <a:t>U</a:t>
            </a:r>
          </a:p>
          <a:p>
            <a:pPr algn="ctr">
              <a:lnSpc>
                <a:spcPct val="80000"/>
              </a:lnSpc>
            </a:pPr>
            <a:r>
              <a:rPr lang="en-US" altLang="en-US" sz="1680" dirty="0">
                <a:solidFill>
                  <a:srgbClr val="0000FF"/>
                </a:solidFill>
              </a:rPr>
              <a:t>D</a:t>
            </a:r>
          </a:p>
          <a:p>
            <a:pPr algn="ctr">
              <a:lnSpc>
                <a:spcPct val="80000"/>
              </a:lnSpc>
            </a:pPr>
            <a:r>
              <a:rPr lang="en-US" altLang="en-US" sz="1680" dirty="0">
                <a:solidFill>
                  <a:srgbClr val="0000FF"/>
                </a:solidFill>
              </a:rPr>
              <a:t>G</a:t>
            </a:r>
          </a:p>
          <a:p>
            <a:pPr algn="ctr">
              <a:lnSpc>
                <a:spcPct val="80000"/>
              </a:lnSpc>
            </a:pPr>
            <a:r>
              <a:rPr lang="en-US" altLang="en-US" sz="1680" dirty="0">
                <a:solidFill>
                  <a:srgbClr val="0000FF"/>
                </a:solidFill>
              </a:rPr>
              <a:t>M</a:t>
            </a:r>
          </a:p>
          <a:p>
            <a:pPr algn="ctr">
              <a:lnSpc>
                <a:spcPct val="80000"/>
              </a:lnSpc>
            </a:pPr>
            <a:r>
              <a:rPr lang="en-US" altLang="en-US" sz="1680" dirty="0">
                <a:solidFill>
                  <a:srgbClr val="0000FF"/>
                </a:solidFill>
              </a:rPr>
              <a:t>E</a:t>
            </a:r>
          </a:p>
          <a:p>
            <a:pPr algn="ctr">
              <a:lnSpc>
                <a:spcPct val="80000"/>
              </a:lnSpc>
            </a:pPr>
            <a:r>
              <a:rPr lang="en-US" altLang="en-US" sz="1680" dirty="0">
                <a:solidFill>
                  <a:srgbClr val="0000FF"/>
                </a:solidFill>
              </a:rPr>
              <a:t>N</a:t>
            </a:r>
          </a:p>
          <a:p>
            <a:pPr algn="ctr">
              <a:lnSpc>
                <a:spcPct val="80000"/>
              </a:lnSpc>
            </a:pPr>
            <a:r>
              <a:rPr lang="en-US" altLang="en-US" sz="1680" dirty="0">
                <a:solidFill>
                  <a:srgbClr val="0000FF"/>
                </a:solidFill>
              </a:rPr>
              <a:t>T</a:t>
            </a:r>
          </a:p>
        </p:txBody>
      </p:sp>
    </p:spTree>
    <p:extLst>
      <p:ext uri="{BB962C8B-B14F-4D97-AF65-F5344CB8AC3E}">
        <p14:creationId xmlns:p14="http://schemas.microsoft.com/office/powerpoint/2010/main" val="549515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utoUpdateAnimBg="0"/>
      <p:bldP spid="36" grpId="0" animBg="1" autoUpdateAnimBg="0"/>
      <p:bldP spid="37" grpId="0" animBg="1" autoUpdateAnimBg="0"/>
      <p:bldP spid="38" grpId="0" animBg="1" autoUpdateAnimBg="0"/>
      <p:bldP spid="39" grpId="0" animBg="1" autoUpdateAnimBg="0"/>
      <p:bldP spid="41" grpId="0" animBg="1" autoUpdateAnimBg="0"/>
      <p:bldP spid="4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sz="half" idx="2"/>
          </p:nvPr>
        </p:nvSpPr>
        <p:spPr>
          <a:xfrm>
            <a:off x="975360" y="411480"/>
            <a:ext cx="10424160" cy="6126480"/>
          </a:xfrm>
        </p:spPr>
        <p:txBody>
          <a:bodyPr/>
          <a:lstStyle/>
          <a:p>
            <a:pPr marL="0" indent="0">
              <a:buNone/>
            </a:pPr>
            <a:r>
              <a:rPr lang="en-US" altLang="en-US" sz="4320" dirty="0">
                <a:solidFill>
                  <a:srgbClr val="C00000"/>
                </a:solidFill>
              </a:rPr>
              <a:t>Purpose of the letter?</a:t>
            </a:r>
          </a:p>
          <a:p>
            <a:pPr marL="674370" lvl="1">
              <a:buFont typeface="Wingdings" panose="05000000000000000000" pitchFamily="2" charset="2"/>
              <a:buChar char="Ø"/>
            </a:pPr>
            <a:endParaRPr lang="en-US" altLang="en-US" sz="2160" dirty="0">
              <a:solidFill>
                <a:srgbClr val="FFFF00"/>
              </a:solidFill>
            </a:endParaRPr>
          </a:p>
          <a:p>
            <a:pPr marL="674370" lvl="1">
              <a:buFont typeface="Wingdings" panose="05000000000000000000" pitchFamily="2" charset="2"/>
              <a:buChar char="Ø"/>
            </a:pPr>
            <a:r>
              <a:rPr lang="en-US" altLang="en-US" sz="2640" dirty="0">
                <a:solidFill>
                  <a:srgbClr val="C00000"/>
                </a:solidFill>
              </a:rPr>
              <a:t>2 Peter 2:2  </a:t>
            </a:r>
            <a:r>
              <a:rPr lang="en-US" altLang="en-US" sz="2640" dirty="0"/>
              <a:t>But </a:t>
            </a:r>
            <a:r>
              <a:rPr lang="en-US" altLang="en-US" sz="2640" dirty="0">
                <a:solidFill>
                  <a:srgbClr val="0000FF"/>
                </a:solidFill>
              </a:rPr>
              <a:t>there were also false prophets among the people, even as there will be false teachers among you</a:t>
            </a:r>
            <a:r>
              <a:rPr lang="en-US" altLang="en-US" sz="2640" dirty="0"/>
              <a:t>, who will secretly bring in destructive heresies, even denying the Lord who bought them, and bring on themselves swift destruction. 2 And </a:t>
            </a:r>
            <a:r>
              <a:rPr lang="en-US" altLang="en-US" sz="2640" dirty="0">
                <a:solidFill>
                  <a:srgbClr val="0000FF"/>
                </a:solidFill>
              </a:rPr>
              <a:t>many will follow their destructive ways</a:t>
            </a:r>
            <a:r>
              <a:rPr lang="en-US" altLang="en-US" sz="2640" dirty="0"/>
              <a:t>, because of whom the way of truth will be blasphemed.</a:t>
            </a:r>
          </a:p>
        </p:txBody>
      </p:sp>
    </p:spTree>
    <p:extLst>
      <p:ext uri="{BB962C8B-B14F-4D97-AF65-F5344CB8AC3E}">
        <p14:creationId xmlns:p14="http://schemas.microsoft.com/office/powerpoint/2010/main" val="4064932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5878</TotalTime>
  <Words>3595</Words>
  <Application>Microsoft Office PowerPoint</Application>
  <PresentationFormat>Widescreen</PresentationFormat>
  <Paragraphs>632</Paragraphs>
  <Slides>46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Century</vt:lpstr>
      <vt:lpstr>Courier New</vt:lpstr>
      <vt:lpstr>Symbol</vt:lpstr>
      <vt:lpstr>Times New Roman</vt:lpstr>
      <vt:lpstr>Wingdings</vt:lpstr>
      <vt:lpstr>Office Theme</vt:lpstr>
      <vt:lpstr>PowerPoint Presentation</vt:lpstr>
      <vt:lpstr>Who wrote 2 Peter?</vt:lpstr>
      <vt:lpstr>Written from where?</vt:lpstr>
      <vt:lpstr>PowerPoint Presentation</vt:lpstr>
      <vt:lpstr>PowerPoint Presentation</vt:lpstr>
      <vt:lpstr>PowerPoint Presentation</vt:lpstr>
      <vt:lpstr>“His Divine Power Has Given Us All Things”</vt:lpstr>
      <vt:lpstr>The Great Salvation  (I Pet 1:1-12 in time sequence)</vt:lpstr>
      <vt:lpstr>PowerPoint Presentation</vt:lpstr>
      <vt:lpstr>“His Divine Power Has Given Us All Things”</vt:lpstr>
      <vt:lpstr>PowerPoint Presentation</vt:lpstr>
      <vt:lpstr>PowerPoint Presentation</vt:lpstr>
      <vt:lpstr>Jude Who?  When?  Why?   </vt:lpstr>
      <vt:lpstr>Relationship of II Peter &amp; Jude</vt:lpstr>
      <vt:lpstr>Jude Who?  When?  Why?   </vt:lpstr>
      <vt:lpstr>Similarities in II Peter 2 &amp; Jude</vt:lpstr>
      <vt:lpstr>Similarities in II Peter 2 &amp; Jude</vt:lpstr>
      <vt:lpstr>Differences in II Peter 2 &amp; Jude</vt:lpstr>
      <vt:lpstr>Lesson 8</vt:lpstr>
      <vt:lpstr>PowerPoint Presentation</vt:lpstr>
      <vt:lpstr>PowerPoint Presentation</vt:lpstr>
      <vt:lpstr>PowerPoint Presentation</vt:lpstr>
      <vt:lpstr>“His Divine Power Has Given Us All Things”</vt:lpstr>
      <vt:lpstr>PowerPoint Presentation</vt:lpstr>
      <vt:lpstr>“His Divine Power Has Given Us All Things”</vt:lpstr>
      <vt:lpstr>PowerPoint Presentation</vt:lpstr>
      <vt:lpstr>Class Schedule</vt:lpstr>
      <vt:lpstr>PowerPoint Presentation</vt:lpstr>
      <vt:lpstr>PowerPoint Presentation</vt:lpstr>
      <vt:lpstr>PowerPoint Presentation</vt:lpstr>
      <vt:lpstr>PowerPoint Presentation</vt:lpstr>
      <vt:lpstr>PowerPoint Presentation</vt:lpstr>
      <vt:lpstr>Partakers of the Divine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Blaine Mellor</cp:lastModifiedBy>
  <cp:revision>198</cp:revision>
  <cp:lastPrinted>2020-01-22T18:13:28Z</cp:lastPrinted>
  <dcterms:created xsi:type="dcterms:W3CDTF">2020-01-07T01:11:03Z</dcterms:created>
  <dcterms:modified xsi:type="dcterms:W3CDTF">2020-01-29T22:00:35Z</dcterms:modified>
</cp:coreProperties>
</file>