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62" r:id="rId4"/>
    <p:sldId id="259" r:id="rId5"/>
    <p:sldId id="263" r:id="rId6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431"/>
    <p:restoredTop sz="95707"/>
  </p:normalViewPr>
  <p:slideViewPr>
    <p:cSldViewPr snapToGrid="0" snapToObjects="1">
      <p:cViewPr varScale="1">
        <p:scale>
          <a:sx n="111" d="100"/>
          <a:sy n="111" d="100"/>
        </p:scale>
        <p:origin x="89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D3D4A-8DA0-B34D-BFF1-A9527CE3BBD6}" type="datetimeFigureOut">
              <a:rPr lang="en-US" smtClean="0"/>
              <a:t>1/11/20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E8D8C-AC47-594C-B5B1-2F726F7ED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036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D3D4A-8DA0-B34D-BFF1-A9527CE3BBD6}" type="datetimeFigureOut">
              <a:rPr lang="en-US" smtClean="0"/>
              <a:t>1/11/20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E8D8C-AC47-594C-B5B1-2F726F7ED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657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D3D4A-8DA0-B34D-BFF1-A9527CE3BBD6}" type="datetimeFigureOut">
              <a:rPr lang="en-US" smtClean="0"/>
              <a:t>1/11/20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E8D8C-AC47-594C-B5B1-2F726F7ED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95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D3D4A-8DA0-B34D-BFF1-A9527CE3BBD6}" type="datetimeFigureOut">
              <a:rPr lang="en-US" smtClean="0"/>
              <a:t>1/11/20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E8D8C-AC47-594C-B5B1-2F726F7ED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395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D3D4A-8DA0-B34D-BFF1-A9527CE3BBD6}" type="datetimeFigureOut">
              <a:rPr lang="en-US" smtClean="0"/>
              <a:t>1/11/20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E8D8C-AC47-594C-B5B1-2F726F7ED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587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D3D4A-8DA0-B34D-BFF1-A9527CE3BBD6}" type="datetimeFigureOut">
              <a:rPr lang="en-US" smtClean="0"/>
              <a:t>1/11/20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E8D8C-AC47-594C-B5B1-2F726F7ED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335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D3D4A-8DA0-B34D-BFF1-A9527CE3BBD6}" type="datetimeFigureOut">
              <a:rPr lang="en-US" smtClean="0"/>
              <a:t>1/11/20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E8D8C-AC47-594C-B5B1-2F726F7ED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132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D3D4A-8DA0-B34D-BFF1-A9527CE3BBD6}" type="datetimeFigureOut">
              <a:rPr lang="en-US" smtClean="0"/>
              <a:t>1/11/20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E8D8C-AC47-594C-B5B1-2F726F7ED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073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D3D4A-8DA0-B34D-BFF1-A9527CE3BBD6}" type="datetimeFigureOut">
              <a:rPr lang="en-US" smtClean="0"/>
              <a:t>1/11/20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E8D8C-AC47-594C-B5B1-2F726F7ED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652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D3D4A-8DA0-B34D-BFF1-A9527CE3BBD6}" type="datetimeFigureOut">
              <a:rPr lang="en-US" smtClean="0"/>
              <a:t>1/11/20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E8D8C-AC47-594C-B5B1-2F726F7ED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353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D3D4A-8DA0-B34D-BFF1-A9527CE3BBD6}" type="datetimeFigureOut">
              <a:rPr lang="en-US" smtClean="0"/>
              <a:t>1/11/20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E8D8C-AC47-594C-B5B1-2F726F7ED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910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FD3D4A-8DA0-B34D-BFF1-A9527CE3BBD6}" type="datetimeFigureOut">
              <a:rPr lang="en-US" smtClean="0"/>
              <a:t>1/11/20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E8D8C-AC47-594C-B5B1-2F726F7ED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0771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5B102-DAF7-2446-96E3-2E3D7BCFDE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3459" y="867833"/>
            <a:ext cx="7917082" cy="1989667"/>
          </a:xfrm>
        </p:spPr>
        <p:txBody>
          <a:bodyPr>
            <a:normAutofit/>
          </a:bodyPr>
          <a:lstStyle/>
          <a:p>
            <a:r>
              <a:rPr lang="en-US" sz="4800" dirty="0"/>
              <a:t>Those Who Trust in Themselves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DED552-98A6-F941-A8B8-8DA7B864008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Luke 18:9-14</a:t>
            </a:r>
          </a:p>
        </p:txBody>
      </p:sp>
    </p:spTree>
    <p:extLst>
      <p:ext uri="{BB962C8B-B14F-4D97-AF65-F5344CB8AC3E}">
        <p14:creationId xmlns:p14="http://schemas.microsoft.com/office/powerpoint/2010/main" val="2849425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6E840-8E2D-6C48-93B7-ADBC8E4C1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46955"/>
            <a:ext cx="7886700" cy="1104636"/>
          </a:xfrm>
        </p:spPr>
        <p:txBody>
          <a:bodyPr/>
          <a:lstStyle/>
          <a:p>
            <a:pPr algn="ctr"/>
            <a:r>
              <a:rPr lang="en-US" dirty="0"/>
              <a:t>Those Who Trust in Themselves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726798-EC56-3743-9F84-71C36D4B20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627" y="1376564"/>
            <a:ext cx="8780745" cy="4267152"/>
          </a:xfrm>
        </p:spPr>
        <p:txBody>
          <a:bodyPr>
            <a:normAutofit lnSpcReduction="10000"/>
          </a:bodyPr>
          <a:lstStyle/>
          <a:p>
            <a:r>
              <a:rPr lang="en-US" sz="2800" b="1" dirty="0"/>
              <a:t>Gospel of Reversals</a:t>
            </a:r>
            <a:endParaRPr lang="en-US" sz="2500" b="1" dirty="0"/>
          </a:p>
          <a:p>
            <a:pPr lvl="1"/>
            <a:r>
              <a:rPr lang="en-US" sz="2500" b="1" dirty="0"/>
              <a:t>“</a:t>
            </a:r>
            <a:r>
              <a:rPr lang="en-US" sz="2500" b="1" baseline="30000" dirty="0"/>
              <a:t>51</a:t>
            </a:r>
            <a:r>
              <a:rPr lang="en-US" sz="2500" b="1" dirty="0"/>
              <a:t>He has shown strength with his arm; he has scattered the proud in the thoughts of their hearts; </a:t>
            </a:r>
            <a:r>
              <a:rPr lang="en-US" sz="2500" b="1" baseline="30000" dirty="0"/>
              <a:t>52</a:t>
            </a:r>
            <a:r>
              <a:rPr lang="en-US" sz="2500" b="1" dirty="0"/>
              <a:t>he has brought down the mighty from their thrones and exalted those of humble estate; </a:t>
            </a:r>
            <a:r>
              <a:rPr lang="en-US" sz="2500" b="1" baseline="30000" dirty="0"/>
              <a:t>53</a:t>
            </a:r>
            <a:r>
              <a:rPr lang="en-US" sz="2500" b="1" dirty="0"/>
              <a:t>he has filled the hungry with good things, and the rich he has sent away empty…” (Luke 1:51-53)</a:t>
            </a:r>
          </a:p>
          <a:p>
            <a:pPr lvl="1"/>
            <a:r>
              <a:rPr lang="en-US" sz="2500" b="1" dirty="0"/>
              <a:t>Major Point of This Parable (vs. 14)</a:t>
            </a:r>
          </a:p>
          <a:p>
            <a:pPr marL="342900" lvl="1" indent="0">
              <a:buNone/>
            </a:pPr>
            <a:endParaRPr lang="en-US" sz="2500" b="1" dirty="0"/>
          </a:p>
          <a:p>
            <a:r>
              <a:rPr lang="en-US" sz="2800" b="1" dirty="0"/>
              <a:t>Righteous &amp; Justified</a:t>
            </a:r>
          </a:p>
          <a:p>
            <a:pPr lvl="1"/>
            <a:r>
              <a:rPr lang="en-US" sz="2500" b="1" dirty="0"/>
              <a:t>Righteous = </a:t>
            </a:r>
            <a:r>
              <a:rPr lang="en-US" sz="2500" b="1" dirty="0" err="1"/>
              <a:t>Dikaios</a:t>
            </a:r>
            <a:r>
              <a:rPr lang="en-US" sz="2500" b="1" dirty="0"/>
              <a:t> (vs. 9)</a:t>
            </a:r>
          </a:p>
          <a:p>
            <a:pPr lvl="1"/>
            <a:r>
              <a:rPr lang="en-US" sz="2500" b="1" dirty="0"/>
              <a:t>Justified = </a:t>
            </a:r>
            <a:r>
              <a:rPr lang="en-US" sz="2500" b="1" dirty="0" err="1"/>
              <a:t>Dikaioo</a:t>
            </a:r>
            <a:r>
              <a:rPr lang="en-US" sz="2500" b="1" dirty="0"/>
              <a:t> (vs. 14)</a:t>
            </a:r>
          </a:p>
          <a:p>
            <a:pPr lvl="1"/>
            <a:r>
              <a:rPr lang="en-US" sz="2500" b="1" dirty="0"/>
              <a:t>To Declare One Innocent / To Judge in One’s Favor</a:t>
            </a:r>
          </a:p>
          <a:p>
            <a:pPr marL="342900" lvl="1" indent="0">
              <a:buNone/>
            </a:pPr>
            <a:endParaRPr lang="en-US" sz="2400" b="1" dirty="0"/>
          </a:p>
          <a:p>
            <a:pPr lvl="1"/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816360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6E840-8E2D-6C48-93B7-ADBC8E4C1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46955"/>
            <a:ext cx="7886700" cy="1104636"/>
          </a:xfrm>
        </p:spPr>
        <p:txBody>
          <a:bodyPr/>
          <a:lstStyle/>
          <a:p>
            <a:pPr algn="ctr"/>
            <a:r>
              <a:rPr lang="en-US" dirty="0"/>
              <a:t>Those Who Trust in Themselves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726798-EC56-3743-9F84-71C36D4B20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627" y="1376564"/>
            <a:ext cx="8780745" cy="4267152"/>
          </a:xfrm>
        </p:spPr>
        <p:txBody>
          <a:bodyPr>
            <a:normAutofit/>
          </a:bodyPr>
          <a:lstStyle/>
          <a:p>
            <a:r>
              <a:rPr lang="en-US" sz="2800" b="1" dirty="0"/>
              <a:t>“A house of prayer for all peoples” (Isaiah 56:7)</a:t>
            </a:r>
          </a:p>
          <a:p>
            <a:pPr marL="342900" lvl="1" indent="0">
              <a:buNone/>
            </a:pPr>
            <a:endParaRPr lang="en-US" sz="2800" b="1" dirty="0"/>
          </a:p>
          <a:p>
            <a:r>
              <a:rPr lang="en-US" sz="2800" b="1" dirty="0"/>
              <a:t>“The pharisee stood and prayed about himself like this…” (NET)</a:t>
            </a:r>
          </a:p>
          <a:p>
            <a:endParaRPr lang="en-US" sz="2800" b="1" dirty="0"/>
          </a:p>
          <a:p>
            <a:r>
              <a:rPr lang="en-US" sz="2800" b="1" dirty="0"/>
              <a:t>“…standing far off…” (vs. 13) </a:t>
            </a:r>
          </a:p>
          <a:p>
            <a:endParaRPr lang="en-US" sz="2800" b="1" dirty="0"/>
          </a:p>
          <a:p>
            <a:r>
              <a:rPr lang="en-US" sz="2800" b="1" dirty="0"/>
              <a:t>“I tell you…” (vs. 14; 28 Times in Luke)</a:t>
            </a:r>
          </a:p>
          <a:p>
            <a:pPr marL="342900" lvl="1" indent="0">
              <a:buNone/>
            </a:pPr>
            <a:endParaRPr lang="en-US" sz="2800" b="1" dirty="0"/>
          </a:p>
          <a:p>
            <a:pPr lvl="1"/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687586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6E840-8E2D-6C48-93B7-ADBC8E4C1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46955"/>
            <a:ext cx="7886700" cy="1104636"/>
          </a:xfrm>
        </p:spPr>
        <p:txBody>
          <a:bodyPr/>
          <a:lstStyle/>
          <a:p>
            <a:pPr algn="ctr"/>
            <a:r>
              <a:rPr lang="en-US" dirty="0"/>
              <a:t>The Approach of the Pharisee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726798-EC56-3743-9F84-71C36D4B20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627" y="1376564"/>
            <a:ext cx="8780745" cy="4267152"/>
          </a:xfrm>
        </p:spPr>
        <p:txBody>
          <a:bodyPr>
            <a:normAutofit fontScale="92500" lnSpcReduction="10000"/>
          </a:bodyPr>
          <a:lstStyle/>
          <a:p>
            <a:r>
              <a:rPr lang="en-US" sz="2800" b="1" dirty="0"/>
              <a:t>How He Sought Justification</a:t>
            </a:r>
          </a:p>
          <a:p>
            <a:pPr lvl="1"/>
            <a:r>
              <a:rPr lang="en-US" sz="2500" b="1" dirty="0"/>
              <a:t>Relied on Checkmarks</a:t>
            </a:r>
          </a:p>
          <a:p>
            <a:pPr lvl="1"/>
            <a:r>
              <a:rPr lang="en-US" sz="2500" b="1" dirty="0"/>
              <a:t>Found Security in Comparing Himself to Others</a:t>
            </a:r>
            <a:endParaRPr lang="en-US" sz="2400" b="1" dirty="0"/>
          </a:p>
          <a:p>
            <a:r>
              <a:rPr lang="en-US" sz="2800" b="1" dirty="0"/>
              <a:t>Result of This Approach</a:t>
            </a:r>
          </a:p>
          <a:p>
            <a:pPr lvl="1"/>
            <a:r>
              <a:rPr lang="en-US" sz="2500" b="1" dirty="0"/>
              <a:t>Lack of Self-Awareness</a:t>
            </a:r>
          </a:p>
          <a:p>
            <a:pPr lvl="2"/>
            <a:r>
              <a:rPr lang="en-US" sz="2200" b="1" dirty="0"/>
              <a:t>Not An Extortioner (Luke 16:14; Matthew 23:14)</a:t>
            </a:r>
          </a:p>
          <a:p>
            <a:pPr lvl="2"/>
            <a:r>
              <a:rPr lang="en-US" sz="2200" b="1" dirty="0"/>
              <a:t>Not Unjust (Luke 18:14; 11:39)</a:t>
            </a:r>
          </a:p>
          <a:p>
            <a:pPr lvl="2"/>
            <a:r>
              <a:rPr lang="en-US" sz="2200" b="1" dirty="0"/>
              <a:t>Not Adulterer (Luke 16:18)</a:t>
            </a:r>
          </a:p>
          <a:p>
            <a:pPr lvl="2"/>
            <a:r>
              <a:rPr lang="en-US" sz="2200" b="1" dirty="0"/>
              <a:t>Does Fast Twice A Week (Manmade Tradition)</a:t>
            </a:r>
          </a:p>
          <a:p>
            <a:pPr lvl="2"/>
            <a:r>
              <a:rPr lang="en-US" sz="2200" b="1" dirty="0"/>
              <a:t>Does Tithe All He Gets (Luke 11:42)</a:t>
            </a:r>
          </a:p>
          <a:p>
            <a:pPr lvl="2"/>
            <a:r>
              <a:rPr lang="en-US" sz="2200" b="1" dirty="0"/>
              <a:t>“For if anyone thinks he is something, when he is nothing, he deceives himself.” (Galatians 6:3)</a:t>
            </a:r>
          </a:p>
          <a:p>
            <a:pPr lvl="1"/>
            <a:r>
              <a:rPr lang="en-US" sz="2500" b="1" dirty="0"/>
              <a:t>He Will Be Humbled</a:t>
            </a:r>
          </a:p>
          <a:p>
            <a:pPr lvl="1"/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357649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6E840-8E2D-6C48-93B7-ADBC8E4C1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46955"/>
            <a:ext cx="7886700" cy="1104636"/>
          </a:xfrm>
        </p:spPr>
        <p:txBody>
          <a:bodyPr/>
          <a:lstStyle/>
          <a:p>
            <a:pPr algn="ctr"/>
            <a:r>
              <a:rPr lang="en-US" dirty="0"/>
              <a:t>The Approach of the Tax Collector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726798-EC56-3743-9F84-71C36D4B20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627" y="1376564"/>
            <a:ext cx="8780745" cy="4267152"/>
          </a:xfrm>
        </p:spPr>
        <p:txBody>
          <a:bodyPr>
            <a:normAutofit/>
          </a:bodyPr>
          <a:lstStyle/>
          <a:p>
            <a:r>
              <a:rPr lang="en-US" sz="2800" b="1" dirty="0"/>
              <a:t>How He Sought Justification</a:t>
            </a:r>
          </a:p>
          <a:p>
            <a:pPr lvl="1"/>
            <a:r>
              <a:rPr lang="en-US" sz="2500" b="1" dirty="0"/>
              <a:t>Compared Himself to God</a:t>
            </a:r>
          </a:p>
          <a:p>
            <a:pPr lvl="1"/>
            <a:r>
              <a:rPr lang="en-US" sz="2500" b="1" dirty="0"/>
              <a:t>Begged for Mercy</a:t>
            </a:r>
          </a:p>
          <a:p>
            <a:pPr lvl="2"/>
            <a:r>
              <a:rPr lang="en-US" sz="2100" b="1"/>
              <a:t>Not Typical </a:t>
            </a:r>
            <a:r>
              <a:rPr lang="en-US" sz="2100" b="1" dirty="0"/>
              <a:t>Greek Word for Mercy</a:t>
            </a:r>
          </a:p>
          <a:p>
            <a:pPr lvl="2"/>
            <a:r>
              <a:rPr lang="en-US" sz="2100" b="1" dirty="0"/>
              <a:t>“Therefore he had to be made like his brothers in every respect, so that he might become a merciful and faithful high priest in the service of God, to make propitiation for the sins of the people.” (Heb. 2:17)</a:t>
            </a:r>
          </a:p>
          <a:p>
            <a:pPr marL="685800" lvl="2" indent="0">
              <a:buNone/>
            </a:pPr>
            <a:endParaRPr lang="en-US" sz="2100" b="1" dirty="0"/>
          </a:p>
          <a:p>
            <a:r>
              <a:rPr lang="en-US" sz="2800" b="1" dirty="0"/>
              <a:t>Result of This Approach</a:t>
            </a:r>
          </a:p>
          <a:p>
            <a:pPr lvl="1"/>
            <a:r>
              <a:rPr lang="en-US" sz="2500" b="1" dirty="0"/>
              <a:t>Went To His Home Justified</a:t>
            </a:r>
          </a:p>
          <a:p>
            <a:pPr lvl="1"/>
            <a:r>
              <a:rPr lang="en-US" sz="2500" b="1" dirty="0"/>
              <a:t>True Motivation to Change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369975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1680</TotalTime>
  <Words>346</Words>
  <Application>Microsoft Macintosh PowerPoint</Application>
  <PresentationFormat>On-screen Show (16:10)</PresentationFormat>
  <Paragraphs>42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Those Who Trust in Themselves</vt:lpstr>
      <vt:lpstr>Those Who Trust in Themselves</vt:lpstr>
      <vt:lpstr>Those Who Trust in Themselves</vt:lpstr>
      <vt:lpstr>The Approach of the Pharisee</vt:lpstr>
      <vt:lpstr>The Approach of the Tax Collector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Throne of God</dc:title>
  <dc:creator>Erik Borlaug</dc:creator>
  <cp:lastModifiedBy>Erik Borlaug</cp:lastModifiedBy>
  <cp:revision>25</cp:revision>
  <dcterms:created xsi:type="dcterms:W3CDTF">2019-12-19T19:39:40Z</dcterms:created>
  <dcterms:modified xsi:type="dcterms:W3CDTF">2020-01-12T02:13:31Z</dcterms:modified>
</cp:coreProperties>
</file>