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2"/>
  </p:notesMasterIdLst>
  <p:sldIdLst>
    <p:sldId id="256" r:id="rId2"/>
    <p:sldId id="260" r:id="rId3"/>
    <p:sldId id="266" r:id="rId4"/>
    <p:sldId id="261" r:id="rId5"/>
    <p:sldId id="263" r:id="rId6"/>
    <p:sldId id="257" r:id="rId7"/>
    <p:sldId id="267" r:id="rId8"/>
    <p:sldId id="264" r:id="rId9"/>
    <p:sldId id="268" r:id="rId10"/>
    <p:sldId id="258" r:id="rId11"/>
  </p:sldIdLst>
  <p:sldSz cx="9144000" cy="5715000" type="screen16x10"/>
  <p:notesSz cx="6858000" cy="9144000"/>
  <p:defaultTextStyle>
    <a:defPPr>
      <a:defRPr lang="en-US"/>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7E2F0"/>
    <a:srgbClr val="F02665"/>
    <a:srgbClr val="F05CB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002"/>
    <p:restoredTop sz="72157"/>
  </p:normalViewPr>
  <p:slideViewPr>
    <p:cSldViewPr snapToGrid="0" snapToObjects="1">
      <p:cViewPr varScale="1">
        <p:scale>
          <a:sx n="72" d="100"/>
          <a:sy n="72" d="100"/>
        </p:scale>
        <p:origin x="384"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3D22BC-36B6-6C43-8461-D1F65B62E5FD}" type="datetimeFigureOut">
              <a:rPr lang="en-US" smtClean="0"/>
              <a:t>1/23/20</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C4CE5F-E13F-0242-A8AC-1AE36AEA27A7}" type="slidenum">
              <a:rPr lang="en-US" smtClean="0"/>
              <a:t>‹#›</a:t>
            </a:fld>
            <a:endParaRPr lang="en-US"/>
          </a:p>
        </p:txBody>
      </p:sp>
    </p:spTree>
    <p:extLst>
      <p:ext uri="{BB962C8B-B14F-4D97-AF65-F5344CB8AC3E}">
        <p14:creationId xmlns:p14="http://schemas.microsoft.com/office/powerpoint/2010/main" val="7825375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biblegateway.com/passage/?search=Micah+7&amp;version=NASB#fen-NASB-22666a" TargetMode="External"/><Relationship Id="rId2" Type="http://schemas.openxmlformats.org/officeDocument/2006/relationships/slide" Target="../slides/slide2.xml"/><Relationship Id="rId1" Type="http://schemas.openxmlformats.org/officeDocument/2006/relationships/notesMaster" Target="../notesMasters/notesMaster1.xml"/><Relationship Id="rId4" Type="http://schemas.openxmlformats.org/officeDocument/2006/relationships/hyperlink" Target="https://www.biblegateway.com/passage/?search=Micah+7&amp;version=NASB#fen-NASB-22667b"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Micah 7:1-2 (1-7 is the full description for why He trust in the Lord.)</a:t>
            </a:r>
          </a:p>
          <a:p>
            <a:endParaRPr lang="en-US" dirty="0"/>
          </a:p>
          <a:p>
            <a:r>
              <a:rPr lang="en-US" sz="1200" b="0" i="0" kern="1200" dirty="0">
                <a:solidFill>
                  <a:schemeClr val="tx1"/>
                </a:solidFill>
                <a:effectLst/>
                <a:latin typeface="+mn-lt"/>
                <a:ea typeface="+mn-ea"/>
                <a:cs typeface="+mn-cs"/>
              </a:rPr>
              <a:t>Woe is me! For I am</a:t>
            </a:r>
            <a:br>
              <a:rPr lang="en-US" dirty="0"/>
            </a:br>
            <a:r>
              <a:rPr lang="en-US" sz="1200" b="0" i="0" kern="1200" dirty="0">
                <a:solidFill>
                  <a:schemeClr val="tx1"/>
                </a:solidFill>
                <a:effectLst/>
                <a:latin typeface="+mn-lt"/>
                <a:ea typeface="+mn-ea"/>
                <a:cs typeface="+mn-cs"/>
              </a:rPr>
              <a:t>Like the fruit pickers, like the grape gatherers.</a:t>
            </a:r>
            <a:br>
              <a:rPr lang="en-US" dirty="0"/>
            </a:br>
            <a:r>
              <a:rPr lang="en-US" sz="1200" b="0" i="0" kern="1200" dirty="0">
                <a:solidFill>
                  <a:schemeClr val="tx1"/>
                </a:solidFill>
                <a:effectLst/>
                <a:latin typeface="+mn-lt"/>
                <a:ea typeface="+mn-ea"/>
                <a:cs typeface="+mn-cs"/>
              </a:rPr>
              <a:t>There is not a cluster of grapes to eat,</a:t>
            </a:r>
            <a:br>
              <a:rPr lang="en-US" dirty="0"/>
            </a:br>
            <a:r>
              <a:rPr lang="en-US" sz="1200" b="0" i="1" kern="1200" dirty="0">
                <a:solidFill>
                  <a:schemeClr val="tx1"/>
                </a:solidFill>
                <a:effectLst/>
                <a:latin typeface="+mn-lt"/>
                <a:ea typeface="+mn-ea"/>
                <a:cs typeface="+mn-cs"/>
              </a:rPr>
              <a:t>Or</a:t>
            </a:r>
            <a:r>
              <a:rPr lang="en-US" sz="1200" b="0" i="0" kern="1200" dirty="0">
                <a:solidFill>
                  <a:schemeClr val="tx1"/>
                </a:solidFill>
                <a:effectLst/>
                <a:latin typeface="+mn-lt"/>
                <a:ea typeface="+mn-ea"/>
                <a:cs typeface="+mn-cs"/>
              </a:rPr>
              <a:t> a first-ripe fig </a:t>
            </a:r>
            <a:r>
              <a:rPr lang="en-US" sz="1200" b="0" i="1" kern="1200" dirty="0">
                <a:solidFill>
                  <a:schemeClr val="tx1"/>
                </a:solidFill>
                <a:effectLst/>
                <a:latin typeface="+mn-lt"/>
                <a:ea typeface="+mn-ea"/>
                <a:cs typeface="+mn-cs"/>
              </a:rPr>
              <a:t>which</a:t>
            </a:r>
            <a:r>
              <a:rPr lang="en-US" sz="1200" b="0" i="0" kern="1200" dirty="0">
                <a:solidFill>
                  <a:schemeClr val="tx1"/>
                </a:solidFill>
                <a:effectLst/>
                <a:latin typeface="+mn-lt"/>
                <a:ea typeface="+mn-ea"/>
                <a:cs typeface="+mn-cs"/>
              </a:rPr>
              <a:t> </a:t>
            </a:r>
            <a:r>
              <a:rPr lang="en-US" sz="1200" b="0" i="0" kern="1200" baseline="30000" dirty="0">
                <a:solidFill>
                  <a:schemeClr val="tx1"/>
                </a:solidFill>
                <a:effectLst/>
                <a:latin typeface="+mn-lt"/>
                <a:ea typeface="+mn-ea"/>
                <a:cs typeface="+mn-cs"/>
              </a:rPr>
              <a:t>[</a:t>
            </a:r>
            <a:r>
              <a:rPr lang="en-US" sz="1200" b="0" i="0" u="none" strike="noStrike" kern="1200" baseline="30000" dirty="0">
                <a:solidFill>
                  <a:schemeClr val="tx1"/>
                </a:solidFill>
                <a:effectLst/>
                <a:latin typeface="+mn-lt"/>
                <a:ea typeface="+mn-ea"/>
                <a:cs typeface="+mn-cs"/>
                <a:hlinkClick r:id="rId3" tooltip="See footnote a"/>
              </a:rPr>
              <a:t>a</a:t>
            </a:r>
            <a:r>
              <a:rPr lang="en-US" sz="1200" b="0" i="0" kern="1200" baseline="30000" dirty="0">
                <a:solidFill>
                  <a:schemeClr val="tx1"/>
                </a:solidFill>
                <a:effectLst/>
                <a:latin typeface="+mn-lt"/>
                <a:ea typeface="+mn-ea"/>
                <a:cs typeface="+mn-cs"/>
              </a:rPr>
              <a:t>]</a:t>
            </a:r>
            <a:r>
              <a:rPr lang="en-US" sz="1200" b="0" i="0" kern="1200" dirty="0">
                <a:solidFill>
                  <a:schemeClr val="tx1"/>
                </a:solidFill>
                <a:effectLst/>
                <a:latin typeface="+mn-lt"/>
                <a:ea typeface="+mn-ea"/>
                <a:cs typeface="+mn-cs"/>
              </a:rPr>
              <a:t>I crave.</a:t>
            </a:r>
            <a:br>
              <a:rPr lang="en-US" dirty="0"/>
            </a:br>
            <a:r>
              <a:rPr lang="en-US" sz="1200" b="1" i="0" kern="1200" baseline="30000" dirty="0">
                <a:solidFill>
                  <a:schemeClr val="tx1"/>
                </a:solidFill>
                <a:effectLst/>
                <a:latin typeface="+mn-lt"/>
                <a:ea typeface="+mn-ea"/>
                <a:cs typeface="+mn-cs"/>
              </a:rPr>
              <a:t>2 </a:t>
            </a:r>
            <a:r>
              <a:rPr lang="en-US" sz="1200" b="0" i="0" kern="1200" dirty="0">
                <a:solidFill>
                  <a:schemeClr val="tx1"/>
                </a:solidFill>
                <a:effectLst/>
                <a:latin typeface="+mn-lt"/>
                <a:ea typeface="+mn-ea"/>
                <a:cs typeface="+mn-cs"/>
              </a:rPr>
              <a:t>The </a:t>
            </a:r>
            <a:r>
              <a:rPr lang="en-US" sz="1200" b="0" i="0" kern="1200" baseline="30000" dirty="0">
                <a:solidFill>
                  <a:schemeClr val="tx1"/>
                </a:solidFill>
                <a:effectLst/>
                <a:latin typeface="+mn-lt"/>
                <a:ea typeface="+mn-ea"/>
                <a:cs typeface="+mn-cs"/>
              </a:rPr>
              <a:t>[</a:t>
            </a:r>
            <a:r>
              <a:rPr lang="en-US" sz="1200" b="0" i="0" u="none" strike="noStrike" kern="1200" baseline="30000" dirty="0">
                <a:solidFill>
                  <a:schemeClr val="tx1"/>
                </a:solidFill>
                <a:effectLst/>
                <a:latin typeface="+mn-lt"/>
                <a:ea typeface="+mn-ea"/>
                <a:cs typeface="+mn-cs"/>
                <a:hlinkClick r:id="rId4" tooltip="See footnote b"/>
              </a:rPr>
              <a:t>b</a:t>
            </a:r>
            <a:r>
              <a:rPr lang="en-US" sz="1200" b="0" i="0" kern="1200" baseline="30000" dirty="0">
                <a:solidFill>
                  <a:schemeClr val="tx1"/>
                </a:solidFill>
                <a:effectLst/>
                <a:latin typeface="+mn-lt"/>
                <a:ea typeface="+mn-ea"/>
                <a:cs typeface="+mn-cs"/>
              </a:rPr>
              <a:t>]</a:t>
            </a:r>
            <a:r>
              <a:rPr lang="en-US" sz="1200" b="0" i="0" kern="1200" dirty="0">
                <a:solidFill>
                  <a:schemeClr val="tx1"/>
                </a:solidFill>
                <a:effectLst/>
                <a:latin typeface="+mn-lt"/>
                <a:ea typeface="+mn-ea"/>
                <a:cs typeface="+mn-cs"/>
              </a:rPr>
              <a:t>godly person has perished from the land,</a:t>
            </a:r>
            <a:br>
              <a:rPr lang="en-US" dirty="0"/>
            </a:br>
            <a:r>
              <a:rPr lang="en-US" sz="1200" b="0" i="0" kern="1200" dirty="0">
                <a:solidFill>
                  <a:schemeClr val="tx1"/>
                </a:solidFill>
                <a:effectLst/>
                <a:latin typeface="+mn-lt"/>
                <a:ea typeface="+mn-ea"/>
                <a:cs typeface="+mn-cs"/>
              </a:rPr>
              <a:t>And there is no upright </a:t>
            </a:r>
            <a:r>
              <a:rPr lang="en-US" sz="1200" b="0" i="1" kern="1200" dirty="0">
                <a:solidFill>
                  <a:schemeClr val="tx1"/>
                </a:solidFill>
                <a:effectLst/>
                <a:latin typeface="+mn-lt"/>
                <a:ea typeface="+mn-ea"/>
                <a:cs typeface="+mn-cs"/>
              </a:rPr>
              <a:t>person</a:t>
            </a:r>
            <a:r>
              <a:rPr lang="en-US" sz="1200" b="0" i="0" kern="1200" dirty="0">
                <a:solidFill>
                  <a:schemeClr val="tx1"/>
                </a:solidFill>
                <a:effectLst/>
                <a:latin typeface="+mn-lt"/>
                <a:ea typeface="+mn-ea"/>
                <a:cs typeface="+mn-cs"/>
              </a:rPr>
              <a:t> among men.</a:t>
            </a:r>
            <a:br>
              <a:rPr lang="en-US" dirty="0"/>
            </a:br>
            <a:r>
              <a:rPr lang="en-US" sz="1200" b="0" i="0" kern="1200" dirty="0">
                <a:solidFill>
                  <a:schemeClr val="tx1"/>
                </a:solidFill>
                <a:effectLst/>
                <a:latin typeface="+mn-lt"/>
                <a:ea typeface="+mn-ea"/>
                <a:cs typeface="+mn-cs"/>
              </a:rPr>
              <a:t>All of them lie in wait for bloodshed;</a:t>
            </a:r>
            <a:br>
              <a:rPr lang="en-US" dirty="0"/>
            </a:br>
            <a:r>
              <a:rPr lang="en-US" sz="1200" b="0" i="0" kern="1200" dirty="0">
                <a:solidFill>
                  <a:schemeClr val="tx1"/>
                </a:solidFill>
                <a:effectLst/>
                <a:latin typeface="+mn-lt"/>
                <a:ea typeface="+mn-ea"/>
                <a:cs typeface="+mn-cs"/>
              </a:rPr>
              <a:t>Each of them hunts the other with a net.</a:t>
            </a:r>
            <a:endParaRPr lang="en-US" dirty="0"/>
          </a:p>
          <a:p>
            <a:endParaRPr lang="en-US" dirty="0"/>
          </a:p>
          <a:p>
            <a:endParaRPr lang="en-US" dirty="0"/>
          </a:p>
          <a:p>
            <a:endParaRPr lang="en-US" dirty="0"/>
          </a:p>
          <a:p>
            <a:endParaRPr lang="en-US" dirty="0"/>
          </a:p>
          <a:p>
            <a:r>
              <a:rPr lang="en-US" dirty="0"/>
              <a:t>It’s not just federal testimony…</a:t>
            </a:r>
          </a:p>
          <a:p>
            <a:endParaRPr lang="en-US" dirty="0"/>
          </a:p>
          <a:p>
            <a:r>
              <a:rPr lang="en-US" dirty="0"/>
              <a:t>Lying happens in school when students cheat on an assignment, and pass off the work of others as their own.</a:t>
            </a:r>
          </a:p>
          <a:p>
            <a:endParaRPr lang="en-US" dirty="0"/>
          </a:p>
          <a:p>
            <a:r>
              <a:rPr lang="en-US" dirty="0"/>
              <a:t>Lying happens in marriages when spouses deceive and hide their actions from each other.</a:t>
            </a:r>
          </a:p>
          <a:p>
            <a:endParaRPr lang="en-US" dirty="0"/>
          </a:p>
          <a:p>
            <a:r>
              <a:rPr lang="en-US" dirty="0"/>
              <a:t>Lying happens in the marketplace when people try to excuse their choices and minimize how PERSONAL it really is by saying: it’s just business.</a:t>
            </a:r>
          </a:p>
          <a:p>
            <a:endParaRPr lang="en-US" dirty="0"/>
          </a:p>
        </p:txBody>
      </p:sp>
      <p:sp>
        <p:nvSpPr>
          <p:cNvPr id="4" name="Slide Number Placeholder 3"/>
          <p:cNvSpPr>
            <a:spLocks noGrp="1"/>
          </p:cNvSpPr>
          <p:nvPr>
            <p:ph type="sldNum" sz="quarter" idx="5"/>
          </p:nvPr>
        </p:nvSpPr>
        <p:spPr/>
        <p:txBody>
          <a:bodyPr/>
          <a:lstStyle/>
          <a:p>
            <a:fld id="{8BC4CE5F-E13F-0242-A8AC-1AE36AEA27A7}" type="slidenum">
              <a:rPr lang="en-US" smtClean="0"/>
              <a:t>2</a:t>
            </a:fld>
            <a:endParaRPr lang="en-US"/>
          </a:p>
        </p:txBody>
      </p:sp>
    </p:spTree>
    <p:extLst>
      <p:ext uri="{BB962C8B-B14F-4D97-AF65-F5344CB8AC3E}">
        <p14:creationId xmlns:p14="http://schemas.microsoft.com/office/powerpoint/2010/main" val="43473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you would expect, God is completely HONEST about the lies that have been told all throughout history.</a:t>
            </a:r>
          </a:p>
          <a:p>
            <a:endParaRPr lang="en-US" dirty="0"/>
          </a:p>
          <a:p>
            <a:r>
              <a:rPr lang="en-US" dirty="0"/>
              <a:t>He shows us the worst of the worst – as Satan twists God’s words with his Lies.</a:t>
            </a:r>
          </a:p>
          <a:p>
            <a:endParaRPr lang="en-US" dirty="0"/>
          </a:p>
          <a:p>
            <a:r>
              <a:rPr lang="en-US" dirty="0"/>
              <a:t>He shows us the failures of good people – who should have spoken truth with Faith – but who often out of fear – turn to lies.</a:t>
            </a:r>
          </a:p>
          <a:p>
            <a:endParaRPr lang="en-US" dirty="0"/>
          </a:p>
          <a:p>
            <a:r>
              <a:rPr lang="en-US" dirty="0"/>
              <a:t>He shows us that lying isn’t restricted to human relationships and commitments – but that many people have become bold enough to Lie Against God as false teachers and false prophets.</a:t>
            </a:r>
          </a:p>
          <a:p>
            <a:endParaRPr lang="en-US" dirty="0"/>
          </a:p>
          <a:p>
            <a:r>
              <a:rPr lang="en-US" dirty="0"/>
              <a:t>He shows us Peter cold and cowardly – He shows us </a:t>
            </a:r>
            <a:r>
              <a:rPr lang="en-US" dirty="0" err="1"/>
              <a:t>Annanias</a:t>
            </a:r>
            <a:r>
              <a:rPr lang="en-US" dirty="0"/>
              <a:t> &amp; </a:t>
            </a:r>
            <a:r>
              <a:rPr lang="en-US" dirty="0" err="1"/>
              <a:t>Sapharia</a:t>
            </a:r>
            <a:r>
              <a:rPr lang="en-US" dirty="0"/>
              <a:t>: greedy and prideful.</a:t>
            </a:r>
          </a:p>
          <a:p>
            <a:endParaRPr lang="en-US" dirty="0"/>
          </a:p>
          <a:p>
            <a:r>
              <a:rPr lang="en-US" dirty="0"/>
              <a:t>He let’s us know that some people have no interest in the truth whatsoever. They don’t love or value the truth and they delight in believing what is false – people God turns over to the </a:t>
            </a:r>
          </a:p>
          <a:p>
            <a:endParaRPr lang="en-US" dirty="0"/>
          </a:p>
          <a:p>
            <a:r>
              <a:rPr lang="en-US" dirty="0"/>
              <a:t>THE POINT:  Lying leads a lot of places…it leads to hurtful actions, it leads to fear and greed…but over and over where lying finally leads is To Lying About God.</a:t>
            </a:r>
          </a:p>
          <a:p>
            <a:endParaRPr lang="en-US" dirty="0"/>
          </a:p>
          <a:p>
            <a:r>
              <a:rPr lang="en-US" dirty="0"/>
              <a:t>We NEED TO HAVE OUR EYES WIDE OPEN about the spiritual consequences of LIES.</a:t>
            </a:r>
          </a:p>
        </p:txBody>
      </p:sp>
      <p:sp>
        <p:nvSpPr>
          <p:cNvPr id="4" name="Slide Number Placeholder 3"/>
          <p:cNvSpPr>
            <a:spLocks noGrp="1"/>
          </p:cNvSpPr>
          <p:nvPr>
            <p:ph type="sldNum" sz="quarter" idx="5"/>
          </p:nvPr>
        </p:nvSpPr>
        <p:spPr/>
        <p:txBody>
          <a:bodyPr/>
          <a:lstStyle/>
          <a:p>
            <a:fld id="{8BC4CE5F-E13F-0242-A8AC-1AE36AEA27A7}" type="slidenum">
              <a:rPr lang="en-US" smtClean="0"/>
              <a:t>3</a:t>
            </a:fld>
            <a:endParaRPr lang="en-US"/>
          </a:p>
        </p:txBody>
      </p:sp>
    </p:spTree>
    <p:extLst>
      <p:ext uri="{BB962C8B-B14F-4D97-AF65-F5344CB8AC3E}">
        <p14:creationId xmlns:p14="http://schemas.microsoft.com/office/powerpoint/2010/main" val="14568063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 only are there Spiritual and Eternal consequences – there are immediate personal consequences.</a:t>
            </a:r>
          </a:p>
        </p:txBody>
      </p:sp>
      <p:sp>
        <p:nvSpPr>
          <p:cNvPr id="4" name="Slide Number Placeholder 3"/>
          <p:cNvSpPr>
            <a:spLocks noGrp="1"/>
          </p:cNvSpPr>
          <p:nvPr>
            <p:ph type="sldNum" sz="quarter" idx="5"/>
          </p:nvPr>
        </p:nvSpPr>
        <p:spPr/>
        <p:txBody>
          <a:bodyPr/>
          <a:lstStyle/>
          <a:p>
            <a:fld id="{8BC4CE5F-E13F-0242-A8AC-1AE36AEA27A7}" type="slidenum">
              <a:rPr lang="en-US" smtClean="0"/>
              <a:t>4</a:t>
            </a:fld>
            <a:endParaRPr lang="en-US"/>
          </a:p>
        </p:txBody>
      </p:sp>
    </p:spTree>
    <p:extLst>
      <p:ext uri="{BB962C8B-B14F-4D97-AF65-F5344CB8AC3E}">
        <p14:creationId xmlns:p14="http://schemas.microsoft.com/office/powerpoint/2010/main" val="16494749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Why Does God Hate Lying So much that it would be mentioned over and over in Scripture.</a:t>
            </a:r>
          </a:p>
        </p:txBody>
      </p:sp>
      <p:sp>
        <p:nvSpPr>
          <p:cNvPr id="4" name="Slide Number Placeholder 3"/>
          <p:cNvSpPr>
            <a:spLocks noGrp="1"/>
          </p:cNvSpPr>
          <p:nvPr>
            <p:ph type="sldNum" sz="quarter" idx="5"/>
          </p:nvPr>
        </p:nvSpPr>
        <p:spPr/>
        <p:txBody>
          <a:bodyPr/>
          <a:lstStyle/>
          <a:p>
            <a:fld id="{8BC4CE5F-E13F-0242-A8AC-1AE36AEA27A7}" type="slidenum">
              <a:rPr lang="en-US" smtClean="0"/>
              <a:t>6</a:t>
            </a:fld>
            <a:endParaRPr lang="en-US"/>
          </a:p>
        </p:txBody>
      </p:sp>
    </p:spTree>
    <p:extLst>
      <p:ext uri="{BB962C8B-B14F-4D97-AF65-F5344CB8AC3E}">
        <p14:creationId xmlns:p14="http://schemas.microsoft.com/office/powerpoint/2010/main" val="39737246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Lying Is The First Sinful Practice Christians Are Told To Reject. (</a:t>
            </a:r>
            <a:r>
              <a:rPr lang="en-US" dirty="0" err="1"/>
              <a:t>Eph</a:t>
            </a:r>
            <a:r>
              <a:rPr lang="en-US" dirty="0"/>
              <a:t> 4:17-24)</a:t>
            </a:r>
          </a:p>
          <a:p>
            <a:r>
              <a:rPr lang="en-US" dirty="0"/>
              <a:t>Christians Lay Aside Falsehood Because It Is A Betrayal of Everything Jesus Accomplished.</a:t>
            </a:r>
          </a:p>
          <a:p>
            <a:r>
              <a:rPr lang="en-US" dirty="0"/>
              <a:t>Christians Speak Truth, The Whole Truth, &amp; Nothing But The Truth</a:t>
            </a:r>
          </a:p>
          <a:p>
            <a:r>
              <a:rPr lang="en-US" dirty="0"/>
              <a:t>Christians Take The Truth Personally</a:t>
            </a:r>
          </a:p>
          <a:p>
            <a:r>
              <a:rPr lang="en-US" dirty="0"/>
              <a:t>Christians Use The Truth To Edify The Body</a:t>
            </a:r>
          </a:p>
          <a:p>
            <a:endParaRPr lang="en-US" dirty="0"/>
          </a:p>
        </p:txBody>
      </p:sp>
      <p:sp>
        <p:nvSpPr>
          <p:cNvPr id="4" name="Slide Number Placeholder 3"/>
          <p:cNvSpPr>
            <a:spLocks noGrp="1"/>
          </p:cNvSpPr>
          <p:nvPr>
            <p:ph type="sldNum" sz="quarter" idx="5"/>
          </p:nvPr>
        </p:nvSpPr>
        <p:spPr/>
        <p:txBody>
          <a:bodyPr/>
          <a:lstStyle/>
          <a:p>
            <a:fld id="{8BC4CE5F-E13F-0242-A8AC-1AE36AEA27A7}" type="slidenum">
              <a:rPr lang="en-US" smtClean="0"/>
              <a:t>7</a:t>
            </a:fld>
            <a:endParaRPr lang="en-US"/>
          </a:p>
        </p:txBody>
      </p:sp>
    </p:spTree>
    <p:extLst>
      <p:ext uri="{BB962C8B-B14F-4D97-AF65-F5344CB8AC3E}">
        <p14:creationId xmlns:p14="http://schemas.microsoft.com/office/powerpoint/2010/main" val="18349415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God Speaks To Reveal What Is Good &amp; Helpful For Us.</a:t>
            </a:r>
          </a:p>
          <a:p>
            <a:endParaRPr lang="en-US" dirty="0"/>
          </a:p>
          <a:p>
            <a:endParaRPr lang="en-US" dirty="0"/>
          </a:p>
          <a:p>
            <a:r>
              <a:rPr lang="en-US" dirty="0"/>
              <a:t>Examine Your Heart… Jesus said what is in our heart will come out.  Let’s bring out the best.  Consider your values and what you know you stand for and care about.  It will come out more sincerely than anything that could be fabricated.  The golden rule should serve as a very good test…if you would not want something mis-represented to you. Then don’t mis-represent it to others.</a:t>
            </a:r>
          </a:p>
          <a:p>
            <a:endParaRPr lang="en-US" dirty="0"/>
          </a:p>
          <a:p>
            <a:r>
              <a:rPr lang="en-US" dirty="0"/>
              <a:t>Determine…One lie always leads to another.  Determine today I’m not starting down that path.</a:t>
            </a:r>
          </a:p>
          <a:p>
            <a:endParaRPr lang="en-US" dirty="0"/>
          </a:p>
          <a:p>
            <a:r>
              <a:rPr lang="en-US" dirty="0"/>
              <a:t>Treasure…it takes very little falsehood to cast doubt on you and your reputation.</a:t>
            </a:r>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8BC4CE5F-E13F-0242-A8AC-1AE36AEA27A7}" type="slidenum">
              <a:rPr lang="en-US" smtClean="0"/>
              <a:t>8</a:t>
            </a:fld>
            <a:endParaRPr lang="en-US"/>
          </a:p>
        </p:txBody>
      </p:sp>
    </p:spTree>
    <p:extLst>
      <p:ext uri="{BB962C8B-B14F-4D97-AF65-F5344CB8AC3E}">
        <p14:creationId xmlns:p14="http://schemas.microsoft.com/office/powerpoint/2010/main" val="29077204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52DFB15-F4DC-894F-8EA1-7CC31521C607}" type="datetimeFigureOut">
              <a:rPr lang="en-US" smtClean="0"/>
              <a:t>1/23/20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45914E-6ABB-A844-869E-A4B64E74B04A}" type="slidenum">
              <a:rPr lang="en-US" smtClean="0"/>
              <a:t>‹#›</a:t>
            </a:fld>
            <a:endParaRPr lang="en-US"/>
          </a:p>
        </p:txBody>
      </p:sp>
    </p:spTree>
    <p:extLst>
      <p:ext uri="{BB962C8B-B14F-4D97-AF65-F5344CB8AC3E}">
        <p14:creationId xmlns:p14="http://schemas.microsoft.com/office/powerpoint/2010/main" val="250916587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2DFB15-F4DC-894F-8EA1-7CC31521C607}" type="datetimeFigureOut">
              <a:rPr lang="en-US" smtClean="0"/>
              <a:t>1/23/20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45914E-6ABB-A844-869E-A4B64E74B04A}" type="slidenum">
              <a:rPr lang="en-US" smtClean="0"/>
              <a:t>‹#›</a:t>
            </a:fld>
            <a:endParaRPr lang="en-US"/>
          </a:p>
        </p:txBody>
      </p:sp>
    </p:spTree>
    <p:extLst>
      <p:ext uri="{BB962C8B-B14F-4D97-AF65-F5344CB8AC3E}">
        <p14:creationId xmlns:p14="http://schemas.microsoft.com/office/powerpoint/2010/main" val="376608141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2DFB15-F4DC-894F-8EA1-7CC31521C607}" type="datetimeFigureOut">
              <a:rPr lang="en-US" smtClean="0"/>
              <a:t>1/23/20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45914E-6ABB-A844-869E-A4B64E74B04A}" type="slidenum">
              <a:rPr lang="en-US" smtClean="0"/>
              <a:t>‹#›</a:t>
            </a:fld>
            <a:endParaRPr lang="en-US"/>
          </a:p>
        </p:txBody>
      </p:sp>
    </p:spTree>
    <p:extLst>
      <p:ext uri="{BB962C8B-B14F-4D97-AF65-F5344CB8AC3E}">
        <p14:creationId xmlns:p14="http://schemas.microsoft.com/office/powerpoint/2010/main" val="326174445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solidFill>
                  <a:schemeClr val="bg1"/>
                </a:solidFill>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3" name="Content Placeholder 2"/>
          <p:cNvSpPr>
            <a:spLocks noGrp="1"/>
          </p:cNvSpPr>
          <p:nvPr>
            <p:ph idx="1"/>
          </p:nvPr>
        </p:nvSpPr>
        <p:spPr/>
        <p:txBody>
          <a:bodyPr>
            <a:normAutofit/>
          </a:bodyPr>
          <a:lstStyle>
            <a:lvl1pPr>
              <a:defRPr sz="3200">
                <a:solidFill>
                  <a:schemeClr val="bg1"/>
                </a:solidFill>
              </a:defRPr>
            </a:lvl1pPr>
            <a:lvl2pPr>
              <a:defRPr sz="28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A52DFB15-F4DC-894F-8EA1-7CC31521C607}" type="datetimeFigureOut">
              <a:rPr lang="en-US" smtClean="0"/>
              <a:t>1/23/20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45914E-6ABB-A844-869E-A4B64E74B04A}" type="slidenum">
              <a:rPr lang="en-US" smtClean="0"/>
              <a:t>‹#›</a:t>
            </a:fld>
            <a:endParaRPr lang="en-US"/>
          </a:p>
        </p:txBody>
      </p:sp>
    </p:spTree>
    <p:extLst>
      <p:ext uri="{BB962C8B-B14F-4D97-AF65-F5344CB8AC3E}">
        <p14:creationId xmlns:p14="http://schemas.microsoft.com/office/powerpoint/2010/main" val="142608128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 presetClass="entr" presetSubtype="4"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ppt_x"/>
                          </p:val>
                        </p:tav>
                        <p:tav tm="100000">
                          <p:val>
                            <p:strVal val="#ppt_x"/>
                          </p:val>
                        </p:tav>
                      </p:tavLst>
                    </p:anim>
                    <p:anim calcmode="lin" valueType="num">
                      <p:cBhvr additive="base">
                        <p:cTn dur="500" fill="hold"/>
                        <p:tgtEl>
                          <p:spTgt spid="3"/>
                        </p:tgtEl>
                        <p:attrNameLst>
                          <p:attrName>ppt_y</p:attrName>
                        </p:attrNameLst>
                      </p:cBhvr>
                      <p:tavLst>
                        <p:tav tm="0">
                          <p:val>
                            <p:strVal val="1+#ppt_h/2"/>
                          </p:val>
                        </p:tav>
                        <p:tav tm="100000">
                          <p:val>
                            <p:strVal val="#ppt_y"/>
                          </p:val>
                        </p:tav>
                      </p:tavLst>
                    </p:anim>
                  </p:childTnLst>
                </p:cTn>
              </p:par>
            </p:tnLst>
          </p:tmpl>
          <p:tmpl lvl="2">
            <p:tnLst>
              <p:par>
                <p:cTn presetID="2" presetClass="entr" presetSubtype="4"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ppt_x"/>
                          </p:val>
                        </p:tav>
                        <p:tav tm="100000">
                          <p:val>
                            <p:strVal val="#ppt_x"/>
                          </p:val>
                        </p:tav>
                      </p:tavLst>
                    </p:anim>
                    <p:anim calcmode="lin" valueType="num">
                      <p:cBhvr additive="base">
                        <p:cTn dur="500" fill="hold"/>
                        <p:tgtEl>
                          <p:spTgt spid="3"/>
                        </p:tgtEl>
                        <p:attrNameLst>
                          <p:attrName>ppt_y</p:attrName>
                        </p:attrNameLst>
                      </p:cBhvr>
                      <p:tavLst>
                        <p:tav tm="0">
                          <p:val>
                            <p:strVal val="1+#ppt_h/2"/>
                          </p:val>
                        </p:tav>
                        <p:tav tm="100000">
                          <p:val>
                            <p:strVal val="#ppt_y"/>
                          </p:val>
                        </p:tav>
                      </p:tavLst>
                    </p:anim>
                  </p:childTnLst>
                </p:cTn>
              </p:par>
            </p:tnLst>
          </p:tmpl>
          <p:tmpl lvl="3">
            <p:tnLst>
              <p:par>
                <p:cTn presetID="2" presetClass="entr" presetSubtype="4"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ppt_x"/>
                          </p:val>
                        </p:tav>
                        <p:tav tm="100000">
                          <p:val>
                            <p:strVal val="#ppt_x"/>
                          </p:val>
                        </p:tav>
                      </p:tavLst>
                    </p:anim>
                    <p:anim calcmode="lin" valueType="num">
                      <p:cBhvr additive="base">
                        <p:cTn dur="500" fill="hold"/>
                        <p:tgtEl>
                          <p:spTgt spid="3"/>
                        </p:tgtEl>
                        <p:attrNameLst>
                          <p:attrName>ppt_y</p:attrName>
                        </p:attrNameLst>
                      </p:cBhvr>
                      <p:tavLst>
                        <p:tav tm="0">
                          <p:val>
                            <p:strVal val="1+#ppt_h/2"/>
                          </p:val>
                        </p:tav>
                        <p:tav tm="100000">
                          <p:val>
                            <p:strVal val="#ppt_y"/>
                          </p:val>
                        </p:tav>
                      </p:tavLst>
                    </p:anim>
                  </p:childTnLst>
                </p:cTn>
              </p:par>
            </p:tnLst>
          </p:tmpl>
          <p:tmpl lvl="4">
            <p:tnLst>
              <p:par>
                <p:cTn presetID="2" presetClass="entr" presetSubtype="4"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ppt_x"/>
                          </p:val>
                        </p:tav>
                        <p:tav tm="100000">
                          <p:val>
                            <p:strVal val="#ppt_x"/>
                          </p:val>
                        </p:tav>
                      </p:tavLst>
                    </p:anim>
                    <p:anim calcmode="lin" valueType="num">
                      <p:cBhvr additive="base">
                        <p:cTn dur="500" fill="hold"/>
                        <p:tgtEl>
                          <p:spTgt spid="3"/>
                        </p:tgtEl>
                        <p:attrNameLst>
                          <p:attrName>ppt_y</p:attrName>
                        </p:attrNameLst>
                      </p:cBhvr>
                      <p:tavLst>
                        <p:tav tm="0">
                          <p:val>
                            <p:strVal val="1+#ppt_h/2"/>
                          </p:val>
                        </p:tav>
                        <p:tav tm="100000">
                          <p:val>
                            <p:strVal val="#ppt_y"/>
                          </p:val>
                        </p:tav>
                      </p:tavLst>
                    </p:anim>
                  </p:childTnLst>
                </p:cTn>
              </p:par>
            </p:tnLst>
          </p:tmpl>
          <p:tmpl lvl="5">
            <p:tnLst>
              <p:par>
                <p:cTn presetID="2" presetClass="entr" presetSubtype="4"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ppt_x"/>
                          </p:val>
                        </p:tav>
                        <p:tav tm="100000">
                          <p:val>
                            <p:strVal val="#ppt_x"/>
                          </p:val>
                        </p:tav>
                      </p:tavLst>
                    </p:anim>
                    <p:anim calcmode="lin" valueType="num">
                      <p:cBhvr additive="base">
                        <p:cTn dur="500" fill="hold"/>
                        <p:tgtEl>
                          <p:spTgt spid="3"/>
                        </p:tgtEl>
                        <p:attrNameLst>
                          <p:attrName>ppt_y</p:attrName>
                        </p:attrNameLst>
                      </p:cBhvr>
                      <p:tavLst>
                        <p:tav tm="0">
                          <p:val>
                            <p:strVal val="1+#ppt_h/2"/>
                          </p:val>
                        </p:tav>
                        <p:tav tm="100000">
                          <p:val>
                            <p:strVal val="#ppt_y"/>
                          </p:val>
                        </p:tav>
                      </p:tavLst>
                    </p:anim>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52DFB15-F4DC-894F-8EA1-7CC31521C607}" type="datetimeFigureOut">
              <a:rPr lang="en-US" smtClean="0"/>
              <a:t>1/23/20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45914E-6ABB-A844-869E-A4B64E74B04A}" type="slidenum">
              <a:rPr lang="en-US" smtClean="0"/>
              <a:t>‹#›</a:t>
            </a:fld>
            <a:endParaRPr lang="en-US"/>
          </a:p>
        </p:txBody>
      </p:sp>
    </p:spTree>
    <p:extLst>
      <p:ext uri="{BB962C8B-B14F-4D97-AF65-F5344CB8AC3E}">
        <p14:creationId xmlns:p14="http://schemas.microsoft.com/office/powerpoint/2010/main" val="157141656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52DFB15-F4DC-894F-8EA1-7CC31521C607}" type="datetimeFigureOut">
              <a:rPr lang="en-US" smtClean="0"/>
              <a:t>1/23/20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45914E-6ABB-A844-869E-A4B64E74B04A}" type="slidenum">
              <a:rPr lang="en-US" smtClean="0"/>
              <a:t>‹#›</a:t>
            </a:fld>
            <a:endParaRPr lang="en-US"/>
          </a:p>
        </p:txBody>
      </p:sp>
    </p:spTree>
    <p:extLst>
      <p:ext uri="{BB962C8B-B14F-4D97-AF65-F5344CB8AC3E}">
        <p14:creationId xmlns:p14="http://schemas.microsoft.com/office/powerpoint/2010/main" val="32134824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52DFB15-F4DC-894F-8EA1-7CC31521C607}" type="datetimeFigureOut">
              <a:rPr lang="en-US" smtClean="0"/>
              <a:t>1/23/20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45914E-6ABB-A844-869E-A4B64E74B04A}" type="slidenum">
              <a:rPr lang="en-US" smtClean="0"/>
              <a:t>‹#›</a:t>
            </a:fld>
            <a:endParaRPr lang="en-US"/>
          </a:p>
        </p:txBody>
      </p:sp>
    </p:spTree>
    <p:extLst>
      <p:ext uri="{BB962C8B-B14F-4D97-AF65-F5344CB8AC3E}">
        <p14:creationId xmlns:p14="http://schemas.microsoft.com/office/powerpoint/2010/main" val="169584000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52DFB15-F4DC-894F-8EA1-7CC31521C607}" type="datetimeFigureOut">
              <a:rPr lang="en-US" smtClean="0"/>
              <a:t>1/23/20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45914E-6ABB-A844-869E-A4B64E74B04A}" type="slidenum">
              <a:rPr lang="en-US" smtClean="0"/>
              <a:t>‹#›</a:t>
            </a:fld>
            <a:endParaRPr lang="en-US"/>
          </a:p>
        </p:txBody>
      </p:sp>
    </p:spTree>
    <p:extLst>
      <p:ext uri="{BB962C8B-B14F-4D97-AF65-F5344CB8AC3E}">
        <p14:creationId xmlns:p14="http://schemas.microsoft.com/office/powerpoint/2010/main" val="235187408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2DFB15-F4DC-894F-8EA1-7CC31521C607}" type="datetimeFigureOut">
              <a:rPr lang="en-US" smtClean="0"/>
              <a:t>1/23/20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45914E-6ABB-A844-869E-A4B64E74B04A}" type="slidenum">
              <a:rPr lang="en-US" smtClean="0"/>
              <a:t>‹#›</a:t>
            </a:fld>
            <a:endParaRPr lang="en-US"/>
          </a:p>
        </p:txBody>
      </p:sp>
    </p:spTree>
    <p:extLst>
      <p:ext uri="{BB962C8B-B14F-4D97-AF65-F5344CB8AC3E}">
        <p14:creationId xmlns:p14="http://schemas.microsoft.com/office/powerpoint/2010/main" val="65704065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A52DFB15-F4DC-894F-8EA1-7CC31521C607}" type="datetimeFigureOut">
              <a:rPr lang="en-US" smtClean="0"/>
              <a:t>1/23/20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45914E-6ABB-A844-869E-A4B64E74B04A}" type="slidenum">
              <a:rPr lang="en-US" smtClean="0"/>
              <a:t>‹#›</a:t>
            </a:fld>
            <a:endParaRPr lang="en-US"/>
          </a:p>
        </p:txBody>
      </p:sp>
    </p:spTree>
    <p:extLst>
      <p:ext uri="{BB962C8B-B14F-4D97-AF65-F5344CB8AC3E}">
        <p14:creationId xmlns:p14="http://schemas.microsoft.com/office/powerpoint/2010/main" val="121495346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A52DFB15-F4DC-894F-8EA1-7CC31521C607}" type="datetimeFigureOut">
              <a:rPr lang="en-US" smtClean="0"/>
              <a:t>1/23/20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45914E-6ABB-A844-869E-A4B64E74B04A}" type="slidenum">
              <a:rPr lang="en-US" smtClean="0"/>
              <a:t>‹#›</a:t>
            </a:fld>
            <a:endParaRPr lang="en-US"/>
          </a:p>
        </p:txBody>
      </p:sp>
    </p:spTree>
    <p:extLst>
      <p:ext uri="{BB962C8B-B14F-4D97-AF65-F5344CB8AC3E}">
        <p14:creationId xmlns:p14="http://schemas.microsoft.com/office/powerpoint/2010/main" val="224266068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A52DFB15-F4DC-894F-8EA1-7CC31521C607}" type="datetimeFigureOut">
              <a:rPr lang="en-US" smtClean="0"/>
              <a:t>1/23/20</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2845914E-6ABB-A844-869E-A4B64E74B04A}" type="slidenum">
              <a:rPr lang="en-US" smtClean="0"/>
              <a:t>‹#›</a:t>
            </a:fld>
            <a:endParaRPr lang="en-US"/>
          </a:p>
        </p:txBody>
      </p:sp>
    </p:spTree>
    <p:extLst>
      <p:ext uri="{BB962C8B-B14F-4D97-AF65-F5344CB8AC3E}">
        <p14:creationId xmlns:p14="http://schemas.microsoft.com/office/powerpoint/2010/main" val="18483244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C4CBD-3880-3645-B03D-DD44B09108AC}"/>
              </a:ext>
            </a:extLst>
          </p:cNvPr>
          <p:cNvSpPr>
            <a:spLocks noGrp="1"/>
          </p:cNvSpPr>
          <p:nvPr>
            <p:ph type="ctrTitle"/>
          </p:nvPr>
        </p:nvSpPr>
        <p:spPr/>
        <p:txBody>
          <a:bodyPr/>
          <a:lstStyle/>
          <a:p>
            <a:r>
              <a:rPr lang="en-US" dirty="0"/>
              <a:t>Rejecting The Sin of Lying</a:t>
            </a:r>
          </a:p>
        </p:txBody>
      </p:sp>
      <p:sp>
        <p:nvSpPr>
          <p:cNvPr id="3" name="Subtitle 2">
            <a:extLst>
              <a:ext uri="{FF2B5EF4-FFF2-40B4-BE49-F238E27FC236}">
                <a16:creationId xmlns:a16="http://schemas.microsoft.com/office/drawing/2014/main" id="{70EFE062-585A-5849-B44B-5A5504A00722}"/>
              </a:ext>
            </a:extLst>
          </p:cNvPr>
          <p:cNvSpPr>
            <a:spLocks noGrp="1"/>
          </p:cNvSpPr>
          <p:nvPr>
            <p:ph type="subTitle" idx="1"/>
          </p:nvPr>
        </p:nvSpPr>
        <p:spPr/>
        <p:txBody>
          <a:bodyPr/>
          <a:lstStyle/>
          <a:p>
            <a:endParaRPr lang="en-US"/>
          </a:p>
        </p:txBody>
      </p:sp>
      <p:pic>
        <p:nvPicPr>
          <p:cNvPr id="5" name="Picture 4">
            <a:extLst>
              <a:ext uri="{FF2B5EF4-FFF2-40B4-BE49-F238E27FC236}">
                <a16:creationId xmlns:a16="http://schemas.microsoft.com/office/drawing/2014/main" id="{6B0AD083-5ED6-5945-AAD6-32F73E855F68}"/>
              </a:ext>
            </a:extLst>
          </p:cNvPr>
          <p:cNvPicPr>
            <a:picLocks noChangeAspect="1"/>
          </p:cNvPicPr>
          <p:nvPr/>
        </p:nvPicPr>
        <p:blipFill>
          <a:blip r:embed="rId2"/>
          <a:stretch>
            <a:fillRect/>
          </a:stretch>
        </p:blipFill>
        <p:spPr>
          <a:xfrm>
            <a:off x="0" y="1837"/>
            <a:ext cx="9144000" cy="5711325"/>
          </a:xfrm>
          <a:prstGeom prst="rect">
            <a:avLst/>
          </a:prstGeom>
        </p:spPr>
      </p:pic>
    </p:spTree>
    <p:extLst>
      <p:ext uri="{BB962C8B-B14F-4D97-AF65-F5344CB8AC3E}">
        <p14:creationId xmlns:p14="http://schemas.microsoft.com/office/powerpoint/2010/main" val="188094426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C4CBD-3880-3645-B03D-DD44B09108AC}"/>
              </a:ext>
            </a:extLst>
          </p:cNvPr>
          <p:cNvSpPr>
            <a:spLocks noGrp="1"/>
          </p:cNvSpPr>
          <p:nvPr>
            <p:ph type="ctrTitle"/>
          </p:nvPr>
        </p:nvSpPr>
        <p:spPr/>
        <p:txBody>
          <a:bodyPr/>
          <a:lstStyle/>
          <a:p>
            <a:r>
              <a:rPr lang="en-US" dirty="0"/>
              <a:t>Rejecting The Sin of Lying</a:t>
            </a:r>
          </a:p>
        </p:txBody>
      </p:sp>
      <p:sp>
        <p:nvSpPr>
          <p:cNvPr id="3" name="Subtitle 2">
            <a:extLst>
              <a:ext uri="{FF2B5EF4-FFF2-40B4-BE49-F238E27FC236}">
                <a16:creationId xmlns:a16="http://schemas.microsoft.com/office/drawing/2014/main" id="{70EFE062-585A-5849-B44B-5A5504A00722}"/>
              </a:ext>
            </a:extLst>
          </p:cNvPr>
          <p:cNvSpPr>
            <a:spLocks noGrp="1"/>
          </p:cNvSpPr>
          <p:nvPr>
            <p:ph type="subTitle" idx="1"/>
          </p:nvPr>
        </p:nvSpPr>
        <p:spPr/>
        <p:txBody>
          <a:bodyPr/>
          <a:lstStyle/>
          <a:p>
            <a:endParaRPr lang="en-US"/>
          </a:p>
        </p:txBody>
      </p:sp>
      <p:pic>
        <p:nvPicPr>
          <p:cNvPr id="5" name="Picture 4">
            <a:extLst>
              <a:ext uri="{FF2B5EF4-FFF2-40B4-BE49-F238E27FC236}">
                <a16:creationId xmlns:a16="http://schemas.microsoft.com/office/drawing/2014/main" id="{6B0AD083-5ED6-5945-AAD6-32F73E855F68}"/>
              </a:ext>
            </a:extLst>
          </p:cNvPr>
          <p:cNvPicPr>
            <a:picLocks noChangeAspect="1"/>
          </p:cNvPicPr>
          <p:nvPr/>
        </p:nvPicPr>
        <p:blipFill>
          <a:blip r:embed="rId2"/>
          <a:stretch>
            <a:fillRect/>
          </a:stretch>
        </p:blipFill>
        <p:spPr>
          <a:xfrm>
            <a:off x="0" y="1837"/>
            <a:ext cx="9144000" cy="5711325"/>
          </a:xfrm>
          <a:prstGeom prst="rect">
            <a:avLst/>
          </a:prstGeom>
        </p:spPr>
      </p:pic>
    </p:spTree>
    <p:extLst>
      <p:ext uri="{BB962C8B-B14F-4D97-AF65-F5344CB8AC3E}">
        <p14:creationId xmlns:p14="http://schemas.microsoft.com/office/powerpoint/2010/main" val="86362868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034D5-1BA1-074B-8A2F-43FFC101817A}"/>
              </a:ext>
            </a:extLst>
          </p:cNvPr>
          <p:cNvSpPr>
            <a:spLocks noGrp="1"/>
          </p:cNvSpPr>
          <p:nvPr>
            <p:ph type="title"/>
          </p:nvPr>
        </p:nvSpPr>
        <p:spPr/>
        <p:txBody>
          <a:bodyPr>
            <a:normAutofit fontScale="90000"/>
          </a:bodyPr>
          <a:lstStyle/>
          <a:p>
            <a:r>
              <a:rPr lang="en-US" dirty="0"/>
              <a:t>Everyone Knows Lying Is Wrong,</a:t>
            </a:r>
            <a:br>
              <a:rPr lang="en-US" dirty="0"/>
            </a:br>
            <a:r>
              <a:rPr lang="en-US" dirty="0"/>
              <a:t>But Millions Do It Everyday…</a:t>
            </a:r>
          </a:p>
        </p:txBody>
      </p:sp>
      <p:sp>
        <p:nvSpPr>
          <p:cNvPr id="3" name="Content Placeholder 2">
            <a:extLst>
              <a:ext uri="{FF2B5EF4-FFF2-40B4-BE49-F238E27FC236}">
                <a16:creationId xmlns:a16="http://schemas.microsoft.com/office/drawing/2014/main" id="{9498BB2F-2AF7-A241-9C14-BBE6270610E6}"/>
              </a:ext>
            </a:extLst>
          </p:cNvPr>
          <p:cNvSpPr>
            <a:spLocks noGrp="1"/>
          </p:cNvSpPr>
          <p:nvPr>
            <p:ph idx="1"/>
          </p:nvPr>
        </p:nvSpPr>
        <p:spPr>
          <a:xfrm>
            <a:off x="628650" y="1595496"/>
            <a:ext cx="5772150" cy="4119504"/>
          </a:xfrm>
        </p:spPr>
        <p:txBody>
          <a:bodyPr>
            <a:normAutofit/>
          </a:bodyPr>
          <a:lstStyle/>
          <a:p>
            <a:r>
              <a:rPr lang="en-US" b="1" dirty="0"/>
              <a:t>One unnamed Boeing employee said in a May 2018 message: </a:t>
            </a:r>
            <a:br>
              <a:rPr lang="en-US" b="1" dirty="0"/>
            </a:br>
            <a:br>
              <a:rPr lang="en-US" sz="1800" b="1" dirty="0"/>
            </a:br>
            <a:r>
              <a:rPr lang="en-US" dirty="0"/>
              <a:t>"I still </a:t>
            </a:r>
            <a:r>
              <a:rPr lang="en-US" u="sng" dirty="0">
                <a:solidFill>
                  <a:srgbClr val="17E2F0"/>
                </a:solidFill>
              </a:rPr>
              <a:t>haven't been forgiven </a:t>
            </a:r>
            <a:br>
              <a:rPr lang="en-US" u="sng" dirty="0">
                <a:solidFill>
                  <a:srgbClr val="17E2F0"/>
                </a:solidFill>
              </a:rPr>
            </a:br>
            <a:r>
              <a:rPr lang="en-US" u="sng" dirty="0">
                <a:solidFill>
                  <a:srgbClr val="17E2F0"/>
                </a:solidFill>
              </a:rPr>
              <a:t>by god for the covering up I did last year. </a:t>
            </a:r>
            <a:r>
              <a:rPr lang="en-US" dirty="0"/>
              <a:t>Can't do it one more time. The Pearly gates will be closed….”</a:t>
            </a:r>
          </a:p>
          <a:p>
            <a:pPr lvl="1"/>
            <a:r>
              <a:rPr lang="en-US" sz="1900" dirty="0"/>
              <a:t>Business Insider, Jan 10</a:t>
            </a:r>
            <a:r>
              <a:rPr lang="en-US" sz="1900" baseline="30000" dirty="0"/>
              <a:t>th</a:t>
            </a:r>
            <a:r>
              <a:rPr lang="en-US" sz="1900" dirty="0"/>
              <a:t> 2020, K. McLaughlin</a:t>
            </a:r>
          </a:p>
          <a:p>
            <a:pPr marL="0" indent="0">
              <a:buNone/>
            </a:pPr>
            <a:endParaRPr lang="en-US" dirty="0"/>
          </a:p>
        </p:txBody>
      </p:sp>
    </p:spTree>
    <p:extLst>
      <p:ext uri="{BB962C8B-B14F-4D97-AF65-F5344CB8AC3E}">
        <p14:creationId xmlns:p14="http://schemas.microsoft.com/office/powerpoint/2010/main" val="55699306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F4284-581D-EC40-B33B-E74508EF3216}"/>
              </a:ext>
            </a:extLst>
          </p:cNvPr>
          <p:cNvSpPr>
            <a:spLocks noGrp="1"/>
          </p:cNvSpPr>
          <p:nvPr>
            <p:ph type="title"/>
          </p:nvPr>
        </p:nvSpPr>
        <p:spPr/>
        <p:txBody>
          <a:bodyPr>
            <a:normAutofit fontScale="90000"/>
          </a:bodyPr>
          <a:lstStyle/>
          <a:p>
            <a:r>
              <a:rPr lang="en-US" dirty="0"/>
              <a:t>Notice Where Lying Leads In Scripture…</a:t>
            </a:r>
          </a:p>
        </p:txBody>
      </p:sp>
      <p:sp>
        <p:nvSpPr>
          <p:cNvPr id="3" name="Content Placeholder 2">
            <a:extLst>
              <a:ext uri="{FF2B5EF4-FFF2-40B4-BE49-F238E27FC236}">
                <a16:creationId xmlns:a16="http://schemas.microsoft.com/office/drawing/2014/main" id="{AD3B0EE5-F54D-A449-8718-35D3AA5C8DCC}"/>
              </a:ext>
            </a:extLst>
          </p:cNvPr>
          <p:cNvSpPr>
            <a:spLocks noGrp="1"/>
          </p:cNvSpPr>
          <p:nvPr>
            <p:ph idx="1"/>
          </p:nvPr>
        </p:nvSpPr>
        <p:spPr>
          <a:xfrm>
            <a:off x="358588" y="1413780"/>
            <a:ext cx="8480612" cy="3982975"/>
          </a:xfrm>
        </p:spPr>
        <p:txBody>
          <a:bodyPr>
            <a:normAutofit fontScale="92500" lnSpcReduction="10000"/>
          </a:bodyPr>
          <a:lstStyle/>
          <a:p>
            <a:r>
              <a:rPr lang="en-US" dirty="0"/>
              <a:t>In The Old Testament</a:t>
            </a:r>
          </a:p>
          <a:p>
            <a:pPr lvl="1"/>
            <a:r>
              <a:rPr lang="en-US" dirty="0"/>
              <a:t>The Lies of Satan in the Garden of Eden. (Genesis 3:4)</a:t>
            </a:r>
          </a:p>
          <a:p>
            <a:pPr lvl="1"/>
            <a:r>
              <a:rPr lang="en-US" dirty="0"/>
              <a:t>The Lies of Good People (Abraham, Rahab, &amp; David)</a:t>
            </a:r>
          </a:p>
          <a:p>
            <a:pPr lvl="1"/>
            <a:r>
              <a:rPr lang="en-US" dirty="0"/>
              <a:t>The Lies of False Prophets (Isaiah 9:15, Jeremiah 14:14)</a:t>
            </a:r>
          </a:p>
          <a:p>
            <a:r>
              <a:rPr lang="en-US" dirty="0"/>
              <a:t>In The New Testament</a:t>
            </a:r>
          </a:p>
          <a:p>
            <a:pPr lvl="1"/>
            <a:r>
              <a:rPr lang="en-US" dirty="0"/>
              <a:t>The Lies of Hypocrisy (Matthew 15:3-11)</a:t>
            </a:r>
          </a:p>
          <a:p>
            <a:pPr lvl="1"/>
            <a:r>
              <a:rPr lang="en-US" dirty="0"/>
              <a:t>The Lies of Disciples (Peter, </a:t>
            </a:r>
            <a:r>
              <a:rPr lang="en-US" dirty="0" err="1"/>
              <a:t>Annanias</a:t>
            </a:r>
            <a:r>
              <a:rPr lang="en-US" dirty="0"/>
              <a:t> &amp; </a:t>
            </a:r>
            <a:r>
              <a:rPr lang="en-US" dirty="0" err="1"/>
              <a:t>Sapharia</a:t>
            </a:r>
            <a:r>
              <a:rPr lang="en-US" dirty="0"/>
              <a:t>)</a:t>
            </a:r>
          </a:p>
          <a:p>
            <a:pPr lvl="1"/>
            <a:r>
              <a:rPr lang="en-US" dirty="0"/>
              <a:t>The Lies of The Lawless (2 Thess. 2:8-12)</a:t>
            </a:r>
          </a:p>
          <a:p>
            <a:r>
              <a:rPr lang="en-US" dirty="0"/>
              <a:t>The Lies Denying Jesus is the Christ</a:t>
            </a:r>
          </a:p>
          <a:p>
            <a:pPr lvl="1"/>
            <a:r>
              <a:rPr lang="en-US" dirty="0"/>
              <a:t>1 John 2:22</a:t>
            </a:r>
          </a:p>
          <a:p>
            <a:pPr lvl="1"/>
            <a:endParaRPr lang="en-US" dirty="0"/>
          </a:p>
        </p:txBody>
      </p:sp>
    </p:spTree>
    <p:extLst>
      <p:ext uri="{BB962C8B-B14F-4D97-AF65-F5344CB8AC3E}">
        <p14:creationId xmlns:p14="http://schemas.microsoft.com/office/powerpoint/2010/main" val="68484115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03B6A3-CDE6-6442-B3F2-7B984BC07CD8}"/>
              </a:ext>
            </a:extLst>
          </p:cNvPr>
          <p:cNvSpPr>
            <a:spLocks noGrp="1"/>
          </p:cNvSpPr>
          <p:nvPr>
            <p:ph type="title"/>
          </p:nvPr>
        </p:nvSpPr>
        <p:spPr/>
        <p:txBody>
          <a:bodyPr>
            <a:normAutofit fontScale="90000"/>
          </a:bodyPr>
          <a:lstStyle/>
          <a:p>
            <a:r>
              <a:rPr lang="en-US" dirty="0"/>
              <a:t>Proverbs Urges Us </a:t>
            </a:r>
            <a:br>
              <a:rPr lang="en-US" dirty="0"/>
            </a:br>
            <a:r>
              <a:rPr lang="en-US" dirty="0"/>
              <a:t>To Take Lying Seriously…</a:t>
            </a:r>
          </a:p>
        </p:txBody>
      </p:sp>
      <p:sp>
        <p:nvSpPr>
          <p:cNvPr id="3" name="Content Placeholder 2">
            <a:extLst>
              <a:ext uri="{FF2B5EF4-FFF2-40B4-BE49-F238E27FC236}">
                <a16:creationId xmlns:a16="http://schemas.microsoft.com/office/drawing/2014/main" id="{FF9FC10E-DF87-E443-9BE2-C8CB553CA5F7}"/>
              </a:ext>
            </a:extLst>
          </p:cNvPr>
          <p:cNvSpPr>
            <a:spLocks noGrp="1"/>
          </p:cNvSpPr>
          <p:nvPr>
            <p:ph idx="1"/>
          </p:nvPr>
        </p:nvSpPr>
        <p:spPr>
          <a:xfrm>
            <a:off x="628650" y="1828800"/>
            <a:ext cx="7886700" cy="3318669"/>
          </a:xfrm>
        </p:spPr>
        <p:txBody>
          <a:bodyPr/>
          <a:lstStyle/>
          <a:p>
            <a:r>
              <a:rPr lang="en-US" dirty="0"/>
              <a:t>Recognize The Pain &amp; Damage</a:t>
            </a:r>
          </a:p>
          <a:p>
            <a:pPr lvl="1"/>
            <a:r>
              <a:rPr lang="en-US" dirty="0"/>
              <a:t>Proverbs 26:18-19</a:t>
            </a:r>
          </a:p>
          <a:p>
            <a:r>
              <a:rPr lang="en-US" dirty="0"/>
              <a:t>Recognize The Strife &amp; Unreliability</a:t>
            </a:r>
          </a:p>
          <a:p>
            <a:pPr lvl="1"/>
            <a:r>
              <a:rPr lang="en-US" dirty="0"/>
              <a:t>Proverbs 26:20-23</a:t>
            </a:r>
          </a:p>
          <a:p>
            <a:r>
              <a:rPr lang="en-US" dirty="0"/>
              <a:t>Recognize The Hate &amp; Hypocrisy</a:t>
            </a:r>
          </a:p>
          <a:p>
            <a:pPr lvl="1"/>
            <a:r>
              <a:rPr lang="en-US" dirty="0"/>
              <a:t>Proverbs 26:24-28</a:t>
            </a:r>
          </a:p>
        </p:txBody>
      </p:sp>
    </p:spTree>
    <p:extLst>
      <p:ext uri="{BB962C8B-B14F-4D97-AF65-F5344CB8AC3E}">
        <p14:creationId xmlns:p14="http://schemas.microsoft.com/office/powerpoint/2010/main" val="64704741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38BEB-872F-BF47-9AF7-2BBF96A215C3}"/>
              </a:ext>
            </a:extLst>
          </p:cNvPr>
          <p:cNvSpPr>
            <a:spLocks noGrp="1"/>
          </p:cNvSpPr>
          <p:nvPr>
            <p:ph type="title"/>
          </p:nvPr>
        </p:nvSpPr>
        <p:spPr/>
        <p:txBody>
          <a:bodyPr/>
          <a:lstStyle/>
          <a:p>
            <a:r>
              <a:rPr lang="en-US" dirty="0"/>
              <a:t>Lying Is Self-Destructive</a:t>
            </a:r>
          </a:p>
        </p:txBody>
      </p:sp>
      <p:sp>
        <p:nvSpPr>
          <p:cNvPr id="3" name="Content Placeholder 2">
            <a:extLst>
              <a:ext uri="{FF2B5EF4-FFF2-40B4-BE49-F238E27FC236}">
                <a16:creationId xmlns:a16="http://schemas.microsoft.com/office/drawing/2014/main" id="{7EFCDC74-1F64-0545-BF5A-72DA638D20BE}"/>
              </a:ext>
            </a:extLst>
          </p:cNvPr>
          <p:cNvSpPr>
            <a:spLocks noGrp="1"/>
          </p:cNvSpPr>
          <p:nvPr>
            <p:ph idx="1"/>
          </p:nvPr>
        </p:nvSpPr>
        <p:spPr/>
        <p:txBody>
          <a:bodyPr>
            <a:normAutofit fontScale="92500" lnSpcReduction="10000"/>
          </a:bodyPr>
          <a:lstStyle/>
          <a:p>
            <a:r>
              <a:rPr lang="en-US" dirty="0"/>
              <a:t>People often lie in an attempt to gain some advantage, but this only reveals that they are self-deceived. In reality, our lies cost us the highest price…our relationship with God.</a:t>
            </a:r>
            <a:br>
              <a:rPr lang="en-US" dirty="0"/>
            </a:br>
            <a:endParaRPr lang="en-US" dirty="0"/>
          </a:p>
          <a:p>
            <a:r>
              <a:rPr lang="en-US" dirty="0"/>
              <a:t>Lies Backfire, Disappoint, &amp; Lead to Hell.</a:t>
            </a:r>
          </a:p>
          <a:p>
            <a:pPr lvl="1"/>
            <a:r>
              <a:rPr lang="en-US" dirty="0"/>
              <a:t>2 Kings 5:20-27, Revelation 22:15</a:t>
            </a:r>
          </a:p>
          <a:p>
            <a:r>
              <a:rPr lang="en-US" dirty="0"/>
              <a:t>Remember Jesus’ Comments on Lying.</a:t>
            </a:r>
          </a:p>
          <a:p>
            <a:pPr lvl="1"/>
            <a:r>
              <a:rPr lang="en-US" dirty="0"/>
              <a:t>John 8:44</a:t>
            </a:r>
          </a:p>
        </p:txBody>
      </p:sp>
    </p:spTree>
    <p:extLst>
      <p:ext uri="{BB962C8B-B14F-4D97-AF65-F5344CB8AC3E}">
        <p14:creationId xmlns:p14="http://schemas.microsoft.com/office/powerpoint/2010/main" val="366942420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B9DAC4-1C8D-AB4F-9741-542F53468DEF}"/>
              </a:ext>
            </a:extLst>
          </p:cNvPr>
          <p:cNvSpPr>
            <a:spLocks noGrp="1"/>
          </p:cNvSpPr>
          <p:nvPr>
            <p:ph type="title"/>
          </p:nvPr>
        </p:nvSpPr>
        <p:spPr/>
        <p:txBody>
          <a:bodyPr/>
          <a:lstStyle/>
          <a:p>
            <a:r>
              <a:rPr lang="en-US" dirty="0"/>
              <a:t>How God Thinks About Lying…</a:t>
            </a:r>
          </a:p>
        </p:txBody>
      </p:sp>
      <p:sp>
        <p:nvSpPr>
          <p:cNvPr id="3" name="Content Placeholder 2">
            <a:extLst>
              <a:ext uri="{FF2B5EF4-FFF2-40B4-BE49-F238E27FC236}">
                <a16:creationId xmlns:a16="http://schemas.microsoft.com/office/drawing/2014/main" id="{1D26BF77-E1FE-EB46-AC92-89852F0BEBAA}"/>
              </a:ext>
            </a:extLst>
          </p:cNvPr>
          <p:cNvSpPr>
            <a:spLocks noGrp="1"/>
          </p:cNvSpPr>
          <p:nvPr>
            <p:ph idx="1"/>
          </p:nvPr>
        </p:nvSpPr>
        <p:spPr>
          <a:xfrm>
            <a:off x="628650" y="1377921"/>
            <a:ext cx="7886700" cy="4193646"/>
          </a:xfrm>
        </p:spPr>
        <p:txBody>
          <a:bodyPr>
            <a:normAutofit fontScale="92500" lnSpcReduction="10000"/>
          </a:bodyPr>
          <a:lstStyle/>
          <a:p>
            <a:pPr marL="0" indent="0">
              <a:buNone/>
            </a:pPr>
            <a:r>
              <a:rPr lang="en-US" dirty="0"/>
              <a:t>God Knows That Lying Breaks </a:t>
            </a:r>
            <a:br>
              <a:rPr lang="en-US" dirty="0"/>
            </a:br>
            <a:r>
              <a:rPr lang="en-US" dirty="0"/>
              <a:t>&amp; Corrodes Everything He Cherishes.</a:t>
            </a:r>
          </a:p>
          <a:p>
            <a:r>
              <a:rPr lang="en-US" dirty="0"/>
              <a:t>God Loves </a:t>
            </a:r>
            <a:r>
              <a:rPr lang="en-US" dirty="0">
                <a:solidFill>
                  <a:srgbClr val="17E2F0"/>
                </a:solidFill>
              </a:rPr>
              <a:t>Faithfulness</a:t>
            </a:r>
            <a:r>
              <a:rPr lang="en-US" dirty="0"/>
              <a:t>; He Hates Lies </a:t>
            </a:r>
            <a:br>
              <a:rPr lang="en-US" dirty="0"/>
            </a:br>
            <a:r>
              <a:rPr lang="en-US" dirty="0"/>
              <a:t>Because They Tear Down Trust.</a:t>
            </a:r>
          </a:p>
          <a:p>
            <a:r>
              <a:rPr lang="en-US" dirty="0"/>
              <a:t>God Loves </a:t>
            </a:r>
            <a:r>
              <a:rPr lang="en-US" dirty="0">
                <a:solidFill>
                  <a:srgbClr val="17E2F0"/>
                </a:solidFill>
              </a:rPr>
              <a:t>Unity</a:t>
            </a:r>
            <a:r>
              <a:rPr lang="en-US" dirty="0"/>
              <a:t>; He Hates Lies</a:t>
            </a:r>
            <a:br>
              <a:rPr lang="en-US" dirty="0"/>
            </a:br>
            <a:r>
              <a:rPr lang="en-US" dirty="0"/>
              <a:t>Because They Hinder Deep Relationships.</a:t>
            </a:r>
          </a:p>
          <a:p>
            <a:r>
              <a:rPr lang="en-US" dirty="0"/>
              <a:t>God Loves </a:t>
            </a:r>
            <a:r>
              <a:rPr lang="en-US" dirty="0">
                <a:solidFill>
                  <a:srgbClr val="17E2F0"/>
                </a:solidFill>
              </a:rPr>
              <a:t>Clarity</a:t>
            </a:r>
            <a:r>
              <a:rPr lang="en-US" dirty="0"/>
              <a:t>; He Hates Lies</a:t>
            </a:r>
            <a:br>
              <a:rPr lang="en-US" dirty="0"/>
            </a:br>
            <a:r>
              <a:rPr lang="en-US" dirty="0"/>
              <a:t>Because They Fuel Confusion.</a:t>
            </a:r>
          </a:p>
          <a:p>
            <a:r>
              <a:rPr lang="en-US" dirty="0"/>
              <a:t>God Loves </a:t>
            </a:r>
            <a:r>
              <a:rPr lang="en-US" dirty="0">
                <a:solidFill>
                  <a:srgbClr val="17E2F0"/>
                </a:solidFill>
              </a:rPr>
              <a:t>Justice</a:t>
            </a:r>
            <a:r>
              <a:rPr lang="en-US" dirty="0"/>
              <a:t>; He Hates Lies</a:t>
            </a:r>
            <a:br>
              <a:rPr lang="en-US" dirty="0"/>
            </a:br>
            <a:r>
              <a:rPr lang="en-US" dirty="0"/>
              <a:t>Because They Reward The Guilty.</a:t>
            </a:r>
          </a:p>
        </p:txBody>
      </p:sp>
    </p:spTree>
    <p:extLst>
      <p:ext uri="{BB962C8B-B14F-4D97-AF65-F5344CB8AC3E}">
        <p14:creationId xmlns:p14="http://schemas.microsoft.com/office/powerpoint/2010/main" val="29290838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09CAB-7432-2C41-A1BD-1C370281B794}"/>
              </a:ext>
            </a:extLst>
          </p:cNvPr>
          <p:cNvSpPr>
            <a:spLocks noGrp="1"/>
          </p:cNvSpPr>
          <p:nvPr>
            <p:ph type="title"/>
          </p:nvPr>
        </p:nvSpPr>
        <p:spPr/>
        <p:txBody>
          <a:bodyPr/>
          <a:lstStyle/>
          <a:p>
            <a:r>
              <a:rPr lang="en-US" dirty="0"/>
              <a:t>How Christians Think About Lying...</a:t>
            </a:r>
          </a:p>
        </p:txBody>
      </p:sp>
      <p:sp>
        <p:nvSpPr>
          <p:cNvPr id="3" name="Content Placeholder 2">
            <a:extLst>
              <a:ext uri="{FF2B5EF4-FFF2-40B4-BE49-F238E27FC236}">
                <a16:creationId xmlns:a16="http://schemas.microsoft.com/office/drawing/2014/main" id="{233643E0-3441-9E4D-BC6D-5FA6C8B08566}"/>
              </a:ext>
            </a:extLst>
          </p:cNvPr>
          <p:cNvSpPr>
            <a:spLocks noGrp="1"/>
          </p:cNvSpPr>
          <p:nvPr>
            <p:ph idx="1"/>
          </p:nvPr>
        </p:nvSpPr>
        <p:spPr/>
        <p:txBody>
          <a:bodyPr/>
          <a:lstStyle/>
          <a:p>
            <a:r>
              <a:rPr lang="en-US" dirty="0"/>
              <a:t> </a:t>
            </a:r>
            <a:r>
              <a:rPr lang="en-US" b="1" baseline="30000" dirty="0"/>
              <a:t>24 </a:t>
            </a:r>
            <a:r>
              <a:rPr lang="en-US" dirty="0"/>
              <a:t>and </a:t>
            </a:r>
            <a:r>
              <a:rPr lang="en-US" dirty="0">
                <a:solidFill>
                  <a:srgbClr val="17E2F0"/>
                </a:solidFill>
              </a:rPr>
              <a:t>put on the new self</a:t>
            </a:r>
            <a:r>
              <a:rPr lang="en-US" dirty="0"/>
              <a:t>, which in </a:t>
            </a:r>
            <a:br>
              <a:rPr lang="en-US" dirty="0"/>
            </a:br>
            <a:r>
              <a:rPr lang="en-US" i="1" dirty="0"/>
              <a:t>the likeness of </a:t>
            </a:r>
            <a:r>
              <a:rPr lang="en-US" dirty="0"/>
              <a:t>God has been created in righteousness and </a:t>
            </a:r>
            <a:r>
              <a:rPr lang="en-US" dirty="0">
                <a:solidFill>
                  <a:srgbClr val="17E2F0"/>
                </a:solidFill>
              </a:rPr>
              <a:t>holiness of the truth</a:t>
            </a:r>
            <a:r>
              <a:rPr lang="en-US" dirty="0"/>
              <a:t>. </a:t>
            </a:r>
            <a:r>
              <a:rPr lang="en-US" b="1" baseline="30000" dirty="0"/>
              <a:t>25 </a:t>
            </a:r>
            <a:r>
              <a:rPr lang="en-US" dirty="0"/>
              <a:t>Therefore, laying aside </a:t>
            </a:r>
            <a:r>
              <a:rPr lang="en-US" dirty="0">
                <a:solidFill>
                  <a:srgbClr val="17E2F0"/>
                </a:solidFill>
              </a:rPr>
              <a:t>falsehood</a:t>
            </a:r>
            <a:r>
              <a:rPr lang="en-US" dirty="0"/>
              <a:t>, </a:t>
            </a:r>
            <a:br>
              <a:rPr lang="en-US" dirty="0"/>
            </a:br>
            <a:r>
              <a:rPr lang="en-US" dirty="0">
                <a:solidFill>
                  <a:srgbClr val="17E2F0"/>
                </a:solidFill>
              </a:rPr>
              <a:t>speak truth</a:t>
            </a:r>
            <a:r>
              <a:rPr lang="en-US" dirty="0"/>
              <a:t> each one </a:t>
            </a:r>
            <a:r>
              <a:rPr lang="en-US" i="1" dirty="0"/>
              <a:t>of you</a:t>
            </a:r>
            <a:r>
              <a:rPr lang="en-US" dirty="0"/>
              <a:t> with his </a:t>
            </a:r>
            <a:r>
              <a:rPr lang="en-US" dirty="0">
                <a:solidFill>
                  <a:srgbClr val="F02665"/>
                </a:solidFill>
              </a:rPr>
              <a:t>neighbor</a:t>
            </a:r>
            <a:r>
              <a:rPr lang="en-US" dirty="0"/>
              <a:t>, for we are </a:t>
            </a:r>
            <a:r>
              <a:rPr lang="en-US" dirty="0">
                <a:solidFill>
                  <a:srgbClr val="F02665"/>
                </a:solidFill>
              </a:rPr>
              <a:t>members of </a:t>
            </a:r>
            <a:br>
              <a:rPr lang="en-US" dirty="0">
                <a:solidFill>
                  <a:srgbClr val="F02665"/>
                </a:solidFill>
              </a:rPr>
            </a:br>
            <a:r>
              <a:rPr lang="en-US" dirty="0">
                <a:solidFill>
                  <a:srgbClr val="F02665"/>
                </a:solidFill>
              </a:rPr>
              <a:t>one another</a:t>
            </a:r>
            <a:r>
              <a:rPr lang="en-US" dirty="0"/>
              <a:t>.</a:t>
            </a:r>
          </a:p>
          <a:p>
            <a:pPr lvl="1"/>
            <a:r>
              <a:rPr lang="en-US" dirty="0"/>
              <a:t>Ephesians 4:24-25, See Also: Col. 3:9-10</a:t>
            </a:r>
          </a:p>
          <a:p>
            <a:endParaRPr lang="en-US" dirty="0"/>
          </a:p>
        </p:txBody>
      </p:sp>
    </p:spTree>
    <p:extLst>
      <p:ext uri="{BB962C8B-B14F-4D97-AF65-F5344CB8AC3E}">
        <p14:creationId xmlns:p14="http://schemas.microsoft.com/office/powerpoint/2010/main" val="26800222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FA797-5BCD-7C4B-8ED8-52A2BCCA3FD9}"/>
              </a:ext>
            </a:extLst>
          </p:cNvPr>
          <p:cNvSpPr>
            <a:spLocks noGrp="1"/>
          </p:cNvSpPr>
          <p:nvPr>
            <p:ph type="title"/>
          </p:nvPr>
        </p:nvSpPr>
        <p:spPr/>
        <p:txBody>
          <a:bodyPr/>
          <a:lstStyle/>
          <a:p>
            <a:r>
              <a:rPr lang="en-US" dirty="0"/>
              <a:t>Speaking Truthfully</a:t>
            </a:r>
          </a:p>
        </p:txBody>
      </p:sp>
      <p:sp>
        <p:nvSpPr>
          <p:cNvPr id="3" name="Content Placeholder 2">
            <a:extLst>
              <a:ext uri="{FF2B5EF4-FFF2-40B4-BE49-F238E27FC236}">
                <a16:creationId xmlns:a16="http://schemas.microsoft.com/office/drawing/2014/main" id="{CD3B3EA0-C99D-B742-828C-249371E78787}"/>
              </a:ext>
            </a:extLst>
          </p:cNvPr>
          <p:cNvSpPr>
            <a:spLocks noGrp="1"/>
          </p:cNvSpPr>
          <p:nvPr>
            <p:ph idx="1"/>
          </p:nvPr>
        </p:nvSpPr>
        <p:spPr>
          <a:xfrm>
            <a:off x="628650" y="1521354"/>
            <a:ext cx="7886700" cy="4018834"/>
          </a:xfrm>
        </p:spPr>
        <p:txBody>
          <a:bodyPr>
            <a:normAutofit fontScale="85000" lnSpcReduction="20000"/>
          </a:bodyPr>
          <a:lstStyle/>
          <a:p>
            <a:r>
              <a:rPr lang="en-US" dirty="0"/>
              <a:t>Examine Your Heart &amp; Speak From Your</a:t>
            </a:r>
            <a:br>
              <a:rPr lang="en-US" dirty="0"/>
            </a:br>
            <a:r>
              <a:rPr lang="en-US" dirty="0"/>
              <a:t> Highest Values. (Matthew 7:12)</a:t>
            </a:r>
          </a:p>
          <a:p>
            <a:r>
              <a:rPr lang="en-US" dirty="0"/>
              <a:t>Determine Not To Dig Yourself Into Deeper </a:t>
            </a:r>
            <a:br>
              <a:rPr lang="en-US" dirty="0"/>
            </a:br>
            <a:r>
              <a:rPr lang="en-US" dirty="0"/>
              <a:t>Trouble. (Genesis 18:15)</a:t>
            </a:r>
          </a:p>
          <a:p>
            <a:r>
              <a:rPr lang="en-US" dirty="0"/>
              <a:t>Speak With Clarity &amp; Commitment. (Matthew 5:37)</a:t>
            </a:r>
          </a:p>
          <a:p>
            <a:r>
              <a:rPr lang="en-US" dirty="0"/>
              <a:t>Treasure The Influence of Being Reliable</a:t>
            </a:r>
            <a:br>
              <a:rPr lang="en-US" dirty="0"/>
            </a:br>
            <a:r>
              <a:rPr lang="en-US" dirty="0"/>
              <a:t> &amp; Trustworthy. (2 Corinthians 12:17-18)</a:t>
            </a:r>
          </a:p>
          <a:p>
            <a:r>
              <a:rPr lang="en-US" dirty="0"/>
              <a:t>Build Deeper, More Genuine &amp; Loving</a:t>
            </a:r>
            <a:br>
              <a:rPr lang="en-US" dirty="0"/>
            </a:br>
            <a:r>
              <a:rPr lang="en-US" dirty="0"/>
              <a:t> Relationships (Proverbs 27:6)</a:t>
            </a:r>
          </a:p>
          <a:p>
            <a:r>
              <a:rPr lang="en-US" dirty="0"/>
              <a:t>Stand Strong In The Truth of God’s Promises.</a:t>
            </a:r>
            <a:br>
              <a:rPr lang="en-US" dirty="0"/>
            </a:br>
            <a:r>
              <a:rPr lang="en-US" dirty="0"/>
              <a:t>(Hebrews 6:17-19)</a:t>
            </a:r>
          </a:p>
          <a:p>
            <a:endParaRPr lang="en-US" dirty="0"/>
          </a:p>
        </p:txBody>
      </p:sp>
    </p:spTree>
    <p:extLst>
      <p:ext uri="{BB962C8B-B14F-4D97-AF65-F5344CB8AC3E}">
        <p14:creationId xmlns:p14="http://schemas.microsoft.com/office/powerpoint/2010/main" val="195393657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3EED6-8FCE-C242-A607-B8338FCA60D5}"/>
              </a:ext>
            </a:extLst>
          </p:cNvPr>
          <p:cNvSpPr>
            <a:spLocks noGrp="1"/>
          </p:cNvSpPr>
          <p:nvPr>
            <p:ph type="title"/>
          </p:nvPr>
        </p:nvSpPr>
        <p:spPr/>
        <p:txBody>
          <a:bodyPr/>
          <a:lstStyle/>
          <a:p>
            <a:r>
              <a:rPr lang="en-US" dirty="0"/>
              <a:t>Hebrews 6:17-19</a:t>
            </a:r>
          </a:p>
        </p:txBody>
      </p:sp>
      <p:sp>
        <p:nvSpPr>
          <p:cNvPr id="3" name="Content Placeholder 2">
            <a:extLst>
              <a:ext uri="{FF2B5EF4-FFF2-40B4-BE49-F238E27FC236}">
                <a16:creationId xmlns:a16="http://schemas.microsoft.com/office/drawing/2014/main" id="{74161875-0358-DE4C-B105-6AA661702364}"/>
              </a:ext>
            </a:extLst>
          </p:cNvPr>
          <p:cNvSpPr>
            <a:spLocks noGrp="1"/>
          </p:cNvSpPr>
          <p:nvPr>
            <p:ph idx="1"/>
          </p:nvPr>
        </p:nvSpPr>
        <p:spPr>
          <a:xfrm>
            <a:off x="628650" y="1521354"/>
            <a:ext cx="7886700" cy="3875399"/>
          </a:xfrm>
        </p:spPr>
        <p:txBody>
          <a:bodyPr>
            <a:normAutofit fontScale="92500" lnSpcReduction="10000"/>
          </a:bodyPr>
          <a:lstStyle/>
          <a:p>
            <a:r>
              <a:rPr lang="en-US" b="1" baseline="30000" dirty="0"/>
              <a:t>17 </a:t>
            </a:r>
            <a:r>
              <a:rPr lang="en-US" dirty="0"/>
              <a:t>In the same way God, desiring even more to show to the </a:t>
            </a:r>
            <a:r>
              <a:rPr lang="en-US" u="sng" dirty="0"/>
              <a:t>heirs of the promise</a:t>
            </a:r>
            <a:r>
              <a:rPr lang="en-US" dirty="0"/>
              <a:t> the </a:t>
            </a:r>
            <a:r>
              <a:rPr lang="en-US" u="sng" dirty="0"/>
              <a:t>unchangeableness</a:t>
            </a:r>
            <a:r>
              <a:rPr lang="en-US" dirty="0"/>
              <a:t> of His </a:t>
            </a:r>
            <a:r>
              <a:rPr lang="en-US" u="sng" dirty="0"/>
              <a:t>purpose</a:t>
            </a:r>
            <a:r>
              <a:rPr lang="en-US" dirty="0"/>
              <a:t>, interposed with an </a:t>
            </a:r>
            <a:r>
              <a:rPr lang="en-US" u="sng" dirty="0"/>
              <a:t>oath</a:t>
            </a:r>
            <a:r>
              <a:rPr lang="en-US" dirty="0"/>
              <a:t>, </a:t>
            </a:r>
            <a:r>
              <a:rPr lang="en-US" b="1" baseline="30000" dirty="0"/>
              <a:t>18 </a:t>
            </a:r>
            <a:r>
              <a:rPr lang="en-US" dirty="0"/>
              <a:t>so that by two unchangeable things in which </a:t>
            </a:r>
            <a:r>
              <a:rPr lang="en-US" u="sng" dirty="0"/>
              <a:t>it is impossible for God to lie</a:t>
            </a:r>
            <a:r>
              <a:rPr lang="en-US" dirty="0"/>
              <a:t>, we who have taken refuge would have strong encouragement </a:t>
            </a:r>
            <a:r>
              <a:rPr lang="en-US" u="sng" dirty="0">
                <a:solidFill>
                  <a:srgbClr val="17E2F0"/>
                </a:solidFill>
              </a:rPr>
              <a:t>to take hold of the hope set before us.</a:t>
            </a:r>
            <a:r>
              <a:rPr lang="en-US" dirty="0"/>
              <a:t> </a:t>
            </a:r>
            <a:r>
              <a:rPr lang="en-US" b="1" baseline="30000" dirty="0"/>
              <a:t>19 </a:t>
            </a:r>
            <a:r>
              <a:rPr lang="en-US" dirty="0"/>
              <a:t>This hope we have as an anchor of the soul, </a:t>
            </a:r>
            <a:r>
              <a:rPr lang="en-US" u="sng" dirty="0"/>
              <a:t>a </a:t>
            </a:r>
            <a:r>
              <a:rPr lang="en-US" i="1" u="sng" dirty="0"/>
              <a:t>hope</a:t>
            </a:r>
            <a:r>
              <a:rPr lang="en-US" u="sng" dirty="0"/>
              <a:t> both sure and steadfast </a:t>
            </a:r>
            <a:r>
              <a:rPr lang="en-US" dirty="0"/>
              <a:t>and</a:t>
            </a:r>
            <a:br>
              <a:rPr lang="en-US" dirty="0"/>
            </a:br>
            <a:r>
              <a:rPr lang="en-US" dirty="0"/>
              <a:t> one which enters</a:t>
            </a:r>
            <a:r>
              <a:rPr lang="en-US" u="sng" dirty="0"/>
              <a:t> within the veil</a:t>
            </a:r>
            <a:r>
              <a:rPr lang="en-US" dirty="0"/>
              <a:t>,</a:t>
            </a:r>
          </a:p>
        </p:txBody>
      </p:sp>
    </p:spTree>
    <p:extLst>
      <p:ext uri="{BB962C8B-B14F-4D97-AF65-F5344CB8AC3E}">
        <p14:creationId xmlns:p14="http://schemas.microsoft.com/office/powerpoint/2010/main" val="259360653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1693</TotalTime>
  <Words>1224</Words>
  <Application>Microsoft Macintosh PowerPoint</Application>
  <PresentationFormat>On-screen Show (16:10)</PresentationFormat>
  <Paragraphs>99</Paragraphs>
  <Slides>10</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Times New Roman</vt:lpstr>
      <vt:lpstr>Office Theme</vt:lpstr>
      <vt:lpstr>Rejecting The Sin of Lying</vt:lpstr>
      <vt:lpstr>Everyone Knows Lying Is Wrong, But Millions Do It Everyday…</vt:lpstr>
      <vt:lpstr>Notice Where Lying Leads In Scripture…</vt:lpstr>
      <vt:lpstr>Proverbs Urges Us  To Take Lying Seriously…</vt:lpstr>
      <vt:lpstr>Lying Is Self-Destructive</vt:lpstr>
      <vt:lpstr>How God Thinks About Lying…</vt:lpstr>
      <vt:lpstr>How Christians Think About Lying...</vt:lpstr>
      <vt:lpstr>Speaking Truthfully</vt:lpstr>
      <vt:lpstr>Hebrews 6:17-19</vt:lpstr>
      <vt:lpstr>Rejecting The Sin of Lying</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Rejecting The Sin of Lying</dc:title>
  <dc:creator>Phillip Shumake</dc:creator>
  <cp:lastModifiedBy>Phillip Shumake</cp:lastModifiedBy>
  <cp:revision>36</cp:revision>
  <dcterms:created xsi:type="dcterms:W3CDTF">2020-01-22T16:18:07Z</dcterms:created>
  <dcterms:modified xsi:type="dcterms:W3CDTF">2020-01-24T16:34:42Z</dcterms:modified>
</cp:coreProperties>
</file>