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handoutMasterIdLst>
    <p:handoutMasterId r:id="rId111"/>
  </p:handoutMasterIdLst>
  <p:sldIdLst>
    <p:sldId id="478" r:id="rId2"/>
    <p:sldId id="468" r:id="rId3"/>
    <p:sldId id="558" r:id="rId4"/>
    <p:sldId id="557" r:id="rId5"/>
    <p:sldId id="559" r:id="rId6"/>
    <p:sldId id="258" r:id="rId7"/>
    <p:sldId id="257" r:id="rId8"/>
    <p:sldId id="293" r:id="rId9"/>
    <p:sldId id="464" r:id="rId10"/>
    <p:sldId id="560" r:id="rId11"/>
    <p:sldId id="561" r:id="rId12"/>
    <p:sldId id="572" r:id="rId13"/>
    <p:sldId id="556" r:id="rId14"/>
    <p:sldId id="563" r:id="rId15"/>
    <p:sldId id="562" r:id="rId16"/>
    <p:sldId id="571" r:id="rId17"/>
    <p:sldId id="564" r:id="rId18"/>
    <p:sldId id="565" r:id="rId19"/>
    <p:sldId id="566" r:id="rId20"/>
    <p:sldId id="567" r:id="rId21"/>
    <p:sldId id="568" r:id="rId22"/>
    <p:sldId id="569" r:id="rId23"/>
    <p:sldId id="570" r:id="rId24"/>
    <p:sldId id="470" r:id="rId25"/>
    <p:sldId id="471" r:id="rId26"/>
    <p:sldId id="472" r:id="rId27"/>
    <p:sldId id="473" r:id="rId28"/>
    <p:sldId id="474" r:id="rId29"/>
    <p:sldId id="475" r:id="rId30"/>
    <p:sldId id="476" r:id="rId31"/>
    <p:sldId id="477" r:id="rId32"/>
    <p:sldId id="479" r:id="rId33"/>
    <p:sldId id="480" r:id="rId34"/>
    <p:sldId id="481" r:id="rId35"/>
    <p:sldId id="482" r:id="rId36"/>
    <p:sldId id="483" r:id="rId37"/>
    <p:sldId id="484" r:id="rId38"/>
    <p:sldId id="485" r:id="rId39"/>
    <p:sldId id="486" r:id="rId40"/>
    <p:sldId id="487" r:id="rId41"/>
    <p:sldId id="488" r:id="rId42"/>
    <p:sldId id="489" r:id="rId43"/>
    <p:sldId id="490" r:id="rId44"/>
    <p:sldId id="491" r:id="rId45"/>
    <p:sldId id="492" r:id="rId46"/>
    <p:sldId id="493" r:id="rId47"/>
    <p:sldId id="494" r:id="rId48"/>
    <p:sldId id="495" r:id="rId49"/>
    <p:sldId id="496" r:id="rId50"/>
    <p:sldId id="497" r:id="rId51"/>
    <p:sldId id="498" r:id="rId52"/>
    <p:sldId id="499" r:id="rId53"/>
    <p:sldId id="500" r:id="rId54"/>
    <p:sldId id="501" r:id="rId55"/>
    <p:sldId id="502" r:id="rId56"/>
    <p:sldId id="503" r:id="rId57"/>
    <p:sldId id="504" r:id="rId58"/>
    <p:sldId id="505" r:id="rId59"/>
    <p:sldId id="506" r:id="rId60"/>
    <p:sldId id="507" r:id="rId61"/>
    <p:sldId id="508" r:id="rId62"/>
    <p:sldId id="509" r:id="rId63"/>
    <p:sldId id="510" r:id="rId64"/>
    <p:sldId id="511" r:id="rId65"/>
    <p:sldId id="512" r:id="rId66"/>
    <p:sldId id="513" r:id="rId67"/>
    <p:sldId id="514" r:id="rId68"/>
    <p:sldId id="515" r:id="rId69"/>
    <p:sldId id="516" r:id="rId70"/>
    <p:sldId id="517" r:id="rId71"/>
    <p:sldId id="518" r:id="rId72"/>
    <p:sldId id="519" r:id="rId73"/>
    <p:sldId id="520" r:id="rId74"/>
    <p:sldId id="521" r:id="rId75"/>
    <p:sldId id="522" r:id="rId76"/>
    <p:sldId id="523" r:id="rId77"/>
    <p:sldId id="524" r:id="rId78"/>
    <p:sldId id="525" r:id="rId79"/>
    <p:sldId id="526" r:id="rId80"/>
    <p:sldId id="527" r:id="rId81"/>
    <p:sldId id="528" r:id="rId82"/>
    <p:sldId id="529" r:id="rId83"/>
    <p:sldId id="530" r:id="rId84"/>
    <p:sldId id="531" r:id="rId85"/>
    <p:sldId id="532" r:id="rId86"/>
    <p:sldId id="533" r:id="rId87"/>
    <p:sldId id="534" r:id="rId88"/>
    <p:sldId id="535" r:id="rId89"/>
    <p:sldId id="536" r:id="rId90"/>
    <p:sldId id="537" r:id="rId91"/>
    <p:sldId id="538" r:id="rId92"/>
    <p:sldId id="539" r:id="rId93"/>
    <p:sldId id="540" r:id="rId94"/>
    <p:sldId id="541" r:id="rId95"/>
    <p:sldId id="542" r:id="rId96"/>
    <p:sldId id="543" r:id="rId97"/>
    <p:sldId id="544" r:id="rId98"/>
    <p:sldId id="545" r:id="rId99"/>
    <p:sldId id="546" r:id="rId100"/>
    <p:sldId id="547" r:id="rId101"/>
    <p:sldId id="548" r:id="rId102"/>
    <p:sldId id="549" r:id="rId103"/>
    <p:sldId id="550" r:id="rId104"/>
    <p:sldId id="551" r:id="rId105"/>
    <p:sldId id="552" r:id="rId106"/>
    <p:sldId id="553" r:id="rId107"/>
    <p:sldId id="554" r:id="rId108"/>
    <p:sldId id="555" r:id="rId10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99"/>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38" autoAdjust="0"/>
    <p:restoredTop sz="91689" autoAdjust="0"/>
  </p:normalViewPr>
  <p:slideViewPr>
    <p:cSldViewPr snapToGrid="0">
      <p:cViewPr varScale="1">
        <p:scale>
          <a:sx n="82" d="100"/>
          <a:sy n="82" d="100"/>
        </p:scale>
        <p:origin x="630"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12" d="100"/>
          <a:sy n="112" d="100"/>
        </p:scale>
        <p:origin x="780"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372" cy="465774"/>
          </a:xfrm>
          <a:prstGeom prst="rect">
            <a:avLst/>
          </a:prstGeom>
        </p:spPr>
        <p:txBody>
          <a:bodyPr vert="horz" lIns="91647" tIns="45824" rIns="91647" bIns="45824" rtlCol="0"/>
          <a:lstStyle>
            <a:lvl1pPr algn="l">
              <a:defRPr sz="1200"/>
            </a:lvl1pPr>
          </a:lstStyle>
          <a:p>
            <a:endParaRPr lang="en-US"/>
          </a:p>
        </p:txBody>
      </p:sp>
      <p:sp>
        <p:nvSpPr>
          <p:cNvPr id="3" name="Date Placeholder 2"/>
          <p:cNvSpPr>
            <a:spLocks noGrp="1"/>
          </p:cNvSpPr>
          <p:nvPr>
            <p:ph type="dt" sz="quarter" idx="1"/>
          </p:nvPr>
        </p:nvSpPr>
        <p:spPr>
          <a:xfrm>
            <a:off x="3970437" y="2"/>
            <a:ext cx="3038372" cy="465774"/>
          </a:xfrm>
          <a:prstGeom prst="rect">
            <a:avLst/>
          </a:prstGeom>
        </p:spPr>
        <p:txBody>
          <a:bodyPr vert="horz" lIns="91647" tIns="45824" rIns="91647" bIns="45824" rtlCol="0"/>
          <a:lstStyle>
            <a:lvl1pPr algn="r">
              <a:defRPr sz="1200"/>
            </a:lvl1pPr>
          </a:lstStyle>
          <a:p>
            <a:fld id="{4682DC8A-8123-4295-BADB-2A59EF4FD139}" type="datetimeFigureOut">
              <a:rPr lang="en-US" smtClean="0"/>
              <a:t>2/2/2020</a:t>
            </a:fld>
            <a:endParaRPr lang="en-US"/>
          </a:p>
        </p:txBody>
      </p:sp>
      <p:sp>
        <p:nvSpPr>
          <p:cNvPr id="4" name="Footer Placeholder 3"/>
          <p:cNvSpPr>
            <a:spLocks noGrp="1"/>
          </p:cNvSpPr>
          <p:nvPr>
            <p:ph type="ftr" sz="quarter" idx="2"/>
          </p:nvPr>
        </p:nvSpPr>
        <p:spPr>
          <a:xfrm>
            <a:off x="1" y="8830627"/>
            <a:ext cx="3038372" cy="465773"/>
          </a:xfrm>
          <a:prstGeom prst="rect">
            <a:avLst/>
          </a:prstGeom>
        </p:spPr>
        <p:txBody>
          <a:bodyPr vert="horz" lIns="91647" tIns="45824" rIns="91647" bIns="45824" rtlCol="0" anchor="b"/>
          <a:lstStyle>
            <a:lvl1pPr algn="l">
              <a:defRPr sz="1200"/>
            </a:lvl1pPr>
          </a:lstStyle>
          <a:p>
            <a:endParaRPr lang="en-US"/>
          </a:p>
        </p:txBody>
      </p:sp>
      <p:sp>
        <p:nvSpPr>
          <p:cNvPr id="5" name="Slide Number Placeholder 4"/>
          <p:cNvSpPr>
            <a:spLocks noGrp="1"/>
          </p:cNvSpPr>
          <p:nvPr>
            <p:ph type="sldNum" sz="quarter" idx="3"/>
          </p:nvPr>
        </p:nvSpPr>
        <p:spPr>
          <a:xfrm>
            <a:off x="3970437" y="8830627"/>
            <a:ext cx="3038372" cy="465773"/>
          </a:xfrm>
          <a:prstGeom prst="rect">
            <a:avLst/>
          </a:prstGeom>
        </p:spPr>
        <p:txBody>
          <a:bodyPr vert="horz" lIns="91647" tIns="45824" rIns="91647" bIns="45824" rtlCol="0" anchor="b"/>
          <a:lstStyle>
            <a:lvl1pPr algn="r">
              <a:defRPr sz="1200"/>
            </a:lvl1pPr>
          </a:lstStyle>
          <a:p>
            <a:fld id="{112BDB44-5E9A-4287-8381-2FDE79BDC48A}" type="slidenum">
              <a:rPr lang="en-US" smtClean="0"/>
              <a:t>‹#›</a:t>
            </a:fld>
            <a:endParaRPr lang="en-US"/>
          </a:p>
        </p:txBody>
      </p:sp>
    </p:spTree>
    <p:extLst>
      <p:ext uri="{BB962C8B-B14F-4D97-AF65-F5344CB8AC3E}">
        <p14:creationId xmlns:p14="http://schemas.microsoft.com/office/powerpoint/2010/main" val="1367127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37840" cy="466434"/>
          </a:xfrm>
          <a:prstGeom prst="rect">
            <a:avLst/>
          </a:prstGeom>
        </p:spPr>
        <p:txBody>
          <a:bodyPr vert="horz" lIns="93170" tIns="46585" rIns="93170" bIns="46585" rtlCol="0"/>
          <a:lstStyle>
            <a:lvl1pPr algn="l">
              <a:defRPr sz="1200"/>
            </a:lvl1pPr>
          </a:lstStyle>
          <a:p>
            <a:endParaRPr lang="en-US"/>
          </a:p>
        </p:txBody>
      </p:sp>
      <p:sp>
        <p:nvSpPr>
          <p:cNvPr id="3" name="Date Placeholder 2"/>
          <p:cNvSpPr>
            <a:spLocks noGrp="1"/>
          </p:cNvSpPr>
          <p:nvPr>
            <p:ph type="dt" idx="1"/>
          </p:nvPr>
        </p:nvSpPr>
        <p:spPr>
          <a:xfrm>
            <a:off x="3970938" y="3"/>
            <a:ext cx="3037840" cy="466434"/>
          </a:xfrm>
          <a:prstGeom prst="rect">
            <a:avLst/>
          </a:prstGeom>
        </p:spPr>
        <p:txBody>
          <a:bodyPr vert="horz" lIns="93170" tIns="46585" rIns="93170" bIns="46585" rtlCol="0"/>
          <a:lstStyle>
            <a:lvl1pPr algn="r">
              <a:defRPr sz="1200"/>
            </a:lvl1pPr>
          </a:lstStyle>
          <a:p>
            <a:fld id="{04A4132F-BF20-4707-A2BB-1D0756AE9F11}" type="datetimeFigureOut">
              <a:rPr lang="en-US" smtClean="0"/>
              <a:t>2/2/2020</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0" tIns="46585" rIns="93170" bIns="46585"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3170" tIns="46585" rIns="93170"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3170" tIns="46585" rIns="93170"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0" tIns="46585" rIns="93170" bIns="46585" rtlCol="0" anchor="b"/>
          <a:lstStyle>
            <a:lvl1pPr algn="r">
              <a:defRPr sz="1200"/>
            </a:lvl1pPr>
          </a:lstStyle>
          <a:p>
            <a:fld id="{CE47654A-28D9-4D27-993F-8EE892837A60}" type="slidenum">
              <a:rPr lang="en-US" smtClean="0"/>
              <a:t>‹#›</a:t>
            </a:fld>
            <a:endParaRPr lang="en-US"/>
          </a:p>
        </p:txBody>
      </p:sp>
    </p:spTree>
    <p:extLst>
      <p:ext uri="{BB962C8B-B14F-4D97-AF65-F5344CB8AC3E}">
        <p14:creationId xmlns:p14="http://schemas.microsoft.com/office/powerpoint/2010/main" val="1085356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47654A-28D9-4D27-993F-8EE892837A60}" type="slidenum">
              <a:rPr lang="en-US" smtClean="0"/>
              <a:t>2</a:t>
            </a:fld>
            <a:endParaRPr lang="en-US"/>
          </a:p>
        </p:txBody>
      </p:sp>
    </p:spTree>
    <p:extLst>
      <p:ext uri="{BB962C8B-B14F-4D97-AF65-F5344CB8AC3E}">
        <p14:creationId xmlns:p14="http://schemas.microsoft.com/office/powerpoint/2010/main" val="1241487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7654A-28D9-4D27-993F-8EE892837A60}" type="slidenum">
              <a:rPr lang="en-US" smtClean="0"/>
              <a:t>20</a:t>
            </a:fld>
            <a:endParaRPr lang="en-US"/>
          </a:p>
        </p:txBody>
      </p:sp>
    </p:spTree>
    <p:extLst>
      <p:ext uri="{BB962C8B-B14F-4D97-AF65-F5344CB8AC3E}">
        <p14:creationId xmlns:p14="http://schemas.microsoft.com/office/powerpoint/2010/main" val="1592463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Acts 13:10 (Hosea 14:9) </a:t>
            </a:r>
            <a:r>
              <a:rPr lang="en-US" dirty="0" err="1"/>
              <a:t>Elymas</a:t>
            </a:r>
            <a:r>
              <a:rPr lang="en-US" dirty="0"/>
              <a:t> (magician) will you not stop making crooked the straight paths of the Lord?</a:t>
            </a:r>
          </a:p>
        </p:txBody>
      </p:sp>
      <p:sp>
        <p:nvSpPr>
          <p:cNvPr id="4" name="Slide Number Placeholder 3"/>
          <p:cNvSpPr>
            <a:spLocks noGrp="1"/>
          </p:cNvSpPr>
          <p:nvPr>
            <p:ph type="sldNum" sz="quarter" idx="5"/>
          </p:nvPr>
        </p:nvSpPr>
        <p:spPr/>
        <p:txBody>
          <a:bodyPr/>
          <a:lstStyle/>
          <a:p>
            <a:fld id="{CE47654A-28D9-4D27-993F-8EE892837A60}" type="slidenum">
              <a:rPr lang="en-US" smtClean="0"/>
              <a:t>21</a:t>
            </a:fld>
            <a:endParaRPr lang="en-US"/>
          </a:p>
        </p:txBody>
      </p:sp>
    </p:spTree>
    <p:extLst>
      <p:ext uri="{BB962C8B-B14F-4D97-AF65-F5344CB8AC3E}">
        <p14:creationId xmlns:p14="http://schemas.microsoft.com/office/powerpoint/2010/main" val="361239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p:spPr>
        <p:txBody>
          <a:bodyPr/>
          <a:lstStyle/>
          <a:p>
            <a:pPr eaLnBrk="1" hangingPunct="1">
              <a:spcBef>
                <a:spcPct val="0"/>
              </a:spcBef>
            </a:pPr>
            <a:endParaRPr lang="en-US" altLang="en-US"/>
          </a:p>
        </p:txBody>
      </p:sp>
      <p:sp>
        <p:nvSpPr>
          <p:cNvPr id="239620" name="Slide Number Placeholder 3"/>
          <p:cNvSpPr txBox="1">
            <a:spLocks noGrp="1"/>
          </p:cNvSpPr>
          <p:nvPr/>
        </p:nvSpPr>
        <p:spPr bwMode="auto">
          <a:xfrm>
            <a:off x="4007485" y="8979478"/>
            <a:ext cx="3066450" cy="47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68" tIns="48435" rIns="96868" bIns="48435" anchor="b"/>
          <a:lstStyle>
            <a:lvl1pPr defTabSz="966788" eaLnBrk="0" hangingPunct="0">
              <a:defRPr b="1">
                <a:solidFill>
                  <a:schemeClr val="tx1"/>
                </a:solidFill>
                <a:latin typeface="Arial" panose="020B0604020202020204" pitchFamily="34" charset="0"/>
                <a:cs typeface="Arial" panose="020B0604020202020204" pitchFamily="34" charset="0"/>
              </a:defRPr>
            </a:lvl1pPr>
            <a:lvl2pPr marL="742950" indent="-285750" defTabSz="966788" eaLnBrk="0" hangingPunct="0">
              <a:defRPr b="1">
                <a:solidFill>
                  <a:schemeClr val="tx1"/>
                </a:solidFill>
                <a:latin typeface="Arial" panose="020B0604020202020204" pitchFamily="34" charset="0"/>
                <a:cs typeface="Arial" panose="020B0604020202020204" pitchFamily="34" charset="0"/>
              </a:defRPr>
            </a:lvl2pPr>
            <a:lvl3pPr marL="1143000" indent="-228600" defTabSz="966788" eaLnBrk="0" hangingPunct="0">
              <a:defRPr b="1">
                <a:solidFill>
                  <a:schemeClr val="tx1"/>
                </a:solidFill>
                <a:latin typeface="Arial" panose="020B0604020202020204" pitchFamily="34" charset="0"/>
                <a:cs typeface="Arial" panose="020B0604020202020204" pitchFamily="34" charset="0"/>
              </a:defRPr>
            </a:lvl3pPr>
            <a:lvl4pPr marL="1600200" indent="-228600" defTabSz="966788" eaLnBrk="0" hangingPunct="0">
              <a:defRPr b="1">
                <a:solidFill>
                  <a:schemeClr val="tx1"/>
                </a:solidFill>
                <a:latin typeface="Arial" panose="020B0604020202020204" pitchFamily="34" charset="0"/>
                <a:cs typeface="Arial" panose="020B0604020202020204" pitchFamily="34" charset="0"/>
              </a:defRPr>
            </a:lvl4pPr>
            <a:lvl5pPr marL="2057400" indent="-228600" defTabSz="966788" eaLnBrk="0" hangingPunct="0">
              <a:defRPr b="1">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eaLnBrk="1" hangingPunct="1"/>
            <a:fld id="{BF70AEE2-4F12-48E9-8781-661B540404D7}" type="slidenum">
              <a:rPr lang="en-US" altLang="en-US" sz="1300">
                <a:latin typeface="Calibri" panose="020F0502020204030204" pitchFamily="34" charset="0"/>
              </a:rPr>
              <a:pPr algn="r" eaLnBrk="1" hangingPunct="1"/>
              <a:t>50</a:t>
            </a:fld>
            <a:endParaRPr lang="en-US" altLang="en-US" sz="1300">
              <a:latin typeface="Calibri" panose="020F0502020204030204" pitchFamily="34" charset="0"/>
            </a:endParaRPr>
          </a:p>
        </p:txBody>
      </p:sp>
    </p:spTree>
    <p:extLst>
      <p:ext uri="{BB962C8B-B14F-4D97-AF65-F5344CB8AC3E}">
        <p14:creationId xmlns:p14="http://schemas.microsoft.com/office/powerpoint/2010/main" val="1870375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p:spPr>
        <p:txBody>
          <a:bodyPr/>
          <a:lstStyle/>
          <a:p>
            <a:r>
              <a:rPr lang="en-US" altLang="en-US"/>
              <a:t>James 1: 23 For if anyone is a hearer of the word and not a doer, he is like a man observing his natural face in a mirror; 24 for he observes himself, goes away, and immediately forgets what kind of man he was. 25 But he who looks into the perfect law of liberty and continues in it, and is not a forgetful hearer but a doer of the work, this one will be blessed in what he does.</a:t>
            </a:r>
          </a:p>
          <a:p>
            <a:endParaRPr lang="en-US" altLang="en-US"/>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4659" indent="-286407" eaLnBrk="0" hangingPunct="0">
              <a:defRPr b="1">
                <a:solidFill>
                  <a:schemeClr val="tx1"/>
                </a:solidFill>
                <a:latin typeface="Arial" panose="020B0604020202020204" pitchFamily="34" charset="0"/>
                <a:cs typeface="Arial" panose="020B0604020202020204" pitchFamily="34" charset="0"/>
              </a:defRPr>
            </a:lvl2pPr>
            <a:lvl3pPr marL="1145629" indent="-229126" eaLnBrk="0" hangingPunct="0">
              <a:defRPr b="1">
                <a:solidFill>
                  <a:schemeClr val="tx1"/>
                </a:solidFill>
                <a:latin typeface="Arial" panose="020B0604020202020204" pitchFamily="34" charset="0"/>
                <a:cs typeface="Arial" panose="020B0604020202020204" pitchFamily="34" charset="0"/>
              </a:defRPr>
            </a:lvl3pPr>
            <a:lvl4pPr marL="1603880" indent="-229126" eaLnBrk="0" hangingPunct="0">
              <a:defRPr b="1">
                <a:solidFill>
                  <a:schemeClr val="tx1"/>
                </a:solidFill>
                <a:latin typeface="Arial" panose="020B0604020202020204" pitchFamily="34" charset="0"/>
                <a:cs typeface="Arial" panose="020B0604020202020204" pitchFamily="34" charset="0"/>
              </a:defRPr>
            </a:lvl4pPr>
            <a:lvl5pPr marL="2062132" indent="-229126" eaLnBrk="0" hangingPunct="0">
              <a:defRPr b="1">
                <a:solidFill>
                  <a:schemeClr val="tx1"/>
                </a:solidFill>
                <a:latin typeface="Arial" panose="020B0604020202020204" pitchFamily="34" charset="0"/>
                <a:cs typeface="Arial" panose="020B0604020202020204" pitchFamily="34" charset="0"/>
              </a:defRPr>
            </a:lvl5pPr>
            <a:lvl6pPr marL="2520384" indent="-229126"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8635" indent="-229126"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36887" indent="-229126"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95138" indent="-229126"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2141FD39-4232-4EF6-9866-CF201F97E597}" type="slidenum">
              <a:rPr lang="en-US" altLang="en-US"/>
              <a:pPr/>
              <a:t>63</a:t>
            </a:fld>
            <a:endParaRPr lang="en-US" altLang="en-US"/>
          </a:p>
        </p:txBody>
      </p:sp>
    </p:spTree>
    <p:extLst>
      <p:ext uri="{BB962C8B-B14F-4D97-AF65-F5344CB8AC3E}">
        <p14:creationId xmlns:p14="http://schemas.microsoft.com/office/powerpoint/2010/main" val="1356945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p:spPr>
        <p:txBody>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4659" indent="-286407" eaLnBrk="0" hangingPunct="0">
              <a:defRPr b="1">
                <a:solidFill>
                  <a:schemeClr val="tx1"/>
                </a:solidFill>
                <a:latin typeface="Arial" panose="020B0604020202020204" pitchFamily="34" charset="0"/>
                <a:cs typeface="Arial" panose="020B0604020202020204" pitchFamily="34" charset="0"/>
              </a:defRPr>
            </a:lvl2pPr>
            <a:lvl3pPr marL="1145629" indent="-229126" eaLnBrk="0" hangingPunct="0">
              <a:defRPr b="1">
                <a:solidFill>
                  <a:schemeClr val="tx1"/>
                </a:solidFill>
                <a:latin typeface="Arial" panose="020B0604020202020204" pitchFamily="34" charset="0"/>
                <a:cs typeface="Arial" panose="020B0604020202020204" pitchFamily="34" charset="0"/>
              </a:defRPr>
            </a:lvl3pPr>
            <a:lvl4pPr marL="1603880" indent="-229126" eaLnBrk="0" hangingPunct="0">
              <a:defRPr b="1">
                <a:solidFill>
                  <a:schemeClr val="tx1"/>
                </a:solidFill>
                <a:latin typeface="Arial" panose="020B0604020202020204" pitchFamily="34" charset="0"/>
                <a:cs typeface="Arial" panose="020B0604020202020204" pitchFamily="34" charset="0"/>
              </a:defRPr>
            </a:lvl4pPr>
            <a:lvl5pPr marL="2062132" indent="-229126" eaLnBrk="0" hangingPunct="0">
              <a:defRPr b="1">
                <a:solidFill>
                  <a:schemeClr val="tx1"/>
                </a:solidFill>
                <a:latin typeface="Arial" panose="020B0604020202020204" pitchFamily="34" charset="0"/>
                <a:cs typeface="Arial" panose="020B0604020202020204" pitchFamily="34" charset="0"/>
              </a:defRPr>
            </a:lvl5pPr>
            <a:lvl6pPr marL="2520384" indent="-229126"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8635" indent="-229126"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36887" indent="-229126"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95138" indent="-229126"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58B4D2EB-AD49-4303-A80C-82B0E763BC38}" type="slidenum">
              <a:rPr lang="en-US" altLang="en-US"/>
              <a:pPr/>
              <a:t>90</a:t>
            </a:fld>
            <a:endParaRPr lang="en-US" altLang="en-US"/>
          </a:p>
        </p:txBody>
      </p:sp>
    </p:spTree>
    <p:extLst>
      <p:ext uri="{BB962C8B-B14F-4D97-AF65-F5344CB8AC3E}">
        <p14:creationId xmlns:p14="http://schemas.microsoft.com/office/powerpoint/2010/main" val="2893406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47654A-28D9-4D27-993F-8EE892837A60}" type="slidenum">
              <a:rPr lang="en-US" smtClean="0"/>
              <a:t>6</a:t>
            </a:fld>
            <a:endParaRPr lang="en-US"/>
          </a:p>
        </p:txBody>
      </p:sp>
    </p:spTree>
    <p:extLst>
      <p:ext uri="{BB962C8B-B14F-4D97-AF65-F5344CB8AC3E}">
        <p14:creationId xmlns:p14="http://schemas.microsoft.com/office/powerpoint/2010/main" val="878980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47654A-28D9-4D27-993F-8EE892837A60}" type="slidenum">
              <a:rPr lang="en-US" smtClean="0"/>
              <a:t>7</a:t>
            </a:fld>
            <a:endParaRPr lang="en-US"/>
          </a:p>
        </p:txBody>
      </p:sp>
    </p:spTree>
    <p:extLst>
      <p:ext uri="{BB962C8B-B14F-4D97-AF65-F5344CB8AC3E}">
        <p14:creationId xmlns:p14="http://schemas.microsoft.com/office/powerpoint/2010/main" val="1778461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47654A-28D9-4D27-993F-8EE892837A60}" type="slidenum">
              <a:rPr lang="en-US" smtClean="0"/>
              <a:t>8</a:t>
            </a:fld>
            <a:endParaRPr lang="en-US"/>
          </a:p>
        </p:txBody>
      </p:sp>
    </p:spTree>
    <p:extLst>
      <p:ext uri="{BB962C8B-B14F-4D97-AF65-F5344CB8AC3E}">
        <p14:creationId xmlns:p14="http://schemas.microsoft.com/office/powerpoint/2010/main" val="1031913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CONFIDENCE</a:t>
            </a:r>
            <a:r>
              <a:rPr lang="en-US" sz="1200" kern="1200" dirty="0">
                <a:solidFill>
                  <a:schemeClr val="tx1"/>
                </a:solidFill>
                <a:effectLst/>
                <a:latin typeface="+mn-lt"/>
                <a:ea typeface="+mn-ea"/>
                <a:cs typeface="+mn-cs"/>
              </a:rPr>
              <a:t> – PETER KNEW THAT GOD IS IN CONTROL</a:t>
            </a:r>
          </a:p>
          <a:p>
            <a:endParaRPr lang="en-US" dirty="0"/>
          </a:p>
          <a:p>
            <a:pPr lvl="0"/>
            <a:r>
              <a:rPr lang="en-US" sz="1200" b="1" u="sng" kern="1200" dirty="0">
                <a:solidFill>
                  <a:schemeClr val="tx1"/>
                </a:solidFill>
                <a:effectLst/>
                <a:latin typeface="+mn-lt"/>
                <a:ea typeface="+mn-ea"/>
                <a:cs typeface="+mn-cs"/>
              </a:rPr>
              <a:t>CONSECRATION </a:t>
            </a:r>
            <a:r>
              <a:rPr lang="en-US" sz="1200" kern="1200" dirty="0">
                <a:solidFill>
                  <a:schemeClr val="tx1"/>
                </a:solidFill>
                <a:effectLst/>
                <a:latin typeface="+mn-lt"/>
                <a:ea typeface="+mn-ea"/>
                <a:cs typeface="+mn-cs"/>
              </a:rPr>
              <a:t>- Peter had the peace of know the presence of God</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PETER HAD COURAGE – HE KNEW HE DIDN’T NEED TO FEAR DEATH.</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PETER HAD CONTENTMENT – REWARD</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E47654A-28D9-4D27-993F-8EE892837A60}" type="slidenum">
              <a:rPr lang="en-US" smtClean="0"/>
              <a:t>11</a:t>
            </a:fld>
            <a:endParaRPr lang="en-US"/>
          </a:p>
        </p:txBody>
      </p:sp>
    </p:spTree>
    <p:extLst>
      <p:ext uri="{BB962C8B-B14F-4D97-AF65-F5344CB8AC3E}">
        <p14:creationId xmlns:p14="http://schemas.microsoft.com/office/powerpoint/2010/main" val="135016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CONFIDENCE</a:t>
            </a:r>
            <a:r>
              <a:rPr lang="en-US" sz="1200" kern="1200" dirty="0">
                <a:solidFill>
                  <a:schemeClr val="tx1"/>
                </a:solidFill>
                <a:effectLst/>
                <a:latin typeface="+mn-lt"/>
                <a:ea typeface="+mn-ea"/>
                <a:cs typeface="+mn-cs"/>
              </a:rPr>
              <a:t> – PETER KNEW THAT GOD IS IN CONTROL</a:t>
            </a:r>
          </a:p>
          <a:p>
            <a:endParaRPr lang="en-US" dirty="0"/>
          </a:p>
          <a:p>
            <a:pPr lvl="0"/>
            <a:r>
              <a:rPr lang="en-US" sz="1200" b="1" u="sng" kern="1200" dirty="0">
                <a:solidFill>
                  <a:schemeClr val="tx1"/>
                </a:solidFill>
                <a:effectLst/>
                <a:latin typeface="+mn-lt"/>
                <a:ea typeface="+mn-ea"/>
                <a:cs typeface="+mn-cs"/>
              </a:rPr>
              <a:t>CONSECRATION </a:t>
            </a:r>
            <a:r>
              <a:rPr lang="en-US" sz="1200" kern="1200" dirty="0">
                <a:solidFill>
                  <a:schemeClr val="tx1"/>
                </a:solidFill>
                <a:effectLst/>
                <a:latin typeface="+mn-lt"/>
                <a:ea typeface="+mn-ea"/>
                <a:cs typeface="+mn-cs"/>
              </a:rPr>
              <a:t>- Peter had the peace of know the presence of God</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PETER HAD COURAGE – HE KNEW HE DIDN’T NEED TO FEAR DEATH.</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PETER HAD CONTENTMENT – REWARD</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E47654A-28D9-4D27-993F-8EE892837A60}" type="slidenum">
              <a:rPr lang="en-US" smtClean="0"/>
              <a:t>12</a:t>
            </a:fld>
            <a:endParaRPr lang="en-US"/>
          </a:p>
        </p:txBody>
      </p:sp>
    </p:spTree>
    <p:extLst>
      <p:ext uri="{BB962C8B-B14F-4D97-AF65-F5344CB8AC3E}">
        <p14:creationId xmlns:p14="http://schemas.microsoft.com/office/powerpoint/2010/main" val="3130715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47654A-28D9-4D27-993F-8EE892837A60}" type="slidenum">
              <a:rPr lang="en-US" smtClean="0"/>
              <a:t>16</a:t>
            </a:fld>
            <a:endParaRPr lang="en-US"/>
          </a:p>
        </p:txBody>
      </p:sp>
    </p:spTree>
    <p:extLst>
      <p:ext uri="{BB962C8B-B14F-4D97-AF65-F5344CB8AC3E}">
        <p14:creationId xmlns:p14="http://schemas.microsoft.com/office/powerpoint/2010/main" val="1772435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Verse 3:</a:t>
            </a:r>
          </a:p>
          <a:p>
            <a:r>
              <a:rPr lang="en-US" dirty="0"/>
              <a:t>1.  The MOTIVE of the false teachers is GREED</a:t>
            </a:r>
          </a:p>
          <a:p>
            <a:pPr marL="229126" indent="-229126">
              <a:buAutoNum type="arabicPeriod" startAt="2"/>
            </a:pPr>
            <a:r>
              <a:rPr lang="en-US" dirty="0"/>
              <a:t>The METHOD of the false teachers is to Exploit you with stores they have made up</a:t>
            </a:r>
          </a:p>
          <a:p>
            <a:pPr marL="229126" indent="-229126">
              <a:buAutoNum type="arabicPeriod" startAt="2"/>
            </a:pPr>
            <a:r>
              <a:rPr lang="en-US" dirty="0"/>
              <a:t>The EFFECT of the false teachers is to lure other into similar paths of immorality and discredit the name of Christ</a:t>
            </a:r>
          </a:p>
          <a:p>
            <a:pPr marL="229126" indent="-229126">
              <a:buAutoNum type="arabicPeriod" startAt="2"/>
            </a:pPr>
            <a:r>
              <a:rPr lang="en-US" dirty="0"/>
              <a:t>The END RESULT is Condemnation and Destruction</a:t>
            </a:r>
          </a:p>
        </p:txBody>
      </p:sp>
      <p:sp>
        <p:nvSpPr>
          <p:cNvPr id="4" name="Slide Number Placeholder 3"/>
          <p:cNvSpPr>
            <a:spLocks noGrp="1"/>
          </p:cNvSpPr>
          <p:nvPr>
            <p:ph type="sldNum" sz="quarter" idx="5"/>
          </p:nvPr>
        </p:nvSpPr>
        <p:spPr/>
        <p:txBody>
          <a:bodyPr/>
          <a:lstStyle/>
          <a:p>
            <a:fld id="{CE47654A-28D9-4D27-993F-8EE892837A60}" type="slidenum">
              <a:rPr lang="en-US" smtClean="0"/>
              <a:t>17</a:t>
            </a:fld>
            <a:endParaRPr lang="en-US"/>
          </a:p>
        </p:txBody>
      </p:sp>
    </p:spTree>
    <p:extLst>
      <p:ext uri="{BB962C8B-B14F-4D97-AF65-F5344CB8AC3E}">
        <p14:creationId xmlns:p14="http://schemas.microsoft.com/office/powerpoint/2010/main" val="1066546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Verse 7 – Vexed (</a:t>
            </a:r>
            <a:r>
              <a:rPr lang="en-US" b="1" dirty="0" err="1"/>
              <a:t>kataponeo</a:t>
            </a:r>
            <a:r>
              <a:rPr lang="en-US" b="1" dirty="0"/>
              <a:t>) – subdue, to wear out, to oppress, mistreated and weary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Verse 8 – Vexed (</a:t>
            </a:r>
            <a:r>
              <a:rPr lang="en-US" b="1" dirty="0" err="1">
                <a:solidFill>
                  <a:schemeClr val="tx1"/>
                </a:solidFill>
              </a:rPr>
              <a:t>ebasanizen</a:t>
            </a:r>
            <a:r>
              <a:rPr lang="en-US" b="1" dirty="0">
                <a:solidFill>
                  <a:schemeClr val="tx1"/>
                </a:solidFill>
              </a:rPr>
              <a:t>) – torture, torment (essentially mental), Lot felt his righteous soul tormented by the lawless deeds of the Sodomites</a:t>
            </a:r>
          </a:p>
          <a:p>
            <a:endParaRPr lang="en-US" dirty="0"/>
          </a:p>
        </p:txBody>
      </p:sp>
      <p:sp>
        <p:nvSpPr>
          <p:cNvPr id="4" name="Slide Number Placeholder 3"/>
          <p:cNvSpPr>
            <a:spLocks noGrp="1"/>
          </p:cNvSpPr>
          <p:nvPr>
            <p:ph type="sldNum" sz="quarter" idx="5"/>
          </p:nvPr>
        </p:nvSpPr>
        <p:spPr/>
        <p:txBody>
          <a:bodyPr/>
          <a:lstStyle/>
          <a:p>
            <a:fld id="{CE47654A-28D9-4D27-993F-8EE892837A60}" type="slidenum">
              <a:rPr lang="en-US" smtClean="0"/>
              <a:t>19</a:t>
            </a:fld>
            <a:endParaRPr lang="en-US"/>
          </a:p>
        </p:txBody>
      </p:sp>
    </p:spTree>
    <p:extLst>
      <p:ext uri="{BB962C8B-B14F-4D97-AF65-F5344CB8AC3E}">
        <p14:creationId xmlns:p14="http://schemas.microsoft.com/office/powerpoint/2010/main" val="3845892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74D8DD-084C-442A-A996-B631D26F92FB}"/>
              </a:ext>
            </a:extLst>
          </p:cNvPr>
          <p:cNvPicPr>
            <a:picLocks noChangeAspect="1"/>
          </p:cNvPicPr>
          <p:nvPr userDrawn="1"/>
        </p:nvPicPr>
        <p:blipFill>
          <a:blip r:embed="rId2"/>
          <a:stretch>
            <a:fillRect/>
          </a:stretch>
        </p:blipFill>
        <p:spPr>
          <a:xfrm>
            <a:off x="1" y="0"/>
            <a:ext cx="12192000" cy="6721475"/>
          </a:xfrm>
          <a:prstGeom prst="rect">
            <a:avLst/>
          </a:prstGeom>
        </p:spPr>
      </p:pic>
      <p:sp>
        <p:nvSpPr>
          <p:cNvPr id="2" name="Title 1">
            <a:extLst>
              <a:ext uri="{FF2B5EF4-FFF2-40B4-BE49-F238E27FC236}">
                <a16:creationId xmlns:a16="http://schemas.microsoft.com/office/drawing/2014/main" id="{58E5CBB8-8C05-4233-9357-E02397D3F7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C9F405-A704-4758-869D-E9B41B4070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A4D5DE-1913-47ED-A585-91175FD4E8E5}"/>
              </a:ext>
            </a:extLst>
          </p:cNvPr>
          <p:cNvSpPr>
            <a:spLocks noGrp="1"/>
          </p:cNvSpPr>
          <p:nvPr>
            <p:ph type="dt" sz="half" idx="10"/>
          </p:nvPr>
        </p:nvSpPr>
        <p:spPr/>
        <p:txBody>
          <a:bodyPr/>
          <a:lstStyle/>
          <a:p>
            <a:fld id="{74AF847B-7AEA-46D8-A582-B3A839728CD5}" type="datetimeFigureOut">
              <a:rPr lang="en-US" smtClean="0"/>
              <a:t>2/2/2020</a:t>
            </a:fld>
            <a:endParaRPr lang="en-US"/>
          </a:p>
        </p:txBody>
      </p:sp>
      <p:sp>
        <p:nvSpPr>
          <p:cNvPr id="5" name="Footer Placeholder 4">
            <a:extLst>
              <a:ext uri="{FF2B5EF4-FFF2-40B4-BE49-F238E27FC236}">
                <a16:creationId xmlns:a16="http://schemas.microsoft.com/office/drawing/2014/main" id="{5E53ACDD-D278-453D-8852-88AF849C1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13BD0E-2EAB-4856-B21B-03AC64B98B24}"/>
              </a:ext>
            </a:extLst>
          </p:cNvPr>
          <p:cNvSpPr>
            <a:spLocks noGrp="1"/>
          </p:cNvSpPr>
          <p:nvPr>
            <p:ph type="sldNum" sz="quarter" idx="12"/>
          </p:nvPr>
        </p:nvSpPr>
        <p:spPr/>
        <p:txBody>
          <a:bodyPr/>
          <a:lstStyle/>
          <a:p>
            <a:fld id="{2451F368-5F3E-45E3-BADD-8E311DF26CBA}" type="slidenum">
              <a:rPr lang="en-US" smtClean="0"/>
              <a:t>‹#›</a:t>
            </a:fld>
            <a:endParaRPr lang="en-US"/>
          </a:p>
        </p:txBody>
      </p:sp>
    </p:spTree>
    <p:extLst>
      <p:ext uri="{BB962C8B-B14F-4D97-AF65-F5344CB8AC3E}">
        <p14:creationId xmlns:p14="http://schemas.microsoft.com/office/powerpoint/2010/main" val="313068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457FB-4655-4B92-8FD9-83621236C5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B37CF3-3CFE-45B6-9E23-E7138B9E65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38C16-0C65-47E9-92EF-153CD090B7F2}"/>
              </a:ext>
            </a:extLst>
          </p:cNvPr>
          <p:cNvSpPr>
            <a:spLocks noGrp="1"/>
          </p:cNvSpPr>
          <p:nvPr>
            <p:ph type="dt" sz="half" idx="10"/>
          </p:nvPr>
        </p:nvSpPr>
        <p:spPr/>
        <p:txBody>
          <a:bodyPr/>
          <a:lstStyle/>
          <a:p>
            <a:fld id="{74AF847B-7AEA-46D8-A582-B3A839728CD5}" type="datetimeFigureOut">
              <a:rPr lang="en-US" smtClean="0"/>
              <a:t>2/2/2020</a:t>
            </a:fld>
            <a:endParaRPr lang="en-US"/>
          </a:p>
        </p:txBody>
      </p:sp>
      <p:sp>
        <p:nvSpPr>
          <p:cNvPr id="5" name="Footer Placeholder 4">
            <a:extLst>
              <a:ext uri="{FF2B5EF4-FFF2-40B4-BE49-F238E27FC236}">
                <a16:creationId xmlns:a16="http://schemas.microsoft.com/office/drawing/2014/main" id="{A9B30834-0BE9-41B8-81E7-E07877884E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7AC6B9-513C-4358-8BA4-04405EF6FE1B}"/>
              </a:ext>
            </a:extLst>
          </p:cNvPr>
          <p:cNvSpPr>
            <a:spLocks noGrp="1"/>
          </p:cNvSpPr>
          <p:nvPr>
            <p:ph type="sldNum" sz="quarter" idx="12"/>
          </p:nvPr>
        </p:nvSpPr>
        <p:spPr/>
        <p:txBody>
          <a:bodyPr/>
          <a:lstStyle/>
          <a:p>
            <a:fld id="{2451F368-5F3E-45E3-BADD-8E311DF26CBA}" type="slidenum">
              <a:rPr lang="en-US" smtClean="0"/>
              <a:t>‹#›</a:t>
            </a:fld>
            <a:endParaRPr lang="en-US"/>
          </a:p>
        </p:txBody>
      </p:sp>
    </p:spTree>
    <p:extLst>
      <p:ext uri="{BB962C8B-B14F-4D97-AF65-F5344CB8AC3E}">
        <p14:creationId xmlns:p14="http://schemas.microsoft.com/office/powerpoint/2010/main" val="3629836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84D91D-678D-48FE-B475-3665EBF407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6C4F6D-CE51-4C40-B7A5-2A1E44CECE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4543A-B1F8-4045-BA58-A66DB95C486E}"/>
              </a:ext>
            </a:extLst>
          </p:cNvPr>
          <p:cNvSpPr>
            <a:spLocks noGrp="1"/>
          </p:cNvSpPr>
          <p:nvPr>
            <p:ph type="dt" sz="half" idx="10"/>
          </p:nvPr>
        </p:nvSpPr>
        <p:spPr/>
        <p:txBody>
          <a:bodyPr/>
          <a:lstStyle/>
          <a:p>
            <a:fld id="{74AF847B-7AEA-46D8-A582-B3A839728CD5}" type="datetimeFigureOut">
              <a:rPr lang="en-US" smtClean="0"/>
              <a:t>2/2/2020</a:t>
            </a:fld>
            <a:endParaRPr lang="en-US"/>
          </a:p>
        </p:txBody>
      </p:sp>
      <p:sp>
        <p:nvSpPr>
          <p:cNvPr id="5" name="Footer Placeholder 4">
            <a:extLst>
              <a:ext uri="{FF2B5EF4-FFF2-40B4-BE49-F238E27FC236}">
                <a16:creationId xmlns:a16="http://schemas.microsoft.com/office/drawing/2014/main" id="{2EBCCB75-7AEA-4486-A11D-FE7BCC8CF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E4D94-7DF1-43E3-A2D1-54B0862F87FB}"/>
              </a:ext>
            </a:extLst>
          </p:cNvPr>
          <p:cNvSpPr>
            <a:spLocks noGrp="1"/>
          </p:cNvSpPr>
          <p:nvPr>
            <p:ph type="sldNum" sz="quarter" idx="12"/>
          </p:nvPr>
        </p:nvSpPr>
        <p:spPr/>
        <p:txBody>
          <a:bodyPr/>
          <a:lstStyle/>
          <a:p>
            <a:fld id="{2451F368-5F3E-45E3-BADD-8E311DF26CBA}" type="slidenum">
              <a:rPr lang="en-US" smtClean="0"/>
              <a:t>‹#›</a:t>
            </a:fld>
            <a:endParaRPr lang="en-US"/>
          </a:p>
        </p:txBody>
      </p:sp>
    </p:spTree>
    <p:extLst>
      <p:ext uri="{BB962C8B-B14F-4D97-AF65-F5344CB8AC3E}">
        <p14:creationId xmlns:p14="http://schemas.microsoft.com/office/powerpoint/2010/main" val="3597871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alpha val="62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0925-02D0-4FE2-B256-C908F191E05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28E30E6-791C-4FCB-ADD3-AADB7E7ECD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A5B53-4178-43E2-B116-92A009B389A7}"/>
              </a:ext>
            </a:extLst>
          </p:cNvPr>
          <p:cNvSpPr>
            <a:spLocks noGrp="1"/>
          </p:cNvSpPr>
          <p:nvPr>
            <p:ph type="dt" sz="half" idx="10"/>
          </p:nvPr>
        </p:nvSpPr>
        <p:spPr/>
        <p:txBody>
          <a:bodyPr/>
          <a:lstStyle/>
          <a:p>
            <a:fld id="{74AF847B-7AEA-46D8-A582-B3A839728CD5}" type="datetimeFigureOut">
              <a:rPr lang="en-US" smtClean="0"/>
              <a:t>2/2/2020</a:t>
            </a:fld>
            <a:endParaRPr lang="en-US"/>
          </a:p>
        </p:txBody>
      </p:sp>
      <p:sp>
        <p:nvSpPr>
          <p:cNvPr id="5" name="Footer Placeholder 4">
            <a:extLst>
              <a:ext uri="{FF2B5EF4-FFF2-40B4-BE49-F238E27FC236}">
                <a16:creationId xmlns:a16="http://schemas.microsoft.com/office/drawing/2014/main" id="{F1F27AA2-FE65-44A7-B314-320DFECE6C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D4E0B-B5C5-4C5F-96F7-1D10D75E499D}"/>
              </a:ext>
            </a:extLst>
          </p:cNvPr>
          <p:cNvSpPr>
            <a:spLocks noGrp="1"/>
          </p:cNvSpPr>
          <p:nvPr>
            <p:ph type="sldNum" sz="quarter" idx="12"/>
          </p:nvPr>
        </p:nvSpPr>
        <p:spPr/>
        <p:txBody>
          <a:bodyPr/>
          <a:lstStyle/>
          <a:p>
            <a:fld id="{2451F368-5F3E-45E3-BADD-8E311DF26CBA}" type="slidenum">
              <a:rPr lang="en-US" smtClean="0"/>
              <a:t>‹#›</a:t>
            </a:fld>
            <a:endParaRPr lang="en-US"/>
          </a:p>
        </p:txBody>
      </p:sp>
      <p:sp>
        <p:nvSpPr>
          <p:cNvPr id="7" name="Rectangle 6">
            <a:extLst>
              <a:ext uri="{FF2B5EF4-FFF2-40B4-BE49-F238E27FC236}">
                <a16:creationId xmlns:a16="http://schemas.microsoft.com/office/drawing/2014/main" id="{7BFCE461-D808-420A-9B94-58FAA608E45D}"/>
              </a:ext>
            </a:extLst>
          </p:cNvPr>
          <p:cNvSpPr/>
          <p:nvPr userDrawn="1"/>
        </p:nvSpPr>
        <p:spPr>
          <a:xfrm>
            <a:off x="10396014" y="6255656"/>
            <a:ext cx="551543" cy="50936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C00000"/>
                </a:solidFill>
                <a:latin typeface="Aparajita" panose="020B0604020202020204" pitchFamily="34" charset="0"/>
                <a:cs typeface="Aparajita" panose="020B0604020202020204" pitchFamily="34" charset="0"/>
              </a:rPr>
              <a:t>II</a:t>
            </a:r>
          </a:p>
        </p:txBody>
      </p:sp>
    </p:spTree>
    <p:extLst>
      <p:ext uri="{BB962C8B-B14F-4D97-AF65-F5344CB8AC3E}">
        <p14:creationId xmlns:p14="http://schemas.microsoft.com/office/powerpoint/2010/main" val="1342910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CE6B8-3EF8-4242-9007-AD978431EE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9D0564-9845-4764-89F3-01912BC05D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3EE820-4FD7-47A0-8C9A-7FB2584CBDD0}"/>
              </a:ext>
            </a:extLst>
          </p:cNvPr>
          <p:cNvSpPr>
            <a:spLocks noGrp="1"/>
          </p:cNvSpPr>
          <p:nvPr>
            <p:ph type="dt" sz="half" idx="10"/>
          </p:nvPr>
        </p:nvSpPr>
        <p:spPr/>
        <p:txBody>
          <a:bodyPr/>
          <a:lstStyle/>
          <a:p>
            <a:fld id="{74AF847B-7AEA-46D8-A582-B3A839728CD5}" type="datetimeFigureOut">
              <a:rPr lang="en-US" smtClean="0"/>
              <a:t>2/2/2020</a:t>
            </a:fld>
            <a:endParaRPr lang="en-US"/>
          </a:p>
        </p:txBody>
      </p:sp>
      <p:sp>
        <p:nvSpPr>
          <p:cNvPr id="5" name="Footer Placeholder 4">
            <a:extLst>
              <a:ext uri="{FF2B5EF4-FFF2-40B4-BE49-F238E27FC236}">
                <a16:creationId xmlns:a16="http://schemas.microsoft.com/office/drawing/2014/main" id="{3B93A7E9-F3BA-4872-945F-E2554430E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9722D-F48E-4528-A748-80F7CB76D760}"/>
              </a:ext>
            </a:extLst>
          </p:cNvPr>
          <p:cNvSpPr>
            <a:spLocks noGrp="1"/>
          </p:cNvSpPr>
          <p:nvPr>
            <p:ph type="sldNum" sz="quarter" idx="12"/>
          </p:nvPr>
        </p:nvSpPr>
        <p:spPr/>
        <p:txBody>
          <a:bodyPr/>
          <a:lstStyle/>
          <a:p>
            <a:fld id="{2451F368-5F3E-45E3-BADD-8E311DF26CBA}" type="slidenum">
              <a:rPr lang="en-US" smtClean="0"/>
              <a:t>‹#›</a:t>
            </a:fld>
            <a:endParaRPr lang="en-US"/>
          </a:p>
        </p:txBody>
      </p:sp>
      <p:sp>
        <p:nvSpPr>
          <p:cNvPr id="7" name="Rectangle 6">
            <a:extLst>
              <a:ext uri="{FF2B5EF4-FFF2-40B4-BE49-F238E27FC236}">
                <a16:creationId xmlns:a16="http://schemas.microsoft.com/office/drawing/2014/main" id="{CB1D6C89-9516-4547-8168-5CD0825E3AB3}"/>
              </a:ext>
            </a:extLst>
          </p:cNvPr>
          <p:cNvSpPr/>
          <p:nvPr userDrawn="1"/>
        </p:nvSpPr>
        <p:spPr>
          <a:xfrm>
            <a:off x="10382762" y="6255656"/>
            <a:ext cx="551543" cy="50936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C00000"/>
                </a:solidFill>
                <a:latin typeface="Aparajita" panose="020B0604020202020204" pitchFamily="34" charset="0"/>
                <a:cs typeface="Aparajita" panose="020B0604020202020204" pitchFamily="34" charset="0"/>
              </a:rPr>
              <a:t>II</a:t>
            </a:r>
          </a:p>
        </p:txBody>
      </p:sp>
    </p:spTree>
    <p:extLst>
      <p:ext uri="{BB962C8B-B14F-4D97-AF65-F5344CB8AC3E}">
        <p14:creationId xmlns:p14="http://schemas.microsoft.com/office/powerpoint/2010/main" val="2720453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CA45-7B97-4C37-9406-206B8F6252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420E2F-FD8B-406C-88BA-72C86C7DD0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A052CB-D21F-43AC-BBA2-B00F2CF0E9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A377D2-4716-47D9-9907-4F7EB41DFE66}"/>
              </a:ext>
            </a:extLst>
          </p:cNvPr>
          <p:cNvSpPr>
            <a:spLocks noGrp="1"/>
          </p:cNvSpPr>
          <p:nvPr>
            <p:ph type="dt" sz="half" idx="10"/>
          </p:nvPr>
        </p:nvSpPr>
        <p:spPr/>
        <p:txBody>
          <a:bodyPr/>
          <a:lstStyle/>
          <a:p>
            <a:fld id="{74AF847B-7AEA-46D8-A582-B3A839728CD5}" type="datetimeFigureOut">
              <a:rPr lang="en-US" smtClean="0"/>
              <a:t>2/2/2020</a:t>
            </a:fld>
            <a:endParaRPr lang="en-US"/>
          </a:p>
        </p:txBody>
      </p:sp>
      <p:sp>
        <p:nvSpPr>
          <p:cNvPr id="6" name="Footer Placeholder 5">
            <a:extLst>
              <a:ext uri="{FF2B5EF4-FFF2-40B4-BE49-F238E27FC236}">
                <a16:creationId xmlns:a16="http://schemas.microsoft.com/office/drawing/2014/main" id="{9A88C2D6-C625-4BD9-BF7F-C8A17F663C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FB4095-2E52-4A4F-B28B-5BC72C86DAC5}"/>
              </a:ext>
            </a:extLst>
          </p:cNvPr>
          <p:cNvSpPr>
            <a:spLocks noGrp="1"/>
          </p:cNvSpPr>
          <p:nvPr>
            <p:ph type="sldNum" sz="quarter" idx="12"/>
          </p:nvPr>
        </p:nvSpPr>
        <p:spPr/>
        <p:txBody>
          <a:bodyPr/>
          <a:lstStyle/>
          <a:p>
            <a:fld id="{2451F368-5F3E-45E3-BADD-8E311DF26CBA}" type="slidenum">
              <a:rPr lang="en-US" smtClean="0"/>
              <a:t>‹#›</a:t>
            </a:fld>
            <a:endParaRPr lang="en-US"/>
          </a:p>
        </p:txBody>
      </p:sp>
      <p:sp>
        <p:nvSpPr>
          <p:cNvPr id="8" name="Rectangle 7">
            <a:extLst>
              <a:ext uri="{FF2B5EF4-FFF2-40B4-BE49-F238E27FC236}">
                <a16:creationId xmlns:a16="http://schemas.microsoft.com/office/drawing/2014/main" id="{BEE80E15-E9A4-4E25-BE1B-59DD798A9FED}"/>
              </a:ext>
            </a:extLst>
          </p:cNvPr>
          <p:cNvSpPr/>
          <p:nvPr userDrawn="1"/>
        </p:nvSpPr>
        <p:spPr>
          <a:xfrm>
            <a:off x="10369510" y="6255656"/>
            <a:ext cx="551543" cy="50936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C00000"/>
                </a:solidFill>
                <a:latin typeface="Aparajita" panose="020B0604020202020204" pitchFamily="34" charset="0"/>
                <a:cs typeface="Aparajita" panose="020B0604020202020204" pitchFamily="34" charset="0"/>
              </a:rPr>
              <a:t>II</a:t>
            </a:r>
          </a:p>
        </p:txBody>
      </p:sp>
    </p:spTree>
    <p:extLst>
      <p:ext uri="{BB962C8B-B14F-4D97-AF65-F5344CB8AC3E}">
        <p14:creationId xmlns:p14="http://schemas.microsoft.com/office/powerpoint/2010/main" val="2197135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2F4F-B65F-4C70-AA15-CAB9F2617A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7FCAC6-FBE3-4835-930A-CAF73C60AD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458F9A-234C-4164-8F23-A014096304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B681FD-FCB0-4D69-81EE-D38F3C90A5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E0F88D-649B-498B-87E0-2B3B3A06B8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1C447D-43F3-4E2D-839E-426273FD5489}"/>
              </a:ext>
            </a:extLst>
          </p:cNvPr>
          <p:cNvSpPr>
            <a:spLocks noGrp="1"/>
          </p:cNvSpPr>
          <p:nvPr>
            <p:ph type="dt" sz="half" idx="10"/>
          </p:nvPr>
        </p:nvSpPr>
        <p:spPr/>
        <p:txBody>
          <a:bodyPr/>
          <a:lstStyle/>
          <a:p>
            <a:fld id="{74AF847B-7AEA-46D8-A582-B3A839728CD5}" type="datetimeFigureOut">
              <a:rPr lang="en-US" smtClean="0"/>
              <a:t>2/2/2020</a:t>
            </a:fld>
            <a:endParaRPr lang="en-US"/>
          </a:p>
        </p:txBody>
      </p:sp>
      <p:sp>
        <p:nvSpPr>
          <p:cNvPr id="8" name="Footer Placeholder 7">
            <a:extLst>
              <a:ext uri="{FF2B5EF4-FFF2-40B4-BE49-F238E27FC236}">
                <a16:creationId xmlns:a16="http://schemas.microsoft.com/office/drawing/2014/main" id="{31F4FEF4-A8B9-4F8F-93D7-BBAACC9A49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E2D150-FE2D-4159-9858-1EAA0AE50F28}"/>
              </a:ext>
            </a:extLst>
          </p:cNvPr>
          <p:cNvSpPr>
            <a:spLocks noGrp="1"/>
          </p:cNvSpPr>
          <p:nvPr>
            <p:ph type="sldNum" sz="quarter" idx="12"/>
          </p:nvPr>
        </p:nvSpPr>
        <p:spPr/>
        <p:txBody>
          <a:bodyPr/>
          <a:lstStyle/>
          <a:p>
            <a:fld id="{2451F368-5F3E-45E3-BADD-8E311DF26CBA}" type="slidenum">
              <a:rPr lang="en-US" smtClean="0"/>
              <a:t>‹#›</a:t>
            </a:fld>
            <a:endParaRPr lang="en-US"/>
          </a:p>
        </p:txBody>
      </p:sp>
    </p:spTree>
    <p:extLst>
      <p:ext uri="{BB962C8B-B14F-4D97-AF65-F5344CB8AC3E}">
        <p14:creationId xmlns:p14="http://schemas.microsoft.com/office/powerpoint/2010/main" val="61797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7B29F-A1E7-4C7B-8F54-BA7C6EF1B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A10308-54D8-4A48-AE27-76EB5D69A63F}"/>
              </a:ext>
            </a:extLst>
          </p:cNvPr>
          <p:cNvSpPr>
            <a:spLocks noGrp="1"/>
          </p:cNvSpPr>
          <p:nvPr>
            <p:ph type="dt" sz="half" idx="10"/>
          </p:nvPr>
        </p:nvSpPr>
        <p:spPr/>
        <p:txBody>
          <a:bodyPr/>
          <a:lstStyle/>
          <a:p>
            <a:fld id="{74AF847B-7AEA-46D8-A582-B3A839728CD5}" type="datetimeFigureOut">
              <a:rPr lang="en-US" smtClean="0"/>
              <a:t>2/2/2020</a:t>
            </a:fld>
            <a:endParaRPr lang="en-US"/>
          </a:p>
        </p:txBody>
      </p:sp>
      <p:sp>
        <p:nvSpPr>
          <p:cNvPr id="4" name="Footer Placeholder 3">
            <a:extLst>
              <a:ext uri="{FF2B5EF4-FFF2-40B4-BE49-F238E27FC236}">
                <a16:creationId xmlns:a16="http://schemas.microsoft.com/office/drawing/2014/main" id="{8B1D73DB-E426-432E-B273-5C69426E4C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A0CA69-110C-4DD0-83EF-4A15086B8330}"/>
              </a:ext>
            </a:extLst>
          </p:cNvPr>
          <p:cNvSpPr>
            <a:spLocks noGrp="1"/>
          </p:cNvSpPr>
          <p:nvPr>
            <p:ph type="sldNum" sz="quarter" idx="12"/>
          </p:nvPr>
        </p:nvSpPr>
        <p:spPr/>
        <p:txBody>
          <a:bodyPr/>
          <a:lstStyle/>
          <a:p>
            <a:fld id="{2451F368-5F3E-45E3-BADD-8E311DF26CBA}" type="slidenum">
              <a:rPr lang="en-US" smtClean="0"/>
              <a:t>‹#›</a:t>
            </a:fld>
            <a:endParaRPr lang="en-US"/>
          </a:p>
        </p:txBody>
      </p:sp>
      <p:sp>
        <p:nvSpPr>
          <p:cNvPr id="6" name="Rectangle 5">
            <a:extLst>
              <a:ext uri="{FF2B5EF4-FFF2-40B4-BE49-F238E27FC236}">
                <a16:creationId xmlns:a16="http://schemas.microsoft.com/office/drawing/2014/main" id="{6126A419-32F3-4B4F-B988-336DBBAD84BF}"/>
              </a:ext>
            </a:extLst>
          </p:cNvPr>
          <p:cNvSpPr/>
          <p:nvPr userDrawn="1"/>
        </p:nvSpPr>
        <p:spPr>
          <a:xfrm>
            <a:off x="10356258" y="6255656"/>
            <a:ext cx="551543" cy="50936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C00000"/>
                </a:solidFill>
                <a:latin typeface="Aparajita" panose="020B0604020202020204" pitchFamily="34" charset="0"/>
                <a:cs typeface="Aparajita" panose="020B0604020202020204" pitchFamily="34" charset="0"/>
              </a:rPr>
              <a:t>II</a:t>
            </a:r>
          </a:p>
        </p:txBody>
      </p:sp>
    </p:spTree>
    <p:extLst>
      <p:ext uri="{BB962C8B-B14F-4D97-AF65-F5344CB8AC3E}">
        <p14:creationId xmlns:p14="http://schemas.microsoft.com/office/powerpoint/2010/main" val="4134377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FD7652-CEF7-4BC0-AE8B-2A7852EEA2F0}"/>
              </a:ext>
            </a:extLst>
          </p:cNvPr>
          <p:cNvSpPr>
            <a:spLocks noGrp="1"/>
          </p:cNvSpPr>
          <p:nvPr>
            <p:ph type="dt" sz="half" idx="10"/>
          </p:nvPr>
        </p:nvSpPr>
        <p:spPr/>
        <p:txBody>
          <a:bodyPr/>
          <a:lstStyle/>
          <a:p>
            <a:fld id="{74AF847B-7AEA-46D8-A582-B3A839728CD5}" type="datetimeFigureOut">
              <a:rPr lang="en-US" smtClean="0"/>
              <a:t>2/2/2020</a:t>
            </a:fld>
            <a:endParaRPr lang="en-US"/>
          </a:p>
        </p:txBody>
      </p:sp>
      <p:sp>
        <p:nvSpPr>
          <p:cNvPr id="3" name="Footer Placeholder 2">
            <a:extLst>
              <a:ext uri="{FF2B5EF4-FFF2-40B4-BE49-F238E27FC236}">
                <a16:creationId xmlns:a16="http://schemas.microsoft.com/office/drawing/2014/main" id="{BDB8969A-9765-4D2B-BF61-2B2FEB3347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3D16BF-2E39-4555-B078-8C955EE4E9D8}"/>
              </a:ext>
            </a:extLst>
          </p:cNvPr>
          <p:cNvSpPr>
            <a:spLocks noGrp="1"/>
          </p:cNvSpPr>
          <p:nvPr>
            <p:ph type="sldNum" sz="quarter" idx="12"/>
          </p:nvPr>
        </p:nvSpPr>
        <p:spPr/>
        <p:txBody>
          <a:bodyPr/>
          <a:lstStyle/>
          <a:p>
            <a:fld id="{2451F368-5F3E-45E3-BADD-8E311DF26CBA}" type="slidenum">
              <a:rPr lang="en-US" smtClean="0"/>
              <a:t>‹#›</a:t>
            </a:fld>
            <a:endParaRPr lang="en-US"/>
          </a:p>
        </p:txBody>
      </p:sp>
    </p:spTree>
    <p:extLst>
      <p:ext uri="{BB962C8B-B14F-4D97-AF65-F5344CB8AC3E}">
        <p14:creationId xmlns:p14="http://schemas.microsoft.com/office/powerpoint/2010/main" val="2542484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9C0C-D8EC-48A4-85D1-974F7C2FF7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A6176F-55F4-4492-9F93-B2021A3F2A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833009-02E9-464B-926D-E216C47B7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E7F58-1EC5-466A-8ECC-E9AFCB1DA590}"/>
              </a:ext>
            </a:extLst>
          </p:cNvPr>
          <p:cNvSpPr>
            <a:spLocks noGrp="1"/>
          </p:cNvSpPr>
          <p:nvPr>
            <p:ph type="dt" sz="half" idx="10"/>
          </p:nvPr>
        </p:nvSpPr>
        <p:spPr/>
        <p:txBody>
          <a:bodyPr/>
          <a:lstStyle/>
          <a:p>
            <a:fld id="{74AF847B-7AEA-46D8-A582-B3A839728CD5}" type="datetimeFigureOut">
              <a:rPr lang="en-US" smtClean="0"/>
              <a:t>2/2/2020</a:t>
            </a:fld>
            <a:endParaRPr lang="en-US"/>
          </a:p>
        </p:txBody>
      </p:sp>
      <p:sp>
        <p:nvSpPr>
          <p:cNvPr id="6" name="Footer Placeholder 5">
            <a:extLst>
              <a:ext uri="{FF2B5EF4-FFF2-40B4-BE49-F238E27FC236}">
                <a16:creationId xmlns:a16="http://schemas.microsoft.com/office/drawing/2014/main" id="{73DD691F-68DE-4E26-AAA8-613FFAFAFA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D9FF55-81F0-40D8-A4E7-0FDBA9DDAE71}"/>
              </a:ext>
            </a:extLst>
          </p:cNvPr>
          <p:cNvSpPr>
            <a:spLocks noGrp="1"/>
          </p:cNvSpPr>
          <p:nvPr>
            <p:ph type="sldNum" sz="quarter" idx="12"/>
          </p:nvPr>
        </p:nvSpPr>
        <p:spPr/>
        <p:txBody>
          <a:bodyPr/>
          <a:lstStyle/>
          <a:p>
            <a:fld id="{2451F368-5F3E-45E3-BADD-8E311DF26CBA}" type="slidenum">
              <a:rPr lang="en-US" smtClean="0"/>
              <a:t>‹#›</a:t>
            </a:fld>
            <a:endParaRPr lang="en-US"/>
          </a:p>
        </p:txBody>
      </p:sp>
    </p:spTree>
    <p:extLst>
      <p:ext uri="{BB962C8B-B14F-4D97-AF65-F5344CB8AC3E}">
        <p14:creationId xmlns:p14="http://schemas.microsoft.com/office/powerpoint/2010/main" val="2732987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48ED8-A5F5-4E5E-A99A-1E7E56BFE9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3D2D-6C59-42CC-9249-3760D920F1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94783B-B271-4963-870E-41645CB0F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0744FB-FFCD-4FD6-A90C-940FDCF5894B}"/>
              </a:ext>
            </a:extLst>
          </p:cNvPr>
          <p:cNvSpPr>
            <a:spLocks noGrp="1"/>
          </p:cNvSpPr>
          <p:nvPr>
            <p:ph type="dt" sz="half" idx="10"/>
          </p:nvPr>
        </p:nvSpPr>
        <p:spPr/>
        <p:txBody>
          <a:bodyPr/>
          <a:lstStyle/>
          <a:p>
            <a:fld id="{74AF847B-7AEA-46D8-A582-B3A839728CD5}" type="datetimeFigureOut">
              <a:rPr lang="en-US" smtClean="0"/>
              <a:t>2/2/2020</a:t>
            </a:fld>
            <a:endParaRPr lang="en-US"/>
          </a:p>
        </p:txBody>
      </p:sp>
      <p:sp>
        <p:nvSpPr>
          <p:cNvPr id="6" name="Footer Placeholder 5">
            <a:extLst>
              <a:ext uri="{FF2B5EF4-FFF2-40B4-BE49-F238E27FC236}">
                <a16:creationId xmlns:a16="http://schemas.microsoft.com/office/drawing/2014/main" id="{EB37C3C0-5533-45F1-A7B0-C4053CA57B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92655-8E2D-4541-817C-1DF418EA8232}"/>
              </a:ext>
            </a:extLst>
          </p:cNvPr>
          <p:cNvSpPr>
            <a:spLocks noGrp="1"/>
          </p:cNvSpPr>
          <p:nvPr>
            <p:ph type="sldNum" sz="quarter" idx="12"/>
          </p:nvPr>
        </p:nvSpPr>
        <p:spPr/>
        <p:txBody>
          <a:bodyPr/>
          <a:lstStyle/>
          <a:p>
            <a:fld id="{2451F368-5F3E-45E3-BADD-8E311DF26CBA}" type="slidenum">
              <a:rPr lang="en-US" smtClean="0"/>
              <a:t>‹#›</a:t>
            </a:fld>
            <a:endParaRPr lang="en-US"/>
          </a:p>
        </p:txBody>
      </p:sp>
    </p:spTree>
    <p:extLst>
      <p:ext uri="{BB962C8B-B14F-4D97-AF65-F5344CB8AC3E}">
        <p14:creationId xmlns:p14="http://schemas.microsoft.com/office/powerpoint/2010/main" val="2016225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2EC34D-ADAB-4245-A41F-647601CF7FEA}"/>
              </a:ext>
            </a:extLst>
          </p:cNvPr>
          <p:cNvPicPr>
            <a:picLocks noChangeAspect="1"/>
          </p:cNvPicPr>
          <p:nvPr userDrawn="1"/>
        </p:nvPicPr>
        <p:blipFill>
          <a:blip r:embed="rId13">
            <a:alphaModFix amt="64000"/>
          </a:blip>
          <a:stretch>
            <a:fillRect/>
          </a:stretch>
        </p:blipFill>
        <p:spPr>
          <a:xfrm>
            <a:off x="6095" y="0"/>
            <a:ext cx="12179809" cy="6858000"/>
          </a:xfrm>
          <a:prstGeom prst="rect">
            <a:avLst/>
          </a:prstGeom>
        </p:spPr>
      </p:pic>
      <p:sp>
        <p:nvSpPr>
          <p:cNvPr id="2" name="Title Placeholder 1">
            <a:extLst>
              <a:ext uri="{FF2B5EF4-FFF2-40B4-BE49-F238E27FC236}">
                <a16:creationId xmlns:a16="http://schemas.microsoft.com/office/drawing/2014/main" id="{B32363BE-C661-4C2F-958B-3886F3163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B24A31-3A08-4279-BB92-551BC54148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E5C1680-F689-4F16-9919-CF20156318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AF847B-7AEA-46D8-A582-B3A839728CD5}" type="datetimeFigureOut">
              <a:rPr lang="en-US" smtClean="0"/>
              <a:t>2/2/2020</a:t>
            </a:fld>
            <a:endParaRPr lang="en-US"/>
          </a:p>
        </p:txBody>
      </p:sp>
      <p:sp>
        <p:nvSpPr>
          <p:cNvPr id="5" name="Footer Placeholder 4">
            <a:extLst>
              <a:ext uri="{FF2B5EF4-FFF2-40B4-BE49-F238E27FC236}">
                <a16:creationId xmlns:a16="http://schemas.microsoft.com/office/drawing/2014/main" id="{CF6CA869-D7D4-4BF3-9CDA-1B58130F3B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7647B1-CE8C-4A0B-8465-486257A6D4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51F368-5F3E-45E3-BADD-8E311DF26CBA}" type="slidenum">
              <a:rPr lang="en-US" smtClean="0"/>
              <a:t>‹#›</a:t>
            </a:fld>
            <a:endParaRPr lang="en-US"/>
          </a:p>
        </p:txBody>
      </p:sp>
      <p:pic>
        <p:nvPicPr>
          <p:cNvPr id="8" name="Picture 7">
            <a:extLst>
              <a:ext uri="{FF2B5EF4-FFF2-40B4-BE49-F238E27FC236}">
                <a16:creationId xmlns:a16="http://schemas.microsoft.com/office/drawing/2014/main" id="{E0C6CE6C-92EF-4723-9289-EC09C959411A}"/>
              </a:ext>
            </a:extLst>
          </p:cNvPr>
          <p:cNvPicPr>
            <a:picLocks noChangeAspect="1"/>
          </p:cNvPicPr>
          <p:nvPr userDrawn="1"/>
        </p:nvPicPr>
        <p:blipFill>
          <a:blip r:embed="rId14"/>
          <a:stretch>
            <a:fillRect/>
          </a:stretch>
        </p:blipFill>
        <p:spPr>
          <a:xfrm>
            <a:off x="10433304" y="5857081"/>
            <a:ext cx="1752600" cy="909638"/>
          </a:xfrm>
          <a:prstGeom prst="rect">
            <a:avLst/>
          </a:prstGeom>
        </p:spPr>
      </p:pic>
    </p:spTree>
    <p:extLst>
      <p:ext uri="{BB962C8B-B14F-4D97-AF65-F5344CB8AC3E}">
        <p14:creationId xmlns:p14="http://schemas.microsoft.com/office/powerpoint/2010/main" val="1758937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b="1" kern="1200">
          <a:solidFill>
            <a:srgbClr val="663300"/>
          </a:solidFill>
          <a:latin typeface="Century" panose="02040604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Century" panose="020406040505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Century" panose="020406040505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Century" panose="020406040505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Century" panose="020406040505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wmf"/><Relationship Id="rId4" Type="http://schemas.openxmlformats.org/officeDocument/2006/relationships/image" Target="../media/image10.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5"/>
          <p:cNvSpPr>
            <a:spLocks noGrp="1" noChangeArrowheads="1"/>
          </p:cNvSpPr>
          <p:nvPr>
            <p:ph type="sldNum" sz="quarter" idx="12"/>
          </p:nvPr>
        </p:nvSpPr>
        <p:spPr>
          <a:xfrm>
            <a:off x="11033760" y="6539866"/>
            <a:ext cx="548640" cy="28956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A3CB219A-BA2B-4AE9-AC69-3B6928DD897E}" type="slidenum">
              <a:rPr lang="en-US" altLang="en-US" b="0">
                <a:latin typeface="Times New Roman" panose="02020603050405020304" pitchFamily="18" charset="0"/>
              </a:rPr>
              <a:pPr/>
              <a:t>1</a:t>
            </a:fld>
            <a:endParaRPr lang="en-US" altLang="en-US" b="0">
              <a:latin typeface="Times New Roman" panose="02020603050405020304" pitchFamily="18" charset="0"/>
            </a:endParaRPr>
          </a:p>
        </p:txBody>
      </p:sp>
      <p:sp>
        <p:nvSpPr>
          <p:cNvPr id="151555" name="Rectangle 4098"/>
          <p:cNvSpPr>
            <a:spLocks noGrp="1" noChangeArrowheads="1"/>
          </p:cNvSpPr>
          <p:nvPr>
            <p:ph type="ctrTitle"/>
          </p:nvPr>
        </p:nvSpPr>
        <p:spPr>
          <a:xfrm>
            <a:off x="1432560" y="4397829"/>
            <a:ext cx="9326880" cy="1767839"/>
          </a:xfrm>
        </p:spPr>
        <p:txBody>
          <a:bodyPr>
            <a:normAutofit fontScale="90000"/>
          </a:bodyPr>
          <a:lstStyle/>
          <a:p>
            <a:r>
              <a:rPr lang="en-US" altLang="en-US" sz="7920" dirty="0">
                <a:solidFill>
                  <a:srgbClr val="FFFF99"/>
                </a:solidFill>
              </a:rPr>
              <a:t>I &amp; II Peter, &amp; Jude</a:t>
            </a:r>
            <a:br>
              <a:rPr lang="en-US" altLang="en-US" sz="7920" dirty="0">
                <a:solidFill>
                  <a:srgbClr val="FFFF99"/>
                </a:solidFill>
              </a:rPr>
            </a:br>
            <a:r>
              <a:rPr lang="en-US" altLang="en-US" sz="4320">
                <a:solidFill>
                  <a:srgbClr val="FFFF99"/>
                </a:solidFill>
              </a:rPr>
              <a:t>Lesson 9</a:t>
            </a:r>
            <a:endParaRPr lang="en-US" altLang="en-US" sz="4320" dirty="0">
              <a:solidFill>
                <a:srgbClr val="FFFF99"/>
              </a:solidFill>
            </a:endParaRPr>
          </a:p>
        </p:txBody>
      </p:sp>
    </p:spTree>
    <p:extLst>
      <p:ext uri="{BB962C8B-B14F-4D97-AF65-F5344CB8AC3E}">
        <p14:creationId xmlns:p14="http://schemas.microsoft.com/office/powerpoint/2010/main" val="215289404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E68B7-1C39-4923-8B91-046E0038840D}"/>
              </a:ext>
            </a:extLst>
          </p:cNvPr>
          <p:cNvSpPr>
            <a:spLocks noGrp="1"/>
          </p:cNvSpPr>
          <p:nvPr>
            <p:ph type="title"/>
          </p:nvPr>
        </p:nvSpPr>
        <p:spPr>
          <a:xfrm>
            <a:off x="838200" y="365126"/>
            <a:ext cx="10515600" cy="825046"/>
          </a:xfrm>
        </p:spPr>
        <p:txBody>
          <a:bodyPr/>
          <a:lstStyle/>
          <a:p>
            <a:r>
              <a:rPr lang="en-US" dirty="0"/>
              <a:t>2 Peter 1:1-11 – Knowing and Growing</a:t>
            </a:r>
          </a:p>
        </p:txBody>
      </p:sp>
      <p:sp>
        <p:nvSpPr>
          <p:cNvPr id="3" name="Content Placeholder 2">
            <a:extLst>
              <a:ext uri="{FF2B5EF4-FFF2-40B4-BE49-F238E27FC236}">
                <a16:creationId xmlns:a16="http://schemas.microsoft.com/office/drawing/2014/main" id="{F10A7D7A-BBDE-4859-87ED-D727562296D1}"/>
              </a:ext>
            </a:extLst>
          </p:cNvPr>
          <p:cNvSpPr>
            <a:spLocks noGrp="1"/>
          </p:cNvSpPr>
          <p:nvPr>
            <p:ph idx="1"/>
          </p:nvPr>
        </p:nvSpPr>
        <p:spPr>
          <a:xfrm>
            <a:off x="1" y="1088570"/>
            <a:ext cx="12192000" cy="5769429"/>
          </a:xfrm>
        </p:spPr>
        <p:txBody>
          <a:bodyPr/>
          <a:lstStyle/>
          <a:p>
            <a:pPr marL="0" indent="0" algn="ctr">
              <a:buNone/>
            </a:pPr>
            <a:r>
              <a:rPr lang="en-US" dirty="0">
                <a:solidFill>
                  <a:srgbClr val="C00000"/>
                </a:solidFill>
              </a:rPr>
              <a:t>Before Peter Can Describe Counterfeits, He Must Describe True Believers</a:t>
            </a:r>
          </a:p>
          <a:p>
            <a:pPr marL="514350" indent="-514350">
              <a:buFont typeface="+mj-lt"/>
              <a:buAutoNum type="arabicPeriod"/>
            </a:pPr>
            <a:r>
              <a:rPr lang="en-US" dirty="0">
                <a:highlight>
                  <a:srgbClr val="FFFF00"/>
                </a:highlight>
              </a:rPr>
              <a:t>The Christian Life Begins with Faith (1:1-4)</a:t>
            </a:r>
          </a:p>
          <a:p>
            <a:pPr lvl="1"/>
            <a:r>
              <a:rPr lang="en-US" dirty="0"/>
              <a:t>This Faith is based on Our God and Savior Jesus Christ (1-2)</a:t>
            </a:r>
          </a:p>
          <a:p>
            <a:pPr lvl="1"/>
            <a:r>
              <a:rPr lang="en-US" dirty="0"/>
              <a:t>This Faith Involves God’s Power (3) </a:t>
            </a:r>
          </a:p>
          <a:p>
            <a:pPr lvl="2"/>
            <a:r>
              <a:rPr lang="en-US" i="1" dirty="0"/>
              <a:t>We have Everything we need to know for Life and Godliness (3)</a:t>
            </a:r>
          </a:p>
          <a:p>
            <a:pPr lvl="1"/>
            <a:r>
              <a:rPr lang="en-US" dirty="0"/>
              <a:t>This Faith Involves God’s Promises (4)</a:t>
            </a:r>
          </a:p>
          <a:p>
            <a:pPr marL="514350" indent="-514350">
              <a:buFont typeface="+mj-lt"/>
              <a:buAutoNum type="arabicPeriod"/>
            </a:pPr>
            <a:r>
              <a:rPr lang="en-US" dirty="0">
                <a:highlight>
                  <a:srgbClr val="FFFF00"/>
                </a:highlight>
              </a:rPr>
              <a:t>This Faith Results in Spiritual Growth (1:5-7)</a:t>
            </a:r>
          </a:p>
          <a:p>
            <a:pPr lvl="1"/>
            <a:r>
              <a:rPr lang="en-US" dirty="0"/>
              <a:t>Faith, Virtue, Knowledge, Self-Control, Godliness, Brotherly Affection, Love</a:t>
            </a:r>
          </a:p>
          <a:p>
            <a:pPr marL="514350" indent="-514350">
              <a:buFont typeface="+mj-lt"/>
              <a:buAutoNum type="arabicPeriod"/>
            </a:pPr>
            <a:r>
              <a:rPr lang="en-US" dirty="0">
                <a:highlight>
                  <a:srgbClr val="FFFF00"/>
                </a:highlight>
              </a:rPr>
              <a:t>Spiritual Growth Brings Results (1:8-11)</a:t>
            </a:r>
          </a:p>
          <a:p>
            <a:pPr lvl="1"/>
            <a:r>
              <a:rPr lang="en-US" dirty="0"/>
              <a:t>Effectiveness and Fruitfulness (8) – If You Have these Qualities.</a:t>
            </a:r>
          </a:p>
          <a:p>
            <a:pPr lvl="1"/>
            <a:r>
              <a:rPr lang="en-US" dirty="0"/>
              <a:t>Vision (9) – Help you to remember that you were cleansed.</a:t>
            </a:r>
          </a:p>
          <a:p>
            <a:pPr lvl="1"/>
            <a:r>
              <a:rPr lang="en-US" dirty="0"/>
              <a:t>Security (10-11) – Be Diligent with these Qualities and Never Fall</a:t>
            </a:r>
          </a:p>
          <a:p>
            <a:pPr lvl="1"/>
            <a:endParaRPr lang="en-US" dirty="0"/>
          </a:p>
        </p:txBody>
      </p:sp>
    </p:spTree>
    <p:extLst>
      <p:ext uri="{BB962C8B-B14F-4D97-AF65-F5344CB8AC3E}">
        <p14:creationId xmlns:p14="http://schemas.microsoft.com/office/powerpoint/2010/main" val="76261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calcmode="lin" valueType="num">
                                      <p:cBhvr additive="base">
                                        <p:cTn id="5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4"/>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B440E7E0-6778-4E6D-A6D6-B48A758B8017}" type="slidenum">
              <a:rPr lang="en-US" altLang="en-US" b="0">
                <a:latin typeface="Times New Roman" panose="02020603050405020304" pitchFamily="18" charset="0"/>
              </a:rPr>
              <a:pPr/>
              <a:t>100</a:t>
            </a:fld>
            <a:endParaRPr lang="en-US" altLang="en-US" b="0">
              <a:latin typeface="Times New Roman" panose="02020603050405020304" pitchFamily="18" charset="0"/>
            </a:endParaRPr>
          </a:p>
        </p:txBody>
      </p:sp>
      <p:sp>
        <p:nvSpPr>
          <p:cNvPr id="226307" name="Rectangle 2"/>
          <p:cNvSpPr>
            <a:spLocks noGrp="1" noChangeArrowheads="1"/>
          </p:cNvSpPr>
          <p:nvPr>
            <p:ph type="title"/>
          </p:nvPr>
        </p:nvSpPr>
        <p:spPr/>
        <p:txBody>
          <a:bodyPr/>
          <a:lstStyle/>
          <a:p>
            <a:r>
              <a:rPr lang="en-US" altLang="en-US"/>
              <a:t>The Key Messages for us:</a:t>
            </a:r>
          </a:p>
        </p:txBody>
      </p:sp>
      <p:sp>
        <p:nvSpPr>
          <p:cNvPr id="163844" name="Rectangle 3"/>
          <p:cNvSpPr>
            <a:spLocks noGrp="1" noChangeArrowheads="1"/>
          </p:cNvSpPr>
          <p:nvPr>
            <p:ph type="body" idx="1"/>
          </p:nvPr>
        </p:nvSpPr>
        <p:spPr>
          <a:xfrm>
            <a:off x="1341120" y="777240"/>
            <a:ext cx="9418320" cy="5105400"/>
          </a:xfrm>
        </p:spPr>
        <p:txBody>
          <a:bodyPr/>
          <a:lstStyle/>
          <a:p>
            <a:r>
              <a:rPr lang="en-US" altLang="en-US"/>
              <a:t>God Has Worked a Grand Plan…</a:t>
            </a:r>
          </a:p>
          <a:p>
            <a:pPr lvl="1"/>
            <a:r>
              <a:rPr lang="en-US" altLang="en-US"/>
              <a:t>Of Which I am a part.</a:t>
            </a:r>
          </a:p>
          <a:p>
            <a:r>
              <a:rPr lang="en-US" altLang="en-US"/>
              <a:t>I must work to be Pure, and Grow…</a:t>
            </a:r>
          </a:p>
          <a:p>
            <a:pPr lvl="1"/>
            <a:r>
              <a:rPr lang="en-US" altLang="en-US"/>
              <a:t>Which Will Protect Me from Falling, due to..</a:t>
            </a:r>
          </a:p>
          <a:p>
            <a:pPr lvl="2"/>
            <a:r>
              <a:rPr lang="en-US" altLang="en-US"/>
              <a:t>Persecution</a:t>
            </a:r>
          </a:p>
          <a:p>
            <a:pPr lvl="2"/>
            <a:r>
              <a:rPr lang="en-US" altLang="en-US"/>
              <a:t>False Teachers </a:t>
            </a:r>
          </a:p>
          <a:p>
            <a:r>
              <a:rPr lang="en-US" altLang="en-US"/>
              <a:t>God will Judge the Evil in the World…</a:t>
            </a:r>
          </a:p>
          <a:p>
            <a:pPr lvl="1"/>
            <a:r>
              <a:rPr lang="en-US" altLang="en-US"/>
              <a:t>and will Preserve the Righteous</a:t>
            </a:r>
          </a:p>
          <a:p>
            <a:r>
              <a:rPr lang="en-US" altLang="en-US"/>
              <a:t>This is Not My Home…</a:t>
            </a:r>
          </a:p>
          <a:p>
            <a:pPr lvl="1"/>
            <a:r>
              <a:rPr lang="en-US" altLang="en-US"/>
              <a:t>I’ll Only be Here for “A Little While”</a:t>
            </a:r>
          </a:p>
          <a:p>
            <a:pPr lvl="1"/>
            <a:r>
              <a:rPr lang="en-US" altLang="en-US"/>
              <a:t>And the World &amp; It’s Works will be Burned Up</a:t>
            </a:r>
          </a:p>
        </p:txBody>
      </p:sp>
    </p:spTree>
    <p:extLst>
      <p:ext uri="{BB962C8B-B14F-4D97-AF65-F5344CB8AC3E}">
        <p14:creationId xmlns:p14="http://schemas.microsoft.com/office/powerpoint/2010/main" val="28329357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4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44">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6384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384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84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3844">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384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3844">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63844">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3844">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384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7330" name="Content Placeholder 2"/>
          <p:cNvSpPr>
            <a:spLocks noGrp="1"/>
          </p:cNvSpPr>
          <p:nvPr>
            <p:ph idx="1"/>
          </p:nvPr>
        </p:nvSpPr>
        <p:spPr/>
        <p:txBody>
          <a:bodyPr/>
          <a:lstStyle/>
          <a:p>
            <a:r>
              <a:rPr lang="en-US" altLang="en-US"/>
              <a:t>Extra slides and  Material follow this slide…..</a:t>
            </a:r>
          </a:p>
        </p:txBody>
      </p:sp>
      <p:sp>
        <p:nvSpPr>
          <p:cNvPr id="4"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5B21BE14-1AE1-4E95-89F4-B00259461981}" type="slidenum">
              <a:rPr lang="en-US" altLang="en-US" b="0">
                <a:latin typeface="Times New Roman" panose="02020603050405020304" pitchFamily="18" charset="0"/>
              </a:rPr>
              <a:pPr/>
              <a:t>101</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3688300687"/>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C89F6DF7-324D-4265-9135-513597F128D4}" type="slidenum">
              <a:rPr lang="en-US" altLang="en-US" b="0">
                <a:latin typeface="Times New Roman" panose="02020603050405020304" pitchFamily="18" charset="0"/>
              </a:rPr>
              <a:pPr/>
              <a:t>102</a:t>
            </a:fld>
            <a:endParaRPr lang="en-US" altLang="en-US" b="0">
              <a:latin typeface="Times New Roman" panose="02020603050405020304" pitchFamily="18" charset="0"/>
            </a:endParaRPr>
          </a:p>
        </p:txBody>
      </p:sp>
      <p:sp>
        <p:nvSpPr>
          <p:cNvPr id="228355" name="Rectangle 2"/>
          <p:cNvSpPr>
            <a:spLocks noGrp="1" noChangeArrowheads="1"/>
          </p:cNvSpPr>
          <p:nvPr>
            <p:ph type="title"/>
          </p:nvPr>
        </p:nvSpPr>
        <p:spPr>
          <a:xfrm>
            <a:off x="1432560" y="76200"/>
            <a:ext cx="9326880" cy="533400"/>
          </a:xfrm>
        </p:spPr>
        <p:txBody>
          <a:bodyPr>
            <a:normAutofit fontScale="90000"/>
          </a:bodyPr>
          <a:lstStyle/>
          <a:p>
            <a:r>
              <a:rPr lang="en-US" altLang="en-US" sz="3840"/>
              <a:t>The Problem of Persecution</a:t>
            </a:r>
          </a:p>
        </p:txBody>
      </p:sp>
      <p:sp>
        <p:nvSpPr>
          <p:cNvPr id="228356" name="Rectangle 3"/>
          <p:cNvSpPr>
            <a:spLocks noGrp="1" noChangeArrowheads="1"/>
          </p:cNvSpPr>
          <p:nvPr>
            <p:ph type="body" sz="half" idx="1"/>
          </p:nvPr>
        </p:nvSpPr>
        <p:spPr>
          <a:xfrm>
            <a:off x="710566" y="480060"/>
            <a:ext cx="5394960" cy="2971800"/>
          </a:xfrm>
        </p:spPr>
        <p:txBody>
          <a:bodyPr>
            <a:normAutofit fontScale="85000" lnSpcReduction="20000"/>
          </a:bodyPr>
          <a:lstStyle/>
          <a:p>
            <a:pPr marL="272416" indent="-272416" algn="ctr">
              <a:lnSpc>
                <a:spcPct val="110000"/>
              </a:lnSpc>
              <a:buNone/>
            </a:pPr>
            <a:r>
              <a:rPr lang="en-US" altLang="en-US" sz="2880" i="1">
                <a:solidFill>
                  <a:schemeClr val="folHlink"/>
                </a:solidFill>
              </a:rPr>
              <a:t>Specific Persecutions</a:t>
            </a:r>
          </a:p>
          <a:p>
            <a:pPr marL="272416" indent="-272416">
              <a:lnSpc>
                <a:spcPct val="110000"/>
              </a:lnSpc>
            </a:pPr>
            <a:r>
              <a:rPr lang="en-US" altLang="en-US" sz="2160"/>
              <a:t>Thought (called) Strange  (4:4)</a:t>
            </a:r>
          </a:p>
          <a:p>
            <a:pPr marL="272416" indent="-272416">
              <a:lnSpc>
                <a:spcPct val="110000"/>
              </a:lnSpc>
            </a:pPr>
            <a:r>
              <a:rPr lang="en-US" altLang="en-US" sz="2160"/>
              <a:t>Spoken of as Evil  (4:4)</a:t>
            </a:r>
          </a:p>
          <a:p>
            <a:pPr marL="272416" indent="-272416">
              <a:lnSpc>
                <a:spcPct val="110000"/>
              </a:lnSpc>
            </a:pPr>
            <a:r>
              <a:rPr lang="en-US" altLang="en-US" sz="2160"/>
              <a:t>Spoken Against  (3:16)</a:t>
            </a:r>
          </a:p>
          <a:p>
            <a:pPr marL="272416" indent="-272416">
              <a:lnSpc>
                <a:spcPct val="110000"/>
              </a:lnSpc>
            </a:pPr>
            <a:r>
              <a:rPr lang="en-US" altLang="en-US" sz="2160"/>
              <a:t>Good Manner of Life Reviled  (3:16)</a:t>
            </a:r>
          </a:p>
          <a:p>
            <a:pPr marL="272416" indent="-272416">
              <a:lnSpc>
                <a:spcPct val="110000"/>
              </a:lnSpc>
            </a:pPr>
            <a:r>
              <a:rPr lang="en-US" altLang="en-US" sz="2160"/>
              <a:t>Accused of Evil Deeds  (2:12)</a:t>
            </a:r>
          </a:p>
          <a:p>
            <a:pPr marL="272416" indent="-272416">
              <a:lnSpc>
                <a:spcPct val="110000"/>
              </a:lnSpc>
            </a:pPr>
            <a:r>
              <a:rPr lang="en-US" altLang="en-US" sz="2160"/>
              <a:t>Reproached in Connection with the Name of Christ  (4:14)</a:t>
            </a:r>
          </a:p>
          <a:p>
            <a:pPr marL="272416" indent="-272416">
              <a:lnSpc>
                <a:spcPct val="110000"/>
              </a:lnSpc>
              <a:buFontTx/>
              <a:buAutoNum type="arabicPeriod"/>
            </a:pPr>
            <a:endParaRPr lang="en-US" altLang="en-US" sz="2160"/>
          </a:p>
        </p:txBody>
      </p:sp>
      <p:sp>
        <p:nvSpPr>
          <p:cNvPr id="228357" name="Rectangle 5"/>
          <p:cNvSpPr>
            <a:spLocks noChangeArrowheads="1"/>
          </p:cNvSpPr>
          <p:nvPr/>
        </p:nvSpPr>
        <p:spPr bwMode="auto">
          <a:xfrm>
            <a:off x="701040" y="3855720"/>
            <a:ext cx="530352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7013" indent="-227013"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lnSpc>
                <a:spcPct val="110000"/>
              </a:lnSpc>
              <a:spcBef>
                <a:spcPct val="20000"/>
              </a:spcBef>
            </a:pPr>
            <a:r>
              <a:rPr lang="en-US" altLang="en-US" sz="2880" i="1">
                <a:solidFill>
                  <a:schemeClr val="folHlink"/>
                </a:solidFill>
              </a:rPr>
              <a:t>Possible Reasons</a:t>
            </a:r>
          </a:p>
          <a:p>
            <a:pPr>
              <a:lnSpc>
                <a:spcPct val="110000"/>
              </a:lnSpc>
              <a:spcBef>
                <a:spcPct val="20000"/>
              </a:spcBef>
              <a:buFontTx/>
              <a:buChar char="•"/>
            </a:pPr>
            <a:r>
              <a:rPr lang="en-US" altLang="en-US" sz="2160"/>
              <a:t>Pure Living Seen as Implicit Condemnation  (2:12)</a:t>
            </a:r>
          </a:p>
          <a:p>
            <a:pPr>
              <a:lnSpc>
                <a:spcPct val="110000"/>
              </a:lnSpc>
              <a:spcBef>
                <a:spcPct val="20000"/>
              </a:spcBef>
              <a:buFontTx/>
              <a:buChar char="•"/>
            </a:pPr>
            <a:r>
              <a:rPr lang="en-US" altLang="en-US" sz="2160"/>
              <a:t>Independence (Free) from Worldly Thought (2:16)</a:t>
            </a:r>
          </a:p>
          <a:p>
            <a:pPr>
              <a:lnSpc>
                <a:spcPct val="110000"/>
              </a:lnSpc>
              <a:spcBef>
                <a:spcPct val="20000"/>
              </a:spcBef>
              <a:buFontTx/>
              <a:buChar char="•"/>
            </a:pPr>
            <a:r>
              <a:rPr lang="en-US" altLang="en-US" sz="2160"/>
              <a:t>Independence from Worldly Influence (Fear) (3:13,14)</a:t>
            </a:r>
          </a:p>
          <a:p>
            <a:pPr>
              <a:lnSpc>
                <a:spcPct val="110000"/>
              </a:lnSpc>
              <a:spcBef>
                <a:spcPct val="20000"/>
              </a:spcBef>
              <a:buFontTx/>
              <a:buChar char="•"/>
            </a:pPr>
            <a:r>
              <a:rPr lang="en-US" altLang="en-US" sz="2160"/>
              <a:t>Offensive Doctrines (see 2:2;  3:15)</a:t>
            </a:r>
          </a:p>
        </p:txBody>
      </p:sp>
      <p:grpSp>
        <p:nvGrpSpPr>
          <p:cNvPr id="40976" name="Group 16"/>
          <p:cNvGrpSpPr>
            <a:grpSpLocks/>
          </p:cNvGrpSpPr>
          <p:nvPr/>
        </p:nvGrpSpPr>
        <p:grpSpPr bwMode="auto">
          <a:xfrm>
            <a:off x="6004560" y="685800"/>
            <a:ext cx="5486400" cy="5951220"/>
            <a:chOff x="2832" y="432"/>
            <a:chExt cx="2880" cy="3749"/>
          </a:xfrm>
        </p:grpSpPr>
        <p:sp>
          <p:nvSpPr>
            <p:cNvPr id="228360" name="Rectangle 7"/>
            <p:cNvSpPr>
              <a:spLocks noChangeArrowheads="1"/>
            </p:cNvSpPr>
            <p:nvPr/>
          </p:nvSpPr>
          <p:spPr bwMode="auto">
            <a:xfrm>
              <a:off x="2832" y="2310"/>
              <a:ext cx="2880" cy="268"/>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28361" name="Rectangle 6"/>
            <p:cNvSpPr>
              <a:spLocks noChangeArrowheads="1"/>
            </p:cNvSpPr>
            <p:nvPr/>
          </p:nvSpPr>
          <p:spPr bwMode="auto">
            <a:xfrm>
              <a:off x="2880" y="432"/>
              <a:ext cx="28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366838" indent="-1366838" eaLnBrk="0" hangingPunct="0">
                <a:tabLst>
                  <a:tab pos="13668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3668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3668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3668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3668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9pPr>
            </a:lstStyle>
            <a:p>
              <a:pPr algn="ctr">
                <a:lnSpc>
                  <a:spcPct val="110000"/>
                </a:lnSpc>
                <a:spcBef>
                  <a:spcPct val="50000"/>
                </a:spcBef>
              </a:pPr>
              <a:r>
                <a:rPr lang="en-US" altLang="en-US" sz="2400">
                  <a:solidFill>
                    <a:schemeClr val="folHlink"/>
                  </a:solidFill>
                </a:rPr>
                <a:t>“Offensive” Doctrines (I Peter)</a:t>
              </a:r>
            </a:p>
          </p:txBody>
        </p:sp>
        <p:sp>
          <p:nvSpPr>
            <p:cNvPr id="228362" name="Rectangle 9"/>
            <p:cNvSpPr>
              <a:spLocks noChangeArrowheads="1"/>
            </p:cNvSpPr>
            <p:nvPr/>
          </p:nvSpPr>
          <p:spPr bwMode="auto">
            <a:xfrm>
              <a:off x="2880" y="672"/>
              <a:ext cx="283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t>1:15; 2:16	Holy, Submissive Living Required</a:t>
              </a:r>
            </a:p>
          </p:txBody>
        </p:sp>
        <p:sp>
          <p:nvSpPr>
            <p:cNvPr id="228363" name="Rectangle 10"/>
            <p:cNvSpPr>
              <a:spLocks noChangeArrowheads="1"/>
            </p:cNvSpPr>
            <p:nvPr/>
          </p:nvSpPr>
          <p:spPr bwMode="auto">
            <a:xfrm>
              <a:off x="2880" y="1200"/>
              <a:ext cx="28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t>4:3; 2:11	Wrong to Follow Natural Desires</a:t>
              </a:r>
            </a:p>
          </p:txBody>
        </p:sp>
        <p:sp>
          <p:nvSpPr>
            <p:cNvPr id="228364" name="Rectangle 11"/>
            <p:cNvSpPr>
              <a:spLocks noChangeArrowheads="1"/>
            </p:cNvSpPr>
            <p:nvPr/>
          </p:nvSpPr>
          <p:spPr bwMode="auto">
            <a:xfrm>
              <a:off x="2880" y="1776"/>
              <a:ext cx="283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70000"/>
                </a:lnSpc>
                <a:spcBef>
                  <a:spcPct val="50000"/>
                </a:spcBef>
              </a:pPr>
              <a:r>
                <a:rPr lang="en-US" altLang="en-US" sz="2400"/>
                <a:t>1:25; 2:2	Reliance on, Restriction</a:t>
              </a:r>
            </a:p>
            <a:p>
              <a:pPr>
                <a:lnSpc>
                  <a:spcPct val="70000"/>
                </a:lnSpc>
                <a:spcBef>
                  <a:spcPct val="50000"/>
                </a:spcBef>
              </a:pPr>
              <a:r>
                <a:rPr lang="en-US" altLang="en-US" sz="2400"/>
                <a:t>4:11a	To Word of God</a:t>
              </a:r>
            </a:p>
          </p:txBody>
        </p:sp>
        <p:sp>
          <p:nvSpPr>
            <p:cNvPr id="228365" name="Rectangle 12"/>
            <p:cNvSpPr>
              <a:spLocks noChangeArrowheads="1"/>
            </p:cNvSpPr>
            <p:nvPr/>
          </p:nvSpPr>
          <p:spPr bwMode="auto">
            <a:xfrm>
              <a:off x="2880" y="2304"/>
              <a:ext cx="2832" cy="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t>1:3,4,9	Reality of End of Time &amp; Resurrection (Spiritual Nature of Man)</a:t>
              </a:r>
            </a:p>
          </p:txBody>
        </p:sp>
        <p:sp>
          <p:nvSpPr>
            <p:cNvPr id="228366" name="Rectangle 13"/>
            <p:cNvSpPr>
              <a:spLocks noChangeArrowheads="1"/>
            </p:cNvSpPr>
            <p:nvPr/>
          </p:nvSpPr>
          <p:spPr bwMode="auto">
            <a:xfrm>
              <a:off x="2880" y="3072"/>
              <a:ext cx="28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t>1:21;3:22	Resurrection &amp; Kingship of Jesus</a:t>
              </a:r>
            </a:p>
          </p:txBody>
        </p:sp>
        <p:sp>
          <p:nvSpPr>
            <p:cNvPr id="228367" name="Rectangle 14"/>
            <p:cNvSpPr>
              <a:spLocks noChangeArrowheads="1"/>
            </p:cNvSpPr>
            <p:nvPr/>
          </p:nvSpPr>
          <p:spPr bwMode="auto">
            <a:xfrm>
              <a:off x="2880" y="3557"/>
              <a:ext cx="2832" cy="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t>4:5,17,18	Coming Judgment &amp; Punishment of Wicked (Accountability of Man)</a:t>
              </a:r>
            </a:p>
          </p:txBody>
        </p:sp>
      </p:grpSp>
      <p:sp>
        <p:nvSpPr>
          <p:cNvPr id="40975" name="Freeform 15"/>
          <p:cNvSpPr>
            <a:spLocks/>
          </p:cNvSpPr>
          <p:nvPr/>
        </p:nvSpPr>
        <p:spPr bwMode="auto">
          <a:xfrm>
            <a:off x="4815840" y="5410200"/>
            <a:ext cx="1371600" cy="424732"/>
          </a:xfrm>
          <a:custGeom>
            <a:avLst/>
            <a:gdLst>
              <a:gd name="T0" fmla="*/ 0 w 720"/>
              <a:gd name="T1" fmla="*/ 2147483647 h 624"/>
              <a:gd name="T2" fmla="*/ 2147483647 w 720"/>
              <a:gd name="T3" fmla="*/ 2147483647 h 624"/>
              <a:gd name="T4" fmla="*/ 2147483647 w 720"/>
              <a:gd name="T5" fmla="*/ 2147483647 h 624"/>
              <a:gd name="T6" fmla="*/ 2147483647 w 720"/>
              <a:gd name="T7" fmla="*/ 0 h 6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0" h="624">
                <a:moveTo>
                  <a:pt x="0" y="624"/>
                </a:moveTo>
                <a:cubicBezTo>
                  <a:pt x="88" y="452"/>
                  <a:pt x="176" y="280"/>
                  <a:pt x="240" y="240"/>
                </a:cubicBezTo>
                <a:cubicBezTo>
                  <a:pt x="304" y="200"/>
                  <a:pt x="304" y="424"/>
                  <a:pt x="384" y="384"/>
                </a:cubicBezTo>
                <a:cubicBezTo>
                  <a:pt x="464" y="344"/>
                  <a:pt x="592" y="172"/>
                  <a:pt x="720" y="0"/>
                </a:cubicBezTo>
              </a:path>
            </a:pathLst>
          </a:custGeom>
          <a:noFill/>
          <a:ln w="57150" cap="flat" cmpd="sng">
            <a:solidFill>
              <a:srgbClr val="FFFF00"/>
            </a:solidFill>
            <a:prstDash val="solid"/>
            <a:round/>
            <a:headEnd type="none" w="med" len="med"/>
            <a:tailEnd type="stealth"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Tree>
    <p:extLst>
      <p:ext uri="{BB962C8B-B14F-4D97-AF65-F5344CB8AC3E}">
        <p14:creationId xmlns:p14="http://schemas.microsoft.com/office/powerpoint/2010/main" val="1022556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75"/>
                                        </p:tgtEl>
                                        <p:attrNameLst>
                                          <p:attrName>style.visibility</p:attrName>
                                        </p:attrNameLst>
                                      </p:cBhvr>
                                      <p:to>
                                        <p:strVal val="visible"/>
                                      </p:to>
                                    </p:set>
                                    <p:animEffect transition="in" filter="wipe(left)">
                                      <p:cBhvr>
                                        <p:cTn id="7" dur="500"/>
                                        <p:tgtEl>
                                          <p:spTgt spid="4097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409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5"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FF1DDAFE-F5F3-45BE-8350-8BF9C03B217F}" type="slidenum">
              <a:rPr lang="en-US" altLang="en-US" b="0">
                <a:latin typeface="Times New Roman" panose="02020603050405020304" pitchFamily="18" charset="0"/>
              </a:rPr>
              <a:pPr/>
              <a:t>103</a:t>
            </a:fld>
            <a:endParaRPr lang="en-US" altLang="en-US" b="0">
              <a:latin typeface="Times New Roman" panose="02020603050405020304" pitchFamily="18" charset="0"/>
            </a:endParaRPr>
          </a:p>
        </p:txBody>
      </p:sp>
      <p:sp>
        <p:nvSpPr>
          <p:cNvPr id="229379" name="Rectangle 2"/>
          <p:cNvSpPr>
            <a:spLocks noGrp="1" noChangeArrowheads="1"/>
          </p:cNvSpPr>
          <p:nvPr>
            <p:ph type="title"/>
          </p:nvPr>
        </p:nvSpPr>
        <p:spPr>
          <a:xfrm>
            <a:off x="609600" y="76200"/>
            <a:ext cx="10972800" cy="457200"/>
          </a:xfrm>
        </p:spPr>
        <p:txBody>
          <a:bodyPr>
            <a:normAutofit fontScale="90000"/>
          </a:bodyPr>
          <a:lstStyle/>
          <a:p>
            <a:r>
              <a:rPr lang="en-US" altLang="en-US" sz="3360"/>
              <a:t>False Teachers Positions  (II Peter)</a:t>
            </a:r>
          </a:p>
        </p:txBody>
      </p:sp>
      <p:sp>
        <p:nvSpPr>
          <p:cNvPr id="43020" name="Rectangle 12"/>
          <p:cNvSpPr>
            <a:spLocks noChangeArrowheads="1"/>
          </p:cNvSpPr>
          <p:nvPr/>
        </p:nvSpPr>
        <p:spPr bwMode="auto">
          <a:xfrm>
            <a:off x="883920" y="1371600"/>
            <a:ext cx="1033272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366838" indent="-1366838" eaLnBrk="0" hangingPunct="0">
              <a:tabLst>
                <a:tab pos="13668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3668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3668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3668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3668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t>2:18,19	Promise Liberty in Matters of Morality (“Lifestyle”)</a:t>
            </a:r>
          </a:p>
        </p:txBody>
      </p:sp>
      <p:sp>
        <p:nvSpPr>
          <p:cNvPr id="43021" name="Rectangle 13"/>
          <p:cNvSpPr>
            <a:spLocks noChangeArrowheads="1"/>
          </p:cNvSpPr>
          <p:nvPr/>
        </p:nvSpPr>
        <p:spPr bwMode="auto">
          <a:xfrm>
            <a:off x="883920" y="2209800"/>
            <a:ext cx="1033272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366838" indent="-1366838" eaLnBrk="0" hangingPunct="0">
              <a:tabLst>
                <a:tab pos="13668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3668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3668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3668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3668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t>Jude 4	Grace of God = License  (see also II Pet 3:16)</a:t>
            </a:r>
          </a:p>
        </p:txBody>
      </p:sp>
      <p:sp>
        <p:nvSpPr>
          <p:cNvPr id="43022" name="Rectangle 14"/>
          <p:cNvSpPr>
            <a:spLocks noChangeArrowheads="1"/>
          </p:cNvSpPr>
          <p:nvPr/>
        </p:nvSpPr>
        <p:spPr bwMode="auto">
          <a:xfrm>
            <a:off x="883920" y="3048000"/>
            <a:ext cx="1033272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366838" indent="-1366838" eaLnBrk="0" hangingPunct="0">
              <a:tabLst>
                <a:tab pos="13668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3668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3668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3668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3668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t>1:16	Say Scriptures are Fables, Not Inspired of God</a:t>
            </a:r>
          </a:p>
        </p:txBody>
      </p:sp>
      <p:sp>
        <p:nvSpPr>
          <p:cNvPr id="43023" name="Rectangle 15"/>
          <p:cNvSpPr>
            <a:spLocks noChangeArrowheads="1"/>
          </p:cNvSpPr>
          <p:nvPr/>
        </p:nvSpPr>
        <p:spPr bwMode="auto">
          <a:xfrm>
            <a:off x="883920" y="3962400"/>
            <a:ext cx="1060704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366838" indent="-1366838" eaLnBrk="0" hangingPunct="0">
              <a:tabLst>
                <a:tab pos="13668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3668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3668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3668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3668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t>3:4	Say Things Continue as Always:  No (End) Second Coming</a:t>
            </a:r>
            <a:endParaRPr lang="en-US" altLang="en-US" sz="1920"/>
          </a:p>
        </p:txBody>
      </p:sp>
      <p:sp>
        <p:nvSpPr>
          <p:cNvPr id="43024" name="Rectangle 16"/>
          <p:cNvSpPr>
            <a:spLocks noChangeArrowheads="1"/>
          </p:cNvSpPr>
          <p:nvPr/>
        </p:nvSpPr>
        <p:spPr bwMode="auto">
          <a:xfrm>
            <a:off x="883920" y="4800600"/>
            <a:ext cx="1033272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366838" indent="-1366838" eaLnBrk="0" hangingPunct="0">
              <a:tabLst>
                <a:tab pos="13668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3668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3668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3668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3668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a:t>1:16; 2:1	Deny Jesus’ Deity (&amp; Implied Authority)</a:t>
            </a:r>
          </a:p>
        </p:txBody>
      </p:sp>
      <p:sp>
        <p:nvSpPr>
          <p:cNvPr id="43025" name="Rectangle 17"/>
          <p:cNvSpPr>
            <a:spLocks noChangeArrowheads="1"/>
          </p:cNvSpPr>
          <p:nvPr/>
        </p:nvSpPr>
        <p:spPr bwMode="auto">
          <a:xfrm>
            <a:off x="883920" y="5562600"/>
            <a:ext cx="1033272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366838" indent="-1366838" eaLnBrk="0" hangingPunct="0">
              <a:tabLst>
                <a:tab pos="13668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3668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3668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3668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3668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9pPr>
          </a:lstStyle>
          <a:p>
            <a:pPr>
              <a:lnSpc>
                <a:spcPct val="130000"/>
              </a:lnSpc>
              <a:spcBef>
                <a:spcPct val="50000"/>
              </a:spcBef>
            </a:pPr>
            <a:r>
              <a:rPr lang="en-US" altLang="en-US" sz="2400"/>
              <a:t>3:4; 2:9	Deny (Mock) Idea of Judgment Day</a:t>
            </a:r>
          </a:p>
        </p:txBody>
      </p:sp>
    </p:spTree>
    <p:extLst>
      <p:ext uri="{BB962C8B-B14F-4D97-AF65-F5344CB8AC3E}">
        <p14:creationId xmlns:p14="http://schemas.microsoft.com/office/powerpoint/2010/main" val="40560147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0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0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30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30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30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3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0" grpId="0" autoUpdateAnimBg="0"/>
      <p:bldP spid="43021" grpId="0" autoUpdateAnimBg="0"/>
      <p:bldP spid="43022" grpId="0" autoUpdateAnimBg="0"/>
      <p:bldP spid="43023" grpId="0" autoUpdateAnimBg="0"/>
      <p:bldP spid="43024" grpId="0" autoUpdateAnimBg="0"/>
      <p:bldP spid="43025"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Slide Number Placeholder 4"/>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A4322CA2-FE80-4BA0-92C9-18DAF5BD483C}" type="slidenum">
              <a:rPr lang="en-US" altLang="en-US" b="0">
                <a:latin typeface="Times New Roman" panose="02020603050405020304" pitchFamily="18" charset="0"/>
              </a:rPr>
              <a:pPr/>
              <a:t>104</a:t>
            </a:fld>
            <a:endParaRPr lang="en-US" altLang="en-US" b="0">
              <a:latin typeface="Times New Roman" panose="02020603050405020304" pitchFamily="18" charset="0"/>
            </a:endParaRPr>
          </a:p>
        </p:txBody>
      </p:sp>
      <p:sp>
        <p:nvSpPr>
          <p:cNvPr id="230403" name="Rectangle 2"/>
          <p:cNvSpPr>
            <a:spLocks noGrp="1" noChangeArrowheads="1"/>
          </p:cNvSpPr>
          <p:nvPr>
            <p:ph type="title"/>
          </p:nvPr>
        </p:nvSpPr>
        <p:spPr>
          <a:xfrm>
            <a:off x="609600" y="0"/>
            <a:ext cx="10972800" cy="685800"/>
          </a:xfrm>
        </p:spPr>
        <p:txBody>
          <a:bodyPr/>
          <a:lstStyle/>
          <a:p>
            <a:r>
              <a:rPr lang="en-US" altLang="en-US" sz="4320"/>
              <a:t>Similarities in II Peter 2 &amp; Jude</a:t>
            </a:r>
          </a:p>
        </p:txBody>
      </p:sp>
      <p:sp>
        <p:nvSpPr>
          <p:cNvPr id="230404" name="Rectangle 3"/>
          <p:cNvSpPr>
            <a:spLocks noGrp="1" noChangeArrowheads="1"/>
          </p:cNvSpPr>
          <p:nvPr>
            <p:ph type="body" idx="1"/>
          </p:nvPr>
        </p:nvSpPr>
        <p:spPr>
          <a:xfrm>
            <a:off x="941070" y="685800"/>
            <a:ext cx="10607040" cy="4114800"/>
          </a:xfrm>
        </p:spPr>
        <p:txBody>
          <a:bodyPr>
            <a:normAutofit fontScale="55000" lnSpcReduction="20000"/>
          </a:bodyPr>
          <a:lstStyle/>
          <a:p>
            <a:pPr>
              <a:buNone/>
              <a:tabLst>
                <a:tab pos="1232536" algn="l"/>
                <a:tab pos="2061210" algn="l"/>
              </a:tabLst>
            </a:pPr>
            <a:r>
              <a:rPr lang="en-US" altLang="en-US" sz="2400" u="sng">
                <a:solidFill>
                  <a:schemeClr val="folHlink"/>
                </a:solidFill>
              </a:rPr>
              <a:t>II Pet</a:t>
            </a:r>
            <a:r>
              <a:rPr lang="en-US" altLang="en-US" sz="2400">
                <a:solidFill>
                  <a:schemeClr val="folHlink"/>
                </a:solidFill>
              </a:rPr>
              <a:t>  </a:t>
            </a:r>
            <a:r>
              <a:rPr lang="en-US" altLang="en-US" sz="2400" u="sng">
                <a:solidFill>
                  <a:schemeClr val="folHlink"/>
                </a:solidFill>
              </a:rPr>
              <a:t>Jude</a:t>
            </a:r>
          </a:p>
          <a:p>
            <a:pPr>
              <a:buNone/>
              <a:tabLst>
                <a:tab pos="1232536" algn="l"/>
                <a:tab pos="2061210" algn="l"/>
              </a:tabLst>
            </a:pPr>
            <a:r>
              <a:rPr lang="en-US" altLang="en-US" sz="2400"/>
              <a:t>2:3	4	their condemnation written of old</a:t>
            </a:r>
          </a:p>
          <a:p>
            <a:pPr>
              <a:buNone/>
              <a:tabLst>
                <a:tab pos="1232536" algn="l"/>
                <a:tab pos="2061210" algn="l"/>
              </a:tabLst>
            </a:pPr>
            <a:r>
              <a:rPr lang="en-US" altLang="en-US" sz="2400"/>
              <a:t>2:1	4	crept in privately … denying the master</a:t>
            </a:r>
          </a:p>
          <a:p>
            <a:pPr>
              <a:buNone/>
              <a:tabLst>
                <a:tab pos="1232536" algn="l"/>
                <a:tab pos="2061210" algn="l"/>
              </a:tabLst>
            </a:pPr>
            <a:r>
              <a:rPr lang="en-US" altLang="en-US" sz="2400"/>
              <a:t>1:12	5	put in remembrance … though ye know</a:t>
            </a:r>
          </a:p>
          <a:p>
            <a:pPr>
              <a:buNone/>
              <a:tabLst>
                <a:tab pos="1232536" algn="l"/>
                <a:tab pos="2061210" algn="l"/>
              </a:tabLst>
            </a:pPr>
            <a:r>
              <a:rPr lang="en-US" altLang="en-US" sz="2400"/>
              <a:t>2:4	6	angels that sinned (kept not their habitation)</a:t>
            </a:r>
          </a:p>
          <a:p>
            <a:pPr>
              <a:buNone/>
              <a:tabLst>
                <a:tab pos="1232536" algn="l"/>
                <a:tab pos="2061210" algn="l"/>
              </a:tabLst>
            </a:pPr>
            <a:r>
              <a:rPr lang="en-US" altLang="en-US" sz="2400"/>
              <a:t>2:6	7	destruction of Sodom &amp; Gomorrah</a:t>
            </a:r>
          </a:p>
          <a:p>
            <a:pPr>
              <a:buNone/>
              <a:tabLst>
                <a:tab pos="1232536" algn="l"/>
                <a:tab pos="2061210" algn="l"/>
              </a:tabLst>
            </a:pPr>
            <a:r>
              <a:rPr lang="en-US" altLang="en-US" sz="2400"/>
              <a:t>2:10	8	false teachers rail at dignities, despise rule</a:t>
            </a:r>
          </a:p>
          <a:p>
            <a:pPr>
              <a:buNone/>
              <a:tabLst>
                <a:tab pos="1232536" algn="l"/>
                <a:tab pos="2061210" algn="l"/>
              </a:tabLst>
            </a:pPr>
            <a:r>
              <a:rPr lang="en-US" altLang="en-US" sz="2400"/>
              <a:t>2:11	9	angels (Michael) didn’t dispute with the devil</a:t>
            </a:r>
          </a:p>
          <a:p>
            <a:pPr>
              <a:buNone/>
              <a:tabLst>
                <a:tab pos="1232536" algn="l"/>
                <a:tab pos="2061210" algn="l"/>
              </a:tabLst>
            </a:pPr>
            <a:r>
              <a:rPr lang="en-US" altLang="en-US" sz="2400"/>
              <a:t>2:12	10	rail at what they don’t understand … will be destroyed</a:t>
            </a:r>
          </a:p>
          <a:p>
            <a:pPr>
              <a:buNone/>
              <a:tabLst>
                <a:tab pos="1232536" algn="l"/>
                <a:tab pos="2061210" algn="l"/>
              </a:tabLst>
            </a:pPr>
            <a:r>
              <a:rPr lang="en-US" altLang="en-US" sz="2400"/>
              <a:t>2:15	11	example of Balaam</a:t>
            </a:r>
          </a:p>
          <a:p>
            <a:pPr>
              <a:buNone/>
              <a:tabLst>
                <a:tab pos="1232536" algn="l"/>
                <a:tab pos="2061210" algn="l"/>
              </a:tabLst>
            </a:pPr>
            <a:r>
              <a:rPr lang="en-US" altLang="en-US" sz="2400"/>
              <a:t>2:13	12	hidden (rocks) in (love) feasts</a:t>
            </a:r>
          </a:p>
          <a:p>
            <a:pPr>
              <a:buNone/>
              <a:tabLst>
                <a:tab pos="1232536" algn="l"/>
                <a:tab pos="2061210" algn="l"/>
              </a:tabLst>
            </a:pPr>
            <a:r>
              <a:rPr lang="en-US" altLang="en-US" sz="2400"/>
              <a:t>2:17	13	waves, foam, etc.  …blackness reserved for them</a:t>
            </a:r>
          </a:p>
          <a:p>
            <a:pPr>
              <a:buNone/>
              <a:tabLst>
                <a:tab pos="1232536" algn="l"/>
                <a:tab pos="2061210" algn="l"/>
              </a:tabLst>
            </a:pPr>
            <a:r>
              <a:rPr lang="en-US" altLang="en-US" sz="2400"/>
              <a:t>2:18	16	uttering (speaking) great swelling words</a:t>
            </a:r>
          </a:p>
          <a:p>
            <a:pPr>
              <a:buNone/>
              <a:tabLst>
                <a:tab pos="1232536" algn="l"/>
                <a:tab pos="2061210" algn="l"/>
              </a:tabLst>
            </a:pPr>
            <a:r>
              <a:rPr lang="en-US" altLang="en-US" sz="2400"/>
              <a:t>2:18	16	enticing in lusts</a:t>
            </a:r>
          </a:p>
          <a:p>
            <a:pPr>
              <a:buNone/>
              <a:tabLst>
                <a:tab pos="1232536" algn="l"/>
                <a:tab pos="2061210" algn="l"/>
              </a:tabLst>
            </a:pPr>
            <a:r>
              <a:rPr lang="en-US" altLang="en-US" sz="2400"/>
              <a:t>3:2	17	remember words of the apostles</a:t>
            </a:r>
          </a:p>
          <a:p>
            <a:pPr>
              <a:buNone/>
              <a:tabLst>
                <a:tab pos="1232536" algn="l"/>
                <a:tab pos="2061210" algn="l"/>
              </a:tabLst>
            </a:pPr>
            <a:endParaRPr lang="en-US" altLang="en-US" sz="2400"/>
          </a:p>
        </p:txBody>
      </p:sp>
    </p:spTree>
    <p:extLst>
      <p:ext uri="{BB962C8B-B14F-4D97-AF65-F5344CB8AC3E}">
        <p14:creationId xmlns:p14="http://schemas.microsoft.com/office/powerpoint/2010/main" val="3364393959"/>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Slide Number Placeholder 4"/>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C92EED17-8A36-4304-8FBE-2E762262325F}" type="slidenum">
              <a:rPr lang="en-US" altLang="en-US" b="0">
                <a:latin typeface="Times New Roman" panose="02020603050405020304" pitchFamily="18" charset="0"/>
              </a:rPr>
              <a:pPr/>
              <a:t>105</a:t>
            </a:fld>
            <a:endParaRPr lang="en-US" altLang="en-US" b="0">
              <a:latin typeface="Times New Roman" panose="02020603050405020304" pitchFamily="18" charset="0"/>
            </a:endParaRPr>
          </a:p>
        </p:txBody>
      </p:sp>
      <p:sp>
        <p:nvSpPr>
          <p:cNvPr id="231427" name="Rectangle 2"/>
          <p:cNvSpPr>
            <a:spLocks noGrp="1" noChangeArrowheads="1"/>
          </p:cNvSpPr>
          <p:nvPr>
            <p:ph type="title"/>
          </p:nvPr>
        </p:nvSpPr>
        <p:spPr>
          <a:xfrm>
            <a:off x="609600" y="0"/>
            <a:ext cx="10972800" cy="685800"/>
          </a:xfrm>
        </p:spPr>
        <p:txBody>
          <a:bodyPr/>
          <a:lstStyle/>
          <a:p>
            <a:r>
              <a:rPr lang="en-US" altLang="en-US" sz="4320"/>
              <a:t>Similarities in II Peter 2 &amp; Jude</a:t>
            </a:r>
          </a:p>
        </p:txBody>
      </p:sp>
      <p:sp>
        <p:nvSpPr>
          <p:cNvPr id="231428" name="Rectangle 3"/>
          <p:cNvSpPr>
            <a:spLocks noGrp="1" noChangeArrowheads="1"/>
          </p:cNvSpPr>
          <p:nvPr>
            <p:ph type="body" idx="1"/>
          </p:nvPr>
        </p:nvSpPr>
        <p:spPr>
          <a:xfrm>
            <a:off x="941070" y="685800"/>
            <a:ext cx="10607040" cy="4114800"/>
          </a:xfrm>
        </p:spPr>
        <p:txBody>
          <a:bodyPr/>
          <a:lstStyle/>
          <a:p>
            <a:pPr>
              <a:buNone/>
              <a:tabLst>
                <a:tab pos="1232536" algn="l"/>
                <a:tab pos="2061210" algn="l"/>
              </a:tabLst>
            </a:pPr>
            <a:r>
              <a:rPr lang="en-US" altLang="en-US" sz="2400" u="sng">
                <a:solidFill>
                  <a:schemeClr val="folHlink"/>
                </a:solidFill>
              </a:rPr>
              <a:t>II Pet</a:t>
            </a:r>
            <a:r>
              <a:rPr lang="en-US" altLang="en-US" sz="2400">
                <a:solidFill>
                  <a:schemeClr val="folHlink"/>
                </a:solidFill>
              </a:rPr>
              <a:t>  </a:t>
            </a:r>
            <a:r>
              <a:rPr lang="en-US" altLang="en-US" sz="2400" u="sng">
                <a:solidFill>
                  <a:schemeClr val="folHlink"/>
                </a:solidFill>
              </a:rPr>
              <a:t>Jude</a:t>
            </a:r>
          </a:p>
          <a:p>
            <a:pPr>
              <a:buNone/>
              <a:tabLst>
                <a:tab pos="1232536" algn="l"/>
                <a:tab pos="2061210" algn="l"/>
              </a:tabLst>
            </a:pPr>
            <a:r>
              <a:rPr lang="en-US" altLang="en-US" sz="2400"/>
              <a:t>3:3	18	in the last days … mockers will come</a:t>
            </a:r>
          </a:p>
          <a:p>
            <a:pPr>
              <a:buNone/>
              <a:tabLst>
                <a:tab pos="1232536" algn="l"/>
                <a:tab pos="2061210" algn="l"/>
              </a:tabLst>
            </a:pPr>
            <a:r>
              <a:rPr lang="en-US" altLang="en-US" sz="2400"/>
              <a:t>1:10	24	ye shall never (guard you from) stumble (ing)</a:t>
            </a:r>
          </a:p>
          <a:p>
            <a:pPr>
              <a:buNone/>
              <a:tabLst>
                <a:tab pos="1232536" algn="l"/>
                <a:tab pos="2061210" algn="l"/>
              </a:tabLst>
            </a:pPr>
            <a:endParaRPr lang="en-US" altLang="en-US" sz="2400"/>
          </a:p>
        </p:txBody>
      </p:sp>
    </p:spTree>
    <p:extLst>
      <p:ext uri="{BB962C8B-B14F-4D97-AF65-F5344CB8AC3E}">
        <p14:creationId xmlns:p14="http://schemas.microsoft.com/office/powerpoint/2010/main" val="3081268428"/>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Slide Number Placeholder 4"/>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E9828F8B-91B9-407A-822B-BFA9F53ABC45}" type="slidenum">
              <a:rPr lang="en-US" altLang="en-US" b="0">
                <a:latin typeface="Times New Roman" panose="02020603050405020304" pitchFamily="18" charset="0"/>
              </a:rPr>
              <a:pPr/>
              <a:t>106</a:t>
            </a:fld>
            <a:endParaRPr lang="en-US" altLang="en-US" b="0">
              <a:latin typeface="Times New Roman" panose="02020603050405020304" pitchFamily="18" charset="0"/>
            </a:endParaRPr>
          </a:p>
        </p:txBody>
      </p:sp>
      <p:sp>
        <p:nvSpPr>
          <p:cNvPr id="232451" name="Rectangle 2"/>
          <p:cNvSpPr>
            <a:spLocks noGrp="1" noChangeArrowheads="1"/>
          </p:cNvSpPr>
          <p:nvPr>
            <p:ph type="title"/>
          </p:nvPr>
        </p:nvSpPr>
        <p:spPr>
          <a:xfrm>
            <a:off x="609600" y="76200"/>
            <a:ext cx="10972800" cy="685800"/>
          </a:xfrm>
        </p:spPr>
        <p:txBody>
          <a:bodyPr/>
          <a:lstStyle/>
          <a:p>
            <a:r>
              <a:rPr lang="en-US" altLang="en-US" sz="4320"/>
              <a:t>Differences in II Peter 2 &amp; Jude</a:t>
            </a:r>
          </a:p>
        </p:txBody>
      </p:sp>
      <p:sp>
        <p:nvSpPr>
          <p:cNvPr id="232452" name="Rectangle 3"/>
          <p:cNvSpPr>
            <a:spLocks noGrp="1" noChangeArrowheads="1"/>
          </p:cNvSpPr>
          <p:nvPr>
            <p:ph type="body" idx="1"/>
          </p:nvPr>
        </p:nvSpPr>
        <p:spPr>
          <a:xfrm>
            <a:off x="792480" y="914400"/>
            <a:ext cx="4846320" cy="4800600"/>
          </a:xfrm>
        </p:spPr>
        <p:txBody>
          <a:bodyPr>
            <a:normAutofit lnSpcReduction="10000"/>
          </a:bodyPr>
          <a:lstStyle/>
          <a:p>
            <a:pPr marL="1232536" indent="-1232536">
              <a:buNone/>
              <a:tabLst>
                <a:tab pos="135256" algn="l"/>
                <a:tab pos="1232536" algn="l"/>
              </a:tabLst>
            </a:pPr>
            <a:r>
              <a:rPr lang="en-US" altLang="en-US" sz="2880" u="sng">
                <a:solidFill>
                  <a:schemeClr val="folHlink"/>
                </a:solidFill>
              </a:rPr>
              <a:t>Jude</a:t>
            </a:r>
          </a:p>
          <a:p>
            <a:pPr marL="1232536" indent="-1232536">
              <a:buNone/>
              <a:tabLst>
                <a:tab pos="135256" algn="l"/>
                <a:tab pos="1232536" algn="l"/>
              </a:tabLst>
            </a:pPr>
            <a:r>
              <a:rPr lang="en-US" altLang="en-US" sz="2880"/>
              <a:t>	5	Deliverance from Egypt &amp; Later Judgment</a:t>
            </a:r>
          </a:p>
          <a:p>
            <a:pPr marL="1232536" indent="-1232536">
              <a:buNone/>
              <a:tabLst>
                <a:tab pos="135256" algn="l"/>
                <a:tab pos="1232536" algn="l"/>
              </a:tabLst>
            </a:pPr>
            <a:r>
              <a:rPr lang="en-US" altLang="en-US" sz="2880"/>
              <a:t>	11	Cain &amp; Korah</a:t>
            </a:r>
          </a:p>
          <a:p>
            <a:pPr marL="1232536" indent="-1232536">
              <a:buNone/>
              <a:tabLst>
                <a:tab pos="135256" algn="l"/>
                <a:tab pos="1232536" algn="l"/>
              </a:tabLst>
            </a:pPr>
            <a:r>
              <a:rPr lang="en-US" altLang="en-US" sz="2880"/>
              <a:t>	12	Selfish Shepherds</a:t>
            </a:r>
          </a:p>
          <a:p>
            <a:pPr marL="1232536" indent="-1232536">
              <a:buNone/>
              <a:tabLst>
                <a:tab pos="135256" algn="l"/>
                <a:tab pos="1232536" algn="l"/>
              </a:tabLst>
            </a:pPr>
            <a:r>
              <a:rPr lang="en-US" altLang="en-US" sz="2880"/>
              <a:t>	13	Wandering Stars</a:t>
            </a:r>
          </a:p>
          <a:p>
            <a:pPr marL="1232536" indent="-1232536">
              <a:buNone/>
              <a:tabLst>
                <a:tab pos="135256" algn="l"/>
                <a:tab pos="1232536" algn="l"/>
              </a:tabLst>
            </a:pPr>
            <a:r>
              <a:rPr lang="en-US" altLang="en-US" sz="2880"/>
              <a:t>	14,15	Enoch’s Prophecy</a:t>
            </a:r>
          </a:p>
          <a:p>
            <a:pPr marL="1232536" indent="-1232536">
              <a:buNone/>
              <a:tabLst>
                <a:tab pos="135256" algn="l"/>
                <a:tab pos="1232536" algn="l"/>
              </a:tabLst>
            </a:pPr>
            <a:r>
              <a:rPr lang="en-US" altLang="en-US" sz="2880"/>
              <a:t>	18	Showing Respect of Persons</a:t>
            </a:r>
          </a:p>
        </p:txBody>
      </p:sp>
      <p:sp>
        <p:nvSpPr>
          <p:cNvPr id="232453" name="Rectangle 4"/>
          <p:cNvSpPr>
            <a:spLocks noChangeArrowheads="1"/>
          </p:cNvSpPr>
          <p:nvPr/>
        </p:nvSpPr>
        <p:spPr bwMode="auto">
          <a:xfrm>
            <a:off x="5913120" y="914400"/>
            <a:ext cx="557784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027113" indent="-1027113" eaLnBrk="0" hangingPunct="0">
              <a:tabLst>
                <a:tab pos="112713" algn="l"/>
                <a:tab pos="1027113"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12713" algn="l"/>
                <a:tab pos="1027113"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12713" algn="l"/>
                <a:tab pos="1027113"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12713" algn="l"/>
                <a:tab pos="1027113"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12713" algn="l"/>
                <a:tab pos="1027113"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12713" algn="l"/>
                <a:tab pos="1027113"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12713" algn="l"/>
                <a:tab pos="1027113"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12713" algn="l"/>
                <a:tab pos="1027113"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12713" algn="l"/>
                <a:tab pos="1027113" algn="l"/>
              </a:tabLst>
              <a:defRPr b="1">
                <a:solidFill>
                  <a:schemeClr val="tx1"/>
                </a:solidFill>
                <a:latin typeface="Arial" panose="020B0604020202020204" pitchFamily="34" charset="0"/>
                <a:cs typeface="Arial" panose="020B0604020202020204" pitchFamily="34" charset="0"/>
              </a:defRPr>
            </a:lvl9pPr>
          </a:lstStyle>
          <a:p>
            <a:pPr>
              <a:spcBef>
                <a:spcPct val="20000"/>
              </a:spcBef>
            </a:pPr>
            <a:r>
              <a:rPr lang="en-US" altLang="en-US" sz="2880" u="sng">
                <a:solidFill>
                  <a:schemeClr val="folHlink"/>
                </a:solidFill>
              </a:rPr>
              <a:t>II Peter 2</a:t>
            </a:r>
          </a:p>
          <a:p>
            <a:pPr>
              <a:spcBef>
                <a:spcPct val="20000"/>
              </a:spcBef>
            </a:pPr>
            <a:r>
              <a:rPr lang="en-US" altLang="en-US" sz="2880"/>
              <a:t>	5	Noah &amp; the Flood</a:t>
            </a:r>
          </a:p>
          <a:p>
            <a:pPr>
              <a:spcBef>
                <a:spcPct val="20000"/>
              </a:spcBef>
            </a:pPr>
            <a:r>
              <a:rPr lang="en-US" altLang="en-US" sz="2880"/>
              <a:t>	7,8	Lot &amp; Sodom</a:t>
            </a:r>
          </a:p>
          <a:p>
            <a:pPr>
              <a:spcBef>
                <a:spcPct val="20000"/>
              </a:spcBef>
            </a:pPr>
            <a:r>
              <a:rPr lang="en-US" altLang="en-US" sz="2880"/>
              <a:t>	14	Cannot Cease from Sin</a:t>
            </a:r>
          </a:p>
          <a:p>
            <a:pPr>
              <a:spcBef>
                <a:spcPct val="20000"/>
              </a:spcBef>
            </a:pPr>
            <a:r>
              <a:rPr lang="en-US" altLang="en-US" sz="2880"/>
              <a:t>	19-22	Escaped Defilements, then Return:  Worse</a:t>
            </a:r>
          </a:p>
        </p:txBody>
      </p:sp>
      <p:sp>
        <p:nvSpPr>
          <p:cNvPr id="232454" name="Line 5"/>
          <p:cNvSpPr>
            <a:spLocks noChangeShapeType="1"/>
          </p:cNvSpPr>
          <p:nvPr/>
        </p:nvSpPr>
        <p:spPr bwMode="auto">
          <a:xfrm>
            <a:off x="5821680" y="990600"/>
            <a:ext cx="0" cy="419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Tree>
    <p:extLst>
      <p:ext uri="{BB962C8B-B14F-4D97-AF65-F5344CB8AC3E}">
        <p14:creationId xmlns:p14="http://schemas.microsoft.com/office/powerpoint/2010/main" val="2563104479"/>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Slide Number Placeholder 4"/>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E3B02A35-DCD5-4644-A787-20ED2B88B02D}" type="slidenum">
              <a:rPr lang="en-US" altLang="en-US" b="0">
                <a:latin typeface="Times New Roman" panose="02020603050405020304" pitchFamily="18" charset="0"/>
              </a:rPr>
              <a:pPr/>
              <a:t>107</a:t>
            </a:fld>
            <a:endParaRPr lang="en-US" altLang="en-US" b="0">
              <a:latin typeface="Times New Roman" panose="02020603050405020304" pitchFamily="18" charset="0"/>
            </a:endParaRPr>
          </a:p>
        </p:txBody>
      </p:sp>
      <p:sp>
        <p:nvSpPr>
          <p:cNvPr id="233475" name="Rectangle 2"/>
          <p:cNvSpPr>
            <a:spLocks noGrp="1" noChangeArrowheads="1"/>
          </p:cNvSpPr>
          <p:nvPr>
            <p:ph type="title"/>
          </p:nvPr>
        </p:nvSpPr>
        <p:spPr>
          <a:xfrm>
            <a:off x="1341120" y="228600"/>
            <a:ext cx="9418320" cy="762000"/>
          </a:xfrm>
        </p:spPr>
        <p:txBody>
          <a:bodyPr>
            <a:normAutofit fontScale="90000"/>
          </a:bodyPr>
          <a:lstStyle/>
          <a:p>
            <a:r>
              <a:rPr lang="en-US" altLang="en-US" sz="3840"/>
              <a:t>“By the Word of God”</a:t>
            </a:r>
            <a:br>
              <a:rPr lang="en-US" altLang="en-US" sz="3360"/>
            </a:br>
            <a:r>
              <a:rPr lang="en-US" altLang="en-US" sz="3360">
                <a:solidFill>
                  <a:srgbClr val="FFFF00"/>
                </a:solidFill>
              </a:rPr>
              <a:t>II Peter 3</a:t>
            </a:r>
          </a:p>
        </p:txBody>
      </p:sp>
      <p:grpSp>
        <p:nvGrpSpPr>
          <p:cNvPr id="12318" name="Group 30"/>
          <p:cNvGrpSpPr>
            <a:grpSpLocks/>
          </p:cNvGrpSpPr>
          <p:nvPr/>
        </p:nvGrpSpPr>
        <p:grpSpPr bwMode="auto">
          <a:xfrm>
            <a:off x="3444240" y="1948816"/>
            <a:ext cx="5303520" cy="1495425"/>
            <a:chOff x="1488" y="1228"/>
            <a:chExt cx="2784" cy="942"/>
          </a:xfrm>
        </p:grpSpPr>
        <p:sp>
          <p:nvSpPr>
            <p:cNvPr id="233500" name="Text Box 16"/>
            <p:cNvSpPr txBox="1">
              <a:spLocks noChangeArrowheads="1"/>
            </p:cNvSpPr>
            <p:nvPr/>
          </p:nvSpPr>
          <p:spPr bwMode="auto">
            <a:xfrm>
              <a:off x="2016" y="1228"/>
              <a:ext cx="1729" cy="9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3360"/>
                <a:t>“Longsuffering</a:t>
              </a:r>
            </a:p>
            <a:p>
              <a:pPr algn="ctr"/>
              <a:r>
                <a:rPr lang="en-US" altLang="en-US" sz="3360"/>
                <a:t>Is Salvation”</a:t>
              </a:r>
            </a:p>
            <a:p>
              <a:pPr algn="ctr"/>
              <a:r>
                <a:rPr lang="en-US" altLang="en-US" sz="2400">
                  <a:solidFill>
                    <a:schemeClr val="folHlink"/>
                  </a:solidFill>
                </a:rPr>
                <a:t>(v 15)</a:t>
              </a:r>
            </a:p>
          </p:txBody>
        </p:sp>
        <p:sp>
          <p:nvSpPr>
            <p:cNvPr id="233501" name="Line 17"/>
            <p:cNvSpPr>
              <a:spLocks noChangeShapeType="1"/>
            </p:cNvSpPr>
            <p:nvPr/>
          </p:nvSpPr>
          <p:spPr bwMode="auto">
            <a:xfrm>
              <a:off x="1488" y="2016"/>
              <a:ext cx="2784"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sp>
        <p:nvSpPr>
          <p:cNvPr id="12306" name="Text Box 18"/>
          <p:cNvSpPr txBox="1">
            <a:spLocks noChangeArrowheads="1"/>
          </p:cNvSpPr>
          <p:nvPr/>
        </p:nvSpPr>
        <p:spPr bwMode="auto">
          <a:xfrm>
            <a:off x="4568829" y="3276601"/>
            <a:ext cx="3052438" cy="9787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3360"/>
              <a:t>“Repentance”</a:t>
            </a:r>
          </a:p>
          <a:p>
            <a:pPr algn="ctr"/>
            <a:r>
              <a:rPr lang="en-US" altLang="en-US" sz="2400">
                <a:solidFill>
                  <a:schemeClr val="folHlink"/>
                </a:solidFill>
              </a:rPr>
              <a:t>(v 9)</a:t>
            </a:r>
          </a:p>
        </p:txBody>
      </p:sp>
      <p:grpSp>
        <p:nvGrpSpPr>
          <p:cNvPr id="12319" name="Group 31"/>
          <p:cNvGrpSpPr>
            <a:grpSpLocks/>
          </p:cNvGrpSpPr>
          <p:nvPr/>
        </p:nvGrpSpPr>
        <p:grpSpPr bwMode="auto">
          <a:xfrm>
            <a:off x="701042" y="685801"/>
            <a:ext cx="4023359" cy="4511042"/>
            <a:chOff x="48" y="432"/>
            <a:chExt cx="2112" cy="2842"/>
          </a:xfrm>
        </p:grpSpPr>
        <p:sp>
          <p:nvSpPr>
            <p:cNvPr id="12296" name="Text Box 8"/>
            <p:cNvSpPr txBox="1">
              <a:spLocks noChangeArrowheads="1"/>
            </p:cNvSpPr>
            <p:nvPr/>
          </p:nvSpPr>
          <p:spPr bwMode="auto">
            <a:xfrm>
              <a:off x="48" y="908"/>
              <a:ext cx="444" cy="23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80000"/>
                </a:lnSpc>
                <a:defRPr/>
              </a:pPr>
              <a:r>
                <a:rPr lang="en-US" sz="3360">
                  <a:effectLst>
                    <a:outerShdw blurRad="38100" dist="38100" dir="2700000" algn="tl">
                      <a:srgbClr val="000000"/>
                    </a:outerShdw>
                  </a:effectLst>
                </a:rPr>
                <a:t>C</a:t>
              </a:r>
            </a:p>
            <a:p>
              <a:pPr algn="ctr" eaLnBrk="0" hangingPunct="0">
                <a:lnSpc>
                  <a:spcPct val="80000"/>
                </a:lnSpc>
                <a:defRPr/>
              </a:pPr>
              <a:r>
                <a:rPr lang="en-US" sz="3360">
                  <a:effectLst>
                    <a:outerShdw blurRad="38100" dist="38100" dir="2700000" algn="tl">
                      <a:srgbClr val="000000"/>
                    </a:outerShdw>
                  </a:effectLst>
                </a:rPr>
                <a:t>R</a:t>
              </a:r>
            </a:p>
            <a:p>
              <a:pPr algn="ctr" eaLnBrk="0" hangingPunct="0">
                <a:lnSpc>
                  <a:spcPct val="80000"/>
                </a:lnSpc>
                <a:defRPr/>
              </a:pPr>
              <a:r>
                <a:rPr lang="en-US" sz="3360">
                  <a:effectLst>
                    <a:outerShdw blurRad="38100" dist="38100" dir="2700000" algn="tl">
                      <a:srgbClr val="000000"/>
                    </a:outerShdw>
                  </a:effectLst>
                </a:rPr>
                <a:t>E</a:t>
              </a:r>
            </a:p>
            <a:p>
              <a:pPr algn="ctr" eaLnBrk="0" hangingPunct="0">
                <a:lnSpc>
                  <a:spcPct val="80000"/>
                </a:lnSpc>
                <a:defRPr/>
              </a:pPr>
              <a:r>
                <a:rPr lang="en-US" sz="3360">
                  <a:effectLst>
                    <a:outerShdw blurRad="38100" dist="38100" dir="2700000" algn="tl">
                      <a:srgbClr val="000000"/>
                    </a:outerShdw>
                  </a:effectLst>
                </a:rPr>
                <a:t>A</a:t>
              </a:r>
            </a:p>
            <a:p>
              <a:pPr algn="ctr" eaLnBrk="0" hangingPunct="0">
                <a:lnSpc>
                  <a:spcPct val="80000"/>
                </a:lnSpc>
                <a:defRPr/>
              </a:pPr>
              <a:r>
                <a:rPr lang="en-US" sz="3360">
                  <a:effectLst>
                    <a:outerShdw blurRad="38100" dist="38100" dir="2700000" algn="tl">
                      <a:srgbClr val="000000"/>
                    </a:outerShdw>
                  </a:effectLst>
                </a:rPr>
                <a:t>T</a:t>
              </a:r>
            </a:p>
            <a:p>
              <a:pPr algn="ctr" eaLnBrk="0" hangingPunct="0">
                <a:lnSpc>
                  <a:spcPct val="80000"/>
                </a:lnSpc>
                <a:defRPr/>
              </a:pPr>
              <a:r>
                <a:rPr lang="en-US" sz="3360">
                  <a:effectLst>
                    <a:outerShdw blurRad="38100" dist="38100" dir="2700000" algn="tl">
                      <a:srgbClr val="000000"/>
                    </a:outerShdw>
                  </a:effectLst>
                </a:rPr>
                <a:t>I</a:t>
              </a:r>
            </a:p>
            <a:p>
              <a:pPr algn="ctr" eaLnBrk="0" hangingPunct="0">
                <a:lnSpc>
                  <a:spcPct val="80000"/>
                </a:lnSpc>
                <a:defRPr/>
              </a:pPr>
              <a:r>
                <a:rPr lang="en-US" sz="3360">
                  <a:effectLst>
                    <a:outerShdw blurRad="38100" dist="38100" dir="2700000" algn="tl">
                      <a:srgbClr val="000000"/>
                    </a:outerShdw>
                  </a:effectLst>
                </a:rPr>
                <a:t>O</a:t>
              </a:r>
            </a:p>
            <a:p>
              <a:pPr algn="ctr" eaLnBrk="0" hangingPunct="0">
                <a:lnSpc>
                  <a:spcPct val="80000"/>
                </a:lnSpc>
                <a:defRPr/>
              </a:pPr>
              <a:r>
                <a:rPr lang="en-US" sz="3360">
                  <a:effectLst>
                    <a:outerShdw blurRad="38100" dist="38100" dir="2700000" algn="tl">
                      <a:srgbClr val="000000"/>
                    </a:outerShdw>
                  </a:effectLst>
                </a:rPr>
                <a:t>N</a:t>
              </a:r>
              <a:endParaRPr lang="en-US" sz="3360">
                <a:solidFill>
                  <a:schemeClr val="folHlink"/>
                </a:solidFill>
                <a:effectLst>
                  <a:outerShdw blurRad="38100" dist="38100" dir="2700000" algn="tl">
                    <a:srgbClr val="000000"/>
                  </a:outerShdw>
                </a:effectLst>
              </a:endParaRPr>
            </a:p>
            <a:p>
              <a:pPr algn="ctr" eaLnBrk="0" hangingPunct="0">
                <a:lnSpc>
                  <a:spcPct val="80000"/>
                </a:lnSpc>
                <a:defRPr/>
              </a:pPr>
              <a:r>
                <a:rPr lang="en-US" sz="2880">
                  <a:solidFill>
                    <a:schemeClr val="folHlink"/>
                  </a:solidFill>
                  <a:effectLst>
                    <a:outerShdw blurRad="38100" dist="38100" dir="2700000" algn="tl">
                      <a:srgbClr val="000000"/>
                    </a:outerShdw>
                  </a:effectLst>
                </a:rPr>
                <a:t>(v 5)</a:t>
              </a:r>
            </a:p>
          </p:txBody>
        </p:sp>
        <p:sp>
          <p:nvSpPr>
            <p:cNvPr id="233499" name="Line 19"/>
            <p:cNvSpPr>
              <a:spLocks noChangeShapeType="1"/>
            </p:cNvSpPr>
            <p:nvPr/>
          </p:nvSpPr>
          <p:spPr bwMode="auto">
            <a:xfrm flipV="1">
              <a:off x="384" y="432"/>
              <a:ext cx="1776" cy="4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12320" name="Group 32"/>
          <p:cNvGrpSpPr>
            <a:grpSpLocks/>
          </p:cNvGrpSpPr>
          <p:nvPr/>
        </p:nvGrpSpPr>
        <p:grpSpPr bwMode="auto">
          <a:xfrm>
            <a:off x="1754506" y="838201"/>
            <a:ext cx="3257551" cy="4699316"/>
            <a:chOff x="601" y="528"/>
            <a:chExt cx="1710" cy="2960"/>
          </a:xfrm>
        </p:grpSpPr>
        <p:sp>
          <p:nvSpPr>
            <p:cNvPr id="233494" name="Text Box 10"/>
            <p:cNvSpPr txBox="1">
              <a:spLocks noChangeArrowheads="1"/>
            </p:cNvSpPr>
            <p:nvPr/>
          </p:nvSpPr>
          <p:spPr bwMode="auto">
            <a:xfrm>
              <a:off x="1062" y="896"/>
              <a:ext cx="775" cy="5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880"/>
                <a:t>FLOOD</a:t>
              </a:r>
              <a:endParaRPr lang="en-US" altLang="en-US" sz="2400">
                <a:solidFill>
                  <a:schemeClr val="folHlink"/>
                </a:solidFill>
              </a:endParaRPr>
            </a:p>
            <a:p>
              <a:pPr algn="ctr"/>
              <a:r>
                <a:rPr lang="en-US" altLang="en-US" sz="2400">
                  <a:solidFill>
                    <a:schemeClr val="folHlink"/>
                  </a:solidFill>
                </a:rPr>
                <a:t>(v 6)</a:t>
              </a:r>
            </a:p>
          </p:txBody>
        </p:sp>
        <p:sp>
          <p:nvSpPr>
            <p:cNvPr id="233495" name="Line 12"/>
            <p:cNvSpPr>
              <a:spLocks noChangeShapeType="1"/>
            </p:cNvSpPr>
            <p:nvPr/>
          </p:nvSpPr>
          <p:spPr bwMode="auto">
            <a:xfrm>
              <a:off x="1440" y="1344"/>
              <a:ext cx="0" cy="1248"/>
            </a:xfrm>
            <a:prstGeom prst="line">
              <a:avLst/>
            </a:prstGeom>
            <a:noFill/>
            <a:ln w="38100">
              <a:solidFill>
                <a:srgbClr val="CCECFF"/>
              </a:solidFill>
              <a:round/>
              <a:headEnd/>
              <a:tailEnd/>
            </a:ln>
            <a:effectLst>
              <a:outerShdw dist="56796" dir="3806097"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n-US" sz="2160"/>
            </a:p>
          </p:txBody>
        </p:sp>
        <p:sp>
          <p:nvSpPr>
            <p:cNvPr id="233496" name="Text Box 14"/>
            <p:cNvSpPr txBox="1">
              <a:spLocks noChangeArrowheads="1"/>
            </p:cNvSpPr>
            <p:nvPr/>
          </p:nvSpPr>
          <p:spPr bwMode="auto">
            <a:xfrm>
              <a:off x="601" y="2592"/>
              <a:ext cx="1710" cy="89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880" i="1"/>
                <a:t>Past</a:t>
              </a:r>
            </a:p>
            <a:p>
              <a:pPr algn="ctr"/>
              <a:r>
                <a:rPr lang="en-US" altLang="en-US" sz="2880"/>
                <a:t>Judgment</a:t>
              </a:r>
              <a:endParaRPr lang="en-US" altLang="en-US" sz="2880">
                <a:solidFill>
                  <a:schemeClr val="folHlink"/>
                </a:solidFill>
              </a:endParaRPr>
            </a:p>
            <a:p>
              <a:pPr algn="ctr"/>
              <a:r>
                <a:rPr lang="en-US" altLang="en-US" sz="2880">
                  <a:solidFill>
                    <a:schemeClr val="folHlink"/>
                  </a:solidFill>
                </a:rPr>
                <a:t>“World Perished”</a:t>
              </a:r>
              <a:endParaRPr lang="en-US" altLang="en-US" sz="2400">
                <a:solidFill>
                  <a:schemeClr val="folHlink"/>
                </a:solidFill>
              </a:endParaRPr>
            </a:p>
          </p:txBody>
        </p:sp>
        <p:sp>
          <p:nvSpPr>
            <p:cNvPr id="233497" name="Line 20"/>
            <p:cNvSpPr>
              <a:spLocks noChangeShapeType="1"/>
            </p:cNvSpPr>
            <p:nvPr/>
          </p:nvSpPr>
          <p:spPr bwMode="auto">
            <a:xfrm flipV="1">
              <a:off x="1488" y="528"/>
              <a:ext cx="768" cy="3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12321" name="Group 33"/>
          <p:cNvGrpSpPr>
            <a:grpSpLocks/>
          </p:cNvGrpSpPr>
          <p:nvPr/>
        </p:nvGrpSpPr>
        <p:grpSpPr bwMode="auto">
          <a:xfrm>
            <a:off x="7193281" y="838201"/>
            <a:ext cx="3158491" cy="4699316"/>
            <a:chOff x="3456" y="528"/>
            <a:chExt cx="1658" cy="2960"/>
          </a:xfrm>
        </p:grpSpPr>
        <p:sp>
          <p:nvSpPr>
            <p:cNvPr id="233490" name="Text Box 11"/>
            <p:cNvSpPr txBox="1">
              <a:spLocks noChangeArrowheads="1"/>
            </p:cNvSpPr>
            <p:nvPr/>
          </p:nvSpPr>
          <p:spPr bwMode="auto">
            <a:xfrm>
              <a:off x="4063" y="912"/>
              <a:ext cx="539" cy="5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880"/>
                <a:t>FIRE</a:t>
              </a:r>
              <a:endParaRPr lang="en-US" altLang="en-US" sz="2400">
                <a:solidFill>
                  <a:schemeClr val="folHlink"/>
                </a:solidFill>
              </a:endParaRPr>
            </a:p>
            <a:p>
              <a:pPr algn="ctr"/>
              <a:r>
                <a:rPr lang="en-US" altLang="en-US" sz="2400">
                  <a:solidFill>
                    <a:schemeClr val="folHlink"/>
                  </a:solidFill>
                </a:rPr>
                <a:t>(v 6)</a:t>
              </a:r>
            </a:p>
          </p:txBody>
        </p:sp>
        <p:sp>
          <p:nvSpPr>
            <p:cNvPr id="233491" name="Line 13"/>
            <p:cNvSpPr>
              <a:spLocks noChangeShapeType="1"/>
            </p:cNvSpPr>
            <p:nvPr/>
          </p:nvSpPr>
          <p:spPr bwMode="auto">
            <a:xfrm>
              <a:off x="4320" y="1344"/>
              <a:ext cx="2" cy="1248"/>
            </a:xfrm>
            <a:prstGeom prst="line">
              <a:avLst/>
            </a:prstGeom>
            <a:noFill/>
            <a:ln w="38100">
              <a:solidFill>
                <a:srgbClr val="FF3300"/>
              </a:solidFill>
              <a:round/>
              <a:headEnd/>
              <a:tailEnd/>
            </a:ln>
            <a:effectLst>
              <a:outerShdw dist="56796" dir="3806097"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n-US" sz="2160"/>
            </a:p>
          </p:txBody>
        </p:sp>
        <p:sp>
          <p:nvSpPr>
            <p:cNvPr id="233492" name="Text Box 15"/>
            <p:cNvSpPr txBox="1">
              <a:spLocks noChangeArrowheads="1"/>
            </p:cNvSpPr>
            <p:nvPr/>
          </p:nvSpPr>
          <p:spPr bwMode="auto">
            <a:xfrm>
              <a:off x="3519" y="2592"/>
              <a:ext cx="1595" cy="89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880" i="1"/>
                <a:t>Future</a:t>
              </a:r>
            </a:p>
            <a:p>
              <a:pPr algn="ctr"/>
              <a:r>
                <a:rPr lang="en-US" altLang="en-US" sz="2880"/>
                <a:t>Judgment</a:t>
              </a:r>
              <a:endParaRPr lang="en-US" altLang="en-US" sz="2880">
                <a:solidFill>
                  <a:schemeClr val="folHlink"/>
                </a:solidFill>
              </a:endParaRPr>
            </a:p>
            <a:p>
              <a:pPr algn="ctr"/>
              <a:r>
                <a:rPr lang="en-US" altLang="en-US" sz="2880">
                  <a:solidFill>
                    <a:schemeClr val="folHlink"/>
                  </a:solidFill>
                </a:rPr>
                <a:t>“Elements Melt”</a:t>
              </a:r>
              <a:endParaRPr lang="en-US" altLang="en-US" sz="2400">
                <a:solidFill>
                  <a:schemeClr val="folHlink"/>
                </a:solidFill>
              </a:endParaRPr>
            </a:p>
          </p:txBody>
        </p:sp>
        <p:sp>
          <p:nvSpPr>
            <p:cNvPr id="233493" name="Line 21"/>
            <p:cNvSpPr>
              <a:spLocks noChangeShapeType="1"/>
            </p:cNvSpPr>
            <p:nvPr/>
          </p:nvSpPr>
          <p:spPr bwMode="auto">
            <a:xfrm flipH="1" flipV="1">
              <a:off x="3456" y="528"/>
              <a:ext cx="864" cy="3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12322" name="Group 34"/>
          <p:cNvGrpSpPr>
            <a:grpSpLocks/>
          </p:cNvGrpSpPr>
          <p:nvPr/>
        </p:nvGrpSpPr>
        <p:grpSpPr bwMode="auto">
          <a:xfrm>
            <a:off x="7467600" y="228600"/>
            <a:ext cx="4114800" cy="6355395"/>
            <a:chOff x="3600" y="144"/>
            <a:chExt cx="2160" cy="4003"/>
          </a:xfrm>
        </p:grpSpPr>
        <p:sp>
          <p:nvSpPr>
            <p:cNvPr id="12297" name="Text Box 9"/>
            <p:cNvSpPr txBox="1">
              <a:spLocks noChangeArrowheads="1"/>
            </p:cNvSpPr>
            <p:nvPr/>
          </p:nvSpPr>
          <p:spPr bwMode="auto">
            <a:xfrm>
              <a:off x="5142" y="144"/>
              <a:ext cx="618" cy="400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80000"/>
                </a:lnSpc>
                <a:defRPr/>
              </a:pPr>
              <a:r>
                <a:rPr lang="en-US" sz="3360">
                  <a:effectLst>
                    <a:outerShdw blurRad="38100" dist="38100" dir="2700000" algn="tl">
                      <a:srgbClr val="000000"/>
                    </a:outerShdw>
                  </a:effectLst>
                </a:rPr>
                <a:t>D</a:t>
              </a:r>
            </a:p>
            <a:p>
              <a:pPr algn="ctr" eaLnBrk="0" hangingPunct="0">
                <a:lnSpc>
                  <a:spcPct val="80000"/>
                </a:lnSpc>
                <a:defRPr/>
              </a:pPr>
              <a:r>
                <a:rPr lang="en-US" sz="3360">
                  <a:effectLst>
                    <a:outerShdw blurRad="38100" dist="38100" dir="2700000" algn="tl">
                      <a:srgbClr val="000000"/>
                    </a:outerShdw>
                  </a:effectLst>
                </a:rPr>
                <a:t>A</a:t>
              </a:r>
            </a:p>
            <a:p>
              <a:pPr algn="ctr" eaLnBrk="0" hangingPunct="0">
                <a:lnSpc>
                  <a:spcPct val="80000"/>
                </a:lnSpc>
                <a:defRPr/>
              </a:pPr>
              <a:r>
                <a:rPr lang="en-US" sz="3360">
                  <a:effectLst>
                    <a:outerShdw blurRad="38100" dist="38100" dir="2700000" algn="tl">
                      <a:srgbClr val="000000"/>
                    </a:outerShdw>
                  </a:effectLst>
                </a:rPr>
                <a:t>Y</a:t>
              </a:r>
            </a:p>
            <a:p>
              <a:pPr algn="ctr" eaLnBrk="0" hangingPunct="0">
                <a:lnSpc>
                  <a:spcPct val="80000"/>
                </a:lnSpc>
                <a:defRPr/>
              </a:pPr>
              <a:endParaRPr lang="en-US" sz="2160">
                <a:effectLst>
                  <a:outerShdw blurRad="38100" dist="38100" dir="2700000" algn="tl">
                    <a:srgbClr val="000000"/>
                  </a:outerShdw>
                </a:effectLst>
              </a:endParaRPr>
            </a:p>
            <a:p>
              <a:pPr algn="ctr" eaLnBrk="0" hangingPunct="0">
                <a:lnSpc>
                  <a:spcPct val="80000"/>
                </a:lnSpc>
                <a:defRPr/>
              </a:pPr>
              <a:r>
                <a:rPr lang="en-US" sz="3360">
                  <a:effectLst>
                    <a:outerShdw blurRad="38100" dist="38100" dir="2700000" algn="tl">
                      <a:srgbClr val="000000"/>
                    </a:outerShdw>
                  </a:effectLst>
                </a:rPr>
                <a:t>o</a:t>
              </a:r>
            </a:p>
            <a:p>
              <a:pPr algn="ctr" eaLnBrk="0" hangingPunct="0">
                <a:lnSpc>
                  <a:spcPct val="80000"/>
                </a:lnSpc>
                <a:defRPr/>
              </a:pPr>
              <a:r>
                <a:rPr lang="en-US" sz="3360">
                  <a:effectLst>
                    <a:outerShdw blurRad="38100" dist="38100" dir="2700000" algn="tl">
                      <a:srgbClr val="000000"/>
                    </a:outerShdw>
                  </a:effectLst>
                </a:rPr>
                <a:t>f</a:t>
              </a:r>
            </a:p>
            <a:p>
              <a:pPr algn="ctr" eaLnBrk="0" hangingPunct="0">
                <a:lnSpc>
                  <a:spcPct val="80000"/>
                </a:lnSpc>
                <a:defRPr/>
              </a:pPr>
              <a:endParaRPr lang="en-US" sz="2160">
                <a:effectLst>
                  <a:outerShdw blurRad="38100" dist="38100" dir="2700000" algn="tl">
                    <a:srgbClr val="000000"/>
                  </a:outerShdw>
                </a:effectLst>
              </a:endParaRPr>
            </a:p>
            <a:p>
              <a:pPr algn="ctr" eaLnBrk="0" hangingPunct="0">
                <a:lnSpc>
                  <a:spcPct val="80000"/>
                </a:lnSpc>
                <a:defRPr/>
              </a:pPr>
              <a:r>
                <a:rPr lang="en-US" sz="3360">
                  <a:effectLst>
                    <a:outerShdw blurRad="38100" dist="38100" dir="2700000" algn="tl">
                      <a:srgbClr val="000000"/>
                    </a:outerShdw>
                  </a:effectLst>
                </a:rPr>
                <a:t>E</a:t>
              </a:r>
            </a:p>
            <a:p>
              <a:pPr algn="ctr" eaLnBrk="0" hangingPunct="0">
                <a:lnSpc>
                  <a:spcPct val="80000"/>
                </a:lnSpc>
                <a:defRPr/>
              </a:pPr>
              <a:r>
                <a:rPr lang="en-US" sz="3360">
                  <a:effectLst>
                    <a:outerShdw blurRad="38100" dist="38100" dir="2700000" algn="tl">
                      <a:srgbClr val="000000"/>
                    </a:outerShdw>
                  </a:effectLst>
                </a:rPr>
                <a:t>T</a:t>
              </a:r>
            </a:p>
            <a:p>
              <a:pPr algn="ctr" eaLnBrk="0" hangingPunct="0">
                <a:lnSpc>
                  <a:spcPct val="80000"/>
                </a:lnSpc>
                <a:defRPr/>
              </a:pPr>
              <a:r>
                <a:rPr lang="en-US" sz="3360">
                  <a:effectLst>
                    <a:outerShdw blurRad="38100" dist="38100" dir="2700000" algn="tl">
                      <a:srgbClr val="000000"/>
                    </a:outerShdw>
                  </a:effectLst>
                </a:rPr>
                <a:t>E</a:t>
              </a:r>
            </a:p>
            <a:p>
              <a:pPr algn="ctr" eaLnBrk="0" hangingPunct="0">
                <a:lnSpc>
                  <a:spcPct val="80000"/>
                </a:lnSpc>
                <a:defRPr/>
              </a:pPr>
              <a:r>
                <a:rPr lang="en-US" sz="3360">
                  <a:effectLst>
                    <a:outerShdw blurRad="38100" dist="38100" dir="2700000" algn="tl">
                      <a:srgbClr val="000000"/>
                    </a:outerShdw>
                  </a:effectLst>
                </a:rPr>
                <a:t>R</a:t>
              </a:r>
            </a:p>
            <a:p>
              <a:pPr algn="ctr" eaLnBrk="0" hangingPunct="0">
                <a:lnSpc>
                  <a:spcPct val="80000"/>
                </a:lnSpc>
                <a:defRPr/>
              </a:pPr>
              <a:r>
                <a:rPr lang="en-US" sz="3360">
                  <a:effectLst>
                    <a:outerShdw blurRad="38100" dist="38100" dir="2700000" algn="tl">
                      <a:srgbClr val="000000"/>
                    </a:outerShdw>
                  </a:effectLst>
                </a:rPr>
                <a:t>N</a:t>
              </a:r>
            </a:p>
            <a:p>
              <a:pPr algn="ctr" eaLnBrk="0" hangingPunct="0">
                <a:lnSpc>
                  <a:spcPct val="80000"/>
                </a:lnSpc>
                <a:defRPr/>
              </a:pPr>
              <a:r>
                <a:rPr lang="en-US" sz="3360">
                  <a:effectLst>
                    <a:outerShdw blurRad="38100" dist="38100" dir="2700000" algn="tl">
                      <a:srgbClr val="000000"/>
                    </a:outerShdw>
                  </a:effectLst>
                </a:rPr>
                <a:t>I</a:t>
              </a:r>
            </a:p>
            <a:p>
              <a:pPr algn="ctr" eaLnBrk="0" hangingPunct="0">
                <a:lnSpc>
                  <a:spcPct val="80000"/>
                </a:lnSpc>
                <a:defRPr/>
              </a:pPr>
              <a:r>
                <a:rPr lang="en-US" sz="3360">
                  <a:effectLst>
                    <a:outerShdw blurRad="38100" dist="38100" dir="2700000" algn="tl">
                      <a:srgbClr val="000000"/>
                    </a:outerShdw>
                  </a:effectLst>
                </a:rPr>
                <a:t>T</a:t>
              </a:r>
            </a:p>
            <a:p>
              <a:pPr algn="ctr" eaLnBrk="0" hangingPunct="0">
                <a:lnSpc>
                  <a:spcPct val="80000"/>
                </a:lnSpc>
                <a:defRPr/>
              </a:pPr>
              <a:r>
                <a:rPr lang="en-US" sz="3360">
                  <a:effectLst>
                    <a:outerShdw blurRad="38100" dist="38100" dir="2700000" algn="tl">
                      <a:srgbClr val="000000"/>
                    </a:outerShdw>
                  </a:effectLst>
                </a:rPr>
                <a:t>Y</a:t>
              </a:r>
              <a:endParaRPr lang="en-US" sz="3360">
                <a:solidFill>
                  <a:schemeClr val="folHlink"/>
                </a:solidFill>
                <a:effectLst>
                  <a:outerShdw blurRad="38100" dist="38100" dir="2700000" algn="tl">
                    <a:srgbClr val="000000"/>
                  </a:outerShdw>
                </a:effectLst>
              </a:endParaRPr>
            </a:p>
            <a:p>
              <a:pPr algn="ctr" eaLnBrk="0" hangingPunct="0">
                <a:lnSpc>
                  <a:spcPct val="80000"/>
                </a:lnSpc>
                <a:defRPr/>
              </a:pPr>
              <a:r>
                <a:rPr lang="en-US" sz="2880">
                  <a:solidFill>
                    <a:schemeClr val="folHlink"/>
                  </a:solidFill>
                  <a:effectLst>
                    <a:outerShdw blurRad="38100" dist="38100" dir="2700000" algn="tl">
                      <a:srgbClr val="000000"/>
                    </a:outerShdw>
                  </a:effectLst>
                </a:rPr>
                <a:t>(v 18)</a:t>
              </a:r>
            </a:p>
          </p:txBody>
        </p:sp>
        <p:sp>
          <p:nvSpPr>
            <p:cNvPr id="233489" name="Line 22"/>
            <p:cNvSpPr>
              <a:spLocks noChangeShapeType="1"/>
            </p:cNvSpPr>
            <p:nvPr/>
          </p:nvSpPr>
          <p:spPr bwMode="auto">
            <a:xfrm>
              <a:off x="3600" y="432"/>
              <a:ext cx="1680" cy="4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12317" name="Group 29"/>
          <p:cNvGrpSpPr>
            <a:grpSpLocks/>
          </p:cNvGrpSpPr>
          <p:nvPr/>
        </p:nvGrpSpPr>
        <p:grpSpPr bwMode="auto">
          <a:xfrm>
            <a:off x="1615441" y="5638799"/>
            <a:ext cx="8736330" cy="1125850"/>
            <a:chOff x="528" y="3552"/>
            <a:chExt cx="4586" cy="709"/>
          </a:xfrm>
        </p:grpSpPr>
        <p:sp>
          <p:nvSpPr>
            <p:cNvPr id="233483" name="Rectangle 27"/>
            <p:cNvSpPr>
              <a:spLocks noChangeArrowheads="1"/>
            </p:cNvSpPr>
            <p:nvPr/>
          </p:nvSpPr>
          <p:spPr bwMode="auto">
            <a:xfrm>
              <a:off x="528" y="3706"/>
              <a:ext cx="97" cy="267"/>
            </a:xfrm>
            <a:prstGeom prst="rect">
              <a:avLst/>
            </a:prstGeom>
            <a:solidFill>
              <a:schemeClr val="folHlink"/>
            </a:solidFill>
            <a:ln w="9525">
              <a:solidFill>
                <a:schemeClr val="bg1"/>
              </a:solidFill>
              <a:miter lim="800000"/>
              <a:headEnd/>
              <a:tailEnd/>
            </a:ln>
            <a:effectLst>
              <a:outerShdw dist="107763" dir="2700000" algn="ctr" rotWithShape="0">
                <a:schemeClr val="bg2"/>
              </a:outerShdw>
            </a:effectLst>
          </p:spPr>
          <p:txBody>
            <a:bodyPr wrap="none"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33484" name="Text Box 23"/>
            <p:cNvSpPr txBox="1">
              <a:spLocks noChangeArrowheads="1"/>
            </p:cNvSpPr>
            <p:nvPr/>
          </p:nvSpPr>
          <p:spPr bwMode="auto">
            <a:xfrm>
              <a:off x="662" y="3552"/>
              <a:ext cx="4452" cy="7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3360">
                  <a:solidFill>
                    <a:schemeClr val="bg1"/>
                  </a:solidFill>
                </a:rPr>
                <a:t>THE PROMISE OF HIS COMING!</a:t>
              </a:r>
            </a:p>
            <a:p>
              <a:pPr algn="ctr"/>
              <a:r>
                <a:rPr lang="en-US" altLang="en-US" sz="3360">
                  <a:solidFill>
                    <a:schemeClr val="bg1"/>
                  </a:solidFill>
                </a:rPr>
                <a:t>(God:  “One Day”       “Thousand Years”)</a:t>
              </a:r>
            </a:p>
          </p:txBody>
        </p:sp>
        <p:grpSp>
          <p:nvGrpSpPr>
            <p:cNvPr id="233485" name="Group 28"/>
            <p:cNvGrpSpPr>
              <a:grpSpLocks/>
            </p:cNvGrpSpPr>
            <p:nvPr/>
          </p:nvGrpSpPr>
          <p:grpSpPr bwMode="auto">
            <a:xfrm>
              <a:off x="2592" y="3815"/>
              <a:ext cx="432" cy="267"/>
              <a:chOff x="2592" y="3815"/>
              <a:chExt cx="432" cy="267"/>
            </a:xfrm>
          </p:grpSpPr>
          <p:sp>
            <p:nvSpPr>
              <p:cNvPr id="233486" name="Line 24"/>
              <p:cNvSpPr>
                <a:spLocks noChangeShapeType="1"/>
              </p:cNvSpPr>
              <p:nvPr/>
            </p:nvSpPr>
            <p:spPr bwMode="auto">
              <a:xfrm>
                <a:off x="2592" y="4032"/>
                <a:ext cx="432" cy="0"/>
              </a:xfrm>
              <a:prstGeom prst="line">
                <a:avLst/>
              </a:prstGeom>
              <a:noFill/>
              <a:ln w="1905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33487" name="Text Box 25"/>
              <p:cNvSpPr txBox="1">
                <a:spLocks noChangeArrowheads="1"/>
              </p:cNvSpPr>
              <p:nvPr/>
            </p:nvSpPr>
            <p:spPr bwMode="auto">
              <a:xfrm>
                <a:off x="2652" y="3815"/>
                <a:ext cx="259" cy="2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2160">
                    <a:solidFill>
                      <a:schemeClr val="bg1"/>
                    </a:solidFill>
                  </a:rPr>
                  <a:t>as</a:t>
                </a:r>
              </a:p>
            </p:txBody>
          </p:sp>
        </p:grpSp>
      </p:grpSp>
    </p:spTree>
    <p:extLst>
      <p:ext uri="{BB962C8B-B14F-4D97-AF65-F5344CB8AC3E}">
        <p14:creationId xmlns:p14="http://schemas.microsoft.com/office/powerpoint/2010/main" val="27819813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317"/>
                                        </p:tgtEl>
                                        <p:attrNameLst>
                                          <p:attrName>style.visibility</p:attrName>
                                        </p:attrNameLst>
                                      </p:cBhvr>
                                      <p:to>
                                        <p:strVal val="visible"/>
                                      </p:to>
                                    </p:set>
                                    <p:animEffect transition="in" filter="dissolve">
                                      <p:cBhvr>
                                        <p:cTn id="7" dur="500"/>
                                        <p:tgtEl>
                                          <p:spTgt spid="12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2319"/>
                                        </p:tgtEl>
                                        <p:attrNameLst>
                                          <p:attrName>style.visibility</p:attrName>
                                        </p:attrNameLst>
                                      </p:cBhvr>
                                      <p:to>
                                        <p:strVal val="visible"/>
                                      </p:to>
                                    </p:set>
                                    <p:animEffect transition="in" filter="wipe(up)">
                                      <p:cBhvr>
                                        <p:cTn id="12" dur="500"/>
                                        <p:tgtEl>
                                          <p:spTgt spid="123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2320"/>
                                        </p:tgtEl>
                                        <p:attrNameLst>
                                          <p:attrName>style.visibility</p:attrName>
                                        </p:attrNameLst>
                                      </p:cBhvr>
                                      <p:to>
                                        <p:strVal val="visible"/>
                                      </p:to>
                                    </p:set>
                                    <p:animEffect transition="in" filter="wipe(up)">
                                      <p:cBhvr>
                                        <p:cTn id="17" dur="500"/>
                                        <p:tgtEl>
                                          <p:spTgt spid="123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2321"/>
                                        </p:tgtEl>
                                        <p:attrNameLst>
                                          <p:attrName>style.visibility</p:attrName>
                                        </p:attrNameLst>
                                      </p:cBhvr>
                                      <p:to>
                                        <p:strVal val="visible"/>
                                      </p:to>
                                    </p:set>
                                    <p:animEffect transition="in" filter="wipe(up)">
                                      <p:cBhvr>
                                        <p:cTn id="22" dur="500"/>
                                        <p:tgtEl>
                                          <p:spTgt spid="123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2322"/>
                                        </p:tgtEl>
                                        <p:attrNameLst>
                                          <p:attrName>style.visibility</p:attrName>
                                        </p:attrNameLst>
                                      </p:cBhvr>
                                      <p:to>
                                        <p:strVal val="visible"/>
                                      </p:to>
                                    </p:set>
                                    <p:animEffect transition="in" filter="wipe(up)">
                                      <p:cBhvr>
                                        <p:cTn id="27" dur="500"/>
                                        <p:tgtEl>
                                          <p:spTgt spid="1232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10" fill="hold" nodeType="clickEffect">
                                  <p:stCondLst>
                                    <p:cond delay="0"/>
                                  </p:stCondLst>
                                  <p:childTnLst>
                                    <p:set>
                                      <p:cBhvr>
                                        <p:cTn id="31" dur="1" fill="hold">
                                          <p:stCondLst>
                                            <p:cond delay="0"/>
                                          </p:stCondLst>
                                        </p:cTn>
                                        <p:tgtEl>
                                          <p:spTgt spid="12318"/>
                                        </p:tgtEl>
                                        <p:attrNameLst>
                                          <p:attrName>style.visibility</p:attrName>
                                        </p:attrNameLst>
                                      </p:cBhvr>
                                      <p:to>
                                        <p:strVal val="visible"/>
                                      </p:to>
                                    </p:set>
                                    <p:anim calcmode="lin" valueType="num">
                                      <p:cBhvr>
                                        <p:cTn id="32" dur="500" fill="hold"/>
                                        <p:tgtEl>
                                          <p:spTgt spid="12318"/>
                                        </p:tgtEl>
                                        <p:attrNameLst>
                                          <p:attrName>ppt_w</p:attrName>
                                        </p:attrNameLst>
                                      </p:cBhvr>
                                      <p:tavLst>
                                        <p:tav tm="0">
                                          <p:val>
                                            <p:fltVal val="0"/>
                                          </p:val>
                                        </p:tav>
                                        <p:tav tm="100000">
                                          <p:val>
                                            <p:strVal val="#ppt_w"/>
                                          </p:val>
                                        </p:tav>
                                      </p:tavLst>
                                    </p:anim>
                                    <p:anim calcmode="lin" valueType="num">
                                      <p:cBhvr>
                                        <p:cTn id="33" dur="500" fill="hold"/>
                                        <p:tgtEl>
                                          <p:spTgt spid="12318"/>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12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6"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Slide Number Placeholder 1"/>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91683167-6A49-4BBF-AD33-39D46B333F45}" type="slidenum">
              <a:rPr lang="en-US" altLang="en-US" b="0">
                <a:latin typeface="Times New Roman" panose="02020603050405020304" pitchFamily="18" charset="0"/>
              </a:rPr>
              <a:pPr/>
              <a:t>108</a:t>
            </a:fld>
            <a:endParaRPr lang="en-US" altLang="en-US" b="0">
              <a:latin typeface="Times New Roman" panose="02020603050405020304" pitchFamily="18" charset="0"/>
            </a:endParaRPr>
          </a:p>
        </p:txBody>
      </p:sp>
      <p:sp>
        <p:nvSpPr>
          <p:cNvPr id="3" name="Rectangle 2"/>
          <p:cNvSpPr/>
          <p:nvPr/>
        </p:nvSpPr>
        <p:spPr>
          <a:xfrm>
            <a:off x="1064896" y="1051561"/>
            <a:ext cx="10243184" cy="4319516"/>
          </a:xfrm>
          <a:prstGeom prst="rect">
            <a:avLst/>
          </a:prstGeom>
        </p:spPr>
        <p:txBody>
          <a:bodyPr>
            <a:spAutoFit/>
          </a:bodyPr>
          <a:lstStyle/>
          <a:p>
            <a:pPr eaLnBrk="0" hangingPunct="0">
              <a:defRPr/>
            </a:pPr>
            <a:r>
              <a:rPr lang="en-US" sz="3924" dirty="0">
                <a:latin typeface="Arial" charset="0"/>
              </a:rPr>
              <a:t>Using information from Peter’s first letter, determine why Christians, who are:  good citizens (2:13ff), good servants/employees (2:18ff), good husbands &amp; wives (3:1ff), and generally mild-mannered and law abiding (3:8ff), would be persecuted as described in First Peter.</a:t>
            </a:r>
          </a:p>
        </p:txBody>
      </p:sp>
      <p:sp>
        <p:nvSpPr>
          <p:cNvPr id="234500" name="Rectangle 2"/>
          <p:cNvSpPr txBox="1">
            <a:spLocks noChangeArrowheads="1"/>
          </p:cNvSpPr>
          <p:nvPr/>
        </p:nvSpPr>
        <p:spPr bwMode="auto">
          <a:xfrm>
            <a:off x="1432560" y="76200"/>
            <a:ext cx="93268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4800">
                <a:solidFill>
                  <a:srgbClr val="FFFF00"/>
                </a:solidFill>
              </a:rPr>
              <a:t>Group Work</a:t>
            </a:r>
          </a:p>
        </p:txBody>
      </p:sp>
    </p:spTree>
    <p:extLst>
      <p:ext uri="{BB962C8B-B14F-4D97-AF65-F5344CB8AC3E}">
        <p14:creationId xmlns:p14="http://schemas.microsoft.com/office/powerpoint/2010/main" val="19364416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FD9C0-0A7F-4C08-9DDC-465196EBBE40}"/>
              </a:ext>
            </a:extLst>
          </p:cNvPr>
          <p:cNvSpPr>
            <a:spLocks noGrp="1"/>
          </p:cNvSpPr>
          <p:nvPr>
            <p:ph type="title"/>
          </p:nvPr>
        </p:nvSpPr>
        <p:spPr>
          <a:xfrm>
            <a:off x="0" y="0"/>
            <a:ext cx="12192000" cy="912132"/>
          </a:xfrm>
        </p:spPr>
        <p:txBody>
          <a:bodyPr/>
          <a:lstStyle/>
          <a:p>
            <a:r>
              <a:rPr lang="en-US" dirty="0"/>
              <a:t>2 Peter 1:12-21 – Wake Up and Remember</a:t>
            </a:r>
          </a:p>
        </p:txBody>
      </p:sp>
      <p:sp>
        <p:nvSpPr>
          <p:cNvPr id="3" name="Content Placeholder 2">
            <a:extLst>
              <a:ext uri="{FF2B5EF4-FFF2-40B4-BE49-F238E27FC236}">
                <a16:creationId xmlns:a16="http://schemas.microsoft.com/office/drawing/2014/main" id="{267D8207-F552-4269-9491-1A7BF3BF6492}"/>
              </a:ext>
            </a:extLst>
          </p:cNvPr>
          <p:cNvSpPr>
            <a:spLocks noGrp="1"/>
          </p:cNvSpPr>
          <p:nvPr>
            <p:ph idx="1"/>
          </p:nvPr>
        </p:nvSpPr>
        <p:spPr>
          <a:xfrm>
            <a:off x="1" y="912132"/>
            <a:ext cx="12090400" cy="5945868"/>
          </a:xfrm>
        </p:spPr>
        <p:txBody>
          <a:bodyPr>
            <a:normAutofit fontScale="92500" lnSpcReduction="20000"/>
          </a:bodyPr>
          <a:lstStyle/>
          <a:p>
            <a:pPr marL="0" indent="0" algn="ctr">
              <a:buNone/>
            </a:pPr>
            <a:r>
              <a:rPr lang="en-US" dirty="0">
                <a:solidFill>
                  <a:srgbClr val="C00000"/>
                </a:solidFill>
              </a:rPr>
              <a:t>The Best Defense Against False Teachers is True Living Based on the Word of God</a:t>
            </a:r>
          </a:p>
          <a:p>
            <a:pPr lvl="1"/>
            <a:r>
              <a:rPr lang="en-US" i="1" dirty="0">
                <a:solidFill>
                  <a:srgbClr val="0000FF"/>
                </a:solidFill>
              </a:rPr>
              <a:t>The Christian who knows what he believes and why he believes it will rarely be seduced by the false teachers and their devious doctrines” </a:t>
            </a:r>
            <a:r>
              <a:rPr lang="en-US" i="1" dirty="0" err="1">
                <a:solidFill>
                  <a:srgbClr val="0000FF"/>
                </a:solidFill>
              </a:rPr>
              <a:t>Weirsbe</a:t>
            </a:r>
            <a:endParaRPr lang="en-US" i="1" dirty="0">
              <a:solidFill>
                <a:srgbClr val="0000FF"/>
              </a:solidFill>
            </a:endParaRPr>
          </a:p>
          <a:p>
            <a:pPr marL="514350" indent="-514350">
              <a:buFont typeface="+mj-lt"/>
              <a:buAutoNum type="arabicPeriod"/>
            </a:pPr>
            <a:r>
              <a:rPr lang="en-US" dirty="0">
                <a:highlight>
                  <a:srgbClr val="FFFF00"/>
                </a:highlight>
              </a:rPr>
              <a:t>Men Die (Peter), but the Word Lives On (1:12-15)</a:t>
            </a:r>
          </a:p>
          <a:p>
            <a:pPr lvl="1"/>
            <a:r>
              <a:rPr lang="en-US" u="sng" dirty="0">
                <a:solidFill>
                  <a:srgbClr val="C00000"/>
                </a:solidFill>
              </a:rPr>
              <a:t>Men are not the foundation </a:t>
            </a:r>
            <a:r>
              <a:rPr lang="en-US" dirty="0"/>
              <a:t>– but Jesus Christ is the Foundation (1 Cor 3:11)</a:t>
            </a:r>
          </a:p>
          <a:p>
            <a:pPr lvl="2"/>
            <a:r>
              <a:rPr lang="en-US" dirty="0"/>
              <a:t>Peter was able to sleep in Prison (Acts 12:1ff)</a:t>
            </a:r>
          </a:p>
          <a:p>
            <a:pPr lvl="1"/>
            <a:r>
              <a:rPr lang="en-US" u="sng" dirty="0">
                <a:solidFill>
                  <a:srgbClr val="C00000"/>
                </a:solidFill>
              </a:rPr>
              <a:t>Peter’s Motives:</a:t>
            </a:r>
          </a:p>
          <a:p>
            <a:pPr lvl="2"/>
            <a:r>
              <a:rPr lang="en-US" dirty="0"/>
              <a:t>I will not be Negligent (1:12) – Obey Christ’s Commands</a:t>
            </a:r>
          </a:p>
          <a:p>
            <a:pPr lvl="2"/>
            <a:r>
              <a:rPr lang="en-US" dirty="0"/>
              <a:t>I think it Right (13) – Always Right to Remind the Saints of the Word of God</a:t>
            </a:r>
          </a:p>
          <a:p>
            <a:pPr lvl="2"/>
            <a:r>
              <a:rPr lang="en-US" dirty="0"/>
              <a:t>Make Every Effort – Diligent – Endeavor (15) – Fulfill your responsibilities</a:t>
            </a:r>
          </a:p>
          <a:p>
            <a:pPr lvl="2"/>
            <a:r>
              <a:rPr lang="en-US" dirty="0"/>
              <a:t>Help Us Recall / Remember  (15) – He wanted to “stir you up” – Awake, Arouse</a:t>
            </a:r>
          </a:p>
          <a:p>
            <a:pPr marL="514350" indent="-514350">
              <a:buFont typeface="+mj-lt"/>
              <a:buAutoNum type="arabicPeriod"/>
            </a:pPr>
            <a:r>
              <a:rPr lang="en-US" dirty="0">
                <a:highlight>
                  <a:srgbClr val="FFFF00"/>
                </a:highlight>
              </a:rPr>
              <a:t>Experiences Fade, but the Word Remains (1:16-18)</a:t>
            </a:r>
          </a:p>
          <a:p>
            <a:pPr lvl="1"/>
            <a:r>
              <a:rPr lang="en-US" dirty="0"/>
              <a:t>We Didn’t Make This Stuff Up – We Know What We Saw – Transfiguration</a:t>
            </a:r>
          </a:p>
          <a:p>
            <a:pPr marL="514350" indent="-514350">
              <a:buFont typeface="+mj-lt"/>
              <a:buAutoNum type="arabicPeriod"/>
            </a:pPr>
            <a:r>
              <a:rPr lang="en-US" dirty="0">
                <a:highlight>
                  <a:srgbClr val="FFFF00"/>
                </a:highlight>
              </a:rPr>
              <a:t>The World Darkens, But the Word Shines (1:19-21)</a:t>
            </a:r>
          </a:p>
          <a:p>
            <a:pPr lvl="1"/>
            <a:r>
              <a:rPr lang="en-US" dirty="0"/>
              <a:t>It is the Sure Word (19a) – Pay attention to it! (Psalms 19:7; 93:5; 111:7; 119:128)</a:t>
            </a:r>
          </a:p>
          <a:p>
            <a:pPr lvl="1"/>
            <a:r>
              <a:rPr lang="en-US" dirty="0"/>
              <a:t>It is a Shining Word (19b) – Psalms 119:105</a:t>
            </a:r>
          </a:p>
          <a:p>
            <a:pPr lvl="1"/>
            <a:r>
              <a:rPr lang="en-US" dirty="0"/>
              <a:t>It is an Inspired Word (20-21)</a:t>
            </a:r>
          </a:p>
        </p:txBody>
      </p:sp>
    </p:spTree>
    <p:extLst>
      <p:ext uri="{BB962C8B-B14F-4D97-AF65-F5344CB8AC3E}">
        <p14:creationId xmlns:p14="http://schemas.microsoft.com/office/powerpoint/2010/main" val="372866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 calcmode="lin" valueType="num">
                                      <p:cBhvr additive="base">
                                        <p:cTn id="6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 calcmode="lin" valueType="num">
                                      <p:cBhvr additive="base">
                                        <p:cTn id="6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
                                            <p:txEl>
                                              <p:pRg st="13" end="13"/>
                                            </p:txEl>
                                          </p:spTgt>
                                        </p:tgtEl>
                                        <p:attrNameLst>
                                          <p:attrName>style.visibility</p:attrName>
                                        </p:attrNameLst>
                                      </p:cBhvr>
                                      <p:to>
                                        <p:strVal val="visible"/>
                                      </p:to>
                                    </p:set>
                                    <p:anim calcmode="lin" valueType="num">
                                      <p:cBhvr additive="base">
                                        <p:cTn id="7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xEl>
                                              <p:pRg st="14" end="14"/>
                                            </p:txEl>
                                          </p:spTgt>
                                        </p:tgtEl>
                                        <p:attrNameLst>
                                          <p:attrName>style.visibility</p:attrName>
                                        </p:attrNameLst>
                                      </p:cBhvr>
                                      <p:to>
                                        <p:strVal val="visible"/>
                                      </p:to>
                                    </p:set>
                                    <p:anim calcmode="lin" valueType="num">
                                      <p:cBhvr additive="base">
                                        <p:cTn id="7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
                                            <p:txEl>
                                              <p:pRg st="15" end="15"/>
                                            </p:txEl>
                                          </p:spTgt>
                                        </p:tgtEl>
                                        <p:attrNameLst>
                                          <p:attrName>style.visibility</p:attrName>
                                        </p:attrNameLst>
                                      </p:cBhvr>
                                      <p:to>
                                        <p:strVal val="visible"/>
                                      </p:to>
                                    </p:set>
                                    <p:anim calcmode="lin" valueType="num">
                                      <p:cBhvr additive="base">
                                        <p:cTn id="79"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FD9C0-0A7F-4C08-9DDC-465196EBBE40}"/>
              </a:ext>
            </a:extLst>
          </p:cNvPr>
          <p:cNvSpPr>
            <a:spLocks noGrp="1"/>
          </p:cNvSpPr>
          <p:nvPr>
            <p:ph type="title"/>
          </p:nvPr>
        </p:nvSpPr>
        <p:spPr>
          <a:xfrm>
            <a:off x="0" y="0"/>
            <a:ext cx="12192000" cy="912132"/>
          </a:xfrm>
        </p:spPr>
        <p:txBody>
          <a:bodyPr/>
          <a:lstStyle/>
          <a:p>
            <a:r>
              <a:rPr lang="en-US" dirty="0"/>
              <a:t>2 Peter 1:12-21 – Wake Up and Remember</a:t>
            </a:r>
          </a:p>
        </p:txBody>
      </p:sp>
      <p:sp>
        <p:nvSpPr>
          <p:cNvPr id="3" name="Content Placeholder 2">
            <a:extLst>
              <a:ext uri="{FF2B5EF4-FFF2-40B4-BE49-F238E27FC236}">
                <a16:creationId xmlns:a16="http://schemas.microsoft.com/office/drawing/2014/main" id="{267D8207-F552-4269-9491-1A7BF3BF6492}"/>
              </a:ext>
            </a:extLst>
          </p:cNvPr>
          <p:cNvSpPr>
            <a:spLocks noGrp="1"/>
          </p:cNvSpPr>
          <p:nvPr>
            <p:ph idx="1"/>
          </p:nvPr>
        </p:nvSpPr>
        <p:spPr>
          <a:xfrm>
            <a:off x="1" y="912132"/>
            <a:ext cx="12090400" cy="5945868"/>
          </a:xfrm>
        </p:spPr>
        <p:txBody>
          <a:bodyPr>
            <a:normAutofit fontScale="92500" lnSpcReduction="20000"/>
          </a:bodyPr>
          <a:lstStyle/>
          <a:p>
            <a:pPr marL="0" indent="0" algn="ctr">
              <a:buNone/>
            </a:pPr>
            <a:r>
              <a:rPr lang="en-US" dirty="0">
                <a:solidFill>
                  <a:srgbClr val="C00000"/>
                </a:solidFill>
              </a:rPr>
              <a:t>The Best Defense Against False Teachers is True Living Based on the Word of God</a:t>
            </a:r>
          </a:p>
          <a:p>
            <a:pPr lvl="1"/>
            <a:r>
              <a:rPr lang="en-US" i="1" dirty="0">
                <a:solidFill>
                  <a:srgbClr val="0000FF"/>
                </a:solidFill>
              </a:rPr>
              <a:t>The Christian who knows what he believes and why he believes it will rarely be seduced by the false teachers and their devious doctrines” </a:t>
            </a:r>
            <a:r>
              <a:rPr lang="en-US" i="1" dirty="0" err="1">
                <a:solidFill>
                  <a:srgbClr val="0000FF"/>
                </a:solidFill>
              </a:rPr>
              <a:t>Weirsbe</a:t>
            </a:r>
            <a:endParaRPr lang="en-US" i="1" dirty="0">
              <a:solidFill>
                <a:srgbClr val="0000FF"/>
              </a:solidFill>
            </a:endParaRPr>
          </a:p>
          <a:p>
            <a:pPr marL="514350" indent="-514350">
              <a:buFont typeface="+mj-lt"/>
              <a:buAutoNum type="arabicPeriod"/>
            </a:pPr>
            <a:r>
              <a:rPr lang="en-US" dirty="0">
                <a:highlight>
                  <a:srgbClr val="FFFF00"/>
                </a:highlight>
              </a:rPr>
              <a:t>Men Die (Peter), but the Word Lives On (1:12-15)</a:t>
            </a:r>
          </a:p>
          <a:p>
            <a:pPr lvl="1"/>
            <a:r>
              <a:rPr lang="en-US" u="sng" dirty="0">
                <a:solidFill>
                  <a:srgbClr val="C00000"/>
                </a:solidFill>
              </a:rPr>
              <a:t>Men are not the foundation </a:t>
            </a:r>
            <a:r>
              <a:rPr lang="en-US" dirty="0"/>
              <a:t>– but Jesus Christ is the Foundation (1 Cor 3:11)</a:t>
            </a:r>
          </a:p>
          <a:p>
            <a:pPr lvl="2"/>
            <a:r>
              <a:rPr lang="en-US" dirty="0"/>
              <a:t>Peter was able to sleep in Prison (Acts 12:1ff)</a:t>
            </a:r>
          </a:p>
          <a:p>
            <a:pPr lvl="1"/>
            <a:r>
              <a:rPr lang="en-US" u="sng" dirty="0">
                <a:solidFill>
                  <a:srgbClr val="C00000"/>
                </a:solidFill>
              </a:rPr>
              <a:t>Peter’s Motives:</a:t>
            </a:r>
          </a:p>
          <a:p>
            <a:pPr lvl="2"/>
            <a:r>
              <a:rPr lang="en-US" dirty="0"/>
              <a:t>I will not be Negligent (1:12) – Obey Christ’s Commands</a:t>
            </a:r>
          </a:p>
          <a:p>
            <a:pPr lvl="2"/>
            <a:r>
              <a:rPr lang="en-US" dirty="0"/>
              <a:t>I think it Right (13) – Always Right to Remind the Saints of the Word of God</a:t>
            </a:r>
          </a:p>
          <a:p>
            <a:pPr lvl="2"/>
            <a:r>
              <a:rPr lang="en-US" dirty="0"/>
              <a:t>Make Every Effort – Diligent – Endeavor (15) – Fulfill your responsibilities</a:t>
            </a:r>
          </a:p>
          <a:p>
            <a:pPr lvl="2"/>
            <a:r>
              <a:rPr lang="en-US" dirty="0"/>
              <a:t>Help Us Recall / Remember  (15) – He wanted to “stir you up” – Awake, Arouse</a:t>
            </a:r>
          </a:p>
          <a:p>
            <a:pPr marL="514350" indent="-514350">
              <a:buFont typeface="+mj-lt"/>
              <a:buAutoNum type="arabicPeriod"/>
            </a:pPr>
            <a:r>
              <a:rPr lang="en-US" dirty="0">
                <a:highlight>
                  <a:srgbClr val="FFFF00"/>
                </a:highlight>
              </a:rPr>
              <a:t>Experiences Fade, but the Word Remains (1:16-18)</a:t>
            </a:r>
          </a:p>
          <a:p>
            <a:pPr lvl="1"/>
            <a:r>
              <a:rPr lang="en-US" dirty="0"/>
              <a:t>We Didn’t Make This Stuff Up – We Know What We Saw – Transfiguration</a:t>
            </a:r>
          </a:p>
          <a:p>
            <a:pPr marL="514350" indent="-514350">
              <a:buFont typeface="+mj-lt"/>
              <a:buAutoNum type="arabicPeriod"/>
            </a:pPr>
            <a:r>
              <a:rPr lang="en-US" dirty="0">
                <a:highlight>
                  <a:srgbClr val="FFFF00"/>
                </a:highlight>
              </a:rPr>
              <a:t>The World Darkens, But the Word Shines (1:19-21)</a:t>
            </a:r>
          </a:p>
          <a:p>
            <a:pPr lvl="1"/>
            <a:r>
              <a:rPr lang="en-US" dirty="0"/>
              <a:t>It is the Sure Word (19a) – Pay attention to it! (Psalms 19:7; 93:5; 111:7; 119:128)</a:t>
            </a:r>
          </a:p>
          <a:p>
            <a:pPr lvl="1"/>
            <a:r>
              <a:rPr lang="en-US" dirty="0"/>
              <a:t>It is a Shining Word (19b) – Psalms 119:105</a:t>
            </a:r>
          </a:p>
          <a:p>
            <a:pPr lvl="1"/>
            <a:r>
              <a:rPr lang="en-US" dirty="0"/>
              <a:t>It is an Inspired Word (20-21)</a:t>
            </a:r>
          </a:p>
        </p:txBody>
      </p:sp>
      <p:sp>
        <p:nvSpPr>
          <p:cNvPr id="4" name="Rectangle 3">
            <a:extLst>
              <a:ext uri="{FF2B5EF4-FFF2-40B4-BE49-F238E27FC236}">
                <a16:creationId xmlns:a16="http://schemas.microsoft.com/office/drawing/2014/main" id="{E708318A-6E27-499D-84DE-746186A92C19}"/>
              </a:ext>
            </a:extLst>
          </p:cNvPr>
          <p:cNvSpPr/>
          <p:nvPr/>
        </p:nvSpPr>
        <p:spPr>
          <a:xfrm>
            <a:off x="449451" y="1274735"/>
            <a:ext cx="5486400" cy="2154265"/>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Psalms 19:7 - The law of the LORD is perfect,</a:t>
            </a:r>
            <a:br>
              <a:rPr lang="en-US" sz="2400" dirty="0">
                <a:solidFill>
                  <a:schemeClr val="tx1"/>
                </a:solidFill>
              </a:rPr>
            </a:br>
            <a:r>
              <a:rPr lang="en-US" sz="2400" dirty="0">
                <a:solidFill>
                  <a:schemeClr val="tx1"/>
                </a:solidFill>
              </a:rPr>
              <a:t>reviving the soul;</a:t>
            </a:r>
            <a:br>
              <a:rPr lang="en-US" sz="2400" dirty="0">
                <a:solidFill>
                  <a:schemeClr val="tx1"/>
                </a:solidFill>
              </a:rPr>
            </a:br>
            <a:r>
              <a:rPr lang="en-US" sz="2400" dirty="0">
                <a:solidFill>
                  <a:schemeClr val="tx1"/>
                </a:solidFill>
              </a:rPr>
              <a:t>the testimony of the LORD is sure,</a:t>
            </a:r>
            <a:br>
              <a:rPr lang="en-US" sz="2400" dirty="0">
                <a:solidFill>
                  <a:schemeClr val="tx1"/>
                </a:solidFill>
              </a:rPr>
            </a:br>
            <a:r>
              <a:rPr lang="en-US" sz="2400" dirty="0">
                <a:solidFill>
                  <a:schemeClr val="tx1"/>
                </a:solidFill>
              </a:rPr>
              <a:t>making wise the simple;</a:t>
            </a:r>
          </a:p>
        </p:txBody>
      </p:sp>
      <p:sp>
        <p:nvSpPr>
          <p:cNvPr id="5" name="Rectangle 4">
            <a:extLst>
              <a:ext uri="{FF2B5EF4-FFF2-40B4-BE49-F238E27FC236}">
                <a16:creationId xmlns:a16="http://schemas.microsoft.com/office/drawing/2014/main" id="{FF89D45E-A9A5-4E63-9945-8E7174E535A5}"/>
              </a:ext>
            </a:extLst>
          </p:cNvPr>
          <p:cNvSpPr/>
          <p:nvPr/>
        </p:nvSpPr>
        <p:spPr>
          <a:xfrm>
            <a:off x="5935851" y="3885066"/>
            <a:ext cx="5036949" cy="1698199"/>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Psalms 119:105 - Your word is a lamp to my feet</a:t>
            </a:r>
            <a:br>
              <a:rPr lang="en-US" sz="2400" dirty="0">
                <a:solidFill>
                  <a:schemeClr val="tx1"/>
                </a:solidFill>
              </a:rPr>
            </a:br>
            <a:r>
              <a:rPr lang="en-US" sz="2400" dirty="0">
                <a:solidFill>
                  <a:schemeClr val="tx1"/>
                </a:solidFill>
              </a:rPr>
              <a:t>and a light to my path.</a:t>
            </a:r>
          </a:p>
        </p:txBody>
      </p:sp>
    </p:spTree>
    <p:extLst>
      <p:ext uri="{BB962C8B-B14F-4D97-AF65-F5344CB8AC3E}">
        <p14:creationId xmlns:p14="http://schemas.microsoft.com/office/powerpoint/2010/main" val="236602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1B4C-8667-46E1-B549-E29FBABDDD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059AB3-599F-445C-8195-FB34CA47DCB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0C00507-200B-4EEF-BAB5-76A528061DDA}"/>
              </a:ext>
            </a:extLst>
          </p:cNvPr>
          <p:cNvPicPr>
            <a:picLocks noChangeAspect="1"/>
          </p:cNvPicPr>
          <p:nvPr/>
        </p:nvPicPr>
        <p:blipFill>
          <a:blip r:embed="rId2"/>
          <a:stretch>
            <a:fillRect/>
          </a:stretch>
        </p:blipFill>
        <p:spPr>
          <a:xfrm>
            <a:off x="0" y="-25401"/>
            <a:ext cx="12192000" cy="6858000"/>
          </a:xfrm>
          <a:prstGeom prst="rect">
            <a:avLst/>
          </a:prstGeom>
          <a:solidFill>
            <a:schemeClr val="accent4">
              <a:lumMod val="20000"/>
              <a:lumOff val="80000"/>
            </a:schemeClr>
          </a:solidFill>
        </p:spPr>
      </p:pic>
      <p:sp>
        <p:nvSpPr>
          <p:cNvPr id="5" name="TextBox 4">
            <a:extLst>
              <a:ext uri="{FF2B5EF4-FFF2-40B4-BE49-F238E27FC236}">
                <a16:creationId xmlns:a16="http://schemas.microsoft.com/office/drawing/2014/main" id="{2BD02D28-F98F-4E4F-AFDA-739D343C8E14}"/>
              </a:ext>
            </a:extLst>
          </p:cNvPr>
          <p:cNvSpPr txBox="1"/>
          <p:nvPr/>
        </p:nvSpPr>
        <p:spPr>
          <a:xfrm>
            <a:off x="4789714" y="3013501"/>
            <a:ext cx="2331087" cy="830997"/>
          </a:xfrm>
          <a:prstGeom prst="rect">
            <a:avLst/>
          </a:prstGeom>
          <a:noFill/>
        </p:spPr>
        <p:txBody>
          <a:bodyPr wrap="none" rtlCol="0">
            <a:spAutoFit/>
          </a:bodyPr>
          <a:lstStyle/>
          <a:p>
            <a:r>
              <a:rPr lang="en-US" sz="4800" dirty="0">
                <a:solidFill>
                  <a:srgbClr val="C00000"/>
                </a:solidFill>
              </a:rPr>
              <a:t>Lesson 9</a:t>
            </a:r>
          </a:p>
        </p:txBody>
      </p:sp>
      <p:sp>
        <p:nvSpPr>
          <p:cNvPr id="6" name="TextBox 5">
            <a:extLst>
              <a:ext uri="{FF2B5EF4-FFF2-40B4-BE49-F238E27FC236}">
                <a16:creationId xmlns:a16="http://schemas.microsoft.com/office/drawing/2014/main" id="{7DCE08C6-A949-4D78-A67D-B3791FA3FFE8}"/>
              </a:ext>
            </a:extLst>
          </p:cNvPr>
          <p:cNvSpPr txBox="1"/>
          <p:nvPr/>
        </p:nvSpPr>
        <p:spPr>
          <a:xfrm>
            <a:off x="624114" y="4270712"/>
            <a:ext cx="10729686" cy="2369880"/>
          </a:xfrm>
          <a:prstGeom prst="rect">
            <a:avLst/>
          </a:prstGeom>
          <a:solidFill>
            <a:schemeClr val="accent4">
              <a:lumMod val="20000"/>
              <a:lumOff val="80000"/>
              <a:alpha val="72000"/>
            </a:schemeClr>
          </a:solidFill>
        </p:spPr>
        <p:txBody>
          <a:bodyPr wrap="square" rtlCol="0">
            <a:spAutoFit/>
          </a:bodyPr>
          <a:lstStyle/>
          <a:p>
            <a:r>
              <a:rPr lang="en-US" sz="2800" b="1" i="1" dirty="0"/>
              <a:t>“By entertaining of strange persons, men sometimes entertain angels unawares </a:t>
            </a:r>
            <a:r>
              <a:rPr lang="en-US" sz="2800" i="1" dirty="0"/>
              <a:t>(Hebrews 13:2)</a:t>
            </a:r>
            <a:r>
              <a:rPr lang="en-US" sz="2800" b="1" i="1" dirty="0"/>
              <a:t>, but by entertaining strange doctrines, many have entertained devils unawares”  </a:t>
            </a:r>
            <a:r>
              <a:rPr lang="en-US" sz="2800" b="1" dirty="0"/>
              <a:t>John </a:t>
            </a:r>
            <a:r>
              <a:rPr lang="en-US" sz="2800" b="1" dirty="0" err="1"/>
              <a:t>Flavel</a:t>
            </a:r>
            <a:endParaRPr lang="en-US" sz="2800" b="1" dirty="0"/>
          </a:p>
          <a:p>
            <a:endParaRPr lang="en-US" sz="2800" b="1" dirty="0"/>
          </a:p>
          <a:p>
            <a:pPr algn="ctr"/>
            <a:r>
              <a:rPr lang="en-US" sz="3600" b="1" dirty="0">
                <a:solidFill>
                  <a:srgbClr val="C00000"/>
                </a:solidFill>
              </a:rPr>
              <a:t>IT IS TIME TO BE ALERT</a:t>
            </a:r>
          </a:p>
        </p:txBody>
      </p:sp>
    </p:spTree>
    <p:extLst>
      <p:ext uri="{BB962C8B-B14F-4D97-AF65-F5344CB8AC3E}">
        <p14:creationId xmlns:p14="http://schemas.microsoft.com/office/powerpoint/2010/main" val="4236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11C8-51BB-499A-B751-E6B8BFF5F46C}"/>
              </a:ext>
            </a:extLst>
          </p:cNvPr>
          <p:cNvSpPr>
            <a:spLocks noGrp="1"/>
          </p:cNvSpPr>
          <p:nvPr>
            <p:ph type="title"/>
          </p:nvPr>
        </p:nvSpPr>
        <p:spPr>
          <a:xfrm>
            <a:off x="838200" y="60325"/>
            <a:ext cx="10515600" cy="984704"/>
          </a:xfrm>
        </p:spPr>
        <p:txBody>
          <a:bodyPr/>
          <a:lstStyle/>
          <a:p>
            <a:r>
              <a:rPr lang="en-US" dirty="0"/>
              <a:t>2 Peter – Spiritual Knowledge</a:t>
            </a:r>
          </a:p>
        </p:txBody>
      </p:sp>
      <p:sp>
        <p:nvSpPr>
          <p:cNvPr id="3" name="Content Placeholder 2">
            <a:extLst>
              <a:ext uri="{FF2B5EF4-FFF2-40B4-BE49-F238E27FC236}">
                <a16:creationId xmlns:a16="http://schemas.microsoft.com/office/drawing/2014/main" id="{05799925-812E-4F42-A5DE-9EDAE8911748}"/>
              </a:ext>
            </a:extLst>
          </p:cNvPr>
          <p:cNvSpPr>
            <a:spLocks noGrp="1"/>
          </p:cNvSpPr>
          <p:nvPr>
            <p:ph idx="1"/>
          </p:nvPr>
        </p:nvSpPr>
        <p:spPr>
          <a:xfrm>
            <a:off x="0" y="827314"/>
            <a:ext cx="9274629" cy="5791200"/>
          </a:xfrm>
        </p:spPr>
        <p:txBody>
          <a:bodyPr/>
          <a:lstStyle/>
          <a:p>
            <a:r>
              <a:rPr lang="en-US" dirty="0">
                <a:solidFill>
                  <a:schemeClr val="bg1">
                    <a:lumMod val="50000"/>
                  </a:schemeClr>
                </a:solidFill>
              </a:rPr>
              <a:t>EXPLANATION: The Knowledge of Christ (2 Peter 1)</a:t>
            </a:r>
          </a:p>
          <a:p>
            <a:pPr lvl="1"/>
            <a:r>
              <a:rPr lang="en-US" dirty="0">
                <a:solidFill>
                  <a:schemeClr val="bg1">
                    <a:lumMod val="50000"/>
                  </a:schemeClr>
                </a:solidFill>
              </a:rPr>
              <a:t>The Gift of Knowledge (2 Peter 1:1-4)</a:t>
            </a:r>
          </a:p>
          <a:p>
            <a:pPr lvl="1"/>
            <a:r>
              <a:rPr lang="en-US" dirty="0">
                <a:solidFill>
                  <a:schemeClr val="bg1">
                    <a:lumMod val="50000"/>
                  </a:schemeClr>
                </a:solidFill>
              </a:rPr>
              <a:t>The Growth of Knowledge (2 Peter 1:5-11)</a:t>
            </a:r>
          </a:p>
          <a:p>
            <a:pPr lvl="1"/>
            <a:r>
              <a:rPr lang="en-US" dirty="0">
                <a:solidFill>
                  <a:schemeClr val="bg1">
                    <a:lumMod val="50000"/>
                  </a:schemeClr>
                </a:solidFill>
              </a:rPr>
              <a:t>The Ground of Knowledge (2 Peter 1:12-21)</a:t>
            </a:r>
          </a:p>
          <a:p>
            <a:r>
              <a:rPr lang="en-US" dirty="0">
                <a:solidFill>
                  <a:srgbClr val="C00000"/>
                </a:solidFill>
              </a:rPr>
              <a:t>EXAMINATION:  The False Teachers (2 Peter 2)</a:t>
            </a:r>
          </a:p>
          <a:p>
            <a:pPr lvl="1"/>
            <a:r>
              <a:rPr lang="en-US" dirty="0"/>
              <a:t>Their Condemnation (2 Peter 2:1-9)</a:t>
            </a:r>
          </a:p>
          <a:p>
            <a:pPr lvl="1"/>
            <a:r>
              <a:rPr lang="en-US" dirty="0"/>
              <a:t>Their Character (2 Peter 2:10-17)</a:t>
            </a:r>
          </a:p>
          <a:p>
            <a:pPr lvl="1"/>
            <a:r>
              <a:rPr lang="en-US" dirty="0"/>
              <a:t>Their Claims (2 Peter 2:18-22)</a:t>
            </a:r>
          </a:p>
          <a:p>
            <a:r>
              <a:rPr lang="en-US" dirty="0">
                <a:solidFill>
                  <a:schemeClr val="bg1">
                    <a:lumMod val="50000"/>
                  </a:schemeClr>
                </a:solidFill>
              </a:rPr>
              <a:t>EXHORTATION: The True Christian (2 Peter 3)</a:t>
            </a:r>
          </a:p>
          <a:p>
            <a:pPr lvl="1"/>
            <a:r>
              <a:rPr lang="en-US" dirty="0">
                <a:solidFill>
                  <a:schemeClr val="bg1">
                    <a:lumMod val="50000"/>
                  </a:schemeClr>
                </a:solidFill>
              </a:rPr>
              <a:t>Be Mindful (2 Peter 3:1-7)</a:t>
            </a:r>
          </a:p>
          <a:p>
            <a:pPr lvl="1"/>
            <a:r>
              <a:rPr lang="en-US" dirty="0">
                <a:solidFill>
                  <a:schemeClr val="bg1">
                    <a:lumMod val="50000"/>
                  </a:schemeClr>
                </a:solidFill>
              </a:rPr>
              <a:t>Be Not Ignorant (2 Peter 3:8-10)</a:t>
            </a:r>
          </a:p>
          <a:p>
            <a:pPr lvl="1"/>
            <a:r>
              <a:rPr lang="en-US" dirty="0">
                <a:solidFill>
                  <a:schemeClr val="bg1">
                    <a:lumMod val="50000"/>
                  </a:schemeClr>
                </a:solidFill>
              </a:rPr>
              <a:t>Be Diligent (2 Peter 3:11-14)</a:t>
            </a:r>
          </a:p>
          <a:p>
            <a:pPr lvl="1"/>
            <a:r>
              <a:rPr lang="en-US" dirty="0">
                <a:solidFill>
                  <a:schemeClr val="bg1">
                    <a:lumMod val="50000"/>
                  </a:schemeClr>
                </a:solidFill>
              </a:rPr>
              <a:t>Beware (2 Peter 3:15-18)</a:t>
            </a:r>
          </a:p>
          <a:p>
            <a:pPr lvl="1"/>
            <a:endParaRPr lang="en-US" dirty="0"/>
          </a:p>
          <a:p>
            <a:pPr lvl="1"/>
            <a:endParaRPr lang="en-US" dirty="0"/>
          </a:p>
        </p:txBody>
      </p:sp>
      <p:sp>
        <p:nvSpPr>
          <p:cNvPr id="4" name="Rectangle 3">
            <a:extLst>
              <a:ext uri="{FF2B5EF4-FFF2-40B4-BE49-F238E27FC236}">
                <a16:creationId xmlns:a16="http://schemas.microsoft.com/office/drawing/2014/main" id="{6B0FA7AC-1544-42BC-A888-23933F2786F3}"/>
              </a:ext>
            </a:extLst>
          </p:cNvPr>
          <p:cNvSpPr/>
          <p:nvPr/>
        </p:nvSpPr>
        <p:spPr>
          <a:xfrm>
            <a:off x="8432800" y="1574799"/>
            <a:ext cx="3570514" cy="4296229"/>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a:solidFill>
                  <a:srgbClr val="C00000"/>
                </a:solidFill>
              </a:rPr>
              <a:t>3 Objections</a:t>
            </a:r>
          </a:p>
          <a:p>
            <a:pPr marL="514350" indent="-514350">
              <a:buFont typeface="+mj-lt"/>
              <a:buAutoNum type="arabicPeriod"/>
            </a:pPr>
            <a:r>
              <a:rPr lang="en-US" sz="2800" i="1" dirty="0">
                <a:solidFill>
                  <a:schemeClr val="tx1"/>
                </a:solidFill>
              </a:rPr>
              <a:t>You Apostles Made It All Up!</a:t>
            </a:r>
          </a:p>
          <a:p>
            <a:pPr marL="514350" indent="-514350">
              <a:buFont typeface="+mj-lt"/>
              <a:buAutoNum type="arabicPeriod"/>
            </a:pPr>
            <a:endParaRPr lang="en-US" sz="2800" i="1" dirty="0">
              <a:solidFill>
                <a:schemeClr val="tx1"/>
              </a:solidFill>
            </a:endParaRPr>
          </a:p>
          <a:p>
            <a:pPr marL="514350" indent="-514350">
              <a:buFont typeface="+mj-lt"/>
              <a:buAutoNum type="arabicPeriod"/>
            </a:pPr>
            <a:r>
              <a:rPr lang="en-US" sz="2800" i="1" dirty="0">
                <a:solidFill>
                  <a:schemeClr val="tx1"/>
                </a:solidFill>
              </a:rPr>
              <a:t>There will be no Final Reckoning</a:t>
            </a:r>
          </a:p>
          <a:p>
            <a:pPr marL="514350" indent="-514350">
              <a:buFont typeface="+mj-lt"/>
              <a:buAutoNum type="arabicPeriod"/>
            </a:pPr>
            <a:endParaRPr lang="en-US" sz="2800" i="1" dirty="0">
              <a:solidFill>
                <a:schemeClr val="tx1"/>
              </a:solidFill>
            </a:endParaRPr>
          </a:p>
          <a:p>
            <a:pPr marL="514350" indent="-514350">
              <a:buFont typeface="+mj-lt"/>
              <a:buAutoNum type="arabicPeriod"/>
            </a:pPr>
            <a:r>
              <a:rPr lang="en-US" sz="2800" i="1" dirty="0">
                <a:solidFill>
                  <a:schemeClr val="tx1"/>
                </a:solidFill>
              </a:rPr>
              <a:t>When is Jesus’ Promised Return</a:t>
            </a:r>
          </a:p>
        </p:txBody>
      </p:sp>
    </p:spTree>
    <p:extLst>
      <p:ext uri="{BB962C8B-B14F-4D97-AF65-F5344CB8AC3E}">
        <p14:creationId xmlns:p14="http://schemas.microsoft.com/office/powerpoint/2010/main" val="1700536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31236-0A4C-4BB0-B990-94C1F5D2FD65}"/>
              </a:ext>
            </a:extLst>
          </p:cNvPr>
          <p:cNvSpPr>
            <a:spLocks noGrp="1"/>
          </p:cNvSpPr>
          <p:nvPr>
            <p:ph type="title"/>
          </p:nvPr>
        </p:nvSpPr>
        <p:spPr>
          <a:xfrm>
            <a:off x="838200" y="365125"/>
            <a:ext cx="10515600" cy="839561"/>
          </a:xfrm>
        </p:spPr>
        <p:txBody>
          <a:bodyPr/>
          <a:lstStyle/>
          <a:p>
            <a:r>
              <a:rPr lang="en-US" dirty="0"/>
              <a:t>2 Peter 2: Beware of Counterfeits</a:t>
            </a:r>
          </a:p>
        </p:txBody>
      </p:sp>
      <p:sp>
        <p:nvSpPr>
          <p:cNvPr id="3" name="Content Placeholder 2">
            <a:extLst>
              <a:ext uri="{FF2B5EF4-FFF2-40B4-BE49-F238E27FC236}">
                <a16:creationId xmlns:a16="http://schemas.microsoft.com/office/drawing/2014/main" id="{712C5EFE-1A84-43E4-988D-A361624B5AE3}"/>
              </a:ext>
            </a:extLst>
          </p:cNvPr>
          <p:cNvSpPr>
            <a:spLocks noGrp="1"/>
          </p:cNvSpPr>
          <p:nvPr>
            <p:ph idx="1"/>
          </p:nvPr>
        </p:nvSpPr>
        <p:spPr>
          <a:xfrm>
            <a:off x="275771" y="1364343"/>
            <a:ext cx="11640458" cy="5297714"/>
          </a:xfrm>
        </p:spPr>
        <p:txBody>
          <a:bodyPr/>
          <a:lstStyle/>
          <a:p>
            <a:r>
              <a:rPr lang="en-US" dirty="0">
                <a:highlight>
                  <a:srgbClr val="FFFF00"/>
                </a:highlight>
              </a:rPr>
              <a:t>Satan is the Great Imitator (2 Corinthians 11:13-15)</a:t>
            </a:r>
          </a:p>
          <a:p>
            <a:pPr lvl="1"/>
            <a:r>
              <a:rPr lang="en-US" dirty="0"/>
              <a:t>He has Fooled Eve in the Garden (Genesis 3:1-7; 2 Corinthians 11:1-4)</a:t>
            </a:r>
          </a:p>
          <a:p>
            <a:pPr lvl="1"/>
            <a:r>
              <a:rPr lang="en-US" dirty="0"/>
              <a:t>He has false Christians (Matthew 13:38; John 8:44)</a:t>
            </a:r>
          </a:p>
          <a:p>
            <a:pPr lvl="1"/>
            <a:r>
              <a:rPr lang="en-US" dirty="0"/>
              <a:t>He has a false Gospel (Galatians 1:6-9)</a:t>
            </a:r>
          </a:p>
          <a:p>
            <a:pPr lvl="1"/>
            <a:r>
              <a:rPr lang="en-US" dirty="0"/>
              <a:t>He has a False Righteousness (Romans 9:30-10:4)</a:t>
            </a:r>
          </a:p>
          <a:p>
            <a:r>
              <a:rPr lang="en-US" dirty="0">
                <a:highlight>
                  <a:srgbClr val="FFFF00"/>
                </a:highlight>
              </a:rPr>
              <a:t>Israel was constantly led astray by false prophets</a:t>
            </a:r>
          </a:p>
          <a:p>
            <a:pPr lvl="1"/>
            <a:r>
              <a:rPr lang="en-US" dirty="0"/>
              <a:t>But it was the Jewish False Prophets that did the most damage</a:t>
            </a:r>
          </a:p>
          <a:p>
            <a:pPr lvl="2"/>
            <a:r>
              <a:rPr lang="en-US" b="0" dirty="0"/>
              <a:t>They claimed to speak for Jehovah (Ezekiel and Jeremiah exposed them)</a:t>
            </a:r>
          </a:p>
          <a:p>
            <a:pPr lvl="2"/>
            <a:r>
              <a:rPr lang="en-US" b="0" dirty="0"/>
              <a:t>But the People Followed them Anyway!  WHY?</a:t>
            </a:r>
          </a:p>
          <a:p>
            <a:pPr lvl="1"/>
            <a:r>
              <a:rPr lang="en-US" dirty="0"/>
              <a:t>The Religion of False Prophets was Easy, Comfortable, and Popular</a:t>
            </a:r>
          </a:p>
          <a:p>
            <a:pPr lvl="2"/>
            <a:r>
              <a:rPr lang="en-US" sz="2400" b="0" dirty="0"/>
              <a:t>Jeremiah 6:14 – Peace was what the People wanted to hear – even if false!</a:t>
            </a:r>
          </a:p>
          <a:p>
            <a:pPr lvl="2"/>
            <a:endParaRPr lang="en-US" dirty="0"/>
          </a:p>
        </p:txBody>
      </p:sp>
      <p:sp>
        <p:nvSpPr>
          <p:cNvPr id="4" name="Rectangle 3">
            <a:extLst>
              <a:ext uri="{FF2B5EF4-FFF2-40B4-BE49-F238E27FC236}">
                <a16:creationId xmlns:a16="http://schemas.microsoft.com/office/drawing/2014/main" id="{6591B77A-16CE-47E7-89B6-C39B05C707BE}"/>
              </a:ext>
            </a:extLst>
          </p:cNvPr>
          <p:cNvSpPr/>
          <p:nvPr/>
        </p:nvSpPr>
        <p:spPr>
          <a:xfrm>
            <a:off x="464949" y="6013342"/>
            <a:ext cx="10027404" cy="808372"/>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Jer</a:t>
            </a:r>
            <a:r>
              <a:rPr lang="en-US" dirty="0">
                <a:solidFill>
                  <a:schemeClr val="tx1"/>
                </a:solidFill>
              </a:rPr>
              <a:t> 14:14 - And the Lord said to me: “The prophets are prophesying lies in my name. I did not send them, nor did I command them or speak to them. They are prophesying to you a lying vision, worthless divination, and the deceit of their own minds.</a:t>
            </a:r>
          </a:p>
        </p:txBody>
      </p:sp>
    </p:spTree>
    <p:extLst>
      <p:ext uri="{BB962C8B-B14F-4D97-AF65-F5344CB8AC3E}">
        <p14:creationId xmlns:p14="http://schemas.microsoft.com/office/powerpoint/2010/main" val="224956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D744-B43F-4C90-A810-F595A3116AE0}"/>
              </a:ext>
            </a:extLst>
          </p:cNvPr>
          <p:cNvSpPr>
            <a:spLocks noGrp="1"/>
          </p:cNvSpPr>
          <p:nvPr>
            <p:ph type="title"/>
          </p:nvPr>
        </p:nvSpPr>
        <p:spPr>
          <a:xfrm>
            <a:off x="838199" y="29028"/>
            <a:ext cx="10515600" cy="868589"/>
          </a:xfrm>
        </p:spPr>
        <p:txBody>
          <a:bodyPr/>
          <a:lstStyle/>
          <a:p>
            <a:r>
              <a:rPr lang="en-US" dirty="0"/>
              <a:t>2 Peter 2:1-9 Beware of Counterfeits</a:t>
            </a:r>
          </a:p>
        </p:txBody>
      </p:sp>
      <p:sp>
        <p:nvSpPr>
          <p:cNvPr id="3" name="Content Placeholder 2">
            <a:extLst>
              <a:ext uri="{FF2B5EF4-FFF2-40B4-BE49-F238E27FC236}">
                <a16:creationId xmlns:a16="http://schemas.microsoft.com/office/drawing/2014/main" id="{B20B84CB-692C-4300-B71A-05D8F4786F35}"/>
              </a:ext>
            </a:extLst>
          </p:cNvPr>
          <p:cNvSpPr>
            <a:spLocks noGrp="1"/>
          </p:cNvSpPr>
          <p:nvPr>
            <p:ph idx="1"/>
          </p:nvPr>
        </p:nvSpPr>
        <p:spPr>
          <a:xfrm>
            <a:off x="0" y="897617"/>
            <a:ext cx="12191999" cy="5960383"/>
          </a:xfrm>
        </p:spPr>
        <p:txBody>
          <a:bodyPr>
            <a:normAutofit fontScale="92500" lnSpcReduction="20000"/>
          </a:bodyPr>
          <a:lstStyle/>
          <a:p>
            <a:pPr marL="514350" indent="-514350">
              <a:buFont typeface="+mj-lt"/>
              <a:buAutoNum type="arabicPeriod"/>
            </a:pPr>
            <a:r>
              <a:rPr lang="en-US" dirty="0">
                <a:highlight>
                  <a:srgbClr val="FFFF00"/>
                </a:highlight>
              </a:rPr>
              <a:t>The False Teachers Described (2:1-3)</a:t>
            </a:r>
          </a:p>
          <a:p>
            <a:r>
              <a:rPr lang="en-US" dirty="0">
                <a:solidFill>
                  <a:srgbClr val="C00000"/>
                </a:solidFill>
              </a:rPr>
              <a:t>DECEPTION (1a) </a:t>
            </a:r>
            <a:r>
              <a:rPr lang="en-US" dirty="0"/>
              <a:t>– Their Message and Method was False. (Jeremiah 14:14)</a:t>
            </a:r>
          </a:p>
          <a:p>
            <a:pPr lvl="1"/>
            <a:r>
              <a:rPr lang="en-US" dirty="0"/>
              <a:t>They brought “destructive heresies”</a:t>
            </a:r>
          </a:p>
          <a:p>
            <a:pPr lvl="1"/>
            <a:r>
              <a:rPr lang="en-US" dirty="0"/>
              <a:t>Heresy – to make a choice, then came to mean “a sect or party”</a:t>
            </a:r>
          </a:p>
          <a:p>
            <a:pPr lvl="1"/>
            <a:r>
              <a:rPr lang="en-US" dirty="0"/>
              <a:t>“Secretly” – to secretly bring alongside</a:t>
            </a:r>
          </a:p>
          <a:p>
            <a:pPr lvl="1"/>
            <a:r>
              <a:rPr lang="en-US" dirty="0"/>
              <a:t>2:3 – They use False Words (</a:t>
            </a:r>
            <a:r>
              <a:rPr lang="en-US" dirty="0" err="1"/>
              <a:t>Plastos</a:t>
            </a:r>
            <a:r>
              <a:rPr lang="en-US" dirty="0"/>
              <a:t> – Plastic - Words that can be twisted to mean whatever.</a:t>
            </a:r>
          </a:p>
          <a:p>
            <a:r>
              <a:rPr lang="en-US" dirty="0">
                <a:solidFill>
                  <a:srgbClr val="C00000"/>
                </a:solidFill>
              </a:rPr>
              <a:t>DENIAL (1b)</a:t>
            </a:r>
          </a:p>
          <a:p>
            <a:pPr lvl="1"/>
            <a:r>
              <a:rPr lang="en-US" dirty="0"/>
              <a:t>False Teachers are better known for what they Deny rather than what they Affirm</a:t>
            </a:r>
          </a:p>
          <a:p>
            <a:pPr lvl="2"/>
            <a:r>
              <a:rPr lang="en-US" dirty="0"/>
              <a:t>Deny the Inspiration of the Bible, the Man’s Sin, Sacrificial death and Resurrection of Jesus, Necessity of Faith, Eternal Judgment, Deity of Christ</a:t>
            </a:r>
          </a:p>
          <a:p>
            <a:pPr lvl="1"/>
            <a:r>
              <a:rPr lang="en-US" dirty="0"/>
              <a:t>Swift Destruction - </a:t>
            </a:r>
          </a:p>
          <a:p>
            <a:r>
              <a:rPr lang="en-US" dirty="0">
                <a:solidFill>
                  <a:srgbClr val="C00000"/>
                </a:solidFill>
              </a:rPr>
              <a:t>Sensuality (2)</a:t>
            </a:r>
          </a:p>
          <a:p>
            <a:pPr lvl="1"/>
            <a:r>
              <a:rPr lang="en-US" dirty="0"/>
              <a:t>Jude 4 – turned the grace of God into Lasciviousness (Jeremiah 23:14, 32)</a:t>
            </a:r>
          </a:p>
          <a:p>
            <a:pPr lvl="1"/>
            <a:r>
              <a:rPr lang="en-US" dirty="0"/>
              <a:t>God’s Word and Name are Blasphemed (Romans 2:24)</a:t>
            </a:r>
          </a:p>
          <a:p>
            <a:r>
              <a:rPr lang="en-US" dirty="0">
                <a:solidFill>
                  <a:srgbClr val="C00000"/>
                </a:solidFill>
              </a:rPr>
              <a:t>Greed (3) </a:t>
            </a:r>
            <a:r>
              <a:rPr lang="en-US" dirty="0"/>
              <a:t>– Plastic Words, Great  Loud Boasts (2:18)</a:t>
            </a:r>
          </a:p>
          <a:p>
            <a:pPr lvl="1"/>
            <a:r>
              <a:rPr lang="en-US" dirty="0"/>
              <a:t>2 Timothy 4:1-4 – scratching our itching ears</a:t>
            </a:r>
          </a:p>
        </p:txBody>
      </p:sp>
    </p:spTree>
    <p:extLst>
      <p:ext uri="{BB962C8B-B14F-4D97-AF65-F5344CB8AC3E}">
        <p14:creationId xmlns:p14="http://schemas.microsoft.com/office/powerpoint/2010/main" val="393976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 calcmode="lin" valueType="num">
                                      <p:cBhvr additive="base">
                                        <p:cTn id="6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12" end="12"/>
                                            </p:txEl>
                                          </p:spTgt>
                                        </p:tgtEl>
                                        <p:attrNameLst>
                                          <p:attrName>style.visibility</p:attrName>
                                        </p:attrNameLst>
                                      </p:cBhvr>
                                      <p:to>
                                        <p:strVal val="visible"/>
                                      </p:to>
                                    </p:set>
                                    <p:anim calcmode="lin" valueType="num">
                                      <p:cBhvr additive="base">
                                        <p:cTn id="6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13" end="13"/>
                                            </p:txEl>
                                          </p:spTgt>
                                        </p:tgtEl>
                                        <p:attrNameLst>
                                          <p:attrName>style.visibility</p:attrName>
                                        </p:attrNameLst>
                                      </p:cBhvr>
                                      <p:to>
                                        <p:strVal val="visible"/>
                                      </p:to>
                                    </p:set>
                                    <p:anim calcmode="lin" valueType="num">
                                      <p:cBhvr additive="base">
                                        <p:cTn id="7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xEl>
                                              <p:pRg st="14" end="14"/>
                                            </p:txEl>
                                          </p:spTgt>
                                        </p:tgtEl>
                                        <p:attrNameLst>
                                          <p:attrName>style.visibility</p:attrName>
                                        </p:attrNameLst>
                                      </p:cBhvr>
                                      <p:to>
                                        <p:strVal val="visible"/>
                                      </p:to>
                                    </p:set>
                                    <p:anim calcmode="lin" valueType="num">
                                      <p:cBhvr additive="base">
                                        <p:cTn id="7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D744-B43F-4C90-A810-F595A3116AE0}"/>
              </a:ext>
            </a:extLst>
          </p:cNvPr>
          <p:cNvSpPr>
            <a:spLocks noGrp="1"/>
          </p:cNvSpPr>
          <p:nvPr>
            <p:ph type="title"/>
          </p:nvPr>
        </p:nvSpPr>
        <p:spPr>
          <a:xfrm>
            <a:off x="838199" y="29028"/>
            <a:ext cx="10515600" cy="868589"/>
          </a:xfrm>
        </p:spPr>
        <p:txBody>
          <a:bodyPr/>
          <a:lstStyle/>
          <a:p>
            <a:r>
              <a:rPr lang="en-US" dirty="0"/>
              <a:t>2 Peter 2:1-9 Beware of Counterfeits</a:t>
            </a:r>
          </a:p>
        </p:txBody>
      </p:sp>
      <p:sp>
        <p:nvSpPr>
          <p:cNvPr id="3" name="Content Placeholder 2">
            <a:extLst>
              <a:ext uri="{FF2B5EF4-FFF2-40B4-BE49-F238E27FC236}">
                <a16:creationId xmlns:a16="http://schemas.microsoft.com/office/drawing/2014/main" id="{B20B84CB-692C-4300-B71A-05D8F4786F35}"/>
              </a:ext>
            </a:extLst>
          </p:cNvPr>
          <p:cNvSpPr>
            <a:spLocks noGrp="1"/>
          </p:cNvSpPr>
          <p:nvPr>
            <p:ph idx="1"/>
          </p:nvPr>
        </p:nvSpPr>
        <p:spPr>
          <a:xfrm>
            <a:off x="0" y="897617"/>
            <a:ext cx="12191999" cy="5960383"/>
          </a:xfrm>
        </p:spPr>
        <p:txBody>
          <a:bodyPr>
            <a:normAutofit/>
          </a:bodyPr>
          <a:lstStyle/>
          <a:p>
            <a:pPr marL="514350" indent="-514350">
              <a:buFont typeface="+mj-lt"/>
              <a:buAutoNum type="arabicPeriod"/>
            </a:pPr>
            <a:r>
              <a:rPr lang="en-US" dirty="0">
                <a:highlight>
                  <a:srgbClr val="FFFF00"/>
                </a:highlight>
              </a:rPr>
              <a:t>The False Teachers Described (2:1-3)</a:t>
            </a:r>
          </a:p>
          <a:p>
            <a:pPr lvl="1"/>
            <a:r>
              <a:rPr lang="en-US" dirty="0">
                <a:solidFill>
                  <a:srgbClr val="C00000"/>
                </a:solidFill>
              </a:rPr>
              <a:t>DECEPTION (1a) </a:t>
            </a:r>
            <a:r>
              <a:rPr lang="en-US" dirty="0"/>
              <a:t>– Their Message and Method was False. (Jeremiah 14:14)</a:t>
            </a:r>
          </a:p>
          <a:p>
            <a:pPr lvl="2"/>
            <a:r>
              <a:rPr lang="en-US" dirty="0"/>
              <a:t>They brought “destructive heresies”</a:t>
            </a:r>
          </a:p>
          <a:p>
            <a:pPr lvl="2"/>
            <a:r>
              <a:rPr lang="en-US" dirty="0"/>
              <a:t>Heresy – to make a choice, then came to mean “a sect or party”</a:t>
            </a:r>
          </a:p>
          <a:p>
            <a:pPr lvl="2"/>
            <a:r>
              <a:rPr lang="en-US" dirty="0"/>
              <a:t>“Secretly” – to secretly bring alongside</a:t>
            </a:r>
          </a:p>
          <a:p>
            <a:pPr lvl="2"/>
            <a:r>
              <a:rPr lang="en-US" dirty="0"/>
              <a:t>2:3 – They use False Words (</a:t>
            </a:r>
            <a:r>
              <a:rPr lang="en-US" dirty="0" err="1"/>
              <a:t>Plastos</a:t>
            </a:r>
            <a:r>
              <a:rPr lang="en-US" dirty="0"/>
              <a:t> – Plastic - Words that can be twisted to mean whatever.</a:t>
            </a:r>
          </a:p>
          <a:p>
            <a:pPr lvl="1"/>
            <a:r>
              <a:rPr lang="en-US" dirty="0">
                <a:solidFill>
                  <a:srgbClr val="C00000"/>
                </a:solidFill>
              </a:rPr>
              <a:t>DENIAL (1b)</a:t>
            </a:r>
          </a:p>
          <a:p>
            <a:pPr lvl="2"/>
            <a:r>
              <a:rPr lang="en-US" dirty="0"/>
              <a:t>False Teachers are better known for what they Deny rather than what they Affirm</a:t>
            </a:r>
          </a:p>
          <a:p>
            <a:pPr lvl="3"/>
            <a:r>
              <a:rPr lang="en-US" dirty="0"/>
              <a:t>Deny the Inspiration of the Bible, the Man’s Sin, Sacrificial death and Resurrection of Jesus, Necessity of Faith, Eternal Judgment, Deity of Christ</a:t>
            </a:r>
          </a:p>
          <a:p>
            <a:pPr lvl="2"/>
            <a:r>
              <a:rPr lang="en-US" dirty="0"/>
              <a:t>Swift Destruction - </a:t>
            </a:r>
          </a:p>
          <a:p>
            <a:pPr lvl="1"/>
            <a:r>
              <a:rPr lang="en-US" dirty="0">
                <a:solidFill>
                  <a:srgbClr val="C00000"/>
                </a:solidFill>
              </a:rPr>
              <a:t>Sensuality (2)</a:t>
            </a:r>
          </a:p>
          <a:p>
            <a:pPr lvl="2"/>
            <a:r>
              <a:rPr lang="en-US" dirty="0"/>
              <a:t>Jude 4 – turned the grace of God into Lasciviousness (Jeremiah 23:14, 32)</a:t>
            </a:r>
          </a:p>
          <a:p>
            <a:pPr lvl="2"/>
            <a:r>
              <a:rPr lang="en-US" dirty="0"/>
              <a:t>God’s Word and Name are Blasphemed (Romans 2:24)</a:t>
            </a:r>
          </a:p>
          <a:p>
            <a:pPr lvl="1"/>
            <a:r>
              <a:rPr lang="en-US" dirty="0">
                <a:solidFill>
                  <a:srgbClr val="C00000"/>
                </a:solidFill>
              </a:rPr>
              <a:t>Greed (3) </a:t>
            </a:r>
            <a:r>
              <a:rPr lang="en-US" dirty="0"/>
              <a:t>– Plastic, </a:t>
            </a:r>
            <a:r>
              <a:rPr lang="en-US" dirty="0" err="1"/>
              <a:t>Moulded</a:t>
            </a:r>
            <a:r>
              <a:rPr lang="en-US" dirty="0"/>
              <a:t>, Formed Words, Great  Loud Boasts (2:18)</a:t>
            </a:r>
          </a:p>
          <a:p>
            <a:pPr lvl="2"/>
            <a:r>
              <a:rPr lang="en-US" dirty="0"/>
              <a:t>2 Timothy 4:1-4 – scratching our itching ears</a:t>
            </a:r>
          </a:p>
        </p:txBody>
      </p:sp>
      <p:sp>
        <p:nvSpPr>
          <p:cNvPr id="4" name="Rectangle 3">
            <a:extLst>
              <a:ext uri="{FF2B5EF4-FFF2-40B4-BE49-F238E27FC236}">
                <a16:creationId xmlns:a16="http://schemas.microsoft.com/office/drawing/2014/main" id="{EB0515FB-07E6-4F4B-A32F-C5114275EC62}"/>
              </a:ext>
            </a:extLst>
          </p:cNvPr>
          <p:cNvSpPr/>
          <p:nvPr/>
        </p:nvSpPr>
        <p:spPr>
          <a:xfrm>
            <a:off x="1270861" y="1328979"/>
            <a:ext cx="9974450" cy="4200041"/>
          </a:xfrm>
          <a:prstGeom prst="rect">
            <a:avLst/>
          </a:prstGeom>
          <a:solidFill>
            <a:schemeClr val="accent4">
              <a:lumMod val="20000"/>
              <a:lumOff val="8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a:solidFill>
                  <a:schemeClr val="tx1"/>
                </a:solidFill>
              </a:rPr>
              <a:t>Verse 3:</a:t>
            </a:r>
          </a:p>
          <a:p>
            <a:pPr algn="ctr"/>
            <a:endParaRPr lang="en-US" sz="3600" b="1" u="sng" dirty="0">
              <a:solidFill>
                <a:schemeClr val="tx1"/>
              </a:solidFill>
            </a:endParaRPr>
          </a:p>
          <a:p>
            <a:pPr marL="514350" indent="-514350">
              <a:buAutoNum type="arabicPeriod"/>
            </a:pPr>
            <a:r>
              <a:rPr lang="en-US" sz="2800" dirty="0">
                <a:solidFill>
                  <a:schemeClr val="tx1"/>
                </a:solidFill>
              </a:rPr>
              <a:t>The </a:t>
            </a:r>
            <a:r>
              <a:rPr lang="en-US" sz="2800" b="1" u="sng" dirty="0">
                <a:solidFill>
                  <a:srgbClr val="C00000"/>
                </a:solidFill>
              </a:rPr>
              <a:t>MOTIVE</a:t>
            </a:r>
            <a:r>
              <a:rPr lang="en-US" sz="2800" dirty="0">
                <a:solidFill>
                  <a:schemeClr val="tx1"/>
                </a:solidFill>
              </a:rPr>
              <a:t> of the false teachers is GREED</a:t>
            </a:r>
          </a:p>
          <a:p>
            <a:pPr marL="514350" indent="-514350">
              <a:buAutoNum type="arabicPeriod"/>
            </a:pPr>
            <a:r>
              <a:rPr lang="en-US" sz="2800" dirty="0">
                <a:solidFill>
                  <a:schemeClr val="tx1"/>
                </a:solidFill>
              </a:rPr>
              <a:t>The </a:t>
            </a:r>
            <a:r>
              <a:rPr lang="en-US" sz="2800" b="1" u="sng" dirty="0">
                <a:solidFill>
                  <a:srgbClr val="C00000"/>
                </a:solidFill>
              </a:rPr>
              <a:t>METHOD</a:t>
            </a:r>
            <a:r>
              <a:rPr lang="en-US" sz="2800" dirty="0">
                <a:solidFill>
                  <a:schemeClr val="tx1"/>
                </a:solidFill>
              </a:rPr>
              <a:t> of the false teachers is to Exploit you with stories they have made up.</a:t>
            </a:r>
          </a:p>
          <a:p>
            <a:pPr marL="514350" indent="-514350">
              <a:buAutoNum type="arabicPeriod"/>
            </a:pPr>
            <a:r>
              <a:rPr lang="en-US" sz="2800" dirty="0">
                <a:solidFill>
                  <a:schemeClr val="tx1"/>
                </a:solidFill>
              </a:rPr>
              <a:t>The </a:t>
            </a:r>
            <a:r>
              <a:rPr lang="en-US" sz="2800" b="1" u="sng" dirty="0">
                <a:solidFill>
                  <a:srgbClr val="C00000"/>
                </a:solidFill>
              </a:rPr>
              <a:t>EFFECT</a:t>
            </a:r>
            <a:r>
              <a:rPr lang="en-US" sz="2800" dirty="0">
                <a:solidFill>
                  <a:schemeClr val="tx1"/>
                </a:solidFill>
              </a:rPr>
              <a:t> of the false teachers is to lure other into similar paths of immorality and discredit the name of Christ</a:t>
            </a:r>
          </a:p>
          <a:p>
            <a:pPr marL="514350" indent="-514350">
              <a:buAutoNum type="arabicPeriod"/>
            </a:pPr>
            <a:r>
              <a:rPr lang="en-US" sz="2800" dirty="0">
                <a:solidFill>
                  <a:schemeClr val="tx1"/>
                </a:solidFill>
              </a:rPr>
              <a:t>The </a:t>
            </a:r>
            <a:r>
              <a:rPr lang="en-US" sz="2800" b="1" u="sng" dirty="0">
                <a:solidFill>
                  <a:srgbClr val="C00000"/>
                </a:solidFill>
              </a:rPr>
              <a:t>RESULT </a:t>
            </a:r>
            <a:r>
              <a:rPr lang="en-US" sz="2800" dirty="0">
                <a:solidFill>
                  <a:schemeClr val="tx1"/>
                </a:solidFill>
              </a:rPr>
              <a:t>is Condemnation and Destruction</a:t>
            </a:r>
          </a:p>
        </p:txBody>
      </p:sp>
    </p:spTree>
    <p:extLst>
      <p:ext uri="{BB962C8B-B14F-4D97-AF65-F5344CB8AC3E}">
        <p14:creationId xmlns:p14="http://schemas.microsoft.com/office/powerpoint/2010/main" val="6616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5DD26-339C-4E8E-8311-E831B60B063E}"/>
              </a:ext>
            </a:extLst>
          </p:cNvPr>
          <p:cNvSpPr>
            <a:spLocks noGrp="1"/>
          </p:cNvSpPr>
          <p:nvPr>
            <p:ph type="title"/>
          </p:nvPr>
        </p:nvSpPr>
        <p:spPr>
          <a:xfrm>
            <a:off x="838200" y="0"/>
            <a:ext cx="10515600" cy="810532"/>
          </a:xfrm>
        </p:spPr>
        <p:txBody>
          <a:bodyPr/>
          <a:lstStyle/>
          <a:p>
            <a:r>
              <a:rPr lang="en-US" dirty="0"/>
              <a:t>2 Peter 2:1-9 Beware of Counterfeits</a:t>
            </a:r>
          </a:p>
        </p:txBody>
      </p:sp>
      <p:sp>
        <p:nvSpPr>
          <p:cNvPr id="3" name="Content Placeholder 2">
            <a:extLst>
              <a:ext uri="{FF2B5EF4-FFF2-40B4-BE49-F238E27FC236}">
                <a16:creationId xmlns:a16="http://schemas.microsoft.com/office/drawing/2014/main" id="{A1B63F8E-2ADA-4207-B68F-087B7337A12E}"/>
              </a:ext>
            </a:extLst>
          </p:cNvPr>
          <p:cNvSpPr>
            <a:spLocks noGrp="1"/>
          </p:cNvSpPr>
          <p:nvPr>
            <p:ph idx="1"/>
          </p:nvPr>
        </p:nvSpPr>
        <p:spPr>
          <a:xfrm>
            <a:off x="0" y="666427"/>
            <a:ext cx="12192000" cy="6191573"/>
          </a:xfrm>
        </p:spPr>
        <p:txBody>
          <a:bodyPr>
            <a:normAutofit fontScale="85000" lnSpcReduction="20000"/>
          </a:bodyPr>
          <a:lstStyle/>
          <a:p>
            <a:pPr marL="514350" indent="-514350">
              <a:buFont typeface="+mj-lt"/>
              <a:buAutoNum type="arabicPeriod"/>
            </a:pPr>
            <a:r>
              <a:rPr lang="en-US" dirty="0">
                <a:solidFill>
                  <a:schemeClr val="bg1">
                    <a:lumMod val="50000"/>
                  </a:schemeClr>
                </a:solidFill>
              </a:rPr>
              <a:t>The False Teachers Described (2:1-3)</a:t>
            </a:r>
          </a:p>
          <a:p>
            <a:pPr marL="514350" indent="-514350">
              <a:buFont typeface="+mj-lt"/>
              <a:buAutoNum type="arabicPeriod"/>
            </a:pPr>
            <a:r>
              <a:rPr lang="en-US" dirty="0">
                <a:highlight>
                  <a:srgbClr val="FFFF00"/>
                </a:highlight>
              </a:rPr>
              <a:t>The False Teachers Destroyed (2:4-6, 9B)</a:t>
            </a:r>
          </a:p>
          <a:p>
            <a:r>
              <a:rPr lang="en-US" dirty="0"/>
              <a:t>Since they had “forsaken the right way : 2 Peter 2:15 – They are Destroyed</a:t>
            </a:r>
          </a:p>
          <a:p>
            <a:r>
              <a:rPr lang="en-US" u="sng" dirty="0"/>
              <a:t>Three Examples To Show Judgement Will Come</a:t>
            </a:r>
          </a:p>
          <a:p>
            <a:r>
              <a:rPr lang="en-US" sz="3000" dirty="0">
                <a:solidFill>
                  <a:srgbClr val="C00000"/>
                </a:solidFill>
              </a:rPr>
              <a:t>Fallen Angels (4)</a:t>
            </a:r>
          </a:p>
          <a:p>
            <a:pPr lvl="1"/>
            <a:r>
              <a:rPr lang="en-US" sz="2800" i="1" dirty="0"/>
              <a:t>Jude 6 - Angels that did not stay in their position</a:t>
            </a:r>
          </a:p>
          <a:p>
            <a:pPr lvl="1"/>
            <a:r>
              <a:rPr lang="en-US" sz="2800" i="1" dirty="0"/>
              <a:t>God Judges Rebellion and will not spare those who Reject His Will</a:t>
            </a:r>
            <a:endParaRPr lang="en-US" sz="2800" dirty="0"/>
          </a:p>
          <a:p>
            <a:r>
              <a:rPr lang="en-US" sz="3000" dirty="0">
                <a:solidFill>
                  <a:srgbClr val="C00000"/>
                </a:solidFill>
              </a:rPr>
              <a:t>The Flood (5) </a:t>
            </a:r>
            <a:r>
              <a:rPr lang="en-US" sz="3000" b="0" i="1" dirty="0"/>
              <a:t>(Genesis 6:5 – thoughts of man’s heart was evil continually)</a:t>
            </a:r>
          </a:p>
          <a:p>
            <a:pPr lvl="1"/>
            <a:r>
              <a:rPr lang="en-US" sz="2800" dirty="0"/>
              <a:t>People used the delay in judgment to “prove” there would be no Judgment</a:t>
            </a:r>
          </a:p>
          <a:p>
            <a:pPr lvl="1"/>
            <a:r>
              <a:rPr lang="en-US" sz="2800" dirty="0"/>
              <a:t>2 Peter 3:3, 9 – false teachers used the delay to “prove” there would be no judgment.</a:t>
            </a:r>
          </a:p>
          <a:p>
            <a:pPr lvl="1"/>
            <a:r>
              <a:rPr lang="en-US" sz="2800" dirty="0"/>
              <a:t>“</a:t>
            </a:r>
            <a:r>
              <a:rPr lang="en-US" sz="2800" i="1" dirty="0"/>
              <a:t>the World of the Ungodly</a:t>
            </a:r>
            <a:r>
              <a:rPr lang="en-US" sz="2800" dirty="0"/>
              <a:t>” – Irreverent or Disrespectful</a:t>
            </a:r>
          </a:p>
          <a:p>
            <a:r>
              <a:rPr lang="en-US" sz="3000" dirty="0">
                <a:solidFill>
                  <a:srgbClr val="C00000"/>
                </a:solidFill>
              </a:rPr>
              <a:t>Sodom and Gomorrah (6)</a:t>
            </a:r>
          </a:p>
          <a:p>
            <a:pPr lvl="1"/>
            <a:r>
              <a:rPr lang="en-US" sz="2800" dirty="0"/>
              <a:t>The People Believed they were Safe; they rejected the message </a:t>
            </a:r>
            <a:br>
              <a:rPr lang="en-US" sz="2800" dirty="0"/>
            </a:br>
            <a:r>
              <a:rPr lang="en-US" sz="2800" dirty="0"/>
              <a:t>(Luke 17:28-29)</a:t>
            </a:r>
          </a:p>
          <a:p>
            <a:pPr lvl="1"/>
            <a:r>
              <a:rPr lang="en-US" sz="2800" dirty="0"/>
              <a:t>Condemned (</a:t>
            </a:r>
            <a:r>
              <a:rPr lang="en-US" sz="2800" dirty="0" err="1"/>
              <a:t>katastrophe</a:t>
            </a:r>
            <a:r>
              <a:rPr lang="en-US" sz="2800" dirty="0"/>
              <a:t>) – Catastrophe. Ruin was Complete</a:t>
            </a:r>
          </a:p>
          <a:p>
            <a:pPr lvl="1"/>
            <a:r>
              <a:rPr lang="en-US" sz="2800" dirty="0"/>
              <a:t>An Example of what happens to the Ungodly</a:t>
            </a:r>
          </a:p>
          <a:p>
            <a:pPr lvl="2"/>
            <a:endParaRPr lang="en-US" sz="2400" dirty="0"/>
          </a:p>
        </p:txBody>
      </p:sp>
    </p:spTree>
    <p:extLst>
      <p:ext uri="{BB962C8B-B14F-4D97-AF65-F5344CB8AC3E}">
        <p14:creationId xmlns:p14="http://schemas.microsoft.com/office/powerpoint/2010/main" val="17473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calcmode="lin" valueType="num">
                                      <p:cBhvr additive="base">
                                        <p:cTn id="5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 calcmode="lin" valueType="num">
                                      <p:cBhvr additive="base">
                                        <p:cTn id="6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anim calcmode="lin" valueType="num">
                                      <p:cBhvr additive="base">
                                        <p:cTn id="6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
                                            <p:txEl>
                                              <p:pRg st="14" end="14"/>
                                            </p:txEl>
                                          </p:spTgt>
                                        </p:tgtEl>
                                        <p:attrNameLst>
                                          <p:attrName>style.visibility</p:attrName>
                                        </p:attrNameLst>
                                      </p:cBhvr>
                                      <p:to>
                                        <p:strVal val="visible"/>
                                      </p:to>
                                    </p:set>
                                    <p:anim calcmode="lin" valueType="num">
                                      <p:cBhvr additive="base">
                                        <p:cTn id="6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5DD26-339C-4E8E-8311-E831B60B063E}"/>
              </a:ext>
            </a:extLst>
          </p:cNvPr>
          <p:cNvSpPr>
            <a:spLocks noGrp="1"/>
          </p:cNvSpPr>
          <p:nvPr>
            <p:ph type="title"/>
          </p:nvPr>
        </p:nvSpPr>
        <p:spPr>
          <a:xfrm>
            <a:off x="838200" y="0"/>
            <a:ext cx="10515600" cy="810532"/>
          </a:xfrm>
        </p:spPr>
        <p:txBody>
          <a:bodyPr/>
          <a:lstStyle/>
          <a:p>
            <a:r>
              <a:rPr lang="en-US" dirty="0"/>
              <a:t>2 Peter 2:1-9 Beware of Counterfeits</a:t>
            </a:r>
          </a:p>
        </p:txBody>
      </p:sp>
      <p:sp>
        <p:nvSpPr>
          <p:cNvPr id="3" name="Content Placeholder 2">
            <a:extLst>
              <a:ext uri="{FF2B5EF4-FFF2-40B4-BE49-F238E27FC236}">
                <a16:creationId xmlns:a16="http://schemas.microsoft.com/office/drawing/2014/main" id="{A1B63F8E-2ADA-4207-B68F-087B7337A12E}"/>
              </a:ext>
            </a:extLst>
          </p:cNvPr>
          <p:cNvSpPr>
            <a:spLocks noGrp="1"/>
          </p:cNvSpPr>
          <p:nvPr>
            <p:ph idx="1"/>
          </p:nvPr>
        </p:nvSpPr>
        <p:spPr>
          <a:xfrm>
            <a:off x="0" y="810532"/>
            <a:ext cx="12192000" cy="6047468"/>
          </a:xfrm>
        </p:spPr>
        <p:txBody>
          <a:bodyPr>
            <a:normAutofit fontScale="92500" lnSpcReduction="10000"/>
          </a:bodyPr>
          <a:lstStyle/>
          <a:p>
            <a:pPr marL="514350" indent="-514350">
              <a:buFont typeface="+mj-lt"/>
              <a:buAutoNum type="arabicPeriod"/>
            </a:pPr>
            <a:r>
              <a:rPr lang="en-US" dirty="0">
                <a:solidFill>
                  <a:schemeClr val="bg1">
                    <a:lumMod val="50000"/>
                  </a:schemeClr>
                </a:solidFill>
              </a:rPr>
              <a:t>The False Teachers Described (2:1-3)</a:t>
            </a:r>
          </a:p>
          <a:p>
            <a:pPr marL="514350" indent="-514350">
              <a:buFont typeface="+mj-lt"/>
              <a:buAutoNum type="arabicPeriod"/>
            </a:pPr>
            <a:r>
              <a:rPr lang="en-US" dirty="0">
                <a:solidFill>
                  <a:schemeClr val="bg1">
                    <a:lumMod val="50000"/>
                  </a:schemeClr>
                </a:solidFill>
              </a:rPr>
              <a:t>The False Teachers Destroyed (2:4-6, 9B)</a:t>
            </a:r>
          </a:p>
          <a:p>
            <a:pPr marL="514350" indent="-514350">
              <a:buFont typeface="+mj-lt"/>
              <a:buAutoNum type="arabicPeriod"/>
            </a:pPr>
            <a:r>
              <a:rPr lang="en-US" dirty="0">
                <a:highlight>
                  <a:srgbClr val="FFFF00"/>
                </a:highlight>
              </a:rPr>
              <a:t>The True Believers (2:5-9a)</a:t>
            </a:r>
            <a:r>
              <a:rPr lang="en-US" dirty="0"/>
              <a:t> – How to stay true in this world!</a:t>
            </a:r>
          </a:p>
          <a:p>
            <a:r>
              <a:rPr lang="en-US" dirty="0">
                <a:solidFill>
                  <a:srgbClr val="C00000"/>
                </a:solidFill>
              </a:rPr>
              <a:t>Noah (5)</a:t>
            </a:r>
          </a:p>
          <a:p>
            <a:pPr lvl="1"/>
            <a:r>
              <a:rPr lang="en-US" dirty="0"/>
              <a:t>Noah was “delivered” by being enabled to remain pure.</a:t>
            </a:r>
          </a:p>
          <a:p>
            <a:pPr lvl="2"/>
            <a:r>
              <a:rPr lang="en-US" sz="2200" i="1" dirty="0"/>
              <a:t>2 Peter 1:4 – we to can “escape the corruption that is in the world” (John 17:15)</a:t>
            </a:r>
          </a:p>
          <a:p>
            <a:pPr lvl="1"/>
            <a:r>
              <a:rPr lang="en-US" dirty="0"/>
              <a:t>Noah was “delivered” by the Flood (Water) – </a:t>
            </a:r>
            <a:r>
              <a:rPr lang="en-US" i="1" dirty="0"/>
              <a:t>1 Peter 3:20-21.  Kept Safe</a:t>
            </a:r>
          </a:p>
          <a:p>
            <a:r>
              <a:rPr lang="en-US" dirty="0">
                <a:solidFill>
                  <a:srgbClr val="C00000"/>
                </a:solidFill>
              </a:rPr>
              <a:t>Lot (6-9a)</a:t>
            </a:r>
          </a:p>
          <a:p>
            <a:pPr lvl="1"/>
            <a:r>
              <a:rPr lang="en-US" dirty="0"/>
              <a:t>Lot was surrounded by Wickedness and Evil – Yet he was Rescued</a:t>
            </a:r>
          </a:p>
          <a:p>
            <a:pPr lvl="1"/>
            <a:r>
              <a:rPr lang="en-US" dirty="0"/>
              <a:t>Surrounded by Filthy Conduct, and Wickedness – Yet He Was Righteous (7)</a:t>
            </a:r>
          </a:p>
          <a:p>
            <a:pPr lvl="1"/>
            <a:r>
              <a:rPr lang="en-US" dirty="0"/>
              <a:t>Lot may have had a choice, but sometimes we do not – Yet, we can be Rescued.</a:t>
            </a:r>
          </a:p>
          <a:p>
            <a:pPr lvl="1"/>
            <a:r>
              <a:rPr lang="en-US" i="1" dirty="0"/>
              <a:t>2 Peter 3:14 – look toward Heaven – and be Diligent to be found by Him without Spot or Blemish and at Peace</a:t>
            </a:r>
          </a:p>
          <a:p>
            <a:r>
              <a:rPr lang="en-US" dirty="0">
                <a:solidFill>
                  <a:srgbClr val="C00000"/>
                </a:solidFill>
              </a:rPr>
              <a:t>God is Patient (3:9) – </a:t>
            </a:r>
          </a:p>
          <a:p>
            <a:pPr lvl="1"/>
            <a:r>
              <a:rPr lang="en-US" dirty="0"/>
              <a:t>But Judgment is Coming – on those who Indulge, Defile, and Despise (10)</a:t>
            </a:r>
          </a:p>
          <a:p>
            <a:pPr lvl="1"/>
            <a:r>
              <a:rPr lang="en-US" dirty="0"/>
              <a:t>Godly – piety/duty toward God </a:t>
            </a:r>
            <a:r>
              <a:rPr lang="en-US" dirty="0">
                <a:solidFill>
                  <a:srgbClr val="0000FF"/>
                </a:solidFill>
                <a:highlight>
                  <a:srgbClr val="FFFF99"/>
                </a:highlight>
              </a:rPr>
              <a:t>Are You Tormented by the Evil Around You? </a:t>
            </a:r>
          </a:p>
          <a:p>
            <a:pPr marL="971550" lvl="1" indent="-514350">
              <a:buFont typeface="+mj-lt"/>
              <a:buAutoNum type="arabicPeriod"/>
            </a:pPr>
            <a:endParaRPr lang="en-US" dirty="0">
              <a:highlight>
                <a:srgbClr val="FFFF00"/>
              </a:highlight>
            </a:endParaRPr>
          </a:p>
        </p:txBody>
      </p:sp>
    </p:spTree>
    <p:extLst>
      <p:ext uri="{BB962C8B-B14F-4D97-AF65-F5344CB8AC3E}">
        <p14:creationId xmlns:p14="http://schemas.microsoft.com/office/powerpoint/2010/main" val="429456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 calcmode="lin" valueType="num">
                                      <p:cBhvr additive="base">
                                        <p:cTn id="4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 calcmode="lin" valueType="num">
                                      <p:cBhvr additive="base">
                                        <p:cTn id="5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 calcmode="lin" valueType="num">
                                      <p:cBhvr additive="base">
                                        <p:cTn id="5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anim calcmode="lin" valueType="num">
                                      <p:cBhvr additive="base">
                                        <p:cTn id="6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EE37C376-32B1-4902-BFF6-278EBFF9C10E}"/>
              </a:ext>
            </a:extLst>
          </p:cNvPr>
          <p:cNvSpPr>
            <a:spLocks noGrp="1"/>
          </p:cNvSpPr>
          <p:nvPr>
            <p:ph type="title"/>
          </p:nvPr>
        </p:nvSpPr>
        <p:spPr>
          <a:xfrm>
            <a:off x="92766" y="1232452"/>
            <a:ext cx="2610678" cy="2196548"/>
          </a:xfrm>
          <a:solidFill>
            <a:schemeClr val="accent4">
              <a:lumMod val="40000"/>
              <a:lumOff val="60000"/>
              <a:alpha val="6000"/>
            </a:schemeClr>
          </a:solidFill>
        </p:spPr>
        <p:txBody>
          <a:bodyPr>
            <a:normAutofit/>
          </a:bodyPr>
          <a:lstStyle/>
          <a:p>
            <a:r>
              <a:rPr lang="en-US" altLang="en-US" sz="4320" dirty="0"/>
              <a:t>Class Schedule</a:t>
            </a:r>
          </a:p>
        </p:txBody>
      </p:sp>
      <p:sp>
        <p:nvSpPr>
          <p:cNvPr id="4099" name="Slide Number Placeholder 3">
            <a:extLst>
              <a:ext uri="{FF2B5EF4-FFF2-40B4-BE49-F238E27FC236}">
                <a16:creationId xmlns:a16="http://schemas.microsoft.com/office/drawing/2014/main" id="{AEC6505E-10D5-4FA8-A83E-380AF447AB5A}"/>
              </a:ext>
            </a:extLst>
          </p:cNvPr>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83FD1AB7-34BA-49EF-82B1-A973A658D486}" type="slidenum">
              <a:rPr lang="en-US" altLang="en-US" b="0">
                <a:latin typeface="Times New Roman" panose="02020603050405020304" pitchFamily="18" charset="0"/>
              </a:rPr>
              <a:pPr/>
              <a:t>2</a:t>
            </a:fld>
            <a:endParaRPr lang="en-US" altLang="en-US" b="0">
              <a:latin typeface="Times New Roman" panose="02020603050405020304" pitchFamily="18" charset="0"/>
            </a:endParaRPr>
          </a:p>
        </p:txBody>
      </p:sp>
      <p:graphicFrame>
        <p:nvGraphicFramePr>
          <p:cNvPr id="9" name="Table 8">
            <a:extLst>
              <a:ext uri="{FF2B5EF4-FFF2-40B4-BE49-F238E27FC236}">
                <a16:creationId xmlns:a16="http://schemas.microsoft.com/office/drawing/2014/main" id="{0093D110-B0CD-44AD-A854-DE817BBA9AB3}"/>
              </a:ext>
            </a:extLst>
          </p:cNvPr>
          <p:cNvGraphicFramePr>
            <a:graphicFrameLocks noGrp="1"/>
          </p:cNvGraphicFramePr>
          <p:nvPr>
            <p:extLst>
              <p:ext uri="{D42A27DB-BD31-4B8C-83A1-F6EECF244321}">
                <p14:modId xmlns:p14="http://schemas.microsoft.com/office/powerpoint/2010/main" val="758813158"/>
              </p:ext>
            </p:extLst>
          </p:nvPr>
        </p:nvGraphicFramePr>
        <p:xfrm>
          <a:off x="3032760" y="547687"/>
          <a:ext cx="7223760" cy="6002148"/>
        </p:xfrm>
        <a:graphic>
          <a:graphicData uri="http://schemas.openxmlformats.org/drawingml/2006/table">
            <a:tbl>
              <a:tblPr/>
              <a:tblGrid>
                <a:gridCol w="817246">
                  <a:extLst>
                    <a:ext uri="{9D8B030D-6E8A-4147-A177-3AD203B41FA5}">
                      <a16:colId xmlns:a16="http://schemas.microsoft.com/office/drawing/2014/main" val="20000"/>
                    </a:ext>
                  </a:extLst>
                </a:gridCol>
                <a:gridCol w="3937634">
                  <a:extLst>
                    <a:ext uri="{9D8B030D-6E8A-4147-A177-3AD203B41FA5}">
                      <a16:colId xmlns:a16="http://schemas.microsoft.com/office/drawing/2014/main" val="20001"/>
                    </a:ext>
                  </a:extLst>
                </a:gridCol>
                <a:gridCol w="2468880">
                  <a:extLst>
                    <a:ext uri="{9D8B030D-6E8A-4147-A177-3AD203B41FA5}">
                      <a16:colId xmlns:a16="http://schemas.microsoft.com/office/drawing/2014/main" val="20002"/>
                    </a:ext>
                  </a:extLst>
                </a:gridCol>
              </a:tblGrid>
              <a:tr h="30480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rgbClr val="FF0000"/>
                          </a:solidFill>
                          <a:effectLst/>
                          <a:latin typeface="Calibri" pitchFamily="34" charset="0"/>
                          <a:cs typeface="Times New Roman" pitchFamily="18" charset="0"/>
                        </a:rPr>
                        <a:t>Lesson</a:t>
                      </a:r>
                      <a:endParaRPr kumimoji="0" lang="en-US" sz="1600" b="0" i="0" u="none" strike="noStrike" cap="none" normalizeH="0" baseline="0" dirty="0">
                        <a:ln>
                          <a:noFill/>
                        </a:ln>
                        <a:solidFill>
                          <a:srgbClr val="FF0000"/>
                        </a:solidFill>
                        <a:effectLst/>
                        <a:latin typeface="Calibri" pitchFamily="34" charset="0"/>
                        <a:cs typeface="Times New Roman" pitchFamily="18" charset="0"/>
                      </a:endParaRP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20">
                      <a:fgClr>
                        <a:srgbClr val="FFFFFF"/>
                      </a:fgClr>
                      <a:bgClr>
                        <a:srgbClr val="DFDFDF"/>
                      </a:bgClr>
                    </a:patt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rgbClr val="FF3300"/>
                          </a:solidFill>
                          <a:effectLst/>
                          <a:latin typeface="Calibri" pitchFamily="34" charset="0"/>
                          <a:cs typeface="Times New Roman" pitchFamily="18" charset="0"/>
                        </a:rPr>
                        <a:t>Title</a:t>
                      </a:r>
                      <a:endParaRPr kumimoji="0" lang="en-US" sz="1600" b="0" i="0" u="none" strike="noStrike" cap="none" normalizeH="0" baseline="0" dirty="0">
                        <a:ln>
                          <a:noFill/>
                        </a:ln>
                        <a:solidFill>
                          <a:srgbClr val="FF3300"/>
                        </a:solidFill>
                        <a:effectLst/>
                        <a:latin typeface="Calibri" pitchFamily="34" charset="0"/>
                        <a:cs typeface="Times New Roman" pitchFamily="18" charset="0"/>
                      </a:endParaRP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20">
                      <a:fgClr>
                        <a:srgbClr val="FFFFFF"/>
                      </a:fgClr>
                      <a:bgClr>
                        <a:srgbClr val="DFDFDF"/>
                      </a:bgClr>
                    </a:pattFill>
                  </a:tcPr>
                </a:tc>
                <a:tc>
                  <a:txBody>
                    <a:bodyPr/>
                    <a:lstStyle/>
                    <a:p>
                      <a:pPr marL="0" marR="0" lvl="0" indent="68263" algn="ctr"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rgbClr val="FF3300"/>
                          </a:solidFill>
                          <a:effectLst/>
                          <a:latin typeface="Calibri" pitchFamily="34" charset="0"/>
                          <a:cs typeface="Times New Roman" pitchFamily="18" charset="0"/>
                        </a:rPr>
                        <a:t>Date</a:t>
                      </a:r>
                      <a:endParaRPr kumimoji="0" lang="en-US" sz="1600" b="0" i="0" u="none" strike="noStrike" cap="none" normalizeH="0" baseline="0" dirty="0">
                        <a:ln>
                          <a:noFill/>
                        </a:ln>
                        <a:solidFill>
                          <a:srgbClr val="FF3300"/>
                        </a:solidFill>
                        <a:effectLst/>
                        <a:latin typeface="Calibri" pitchFamily="34" charset="0"/>
                        <a:cs typeface="Times New Roman" pitchFamily="18" charset="0"/>
                      </a:endParaRP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20">
                      <a:fgClr>
                        <a:srgbClr val="FFFFFF"/>
                      </a:fgClr>
                      <a:bgClr>
                        <a:srgbClr val="DFDFDF"/>
                      </a:bgClr>
                    </a:pattFill>
                  </a:tcPr>
                </a:tc>
                <a:extLst>
                  <a:ext uri="{0D108BD9-81ED-4DB2-BD59-A6C34878D82A}">
                    <a16:rowId xmlns:a16="http://schemas.microsoft.com/office/drawing/2014/main" val="10000"/>
                  </a:ext>
                </a:extLst>
              </a:tr>
              <a:tr h="409576">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1</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Introduction to I Peter</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spcBef>
                          <a:spcPts val="0"/>
                        </a:spcBef>
                        <a:spcAft>
                          <a:spcPts val="0"/>
                        </a:spcAft>
                      </a:pPr>
                      <a:r>
                        <a:rPr lang="en-US" sz="1600" b="0" dirty="0">
                          <a:solidFill>
                            <a:schemeClr val="tx1"/>
                          </a:solidFill>
                          <a:effectLst/>
                          <a:latin typeface="+mn-lt"/>
                          <a:ea typeface="Times New Roman" panose="02020603050405020304" pitchFamily="18" charset="0"/>
                          <a:cs typeface="Courier New" panose="02070309020205020404" pitchFamily="49" charset="0"/>
                        </a:rPr>
                        <a:t>Jan 5, 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625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2</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The Great Salvation  (I Pet 1:1-12)</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spcBef>
                          <a:spcPts val="0"/>
                        </a:spcBef>
                        <a:spcAft>
                          <a:spcPts val="0"/>
                        </a:spcAft>
                      </a:pPr>
                      <a:r>
                        <a:rPr lang="en-US" sz="1600" b="0" dirty="0">
                          <a:solidFill>
                            <a:schemeClr val="tx1"/>
                          </a:solidFill>
                          <a:effectLst/>
                          <a:latin typeface="+mn-lt"/>
                          <a:ea typeface="Times New Roman" panose="02020603050405020304" pitchFamily="18" charset="0"/>
                          <a:cs typeface="Courier New" panose="02070309020205020404" pitchFamily="49" charset="0"/>
                        </a:rPr>
                        <a:t>Jan 8, 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3</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Products of Salvation  (I Peter 1:13-2:10)</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spcBef>
                          <a:spcPts val="0"/>
                        </a:spcBef>
                        <a:spcAft>
                          <a:spcPts val="0"/>
                        </a:spcAft>
                      </a:pPr>
                      <a:r>
                        <a:rPr lang="en-US" sz="1600" b="0" dirty="0">
                          <a:solidFill>
                            <a:schemeClr val="tx1"/>
                          </a:solidFill>
                          <a:effectLst/>
                          <a:latin typeface="+mn-lt"/>
                          <a:ea typeface="Times New Roman" panose="02020603050405020304" pitchFamily="18" charset="0"/>
                          <a:cs typeface="Courier New" panose="02070309020205020404" pitchFamily="49" charset="0"/>
                        </a:rPr>
                        <a:t>Jan 12, 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960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4</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The Duties of the Christian                                   (I Peter 2:11-3:12)</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spcBef>
                          <a:spcPts val="0"/>
                        </a:spcBef>
                        <a:spcAft>
                          <a:spcPts val="0"/>
                        </a:spcAft>
                      </a:pPr>
                      <a:r>
                        <a:rPr lang="en-US" sz="1600" b="1" dirty="0">
                          <a:solidFill>
                            <a:schemeClr val="tx1"/>
                          </a:solidFill>
                          <a:effectLst/>
                          <a:latin typeface="+mn-lt"/>
                          <a:ea typeface="Times New Roman" panose="02020603050405020304" pitchFamily="18" charset="0"/>
                          <a:cs typeface="Courier New" panose="02070309020205020404" pitchFamily="49" charset="0"/>
                        </a:rPr>
                        <a:t>Jan 15, 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5</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Suffering  (I Peter 3:13-4:19)</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spcBef>
                          <a:spcPts val="0"/>
                        </a:spcBef>
                        <a:spcAft>
                          <a:spcPts val="0"/>
                        </a:spcAft>
                      </a:pPr>
                      <a:r>
                        <a:rPr lang="en-US" sz="1600" b="0" dirty="0">
                          <a:solidFill>
                            <a:schemeClr val="tx1"/>
                          </a:solidFill>
                          <a:effectLst/>
                          <a:latin typeface="+mn-lt"/>
                          <a:ea typeface="Times New Roman" panose="02020603050405020304" pitchFamily="18" charset="0"/>
                          <a:cs typeface="Courier New" panose="02070309020205020404" pitchFamily="49" charset="0"/>
                        </a:rPr>
                        <a:t>Jan 19, 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0960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6</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Exhortations to Elders and Soldiers                     (I Peter 5:1-13)</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spcBef>
                          <a:spcPts val="0"/>
                        </a:spcBef>
                        <a:spcAft>
                          <a:spcPts val="0"/>
                        </a:spcAft>
                      </a:pPr>
                      <a:r>
                        <a:rPr lang="en-US" sz="1600" b="0" dirty="0">
                          <a:solidFill>
                            <a:schemeClr val="tx1"/>
                          </a:solidFill>
                          <a:effectLst/>
                          <a:latin typeface="+mn-lt"/>
                          <a:ea typeface="Times New Roman" panose="02020603050405020304" pitchFamily="18" charset="0"/>
                          <a:cs typeface="Courier New" panose="02070309020205020404" pitchFamily="49" charset="0"/>
                        </a:rPr>
                        <a:t>Jan 22, 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480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7</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Introduction to II Peter and Jude</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spcBef>
                          <a:spcPts val="0"/>
                        </a:spcBef>
                        <a:spcAft>
                          <a:spcPts val="0"/>
                        </a:spcAft>
                      </a:pPr>
                      <a:r>
                        <a:rPr lang="en-US" sz="1600" b="0" dirty="0">
                          <a:solidFill>
                            <a:schemeClr val="tx1"/>
                          </a:solidFill>
                          <a:effectLst/>
                          <a:latin typeface="+mn-lt"/>
                          <a:ea typeface="Times New Roman" panose="02020603050405020304" pitchFamily="18" charset="0"/>
                          <a:cs typeface="Courier New" panose="02070309020205020404" pitchFamily="49" charset="0"/>
                        </a:rPr>
                        <a:t>Jan 26, 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480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8</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Call to Growth  (II Peter 1:1-21)</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spcBef>
                          <a:spcPts val="0"/>
                        </a:spcBef>
                        <a:spcAft>
                          <a:spcPts val="0"/>
                        </a:spcAft>
                      </a:pPr>
                      <a:r>
                        <a:rPr lang="en-US" sz="1600" b="0" dirty="0">
                          <a:solidFill>
                            <a:schemeClr val="tx1"/>
                          </a:solidFill>
                          <a:effectLst/>
                          <a:latin typeface="+mn-lt"/>
                          <a:ea typeface="Times New Roman" panose="02020603050405020304" pitchFamily="18" charset="0"/>
                          <a:cs typeface="Courier New" panose="02070309020205020404" pitchFamily="49" charset="0"/>
                        </a:rPr>
                        <a:t>Jan 29, 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0480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rgbClr val="C00000"/>
                          </a:solidFill>
                          <a:effectLst/>
                          <a:latin typeface="Calibri" pitchFamily="34" charset="0"/>
                          <a:cs typeface="Times New Roman" pitchFamily="18" charset="0"/>
                        </a:rPr>
                        <a:t>9</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rgbClr val="C00000"/>
                          </a:solidFill>
                          <a:effectLst/>
                          <a:latin typeface="Calibri" pitchFamily="34" charset="0"/>
                          <a:cs typeface="Times New Roman" pitchFamily="18" charset="0"/>
                        </a:rPr>
                        <a:t>Warnings Against False Teachers                        (II Peter 2:1-22)</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spcBef>
                          <a:spcPts val="0"/>
                        </a:spcBef>
                        <a:spcAft>
                          <a:spcPts val="0"/>
                        </a:spcAft>
                      </a:pPr>
                      <a:r>
                        <a:rPr lang="en-US" sz="1600" b="0" dirty="0">
                          <a:solidFill>
                            <a:srgbClr val="C00000"/>
                          </a:solidFill>
                          <a:effectLst/>
                          <a:latin typeface="+mn-lt"/>
                          <a:ea typeface="Times New Roman" panose="02020603050405020304" pitchFamily="18" charset="0"/>
                          <a:cs typeface="Courier New" panose="02070309020205020404" pitchFamily="49" charset="0"/>
                        </a:rPr>
                        <a:t>Feb 2, 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60960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10</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Warnings Against False Teachers  (Jude)</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spcBef>
                          <a:spcPts val="0"/>
                        </a:spcBef>
                        <a:spcAft>
                          <a:spcPts val="0"/>
                        </a:spcAft>
                      </a:pPr>
                      <a:r>
                        <a:rPr lang="en-US" sz="1600" b="0" dirty="0">
                          <a:solidFill>
                            <a:schemeClr val="tx1"/>
                          </a:solidFill>
                          <a:effectLst/>
                          <a:latin typeface="+mn-lt"/>
                          <a:ea typeface="Times New Roman" panose="02020603050405020304" pitchFamily="18" charset="0"/>
                          <a:cs typeface="Courier New" panose="02070309020205020404" pitchFamily="49" charset="0"/>
                        </a:rPr>
                        <a:t>Feb 5, 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0480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11</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The Coming of the Lord  (II Peter 3)</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spcBef>
                          <a:spcPts val="0"/>
                        </a:spcBef>
                        <a:spcAft>
                          <a:spcPts val="0"/>
                        </a:spcAft>
                      </a:pPr>
                      <a:r>
                        <a:rPr lang="en-US" sz="1600" b="0" dirty="0">
                          <a:solidFill>
                            <a:schemeClr val="tx1"/>
                          </a:solidFill>
                          <a:effectLst/>
                          <a:latin typeface="+mn-lt"/>
                          <a:ea typeface="Times New Roman" panose="02020603050405020304" pitchFamily="18" charset="0"/>
                          <a:cs typeface="Courier New" panose="02070309020205020404" pitchFamily="49" charset="0"/>
                        </a:rPr>
                        <a:t>Feb 9, 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0480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12</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Persecution and Ideological Struggles  </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spcBef>
                          <a:spcPts val="0"/>
                        </a:spcBef>
                        <a:spcAft>
                          <a:spcPts val="0"/>
                        </a:spcAft>
                      </a:pPr>
                      <a:r>
                        <a:rPr lang="en-US" sz="1600" b="0" dirty="0">
                          <a:solidFill>
                            <a:schemeClr val="tx1"/>
                          </a:solidFill>
                          <a:effectLst/>
                          <a:latin typeface="+mn-lt"/>
                          <a:ea typeface="Times New Roman" panose="02020603050405020304" pitchFamily="18" charset="0"/>
                          <a:cs typeface="Courier New" panose="02070309020205020404" pitchFamily="49" charset="0"/>
                        </a:rPr>
                        <a:t>Feb 12, 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0480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13</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600" b="1" i="0" u="none" strike="noStrike" cap="none" normalizeH="0" baseline="0" dirty="0">
                          <a:ln>
                            <a:noFill/>
                          </a:ln>
                          <a:solidFill>
                            <a:schemeClr val="tx1"/>
                          </a:solidFill>
                          <a:effectLst/>
                          <a:latin typeface="Calibri" pitchFamily="34" charset="0"/>
                          <a:cs typeface="Times New Roman" pitchFamily="18" charset="0"/>
                        </a:rPr>
                        <a:t>Review</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spcBef>
                          <a:spcPts val="0"/>
                        </a:spcBef>
                        <a:spcAft>
                          <a:spcPts val="0"/>
                        </a:spcAft>
                      </a:pPr>
                      <a:r>
                        <a:rPr lang="en-US" sz="1600" b="0" dirty="0">
                          <a:solidFill>
                            <a:schemeClr val="tx1"/>
                          </a:solidFill>
                          <a:effectLst/>
                          <a:latin typeface="+mn-lt"/>
                          <a:ea typeface="Times New Roman" panose="02020603050405020304" pitchFamily="18" charset="0"/>
                          <a:cs typeface="Courier New" panose="02070309020205020404" pitchFamily="49" charset="0"/>
                        </a:rPr>
                        <a:t>Feb 16, 2020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04800">
                <a:tc>
                  <a:txBody>
                    <a:bodyPr/>
                    <a:lstStyle/>
                    <a:p>
                      <a:endParaRPr lang="en-US"/>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a:spcBef>
                          <a:spcPts val="0"/>
                        </a:spcBef>
                        <a:spcAft>
                          <a:spcPts val="0"/>
                        </a:spcAft>
                      </a:pPr>
                      <a:endParaRPr lang="en-US" sz="1600" b="0" dirty="0">
                        <a:solidFill>
                          <a:schemeClr val="tx1"/>
                        </a:solidFill>
                        <a:effectLst/>
                        <a:latin typeface="+mn-lt"/>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2" name="Rectangle 1">
            <a:extLst>
              <a:ext uri="{FF2B5EF4-FFF2-40B4-BE49-F238E27FC236}">
                <a16:creationId xmlns:a16="http://schemas.microsoft.com/office/drawing/2014/main" id="{AB2C11F6-CF10-4617-8FA5-7DD4DE13D110}"/>
              </a:ext>
            </a:extLst>
          </p:cNvPr>
          <p:cNvSpPr/>
          <p:nvPr/>
        </p:nvSpPr>
        <p:spPr>
          <a:xfrm>
            <a:off x="10435770" y="6255656"/>
            <a:ext cx="551543" cy="50936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C00000"/>
                </a:solidFill>
                <a:latin typeface="Aparajita" panose="020B0604020202020204" pitchFamily="34" charset="0"/>
                <a:cs typeface="Aparajita" panose="020B0604020202020204" pitchFamily="34" charset="0"/>
              </a:rPr>
              <a:t>II</a:t>
            </a:r>
          </a:p>
        </p:txBody>
      </p:sp>
    </p:spTree>
    <p:extLst>
      <p:ext uri="{BB962C8B-B14F-4D97-AF65-F5344CB8AC3E}">
        <p14:creationId xmlns:p14="http://schemas.microsoft.com/office/powerpoint/2010/main" val="409687259"/>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AE25-0008-49AF-9C1F-393449A4331D}"/>
              </a:ext>
            </a:extLst>
          </p:cNvPr>
          <p:cNvSpPr>
            <a:spLocks noGrp="1"/>
          </p:cNvSpPr>
          <p:nvPr>
            <p:ph type="title"/>
          </p:nvPr>
        </p:nvSpPr>
        <p:spPr>
          <a:xfrm>
            <a:off x="0" y="65316"/>
            <a:ext cx="12192000" cy="791029"/>
          </a:xfrm>
        </p:spPr>
        <p:txBody>
          <a:bodyPr>
            <a:normAutofit fontScale="90000"/>
          </a:bodyPr>
          <a:lstStyle/>
          <a:p>
            <a:r>
              <a:rPr lang="en-US" dirty="0"/>
              <a:t>2 Peter 2:10-16 – Marked Men, Their Character</a:t>
            </a:r>
          </a:p>
        </p:txBody>
      </p:sp>
      <p:sp>
        <p:nvSpPr>
          <p:cNvPr id="3" name="Content Placeholder 2">
            <a:extLst>
              <a:ext uri="{FF2B5EF4-FFF2-40B4-BE49-F238E27FC236}">
                <a16:creationId xmlns:a16="http://schemas.microsoft.com/office/drawing/2014/main" id="{2660AF4B-C24C-4272-B84A-682FE41D3E98}"/>
              </a:ext>
            </a:extLst>
          </p:cNvPr>
          <p:cNvSpPr>
            <a:spLocks noGrp="1"/>
          </p:cNvSpPr>
          <p:nvPr>
            <p:ph idx="1"/>
          </p:nvPr>
        </p:nvSpPr>
        <p:spPr>
          <a:xfrm>
            <a:off x="159657" y="856346"/>
            <a:ext cx="11843657" cy="5747654"/>
          </a:xfrm>
        </p:spPr>
        <p:txBody>
          <a:bodyPr>
            <a:normAutofit fontScale="92500" lnSpcReduction="10000"/>
          </a:bodyPr>
          <a:lstStyle/>
          <a:p>
            <a:pPr marL="514350" indent="-514350">
              <a:buFont typeface="+mj-lt"/>
              <a:buAutoNum type="arabicPeriod"/>
            </a:pPr>
            <a:r>
              <a:rPr lang="en-US" dirty="0">
                <a:highlight>
                  <a:srgbClr val="FFFF99"/>
                </a:highlight>
              </a:rPr>
              <a:t>Their REVILING (2:10-12)</a:t>
            </a:r>
          </a:p>
          <a:p>
            <a:pPr lvl="1"/>
            <a:r>
              <a:rPr lang="en-US" dirty="0">
                <a:solidFill>
                  <a:srgbClr val="0000FF"/>
                </a:solidFill>
              </a:rPr>
              <a:t>The Reason (10): </a:t>
            </a:r>
            <a:r>
              <a:rPr lang="en-US" dirty="0"/>
              <a:t>“Do your own thing”, Indulge, Defiled, Despise</a:t>
            </a:r>
          </a:p>
          <a:p>
            <a:pPr lvl="2"/>
            <a:r>
              <a:rPr lang="en-US" dirty="0"/>
              <a:t>Pride -  “Bold” -  “Willful” (lived to please only themselves) – Arrogant, No Respect</a:t>
            </a:r>
          </a:p>
          <a:p>
            <a:pPr lvl="1"/>
            <a:r>
              <a:rPr lang="en-US" dirty="0">
                <a:solidFill>
                  <a:srgbClr val="0000FF"/>
                </a:solidFill>
              </a:rPr>
              <a:t>The Seriousness (11): </a:t>
            </a:r>
          </a:p>
          <a:p>
            <a:pPr lvl="2"/>
            <a:r>
              <a:rPr lang="en-US" dirty="0"/>
              <a:t>They Do Not Respect Anyone!  </a:t>
            </a:r>
            <a:r>
              <a:rPr lang="en-US" b="0" i="1" dirty="0"/>
              <a:t>Speaking Evil of Others is a Great Sin</a:t>
            </a:r>
          </a:p>
          <a:p>
            <a:pPr lvl="1"/>
            <a:r>
              <a:rPr lang="en-US" dirty="0">
                <a:solidFill>
                  <a:srgbClr val="0000FF"/>
                </a:solidFill>
              </a:rPr>
              <a:t>The Judgement (12)</a:t>
            </a:r>
          </a:p>
          <a:p>
            <a:pPr lvl="2"/>
            <a:r>
              <a:rPr lang="en-US" dirty="0"/>
              <a:t>Irrational Animals – </a:t>
            </a:r>
            <a:r>
              <a:rPr lang="en-US" sz="2200" i="1" dirty="0"/>
              <a:t>Blaspheming about matters they do not understand</a:t>
            </a:r>
          </a:p>
          <a:p>
            <a:pPr lvl="2"/>
            <a:r>
              <a:rPr lang="en-US" sz="2200" dirty="0"/>
              <a:t>As they seek to destroy the Faith, they actually destroy themselves,</a:t>
            </a:r>
          </a:p>
          <a:p>
            <a:pPr marL="514350" indent="-514350">
              <a:buFont typeface="+mj-lt"/>
              <a:buAutoNum type="arabicPeriod"/>
            </a:pPr>
            <a:r>
              <a:rPr lang="en-US" dirty="0">
                <a:highlight>
                  <a:srgbClr val="FFFF99"/>
                </a:highlight>
              </a:rPr>
              <a:t>Their REVELING / RIOTING (2:13-14a)</a:t>
            </a:r>
          </a:p>
          <a:p>
            <a:pPr lvl="1"/>
            <a:r>
              <a:rPr lang="en-US" dirty="0"/>
              <a:t>Count it Pleasure to Revel in their Wrongdoing</a:t>
            </a:r>
          </a:p>
          <a:p>
            <a:pPr lvl="1"/>
            <a:r>
              <a:rPr lang="en-US" dirty="0"/>
              <a:t>They are Blots and Blemishes (13)</a:t>
            </a:r>
          </a:p>
          <a:p>
            <a:pPr lvl="1"/>
            <a:r>
              <a:rPr lang="en-US" dirty="0"/>
              <a:t>Revel in their Deceptions (13)</a:t>
            </a:r>
          </a:p>
          <a:p>
            <a:pPr lvl="1"/>
            <a:r>
              <a:rPr lang="en-US" dirty="0"/>
              <a:t>They Feast Upon You (2:3)</a:t>
            </a:r>
          </a:p>
          <a:p>
            <a:pPr lvl="1"/>
            <a:r>
              <a:rPr lang="en-US" dirty="0"/>
              <a:t>Insatiable for Sin (14)</a:t>
            </a:r>
          </a:p>
          <a:p>
            <a:pPr lvl="1"/>
            <a:r>
              <a:rPr lang="en-US" dirty="0"/>
              <a:t>Entice Unsteady Souls (14) – “Bait” Offering Liberty (19), Fulfillment</a:t>
            </a:r>
          </a:p>
          <a:p>
            <a:pPr lvl="1"/>
            <a:r>
              <a:rPr lang="en-US" dirty="0"/>
              <a:t>Hearts Trained for Greed (14)</a:t>
            </a:r>
          </a:p>
          <a:p>
            <a:pPr lvl="1"/>
            <a:r>
              <a:rPr lang="en-US" dirty="0"/>
              <a:t>Accursed (14)</a:t>
            </a:r>
          </a:p>
          <a:p>
            <a:pPr lvl="1"/>
            <a:endParaRPr lang="en-US" dirty="0"/>
          </a:p>
        </p:txBody>
      </p:sp>
    </p:spTree>
    <p:extLst>
      <p:ext uri="{BB962C8B-B14F-4D97-AF65-F5344CB8AC3E}">
        <p14:creationId xmlns:p14="http://schemas.microsoft.com/office/powerpoint/2010/main" val="41970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 calcmode="lin" valueType="num">
                                      <p:cBhvr additive="base">
                                        <p:cTn id="5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 calcmode="lin" valueType="num">
                                      <p:cBhvr additive="base">
                                        <p:cTn id="6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
                                            <p:txEl>
                                              <p:pRg st="14" end="14"/>
                                            </p:txEl>
                                          </p:spTgt>
                                        </p:tgtEl>
                                        <p:attrNameLst>
                                          <p:attrName>style.visibility</p:attrName>
                                        </p:attrNameLst>
                                      </p:cBhvr>
                                      <p:to>
                                        <p:strVal val="visible"/>
                                      </p:to>
                                    </p:set>
                                    <p:anim calcmode="lin" valueType="num">
                                      <p:cBhvr additive="base">
                                        <p:cTn id="6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
                                            <p:txEl>
                                              <p:pRg st="15" end="15"/>
                                            </p:txEl>
                                          </p:spTgt>
                                        </p:tgtEl>
                                        <p:attrNameLst>
                                          <p:attrName>style.visibility</p:attrName>
                                        </p:attrNameLst>
                                      </p:cBhvr>
                                      <p:to>
                                        <p:strVal val="visible"/>
                                      </p:to>
                                    </p:set>
                                    <p:anim calcmode="lin" valueType="num">
                                      <p:cBhvr additive="base">
                                        <p:cTn id="69"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
                                            <p:txEl>
                                              <p:pRg st="16" end="16"/>
                                            </p:txEl>
                                          </p:spTgt>
                                        </p:tgtEl>
                                        <p:attrNameLst>
                                          <p:attrName>style.visibility</p:attrName>
                                        </p:attrNameLst>
                                      </p:cBhvr>
                                      <p:to>
                                        <p:strVal val="visible"/>
                                      </p:to>
                                    </p:set>
                                    <p:anim calcmode="lin" valueType="num">
                                      <p:cBhvr additive="base">
                                        <p:cTn id="73"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AE25-0008-49AF-9C1F-393449A4331D}"/>
              </a:ext>
            </a:extLst>
          </p:cNvPr>
          <p:cNvSpPr>
            <a:spLocks noGrp="1"/>
          </p:cNvSpPr>
          <p:nvPr>
            <p:ph type="title"/>
          </p:nvPr>
        </p:nvSpPr>
        <p:spPr>
          <a:xfrm>
            <a:off x="0" y="65316"/>
            <a:ext cx="12192000" cy="791029"/>
          </a:xfrm>
        </p:spPr>
        <p:txBody>
          <a:bodyPr>
            <a:normAutofit fontScale="90000"/>
          </a:bodyPr>
          <a:lstStyle/>
          <a:p>
            <a:r>
              <a:rPr lang="en-US" dirty="0"/>
              <a:t>2 Peter 2:10-16 – Marked Men, Their Character</a:t>
            </a:r>
          </a:p>
        </p:txBody>
      </p:sp>
      <p:sp>
        <p:nvSpPr>
          <p:cNvPr id="3" name="Content Placeholder 2">
            <a:extLst>
              <a:ext uri="{FF2B5EF4-FFF2-40B4-BE49-F238E27FC236}">
                <a16:creationId xmlns:a16="http://schemas.microsoft.com/office/drawing/2014/main" id="{2660AF4B-C24C-4272-B84A-682FE41D3E98}"/>
              </a:ext>
            </a:extLst>
          </p:cNvPr>
          <p:cNvSpPr>
            <a:spLocks noGrp="1"/>
          </p:cNvSpPr>
          <p:nvPr>
            <p:ph idx="1"/>
          </p:nvPr>
        </p:nvSpPr>
        <p:spPr>
          <a:xfrm>
            <a:off x="1" y="856346"/>
            <a:ext cx="12192000" cy="5747654"/>
          </a:xfrm>
        </p:spPr>
        <p:txBody>
          <a:bodyPr>
            <a:normAutofit fontScale="92500" lnSpcReduction="10000"/>
          </a:bodyPr>
          <a:lstStyle/>
          <a:p>
            <a:pPr marL="514350" indent="-514350">
              <a:buFont typeface="+mj-lt"/>
              <a:buAutoNum type="arabicPeriod"/>
            </a:pPr>
            <a:r>
              <a:rPr lang="en-US" dirty="0">
                <a:solidFill>
                  <a:schemeClr val="bg1">
                    <a:lumMod val="50000"/>
                  </a:schemeClr>
                </a:solidFill>
              </a:rPr>
              <a:t>Their REVILING (2:10-12)</a:t>
            </a:r>
          </a:p>
          <a:p>
            <a:pPr marL="514350" indent="-514350">
              <a:buFont typeface="+mj-lt"/>
              <a:buAutoNum type="arabicPeriod"/>
            </a:pPr>
            <a:r>
              <a:rPr lang="en-US" dirty="0">
                <a:solidFill>
                  <a:schemeClr val="bg1">
                    <a:lumMod val="50000"/>
                  </a:schemeClr>
                </a:solidFill>
              </a:rPr>
              <a:t>Their REVELING (2:13-14a)</a:t>
            </a:r>
          </a:p>
          <a:p>
            <a:pPr marL="514350" indent="-514350">
              <a:buFont typeface="+mj-lt"/>
              <a:buAutoNum type="arabicPeriod"/>
            </a:pPr>
            <a:r>
              <a:rPr lang="en-US" dirty="0">
                <a:highlight>
                  <a:srgbClr val="FFFF99"/>
                </a:highlight>
              </a:rPr>
              <a:t>Their REVOLTING (2:14B-16) - </a:t>
            </a:r>
            <a:r>
              <a:rPr lang="en-US" dirty="0"/>
              <a:t>“Forsaken the right way” (15) Why? </a:t>
            </a:r>
          </a:p>
          <a:p>
            <a:pPr marL="457200" indent="-457200">
              <a:buFont typeface="+mj-lt"/>
              <a:buAutoNum type="arabicPeriod"/>
            </a:pPr>
            <a:r>
              <a:rPr lang="en-US" dirty="0">
                <a:solidFill>
                  <a:srgbClr val="0000FF"/>
                </a:solidFill>
              </a:rPr>
              <a:t>They want to satisfy </a:t>
            </a:r>
            <a:r>
              <a:rPr lang="en-US" dirty="0"/>
              <a:t>the cravings of their flesh. (14a)</a:t>
            </a:r>
          </a:p>
          <a:p>
            <a:pPr marL="457200" indent="-457200">
              <a:buFont typeface="+mj-lt"/>
              <a:buAutoNum type="arabicPeriod"/>
            </a:pPr>
            <a:r>
              <a:rPr lang="en-US" dirty="0">
                <a:solidFill>
                  <a:srgbClr val="0000FF"/>
                </a:solidFill>
              </a:rPr>
              <a:t>They are Covetous </a:t>
            </a:r>
            <a:r>
              <a:rPr lang="en-US" dirty="0"/>
              <a:t>and want to Exploit People for Personal Gain</a:t>
            </a:r>
          </a:p>
          <a:p>
            <a:pPr lvl="1"/>
            <a:r>
              <a:rPr lang="en-US" dirty="0">
                <a:solidFill>
                  <a:srgbClr val="C00000"/>
                </a:solidFill>
              </a:rPr>
              <a:t>Hearts Trained for Greed </a:t>
            </a:r>
            <a:r>
              <a:rPr lang="en-US" dirty="0"/>
              <a:t>(14b). </a:t>
            </a:r>
            <a:r>
              <a:rPr lang="en-US" sz="2200" dirty="0"/>
              <a:t>Trained, Practice, Study, Manipulate to get what they want.</a:t>
            </a:r>
          </a:p>
          <a:p>
            <a:pPr lvl="2"/>
            <a:r>
              <a:rPr lang="en-US" dirty="0"/>
              <a:t>Matthew 16:26 – what profit is it if a man gains the whole world but loses his soul?</a:t>
            </a:r>
          </a:p>
          <a:p>
            <a:pPr lvl="1"/>
            <a:r>
              <a:rPr lang="en-US" dirty="0">
                <a:solidFill>
                  <a:srgbClr val="C00000"/>
                </a:solidFill>
              </a:rPr>
              <a:t>Balaam</a:t>
            </a:r>
            <a:r>
              <a:rPr lang="en-US" dirty="0"/>
              <a:t> (Numbers 22-24) – He knew the Truth of God and the Will of God but Deliberately Abandoned the Right Way and Went Astray.</a:t>
            </a:r>
          </a:p>
          <a:p>
            <a:pPr lvl="2"/>
            <a:r>
              <a:rPr lang="en-US" dirty="0"/>
              <a:t>Result – Israel did not maintain its separation, Israel compromised.</a:t>
            </a:r>
          </a:p>
          <a:p>
            <a:pPr lvl="1"/>
            <a:r>
              <a:rPr lang="en-US" dirty="0"/>
              <a:t>Madness – Like the Prodigal Son who came to himself. Luke 15:17</a:t>
            </a:r>
          </a:p>
          <a:p>
            <a:pPr marL="457200" indent="-457200">
              <a:buFont typeface="+mj-lt"/>
              <a:buAutoNum type="arabicPeriod"/>
            </a:pPr>
            <a:r>
              <a:rPr lang="en-US" dirty="0">
                <a:solidFill>
                  <a:srgbClr val="0000FF"/>
                </a:solidFill>
              </a:rPr>
              <a:t>The True Servant of God</a:t>
            </a:r>
          </a:p>
          <a:p>
            <a:pPr marL="914400" lvl="1" indent="-457200">
              <a:buFont typeface="+mj-lt"/>
              <a:buAutoNum type="arabicPeriod"/>
            </a:pPr>
            <a:r>
              <a:rPr lang="en-US" dirty="0"/>
              <a:t>Is Humble and Seeks to Serve Others</a:t>
            </a:r>
          </a:p>
          <a:p>
            <a:pPr marL="914400" lvl="1" indent="-457200">
              <a:buFont typeface="+mj-lt"/>
              <a:buAutoNum type="arabicPeriod"/>
            </a:pPr>
            <a:r>
              <a:rPr lang="en-US" dirty="0"/>
              <a:t>Does not seek Praise or Pay – He is Serving God with an Obedient Heart</a:t>
            </a:r>
          </a:p>
          <a:p>
            <a:pPr marL="914400" lvl="1" indent="-457200">
              <a:buFont typeface="+mj-lt"/>
              <a:buAutoNum type="arabicPeriod"/>
            </a:pPr>
            <a:r>
              <a:rPr lang="en-US" dirty="0"/>
              <a:t>Honors God and the Authority of God</a:t>
            </a:r>
          </a:p>
          <a:p>
            <a:pPr lvl="2"/>
            <a:endParaRPr lang="en-US" dirty="0"/>
          </a:p>
          <a:p>
            <a:pPr lvl="1"/>
            <a:endParaRPr lang="en-US" dirty="0"/>
          </a:p>
          <a:p>
            <a:pPr lvl="1"/>
            <a:endParaRPr lang="en-US" dirty="0"/>
          </a:p>
        </p:txBody>
      </p:sp>
    </p:spTree>
    <p:extLst>
      <p:ext uri="{BB962C8B-B14F-4D97-AF65-F5344CB8AC3E}">
        <p14:creationId xmlns:p14="http://schemas.microsoft.com/office/powerpoint/2010/main" val="319946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arn(inVertical)">
                                      <p:cBhvr>
                                        <p:cTn id="16" dur="500"/>
                                        <p:tgtEl>
                                          <p:spTgt spid="3">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arn(inVertical)">
                                      <p:cBhvr>
                                        <p:cTn id="19" dur="500"/>
                                        <p:tgtEl>
                                          <p:spTgt spid="3">
                                            <p:txEl>
                                              <p:pRg st="6" end="6"/>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arn(inVertical)">
                                      <p:cBhvr>
                                        <p:cTn id="22" dur="500"/>
                                        <p:tgtEl>
                                          <p:spTgt spid="3">
                                            <p:txEl>
                                              <p:pRg st="7" end="7"/>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arn(inVertical)">
                                      <p:cBhvr>
                                        <p:cTn id="25" dur="500"/>
                                        <p:tgtEl>
                                          <p:spTgt spid="3">
                                            <p:txEl>
                                              <p:pRg st="8" end="8"/>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arn(inVertical)">
                                      <p:cBhvr>
                                        <p:cTn id="28" dur="500"/>
                                        <p:tgtEl>
                                          <p:spTgt spid="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 calcmode="lin" valueType="num">
                                      <p:cBhvr additive="base">
                                        <p:cTn id="4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anim calcmode="lin" valueType="num">
                                      <p:cBhvr additive="base">
                                        <p:cTn id="4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7C6F-AA75-49AE-B280-2AA94AADAC38}"/>
              </a:ext>
            </a:extLst>
          </p:cNvPr>
          <p:cNvSpPr>
            <a:spLocks noGrp="1"/>
          </p:cNvSpPr>
          <p:nvPr>
            <p:ph type="title"/>
          </p:nvPr>
        </p:nvSpPr>
        <p:spPr>
          <a:xfrm>
            <a:off x="50800" y="0"/>
            <a:ext cx="12090400" cy="868589"/>
          </a:xfrm>
        </p:spPr>
        <p:txBody>
          <a:bodyPr/>
          <a:lstStyle/>
          <a:p>
            <a:r>
              <a:rPr lang="en-US" dirty="0"/>
              <a:t>2 Peter 2:17-22 False Freedom (Their Claims)</a:t>
            </a:r>
          </a:p>
        </p:txBody>
      </p:sp>
      <p:sp>
        <p:nvSpPr>
          <p:cNvPr id="3" name="Content Placeholder 2">
            <a:extLst>
              <a:ext uri="{FF2B5EF4-FFF2-40B4-BE49-F238E27FC236}">
                <a16:creationId xmlns:a16="http://schemas.microsoft.com/office/drawing/2014/main" id="{8A47BB70-E096-4EEA-B009-5357DC3D7FA3}"/>
              </a:ext>
            </a:extLst>
          </p:cNvPr>
          <p:cNvSpPr>
            <a:spLocks noGrp="1"/>
          </p:cNvSpPr>
          <p:nvPr>
            <p:ph idx="1"/>
          </p:nvPr>
        </p:nvSpPr>
        <p:spPr>
          <a:xfrm>
            <a:off x="101600" y="868589"/>
            <a:ext cx="11988800" cy="5671696"/>
          </a:xfrm>
        </p:spPr>
        <p:txBody>
          <a:bodyPr>
            <a:normAutofit fontScale="92500" lnSpcReduction="10000"/>
          </a:bodyPr>
          <a:lstStyle/>
          <a:p>
            <a:pPr marL="514350" indent="-514350">
              <a:buFont typeface="+mj-lt"/>
              <a:buAutoNum type="arabicPeriod"/>
            </a:pPr>
            <a:r>
              <a:rPr lang="en-US" dirty="0">
                <a:highlight>
                  <a:srgbClr val="FFFF99"/>
                </a:highlight>
              </a:rPr>
              <a:t>It is Based on False Promises (2:17-18)</a:t>
            </a:r>
          </a:p>
          <a:p>
            <a:pPr marL="457200" lvl="1" indent="0" algn="ctr">
              <a:buNone/>
            </a:pPr>
            <a:r>
              <a:rPr lang="en-US" dirty="0">
                <a:solidFill>
                  <a:srgbClr val="C00000"/>
                </a:solidFill>
              </a:rPr>
              <a:t>1 Kings 8:56 – not one word has failed of all His good promises.</a:t>
            </a:r>
          </a:p>
          <a:p>
            <a:pPr marL="914400" lvl="1" indent="-457200">
              <a:buFont typeface="+mj-lt"/>
              <a:buAutoNum type="arabicPeriod"/>
            </a:pPr>
            <a:r>
              <a:rPr lang="en-US" dirty="0">
                <a:solidFill>
                  <a:srgbClr val="0000FF"/>
                </a:solidFill>
              </a:rPr>
              <a:t>“</a:t>
            </a:r>
            <a:r>
              <a:rPr lang="en-US" i="1" dirty="0">
                <a:solidFill>
                  <a:srgbClr val="0000FF"/>
                </a:solidFill>
              </a:rPr>
              <a:t>Springs without Water</a:t>
            </a:r>
            <a:r>
              <a:rPr lang="en-US" dirty="0">
                <a:solidFill>
                  <a:srgbClr val="0000FF"/>
                </a:solidFill>
              </a:rPr>
              <a:t>” </a:t>
            </a:r>
            <a:r>
              <a:rPr lang="en-US" dirty="0"/>
              <a:t>(17) – Never Satisfying, Always Leaves you Wanting</a:t>
            </a:r>
          </a:p>
          <a:p>
            <a:pPr lvl="2"/>
            <a:r>
              <a:rPr lang="en-US" dirty="0"/>
              <a:t>Jesus is the Living Water - John 4:13-14; John 7:38-39</a:t>
            </a:r>
          </a:p>
          <a:p>
            <a:pPr marL="914400" lvl="1" indent="-457200">
              <a:buFont typeface="+mj-lt"/>
              <a:buAutoNum type="arabicPeriod"/>
            </a:pPr>
            <a:r>
              <a:rPr lang="en-US" dirty="0">
                <a:solidFill>
                  <a:srgbClr val="0000FF"/>
                </a:solidFill>
              </a:rPr>
              <a:t>“Mists Driven by a Storm”</a:t>
            </a:r>
          </a:p>
          <a:p>
            <a:pPr lvl="2"/>
            <a:r>
              <a:rPr lang="en-US" dirty="0"/>
              <a:t>There is a Noise, a Motion, something to Watch – but Nothing Profitable Happens</a:t>
            </a:r>
          </a:p>
          <a:p>
            <a:pPr lvl="2"/>
            <a:r>
              <a:rPr lang="en-US" dirty="0"/>
              <a:t>They are Promoters of their Doctrines – Loud Boasts (inflated words that say nothing)</a:t>
            </a:r>
          </a:p>
          <a:p>
            <a:pPr lvl="2"/>
            <a:r>
              <a:rPr lang="en-US" dirty="0"/>
              <a:t>They Entice Our Desires (Galatians 5:19-21 – works of the flesh)</a:t>
            </a:r>
          </a:p>
          <a:p>
            <a:pPr lvl="2"/>
            <a:r>
              <a:rPr lang="en-US" dirty="0"/>
              <a:t>They Target Certain People – those who have barely escaped (18)</a:t>
            </a:r>
          </a:p>
          <a:p>
            <a:pPr marL="514350" indent="-514350">
              <a:buFont typeface="+mj-lt"/>
              <a:buAutoNum type="arabicPeriod"/>
            </a:pPr>
            <a:r>
              <a:rPr lang="en-US" dirty="0">
                <a:highlight>
                  <a:srgbClr val="FFFF99"/>
                </a:highlight>
              </a:rPr>
              <a:t>It is Offered by Slaves Themselves (19-20)</a:t>
            </a:r>
          </a:p>
          <a:p>
            <a:pPr lvl="1"/>
            <a:r>
              <a:rPr lang="en-US" dirty="0"/>
              <a:t>They claim to be servants of God, but they are servants to Sin</a:t>
            </a:r>
          </a:p>
          <a:p>
            <a:pPr lvl="2"/>
            <a:r>
              <a:rPr lang="en-US" dirty="0"/>
              <a:t>Money, Covetousness, Lust, Pride</a:t>
            </a:r>
          </a:p>
          <a:p>
            <a:pPr lvl="1"/>
            <a:r>
              <a:rPr lang="en-US" dirty="0">
                <a:solidFill>
                  <a:srgbClr val="0000FF"/>
                </a:solidFill>
              </a:rPr>
              <a:t>The Freedom in Christ</a:t>
            </a:r>
            <a:r>
              <a:rPr lang="en-US" dirty="0"/>
              <a:t>: Truth (John 8:32), Sin (Romans 5:17; </a:t>
            </a:r>
            <a:r>
              <a:rPr lang="en-US" u="sng" dirty="0"/>
              <a:t>8:1-3)</a:t>
            </a:r>
          </a:p>
          <a:p>
            <a:pPr marL="514350" indent="-514350">
              <a:buFont typeface="+mj-lt"/>
              <a:buAutoNum type="arabicPeriod"/>
            </a:pPr>
            <a:r>
              <a:rPr lang="en-US" dirty="0">
                <a:highlight>
                  <a:srgbClr val="FFFF99"/>
                </a:highlight>
              </a:rPr>
              <a:t>It is Offered by Dogs and Pigs (21-22)</a:t>
            </a:r>
          </a:p>
          <a:p>
            <a:pPr lvl="1"/>
            <a:r>
              <a:rPr lang="en-US" dirty="0"/>
              <a:t>Knew the Way of Righteousness – Left It! Fell From Grace! (Heb 6:4-5; 10:26-27)</a:t>
            </a:r>
          </a:p>
          <a:p>
            <a:pPr lvl="1"/>
            <a:r>
              <a:rPr lang="en-US" dirty="0"/>
              <a:t>Returned to the World</a:t>
            </a:r>
          </a:p>
        </p:txBody>
      </p:sp>
    </p:spTree>
    <p:extLst>
      <p:ext uri="{BB962C8B-B14F-4D97-AF65-F5344CB8AC3E}">
        <p14:creationId xmlns:p14="http://schemas.microsoft.com/office/powerpoint/2010/main" val="279023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calcmode="lin" valueType="num">
                                      <p:cBhvr additive="base">
                                        <p:cTn id="5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 calcmode="lin" valueType="num">
                                      <p:cBhvr additive="base">
                                        <p:cTn id="6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 calcmode="lin" valueType="num">
                                      <p:cBhvr additive="base">
                                        <p:cTn id="6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
                                            <p:txEl>
                                              <p:pRg st="14" end="14"/>
                                            </p:txEl>
                                          </p:spTgt>
                                        </p:tgtEl>
                                        <p:attrNameLst>
                                          <p:attrName>style.visibility</p:attrName>
                                        </p:attrNameLst>
                                      </p:cBhvr>
                                      <p:to>
                                        <p:strVal val="visible"/>
                                      </p:to>
                                    </p:set>
                                    <p:anim calcmode="lin" valueType="num">
                                      <p:cBhvr additive="base">
                                        <p:cTn id="7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xEl>
                                              <p:pRg st="15" end="15"/>
                                            </p:txEl>
                                          </p:spTgt>
                                        </p:tgtEl>
                                        <p:attrNameLst>
                                          <p:attrName>style.visibility</p:attrName>
                                        </p:attrNameLst>
                                      </p:cBhvr>
                                      <p:to>
                                        <p:strVal val="visible"/>
                                      </p:to>
                                    </p:set>
                                    <p:anim calcmode="lin" valueType="num">
                                      <p:cBhvr additive="base">
                                        <p:cTn id="7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1B4C-8667-46E1-B549-E29FBABDDD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059AB3-599F-445C-8195-FB34CA47DCB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0C00507-200B-4EEF-BAB5-76A528061DDA}"/>
              </a:ext>
            </a:extLst>
          </p:cNvPr>
          <p:cNvPicPr>
            <a:picLocks noChangeAspect="1"/>
          </p:cNvPicPr>
          <p:nvPr/>
        </p:nvPicPr>
        <p:blipFill>
          <a:blip r:embed="rId2"/>
          <a:stretch>
            <a:fillRect/>
          </a:stretch>
        </p:blipFill>
        <p:spPr>
          <a:xfrm>
            <a:off x="0" y="-25401"/>
            <a:ext cx="12192000" cy="6858000"/>
          </a:xfrm>
          <a:prstGeom prst="rect">
            <a:avLst/>
          </a:prstGeom>
          <a:solidFill>
            <a:schemeClr val="accent4">
              <a:lumMod val="20000"/>
              <a:lumOff val="80000"/>
            </a:schemeClr>
          </a:solidFill>
        </p:spPr>
      </p:pic>
      <p:sp>
        <p:nvSpPr>
          <p:cNvPr id="5" name="TextBox 4">
            <a:extLst>
              <a:ext uri="{FF2B5EF4-FFF2-40B4-BE49-F238E27FC236}">
                <a16:creationId xmlns:a16="http://schemas.microsoft.com/office/drawing/2014/main" id="{2BD02D28-F98F-4E4F-AFDA-739D343C8E14}"/>
              </a:ext>
            </a:extLst>
          </p:cNvPr>
          <p:cNvSpPr txBox="1"/>
          <p:nvPr/>
        </p:nvSpPr>
        <p:spPr>
          <a:xfrm>
            <a:off x="4789714" y="3013501"/>
            <a:ext cx="2331087" cy="830997"/>
          </a:xfrm>
          <a:prstGeom prst="rect">
            <a:avLst/>
          </a:prstGeom>
          <a:noFill/>
        </p:spPr>
        <p:txBody>
          <a:bodyPr wrap="none" rtlCol="0">
            <a:spAutoFit/>
          </a:bodyPr>
          <a:lstStyle/>
          <a:p>
            <a:r>
              <a:rPr lang="en-US" sz="4800" dirty="0">
                <a:solidFill>
                  <a:srgbClr val="C00000"/>
                </a:solidFill>
              </a:rPr>
              <a:t>Lesson 9</a:t>
            </a:r>
          </a:p>
        </p:txBody>
      </p:sp>
      <p:sp>
        <p:nvSpPr>
          <p:cNvPr id="6" name="TextBox 5">
            <a:extLst>
              <a:ext uri="{FF2B5EF4-FFF2-40B4-BE49-F238E27FC236}">
                <a16:creationId xmlns:a16="http://schemas.microsoft.com/office/drawing/2014/main" id="{7DCE08C6-A949-4D78-A67D-B3791FA3FFE8}"/>
              </a:ext>
            </a:extLst>
          </p:cNvPr>
          <p:cNvSpPr txBox="1"/>
          <p:nvPr/>
        </p:nvSpPr>
        <p:spPr>
          <a:xfrm>
            <a:off x="624114" y="4270712"/>
            <a:ext cx="10729686" cy="2369880"/>
          </a:xfrm>
          <a:prstGeom prst="rect">
            <a:avLst/>
          </a:prstGeom>
          <a:solidFill>
            <a:schemeClr val="accent4">
              <a:lumMod val="20000"/>
              <a:lumOff val="80000"/>
              <a:alpha val="72000"/>
            </a:schemeClr>
          </a:solidFill>
        </p:spPr>
        <p:txBody>
          <a:bodyPr wrap="square" rtlCol="0">
            <a:spAutoFit/>
          </a:bodyPr>
          <a:lstStyle/>
          <a:p>
            <a:r>
              <a:rPr lang="en-US" sz="2800" b="1" i="1" dirty="0"/>
              <a:t>“By entertaining of strange persons, men sometimes entertain angels unawares </a:t>
            </a:r>
            <a:r>
              <a:rPr lang="en-US" sz="2800" i="1" dirty="0"/>
              <a:t>(Hebrews 13:2)</a:t>
            </a:r>
            <a:r>
              <a:rPr lang="en-US" sz="2800" b="1" i="1" dirty="0"/>
              <a:t>, but by entertaining strange doctrines, many have entertained devils unawares”  </a:t>
            </a:r>
            <a:r>
              <a:rPr lang="en-US" sz="2800" b="1" dirty="0"/>
              <a:t>John </a:t>
            </a:r>
            <a:r>
              <a:rPr lang="en-US" sz="2800" b="1" dirty="0" err="1"/>
              <a:t>Flavel</a:t>
            </a:r>
            <a:endParaRPr lang="en-US" sz="2800" b="1" dirty="0"/>
          </a:p>
          <a:p>
            <a:endParaRPr lang="en-US" sz="2800" b="1" dirty="0"/>
          </a:p>
          <a:p>
            <a:pPr algn="ctr"/>
            <a:r>
              <a:rPr lang="en-US" sz="3600" b="1" dirty="0">
                <a:solidFill>
                  <a:srgbClr val="C00000"/>
                </a:solidFill>
              </a:rPr>
              <a:t>IT IS TIME TO BE ALERT</a:t>
            </a:r>
          </a:p>
        </p:txBody>
      </p:sp>
    </p:spTree>
    <p:extLst>
      <p:ext uri="{BB962C8B-B14F-4D97-AF65-F5344CB8AC3E}">
        <p14:creationId xmlns:p14="http://schemas.microsoft.com/office/powerpoint/2010/main" val="132769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Slide Number Placeholder 2"/>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FE5B97E3-7480-4D6E-809A-BEA43E5334FD}" type="slidenum">
              <a:rPr lang="en-US" altLang="en-US" b="0">
                <a:latin typeface="Times New Roman" panose="02020603050405020304" pitchFamily="18" charset="0"/>
              </a:rPr>
              <a:pPr/>
              <a:t>24</a:t>
            </a:fld>
            <a:endParaRPr lang="en-US" altLang="en-US" b="0">
              <a:latin typeface="Times New Roman" panose="02020603050405020304" pitchFamily="18" charset="0"/>
            </a:endParaRPr>
          </a:p>
        </p:txBody>
      </p:sp>
      <p:sp>
        <p:nvSpPr>
          <p:cNvPr id="143363" name="Rectangle 3"/>
          <p:cNvSpPr>
            <a:spLocks noChangeArrowheads="1"/>
          </p:cNvSpPr>
          <p:nvPr/>
        </p:nvSpPr>
        <p:spPr bwMode="auto">
          <a:xfrm>
            <a:off x="2386966" y="-24765"/>
            <a:ext cx="10972800" cy="4247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15716" name="Rectangle 4"/>
          <p:cNvSpPr>
            <a:spLocks noChangeArrowheads="1"/>
          </p:cNvSpPr>
          <p:nvPr/>
        </p:nvSpPr>
        <p:spPr bwMode="auto">
          <a:xfrm>
            <a:off x="914400" y="2057399"/>
            <a:ext cx="10094596" cy="4415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93470" eaLnBrk="0" hangingPunct="0">
              <a:lnSpc>
                <a:spcPct val="80000"/>
              </a:lnSpc>
              <a:spcBef>
                <a:spcPct val="20000"/>
              </a:spcBef>
              <a:tabLst>
                <a:tab pos="6440806" algn="l"/>
                <a:tab pos="7614286" algn="l"/>
              </a:tabLst>
              <a:defRPr/>
            </a:pPr>
            <a:r>
              <a:rPr lang="en-US" sz="2880" dirty="0">
                <a:latin typeface="Arial" charset="0"/>
                <a:cs typeface="Arial" charset="0"/>
              </a:rPr>
              <a:t>False Teachers 		2:1-22</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2400" dirty="0">
                <a:latin typeface="Arial" charset="0"/>
                <a:cs typeface="Arial" charset="0"/>
              </a:rPr>
              <a:t>Prediction of their Coming		2:1-3</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2400" dirty="0">
                <a:latin typeface="Arial" charset="0"/>
                <a:cs typeface="Arial" charset="0"/>
              </a:rPr>
              <a:t>Past Examples of God’s Judgment		2:4-10a</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2400" dirty="0">
                <a:latin typeface="Arial" charset="0"/>
                <a:cs typeface="Arial" charset="0"/>
              </a:rPr>
              <a:t>Description of their Activities		2:10b-19</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2400" dirty="0">
                <a:latin typeface="Arial" charset="0"/>
                <a:cs typeface="Arial" charset="0"/>
              </a:rPr>
              <a:t>Danger of Entanglement		2:19b-22</a:t>
            </a:r>
          </a:p>
          <a:p>
            <a:pPr lvl="2" algn="r" defTabSz="1093470" eaLnBrk="0" hangingPunct="0">
              <a:lnSpc>
                <a:spcPct val="80000"/>
              </a:lnSpc>
              <a:spcBef>
                <a:spcPct val="20000"/>
              </a:spcBef>
              <a:tabLst>
                <a:tab pos="6440806" algn="l"/>
                <a:tab pos="7614286" algn="l"/>
              </a:tabLst>
              <a:defRPr/>
            </a:pPr>
            <a:r>
              <a:rPr lang="en-US" sz="2400" dirty="0">
                <a:latin typeface="Arial" charset="0"/>
                <a:cs typeface="Arial" charset="0"/>
              </a:rPr>
              <a:t>			</a:t>
            </a:r>
          </a:p>
          <a:p>
            <a:pPr lvl="2" defTabSz="1093470" eaLnBrk="0" hangingPunct="0">
              <a:lnSpc>
                <a:spcPct val="80000"/>
              </a:lnSpc>
              <a:spcBef>
                <a:spcPct val="20000"/>
              </a:spcBef>
              <a:tabLst>
                <a:tab pos="6440806" algn="l"/>
                <a:tab pos="7614286" algn="l"/>
              </a:tabLst>
              <a:defRPr/>
            </a:pPr>
            <a:r>
              <a:rPr lang="en-US" sz="2400" dirty="0">
                <a:latin typeface="Arial" charset="0"/>
                <a:cs typeface="Arial" charset="0"/>
              </a:rPr>
              <a:t>False Teachers :</a:t>
            </a:r>
          </a:p>
          <a:p>
            <a:pPr marL="1706880" lvl="2" indent="-609600" defTabSz="1093470" eaLnBrk="0" hangingPunct="0">
              <a:lnSpc>
                <a:spcPct val="80000"/>
              </a:lnSpc>
              <a:spcBef>
                <a:spcPct val="20000"/>
              </a:spcBef>
              <a:buFont typeface="Arial" pitchFamily="34" charset="0"/>
              <a:buChar char="•"/>
              <a:tabLst>
                <a:tab pos="6440806" algn="l"/>
                <a:tab pos="7614286" algn="l"/>
              </a:tabLst>
              <a:defRPr/>
            </a:pPr>
            <a:r>
              <a:rPr lang="en-US" sz="2400" dirty="0">
                <a:latin typeface="Arial" charset="0"/>
                <a:cs typeface="Arial" charset="0"/>
              </a:rPr>
              <a:t>The Destructiveness Of False Teachers</a:t>
            </a:r>
          </a:p>
          <a:p>
            <a:pPr marL="1706880" lvl="2" indent="-609600" defTabSz="1093470" eaLnBrk="0" hangingPunct="0">
              <a:lnSpc>
                <a:spcPct val="80000"/>
              </a:lnSpc>
              <a:spcBef>
                <a:spcPct val="20000"/>
              </a:spcBef>
              <a:buFont typeface="Arial" pitchFamily="34" charset="0"/>
              <a:buChar char="•"/>
              <a:tabLst>
                <a:tab pos="6440806" algn="l"/>
                <a:tab pos="7614286" algn="l"/>
              </a:tabLst>
              <a:defRPr/>
            </a:pPr>
            <a:r>
              <a:rPr lang="en-US" sz="2400" dirty="0">
                <a:latin typeface="Arial" charset="0"/>
                <a:cs typeface="Arial" charset="0"/>
              </a:rPr>
              <a:t>The Doom Of False Teachers </a:t>
            </a:r>
          </a:p>
          <a:p>
            <a:pPr marL="1706880" lvl="2" indent="-609600" defTabSz="1093470" eaLnBrk="0" hangingPunct="0">
              <a:lnSpc>
                <a:spcPct val="80000"/>
              </a:lnSpc>
              <a:spcBef>
                <a:spcPct val="20000"/>
              </a:spcBef>
              <a:buFont typeface="Arial" pitchFamily="34" charset="0"/>
              <a:buChar char="•"/>
              <a:tabLst>
                <a:tab pos="6440806" algn="l"/>
                <a:tab pos="7614286" algn="l"/>
              </a:tabLst>
              <a:defRPr/>
            </a:pPr>
            <a:r>
              <a:rPr lang="en-US" sz="2400" dirty="0">
                <a:latin typeface="Arial" charset="0"/>
                <a:cs typeface="Arial" charset="0"/>
              </a:rPr>
              <a:t>The Depravity Of False Teachers </a:t>
            </a:r>
          </a:p>
          <a:p>
            <a:pPr marL="1706880" lvl="2" indent="-609600" defTabSz="1093470" eaLnBrk="0" hangingPunct="0">
              <a:lnSpc>
                <a:spcPct val="80000"/>
              </a:lnSpc>
              <a:spcBef>
                <a:spcPct val="20000"/>
              </a:spcBef>
              <a:buFont typeface="Arial" pitchFamily="34" charset="0"/>
              <a:buChar char="•"/>
              <a:tabLst>
                <a:tab pos="6440806" algn="l"/>
                <a:tab pos="7614286" algn="l"/>
              </a:tabLst>
              <a:defRPr/>
            </a:pPr>
            <a:r>
              <a:rPr lang="en-US" sz="2400" dirty="0">
                <a:latin typeface="Arial" charset="0"/>
                <a:cs typeface="Arial" charset="0"/>
              </a:rPr>
              <a:t>The Deceptions Of False Teachers </a:t>
            </a:r>
          </a:p>
        </p:txBody>
      </p:sp>
      <p:sp>
        <p:nvSpPr>
          <p:cNvPr id="143365" name="Text Box 5"/>
          <p:cNvSpPr txBox="1">
            <a:spLocks noChangeArrowheads="1"/>
          </p:cNvSpPr>
          <p:nvPr/>
        </p:nvSpPr>
        <p:spPr bwMode="auto">
          <a:xfrm>
            <a:off x="2987040" y="899161"/>
            <a:ext cx="6627496" cy="6832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3840" dirty="0"/>
              <a:t>Outline of Second Peter 2</a:t>
            </a:r>
          </a:p>
        </p:txBody>
      </p:sp>
    </p:spTree>
    <p:extLst>
      <p:ext uri="{BB962C8B-B14F-4D97-AF65-F5344CB8AC3E}">
        <p14:creationId xmlns:p14="http://schemas.microsoft.com/office/powerpoint/2010/main" val="4108580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5716">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571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571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5716">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5716">
                                            <p:txEl>
                                              <p:pRg st="6" end="6"/>
                                            </p:txEl>
                                          </p:spTgt>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nodeType="afterEffect">
                                  <p:stCondLst>
                                    <p:cond delay="0"/>
                                  </p:stCondLst>
                                  <p:childTnLst>
                                    <p:set>
                                      <p:cBhvr>
                                        <p:cTn id="25" dur="1" fill="hold">
                                          <p:stCondLst>
                                            <p:cond delay="0"/>
                                          </p:stCondLst>
                                        </p:cTn>
                                        <p:tgtEl>
                                          <p:spTgt spid="115716">
                                            <p:txEl>
                                              <p:pRg st="7" end="7"/>
                                            </p:txEl>
                                          </p:spTgt>
                                        </p:tgtEl>
                                        <p:attrNameLst>
                                          <p:attrName>style.visibility</p:attrName>
                                        </p:attrNameLst>
                                      </p:cBhvr>
                                      <p:to>
                                        <p:strVal val="visible"/>
                                      </p:to>
                                    </p:set>
                                  </p:childTnLst>
                                </p:cTn>
                              </p:par>
                            </p:childTnLst>
                          </p:cTn>
                        </p:par>
                        <p:par>
                          <p:cTn id="26" fill="hold" nodeType="afterGroup">
                            <p:stCondLst>
                              <p:cond delay="0"/>
                            </p:stCondLst>
                            <p:childTnLst>
                              <p:par>
                                <p:cTn id="27" presetID="1" presetClass="entr" presetSubtype="0" fill="hold" nodeType="afterEffect">
                                  <p:stCondLst>
                                    <p:cond delay="0"/>
                                  </p:stCondLst>
                                  <p:childTnLst>
                                    <p:set>
                                      <p:cBhvr>
                                        <p:cTn id="28" dur="1" fill="hold">
                                          <p:stCondLst>
                                            <p:cond delay="0"/>
                                          </p:stCondLst>
                                        </p:cTn>
                                        <p:tgtEl>
                                          <p:spTgt spid="115716">
                                            <p:txEl>
                                              <p:pRg st="8" end="8"/>
                                            </p:txEl>
                                          </p:spTgt>
                                        </p:tgtEl>
                                        <p:attrNameLst>
                                          <p:attrName>style.visibility</p:attrName>
                                        </p:attrNameLst>
                                      </p:cBhvr>
                                      <p:to>
                                        <p:strVal val="visible"/>
                                      </p:to>
                                    </p:set>
                                  </p:childTnLst>
                                </p:cTn>
                              </p:par>
                            </p:childTnLst>
                          </p:cTn>
                        </p:par>
                        <p:par>
                          <p:cTn id="29" fill="hold" nodeType="afterGroup">
                            <p:stCondLst>
                              <p:cond delay="0"/>
                            </p:stCondLst>
                            <p:childTnLst>
                              <p:par>
                                <p:cTn id="30" presetID="1" presetClass="entr" presetSubtype="0" fill="hold" nodeType="afterEffect">
                                  <p:stCondLst>
                                    <p:cond delay="0"/>
                                  </p:stCondLst>
                                  <p:childTnLst>
                                    <p:set>
                                      <p:cBhvr>
                                        <p:cTn id="31" dur="1" fill="hold">
                                          <p:stCondLst>
                                            <p:cond delay="0"/>
                                          </p:stCondLst>
                                        </p:cTn>
                                        <p:tgtEl>
                                          <p:spTgt spid="115716">
                                            <p:txEl>
                                              <p:pRg st="9" end="9"/>
                                            </p:txEl>
                                          </p:spTgt>
                                        </p:tgtEl>
                                        <p:attrNameLst>
                                          <p:attrName>style.visibility</p:attrName>
                                        </p:attrNameLst>
                                      </p:cBhvr>
                                      <p:to>
                                        <p:strVal val="visible"/>
                                      </p:to>
                                    </p:set>
                                  </p:childTnLst>
                                </p:cTn>
                              </p:par>
                            </p:childTnLst>
                          </p:cTn>
                        </p:par>
                        <p:par>
                          <p:cTn id="32" fill="hold" nodeType="afterGroup">
                            <p:stCondLst>
                              <p:cond delay="0"/>
                            </p:stCondLst>
                            <p:childTnLst>
                              <p:par>
                                <p:cTn id="33" presetID="1" presetClass="entr" presetSubtype="0" fill="hold" nodeType="afterEffect">
                                  <p:stCondLst>
                                    <p:cond delay="0"/>
                                  </p:stCondLst>
                                  <p:childTnLst>
                                    <p:set>
                                      <p:cBhvr>
                                        <p:cTn id="34" dur="1" fill="hold">
                                          <p:stCondLst>
                                            <p:cond delay="0"/>
                                          </p:stCondLst>
                                        </p:cTn>
                                        <p:tgtEl>
                                          <p:spTgt spid="11571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6FBECE50-8731-470B-98A4-326071364612}" type="slidenum">
              <a:rPr lang="en-US" altLang="en-US" b="0">
                <a:latin typeface="Times New Roman" panose="02020603050405020304" pitchFamily="18" charset="0"/>
              </a:rPr>
              <a:pPr/>
              <a:t>25</a:t>
            </a:fld>
            <a:endParaRPr lang="en-US" altLang="en-US" b="0">
              <a:latin typeface="Times New Roman" panose="02020603050405020304" pitchFamily="18" charset="0"/>
            </a:endParaRPr>
          </a:p>
        </p:txBody>
      </p:sp>
      <p:sp>
        <p:nvSpPr>
          <p:cNvPr id="144387" name="Rectangle 2"/>
          <p:cNvSpPr>
            <a:spLocks noChangeArrowheads="1"/>
          </p:cNvSpPr>
          <p:nvPr/>
        </p:nvSpPr>
        <p:spPr bwMode="auto">
          <a:xfrm>
            <a:off x="1318260" y="2514600"/>
            <a:ext cx="941832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t>2 Peter 2: 1 But there were also false prophets among the people, even as there will be false teachers among you, who will secretly bring in destructive heresies, even denying the Lord who bought them, and bring on themselves swift destruction. 2 And many will follow their destructive ways, because of whom the way of truth will be blasphemed. 3 By covetousness they will exploit you with deceptive words; for a long time their judgment has not been idle, and their destruction does not slumber.</a:t>
            </a:r>
          </a:p>
        </p:txBody>
      </p:sp>
      <p:sp>
        <p:nvSpPr>
          <p:cNvPr id="5" name="Text Box 5"/>
          <p:cNvSpPr txBox="1">
            <a:spLocks noChangeArrowheads="1"/>
          </p:cNvSpPr>
          <p:nvPr/>
        </p:nvSpPr>
        <p:spPr bwMode="auto">
          <a:xfrm>
            <a:off x="1524000" y="899161"/>
            <a:ext cx="8229600" cy="6832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3840" dirty="0"/>
              <a:t>Where were they coming from?</a:t>
            </a:r>
          </a:p>
        </p:txBody>
      </p:sp>
    </p:spTree>
    <p:extLst>
      <p:ext uri="{BB962C8B-B14F-4D97-AF65-F5344CB8AC3E}">
        <p14:creationId xmlns:p14="http://schemas.microsoft.com/office/powerpoint/2010/main" val="42827264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DFE42D32-C498-4BEE-B18B-FCF19FA7E0F8}" type="slidenum">
              <a:rPr lang="en-US" altLang="en-US" b="0">
                <a:latin typeface="Times New Roman" panose="02020603050405020304" pitchFamily="18" charset="0"/>
              </a:rPr>
              <a:pPr/>
              <a:t>26</a:t>
            </a:fld>
            <a:endParaRPr lang="en-US" altLang="en-US" b="0">
              <a:latin typeface="Times New Roman" panose="02020603050405020304" pitchFamily="18" charset="0"/>
            </a:endParaRPr>
          </a:p>
        </p:txBody>
      </p:sp>
      <p:sp>
        <p:nvSpPr>
          <p:cNvPr id="145411" name="Rectangle 2"/>
          <p:cNvSpPr>
            <a:spLocks noChangeArrowheads="1"/>
          </p:cNvSpPr>
          <p:nvPr/>
        </p:nvSpPr>
        <p:spPr bwMode="auto">
          <a:xfrm>
            <a:off x="1318260" y="2514600"/>
            <a:ext cx="941832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t>2 Peter 2: 1 But there were also false prophets among the people, even as there will be false teachers among you, who will secretly bring in destructive heresies, even denying the Lord who bought them, and bring on themselves swift destruction. 2 And many will follow their destructive ways, because of whom the way of truth will be blasphemed. 3 By covetousness they will exploit you with deceptive words; for a long time their judgment has not been idle, and their destruction does not slumber.</a:t>
            </a:r>
          </a:p>
        </p:txBody>
      </p:sp>
      <p:sp>
        <p:nvSpPr>
          <p:cNvPr id="145412" name="Text Box 5"/>
          <p:cNvSpPr txBox="1">
            <a:spLocks noChangeArrowheads="1"/>
          </p:cNvSpPr>
          <p:nvPr/>
        </p:nvSpPr>
        <p:spPr bwMode="auto">
          <a:xfrm>
            <a:off x="1524000" y="899161"/>
            <a:ext cx="8229600" cy="6832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3840" dirty="0"/>
              <a:t>Where were they coming from?</a:t>
            </a:r>
          </a:p>
        </p:txBody>
      </p:sp>
    </p:spTree>
    <p:extLst>
      <p:ext uri="{BB962C8B-B14F-4D97-AF65-F5344CB8AC3E}">
        <p14:creationId xmlns:p14="http://schemas.microsoft.com/office/powerpoint/2010/main" val="4290406283"/>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989ADD78-3D0A-45E1-B34C-C78BD8B54492}" type="slidenum">
              <a:rPr lang="en-US" altLang="en-US" b="0">
                <a:latin typeface="Times New Roman" panose="02020603050405020304" pitchFamily="18" charset="0"/>
              </a:rPr>
              <a:pPr/>
              <a:t>27</a:t>
            </a:fld>
            <a:endParaRPr lang="en-US" altLang="en-US" b="0">
              <a:latin typeface="Times New Roman" panose="02020603050405020304" pitchFamily="18" charset="0"/>
            </a:endParaRPr>
          </a:p>
        </p:txBody>
      </p:sp>
      <p:sp>
        <p:nvSpPr>
          <p:cNvPr id="146435" name="Rectangle 2"/>
          <p:cNvSpPr>
            <a:spLocks noChangeArrowheads="1"/>
          </p:cNvSpPr>
          <p:nvPr/>
        </p:nvSpPr>
        <p:spPr bwMode="auto">
          <a:xfrm>
            <a:off x="1318260" y="2514600"/>
            <a:ext cx="941832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t>2 Peter 2: 1 But there were also false prophets among the people, even as there will be false teachers among you, who will secretly bring in destructive heresies, even denying the Lord who bought them, and bring on themselves swift destruction. 2 And many will follow their destructive ways, because of whom the way of truth will be blasphemed. 3 By covetousness they will exploit you with deceptive words; for a long time their judgment has not been idle, and their destruction does not slumber.</a:t>
            </a:r>
          </a:p>
        </p:txBody>
      </p:sp>
      <p:sp>
        <p:nvSpPr>
          <p:cNvPr id="146436" name="Text Box 5"/>
          <p:cNvSpPr txBox="1">
            <a:spLocks noChangeArrowheads="1"/>
          </p:cNvSpPr>
          <p:nvPr/>
        </p:nvSpPr>
        <p:spPr bwMode="auto">
          <a:xfrm>
            <a:off x="1524000" y="899161"/>
            <a:ext cx="8229600" cy="6832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3840" dirty="0"/>
              <a:t>Where were they coming from?</a:t>
            </a:r>
          </a:p>
        </p:txBody>
      </p:sp>
      <p:sp>
        <p:nvSpPr>
          <p:cNvPr id="6" name="Text Box 5"/>
          <p:cNvSpPr txBox="1">
            <a:spLocks noChangeArrowheads="1"/>
          </p:cNvSpPr>
          <p:nvPr/>
        </p:nvSpPr>
        <p:spPr bwMode="auto">
          <a:xfrm>
            <a:off x="1558290" y="1602106"/>
            <a:ext cx="8229600" cy="6832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3840" dirty="0"/>
              <a:t>What will they do?</a:t>
            </a:r>
          </a:p>
        </p:txBody>
      </p:sp>
    </p:spTree>
    <p:extLst>
      <p:ext uri="{BB962C8B-B14F-4D97-AF65-F5344CB8AC3E}">
        <p14:creationId xmlns:p14="http://schemas.microsoft.com/office/powerpoint/2010/main" val="173528075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BAAC069E-CE62-422F-9731-4712C200C205}" type="slidenum">
              <a:rPr lang="en-US" altLang="en-US" b="0">
                <a:latin typeface="Times New Roman" panose="02020603050405020304" pitchFamily="18" charset="0"/>
              </a:rPr>
              <a:pPr/>
              <a:t>28</a:t>
            </a:fld>
            <a:endParaRPr lang="en-US" altLang="en-US" b="0">
              <a:latin typeface="Times New Roman" panose="02020603050405020304" pitchFamily="18" charset="0"/>
            </a:endParaRPr>
          </a:p>
        </p:txBody>
      </p:sp>
      <p:sp>
        <p:nvSpPr>
          <p:cNvPr id="147459" name="Rectangle 2"/>
          <p:cNvSpPr>
            <a:spLocks noChangeArrowheads="1"/>
          </p:cNvSpPr>
          <p:nvPr/>
        </p:nvSpPr>
        <p:spPr bwMode="auto">
          <a:xfrm>
            <a:off x="1318260" y="2514600"/>
            <a:ext cx="941832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t>2 Peter 2: 1 But there were also false prophets among the people, even as there will be false teachers among you, who will secretly bring in destructive heresies, even denying the Lord who bought them, and bring on themselves swift destruction. 2 And many will follow their destructive ways, because of whom the way of truth will be blasphemed. 3 By covetousness they will exploit you with deceptive words; for a long time their judgment has not been idle, and their destruction does not slumber.</a:t>
            </a:r>
          </a:p>
        </p:txBody>
      </p:sp>
      <p:sp>
        <p:nvSpPr>
          <p:cNvPr id="147460" name="Text Box 5"/>
          <p:cNvSpPr txBox="1">
            <a:spLocks noChangeArrowheads="1"/>
          </p:cNvSpPr>
          <p:nvPr/>
        </p:nvSpPr>
        <p:spPr bwMode="auto">
          <a:xfrm>
            <a:off x="1524000" y="899161"/>
            <a:ext cx="8229600" cy="6832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3840"/>
              <a:t>Where were they coming from?</a:t>
            </a:r>
          </a:p>
        </p:txBody>
      </p:sp>
      <p:sp>
        <p:nvSpPr>
          <p:cNvPr id="147461" name="Text Box 5"/>
          <p:cNvSpPr txBox="1">
            <a:spLocks noChangeArrowheads="1"/>
          </p:cNvSpPr>
          <p:nvPr/>
        </p:nvSpPr>
        <p:spPr bwMode="auto">
          <a:xfrm>
            <a:off x="1558290" y="1602106"/>
            <a:ext cx="8229600" cy="6832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3840" dirty="0"/>
              <a:t>What will they do?</a:t>
            </a:r>
          </a:p>
        </p:txBody>
      </p:sp>
    </p:spTree>
    <p:extLst>
      <p:ext uri="{BB962C8B-B14F-4D97-AF65-F5344CB8AC3E}">
        <p14:creationId xmlns:p14="http://schemas.microsoft.com/office/powerpoint/2010/main" val="116790989"/>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Slide Number Placeholder 2"/>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AB2CCA19-F744-45AB-97F3-BF1C559E9C1E}" type="slidenum">
              <a:rPr lang="en-US" altLang="en-US" b="0">
                <a:latin typeface="Times New Roman" panose="02020603050405020304" pitchFamily="18" charset="0"/>
              </a:rPr>
              <a:pPr/>
              <a:t>29</a:t>
            </a:fld>
            <a:endParaRPr lang="en-US" altLang="en-US" b="0">
              <a:latin typeface="Times New Roman" panose="02020603050405020304" pitchFamily="18" charset="0"/>
            </a:endParaRPr>
          </a:p>
        </p:txBody>
      </p:sp>
      <p:sp>
        <p:nvSpPr>
          <p:cNvPr id="148483" name="Rectangle 3"/>
          <p:cNvSpPr>
            <a:spLocks noChangeArrowheads="1"/>
          </p:cNvSpPr>
          <p:nvPr/>
        </p:nvSpPr>
        <p:spPr bwMode="auto">
          <a:xfrm>
            <a:off x="2386966" y="-24765"/>
            <a:ext cx="10972800" cy="4247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15716" name="Rectangle 4"/>
          <p:cNvSpPr>
            <a:spLocks noChangeArrowheads="1"/>
          </p:cNvSpPr>
          <p:nvPr/>
        </p:nvSpPr>
        <p:spPr bwMode="auto">
          <a:xfrm>
            <a:off x="1590676" y="2057400"/>
            <a:ext cx="941832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093470" eaLnBrk="0" hangingPunct="0">
              <a:lnSpc>
                <a:spcPct val="80000"/>
              </a:lnSpc>
              <a:spcBef>
                <a:spcPct val="20000"/>
              </a:spcBef>
              <a:tabLst>
                <a:tab pos="6440806" algn="l"/>
                <a:tab pos="7614286" algn="l"/>
              </a:tabLst>
              <a:defRPr/>
            </a:pPr>
            <a:r>
              <a:rPr lang="en-US" sz="2880" dirty="0">
                <a:latin typeface="Arial" charset="0"/>
                <a:cs typeface="Arial" charset="0"/>
              </a:rPr>
              <a:t>False Teachers 		2:1-22</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2400" strike="sngStrike" dirty="0">
                <a:latin typeface="Arial" charset="0"/>
                <a:cs typeface="Arial" charset="0"/>
              </a:rPr>
              <a:t>Prediction of their Coming		2:1-3</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2400" dirty="0">
                <a:latin typeface="Arial" charset="0"/>
                <a:cs typeface="Arial" charset="0"/>
              </a:rPr>
              <a:t>Past Examples of God’s Judgment	2:4-10a</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2400" dirty="0">
                <a:latin typeface="Arial" charset="0"/>
                <a:cs typeface="Arial" charset="0"/>
              </a:rPr>
              <a:t>Description of their Activities		2:10b-19</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2400" dirty="0">
                <a:latin typeface="Arial" charset="0"/>
                <a:cs typeface="Arial" charset="0"/>
              </a:rPr>
              <a:t>Danger of Entanglement		2:19b-22</a:t>
            </a:r>
          </a:p>
          <a:p>
            <a:pPr lvl="2" algn="r" defTabSz="1093470" eaLnBrk="0" hangingPunct="0">
              <a:lnSpc>
                <a:spcPct val="80000"/>
              </a:lnSpc>
              <a:spcBef>
                <a:spcPct val="20000"/>
              </a:spcBef>
              <a:tabLst>
                <a:tab pos="6440806" algn="l"/>
                <a:tab pos="7614286" algn="l"/>
              </a:tabLst>
              <a:defRPr/>
            </a:pPr>
            <a:r>
              <a:rPr lang="en-US" sz="2400" dirty="0">
                <a:latin typeface="Arial" charset="0"/>
                <a:cs typeface="Arial" charset="0"/>
              </a:rPr>
              <a:t>			</a:t>
            </a:r>
          </a:p>
          <a:p>
            <a:pPr lvl="2" defTabSz="1093470" eaLnBrk="0" hangingPunct="0">
              <a:lnSpc>
                <a:spcPct val="80000"/>
              </a:lnSpc>
              <a:spcBef>
                <a:spcPct val="20000"/>
              </a:spcBef>
              <a:tabLst>
                <a:tab pos="6440806" algn="l"/>
                <a:tab pos="7614286" algn="l"/>
              </a:tabLst>
              <a:defRPr/>
            </a:pPr>
            <a:r>
              <a:rPr lang="en-US" sz="2400" dirty="0">
                <a:latin typeface="Arial" charset="0"/>
                <a:cs typeface="Arial" charset="0"/>
              </a:rPr>
              <a:t>False Teachers :</a:t>
            </a:r>
          </a:p>
          <a:p>
            <a:pPr marL="1706880" lvl="2" indent="-609600" defTabSz="1093470" eaLnBrk="0" hangingPunct="0">
              <a:lnSpc>
                <a:spcPct val="80000"/>
              </a:lnSpc>
              <a:spcBef>
                <a:spcPct val="20000"/>
              </a:spcBef>
              <a:buFont typeface="Arial" pitchFamily="34" charset="0"/>
              <a:buChar char="•"/>
              <a:tabLst>
                <a:tab pos="6440806" algn="l"/>
                <a:tab pos="7614286" algn="l"/>
              </a:tabLst>
              <a:defRPr/>
            </a:pPr>
            <a:r>
              <a:rPr lang="en-US" sz="2400" dirty="0">
                <a:latin typeface="Arial" charset="0"/>
                <a:cs typeface="Arial" charset="0"/>
              </a:rPr>
              <a:t>The Destructiveness Of False Teachers</a:t>
            </a:r>
          </a:p>
          <a:p>
            <a:pPr marL="1706880" lvl="2" indent="-609600" defTabSz="1093470" eaLnBrk="0" hangingPunct="0">
              <a:lnSpc>
                <a:spcPct val="80000"/>
              </a:lnSpc>
              <a:spcBef>
                <a:spcPct val="20000"/>
              </a:spcBef>
              <a:buFont typeface="Arial" pitchFamily="34" charset="0"/>
              <a:buChar char="•"/>
              <a:tabLst>
                <a:tab pos="6440806" algn="l"/>
                <a:tab pos="7614286" algn="l"/>
              </a:tabLst>
              <a:defRPr/>
            </a:pPr>
            <a:r>
              <a:rPr lang="en-US" sz="2400" dirty="0">
                <a:latin typeface="Arial" charset="0"/>
                <a:cs typeface="Arial" charset="0"/>
              </a:rPr>
              <a:t>The Doom Of False Teachers </a:t>
            </a:r>
          </a:p>
          <a:p>
            <a:pPr marL="1706880" lvl="2" indent="-609600" defTabSz="1093470" eaLnBrk="0" hangingPunct="0">
              <a:lnSpc>
                <a:spcPct val="80000"/>
              </a:lnSpc>
              <a:spcBef>
                <a:spcPct val="20000"/>
              </a:spcBef>
              <a:buFont typeface="Arial" pitchFamily="34" charset="0"/>
              <a:buChar char="•"/>
              <a:tabLst>
                <a:tab pos="6440806" algn="l"/>
                <a:tab pos="7614286" algn="l"/>
              </a:tabLst>
              <a:defRPr/>
            </a:pPr>
            <a:r>
              <a:rPr lang="en-US" sz="2400" dirty="0">
                <a:latin typeface="Arial" charset="0"/>
                <a:cs typeface="Arial" charset="0"/>
              </a:rPr>
              <a:t>The Depravity Of False Teachers </a:t>
            </a:r>
          </a:p>
          <a:p>
            <a:pPr marL="1706880" lvl="2" indent="-609600" defTabSz="1093470" eaLnBrk="0" hangingPunct="0">
              <a:lnSpc>
                <a:spcPct val="80000"/>
              </a:lnSpc>
              <a:spcBef>
                <a:spcPct val="20000"/>
              </a:spcBef>
              <a:buFont typeface="Arial" pitchFamily="34" charset="0"/>
              <a:buChar char="•"/>
              <a:tabLst>
                <a:tab pos="6440806" algn="l"/>
                <a:tab pos="7614286" algn="l"/>
              </a:tabLst>
              <a:defRPr/>
            </a:pPr>
            <a:r>
              <a:rPr lang="en-US" sz="2400" dirty="0">
                <a:latin typeface="Arial" charset="0"/>
                <a:cs typeface="Arial" charset="0"/>
              </a:rPr>
              <a:t>The Deceptions Of False Teachers </a:t>
            </a:r>
          </a:p>
        </p:txBody>
      </p:sp>
      <p:sp>
        <p:nvSpPr>
          <p:cNvPr id="148485" name="Text Box 5"/>
          <p:cNvSpPr txBox="1">
            <a:spLocks noChangeArrowheads="1"/>
          </p:cNvSpPr>
          <p:nvPr/>
        </p:nvSpPr>
        <p:spPr bwMode="auto">
          <a:xfrm>
            <a:off x="2987040" y="899161"/>
            <a:ext cx="6627496" cy="6832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3840" dirty="0"/>
              <a:t>Outline of Second Peter 2</a:t>
            </a:r>
          </a:p>
        </p:txBody>
      </p:sp>
      <p:sp>
        <p:nvSpPr>
          <p:cNvPr id="2" name="Oval 1"/>
          <p:cNvSpPr>
            <a:spLocks noChangeArrowheads="1"/>
          </p:cNvSpPr>
          <p:nvPr/>
        </p:nvSpPr>
        <p:spPr bwMode="auto">
          <a:xfrm>
            <a:off x="1798320" y="3520440"/>
            <a:ext cx="9601200" cy="597253"/>
          </a:xfrm>
          <a:prstGeom prst="ellipse">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7" name="Oval 6"/>
          <p:cNvSpPr>
            <a:spLocks noChangeArrowheads="1"/>
          </p:cNvSpPr>
          <p:nvPr/>
        </p:nvSpPr>
        <p:spPr bwMode="auto">
          <a:xfrm>
            <a:off x="1442086" y="5715000"/>
            <a:ext cx="9601200" cy="597253"/>
          </a:xfrm>
          <a:prstGeom prst="ellipse">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Tree>
    <p:extLst>
      <p:ext uri="{BB962C8B-B14F-4D97-AF65-F5344CB8AC3E}">
        <p14:creationId xmlns:p14="http://schemas.microsoft.com/office/powerpoint/2010/main" val="35661272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02957-D9C8-4554-B31B-444D302D81C7}"/>
              </a:ext>
            </a:extLst>
          </p:cNvPr>
          <p:cNvSpPr>
            <a:spLocks noGrp="1"/>
          </p:cNvSpPr>
          <p:nvPr>
            <p:ph type="title"/>
          </p:nvPr>
        </p:nvSpPr>
        <p:spPr/>
        <p:txBody>
          <a:bodyPr/>
          <a:lstStyle/>
          <a:p>
            <a:endParaRPr lang="en-US"/>
          </a:p>
        </p:txBody>
      </p:sp>
      <p:pic>
        <p:nvPicPr>
          <p:cNvPr id="5" name="Content Placeholder 4" descr="A close up of text on a black background&#10;&#10;Description automatically generated">
            <a:extLst>
              <a:ext uri="{FF2B5EF4-FFF2-40B4-BE49-F238E27FC236}">
                <a16:creationId xmlns:a16="http://schemas.microsoft.com/office/drawing/2014/main" id="{86BCE47C-0DF7-497C-813E-D65B63D261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0325"/>
            <a:ext cx="12192000" cy="6804212"/>
          </a:xfrm>
        </p:spPr>
      </p:pic>
    </p:spTree>
    <p:extLst>
      <p:ext uri="{BB962C8B-B14F-4D97-AF65-F5344CB8AC3E}">
        <p14:creationId xmlns:p14="http://schemas.microsoft.com/office/powerpoint/2010/main" val="584325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Slide Number Placeholder 1"/>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EB42ADF0-467A-4503-AEF3-983C3AD2F881}" type="slidenum">
              <a:rPr lang="en-US" altLang="en-US" b="0">
                <a:latin typeface="Times New Roman" panose="02020603050405020304" pitchFamily="18" charset="0"/>
              </a:rPr>
              <a:pPr/>
              <a:t>30</a:t>
            </a:fld>
            <a:endParaRPr lang="en-US" altLang="en-US" b="0">
              <a:latin typeface="Times New Roman" panose="02020603050405020304" pitchFamily="18" charset="0"/>
            </a:endParaRPr>
          </a:p>
        </p:txBody>
      </p:sp>
      <p:sp>
        <p:nvSpPr>
          <p:cNvPr id="3" name="Rectangle 2"/>
          <p:cNvSpPr/>
          <p:nvPr/>
        </p:nvSpPr>
        <p:spPr>
          <a:xfrm>
            <a:off x="1064896" y="1051560"/>
            <a:ext cx="10243184" cy="5527282"/>
          </a:xfrm>
          <a:prstGeom prst="rect">
            <a:avLst/>
          </a:prstGeom>
        </p:spPr>
        <p:txBody>
          <a:bodyPr>
            <a:spAutoFit/>
          </a:bodyPr>
          <a:lstStyle/>
          <a:p>
            <a:pPr eaLnBrk="0" hangingPunct="0">
              <a:defRPr/>
            </a:pPr>
            <a:r>
              <a:rPr lang="en-US" sz="3924" dirty="0">
                <a:latin typeface="Arial" charset="0"/>
              </a:rPr>
              <a:t>As a group list 2-3 false teachings / ‘destructive heresies’ that are a threat to Christians today. </a:t>
            </a:r>
          </a:p>
          <a:p>
            <a:pPr eaLnBrk="0" hangingPunct="0">
              <a:defRPr/>
            </a:pPr>
            <a:endParaRPr lang="en-US" sz="3924" dirty="0">
              <a:latin typeface="Arial" charset="0"/>
            </a:endParaRPr>
          </a:p>
          <a:p>
            <a:pPr eaLnBrk="0" hangingPunct="0">
              <a:defRPr/>
            </a:pPr>
            <a:r>
              <a:rPr lang="en-US" sz="3924" dirty="0">
                <a:latin typeface="Arial" charset="0"/>
              </a:rPr>
              <a:t>With those 2-3 things in hand spend most of the time talking about what </a:t>
            </a:r>
            <a:r>
              <a:rPr lang="en-US" sz="3924" u="sng" dirty="0">
                <a:latin typeface="Arial" charset="0"/>
              </a:rPr>
              <a:t>effective methods and/or teachings </a:t>
            </a:r>
            <a:r>
              <a:rPr lang="en-US" sz="3924" dirty="0">
                <a:latin typeface="Arial" charset="0"/>
              </a:rPr>
              <a:t>a false teacher(s) might use to really influence us/others to ‘buy-in’ to them.</a:t>
            </a:r>
          </a:p>
        </p:txBody>
      </p:sp>
      <p:sp>
        <p:nvSpPr>
          <p:cNvPr id="149508" name="Rectangle 2"/>
          <p:cNvSpPr txBox="1">
            <a:spLocks noChangeArrowheads="1"/>
          </p:cNvSpPr>
          <p:nvPr/>
        </p:nvSpPr>
        <p:spPr bwMode="auto">
          <a:xfrm>
            <a:off x="1432560" y="76200"/>
            <a:ext cx="93268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4800" dirty="0"/>
              <a:t>Group Work</a:t>
            </a:r>
          </a:p>
        </p:txBody>
      </p:sp>
    </p:spTree>
    <p:extLst>
      <p:ext uri="{BB962C8B-B14F-4D97-AF65-F5344CB8AC3E}">
        <p14:creationId xmlns:p14="http://schemas.microsoft.com/office/powerpoint/2010/main" val="905446673"/>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C47FADDC-DDC0-41FB-B64E-ACFD52EE2306}" type="slidenum">
              <a:rPr lang="en-US" altLang="en-US" b="0">
                <a:latin typeface="Times New Roman" panose="02020603050405020304" pitchFamily="18" charset="0"/>
              </a:rPr>
              <a:pPr/>
              <a:t>31</a:t>
            </a:fld>
            <a:endParaRPr lang="en-US" altLang="en-US" b="0">
              <a:latin typeface="Times New Roman" panose="02020603050405020304" pitchFamily="18" charset="0"/>
            </a:endParaRPr>
          </a:p>
        </p:txBody>
      </p:sp>
      <p:sp>
        <p:nvSpPr>
          <p:cNvPr id="150531" name="Rectangle 2"/>
          <p:cNvSpPr>
            <a:spLocks noChangeArrowheads="1"/>
          </p:cNvSpPr>
          <p:nvPr/>
        </p:nvSpPr>
        <p:spPr bwMode="auto">
          <a:xfrm>
            <a:off x="701040" y="133351"/>
            <a:ext cx="1069848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t>Deceptions of False Teachers   2 Peter 2</a:t>
            </a:r>
          </a:p>
          <a:p>
            <a:pPr eaLnBrk="1" hangingPunct="1"/>
            <a:endParaRPr lang="en-US" altLang="en-US" sz="2400" dirty="0"/>
          </a:p>
          <a:p>
            <a:pPr eaLnBrk="1" hangingPunct="1"/>
            <a:r>
              <a:rPr lang="en-US" altLang="en-US" sz="2400" dirty="0"/>
              <a:t>18 For when they speak great swelling words of emptiness, they allure through the lusts of the flesh, through lewdness, the ones who have actually escaped from those who live in error. 19 While they promise them liberty, they themselves are slaves of corruption; for by whom a person is overcome, by him also he is brought into bondage. 20 For if, after they have escaped the pollutions of the world through the knowledge of the Lord and Savior Jesus Christ, they are again entangled in them and overcome, the latter end is worse for them than the beginning. 21 For it would have been better for them not to have known the way of righteousness, than having known it, to turn from the holy commandment delivered to them. 22 But it has happened to them according to the true proverb: “A dog returns to his own vomit,” and, “a sow, having washed, to her wallowing in the mire.”</a:t>
            </a:r>
          </a:p>
        </p:txBody>
      </p:sp>
    </p:spTree>
    <p:extLst>
      <p:ext uri="{BB962C8B-B14F-4D97-AF65-F5344CB8AC3E}">
        <p14:creationId xmlns:p14="http://schemas.microsoft.com/office/powerpoint/2010/main" val="2431940455"/>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B14B7652-F8C7-47C0-84B8-03DF8E3115EF}" type="slidenum">
              <a:rPr lang="en-US" altLang="en-US" b="0">
                <a:latin typeface="Times New Roman" panose="02020603050405020304" pitchFamily="18" charset="0"/>
              </a:rPr>
              <a:pPr/>
              <a:t>32</a:t>
            </a:fld>
            <a:endParaRPr lang="en-US" altLang="en-US" b="0">
              <a:latin typeface="Times New Roman" panose="02020603050405020304" pitchFamily="18" charset="0"/>
            </a:endParaRPr>
          </a:p>
        </p:txBody>
      </p:sp>
      <p:sp>
        <p:nvSpPr>
          <p:cNvPr id="152579" name="Rectangle 2"/>
          <p:cNvSpPr>
            <a:spLocks noGrp="1" noChangeArrowheads="1"/>
          </p:cNvSpPr>
          <p:nvPr>
            <p:ph type="title"/>
          </p:nvPr>
        </p:nvSpPr>
        <p:spPr>
          <a:xfrm>
            <a:off x="1432560" y="76200"/>
            <a:ext cx="9326880" cy="457200"/>
          </a:xfrm>
        </p:spPr>
        <p:txBody>
          <a:bodyPr>
            <a:normAutofit fontScale="90000"/>
          </a:bodyPr>
          <a:lstStyle/>
          <a:p>
            <a:r>
              <a:rPr lang="en-US" altLang="en-US" sz="3840"/>
              <a:t>Relationship of II Peter &amp; Jude</a:t>
            </a:r>
          </a:p>
        </p:txBody>
      </p:sp>
      <p:sp>
        <p:nvSpPr>
          <p:cNvPr id="152580" name="Rectangle 3"/>
          <p:cNvSpPr>
            <a:spLocks noGrp="1" noChangeArrowheads="1"/>
          </p:cNvSpPr>
          <p:nvPr>
            <p:ph type="body" sz="half" idx="1"/>
          </p:nvPr>
        </p:nvSpPr>
        <p:spPr>
          <a:xfrm>
            <a:off x="718186" y="533400"/>
            <a:ext cx="5852160" cy="2895600"/>
          </a:xfrm>
        </p:spPr>
        <p:txBody>
          <a:bodyPr>
            <a:normAutofit fontScale="92500"/>
          </a:bodyPr>
          <a:lstStyle/>
          <a:p>
            <a:pPr marL="0" indent="0">
              <a:buNone/>
            </a:pPr>
            <a:r>
              <a:rPr lang="en-US" altLang="en-US" sz="2400" b="0">
                <a:cs typeface="Times New Roman" panose="02020603050405020304" pitchFamily="18" charset="0"/>
              </a:rPr>
              <a:t>But there were also false prophets among the people, even as </a:t>
            </a:r>
            <a:r>
              <a:rPr lang="en-US" altLang="en-US" sz="2400">
                <a:solidFill>
                  <a:schemeClr val="folHlink"/>
                </a:solidFill>
                <a:cs typeface="Times New Roman" panose="02020603050405020304" pitchFamily="18" charset="0"/>
              </a:rPr>
              <a:t>there will be</a:t>
            </a:r>
            <a:r>
              <a:rPr lang="en-US" altLang="en-US" sz="2400" b="0">
                <a:cs typeface="Times New Roman" panose="02020603050405020304" pitchFamily="18" charset="0"/>
              </a:rPr>
              <a:t> false teachers among you, </a:t>
            </a:r>
            <a:r>
              <a:rPr lang="en-US" altLang="en-US" sz="2400">
                <a:solidFill>
                  <a:schemeClr val="folHlink"/>
                </a:solidFill>
                <a:cs typeface="Times New Roman" panose="02020603050405020304" pitchFamily="18" charset="0"/>
              </a:rPr>
              <a:t>who will</a:t>
            </a:r>
            <a:r>
              <a:rPr lang="en-US" altLang="en-US" sz="2400" b="0">
                <a:cs typeface="Times New Roman" panose="02020603050405020304" pitchFamily="18" charset="0"/>
              </a:rPr>
              <a:t> secretly bring in destructive heresies, even denying the Lord who bought them … And </a:t>
            </a:r>
            <a:r>
              <a:rPr lang="en-US" altLang="en-US" sz="2400">
                <a:solidFill>
                  <a:schemeClr val="folHlink"/>
                </a:solidFill>
                <a:cs typeface="Times New Roman" panose="02020603050405020304" pitchFamily="18" charset="0"/>
              </a:rPr>
              <a:t>many will </a:t>
            </a:r>
            <a:r>
              <a:rPr lang="en-US" altLang="en-US" sz="2400" b="0">
                <a:cs typeface="Times New Roman" panose="02020603050405020304" pitchFamily="18" charset="0"/>
              </a:rPr>
              <a:t>follow their destructive ways, because of whom the way of truth </a:t>
            </a:r>
            <a:r>
              <a:rPr lang="en-US" altLang="en-US" sz="2400">
                <a:solidFill>
                  <a:schemeClr val="folHlink"/>
                </a:solidFill>
                <a:cs typeface="Times New Roman" panose="02020603050405020304" pitchFamily="18" charset="0"/>
              </a:rPr>
              <a:t>will be</a:t>
            </a:r>
            <a:r>
              <a:rPr lang="en-US" altLang="en-US" sz="2400" b="0">
                <a:cs typeface="Times New Roman" panose="02020603050405020304" pitchFamily="18" charset="0"/>
              </a:rPr>
              <a:t> blasphemed.  By covetousness </a:t>
            </a:r>
            <a:r>
              <a:rPr lang="en-US" altLang="en-US" sz="2400">
                <a:solidFill>
                  <a:schemeClr val="folHlink"/>
                </a:solidFill>
                <a:cs typeface="Times New Roman" panose="02020603050405020304" pitchFamily="18" charset="0"/>
              </a:rPr>
              <a:t>they will</a:t>
            </a:r>
            <a:r>
              <a:rPr lang="en-US" altLang="en-US" sz="2400" b="0">
                <a:cs typeface="Times New Roman" panose="02020603050405020304" pitchFamily="18" charset="0"/>
              </a:rPr>
              <a:t> exploit you… </a:t>
            </a:r>
            <a:r>
              <a:rPr lang="en-US" altLang="en-US" sz="2400" b="0" i="1">
                <a:cs typeface="Times New Roman" panose="02020603050405020304" pitchFamily="18" charset="0"/>
              </a:rPr>
              <a:t>(II Peter 2:1-3)</a:t>
            </a:r>
            <a:endParaRPr lang="en-US" altLang="en-US" sz="2400" b="0" i="1"/>
          </a:p>
        </p:txBody>
      </p:sp>
      <p:sp>
        <p:nvSpPr>
          <p:cNvPr id="152581" name="Rectangle 7"/>
          <p:cNvSpPr>
            <a:spLocks noChangeArrowheads="1"/>
          </p:cNvSpPr>
          <p:nvPr/>
        </p:nvSpPr>
        <p:spPr bwMode="auto">
          <a:xfrm>
            <a:off x="727710" y="3810000"/>
            <a:ext cx="585216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spcBef>
                <a:spcPct val="20000"/>
              </a:spcBef>
            </a:pPr>
            <a:r>
              <a:rPr lang="en-US" altLang="en-US" sz="2400" b="0">
                <a:cs typeface="Times New Roman" panose="02020603050405020304" pitchFamily="18" charset="0"/>
              </a:rPr>
              <a:t>Beloved, I…write to you … that you may be mindful of the words which were spoken before by the holy prophets, and of the commandment of us the apostles of the Lord and Savior, knowing this first: that </a:t>
            </a:r>
            <a:r>
              <a:rPr lang="en-US" altLang="en-US" sz="2400">
                <a:solidFill>
                  <a:schemeClr val="folHlink"/>
                </a:solidFill>
                <a:cs typeface="Times New Roman" panose="02020603050405020304" pitchFamily="18" charset="0"/>
              </a:rPr>
              <a:t>scoffers will come in the last days</a:t>
            </a:r>
            <a:r>
              <a:rPr lang="en-US" altLang="en-US" sz="2400" b="0">
                <a:cs typeface="Times New Roman" panose="02020603050405020304" pitchFamily="18" charset="0"/>
              </a:rPr>
              <a:t>, walking according to their own lusts…    </a:t>
            </a:r>
            <a:r>
              <a:rPr lang="en-US" altLang="en-US" sz="2400" b="0" i="1">
                <a:cs typeface="Times New Roman" panose="02020603050405020304" pitchFamily="18" charset="0"/>
              </a:rPr>
              <a:t>(II Peter 3:1-3)</a:t>
            </a:r>
          </a:p>
        </p:txBody>
      </p:sp>
      <p:sp>
        <p:nvSpPr>
          <p:cNvPr id="152582" name="Rectangle 8"/>
          <p:cNvSpPr>
            <a:spLocks noChangeArrowheads="1"/>
          </p:cNvSpPr>
          <p:nvPr/>
        </p:nvSpPr>
        <p:spPr bwMode="auto">
          <a:xfrm>
            <a:off x="6644640" y="609600"/>
            <a:ext cx="484632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spcBef>
                <a:spcPct val="20000"/>
              </a:spcBef>
            </a:pPr>
            <a:r>
              <a:rPr lang="en-US" altLang="en-US" sz="2400" b="0" dirty="0">
                <a:cs typeface="Times New Roman" panose="02020603050405020304" pitchFamily="18" charset="0"/>
              </a:rPr>
              <a:t>For certain men </a:t>
            </a:r>
            <a:r>
              <a:rPr lang="en-US" altLang="en-US" sz="2400" dirty="0">
                <a:solidFill>
                  <a:schemeClr val="folHlink"/>
                </a:solidFill>
                <a:cs typeface="Times New Roman" panose="02020603050405020304" pitchFamily="18" charset="0"/>
              </a:rPr>
              <a:t>have crept in</a:t>
            </a:r>
            <a:r>
              <a:rPr lang="en-US" altLang="en-US" sz="2400" b="0" dirty="0">
                <a:cs typeface="Times New Roman" panose="02020603050405020304" pitchFamily="18" charset="0"/>
              </a:rPr>
              <a:t> unnoticed, who long ago were marked out for this condemnation, ungodly men, who </a:t>
            </a:r>
            <a:r>
              <a:rPr lang="en-US" altLang="en-US" sz="2400" dirty="0">
                <a:solidFill>
                  <a:schemeClr val="folHlink"/>
                </a:solidFill>
                <a:cs typeface="Times New Roman" panose="02020603050405020304" pitchFamily="18" charset="0"/>
              </a:rPr>
              <a:t>turn</a:t>
            </a:r>
            <a:r>
              <a:rPr lang="en-US" altLang="en-US" sz="2400" b="0" dirty="0">
                <a:cs typeface="Times New Roman" panose="02020603050405020304" pitchFamily="18" charset="0"/>
              </a:rPr>
              <a:t> the grace of our God into licentiousness and </a:t>
            </a:r>
            <a:r>
              <a:rPr lang="en-US" altLang="en-US" sz="2400" dirty="0">
                <a:solidFill>
                  <a:schemeClr val="folHlink"/>
                </a:solidFill>
                <a:cs typeface="Times New Roman" panose="02020603050405020304" pitchFamily="18" charset="0"/>
              </a:rPr>
              <a:t>deny</a:t>
            </a:r>
            <a:r>
              <a:rPr lang="en-US" altLang="en-US" sz="2400" b="0" dirty="0">
                <a:cs typeface="Times New Roman" panose="02020603050405020304" pitchFamily="18" charset="0"/>
              </a:rPr>
              <a:t> the only Lord God and our Lord Jesus Christ.</a:t>
            </a:r>
            <a:r>
              <a:rPr lang="en-US" altLang="en-US" sz="2400" b="0" dirty="0"/>
              <a:t>   </a:t>
            </a:r>
            <a:r>
              <a:rPr lang="en-US" altLang="en-US" sz="2400" b="0" i="1" dirty="0"/>
              <a:t>(Jude 4)</a:t>
            </a:r>
          </a:p>
        </p:txBody>
      </p:sp>
      <p:sp>
        <p:nvSpPr>
          <p:cNvPr id="152583" name="Rectangle 9"/>
          <p:cNvSpPr>
            <a:spLocks noChangeArrowheads="1"/>
          </p:cNvSpPr>
          <p:nvPr/>
        </p:nvSpPr>
        <p:spPr bwMode="auto">
          <a:xfrm>
            <a:off x="6644640" y="3581400"/>
            <a:ext cx="484632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spcBef>
                <a:spcPct val="20000"/>
              </a:spcBef>
            </a:pPr>
            <a:r>
              <a:rPr lang="en-US" altLang="en-US" sz="2400" b="0">
                <a:cs typeface="Times New Roman" panose="02020603050405020304" pitchFamily="18" charset="0"/>
              </a:rPr>
              <a:t>But you, beloved, </a:t>
            </a:r>
            <a:r>
              <a:rPr lang="en-US" altLang="en-US" sz="2400">
                <a:solidFill>
                  <a:schemeClr val="folHlink"/>
                </a:solidFill>
                <a:cs typeface="Times New Roman" panose="02020603050405020304" pitchFamily="18" charset="0"/>
              </a:rPr>
              <a:t>remember the words which were spoken</a:t>
            </a:r>
            <a:r>
              <a:rPr lang="en-US" altLang="en-US" sz="2400" b="0">
                <a:cs typeface="Times New Roman" panose="02020603050405020304" pitchFamily="18" charset="0"/>
              </a:rPr>
              <a:t> </a:t>
            </a:r>
            <a:r>
              <a:rPr lang="en-US" altLang="en-US" sz="2400">
                <a:solidFill>
                  <a:schemeClr val="folHlink"/>
                </a:solidFill>
                <a:cs typeface="Times New Roman" panose="02020603050405020304" pitchFamily="18" charset="0"/>
              </a:rPr>
              <a:t>before</a:t>
            </a:r>
            <a:r>
              <a:rPr lang="en-US" altLang="en-US" sz="2400" b="0">
                <a:cs typeface="Times New Roman" panose="02020603050405020304" pitchFamily="18" charset="0"/>
              </a:rPr>
              <a:t> by the apostles of our Lord Jesus Christ:  how </a:t>
            </a:r>
            <a:r>
              <a:rPr lang="en-US" altLang="en-US" sz="2400">
                <a:solidFill>
                  <a:schemeClr val="folHlink"/>
                </a:solidFill>
                <a:cs typeface="Times New Roman" panose="02020603050405020304" pitchFamily="18" charset="0"/>
              </a:rPr>
              <a:t>they told you that there would</a:t>
            </a:r>
            <a:r>
              <a:rPr lang="en-US" altLang="en-US" sz="2400" b="0">
                <a:cs typeface="Times New Roman" panose="02020603050405020304" pitchFamily="18" charset="0"/>
              </a:rPr>
              <a:t> be mockers in the last time who would walk according to their own ungodly lusts.  </a:t>
            </a:r>
            <a:r>
              <a:rPr lang="en-US" altLang="en-US" sz="2400" b="0" i="1">
                <a:cs typeface="Times New Roman" panose="02020603050405020304" pitchFamily="18" charset="0"/>
              </a:rPr>
              <a:t>(Jude 17,18)</a:t>
            </a:r>
          </a:p>
        </p:txBody>
      </p:sp>
      <p:sp>
        <p:nvSpPr>
          <p:cNvPr id="152584" name="Line 10"/>
          <p:cNvSpPr>
            <a:spLocks noChangeShapeType="1"/>
          </p:cNvSpPr>
          <p:nvPr/>
        </p:nvSpPr>
        <p:spPr bwMode="auto">
          <a:xfrm>
            <a:off x="6553200" y="762000"/>
            <a:ext cx="0" cy="609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39947" name="Text Box 11"/>
          <p:cNvSpPr txBox="1">
            <a:spLocks noChangeArrowheads="1"/>
          </p:cNvSpPr>
          <p:nvPr/>
        </p:nvSpPr>
        <p:spPr bwMode="auto">
          <a:xfrm rot="18762081">
            <a:off x="1232793" y="3313636"/>
            <a:ext cx="4969630" cy="535531"/>
          </a:xfrm>
          <a:prstGeom prst="rect">
            <a:avLst/>
          </a:prstGeom>
          <a:solidFill>
            <a:schemeClr val="bg1">
              <a:lumMod val="40000"/>
              <a:lumOff val="60000"/>
            </a:schemeClr>
          </a:solidFill>
          <a:ln>
            <a:noFill/>
          </a:ln>
          <a:effec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a:defRPr/>
            </a:pPr>
            <a:r>
              <a:rPr lang="en-US" sz="2880" i="1" dirty="0">
                <a:solidFill>
                  <a:schemeClr val="folHlink"/>
                </a:solidFill>
              </a:rPr>
              <a:t>Peter said it would happen.</a:t>
            </a:r>
          </a:p>
        </p:txBody>
      </p:sp>
      <p:sp>
        <p:nvSpPr>
          <p:cNvPr id="39948" name="Text Box 12"/>
          <p:cNvSpPr txBox="1">
            <a:spLocks noChangeArrowheads="1"/>
          </p:cNvSpPr>
          <p:nvPr/>
        </p:nvSpPr>
        <p:spPr bwMode="auto">
          <a:xfrm rot="18640353">
            <a:off x="6552248" y="3386025"/>
            <a:ext cx="4937760" cy="535531"/>
          </a:xfrm>
          <a:prstGeom prst="rect">
            <a:avLst/>
          </a:prstGeom>
          <a:solidFill>
            <a:schemeClr val="bg1">
              <a:lumMod val="40000"/>
              <a:lumOff val="60000"/>
            </a:schemeClr>
          </a:solidFill>
          <a:ln>
            <a:noFill/>
          </a:ln>
          <a:effec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a:defRPr/>
            </a:pPr>
            <a:r>
              <a:rPr lang="en-US" sz="2880" i="1" dirty="0">
                <a:solidFill>
                  <a:schemeClr val="folHlink"/>
                </a:solidFill>
              </a:rPr>
              <a:t>Jude said it had happened.</a:t>
            </a:r>
          </a:p>
        </p:txBody>
      </p:sp>
    </p:spTree>
    <p:extLst>
      <p:ext uri="{BB962C8B-B14F-4D97-AF65-F5344CB8AC3E}">
        <p14:creationId xmlns:p14="http://schemas.microsoft.com/office/powerpoint/2010/main" val="6098138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947"/>
                                        </p:tgtEl>
                                        <p:attrNameLst>
                                          <p:attrName>style.visibility</p:attrName>
                                        </p:attrNameLst>
                                      </p:cBhvr>
                                      <p:to>
                                        <p:strVal val="visible"/>
                                      </p:to>
                                    </p:set>
                                    <p:animEffect transition="in" filter="wipe(left)">
                                      <p:cBhvr>
                                        <p:cTn id="7" dur="500"/>
                                        <p:tgtEl>
                                          <p:spTgt spid="39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48"/>
                                        </p:tgtEl>
                                        <p:attrNameLst>
                                          <p:attrName>style.visibility</p:attrName>
                                        </p:attrNameLst>
                                      </p:cBhvr>
                                      <p:to>
                                        <p:strVal val="visible"/>
                                      </p:to>
                                    </p:set>
                                    <p:animEffect transition="in" filter="wipe(left)">
                                      <p:cBhvr>
                                        <p:cTn id="12" dur="500"/>
                                        <p:tgtEl>
                                          <p:spTgt spid="39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7" grpId="0" animBg="1" autoUpdateAnimBg="0"/>
      <p:bldP spid="39948"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4"/>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14895BFD-4C61-4D52-84AD-FB66D500F79E}" type="slidenum">
              <a:rPr lang="en-US" altLang="en-US" b="0">
                <a:latin typeface="Times New Roman" panose="02020603050405020304" pitchFamily="18" charset="0"/>
              </a:rPr>
              <a:pPr/>
              <a:t>33</a:t>
            </a:fld>
            <a:endParaRPr lang="en-US" altLang="en-US" b="0">
              <a:latin typeface="Times New Roman" panose="02020603050405020304" pitchFamily="18" charset="0"/>
            </a:endParaRPr>
          </a:p>
        </p:txBody>
      </p:sp>
      <p:sp>
        <p:nvSpPr>
          <p:cNvPr id="153603" name="Rectangle 1026"/>
          <p:cNvSpPr>
            <a:spLocks noGrp="1" noChangeArrowheads="1"/>
          </p:cNvSpPr>
          <p:nvPr>
            <p:ph type="title"/>
          </p:nvPr>
        </p:nvSpPr>
        <p:spPr>
          <a:xfrm>
            <a:off x="883920" y="0"/>
            <a:ext cx="10332720" cy="533400"/>
          </a:xfrm>
        </p:spPr>
        <p:txBody>
          <a:bodyPr/>
          <a:lstStyle/>
          <a:p>
            <a:r>
              <a:rPr lang="en-US" altLang="en-US" sz="2400"/>
              <a:t>Offensive Doctrines (of I Peter) were Rejected by False Teachers.</a:t>
            </a:r>
          </a:p>
        </p:txBody>
      </p:sp>
      <p:grpSp>
        <p:nvGrpSpPr>
          <p:cNvPr id="55317" name="Group 1045"/>
          <p:cNvGrpSpPr>
            <a:grpSpLocks/>
          </p:cNvGrpSpPr>
          <p:nvPr/>
        </p:nvGrpSpPr>
        <p:grpSpPr bwMode="auto">
          <a:xfrm>
            <a:off x="0" y="502920"/>
            <a:ext cx="6084570" cy="6019800"/>
            <a:chOff x="48" y="432"/>
            <a:chExt cx="2832" cy="3792"/>
          </a:xfrm>
        </p:grpSpPr>
        <p:sp>
          <p:nvSpPr>
            <p:cNvPr id="153613" name="Rectangle 1029"/>
            <p:cNvSpPr>
              <a:spLocks noChangeArrowheads="1"/>
            </p:cNvSpPr>
            <p:nvPr/>
          </p:nvSpPr>
          <p:spPr bwMode="auto">
            <a:xfrm>
              <a:off x="48" y="432"/>
              <a:ext cx="28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366838" indent="-1366838" eaLnBrk="0" hangingPunct="0">
                <a:tabLst>
                  <a:tab pos="13668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3668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3668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3668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3668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9pPr>
            </a:lstStyle>
            <a:p>
              <a:pPr algn="ctr">
                <a:lnSpc>
                  <a:spcPct val="110000"/>
                </a:lnSpc>
                <a:spcBef>
                  <a:spcPct val="50000"/>
                </a:spcBef>
              </a:pPr>
              <a:r>
                <a:rPr lang="en-US" altLang="en-US" sz="2400" i="1" u="sng" dirty="0">
                  <a:solidFill>
                    <a:srgbClr val="C00000"/>
                  </a:solidFill>
                </a:rPr>
                <a:t>“Offensive” Doctrines (I Peter)</a:t>
              </a:r>
            </a:p>
          </p:txBody>
        </p:sp>
        <p:sp>
          <p:nvSpPr>
            <p:cNvPr id="153614" name="Rectangle 1030"/>
            <p:cNvSpPr>
              <a:spLocks noChangeArrowheads="1"/>
            </p:cNvSpPr>
            <p:nvPr/>
          </p:nvSpPr>
          <p:spPr bwMode="auto">
            <a:xfrm>
              <a:off x="48" y="672"/>
              <a:ext cx="283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t>1:15; 2:16	Holy, Submissive Living Required</a:t>
              </a:r>
            </a:p>
          </p:txBody>
        </p:sp>
        <p:sp>
          <p:nvSpPr>
            <p:cNvPr id="153615" name="Rectangle 1031"/>
            <p:cNvSpPr>
              <a:spLocks noChangeArrowheads="1"/>
            </p:cNvSpPr>
            <p:nvPr/>
          </p:nvSpPr>
          <p:spPr bwMode="auto">
            <a:xfrm>
              <a:off x="48" y="1200"/>
              <a:ext cx="28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dirty="0"/>
                <a:t>4:3; 2:11	Wrong to Follow Natural Desires</a:t>
              </a:r>
            </a:p>
          </p:txBody>
        </p:sp>
        <p:sp>
          <p:nvSpPr>
            <p:cNvPr id="153616" name="Rectangle 1032"/>
            <p:cNvSpPr>
              <a:spLocks noChangeArrowheads="1"/>
            </p:cNvSpPr>
            <p:nvPr/>
          </p:nvSpPr>
          <p:spPr bwMode="auto">
            <a:xfrm>
              <a:off x="48" y="1776"/>
              <a:ext cx="283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70000"/>
                </a:lnSpc>
                <a:spcBef>
                  <a:spcPct val="50000"/>
                </a:spcBef>
              </a:pPr>
              <a:r>
                <a:rPr lang="en-US" altLang="en-US" sz="2400"/>
                <a:t>1:25; 2:2	Reliance on, Restriction</a:t>
              </a:r>
            </a:p>
            <a:p>
              <a:pPr>
                <a:lnSpc>
                  <a:spcPct val="70000"/>
                </a:lnSpc>
                <a:spcBef>
                  <a:spcPct val="50000"/>
                </a:spcBef>
              </a:pPr>
              <a:r>
                <a:rPr lang="en-US" altLang="en-US" sz="2400"/>
                <a:t>4:11a	to Word of God</a:t>
              </a:r>
            </a:p>
          </p:txBody>
        </p:sp>
        <p:sp>
          <p:nvSpPr>
            <p:cNvPr id="153617" name="Rectangle 1033"/>
            <p:cNvSpPr>
              <a:spLocks noChangeArrowheads="1"/>
            </p:cNvSpPr>
            <p:nvPr/>
          </p:nvSpPr>
          <p:spPr bwMode="auto">
            <a:xfrm>
              <a:off x="48" y="2304"/>
              <a:ext cx="2832" cy="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dirty="0"/>
                <a:t>1:3,4,9	Reality of End of Time &amp; Resurrection (Spiritual Nature of Man)</a:t>
              </a:r>
            </a:p>
          </p:txBody>
        </p:sp>
        <p:sp>
          <p:nvSpPr>
            <p:cNvPr id="153618" name="Rectangle 1034"/>
            <p:cNvSpPr>
              <a:spLocks noChangeArrowheads="1"/>
            </p:cNvSpPr>
            <p:nvPr/>
          </p:nvSpPr>
          <p:spPr bwMode="auto">
            <a:xfrm>
              <a:off x="48" y="3072"/>
              <a:ext cx="28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dirty="0"/>
                <a:t>1:21;3:22	Resurrection &amp; Kingship of Jesus</a:t>
              </a:r>
            </a:p>
          </p:txBody>
        </p:sp>
        <p:sp>
          <p:nvSpPr>
            <p:cNvPr id="153619" name="Rectangle 1035"/>
            <p:cNvSpPr>
              <a:spLocks noChangeArrowheads="1"/>
            </p:cNvSpPr>
            <p:nvPr/>
          </p:nvSpPr>
          <p:spPr bwMode="auto">
            <a:xfrm>
              <a:off x="48" y="3600"/>
              <a:ext cx="2832" cy="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dirty="0"/>
                <a:t>4:5,17,18	Coming Judgment &amp; Punishment of Wicked (Accountability of Man)</a:t>
              </a:r>
            </a:p>
          </p:txBody>
        </p:sp>
      </p:grpSp>
      <p:sp>
        <p:nvSpPr>
          <p:cNvPr id="55310" name="Rectangle 1038"/>
          <p:cNvSpPr>
            <a:spLocks noChangeArrowheads="1"/>
          </p:cNvSpPr>
          <p:nvPr/>
        </p:nvSpPr>
        <p:spPr bwMode="auto">
          <a:xfrm>
            <a:off x="6187440" y="879336"/>
            <a:ext cx="539496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dirty="0"/>
              <a:t>2:18,19	Promise Liberty in Matters of Morality</a:t>
            </a:r>
          </a:p>
        </p:txBody>
      </p:sp>
      <p:sp>
        <p:nvSpPr>
          <p:cNvPr id="55311" name="Rectangle 1039"/>
          <p:cNvSpPr>
            <a:spLocks noChangeArrowheads="1"/>
          </p:cNvSpPr>
          <p:nvPr/>
        </p:nvSpPr>
        <p:spPr bwMode="auto">
          <a:xfrm>
            <a:off x="6187440" y="1722120"/>
            <a:ext cx="539496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dirty="0"/>
              <a:t>2:10	Walk after Flesh in Lusts of Defilement  (</a:t>
            </a:r>
            <a:r>
              <a:rPr lang="en-US" altLang="en-US" sz="2400" dirty="0" err="1"/>
              <a:t>cf</a:t>
            </a:r>
            <a:r>
              <a:rPr lang="en-US" altLang="en-US" sz="2400" dirty="0"/>
              <a:t> Jude 4)</a:t>
            </a:r>
          </a:p>
        </p:txBody>
      </p:sp>
      <p:sp>
        <p:nvSpPr>
          <p:cNvPr id="138247" name="Rectangle 1040"/>
          <p:cNvSpPr>
            <a:spLocks noChangeArrowheads="1"/>
          </p:cNvSpPr>
          <p:nvPr/>
        </p:nvSpPr>
        <p:spPr bwMode="auto">
          <a:xfrm>
            <a:off x="6187440" y="2644140"/>
            <a:ext cx="539496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t>1:16	Say Scriptures are Fables</a:t>
            </a:r>
          </a:p>
        </p:txBody>
      </p:sp>
      <p:sp>
        <p:nvSpPr>
          <p:cNvPr id="138248" name="Rectangle 1041"/>
          <p:cNvSpPr>
            <a:spLocks noChangeArrowheads="1"/>
          </p:cNvSpPr>
          <p:nvPr/>
        </p:nvSpPr>
        <p:spPr bwMode="auto">
          <a:xfrm>
            <a:off x="6187440" y="3657600"/>
            <a:ext cx="539496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dirty="0"/>
              <a:t>3:4	Say Things Just Continue;  No Second Coming</a:t>
            </a:r>
          </a:p>
        </p:txBody>
      </p:sp>
      <p:sp>
        <p:nvSpPr>
          <p:cNvPr id="138249" name="Rectangle 1042"/>
          <p:cNvSpPr>
            <a:spLocks noChangeArrowheads="1"/>
          </p:cNvSpPr>
          <p:nvPr/>
        </p:nvSpPr>
        <p:spPr bwMode="auto">
          <a:xfrm>
            <a:off x="6187440" y="4876800"/>
            <a:ext cx="539496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dirty="0"/>
              <a:t>1:16, 2:1	Deny Jesus’ Deity (and Implied Authority)</a:t>
            </a:r>
          </a:p>
        </p:txBody>
      </p:sp>
      <p:sp>
        <p:nvSpPr>
          <p:cNvPr id="138250" name="Rectangle 1043"/>
          <p:cNvSpPr>
            <a:spLocks noChangeArrowheads="1"/>
          </p:cNvSpPr>
          <p:nvPr/>
        </p:nvSpPr>
        <p:spPr bwMode="auto">
          <a:xfrm>
            <a:off x="6187440" y="5715000"/>
            <a:ext cx="539496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dirty="0"/>
              <a:t>3:4; 2:9	Deny, (Mock) the Idea of Judgment Day</a:t>
            </a:r>
          </a:p>
        </p:txBody>
      </p:sp>
      <p:sp>
        <p:nvSpPr>
          <p:cNvPr id="138251" name="Rectangle 1044"/>
          <p:cNvSpPr>
            <a:spLocks noChangeArrowheads="1"/>
          </p:cNvSpPr>
          <p:nvPr/>
        </p:nvSpPr>
        <p:spPr bwMode="auto">
          <a:xfrm>
            <a:off x="5913120" y="459720"/>
            <a:ext cx="53949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366838" indent="-1366838" eaLnBrk="0" hangingPunct="0">
              <a:tabLst>
                <a:tab pos="13668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3668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3668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3668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3668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9pPr>
          </a:lstStyle>
          <a:p>
            <a:pPr algn="ctr">
              <a:lnSpc>
                <a:spcPct val="110000"/>
              </a:lnSpc>
              <a:spcBef>
                <a:spcPct val="50000"/>
              </a:spcBef>
            </a:pPr>
            <a:r>
              <a:rPr lang="en-US" altLang="en-US" sz="2400" i="1" u="sng" dirty="0">
                <a:solidFill>
                  <a:srgbClr val="C00000"/>
                </a:solidFill>
              </a:rPr>
              <a:t>Implied from II Peter</a:t>
            </a:r>
          </a:p>
        </p:txBody>
      </p:sp>
    </p:spTree>
    <p:extLst>
      <p:ext uri="{BB962C8B-B14F-4D97-AF65-F5344CB8AC3E}">
        <p14:creationId xmlns:p14="http://schemas.microsoft.com/office/powerpoint/2010/main" val="11801279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3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82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310">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531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824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824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824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8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7" grpId="0"/>
      <p:bldP spid="138248" grpId="0"/>
      <p:bldP spid="138249" grpId="0"/>
      <p:bldP spid="138250" grpId="0"/>
      <p:bldP spid="13825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4"/>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B10B9BB7-C6FD-4D15-A799-24A269DE437E}" type="slidenum">
              <a:rPr lang="en-US" altLang="en-US" b="0">
                <a:latin typeface="Times New Roman" panose="02020603050405020304" pitchFamily="18" charset="0"/>
              </a:rPr>
              <a:pPr/>
              <a:t>34</a:t>
            </a:fld>
            <a:endParaRPr lang="en-US" altLang="en-US" b="0">
              <a:latin typeface="Times New Roman" panose="02020603050405020304" pitchFamily="18" charset="0"/>
            </a:endParaRPr>
          </a:p>
        </p:txBody>
      </p:sp>
      <p:sp>
        <p:nvSpPr>
          <p:cNvPr id="154627" name="Rectangle 2"/>
          <p:cNvSpPr>
            <a:spLocks noGrp="1" noChangeArrowheads="1"/>
          </p:cNvSpPr>
          <p:nvPr>
            <p:ph type="title"/>
          </p:nvPr>
        </p:nvSpPr>
        <p:spPr>
          <a:xfrm>
            <a:off x="1432560" y="0"/>
            <a:ext cx="9326880" cy="533400"/>
          </a:xfrm>
        </p:spPr>
        <p:txBody>
          <a:bodyPr>
            <a:normAutofit fontScale="90000"/>
          </a:bodyPr>
          <a:lstStyle/>
          <a:p>
            <a:r>
              <a:rPr lang="en-US" altLang="en-US" sz="3840"/>
              <a:t>What about Today?</a:t>
            </a:r>
          </a:p>
        </p:txBody>
      </p:sp>
      <p:sp>
        <p:nvSpPr>
          <p:cNvPr id="154628" name="Rectangle 4"/>
          <p:cNvSpPr>
            <a:spLocks noChangeArrowheads="1"/>
          </p:cNvSpPr>
          <p:nvPr/>
        </p:nvSpPr>
        <p:spPr bwMode="auto">
          <a:xfrm>
            <a:off x="6004560" y="533400"/>
            <a:ext cx="53949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366838" indent="-1366838" eaLnBrk="0" hangingPunct="0">
              <a:tabLst>
                <a:tab pos="13668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3668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3668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3668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3668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9pPr>
          </a:lstStyle>
          <a:p>
            <a:pPr algn="ctr">
              <a:lnSpc>
                <a:spcPct val="110000"/>
              </a:lnSpc>
              <a:spcBef>
                <a:spcPct val="50000"/>
              </a:spcBef>
            </a:pPr>
            <a:r>
              <a:rPr lang="en-US" altLang="en-US" sz="2400" i="1">
                <a:solidFill>
                  <a:srgbClr val="FFFF00"/>
                </a:solidFill>
              </a:rPr>
              <a:t>Today’s Example (Family)</a:t>
            </a:r>
          </a:p>
        </p:txBody>
      </p:sp>
      <p:sp>
        <p:nvSpPr>
          <p:cNvPr id="139270" name="Rectangle 5"/>
          <p:cNvSpPr>
            <a:spLocks noChangeArrowheads="1"/>
          </p:cNvSpPr>
          <p:nvPr/>
        </p:nvSpPr>
        <p:spPr bwMode="auto">
          <a:xfrm>
            <a:off x="6004560" y="914400"/>
            <a:ext cx="539496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solidFill>
                  <a:srgbClr val="00FF00"/>
                </a:solidFill>
              </a:rPr>
              <a:t>Everyone Has a Right…</a:t>
            </a:r>
          </a:p>
        </p:txBody>
      </p:sp>
      <p:sp>
        <p:nvSpPr>
          <p:cNvPr id="139271" name="Rectangle 6"/>
          <p:cNvSpPr>
            <a:spLocks noChangeArrowheads="1"/>
          </p:cNvSpPr>
          <p:nvPr/>
        </p:nvSpPr>
        <p:spPr bwMode="auto">
          <a:xfrm>
            <a:off x="6050280" y="1524000"/>
            <a:ext cx="539496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solidFill>
                  <a:srgbClr val="00FF00"/>
                </a:solidFill>
              </a:rPr>
              <a:t>Practice Justified by Feelings…</a:t>
            </a:r>
          </a:p>
        </p:txBody>
      </p:sp>
      <p:sp>
        <p:nvSpPr>
          <p:cNvPr id="139272" name="Rectangle 7"/>
          <p:cNvSpPr>
            <a:spLocks noChangeArrowheads="1"/>
          </p:cNvSpPr>
          <p:nvPr/>
        </p:nvSpPr>
        <p:spPr bwMode="auto">
          <a:xfrm>
            <a:off x="6004560" y="2255520"/>
            <a:ext cx="5486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a:solidFill>
                  <a:srgbClr val="00FF00"/>
                </a:solidFill>
              </a:rPr>
              <a:t>Tolerance:  “Grace” is Theology</a:t>
            </a:r>
          </a:p>
        </p:txBody>
      </p:sp>
      <p:sp>
        <p:nvSpPr>
          <p:cNvPr id="154632" name="Rectangle 8"/>
          <p:cNvSpPr>
            <a:spLocks noChangeArrowheads="1"/>
          </p:cNvSpPr>
          <p:nvPr/>
        </p:nvSpPr>
        <p:spPr bwMode="auto">
          <a:xfrm>
            <a:off x="6004560" y="2209800"/>
            <a:ext cx="566928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endParaRPr lang="en-US" altLang="en-US" sz="2400"/>
          </a:p>
          <a:p>
            <a:pPr>
              <a:lnSpc>
                <a:spcPct val="110000"/>
              </a:lnSpc>
              <a:spcBef>
                <a:spcPct val="50000"/>
              </a:spcBef>
            </a:pPr>
            <a:endParaRPr lang="en-US" altLang="en-US" sz="2400"/>
          </a:p>
        </p:txBody>
      </p:sp>
      <p:sp>
        <p:nvSpPr>
          <p:cNvPr id="139274" name="Rectangle 9"/>
          <p:cNvSpPr>
            <a:spLocks noChangeArrowheads="1"/>
          </p:cNvSpPr>
          <p:nvPr/>
        </p:nvSpPr>
        <p:spPr bwMode="auto">
          <a:xfrm>
            <a:off x="5913120" y="4617720"/>
            <a:ext cx="557784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5425" indent="-225425" eaLnBrk="0" hangingPunct="0">
              <a:tabLst>
                <a:tab pos="225425"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225425"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225425"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225425"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225425"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160">
                <a:solidFill>
                  <a:srgbClr val="00FF00"/>
                </a:solidFill>
              </a:rPr>
              <a:t>Ridicule “Fundamentalists”:  Sinai, Sodom, Judgment Day are Myths</a:t>
            </a:r>
          </a:p>
        </p:txBody>
      </p:sp>
      <p:sp>
        <p:nvSpPr>
          <p:cNvPr id="139275" name="Rectangle 10"/>
          <p:cNvSpPr>
            <a:spLocks noChangeArrowheads="1"/>
          </p:cNvSpPr>
          <p:nvPr/>
        </p:nvSpPr>
        <p:spPr bwMode="auto">
          <a:xfrm>
            <a:off x="701040" y="914400"/>
            <a:ext cx="539496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solidFill>
                  <a:srgbClr val="FF0000"/>
                </a:solidFill>
              </a:rPr>
              <a:t>Liberty Promised (2:19)</a:t>
            </a:r>
          </a:p>
        </p:txBody>
      </p:sp>
      <p:sp>
        <p:nvSpPr>
          <p:cNvPr id="139276" name="Rectangle 11"/>
          <p:cNvSpPr>
            <a:spLocks noChangeArrowheads="1"/>
          </p:cNvSpPr>
          <p:nvPr/>
        </p:nvSpPr>
        <p:spPr bwMode="auto">
          <a:xfrm>
            <a:off x="701040" y="1524000"/>
            <a:ext cx="5486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solidFill>
                  <a:srgbClr val="FF0000"/>
                </a:solidFill>
              </a:rPr>
              <a:t>Follow Natural Desires (J7,8,10,18)</a:t>
            </a:r>
          </a:p>
        </p:txBody>
      </p:sp>
      <p:sp>
        <p:nvSpPr>
          <p:cNvPr id="139277" name="Rectangle 12"/>
          <p:cNvSpPr>
            <a:spLocks noChangeArrowheads="1"/>
          </p:cNvSpPr>
          <p:nvPr/>
        </p:nvSpPr>
        <p:spPr bwMode="auto">
          <a:xfrm>
            <a:off x="666750" y="2255520"/>
            <a:ext cx="539496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a:solidFill>
                  <a:srgbClr val="FF0000"/>
                </a:solidFill>
              </a:rPr>
              <a:t>Grace allows Lasciviousness (J4)</a:t>
            </a:r>
          </a:p>
        </p:txBody>
      </p:sp>
      <p:sp>
        <p:nvSpPr>
          <p:cNvPr id="139278" name="Rectangle 13"/>
          <p:cNvSpPr>
            <a:spLocks noChangeArrowheads="1"/>
          </p:cNvSpPr>
          <p:nvPr/>
        </p:nvSpPr>
        <p:spPr bwMode="auto">
          <a:xfrm>
            <a:off x="666750" y="3063240"/>
            <a:ext cx="539496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5425" indent="-225425" eaLnBrk="0" hangingPunct="0">
              <a:tabLst>
                <a:tab pos="225425"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225425"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225425"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225425"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225425"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9pPr>
          </a:lstStyle>
          <a:p>
            <a:r>
              <a:rPr lang="en-US" altLang="en-US" sz="2400">
                <a:solidFill>
                  <a:srgbClr val="FF0000"/>
                </a:solidFill>
              </a:rPr>
              <a:t>Closed World (3:4)</a:t>
            </a:r>
          </a:p>
          <a:p>
            <a:pPr>
              <a:buFontTx/>
              <a:buChar char="•"/>
            </a:pPr>
            <a:r>
              <a:rPr lang="en-US" altLang="en-US" sz="2160">
                <a:solidFill>
                  <a:srgbClr val="FF0000"/>
                </a:solidFill>
              </a:rPr>
              <a:t>“All Things Continue”</a:t>
            </a:r>
          </a:p>
          <a:p>
            <a:pPr>
              <a:buFontTx/>
              <a:buChar char="•"/>
            </a:pPr>
            <a:r>
              <a:rPr lang="en-US" altLang="en-US" sz="2160">
                <a:solidFill>
                  <a:srgbClr val="FF0000"/>
                </a:solidFill>
              </a:rPr>
              <a:t>“No Coming” Judgment by God</a:t>
            </a:r>
          </a:p>
          <a:p>
            <a:r>
              <a:rPr lang="en-US" altLang="en-US" sz="2400"/>
              <a:t>	</a:t>
            </a:r>
          </a:p>
        </p:txBody>
      </p:sp>
      <p:sp>
        <p:nvSpPr>
          <p:cNvPr id="139279" name="Rectangle 14"/>
          <p:cNvSpPr>
            <a:spLocks noChangeArrowheads="1"/>
          </p:cNvSpPr>
          <p:nvPr/>
        </p:nvSpPr>
        <p:spPr bwMode="auto">
          <a:xfrm>
            <a:off x="598170" y="4709160"/>
            <a:ext cx="53949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solidFill>
                  <a:srgbClr val="FF0000"/>
                </a:solidFill>
              </a:rPr>
              <a:t>Scriptures are Fables (1:21)</a:t>
            </a:r>
          </a:p>
        </p:txBody>
      </p:sp>
      <p:sp>
        <p:nvSpPr>
          <p:cNvPr id="139280" name="Rectangle 15"/>
          <p:cNvSpPr>
            <a:spLocks noChangeArrowheads="1"/>
          </p:cNvSpPr>
          <p:nvPr/>
        </p:nvSpPr>
        <p:spPr bwMode="auto">
          <a:xfrm>
            <a:off x="643890" y="5806440"/>
            <a:ext cx="539496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solidFill>
                  <a:srgbClr val="FF0000"/>
                </a:solidFill>
              </a:rPr>
              <a:t>Deny Deity of Jesus (J4, 2:1)</a:t>
            </a:r>
          </a:p>
        </p:txBody>
      </p:sp>
      <p:sp>
        <p:nvSpPr>
          <p:cNvPr id="154640" name="Rectangle 16"/>
          <p:cNvSpPr>
            <a:spLocks noChangeArrowheads="1"/>
          </p:cNvSpPr>
          <p:nvPr/>
        </p:nvSpPr>
        <p:spPr bwMode="auto">
          <a:xfrm>
            <a:off x="701040" y="533400"/>
            <a:ext cx="51206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366838" indent="-1366838" eaLnBrk="0" hangingPunct="0">
              <a:tabLst>
                <a:tab pos="13668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3668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3668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3668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3668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9pPr>
          </a:lstStyle>
          <a:p>
            <a:pPr algn="ctr">
              <a:lnSpc>
                <a:spcPct val="110000"/>
              </a:lnSpc>
              <a:spcBef>
                <a:spcPct val="50000"/>
              </a:spcBef>
            </a:pPr>
            <a:r>
              <a:rPr lang="en-US" altLang="en-US" sz="2400" i="1" dirty="0">
                <a:solidFill>
                  <a:schemeClr val="folHlink"/>
                </a:solidFill>
              </a:rPr>
              <a:t>2 Pet False Doctrine &amp; Practices:</a:t>
            </a:r>
          </a:p>
        </p:txBody>
      </p:sp>
      <p:sp>
        <p:nvSpPr>
          <p:cNvPr id="139282" name="Rectangle 17"/>
          <p:cNvSpPr>
            <a:spLocks noChangeArrowheads="1"/>
          </p:cNvSpPr>
          <p:nvPr/>
        </p:nvSpPr>
        <p:spPr bwMode="auto">
          <a:xfrm>
            <a:off x="6004560" y="3063240"/>
            <a:ext cx="566928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5425" indent="-225425" eaLnBrk="0" hangingPunct="0">
              <a:tabLst>
                <a:tab pos="225425"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225425"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225425"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225425"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225425"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9pPr>
          </a:lstStyle>
          <a:p>
            <a:r>
              <a:rPr lang="en-US" altLang="en-US" sz="2400">
                <a:solidFill>
                  <a:srgbClr val="00FF00"/>
                </a:solidFill>
              </a:rPr>
              <a:t>Humanistic/Materialistic World View</a:t>
            </a:r>
          </a:p>
          <a:p>
            <a:pPr>
              <a:buFontTx/>
              <a:buChar char="•"/>
            </a:pPr>
            <a:r>
              <a:rPr lang="en-US" altLang="en-US" sz="2160">
                <a:solidFill>
                  <a:srgbClr val="00FF00"/>
                </a:solidFill>
              </a:rPr>
              <a:t>Evolutionary Model of world</a:t>
            </a:r>
          </a:p>
          <a:p>
            <a:pPr>
              <a:buFontTx/>
              <a:buChar char="•"/>
            </a:pPr>
            <a:r>
              <a:rPr lang="en-US" altLang="en-US" sz="2160">
                <a:solidFill>
                  <a:srgbClr val="00FF00"/>
                </a:solidFill>
              </a:rPr>
              <a:t>No Divine Law or Accountability</a:t>
            </a:r>
          </a:p>
          <a:p>
            <a:r>
              <a:rPr lang="en-US" altLang="en-US" sz="2400"/>
              <a:t>	</a:t>
            </a:r>
          </a:p>
        </p:txBody>
      </p:sp>
      <p:sp>
        <p:nvSpPr>
          <p:cNvPr id="139283" name="Rectangle 18"/>
          <p:cNvSpPr>
            <a:spLocks noChangeArrowheads="1"/>
          </p:cNvSpPr>
          <p:nvPr/>
        </p:nvSpPr>
        <p:spPr bwMode="auto">
          <a:xfrm>
            <a:off x="5913120" y="5654040"/>
            <a:ext cx="557784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5425" indent="-225425" eaLnBrk="0" hangingPunct="0">
              <a:tabLst>
                <a:tab pos="225425"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225425"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225425"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225425"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225425"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a:solidFill>
                  <a:srgbClr val="00FF00"/>
                </a:solidFill>
              </a:rPr>
              <a:t>Accept Bits of Jesus’ Teaching… but nothing Supernatural</a:t>
            </a:r>
          </a:p>
        </p:txBody>
      </p:sp>
    </p:spTree>
    <p:extLst>
      <p:ext uri="{BB962C8B-B14F-4D97-AF65-F5344CB8AC3E}">
        <p14:creationId xmlns:p14="http://schemas.microsoft.com/office/powerpoint/2010/main" val="29174711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9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927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927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927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9277">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9272">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927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9278">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9278">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39282">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9282">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9282">
                                            <p:txEl>
                                              <p:pRg st="2" end="2"/>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39279">
                                            <p:txEl>
                                              <p:pRg st="0" end="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39274">
                                            <p:txEl>
                                              <p:pRg st="0" end="0"/>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39280">
                                            <p:txEl>
                                              <p:pRg st="0" end="0"/>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392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4"/>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6028C434-CC8E-402E-B74C-CCA965C7F595}" type="slidenum">
              <a:rPr lang="en-US" altLang="en-US" b="0">
                <a:latin typeface="Times New Roman" panose="02020603050405020304" pitchFamily="18" charset="0"/>
              </a:rPr>
              <a:pPr/>
              <a:t>35</a:t>
            </a:fld>
            <a:endParaRPr lang="en-US" altLang="en-US" b="0">
              <a:latin typeface="Times New Roman" panose="02020603050405020304" pitchFamily="18" charset="0"/>
            </a:endParaRPr>
          </a:p>
        </p:txBody>
      </p:sp>
      <p:sp>
        <p:nvSpPr>
          <p:cNvPr id="155651" name="Rectangle 2"/>
          <p:cNvSpPr>
            <a:spLocks noGrp="1" noChangeArrowheads="1"/>
          </p:cNvSpPr>
          <p:nvPr>
            <p:ph type="title"/>
          </p:nvPr>
        </p:nvSpPr>
        <p:spPr>
          <a:xfrm>
            <a:off x="1432560" y="0"/>
            <a:ext cx="9326880" cy="533400"/>
          </a:xfrm>
        </p:spPr>
        <p:txBody>
          <a:bodyPr>
            <a:normAutofit fontScale="90000"/>
          </a:bodyPr>
          <a:lstStyle/>
          <a:p>
            <a:r>
              <a:rPr lang="en-US" altLang="en-US" sz="3840"/>
              <a:t>What about Today?</a:t>
            </a:r>
          </a:p>
        </p:txBody>
      </p:sp>
      <p:sp>
        <p:nvSpPr>
          <p:cNvPr id="155652" name="Rectangle 4"/>
          <p:cNvSpPr>
            <a:spLocks noChangeArrowheads="1"/>
          </p:cNvSpPr>
          <p:nvPr/>
        </p:nvSpPr>
        <p:spPr bwMode="auto">
          <a:xfrm>
            <a:off x="6004560" y="533400"/>
            <a:ext cx="53949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366838" indent="-1366838" eaLnBrk="0" hangingPunct="0">
              <a:tabLst>
                <a:tab pos="13668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3668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3668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3668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3668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9pPr>
          </a:lstStyle>
          <a:p>
            <a:pPr algn="ctr">
              <a:lnSpc>
                <a:spcPct val="110000"/>
              </a:lnSpc>
              <a:spcBef>
                <a:spcPct val="50000"/>
              </a:spcBef>
            </a:pPr>
            <a:r>
              <a:rPr lang="en-US" altLang="en-US" sz="2400" i="1" dirty="0">
                <a:solidFill>
                  <a:srgbClr val="C00000"/>
                </a:solidFill>
              </a:rPr>
              <a:t>Today’s Example  (Family)</a:t>
            </a:r>
          </a:p>
        </p:txBody>
      </p:sp>
      <p:sp>
        <p:nvSpPr>
          <p:cNvPr id="155653" name="Rectangle 8"/>
          <p:cNvSpPr>
            <a:spLocks noChangeArrowheads="1"/>
          </p:cNvSpPr>
          <p:nvPr/>
        </p:nvSpPr>
        <p:spPr bwMode="auto">
          <a:xfrm>
            <a:off x="6004560" y="2209800"/>
            <a:ext cx="566928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endParaRPr lang="en-US" altLang="en-US" sz="2400"/>
          </a:p>
          <a:p>
            <a:pPr>
              <a:lnSpc>
                <a:spcPct val="110000"/>
              </a:lnSpc>
              <a:spcBef>
                <a:spcPct val="50000"/>
              </a:spcBef>
            </a:pPr>
            <a:endParaRPr lang="en-US" altLang="en-US" sz="2400"/>
          </a:p>
        </p:txBody>
      </p:sp>
      <p:sp>
        <p:nvSpPr>
          <p:cNvPr id="155654" name="Rectangle 19"/>
          <p:cNvSpPr>
            <a:spLocks noChangeArrowheads="1"/>
          </p:cNvSpPr>
          <p:nvPr/>
        </p:nvSpPr>
        <p:spPr bwMode="auto">
          <a:xfrm>
            <a:off x="701040" y="533400"/>
            <a:ext cx="51206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366838" indent="-1366838" eaLnBrk="0" hangingPunct="0">
              <a:tabLst>
                <a:tab pos="13668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3668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3668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3668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3668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9pPr>
          </a:lstStyle>
          <a:p>
            <a:pPr algn="ctr">
              <a:lnSpc>
                <a:spcPct val="110000"/>
              </a:lnSpc>
              <a:spcBef>
                <a:spcPct val="50000"/>
              </a:spcBef>
            </a:pPr>
            <a:r>
              <a:rPr lang="en-US" altLang="en-US" sz="2400" i="1" dirty="0">
                <a:solidFill>
                  <a:srgbClr val="C00000"/>
                </a:solidFill>
              </a:rPr>
              <a:t>Appeal, Approach, &amp; Character</a:t>
            </a:r>
          </a:p>
        </p:txBody>
      </p:sp>
      <p:sp>
        <p:nvSpPr>
          <p:cNvPr id="139285" name="Rectangle 20"/>
          <p:cNvSpPr>
            <a:spLocks noChangeArrowheads="1"/>
          </p:cNvSpPr>
          <p:nvPr/>
        </p:nvSpPr>
        <p:spPr bwMode="auto">
          <a:xfrm>
            <a:off x="201478" y="1143000"/>
            <a:ext cx="5791652"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5425" indent="-225425" eaLnBrk="0" hangingPunct="0">
              <a:tabLst>
                <a:tab pos="225425"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225425"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225425"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225425"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225425"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9pPr>
          </a:lstStyle>
          <a:p>
            <a:pPr>
              <a:buFontTx/>
              <a:buChar char="•"/>
            </a:pPr>
            <a:r>
              <a:rPr lang="en-US" altLang="en-US" sz="2160" dirty="0"/>
              <a:t>Intellectual Appeal (J16)</a:t>
            </a:r>
          </a:p>
          <a:p>
            <a:pPr>
              <a:buFontTx/>
              <a:buChar char="•"/>
            </a:pPr>
            <a:endParaRPr lang="en-US" altLang="en-US" sz="2160" dirty="0"/>
          </a:p>
          <a:p>
            <a:pPr>
              <a:buFontTx/>
              <a:buChar char="•"/>
            </a:pPr>
            <a:r>
              <a:rPr lang="en-US" altLang="en-US" sz="2160" dirty="0"/>
              <a:t>Go After Inexperienced (2:18)</a:t>
            </a:r>
          </a:p>
          <a:p>
            <a:pPr>
              <a:buFontTx/>
              <a:buChar char="•"/>
            </a:pPr>
            <a:endParaRPr lang="en-US" altLang="en-US" sz="2160" dirty="0"/>
          </a:p>
          <a:p>
            <a:pPr>
              <a:buFontTx/>
              <a:buChar char="•"/>
            </a:pPr>
            <a:r>
              <a:rPr lang="en-US" altLang="en-US" sz="2160" dirty="0"/>
              <a:t>Arrogant, Not Respectful (2:10, J8)</a:t>
            </a:r>
          </a:p>
          <a:p>
            <a:pPr>
              <a:buFontTx/>
              <a:buChar char="•"/>
            </a:pPr>
            <a:endParaRPr lang="en-US" altLang="en-US" sz="2160" dirty="0"/>
          </a:p>
          <a:p>
            <a:pPr>
              <a:buFontTx/>
              <a:buChar char="•"/>
            </a:pPr>
            <a:r>
              <a:rPr lang="en-US" altLang="en-US" sz="2160" dirty="0"/>
              <a:t>Appeal to Lusts (2:18; 3:3)</a:t>
            </a:r>
          </a:p>
          <a:p>
            <a:pPr>
              <a:buFontTx/>
              <a:buChar char="•"/>
            </a:pPr>
            <a:endParaRPr lang="en-US" altLang="en-US" sz="2160" dirty="0"/>
          </a:p>
          <a:p>
            <a:pPr>
              <a:buFontTx/>
              <a:buChar char="•"/>
            </a:pPr>
            <a:r>
              <a:rPr lang="en-US" altLang="en-US" sz="2160" dirty="0"/>
              <a:t>Discriminate Against Others (2:12; J10)</a:t>
            </a:r>
          </a:p>
          <a:p>
            <a:pPr>
              <a:buFontTx/>
              <a:buChar char="•"/>
            </a:pPr>
            <a:endParaRPr lang="en-US" altLang="en-US" sz="2160" dirty="0"/>
          </a:p>
          <a:p>
            <a:pPr>
              <a:buFontTx/>
              <a:buChar char="•"/>
            </a:pPr>
            <a:r>
              <a:rPr lang="en-US" altLang="en-US" sz="2160" dirty="0"/>
              <a:t>Mocking (3:3)</a:t>
            </a:r>
          </a:p>
          <a:p>
            <a:pPr>
              <a:buFontTx/>
              <a:buChar char="•"/>
            </a:pPr>
            <a:endParaRPr lang="en-US" altLang="en-US" sz="2160" dirty="0"/>
          </a:p>
          <a:p>
            <a:pPr>
              <a:buFontTx/>
              <a:buChar char="•"/>
            </a:pPr>
            <a:r>
              <a:rPr lang="en-US" altLang="en-US" sz="2160" dirty="0"/>
              <a:t>Deceptive Words (2:3)</a:t>
            </a:r>
          </a:p>
          <a:p>
            <a:pPr>
              <a:buFontTx/>
              <a:buChar char="•"/>
            </a:pPr>
            <a:endParaRPr lang="en-US" altLang="en-US" sz="2160" dirty="0"/>
          </a:p>
          <a:p>
            <a:pPr>
              <a:buFontTx/>
              <a:buChar char="•"/>
            </a:pPr>
            <a:r>
              <a:rPr lang="en-US" altLang="en-US" sz="2160" dirty="0"/>
              <a:t>Ungodly (J15)  (Not God Directed)</a:t>
            </a:r>
          </a:p>
        </p:txBody>
      </p:sp>
      <p:sp>
        <p:nvSpPr>
          <p:cNvPr id="139286" name="Rectangle 21"/>
          <p:cNvSpPr>
            <a:spLocks noChangeArrowheads="1"/>
          </p:cNvSpPr>
          <p:nvPr/>
        </p:nvSpPr>
        <p:spPr bwMode="auto">
          <a:xfrm>
            <a:off x="5980067" y="1106714"/>
            <a:ext cx="557784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5425" indent="-225425" eaLnBrk="0" hangingPunct="0">
              <a:tabLst>
                <a:tab pos="225425"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225425"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225425"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225425"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225425"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9pPr>
          </a:lstStyle>
          <a:p>
            <a:pPr>
              <a:buFontTx/>
              <a:buChar char="•"/>
            </a:pPr>
            <a:r>
              <a:rPr lang="en-US" altLang="en-US" sz="2160"/>
              <a:t>Associated with Intellectual Elite</a:t>
            </a:r>
          </a:p>
          <a:p>
            <a:pPr>
              <a:buFontTx/>
              <a:buChar char="•"/>
            </a:pPr>
            <a:endParaRPr lang="en-US" altLang="en-US" sz="2160"/>
          </a:p>
          <a:p>
            <a:pPr>
              <a:buFontTx/>
              <a:buChar char="•"/>
            </a:pPr>
            <a:r>
              <a:rPr lang="en-US" altLang="en-US" sz="2160"/>
              <a:t>Young People are Targeted</a:t>
            </a:r>
          </a:p>
          <a:p>
            <a:pPr>
              <a:buFontTx/>
              <a:buChar char="•"/>
            </a:pPr>
            <a:endParaRPr lang="en-US" altLang="en-US" sz="2160"/>
          </a:p>
          <a:p>
            <a:pPr>
              <a:buFontTx/>
              <a:buChar char="•"/>
            </a:pPr>
            <a:r>
              <a:rPr lang="en-US" altLang="en-US" sz="2160"/>
              <a:t>Vocal, Rude, Advocate Disobedience</a:t>
            </a:r>
          </a:p>
          <a:p>
            <a:pPr>
              <a:buFontTx/>
              <a:buChar char="•"/>
            </a:pPr>
            <a:endParaRPr lang="en-US" altLang="en-US" sz="2160"/>
          </a:p>
          <a:p>
            <a:pPr>
              <a:buFontTx/>
              <a:buChar char="•"/>
            </a:pPr>
            <a:r>
              <a:rPr lang="en-US" altLang="en-US" sz="2160"/>
              <a:t>Appeal:  Follow Desires, No Inhibitions</a:t>
            </a:r>
          </a:p>
          <a:p>
            <a:pPr>
              <a:buFontTx/>
              <a:buChar char="•"/>
            </a:pPr>
            <a:endParaRPr lang="en-US" altLang="en-US" sz="2160"/>
          </a:p>
          <a:p>
            <a:pPr>
              <a:buFontTx/>
              <a:buChar char="•"/>
            </a:pPr>
            <a:r>
              <a:rPr lang="en-US" altLang="en-US" sz="2160"/>
              <a:t>Attack if not “Politically Correct”</a:t>
            </a:r>
          </a:p>
          <a:p>
            <a:pPr>
              <a:buFontTx/>
              <a:buChar char="•"/>
            </a:pPr>
            <a:endParaRPr lang="en-US" altLang="en-US" sz="2160"/>
          </a:p>
          <a:p>
            <a:pPr>
              <a:buFontTx/>
              <a:buChar char="•"/>
            </a:pPr>
            <a:r>
              <a:rPr lang="en-US" altLang="en-US" sz="2160"/>
              <a:t>“Prudes, Bigoted, Homophobic, Bible Beaters, Haters” etc.</a:t>
            </a:r>
          </a:p>
          <a:p>
            <a:pPr>
              <a:buFontTx/>
              <a:buChar char="•"/>
            </a:pPr>
            <a:endParaRPr lang="en-US" altLang="en-US" sz="2160"/>
          </a:p>
          <a:p>
            <a:pPr>
              <a:buFontTx/>
              <a:buChar char="•"/>
            </a:pPr>
            <a:r>
              <a:rPr lang="en-US" altLang="en-US" sz="2160"/>
              <a:t>False Facts of Normalcy, etc.</a:t>
            </a:r>
          </a:p>
          <a:p>
            <a:pPr>
              <a:buFontTx/>
              <a:buChar char="•"/>
            </a:pPr>
            <a:endParaRPr lang="en-US" altLang="en-US" sz="2160"/>
          </a:p>
          <a:p>
            <a:pPr>
              <a:buFontTx/>
              <a:buChar char="•"/>
            </a:pPr>
            <a:r>
              <a:rPr lang="en-US" altLang="en-US" sz="2160"/>
              <a:t>Aim Religion at Human “Problems”</a:t>
            </a:r>
          </a:p>
        </p:txBody>
      </p:sp>
    </p:spTree>
    <p:extLst>
      <p:ext uri="{BB962C8B-B14F-4D97-AF65-F5344CB8AC3E}">
        <p14:creationId xmlns:p14="http://schemas.microsoft.com/office/powerpoint/2010/main" val="106733131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928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928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928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928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928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9286">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928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9286">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39285">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39286">
                                            <p:txEl>
                                              <p:pRg st="8" end="8"/>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39285">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39286">
                                            <p:txEl>
                                              <p:pRg st="10" end="10"/>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39285">
                                            <p:txEl>
                                              <p:pRg st="12" end="12"/>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39286">
                                            <p:txEl>
                                              <p:pRg st="12" end="12"/>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39285">
                                            <p:txEl>
                                              <p:pRg st="14" end="14"/>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3928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9D6415BD-4B3A-405C-86F8-DEA1C53B5036}" type="slidenum">
              <a:rPr lang="en-US" altLang="en-US" b="0">
                <a:latin typeface="Times New Roman" panose="02020603050405020304" pitchFamily="18" charset="0"/>
              </a:rPr>
              <a:pPr/>
              <a:t>36</a:t>
            </a:fld>
            <a:endParaRPr lang="en-US" altLang="en-US" b="0">
              <a:latin typeface="Times New Roman" panose="02020603050405020304" pitchFamily="18" charset="0"/>
            </a:endParaRPr>
          </a:p>
        </p:txBody>
      </p:sp>
      <p:sp>
        <p:nvSpPr>
          <p:cNvPr id="156675" name="Rectangle 2"/>
          <p:cNvSpPr>
            <a:spLocks noChangeArrowheads="1"/>
          </p:cNvSpPr>
          <p:nvPr/>
        </p:nvSpPr>
        <p:spPr bwMode="auto">
          <a:xfrm>
            <a:off x="701040" y="133350"/>
            <a:ext cx="1069848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rgbClr val="FFFF00"/>
                </a:solidFill>
              </a:rPr>
              <a:t>Doom of False Teachers 2 Peter 2</a:t>
            </a:r>
          </a:p>
          <a:p>
            <a:pPr eaLnBrk="1" hangingPunct="1"/>
            <a:r>
              <a:rPr lang="en-US" altLang="en-US" sz="2400"/>
              <a:t>4 For if </a:t>
            </a:r>
            <a:r>
              <a:rPr lang="en-US" altLang="en-US" sz="2400">
                <a:solidFill>
                  <a:srgbClr val="00FF00"/>
                </a:solidFill>
              </a:rPr>
              <a:t>God did not spare the angels who sinned</a:t>
            </a:r>
            <a:r>
              <a:rPr lang="en-US" altLang="en-US" sz="2400"/>
              <a:t>, but cast them down to hell and delivered them into chains of darkness, to be reserved for judgment; 5 and </a:t>
            </a:r>
            <a:r>
              <a:rPr lang="en-US" altLang="en-US" sz="2400">
                <a:solidFill>
                  <a:srgbClr val="00FF00"/>
                </a:solidFill>
              </a:rPr>
              <a:t>did not spare the ancient world</a:t>
            </a:r>
            <a:r>
              <a:rPr lang="en-US" altLang="en-US" sz="2400"/>
              <a:t>, but </a:t>
            </a:r>
            <a:r>
              <a:rPr lang="en-US" altLang="en-US" sz="2400">
                <a:solidFill>
                  <a:srgbClr val="FF00FF"/>
                </a:solidFill>
              </a:rPr>
              <a:t>saved Noah</a:t>
            </a:r>
            <a:r>
              <a:rPr lang="en-US" altLang="en-US" sz="2400"/>
              <a:t>, one of eight people, a preacher of righteousness, bringing in the flood on the world of the ungodly; 6 and </a:t>
            </a:r>
            <a:r>
              <a:rPr lang="en-US" altLang="en-US" sz="2400">
                <a:solidFill>
                  <a:srgbClr val="00FF00"/>
                </a:solidFill>
              </a:rPr>
              <a:t>turning the cities of Sodom and Gomorrah into ashes</a:t>
            </a:r>
            <a:r>
              <a:rPr lang="en-US" altLang="en-US" sz="2400"/>
              <a:t>, condemned them to destruction, making them an example to those who afterward would live ungodly; 7 and </a:t>
            </a:r>
            <a:r>
              <a:rPr lang="en-US" altLang="en-US" sz="2400">
                <a:solidFill>
                  <a:srgbClr val="FF00FF"/>
                </a:solidFill>
              </a:rPr>
              <a:t>delivered righteous Lot</a:t>
            </a:r>
            <a:r>
              <a:rPr lang="en-US" altLang="en-US" sz="2400"/>
              <a:t>, who was oppressed by the filthy conduct of the wicked 8 (for that righteous man, dwelling among them, tormented his righteous soul from day to day by seeing and hearing their lawless deeds)— 9 then </a:t>
            </a:r>
            <a:r>
              <a:rPr lang="en-US" altLang="en-US" sz="2400">
                <a:solidFill>
                  <a:srgbClr val="FF00FF"/>
                </a:solidFill>
              </a:rPr>
              <a:t>the Lord knows how to deliver the godly out of temptations</a:t>
            </a:r>
            <a:r>
              <a:rPr lang="en-US" altLang="en-US" sz="2400"/>
              <a:t> and to </a:t>
            </a:r>
            <a:r>
              <a:rPr lang="en-US" altLang="en-US" sz="2400">
                <a:solidFill>
                  <a:srgbClr val="00FF00"/>
                </a:solidFill>
              </a:rPr>
              <a:t>reserve the unjust under punishment for the day of judgment</a:t>
            </a:r>
            <a:r>
              <a:rPr lang="en-US" altLang="en-US" sz="2400"/>
              <a:t>, 10 and especially those who walk according to the flesh in the lust of uncleanness and despise authority. They are presumptuous, self-willed. They are not afraid to speak evil of dignitaries, 11 whereas angels, who are greater in power and might, do not bring a reviling accusation against them before the Lord.</a:t>
            </a:r>
          </a:p>
        </p:txBody>
      </p:sp>
    </p:spTree>
    <p:extLst>
      <p:ext uri="{BB962C8B-B14F-4D97-AF65-F5344CB8AC3E}">
        <p14:creationId xmlns:p14="http://schemas.microsoft.com/office/powerpoint/2010/main" val="3934201020"/>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altLang="en-US"/>
              <a:t>Jude Outline</a:t>
            </a:r>
          </a:p>
        </p:txBody>
      </p:sp>
      <p:sp>
        <p:nvSpPr>
          <p:cNvPr id="158723" name="Content Placeholder 2"/>
          <p:cNvSpPr>
            <a:spLocks noGrp="1"/>
          </p:cNvSpPr>
          <p:nvPr>
            <p:ph idx="1"/>
          </p:nvPr>
        </p:nvSpPr>
        <p:spPr/>
        <p:txBody>
          <a:bodyPr/>
          <a:lstStyle/>
          <a:p>
            <a:r>
              <a:rPr lang="en-US" altLang="en-US"/>
              <a:t>1-4      Introduction and Purpose</a:t>
            </a:r>
          </a:p>
          <a:p>
            <a:r>
              <a:rPr lang="en-US" altLang="en-US"/>
              <a:t>5-7      Past Examples of God’s Judgment</a:t>
            </a:r>
          </a:p>
          <a:p>
            <a:r>
              <a:rPr lang="en-US" altLang="en-US"/>
              <a:t>8-13    Description of False Teachers</a:t>
            </a:r>
          </a:p>
          <a:p>
            <a:r>
              <a:rPr lang="en-US" altLang="en-US"/>
              <a:t>14-16  Enoch’s Prophecy</a:t>
            </a:r>
          </a:p>
          <a:p>
            <a:r>
              <a:rPr lang="en-US" altLang="en-US"/>
              <a:t>17-23  Exhortation</a:t>
            </a:r>
          </a:p>
          <a:p>
            <a:r>
              <a:rPr lang="en-US" altLang="en-US"/>
              <a:t>24,25  Conclusion</a:t>
            </a:r>
          </a:p>
        </p:txBody>
      </p:sp>
      <p:sp>
        <p:nvSpPr>
          <p:cNvPr id="4"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CF0199E0-A64B-45E9-994D-18717577629D}" type="slidenum">
              <a:rPr lang="en-US" altLang="en-US" b="0">
                <a:latin typeface="Times New Roman" panose="02020603050405020304" pitchFamily="18" charset="0"/>
              </a:rPr>
              <a:pPr/>
              <a:t>37</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3900374163"/>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a:spLocks noChangeArrowheads="1"/>
          </p:cNvSpPr>
          <p:nvPr/>
        </p:nvSpPr>
        <p:spPr bwMode="auto">
          <a:xfrm>
            <a:off x="3529966" y="733426"/>
            <a:ext cx="82296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1440"/>
              <a:t>BUT</a:t>
            </a:r>
          </a:p>
          <a:p>
            <a:pPr eaLnBrk="1" hangingPunct="1"/>
            <a:r>
              <a:rPr lang="en-US" altLang="en-US" sz="1440"/>
              <a:t>YOU</a:t>
            </a:r>
          </a:p>
        </p:txBody>
      </p:sp>
      <p:sp>
        <p:nvSpPr>
          <p:cNvPr id="47" name="Rectangle 46"/>
          <p:cNvSpPr/>
          <p:nvPr/>
        </p:nvSpPr>
        <p:spPr bwMode="auto">
          <a:xfrm>
            <a:off x="3748124" y="3723939"/>
            <a:ext cx="4441486" cy="424732"/>
          </a:xfrm>
          <a:prstGeom prst="rect">
            <a:avLst/>
          </a:prstGeom>
          <a:solidFill>
            <a:srgbClr val="C00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spAutoFit/>
          </a:bodyPr>
          <a:lstStyle/>
          <a:p>
            <a:pPr eaLnBrk="0" hangingPunct="0">
              <a:defRPr/>
            </a:pPr>
            <a:endParaRPr lang="en-US" sz="2160">
              <a:solidFill>
                <a:schemeClr val="tx1"/>
              </a:solidFill>
            </a:endParaRPr>
          </a:p>
        </p:txBody>
      </p:sp>
      <p:sp>
        <p:nvSpPr>
          <p:cNvPr id="32" name="Curved Right Arrow 31"/>
          <p:cNvSpPr>
            <a:spLocks noChangeArrowheads="1"/>
          </p:cNvSpPr>
          <p:nvPr/>
        </p:nvSpPr>
        <p:spPr bwMode="auto">
          <a:xfrm rot="10800000">
            <a:off x="8162926" y="5512158"/>
            <a:ext cx="1828800" cy="424732"/>
          </a:xfrm>
          <a:prstGeom prst="curvedRightArrow">
            <a:avLst>
              <a:gd name="adj1" fmla="val 14583"/>
              <a:gd name="adj2" fmla="val 28694"/>
              <a:gd name="adj3" fmla="val 16984"/>
            </a:avLst>
          </a:prstGeom>
          <a:solidFill>
            <a:srgbClr val="00B050"/>
          </a:solidFill>
          <a:ln w="9525" algn="ctr">
            <a:solidFill>
              <a:schemeClr val="tx1"/>
            </a:solidFill>
            <a:round/>
            <a:headEnd/>
            <a:tailEnd/>
          </a:ln>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8" name="Rectangle 7"/>
          <p:cNvSpPr/>
          <p:nvPr/>
        </p:nvSpPr>
        <p:spPr bwMode="auto">
          <a:xfrm>
            <a:off x="609600" y="-1"/>
            <a:ext cx="2926080" cy="424732"/>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spAutoFit/>
          </a:bodyPr>
          <a:lstStyle/>
          <a:p>
            <a:pPr eaLnBrk="0" hangingPunct="0">
              <a:defRPr/>
            </a:pPr>
            <a:endParaRPr lang="en-US" sz="2160">
              <a:solidFill>
                <a:schemeClr val="tx1"/>
              </a:solidFill>
            </a:endParaRPr>
          </a:p>
        </p:txBody>
      </p:sp>
      <p:sp>
        <p:nvSpPr>
          <p:cNvPr id="4"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E0259691-080C-4D5F-A558-C0D228ADD401}" type="slidenum">
              <a:rPr lang="en-US" altLang="en-US" b="0">
                <a:latin typeface="Times New Roman" panose="02020603050405020304" pitchFamily="18" charset="0"/>
              </a:rPr>
              <a:pPr/>
              <a:t>38</a:t>
            </a:fld>
            <a:endParaRPr lang="en-US" altLang="en-US" b="0">
              <a:latin typeface="Times New Roman" panose="02020603050405020304" pitchFamily="18" charset="0"/>
            </a:endParaRPr>
          </a:p>
        </p:txBody>
      </p:sp>
      <p:sp>
        <p:nvSpPr>
          <p:cNvPr id="5" name="Rectangle 4"/>
          <p:cNvSpPr>
            <a:spLocks noChangeArrowheads="1"/>
          </p:cNvSpPr>
          <p:nvPr/>
        </p:nvSpPr>
        <p:spPr bwMode="auto">
          <a:xfrm>
            <a:off x="838200" y="137160"/>
            <a:ext cx="2468880" cy="867930"/>
          </a:xfrm>
          <a:prstGeom prst="rect">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1680" b="0"/>
              <a:t>Jude</a:t>
            </a:r>
          </a:p>
          <a:p>
            <a:r>
              <a:rPr lang="en-US" altLang="en-US" sz="1680" b="0"/>
              <a:t>Servant of Jesus Christ</a:t>
            </a:r>
          </a:p>
          <a:p>
            <a:r>
              <a:rPr lang="en-US" altLang="en-US" sz="1680" b="0"/>
              <a:t>Brother of James</a:t>
            </a:r>
          </a:p>
        </p:txBody>
      </p:sp>
      <p:sp>
        <p:nvSpPr>
          <p:cNvPr id="6" name="Rectangle 5"/>
          <p:cNvSpPr>
            <a:spLocks noChangeArrowheads="1"/>
          </p:cNvSpPr>
          <p:nvPr/>
        </p:nvSpPr>
        <p:spPr bwMode="auto">
          <a:xfrm>
            <a:off x="701040" y="1205866"/>
            <a:ext cx="2743200" cy="867930"/>
          </a:xfrm>
          <a:prstGeom prst="rect">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1680" b="0"/>
              <a:t>The called</a:t>
            </a:r>
          </a:p>
          <a:p>
            <a:r>
              <a:rPr lang="en-US" altLang="en-US" sz="1680" b="0"/>
              <a:t>Beloved in God the Father</a:t>
            </a:r>
          </a:p>
          <a:p>
            <a:r>
              <a:rPr lang="en-US" altLang="en-US" sz="1680" b="0"/>
              <a:t>Kept for Jesus Christ</a:t>
            </a:r>
          </a:p>
        </p:txBody>
      </p:sp>
      <p:sp>
        <p:nvSpPr>
          <p:cNvPr id="7" name="Rectangle 6"/>
          <p:cNvSpPr>
            <a:spLocks noChangeArrowheads="1"/>
          </p:cNvSpPr>
          <p:nvPr/>
        </p:nvSpPr>
        <p:spPr bwMode="auto">
          <a:xfrm>
            <a:off x="1021080" y="2276476"/>
            <a:ext cx="2103120" cy="609398"/>
          </a:xfrm>
          <a:prstGeom prst="rect">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1680" b="0"/>
              <a:t>Mercy, Peace, Love</a:t>
            </a:r>
          </a:p>
          <a:p>
            <a:r>
              <a:rPr lang="en-US" altLang="en-US" sz="1680" b="0"/>
              <a:t>Multiplied to you</a:t>
            </a:r>
          </a:p>
        </p:txBody>
      </p:sp>
      <p:cxnSp>
        <p:nvCxnSpPr>
          <p:cNvPr id="10" name="Straight Connector 9"/>
          <p:cNvCxnSpPr>
            <a:cxnSpLocks noChangeShapeType="1"/>
          </p:cNvCxnSpPr>
          <p:nvPr/>
        </p:nvCxnSpPr>
        <p:spPr bwMode="auto">
          <a:xfrm flipH="1">
            <a:off x="2072640" y="3063240"/>
            <a:ext cx="1906" cy="4572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a:cxnSpLocks noChangeShapeType="1"/>
          </p:cNvCxnSpPr>
          <p:nvPr/>
        </p:nvCxnSpPr>
        <p:spPr bwMode="auto">
          <a:xfrm flipH="1">
            <a:off x="1569720" y="3520440"/>
            <a:ext cx="502920" cy="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12"/>
          <p:cNvSpPr>
            <a:spLocks noChangeArrowheads="1"/>
          </p:cNvSpPr>
          <p:nvPr/>
        </p:nvSpPr>
        <p:spPr bwMode="auto">
          <a:xfrm>
            <a:off x="701040" y="3318510"/>
            <a:ext cx="822960" cy="387798"/>
          </a:xfrm>
          <a:prstGeom prst="rect">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960"/>
              <a:t>Common Salvation</a:t>
            </a:r>
          </a:p>
        </p:txBody>
      </p:sp>
      <p:cxnSp>
        <p:nvCxnSpPr>
          <p:cNvPr id="15" name="Straight Arrow Connector 14"/>
          <p:cNvCxnSpPr>
            <a:cxnSpLocks noChangeShapeType="1"/>
          </p:cNvCxnSpPr>
          <p:nvPr/>
        </p:nvCxnSpPr>
        <p:spPr bwMode="auto">
          <a:xfrm>
            <a:off x="2074546" y="3520440"/>
            <a:ext cx="0" cy="54864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a:spLocks noChangeArrowheads="1"/>
          </p:cNvSpPr>
          <p:nvPr/>
        </p:nvSpPr>
        <p:spPr bwMode="auto">
          <a:xfrm>
            <a:off x="1478280" y="4090036"/>
            <a:ext cx="1188720" cy="978729"/>
          </a:xfrm>
          <a:prstGeom prst="rect">
            <a:avLst/>
          </a:prstGeom>
          <a:solidFill>
            <a:srgbClr val="005828"/>
          </a:solidFill>
          <a:ln w="9525" algn="ctr">
            <a:solidFill>
              <a:schemeClr val="tx1"/>
            </a:solidFill>
            <a:round/>
            <a:headEnd/>
            <a:tailEnd/>
          </a:ln>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1440" b="0"/>
              <a:t>Contend</a:t>
            </a:r>
          </a:p>
          <a:p>
            <a:r>
              <a:rPr lang="en-US" altLang="en-US" sz="1440" b="0"/>
              <a:t>Earnestly</a:t>
            </a:r>
          </a:p>
          <a:p>
            <a:r>
              <a:rPr lang="en-US" altLang="en-US" sz="1440" b="0"/>
              <a:t>for the Faith!</a:t>
            </a:r>
          </a:p>
        </p:txBody>
      </p:sp>
      <p:sp>
        <p:nvSpPr>
          <p:cNvPr id="18" name="Rectangle 17"/>
          <p:cNvSpPr/>
          <p:nvPr/>
        </p:nvSpPr>
        <p:spPr bwMode="auto">
          <a:xfrm>
            <a:off x="3810000" y="3827145"/>
            <a:ext cx="4297680" cy="1975926"/>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en-US" sz="2160" u="sng" dirty="0">
                <a:cs typeface="Arial" charset="0"/>
              </a:rPr>
              <a:t>Certain Persons</a:t>
            </a:r>
          </a:p>
          <a:p>
            <a:pPr marL="342900" indent="-342900" eaLnBrk="0" hangingPunct="0">
              <a:buFontTx/>
              <a:buChar char="-"/>
              <a:defRPr/>
            </a:pPr>
            <a:r>
              <a:rPr lang="en-US" sz="1680" dirty="0">
                <a:cs typeface="Arial" charset="0"/>
              </a:rPr>
              <a:t>Crept in unnoticed</a:t>
            </a:r>
          </a:p>
          <a:p>
            <a:pPr marL="342900" indent="-342900" eaLnBrk="0" hangingPunct="0">
              <a:buFontTx/>
              <a:buChar char="-"/>
              <a:defRPr/>
            </a:pPr>
            <a:r>
              <a:rPr lang="en-US" sz="1680" dirty="0">
                <a:cs typeface="Arial" charset="0"/>
              </a:rPr>
              <a:t>Long beforehand marked for condemnation</a:t>
            </a:r>
          </a:p>
          <a:p>
            <a:pPr marL="342900" indent="-342900" eaLnBrk="0" hangingPunct="0">
              <a:buFontTx/>
              <a:buChar char="-"/>
              <a:defRPr/>
            </a:pPr>
            <a:r>
              <a:rPr lang="en-US" sz="1680" dirty="0">
                <a:cs typeface="Arial" charset="0"/>
              </a:rPr>
              <a:t>Ungodly persons</a:t>
            </a:r>
          </a:p>
          <a:p>
            <a:pPr marL="891540" lvl="1" indent="-342900" eaLnBrk="0" hangingPunct="0">
              <a:buFontTx/>
              <a:buChar char="-"/>
              <a:defRPr/>
            </a:pPr>
            <a:r>
              <a:rPr lang="en-US" sz="1680" dirty="0">
                <a:cs typeface="Arial" charset="0"/>
              </a:rPr>
              <a:t>Grace of God </a:t>
            </a:r>
            <a:r>
              <a:rPr lang="en-US" sz="1680" dirty="0">
                <a:cs typeface="Arial" charset="0"/>
                <a:sym typeface="Wingdings" pitchFamily="2" charset="2"/>
              </a:rPr>
              <a:t> licentiousness</a:t>
            </a:r>
          </a:p>
          <a:p>
            <a:pPr marL="891540" lvl="1" indent="-342900" eaLnBrk="0" hangingPunct="0">
              <a:buFontTx/>
              <a:buChar char="-"/>
              <a:defRPr/>
            </a:pPr>
            <a:r>
              <a:rPr lang="en-US" sz="1680" dirty="0">
                <a:cs typeface="Arial" charset="0"/>
                <a:sym typeface="Wingdings" pitchFamily="2" charset="2"/>
              </a:rPr>
              <a:t>Deny Jesus Christ</a:t>
            </a:r>
            <a:endParaRPr lang="en-US" sz="1680" dirty="0">
              <a:cs typeface="Arial" charset="0"/>
            </a:endParaRPr>
          </a:p>
        </p:txBody>
      </p:sp>
      <p:sp>
        <p:nvSpPr>
          <p:cNvPr id="21" name="TextBox 20"/>
          <p:cNvSpPr txBox="1">
            <a:spLocks noChangeArrowheads="1"/>
          </p:cNvSpPr>
          <p:nvPr/>
        </p:nvSpPr>
        <p:spPr bwMode="auto">
          <a:xfrm>
            <a:off x="2668906" y="4251960"/>
            <a:ext cx="101502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1440"/>
              <a:t>AGAINST</a:t>
            </a:r>
          </a:p>
        </p:txBody>
      </p:sp>
      <p:cxnSp>
        <p:nvCxnSpPr>
          <p:cNvPr id="23" name="Straight Arrow Connector 22"/>
          <p:cNvCxnSpPr>
            <a:cxnSpLocks noChangeShapeType="1"/>
            <a:stCxn id="17" idx="3"/>
          </p:cNvCxnSpPr>
          <p:nvPr/>
        </p:nvCxnSpPr>
        <p:spPr bwMode="auto">
          <a:xfrm>
            <a:off x="2667000" y="4579401"/>
            <a:ext cx="1143000" cy="9745"/>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Rectangle 24"/>
          <p:cNvSpPr>
            <a:spLocks noChangeArrowheads="1"/>
          </p:cNvSpPr>
          <p:nvPr/>
        </p:nvSpPr>
        <p:spPr bwMode="auto">
          <a:xfrm>
            <a:off x="3810000" y="6000750"/>
            <a:ext cx="4297680" cy="701731"/>
          </a:xfrm>
          <a:prstGeom prst="rect">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buFontTx/>
              <a:buChar char="-"/>
            </a:pPr>
            <a:r>
              <a:rPr lang="en-US" altLang="en-US" sz="1320"/>
              <a:t>Once-saved were destroyed for unbelief</a:t>
            </a:r>
          </a:p>
          <a:p>
            <a:pPr>
              <a:buFontTx/>
              <a:buChar char="-"/>
            </a:pPr>
            <a:r>
              <a:rPr lang="en-US" altLang="en-US" sz="1320"/>
              <a:t>Angels kept in darkness for judgment</a:t>
            </a:r>
          </a:p>
          <a:p>
            <a:pPr>
              <a:buFontTx/>
              <a:buChar char="-"/>
            </a:pPr>
            <a:r>
              <a:rPr lang="en-US" altLang="en-US" sz="1320"/>
              <a:t>Sodom and Gomorrah example of eternal fire.</a:t>
            </a:r>
          </a:p>
        </p:txBody>
      </p:sp>
      <p:cxnSp>
        <p:nvCxnSpPr>
          <p:cNvPr id="27" name="Straight Connector 26"/>
          <p:cNvCxnSpPr>
            <a:cxnSpLocks noChangeShapeType="1"/>
            <a:stCxn id="17" idx="2"/>
          </p:cNvCxnSpPr>
          <p:nvPr/>
        </p:nvCxnSpPr>
        <p:spPr bwMode="auto">
          <a:xfrm>
            <a:off x="2072640" y="5068765"/>
            <a:ext cx="1906" cy="1292031"/>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p:cNvCxnSpPr>
            <a:cxnSpLocks noChangeShapeType="1"/>
            <a:endCxn id="25" idx="1"/>
          </p:cNvCxnSpPr>
          <p:nvPr/>
        </p:nvCxnSpPr>
        <p:spPr bwMode="auto">
          <a:xfrm flipV="1">
            <a:off x="2074546" y="6351616"/>
            <a:ext cx="1735454" cy="918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p:cNvSpPr txBox="1">
            <a:spLocks noChangeArrowheads="1"/>
          </p:cNvSpPr>
          <p:nvPr/>
        </p:nvSpPr>
        <p:spPr bwMode="auto">
          <a:xfrm>
            <a:off x="2120266" y="5983606"/>
            <a:ext cx="1261884"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1440"/>
              <a:t>REMEMBER</a:t>
            </a:r>
          </a:p>
        </p:txBody>
      </p:sp>
      <p:sp>
        <p:nvSpPr>
          <p:cNvPr id="31" name="Rectangle 30"/>
          <p:cNvSpPr/>
          <p:nvPr/>
        </p:nvSpPr>
        <p:spPr bwMode="auto">
          <a:xfrm>
            <a:off x="9113520" y="5231130"/>
            <a:ext cx="1828800" cy="1107996"/>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en-US" sz="1320" u="sng" dirty="0">
                <a:cs typeface="Arial" charset="0"/>
              </a:rPr>
              <a:t>IN THE SAME WAY</a:t>
            </a:r>
          </a:p>
          <a:p>
            <a:pPr eaLnBrk="0" hangingPunct="0">
              <a:defRPr/>
            </a:pPr>
            <a:r>
              <a:rPr lang="en-US" sz="1320" dirty="0">
                <a:cs typeface="Arial" charset="0"/>
              </a:rPr>
              <a:t>Through dreaming</a:t>
            </a:r>
          </a:p>
          <a:p>
            <a:pPr marL="205740" indent="-205740" eaLnBrk="0" hangingPunct="0">
              <a:buFontTx/>
              <a:buChar char="-"/>
              <a:defRPr/>
            </a:pPr>
            <a:r>
              <a:rPr lang="en-US" sz="1320" dirty="0">
                <a:cs typeface="Arial" charset="0"/>
              </a:rPr>
              <a:t>Defile the flesh</a:t>
            </a:r>
          </a:p>
          <a:p>
            <a:pPr marL="205740" indent="-205740" eaLnBrk="0" hangingPunct="0">
              <a:buFontTx/>
              <a:buChar char="-"/>
              <a:defRPr/>
            </a:pPr>
            <a:r>
              <a:rPr lang="en-US" sz="1320" dirty="0">
                <a:cs typeface="Arial" charset="0"/>
              </a:rPr>
              <a:t>Reject authority</a:t>
            </a:r>
          </a:p>
          <a:p>
            <a:pPr marL="205740" indent="-205740" eaLnBrk="0" hangingPunct="0">
              <a:buFontTx/>
              <a:buChar char="-"/>
              <a:defRPr/>
            </a:pPr>
            <a:r>
              <a:rPr lang="en-US" sz="1320" dirty="0">
                <a:cs typeface="Arial" charset="0"/>
              </a:rPr>
              <a:t>Revile glories</a:t>
            </a:r>
          </a:p>
        </p:txBody>
      </p:sp>
      <p:sp>
        <p:nvSpPr>
          <p:cNvPr id="33" name="Oval 32"/>
          <p:cNvSpPr>
            <a:spLocks noChangeArrowheads="1"/>
          </p:cNvSpPr>
          <p:nvPr/>
        </p:nvSpPr>
        <p:spPr bwMode="auto">
          <a:xfrm>
            <a:off x="8290560" y="3611881"/>
            <a:ext cx="1371600" cy="1376279"/>
          </a:xfrm>
          <a:prstGeom prst="ellipse">
            <a:avLst/>
          </a:prstGeom>
          <a:solidFill>
            <a:srgbClr val="7030A0"/>
          </a:solidFill>
          <a:ln w="9525" algn="ctr">
            <a:solidFill>
              <a:schemeClr val="tx1"/>
            </a:solidFill>
            <a:round/>
            <a:headEnd/>
            <a:tailEnd/>
          </a:ln>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1440" b="0"/>
              <a:t>Michael didn’t revile Satan.</a:t>
            </a:r>
          </a:p>
        </p:txBody>
      </p:sp>
      <p:sp>
        <p:nvSpPr>
          <p:cNvPr id="34" name="Oval 33"/>
          <p:cNvSpPr>
            <a:spLocks noChangeArrowheads="1"/>
          </p:cNvSpPr>
          <p:nvPr/>
        </p:nvSpPr>
        <p:spPr bwMode="auto">
          <a:xfrm>
            <a:off x="9991726" y="3554730"/>
            <a:ext cx="1371600" cy="1376279"/>
          </a:xfrm>
          <a:prstGeom prst="ellipse">
            <a:avLst/>
          </a:prstGeom>
          <a:solidFill>
            <a:srgbClr val="7030A0"/>
          </a:solidFill>
          <a:ln w="9525" algn="ctr">
            <a:solidFill>
              <a:schemeClr val="tx1"/>
            </a:solidFill>
            <a:round/>
            <a:headEnd/>
            <a:tailEnd/>
          </a:ln>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1440" b="0"/>
              <a:t>These revile the unknown</a:t>
            </a:r>
          </a:p>
          <a:p>
            <a:endParaRPr lang="en-US" altLang="en-US" sz="1440" b="0"/>
          </a:p>
        </p:txBody>
      </p:sp>
      <p:sp>
        <p:nvSpPr>
          <p:cNvPr id="35" name="Right Arrow 34"/>
          <p:cNvSpPr>
            <a:spLocks noChangeArrowheads="1"/>
          </p:cNvSpPr>
          <p:nvPr/>
        </p:nvSpPr>
        <p:spPr bwMode="auto">
          <a:xfrm rot="-8122479">
            <a:off x="9355456" y="4605439"/>
            <a:ext cx="422910" cy="843713"/>
          </a:xfrm>
          <a:prstGeom prst="rightArrow">
            <a:avLst>
              <a:gd name="adj1" fmla="val 50000"/>
              <a:gd name="adj2" fmla="val 50286"/>
            </a:avLst>
          </a:prstGeom>
          <a:solidFill>
            <a:srgbClr val="7030A0"/>
          </a:solidFill>
          <a:ln w="9525" algn="ctr">
            <a:solidFill>
              <a:schemeClr val="tx1"/>
            </a:solidFill>
            <a:round/>
            <a:headEnd/>
            <a:tailEnd/>
          </a:ln>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36" name="Right Arrow 35"/>
          <p:cNvSpPr>
            <a:spLocks noChangeArrowheads="1"/>
          </p:cNvSpPr>
          <p:nvPr/>
        </p:nvSpPr>
        <p:spPr bwMode="auto">
          <a:xfrm rot="-3104904">
            <a:off x="10009823" y="4615916"/>
            <a:ext cx="421006" cy="843713"/>
          </a:xfrm>
          <a:prstGeom prst="rightArrow">
            <a:avLst>
              <a:gd name="adj1" fmla="val 50000"/>
              <a:gd name="adj2" fmla="val 50059"/>
            </a:avLst>
          </a:prstGeom>
          <a:solidFill>
            <a:srgbClr val="7030A0"/>
          </a:solidFill>
          <a:ln w="9525" algn="ctr">
            <a:solidFill>
              <a:schemeClr val="tx1"/>
            </a:solidFill>
            <a:round/>
            <a:headEnd/>
            <a:tailEnd/>
          </a:ln>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39" name="&quot;No&quot; Symbol 38"/>
          <p:cNvSpPr/>
          <p:nvPr/>
        </p:nvSpPr>
        <p:spPr bwMode="auto">
          <a:xfrm>
            <a:off x="746760" y="3154680"/>
            <a:ext cx="731520" cy="597253"/>
          </a:xfrm>
          <a:prstGeom prst="noSmoking">
            <a:avLst/>
          </a:prstGeom>
          <a:solidFill>
            <a:srgbClr val="C00000"/>
          </a:solidFill>
          <a:ln w="9525" cap="flat" cmpd="sng" algn="ctr">
            <a:solidFill>
              <a:schemeClr val="tx1"/>
            </a:solidFill>
            <a:prstDash val="solid"/>
            <a:round/>
            <a:headEnd type="none" w="med" len="med"/>
            <a:tailEnd type="none" w="med" len="med"/>
          </a:ln>
          <a:effectLst/>
        </p:spPr>
        <p:txBody>
          <a:bodyPr>
            <a:spAutoFit/>
          </a:bodyPr>
          <a:lstStyle/>
          <a:p>
            <a:pPr eaLnBrk="0" hangingPunct="0">
              <a:defRPr/>
            </a:pPr>
            <a:endParaRPr lang="en-US" sz="2160">
              <a:cs typeface="Arial" charset="0"/>
            </a:endParaRPr>
          </a:p>
        </p:txBody>
      </p:sp>
      <p:sp>
        <p:nvSpPr>
          <p:cNvPr id="40" name="Rectangle 39"/>
          <p:cNvSpPr/>
          <p:nvPr/>
        </p:nvSpPr>
        <p:spPr bwMode="auto">
          <a:xfrm>
            <a:off x="3810000" y="2442210"/>
            <a:ext cx="2926080" cy="904863"/>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en-US" sz="1320" u="sng" dirty="0">
                <a:cs typeface="Arial" charset="0"/>
              </a:rPr>
              <a:t>WOE!</a:t>
            </a:r>
          </a:p>
          <a:p>
            <a:pPr marL="205740" indent="-205740" eaLnBrk="0" hangingPunct="0">
              <a:buFontTx/>
              <a:buChar char="-"/>
              <a:defRPr/>
            </a:pPr>
            <a:r>
              <a:rPr lang="en-US" sz="1320" dirty="0">
                <a:cs typeface="Arial" charset="0"/>
              </a:rPr>
              <a:t>Gone the way of Cain</a:t>
            </a:r>
          </a:p>
          <a:p>
            <a:pPr marL="205740" indent="-205740" eaLnBrk="0" hangingPunct="0">
              <a:buFontTx/>
              <a:buChar char="-"/>
              <a:defRPr/>
            </a:pPr>
            <a:r>
              <a:rPr lang="en-US" sz="1320" dirty="0">
                <a:cs typeface="Arial" charset="0"/>
              </a:rPr>
              <a:t>Rushed into the error of Balaam</a:t>
            </a:r>
          </a:p>
          <a:p>
            <a:pPr marL="205740" indent="-205740" eaLnBrk="0" hangingPunct="0">
              <a:buFontTx/>
              <a:buChar char="-"/>
              <a:defRPr/>
            </a:pPr>
            <a:r>
              <a:rPr lang="en-US" sz="1320" dirty="0">
                <a:cs typeface="Arial" charset="0"/>
              </a:rPr>
              <a:t>Perished in the rebellion of </a:t>
            </a:r>
            <a:r>
              <a:rPr lang="en-US" sz="1320" dirty="0" err="1">
                <a:cs typeface="Arial" charset="0"/>
              </a:rPr>
              <a:t>Korah</a:t>
            </a:r>
            <a:endParaRPr lang="en-US" sz="1320" dirty="0">
              <a:cs typeface="Arial" charset="0"/>
            </a:endParaRPr>
          </a:p>
        </p:txBody>
      </p:sp>
      <p:cxnSp>
        <p:nvCxnSpPr>
          <p:cNvPr id="42" name="Straight Arrow Connector 41"/>
          <p:cNvCxnSpPr>
            <a:cxnSpLocks noChangeShapeType="1"/>
            <a:endCxn id="40" idx="2"/>
          </p:cNvCxnSpPr>
          <p:nvPr/>
        </p:nvCxnSpPr>
        <p:spPr bwMode="auto">
          <a:xfrm flipV="1">
            <a:off x="5273040" y="3347073"/>
            <a:ext cx="0" cy="480074"/>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Rectangle 42"/>
          <p:cNvSpPr/>
          <p:nvPr/>
        </p:nvSpPr>
        <p:spPr bwMode="auto">
          <a:xfrm>
            <a:off x="7010400" y="1986916"/>
            <a:ext cx="2926080" cy="1514261"/>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en-US" sz="1320" u="sng" dirty="0">
                <a:cs typeface="Arial" charset="0"/>
              </a:rPr>
              <a:t>Men</a:t>
            </a:r>
          </a:p>
          <a:p>
            <a:pPr marL="205740" indent="-205740" eaLnBrk="0" hangingPunct="0">
              <a:buFontTx/>
              <a:buChar char="-"/>
              <a:defRPr/>
            </a:pPr>
            <a:r>
              <a:rPr lang="en-US" sz="1320" dirty="0">
                <a:cs typeface="Arial" charset="0"/>
              </a:rPr>
              <a:t>Hidden reefs</a:t>
            </a:r>
          </a:p>
          <a:p>
            <a:pPr marL="205740" indent="-205740" eaLnBrk="0" hangingPunct="0">
              <a:buFontTx/>
              <a:buChar char="-"/>
              <a:defRPr/>
            </a:pPr>
            <a:r>
              <a:rPr lang="en-US" sz="1320" dirty="0">
                <a:cs typeface="Arial" charset="0"/>
              </a:rPr>
              <a:t>Selfish shepherds</a:t>
            </a:r>
          </a:p>
          <a:p>
            <a:pPr marL="205740" indent="-205740" eaLnBrk="0" hangingPunct="0">
              <a:buFontTx/>
              <a:buChar char="-"/>
              <a:defRPr/>
            </a:pPr>
            <a:r>
              <a:rPr lang="en-US" sz="1320" dirty="0">
                <a:cs typeface="Arial" charset="0"/>
              </a:rPr>
              <a:t>Clouds without water</a:t>
            </a:r>
          </a:p>
          <a:p>
            <a:pPr marL="205740" indent="-205740" eaLnBrk="0" hangingPunct="0">
              <a:buFontTx/>
              <a:buChar char="-"/>
              <a:defRPr/>
            </a:pPr>
            <a:r>
              <a:rPr lang="en-US" sz="1320" dirty="0">
                <a:cs typeface="Arial" charset="0"/>
              </a:rPr>
              <a:t>Autumn trees without fruit</a:t>
            </a:r>
          </a:p>
          <a:p>
            <a:pPr marL="205740" indent="-205740" eaLnBrk="0" hangingPunct="0">
              <a:buFontTx/>
              <a:buChar char="-"/>
              <a:defRPr/>
            </a:pPr>
            <a:r>
              <a:rPr lang="en-US" sz="1320" dirty="0">
                <a:cs typeface="Arial" charset="0"/>
              </a:rPr>
              <a:t>Wild waves of the sea</a:t>
            </a:r>
          </a:p>
          <a:p>
            <a:pPr marL="205740" indent="-205740" eaLnBrk="0" hangingPunct="0">
              <a:buFontTx/>
              <a:buChar char="-"/>
              <a:defRPr/>
            </a:pPr>
            <a:r>
              <a:rPr lang="en-US" sz="1320" dirty="0">
                <a:cs typeface="Arial" charset="0"/>
              </a:rPr>
              <a:t>Wandering stars</a:t>
            </a:r>
          </a:p>
        </p:txBody>
      </p:sp>
      <p:sp>
        <p:nvSpPr>
          <p:cNvPr id="46" name="Rectangle 45"/>
          <p:cNvSpPr/>
          <p:nvPr/>
        </p:nvSpPr>
        <p:spPr bwMode="auto">
          <a:xfrm>
            <a:off x="8507730" y="369570"/>
            <a:ext cx="2926080" cy="1311128"/>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en-US" sz="1320" dirty="0">
                <a:cs typeface="Arial" charset="0"/>
              </a:rPr>
              <a:t>Enoch prophesied about these ungodly men.</a:t>
            </a:r>
          </a:p>
          <a:p>
            <a:pPr eaLnBrk="0" hangingPunct="0">
              <a:defRPr/>
            </a:pPr>
            <a:r>
              <a:rPr lang="en-US" sz="1320" dirty="0">
                <a:cs typeface="Arial" charset="0"/>
              </a:rPr>
              <a:t>They are:</a:t>
            </a:r>
          </a:p>
          <a:p>
            <a:pPr marL="205740" indent="-205740" eaLnBrk="0" hangingPunct="0">
              <a:buFontTx/>
              <a:buChar char="-"/>
              <a:defRPr/>
            </a:pPr>
            <a:r>
              <a:rPr lang="en-US" sz="1320" dirty="0">
                <a:cs typeface="Arial" charset="0"/>
              </a:rPr>
              <a:t>Grumblers</a:t>
            </a:r>
          </a:p>
          <a:p>
            <a:pPr marL="205740" indent="-205740" eaLnBrk="0" hangingPunct="0">
              <a:buFontTx/>
              <a:buChar char="-"/>
              <a:defRPr/>
            </a:pPr>
            <a:r>
              <a:rPr lang="en-US" sz="1320" dirty="0">
                <a:cs typeface="Arial" charset="0"/>
              </a:rPr>
              <a:t>Malcontents</a:t>
            </a:r>
          </a:p>
          <a:p>
            <a:pPr marL="205740" indent="-205740" eaLnBrk="0" hangingPunct="0">
              <a:buFontTx/>
              <a:buChar char="-"/>
              <a:defRPr/>
            </a:pPr>
            <a:r>
              <a:rPr lang="en-US" sz="1320" dirty="0">
                <a:cs typeface="Arial" charset="0"/>
              </a:rPr>
              <a:t>Loud-mouthed boasters</a:t>
            </a:r>
          </a:p>
        </p:txBody>
      </p:sp>
      <p:cxnSp>
        <p:nvCxnSpPr>
          <p:cNvPr id="48" name="Straight Arrow Connector 47"/>
          <p:cNvCxnSpPr>
            <a:cxnSpLocks noChangeShapeType="1"/>
          </p:cNvCxnSpPr>
          <p:nvPr/>
        </p:nvCxnSpPr>
        <p:spPr bwMode="auto">
          <a:xfrm flipV="1">
            <a:off x="7924800" y="3520440"/>
            <a:ext cx="0" cy="287656"/>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Arrow Connector 49"/>
          <p:cNvCxnSpPr>
            <a:cxnSpLocks noChangeShapeType="1"/>
          </p:cNvCxnSpPr>
          <p:nvPr/>
        </p:nvCxnSpPr>
        <p:spPr bwMode="auto">
          <a:xfrm flipV="1">
            <a:off x="9479280" y="1699260"/>
            <a:ext cx="0" cy="287656"/>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Rectangle 50"/>
          <p:cNvSpPr>
            <a:spLocks noChangeArrowheads="1"/>
          </p:cNvSpPr>
          <p:nvPr/>
        </p:nvSpPr>
        <p:spPr bwMode="auto">
          <a:xfrm>
            <a:off x="4179571" y="142876"/>
            <a:ext cx="4202430" cy="1717393"/>
          </a:xfrm>
          <a:prstGeom prst="rect">
            <a:avLst/>
          </a:prstGeom>
          <a:solidFill>
            <a:srgbClr val="005828"/>
          </a:solidFill>
          <a:ln w="9525" algn="ctr">
            <a:solidFill>
              <a:schemeClr val="tx1"/>
            </a:solidFill>
            <a:round/>
            <a:headEnd/>
            <a:tailEnd/>
          </a:ln>
        </p:spPr>
        <p:txBody>
          <a:bodyPr>
            <a:spAutoFit/>
          </a:bodyPr>
          <a:lstStyle>
            <a:lvl1pPr marL="285750" indent="-285750"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buFontTx/>
              <a:buChar char="-"/>
            </a:pPr>
            <a:r>
              <a:rPr lang="en-US" altLang="en-US" sz="1320"/>
              <a:t>Remember predictions of Apostles</a:t>
            </a:r>
          </a:p>
          <a:p>
            <a:pPr>
              <a:buFontTx/>
              <a:buChar char="-"/>
            </a:pPr>
            <a:r>
              <a:rPr lang="en-US" altLang="en-US" sz="1320"/>
              <a:t>Keep yourselves in the love of God</a:t>
            </a:r>
          </a:p>
          <a:p>
            <a:pPr lvl="1">
              <a:buFontTx/>
              <a:buChar char="-"/>
            </a:pPr>
            <a:r>
              <a:rPr lang="en-US" altLang="en-US" sz="1320"/>
              <a:t>Bldg yourselves up in faith</a:t>
            </a:r>
          </a:p>
          <a:p>
            <a:pPr lvl="1">
              <a:buFontTx/>
              <a:buChar char="-"/>
            </a:pPr>
            <a:r>
              <a:rPr lang="en-US" altLang="en-US" sz="1320"/>
              <a:t>Praying in the Holy Spirit</a:t>
            </a:r>
          </a:p>
          <a:p>
            <a:pPr lvl="1">
              <a:buFontTx/>
              <a:buChar char="-"/>
            </a:pPr>
            <a:r>
              <a:rPr lang="en-US" altLang="en-US" sz="1320"/>
              <a:t>Waiting for the mercy of Jesus Christ</a:t>
            </a:r>
          </a:p>
          <a:p>
            <a:pPr>
              <a:buFontTx/>
              <a:buChar char="-"/>
            </a:pPr>
            <a:r>
              <a:rPr lang="en-US" altLang="en-US" sz="1320"/>
              <a:t>Have mercy on those who doubt</a:t>
            </a:r>
          </a:p>
          <a:p>
            <a:pPr>
              <a:buFontTx/>
              <a:buChar char="-"/>
            </a:pPr>
            <a:r>
              <a:rPr lang="en-US" altLang="en-US" sz="1320"/>
              <a:t>Save others by snatching</a:t>
            </a:r>
          </a:p>
          <a:p>
            <a:pPr>
              <a:buFontTx/>
              <a:buChar char="-"/>
            </a:pPr>
            <a:r>
              <a:rPr lang="en-US" altLang="en-US" sz="1320"/>
              <a:t>Have mercy with fear</a:t>
            </a:r>
          </a:p>
        </p:txBody>
      </p:sp>
      <p:sp>
        <p:nvSpPr>
          <p:cNvPr id="56" name="Oval 55"/>
          <p:cNvSpPr>
            <a:spLocks noChangeArrowheads="1"/>
          </p:cNvSpPr>
          <p:nvPr/>
        </p:nvSpPr>
        <p:spPr bwMode="auto">
          <a:xfrm>
            <a:off x="3950971" y="4312920"/>
            <a:ext cx="3150870" cy="597253"/>
          </a:xfrm>
          <a:prstGeom prst="ellipse">
            <a:avLst/>
          </a:prstGeom>
          <a:noFill/>
          <a:ln w="381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58" name="Down Arrow 57"/>
          <p:cNvSpPr>
            <a:spLocks noChangeArrowheads="1"/>
          </p:cNvSpPr>
          <p:nvPr/>
        </p:nvSpPr>
        <p:spPr bwMode="auto">
          <a:xfrm rot="2485727">
            <a:off x="3392806" y="5224981"/>
            <a:ext cx="272414" cy="490454"/>
          </a:xfrm>
          <a:prstGeom prst="downArrow">
            <a:avLst>
              <a:gd name="adj1" fmla="val 50000"/>
              <a:gd name="adj2" fmla="val 49718"/>
            </a:avLst>
          </a:prstGeom>
          <a:solidFill>
            <a:srgbClr val="FFFF00"/>
          </a:solidFill>
          <a:ln w="9525" algn="ctr">
            <a:solidFill>
              <a:schemeClr val="tx1"/>
            </a:solidFill>
            <a:round/>
            <a:headEnd/>
            <a:tailEnd/>
          </a:ln>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cxnSp>
        <p:nvCxnSpPr>
          <p:cNvPr id="61" name="Straight Arrow Connector 60"/>
          <p:cNvCxnSpPr>
            <a:cxnSpLocks noChangeShapeType="1"/>
          </p:cNvCxnSpPr>
          <p:nvPr/>
        </p:nvCxnSpPr>
        <p:spPr bwMode="auto">
          <a:xfrm>
            <a:off x="3543301" y="1011556"/>
            <a:ext cx="636270" cy="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493864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nodeType="afterGroup">
                            <p:stCondLst>
                              <p:cond delay="500"/>
                            </p:stCondLst>
                            <p:childTnLst>
                              <p:par>
                                <p:cTn id="29" presetID="22" presetClass="entr" presetSubtype="2"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500"/>
                                        <p:tgtEl>
                                          <p:spTgt spid="12"/>
                                        </p:tgtEl>
                                      </p:cBhvr>
                                    </p:animEffect>
                                  </p:childTnLst>
                                </p:cTn>
                              </p:par>
                            </p:childTnLst>
                          </p:cTn>
                        </p:par>
                        <p:par>
                          <p:cTn id="32" fill="hold" nodeType="afterGroup">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22" presetClass="entr" presetSubtype="8"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childTnLst>
                          </p:cTn>
                        </p:par>
                        <p:par>
                          <p:cTn id="57" fill="hold" nodeType="afterGroup">
                            <p:stCondLst>
                              <p:cond delay="500"/>
                            </p:stCondLst>
                            <p:childTnLst>
                              <p:par>
                                <p:cTn id="58" presetID="10" presetClass="entr" presetSubtype="0"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up)">
                                      <p:cBhvr>
                                        <p:cTn id="68" dur="500"/>
                                        <p:tgtEl>
                                          <p:spTgt spid="27"/>
                                        </p:tgtEl>
                                      </p:cBhvr>
                                    </p:animEffect>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left)">
                                      <p:cBhvr>
                                        <p:cTn id="72" dur="500"/>
                                        <p:tgtEl>
                                          <p:spTgt spid="2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wipe(up)">
                                      <p:cBhvr>
                                        <p:cTn id="78" dur="500"/>
                                        <p:tgtEl>
                                          <p:spTgt spid="5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500"/>
                                        <p:tgtEl>
                                          <p:spTgt spid="5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wipe(down)">
                                      <p:cBhvr>
                                        <p:cTn id="91" dur="500"/>
                                        <p:tgtEl>
                                          <p:spTgt spid="32"/>
                                        </p:tgtEl>
                                      </p:cBhvr>
                                    </p:animEffect>
                                  </p:childTnLst>
                                </p:cTn>
                              </p:par>
                            </p:childTnLst>
                          </p:cTn>
                        </p:par>
                        <p:par>
                          <p:cTn id="92" fill="hold" nodeType="afterGroup">
                            <p:stCondLst>
                              <p:cond delay="500"/>
                            </p:stCondLst>
                            <p:childTnLst>
                              <p:par>
                                <p:cTn id="93" presetID="10" presetClass="entr" presetSubtype="0" fill="hold" grpId="0" nodeType="after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wipe(down)">
                                      <p:cBhvr>
                                        <p:cTn id="100" dur="500"/>
                                        <p:tgtEl>
                                          <p:spTgt spid="35"/>
                                        </p:tgtEl>
                                      </p:cBhvr>
                                    </p:animEffect>
                                  </p:childTnLst>
                                </p:cTn>
                              </p:par>
                            </p:childTnLst>
                          </p:cTn>
                        </p:par>
                        <p:par>
                          <p:cTn id="101" fill="hold" nodeType="afterGroup">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wipe(down)">
                                      <p:cBhvr>
                                        <p:cTn id="109" dur="500"/>
                                        <p:tgtEl>
                                          <p:spTgt spid="36"/>
                                        </p:tgtEl>
                                      </p:cBhvr>
                                    </p:animEffect>
                                  </p:childTnLst>
                                </p:cTn>
                              </p:par>
                            </p:childTnLst>
                          </p:cTn>
                        </p:par>
                        <p:par>
                          <p:cTn id="110" fill="hold" nodeType="afterGroup">
                            <p:stCondLst>
                              <p:cond delay="500"/>
                            </p:stCondLst>
                            <p:childTnLst>
                              <p:par>
                                <p:cTn id="111" presetID="10" presetClass="entr" presetSubtype="0" fill="hold" grpId="0" nodeType="after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fade">
                                      <p:cBhvr>
                                        <p:cTn id="113" dur="500"/>
                                        <p:tgtEl>
                                          <p:spTgt spid="34"/>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2" presetClass="entr" presetSubtype="4" fill="hold" nodeType="clickEffect">
                                  <p:stCondLst>
                                    <p:cond delay="0"/>
                                  </p:stCondLst>
                                  <p:childTnLst>
                                    <p:set>
                                      <p:cBhvr>
                                        <p:cTn id="117" dur="1" fill="hold">
                                          <p:stCondLst>
                                            <p:cond delay="0"/>
                                          </p:stCondLst>
                                        </p:cTn>
                                        <p:tgtEl>
                                          <p:spTgt spid="42"/>
                                        </p:tgtEl>
                                        <p:attrNameLst>
                                          <p:attrName>style.visibility</p:attrName>
                                        </p:attrNameLst>
                                      </p:cBhvr>
                                      <p:to>
                                        <p:strVal val="visible"/>
                                      </p:to>
                                    </p:set>
                                    <p:animEffect transition="in" filter="wipe(down)">
                                      <p:cBhvr>
                                        <p:cTn id="118" dur="500"/>
                                        <p:tgtEl>
                                          <p:spTgt spid="42"/>
                                        </p:tgtEl>
                                      </p:cBhvr>
                                    </p:animEffect>
                                  </p:childTnLst>
                                </p:cTn>
                              </p:par>
                            </p:childTnLst>
                          </p:cTn>
                        </p:par>
                        <p:par>
                          <p:cTn id="119" fill="hold" nodeType="afterGroup">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fill="hold" nodeType="click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wipe(down)">
                                      <p:cBhvr>
                                        <p:cTn id="127" dur="500"/>
                                        <p:tgtEl>
                                          <p:spTgt spid="48"/>
                                        </p:tgtEl>
                                      </p:cBhvr>
                                    </p:animEffect>
                                  </p:childTnLst>
                                </p:cTn>
                              </p:par>
                            </p:childTnLst>
                          </p:cTn>
                        </p:par>
                        <p:par>
                          <p:cTn id="128" fill="hold" nodeType="afterGroup">
                            <p:stCondLst>
                              <p:cond delay="500"/>
                            </p:stCondLst>
                            <p:childTnLst>
                              <p:par>
                                <p:cTn id="129" presetID="10" presetClass="entr" presetSubtype="0" fill="hold" grpId="0" nodeType="after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fade">
                                      <p:cBhvr>
                                        <p:cTn id="131" dur="500"/>
                                        <p:tgtEl>
                                          <p:spTgt spid="43"/>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22" presetClass="entr" presetSubtype="4" fill="hold" nodeType="clickEffect">
                                  <p:stCondLst>
                                    <p:cond delay="0"/>
                                  </p:stCondLst>
                                  <p:childTnLst>
                                    <p:set>
                                      <p:cBhvr>
                                        <p:cTn id="135" dur="1" fill="hold">
                                          <p:stCondLst>
                                            <p:cond delay="0"/>
                                          </p:stCondLst>
                                        </p:cTn>
                                        <p:tgtEl>
                                          <p:spTgt spid="50"/>
                                        </p:tgtEl>
                                        <p:attrNameLst>
                                          <p:attrName>style.visibility</p:attrName>
                                        </p:attrNameLst>
                                      </p:cBhvr>
                                      <p:to>
                                        <p:strVal val="visible"/>
                                      </p:to>
                                    </p:set>
                                    <p:animEffect transition="in" filter="wipe(down)">
                                      <p:cBhvr>
                                        <p:cTn id="136" dur="500"/>
                                        <p:tgtEl>
                                          <p:spTgt spid="50"/>
                                        </p:tgtEl>
                                      </p:cBhvr>
                                    </p:animEffect>
                                  </p:childTnLst>
                                </p:cTn>
                              </p:par>
                            </p:childTnLst>
                          </p:cTn>
                        </p:par>
                        <p:par>
                          <p:cTn id="137" fill="hold" nodeType="afterGroup">
                            <p:stCondLst>
                              <p:cond delay="500"/>
                            </p:stCondLst>
                            <p:childTnLst>
                              <p:par>
                                <p:cTn id="138" presetID="10" presetClass="entr" presetSubtype="0" fill="hold" grpId="0" nodeType="afterEffect">
                                  <p:stCondLst>
                                    <p:cond delay="0"/>
                                  </p:stCondLst>
                                  <p:childTnLst>
                                    <p:set>
                                      <p:cBhvr>
                                        <p:cTn id="139" dur="1" fill="hold">
                                          <p:stCondLst>
                                            <p:cond delay="0"/>
                                          </p:stCondLst>
                                        </p:cTn>
                                        <p:tgtEl>
                                          <p:spTgt spid="46"/>
                                        </p:tgtEl>
                                        <p:attrNameLst>
                                          <p:attrName>style.visibility</p:attrName>
                                        </p:attrNameLst>
                                      </p:cBhvr>
                                      <p:to>
                                        <p:strVal val="visible"/>
                                      </p:to>
                                    </p:set>
                                    <p:animEffect transition="in" filter="fade">
                                      <p:cBhvr>
                                        <p:cTn id="140" dur="500"/>
                                        <p:tgtEl>
                                          <p:spTgt spid="4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ntr" presetSubtype="8" fill="hold" nodeType="clickEffect">
                                  <p:stCondLst>
                                    <p:cond delay="0"/>
                                  </p:stCondLst>
                                  <p:childTnLst>
                                    <p:set>
                                      <p:cBhvr>
                                        <p:cTn id="144" dur="1" fill="hold">
                                          <p:stCondLst>
                                            <p:cond delay="0"/>
                                          </p:stCondLst>
                                        </p:cTn>
                                        <p:tgtEl>
                                          <p:spTgt spid="61"/>
                                        </p:tgtEl>
                                        <p:attrNameLst>
                                          <p:attrName>style.visibility</p:attrName>
                                        </p:attrNameLst>
                                      </p:cBhvr>
                                      <p:to>
                                        <p:strVal val="visible"/>
                                      </p:to>
                                    </p:set>
                                    <p:animEffect transition="in" filter="wipe(left)">
                                      <p:cBhvr>
                                        <p:cTn id="145" dur="500"/>
                                        <p:tgtEl>
                                          <p:spTgt spid="61"/>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53"/>
                                        </p:tgtEl>
                                        <p:attrNameLst>
                                          <p:attrName>style.visibility</p:attrName>
                                        </p:attrNameLst>
                                      </p:cBhvr>
                                      <p:to>
                                        <p:strVal val="visible"/>
                                      </p:to>
                                    </p:set>
                                    <p:animEffect transition="in" filter="fade">
                                      <p:cBhvr>
                                        <p:cTn id="148" dur="500"/>
                                        <p:tgtEl>
                                          <p:spTgt spid="53"/>
                                        </p:tgtEl>
                                      </p:cBhvr>
                                    </p:animEffect>
                                  </p:childTnLst>
                                </p:cTn>
                              </p:par>
                            </p:childTnLst>
                          </p:cTn>
                        </p:par>
                        <p:par>
                          <p:cTn id="149" fill="hold" nodeType="afterGroup">
                            <p:stCondLst>
                              <p:cond delay="500"/>
                            </p:stCondLst>
                            <p:childTnLst>
                              <p:par>
                                <p:cTn id="150" presetID="10" presetClass="entr" presetSubtype="0" fill="hold" grpId="0" nodeType="afterEffect">
                                  <p:stCondLst>
                                    <p:cond delay="0"/>
                                  </p:stCondLst>
                                  <p:childTnLst>
                                    <p:set>
                                      <p:cBhvr>
                                        <p:cTn id="151" dur="1" fill="hold">
                                          <p:stCondLst>
                                            <p:cond delay="0"/>
                                          </p:stCondLst>
                                        </p:cTn>
                                        <p:tgtEl>
                                          <p:spTgt spid="51"/>
                                        </p:tgtEl>
                                        <p:attrNameLst>
                                          <p:attrName>style.visibility</p:attrName>
                                        </p:attrNameLst>
                                      </p:cBhvr>
                                      <p:to>
                                        <p:strVal val="visible"/>
                                      </p:to>
                                    </p:set>
                                    <p:animEffect transition="in" filter="fade">
                                      <p:cBhvr>
                                        <p:cTn id="15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32" grpId="0" animBg="1"/>
      <p:bldP spid="5" grpId="0" animBg="1"/>
      <p:bldP spid="6" grpId="0" animBg="1"/>
      <p:bldP spid="7" grpId="0" animBg="1"/>
      <p:bldP spid="13" grpId="0" animBg="1"/>
      <p:bldP spid="17" grpId="0" animBg="1"/>
      <p:bldP spid="18" grpId="0" animBg="1"/>
      <p:bldP spid="21" grpId="0"/>
      <p:bldP spid="25" grpId="0" animBg="1"/>
      <p:bldP spid="30" grpId="0"/>
      <p:bldP spid="31" grpId="0" animBg="1"/>
      <p:bldP spid="33" grpId="0" animBg="1"/>
      <p:bldP spid="34" grpId="0" animBg="1"/>
      <p:bldP spid="35" grpId="0" animBg="1"/>
      <p:bldP spid="36" grpId="0" animBg="1"/>
      <p:bldP spid="40" grpId="0" animBg="1"/>
      <p:bldP spid="43" grpId="0" animBg="1"/>
      <p:bldP spid="46" grpId="0" animBg="1"/>
      <p:bldP spid="51" grpId="0" animBg="1"/>
      <p:bldP spid="56" grpId="0" animBg="1"/>
      <p:bldP spid="5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EC490FF9-A8B8-4250-946A-FCC9C38927B8}" type="slidenum">
              <a:rPr lang="en-US" altLang="en-US" b="0">
                <a:latin typeface="Times New Roman" panose="02020603050405020304" pitchFamily="18" charset="0"/>
              </a:rPr>
              <a:pPr/>
              <a:t>39</a:t>
            </a:fld>
            <a:endParaRPr lang="en-US" altLang="en-US" b="0">
              <a:latin typeface="Times New Roman" panose="02020603050405020304" pitchFamily="18" charset="0"/>
            </a:endParaRPr>
          </a:p>
        </p:txBody>
      </p:sp>
      <p:sp>
        <p:nvSpPr>
          <p:cNvPr id="160771" name="Rectangle 2"/>
          <p:cNvSpPr>
            <a:spLocks noChangeArrowheads="1"/>
          </p:cNvSpPr>
          <p:nvPr/>
        </p:nvSpPr>
        <p:spPr bwMode="auto">
          <a:xfrm>
            <a:off x="609600" y="0"/>
            <a:ext cx="10972800" cy="424732"/>
          </a:xfrm>
          <a:prstGeom prst="rect">
            <a:avLst/>
          </a:prstGeom>
          <a:solidFill>
            <a:schemeClr val="bg2"/>
          </a:solidFill>
          <a:ln w="9525" algn="ctr">
            <a:solidFill>
              <a:schemeClr val="tx1"/>
            </a:solidFill>
            <a:round/>
            <a:headEnd/>
            <a:tailEnd/>
          </a:ln>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60772" name="Rounded Rectangle 3"/>
          <p:cNvSpPr>
            <a:spLocks noChangeArrowheads="1"/>
          </p:cNvSpPr>
          <p:nvPr/>
        </p:nvSpPr>
        <p:spPr bwMode="auto">
          <a:xfrm>
            <a:off x="1569720" y="733426"/>
            <a:ext cx="9006840" cy="4678728"/>
          </a:xfrm>
          <a:prstGeom prst="roundRect">
            <a:avLst>
              <a:gd name="adj" fmla="val 16667"/>
            </a:avLst>
          </a:prstGeom>
          <a:solidFill>
            <a:srgbClr val="FFFF00"/>
          </a:solidFill>
          <a:ln w="9525" algn="ctr">
            <a:solidFill>
              <a:schemeClr val="tx1"/>
            </a:solidFill>
            <a:round/>
            <a:headEnd/>
            <a:tailEnd/>
          </a:ln>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3360">
                <a:solidFill>
                  <a:srgbClr val="000000"/>
                </a:solidFill>
              </a:rPr>
              <a:t>Now to Him who is able to keep you from stumbling, and to make you stand in the presence of His glory blameless with great joy, to the only God our Savior, through Jesus Christ our Lord, </a:t>
            </a:r>
            <a:r>
              <a:rPr lang="en-US" altLang="en-US" sz="3360" i="1">
                <a:solidFill>
                  <a:srgbClr val="000000"/>
                </a:solidFill>
              </a:rPr>
              <a:t>be</a:t>
            </a:r>
            <a:r>
              <a:rPr lang="en-US" altLang="en-US" sz="3360">
                <a:solidFill>
                  <a:srgbClr val="000000"/>
                </a:solidFill>
              </a:rPr>
              <a:t> glory, majesty, dominion and authority, before all time and now and forever. Amen.</a:t>
            </a:r>
          </a:p>
        </p:txBody>
      </p:sp>
    </p:spTree>
    <p:extLst>
      <p:ext uri="{BB962C8B-B14F-4D97-AF65-F5344CB8AC3E}">
        <p14:creationId xmlns:p14="http://schemas.microsoft.com/office/powerpoint/2010/main" val="186420762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95EFC-0C26-4608-98FD-ECB920E2D753}"/>
              </a:ext>
            </a:extLst>
          </p:cNvPr>
          <p:cNvSpPr>
            <a:spLocks noGrp="1"/>
          </p:cNvSpPr>
          <p:nvPr>
            <p:ph type="title"/>
          </p:nvPr>
        </p:nvSpPr>
        <p:spPr/>
        <p:txBody>
          <a:bodyPr/>
          <a:lstStyle/>
          <a:p>
            <a:endParaRPr lang="en-US"/>
          </a:p>
        </p:txBody>
      </p:sp>
      <p:pic>
        <p:nvPicPr>
          <p:cNvPr id="5" name="Content Placeholder 4" descr="A close up of text on a black background&#10;&#10;Description automatically generated">
            <a:extLst>
              <a:ext uri="{FF2B5EF4-FFF2-40B4-BE49-F238E27FC236}">
                <a16:creationId xmlns:a16="http://schemas.microsoft.com/office/drawing/2014/main" id="{99D5A3C1-87AD-44CE-9E36-23DD43BDC5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 y="26894"/>
            <a:ext cx="12293600" cy="6804212"/>
          </a:xfrm>
        </p:spPr>
      </p:pic>
    </p:spTree>
    <p:extLst>
      <p:ext uri="{BB962C8B-B14F-4D97-AF65-F5344CB8AC3E}">
        <p14:creationId xmlns:p14="http://schemas.microsoft.com/office/powerpoint/2010/main" val="3618078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2"/>
          <p:cNvSpPr>
            <a:spLocks noGrp="1"/>
          </p:cNvSpPr>
          <p:nvPr>
            <p:ph type="title"/>
          </p:nvPr>
        </p:nvSpPr>
        <p:spPr/>
        <p:txBody>
          <a:bodyPr/>
          <a:lstStyle/>
          <a:p>
            <a:r>
              <a:rPr lang="en-US" altLang="en-US"/>
              <a:t>Jude’s Letter to EH 2013</a:t>
            </a:r>
          </a:p>
        </p:txBody>
      </p:sp>
      <p:sp>
        <p:nvSpPr>
          <p:cNvPr id="4" name="Content Placeholder 3"/>
          <p:cNvSpPr>
            <a:spLocks noGrp="1"/>
          </p:cNvSpPr>
          <p:nvPr>
            <p:ph idx="1"/>
          </p:nvPr>
        </p:nvSpPr>
        <p:spPr/>
        <p:txBody>
          <a:bodyPr/>
          <a:lstStyle/>
          <a:p>
            <a:r>
              <a:rPr lang="en-US" altLang="en-US"/>
              <a:t>Fight for the true faith!</a:t>
            </a:r>
          </a:p>
          <a:p>
            <a:r>
              <a:rPr lang="en-US" altLang="en-US"/>
              <a:t>The most dangerous false teachers come from within!</a:t>
            </a:r>
          </a:p>
          <a:p>
            <a:r>
              <a:rPr lang="en-US" altLang="en-US"/>
              <a:t>Keep YOURSELF in the love of God through an active faith and prayer.</a:t>
            </a:r>
          </a:p>
          <a:p>
            <a:r>
              <a:rPr lang="en-US" altLang="en-US"/>
              <a:t>Keep YOUR BRETHREN in the love of God through mercy and rescue.</a:t>
            </a:r>
          </a:p>
        </p:txBody>
      </p:sp>
      <p:sp>
        <p:nvSpPr>
          <p:cNvPr id="2" name="Slide Number Placeholder 1"/>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6C4BDB15-2BE5-4236-B410-E7BBDE3CF082}" type="slidenum">
              <a:rPr lang="en-US" altLang="en-US" b="0">
                <a:latin typeface="Times New Roman" panose="02020603050405020304" pitchFamily="18" charset="0"/>
              </a:rPr>
              <a:pPr/>
              <a:t>40</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38669576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8CA6D85F-2A24-4D4F-8AC3-A5A3E18BBE54}" type="slidenum">
              <a:rPr lang="en-US" altLang="en-US" b="0">
                <a:latin typeface="Times New Roman" panose="02020603050405020304" pitchFamily="18" charset="0"/>
              </a:rPr>
              <a:pPr/>
              <a:t>41</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4124751890"/>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5"/>
          <p:cNvSpPr>
            <a:spLocks noGrp="1" noChangeArrowheads="1"/>
          </p:cNvSpPr>
          <p:nvPr>
            <p:ph type="sldNum" sz="quarter" idx="12"/>
          </p:nvPr>
        </p:nvSpPr>
        <p:spPr>
          <a:xfrm>
            <a:off x="11033760" y="6539866"/>
            <a:ext cx="548640" cy="28956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65EBD40-B48D-4FF3-988F-58CBBEB4FF10}" type="slidenum">
              <a:rPr lang="en-US" altLang="en-US" b="0">
                <a:latin typeface="Times New Roman" panose="02020603050405020304" pitchFamily="18" charset="0"/>
              </a:rPr>
              <a:pPr/>
              <a:t>42</a:t>
            </a:fld>
            <a:endParaRPr lang="en-US" altLang="en-US" b="0">
              <a:latin typeface="Times New Roman" panose="02020603050405020304" pitchFamily="18" charset="0"/>
            </a:endParaRPr>
          </a:p>
        </p:txBody>
      </p:sp>
      <p:sp>
        <p:nvSpPr>
          <p:cNvPr id="163843" name="Rectangle 4098"/>
          <p:cNvSpPr>
            <a:spLocks noGrp="1" noChangeArrowheads="1"/>
          </p:cNvSpPr>
          <p:nvPr>
            <p:ph type="ctrTitle"/>
          </p:nvPr>
        </p:nvSpPr>
        <p:spPr>
          <a:xfrm>
            <a:off x="1330960" y="4761412"/>
            <a:ext cx="9326880" cy="1143000"/>
          </a:xfrm>
        </p:spPr>
        <p:txBody>
          <a:bodyPr>
            <a:normAutofit fontScale="90000"/>
          </a:bodyPr>
          <a:lstStyle/>
          <a:p>
            <a:r>
              <a:rPr lang="en-US" altLang="en-US" sz="7920" dirty="0">
                <a:solidFill>
                  <a:srgbClr val="FFFF99"/>
                </a:solidFill>
              </a:rPr>
              <a:t>I &amp; II Peter, &amp; Jude</a:t>
            </a:r>
            <a:br>
              <a:rPr lang="en-US" altLang="en-US" sz="7920" dirty="0">
                <a:solidFill>
                  <a:srgbClr val="FFFF99"/>
                </a:solidFill>
              </a:rPr>
            </a:br>
            <a:r>
              <a:rPr lang="en-US" altLang="en-US" sz="4320" dirty="0">
                <a:solidFill>
                  <a:srgbClr val="FFFF99"/>
                </a:solidFill>
              </a:rPr>
              <a:t>Lesson 11</a:t>
            </a:r>
          </a:p>
        </p:txBody>
      </p:sp>
    </p:spTree>
    <p:extLst>
      <p:ext uri="{BB962C8B-B14F-4D97-AF65-F5344CB8AC3E}">
        <p14:creationId xmlns:p14="http://schemas.microsoft.com/office/powerpoint/2010/main" val="3901153390"/>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US" altLang="en-US"/>
              <a:t>Quiz</a:t>
            </a:r>
          </a:p>
        </p:txBody>
      </p:sp>
      <p:sp>
        <p:nvSpPr>
          <p:cNvPr id="3" name="Content Placeholder 2"/>
          <p:cNvSpPr>
            <a:spLocks noGrp="1"/>
          </p:cNvSpPr>
          <p:nvPr>
            <p:ph idx="1"/>
          </p:nvPr>
        </p:nvSpPr>
        <p:spPr/>
        <p:txBody>
          <a:bodyPr/>
          <a:lstStyle/>
          <a:p>
            <a:r>
              <a:rPr lang="en-US" altLang="en-US" sz="2880"/>
              <a:t>1-3.  Based on 1 Peter, describe the origin of a Christian’s behavior (3 steps/stages)</a:t>
            </a:r>
          </a:p>
          <a:p>
            <a:pPr lvl="1"/>
            <a:r>
              <a:rPr lang="en-US" altLang="en-US">
                <a:solidFill>
                  <a:srgbClr val="FFFF00"/>
                </a:solidFill>
              </a:rPr>
              <a:t>Great Salvation, Products of Salvation (character), Submission in Relationships</a:t>
            </a:r>
          </a:p>
          <a:p>
            <a:r>
              <a:rPr lang="en-US" altLang="en-US" sz="2880"/>
              <a:t>4-11.  What are the methods false teachers use?</a:t>
            </a:r>
          </a:p>
          <a:p>
            <a:pPr lvl="1"/>
            <a:r>
              <a:rPr lang="en-US" altLang="en-US">
                <a:solidFill>
                  <a:srgbClr val="FFFF00"/>
                </a:solidFill>
              </a:rPr>
              <a:t>Intellectual appeal, Go after the inexperienced, Arrogance, Appeal to lusts, Discriminate, Mock, Use deceptive words, Distract from God</a:t>
            </a:r>
          </a:p>
        </p:txBody>
      </p:sp>
      <p:sp>
        <p:nvSpPr>
          <p:cNvPr id="4"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56A84C0D-8761-4518-839E-18AFCB3E64AF}" type="slidenum">
              <a:rPr lang="en-US" altLang="en-US" b="0">
                <a:latin typeface="Times New Roman" panose="02020603050405020304" pitchFamily="18" charset="0"/>
              </a:rPr>
              <a:pPr/>
              <a:t>43</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26233414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altLang="en-US"/>
              <a:t>2 Peter 3: </a:t>
            </a:r>
          </a:p>
        </p:txBody>
      </p:sp>
      <p:sp>
        <p:nvSpPr>
          <p:cNvPr id="166915" name="Content Placeholder 2"/>
          <p:cNvSpPr>
            <a:spLocks noGrp="1"/>
          </p:cNvSpPr>
          <p:nvPr>
            <p:ph idx="1"/>
          </p:nvPr>
        </p:nvSpPr>
        <p:spPr>
          <a:xfrm>
            <a:off x="1249680" y="777240"/>
            <a:ext cx="9326880" cy="4114800"/>
          </a:xfrm>
        </p:spPr>
        <p:txBody>
          <a:bodyPr/>
          <a:lstStyle/>
          <a:p>
            <a:r>
              <a:rPr lang="en-US" altLang="en-US" sz="2400"/>
              <a:t>1</a:t>
            </a:r>
            <a:r>
              <a:rPr lang="en-US" altLang="en-US" sz="2400">
                <a:solidFill>
                  <a:srgbClr val="FFFF00"/>
                </a:solidFill>
              </a:rPr>
              <a:t> </a:t>
            </a:r>
            <a:r>
              <a:rPr lang="en-US" altLang="en-US" sz="2400"/>
              <a:t>Beloved, I now write to you this second epistle (in both of which I stir up your pure minds by way of reminder), 2 that you may be mindful of the words which were spoken before by the holy prophets, and of the commandment of us, the apostles of the Lord and Savior, 3 knowing this first: that scoffers will come in the last days, walking according to their own lusts, 4 and saying, “Where is the promise of His coming? For since the fathers fell asleep, all things continue as they were from the beginning of creation.”</a:t>
            </a:r>
          </a:p>
        </p:txBody>
      </p:sp>
      <p:sp>
        <p:nvSpPr>
          <p:cNvPr id="4"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1C8B101F-6BFA-466C-95EC-B158AA83D239}" type="slidenum">
              <a:rPr lang="en-US" altLang="en-US" b="0">
                <a:latin typeface="Times New Roman" panose="02020603050405020304" pitchFamily="18" charset="0"/>
              </a:rPr>
              <a:pPr/>
              <a:t>44</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3006581884"/>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r>
              <a:rPr lang="en-US" altLang="en-US"/>
              <a:t>2 Peter 3: </a:t>
            </a:r>
          </a:p>
        </p:txBody>
      </p:sp>
      <p:sp>
        <p:nvSpPr>
          <p:cNvPr id="167939" name="Content Placeholder 2"/>
          <p:cNvSpPr>
            <a:spLocks noGrp="1"/>
          </p:cNvSpPr>
          <p:nvPr>
            <p:ph idx="1"/>
          </p:nvPr>
        </p:nvSpPr>
        <p:spPr>
          <a:xfrm>
            <a:off x="1249680" y="777240"/>
            <a:ext cx="9326880" cy="4114800"/>
          </a:xfrm>
        </p:spPr>
        <p:txBody>
          <a:bodyPr/>
          <a:lstStyle/>
          <a:p>
            <a:r>
              <a:rPr lang="en-US" altLang="en-US" sz="2400"/>
              <a:t>1</a:t>
            </a:r>
            <a:r>
              <a:rPr lang="en-US" altLang="en-US" sz="2400">
                <a:solidFill>
                  <a:srgbClr val="FFFF00"/>
                </a:solidFill>
              </a:rPr>
              <a:t> </a:t>
            </a:r>
            <a:r>
              <a:rPr lang="en-US" altLang="en-US" sz="2400"/>
              <a:t>Beloved, I now write to you this second epistle (in both of which I stir up your pure minds by way of reminder), 2 that you may be mindful of the words which were spoken before by the holy prophets, and of the commandment of us, the apostles of the Lord and Savior, 3 knowing this first: </a:t>
            </a:r>
            <a:r>
              <a:rPr lang="en-US" altLang="en-US" sz="2400">
                <a:solidFill>
                  <a:srgbClr val="FFFF00"/>
                </a:solidFill>
              </a:rPr>
              <a:t>that scoffers will come in the last days</a:t>
            </a:r>
            <a:r>
              <a:rPr lang="en-US" altLang="en-US" sz="2400"/>
              <a:t>, walking according to their own lusts, 4 and saying, </a:t>
            </a:r>
            <a:r>
              <a:rPr lang="en-US" altLang="en-US" sz="2400">
                <a:solidFill>
                  <a:srgbClr val="FFFF00"/>
                </a:solidFill>
              </a:rPr>
              <a:t>“Where is the promise of His coming? For since the fathers fell asleep, all things continue as they were from the beginning of creation.”</a:t>
            </a:r>
          </a:p>
        </p:txBody>
      </p:sp>
      <p:sp>
        <p:nvSpPr>
          <p:cNvPr id="4"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6D96716F-D25C-4A69-B3F2-D7E290763FD9}" type="slidenum">
              <a:rPr lang="en-US" altLang="en-US" b="0">
                <a:latin typeface="Times New Roman" panose="02020603050405020304" pitchFamily="18" charset="0"/>
              </a:rPr>
              <a:pPr/>
              <a:t>45</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2897893937"/>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r>
              <a:rPr lang="en-US" altLang="en-US"/>
              <a:t>Mockers</a:t>
            </a:r>
          </a:p>
        </p:txBody>
      </p:sp>
      <p:sp>
        <p:nvSpPr>
          <p:cNvPr id="4"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622ECCF9-7367-458F-8E98-523D7F799D01}" type="slidenum">
              <a:rPr lang="en-US" altLang="en-US" b="0">
                <a:latin typeface="Times New Roman" panose="02020603050405020304" pitchFamily="18" charset="0"/>
              </a:rPr>
              <a:pPr/>
              <a:t>46</a:t>
            </a:fld>
            <a:endParaRPr lang="en-US" altLang="en-US" b="0">
              <a:latin typeface="Times New Roman" panose="02020603050405020304" pitchFamily="18" charset="0"/>
            </a:endParaRPr>
          </a:p>
        </p:txBody>
      </p:sp>
      <p:pic>
        <p:nvPicPr>
          <p:cNvPr id="76803" name="Picture 3" descr="C:\Users\Richard\AppData\Local\Microsoft\Windows\Temporary Internet Files\Content.IE5\FV3SR65B\MC90007872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7020" y="1268730"/>
            <a:ext cx="4739640" cy="480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descr="C:\Users\Richard\AppData\Local\Microsoft\Windows\Temporary Internet Files\Content.IE5\IDQONAVY\MC90007872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1" y="2971800"/>
            <a:ext cx="2472690" cy="309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descr="C:\Users\Richard\AppData\Local\Microsoft\Windows\Temporary Internet Files\Content.IE5\FG78XY3Y\MC90007870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6540" y="2889886"/>
            <a:ext cx="2103120" cy="312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Users\Richard\AppData\Local\Microsoft\Windows\Temporary Internet Files\Content.IE5\OZDPSW6V\MC900078734[1].wmf"/>
          <p:cNvPicPr>
            <a:picLocks noChangeAspect="1" noChangeArrowheads="1"/>
          </p:cNvPicPr>
          <p:nvPr/>
        </p:nvPicPr>
        <p:blipFill>
          <a:blip r:embed="rId5" cstate="print">
            <a:extLst>
              <a:ext uri="{28A0092B-C50C-407E-A947-70E740481C1C}">
                <a14:useLocalDpi xmlns:a14="http://schemas.microsoft.com/office/drawing/2010/main" val="0"/>
              </a:ext>
            </a:extLst>
          </a:blip>
          <a:srcRect l="31075" t="64474"/>
          <a:stretch>
            <a:fillRect/>
          </a:stretch>
        </p:blipFill>
        <p:spPr bwMode="auto">
          <a:xfrm>
            <a:off x="7010400" y="5568316"/>
            <a:ext cx="256032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1526" y="106680"/>
            <a:ext cx="2764154" cy="157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9334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6803"/>
                                        </p:tgtEl>
                                        <p:attrNameLst>
                                          <p:attrName>style.visibility</p:attrName>
                                        </p:attrNameLst>
                                      </p:cBhvr>
                                      <p:to>
                                        <p:strVal val="visible"/>
                                      </p:to>
                                    </p:set>
                                    <p:animEffect transition="in" filter="fade">
                                      <p:cBhvr>
                                        <p:cTn id="12" dur="500"/>
                                        <p:tgtEl>
                                          <p:spTgt spid="76803"/>
                                        </p:tgtEl>
                                      </p:cBhvr>
                                    </p:animEffect>
                                  </p:childTnLst>
                                </p:cTn>
                              </p:par>
                              <p:par>
                                <p:cTn id="13" presetID="10" presetClass="exit" presetSubtype="0" fill="hold" nodeType="withEffect">
                                  <p:stCondLst>
                                    <p:cond delay="0"/>
                                  </p:stCondLst>
                                  <p:childTnLst>
                                    <p:animEffect transition="out" filter="fade">
                                      <p:cBhvr>
                                        <p:cTn id="14" dur="500"/>
                                        <p:tgtEl>
                                          <p:spTgt spid="76805"/>
                                        </p:tgtEl>
                                      </p:cBhvr>
                                    </p:animEffect>
                                    <p:set>
                                      <p:cBhvr>
                                        <p:cTn id="15" dur="1" fill="hold">
                                          <p:stCondLst>
                                            <p:cond delay="499"/>
                                          </p:stCondLst>
                                        </p:cTn>
                                        <p:tgtEl>
                                          <p:spTgt spid="7680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76804"/>
                                        </p:tgtEl>
                                      </p:cBhvr>
                                    </p:animEffect>
                                    <p:set>
                                      <p:cBhvr>
                                        <p:cTn id="18" dur="1" fill="hold">
                                          <p:stCondLst>
                                            <p:cond delay="499"/>
                                          </p:stCondLst>
                                        </p:cTn>
                                        <p:tgtEl>
                                          <p:spTgt spid="7680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r>
              <a:rPr lang="en-US" altLang="en-US"/>
              <a:t>2 Peter 3: </a:t>
            </a:r>
          </a:p>
        </p:txBody>
      </p:sp>
      <p:sp>
        <p:nvSpPr>
          <p:cNvPr id="169987" name="Content Placeholder 2"/>
          <p:cNvSpPr>
            <a:spLocks noGrp="1"/>
          </p:cNvSpPr>
          <p:nvPr>
            <p:ph idx="1"/>
          </p:nvPr>
        </p:nvSpPr>
        <p:spPr>
          <a:xfrm>
            <a:off x="1249680" y="777240"/>
            <a:ext cx="9326880" cy="4114800"/>
          </a:xfrm>
        </p:spPr>
        <p:txBody>
          <a:bodyPr/>
          <a:lstStyle/>
          <a:p>
            <a:r>
              <a:rPr lang="en-US" altLang="en-US" sz="2400"/>
              <a:t>5 For this </a:t>
            </a:r>
            <a:r>
              <a:rPr lang="en-US" altLang="en-US" sz="2400">
                <a:solidFill>
                  <a:srgbClr val="FFFF00"/>
                </a:solidFill>
              </a:rPr>
              <a:t>they willfully forget</a:t>
            </a:r>
            <a:r>
              <a:rPr lang="en-US" altLang="en-US" sz="2400"/>
              <a:t>: that </a:t>
            </a:r>
            <a:r>
              <a:rPr lang="en-US" altLang="en-US" sz="2400">
                <a:solidFill>
                  <a:srgbClr val="00FF00"/>
                </a:solidFill>
              </a:rPr>
              <a:t>by the word of God </a:t>
            </a:r>
            <a:r>
              <a:rPr lang="en-US" altLang="en-US" sz="2400"/>
              <a:t>the heavens were of old, and the earth standing out of water and in the water, 6 by which </a:t>
            </a:r>
            <a:r>
              <a:rPr lang="en-US" altLang="en-US" sz="2400">
                <a:solidFill>
                  <a:srgbClr val="00FF00"/>
                </a:solidFill>
              </a:rPr>
              <a:t>the world that then existed perished, being flooded with water</a:t>
            </a:r>
            <a:r>
              <a:rPr lang="en-US" altLang="en-US" sz="2400"/>
              <a:t>. 7 But the heavens and the earth which are now preserved by the same word, </a:t>
            </a:r>
            <a:r>
              <a:rPr lang="en-US" altLang="en-US" sz="2400">
                <a:solidFill>
                  <a:srgbClr val="FF3300"/>
                </a:solidFill>
              </a:rPr>
              <a:t>are reserved for fire </a:t>
            </a:r>
            <a:r>
              <a:rPr lang="en-US" altLang="en-US" sz="2400"/>
              <a:t>until the day of judgment and perdition of ungodly men</a:t>
            </a:r>
          </a:p>
        </p:txBody>
      </p:sp>
      <p:sp>
        <p:nvSpPr>
          <p:cNvPr id="4"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5754E89D-25B7-4FA3-9243-C41D2C341943}" type="slidenum">
              <a:rPr lang="en-US" altLang="en-US" b="0">
                <a:latin typeface="Times New Roman" panose="02020603050405020304" pitchFamily="18" charset="0"/>
              </a:rPr>
              <a:pPr/>
              <a:t>47</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685831777"/>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4"/>
          <p:cNvSpPr>
            <a:spLocks noGrp="1"/>
          </p:cNvSpPr>
          <p:nvPr>
            <p:ph type="sldNum" sz="quarter" idx="11"/>
          </p:nvPr>
        </p:nvSpPr>
        <p:spPr>
          <a:xfrm>
            <a:off x="10993756" y="6553200"/>
            <a:ext cx="588644"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1878FB50-4225-4389-9EA9-6B9EDC15DBE5}" type="slidenum">
              <a:rPr lang="en-US" altLang="en-US" b="0">
                <a:latin typeface="Times New Roman" panose="02020603050405020304" pitchFamily="18" charset="0"/>
              </a:rPr>
              <a:pPr/>
              <a:t>48</a:t>
            </a:fld>
            <a:endParaRPr lang="en-US" altLang="en-US" b="0">
              <a:latin typeface="Times New Roman" panose="02020603050405020304" pitchFamily="18" charset="0"/>
            </a:endParaRPr>
          </a:p>
        </p:txBody>
      </p:sp>
      <p:sp>
        <p:nvSpPr>
          <p:cNvPr id="171011" name="Rectangle 2"/>
          <p:cNvSpPr>
            <a:spLocks noGrp="1" noChangeArrowheads="1"/>
          </p:cNvSpPr>
          <p:nvPr>
            <p:ph type="title"/>
          </p:nvPr>
        </p:nvSpPr>
        <p:spPr>
          <a:xfrm>
            <a:off x="1341120" y="228600"/>
            <a:ext cx="9418320" cy="762000"/>
          </a:xfrm>
        </p:spPr>
        <p:txBody>
          <a:bodyPr>
            <a:normAutofit fontScale="90000"/>
          </a:bodyPr>
          <a:lstStyle/>
          <a:p>
            <a:r>
              <a:rPr lang="en-US" altLang="en-US" sz="3840"/>
              <a:t>“By the Word of God”</a:t>
            </a:r>
            <a:br>
              <a:rPr lang="en-US" altLang="en-US" sz="3360"/>
            </a:br>
            <a:r>
              <a:rPr lang="en-US" altLang="en-US" sz="3360">
                <a:solidFill>
                  <a:srgbClr val="FFFF00"/>
                </a:solidFill>
              </a:rPr>
              <a:t>II Peter 3</a:t>
            </a:r>
          </a:p>
        </p:txBody>
      </p:sp>
      <p:grpSp>
        <p:nvGrpSpPr>
          <p:cNvPr id="12318" name="Group 30"/>
          <p:cNvGrpSpPr>
            <a:grpSpLocks/>
          </p:cNvGrpSpPr>
          <p:nvPr/>
        </p:nvGrpSpPr>
        <p:grpSpPr bwMode="auto">
          <a:xfrm>
            <a:off x="3444240" y="1794511"/>
            <a:ext cx="5303520" cy="1514475"/>
            <a:chOff x="1488" y="1062"/>
            <a:chExt cx="2784" cy="954"/>
          </a:xfrm>
        </p:grpSpPr>
        <p:sp>
          <p:nvSpPr>
            <p:cNvPr id="171035" name="Text Box 16"/>
            <p:cNvSpPr txBox="1">
              <a:spLocks noChangeArrowheads="1"/>
            </p:cNvSpPr>
            <p:nvPr/>
          </p:nvSpPr>
          <p:spPr bwMode="auto">
            <a:xfrm>
              <a:off x="2016" y="1062"/>
              <a:ext cx="1729" cy="9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3360"/>
                <a:t>“Longsuffering</a:t>
              </a:r>
            </a:p>
            <a:p>
              <a:pPr algn="ctr"/>
              <a:r>
                <a:rPr lang="en-US" altLang="en-US" sz="3360"/>
                <a:t>Is Salvation”</a:t>
              </a:r>
            </a:p>
            <a:p>
              <a:pPr algn="ctr"/>
              <a:r>
                <a:rPr lang="en-US" altLang="en-US" sz="2400">
                  <a:solidFill>
                    <a:schemeClr val="folHlink"/>
                  </a:solidFill>
                </a:rPr>
                <a:t>(v 15)</a:t>
              </a:r>
            </a:p>
          </p:txBody>
        </p:sp>
        <p:sp>
          <p:nvSpPr>
            <p:cNvPr id="171036" name="Line 17"/>
            <p:cNvSpPr>
              <a:spLocks noChangeShapeType="1"/>
            </p:cNvSpPr>
            <p:nvPr/>
          </p:nvSpPr>
          <p:spPr bwMode="auto">
            <a:xfrm>
              <a:off x="1488" y="2016"/>
              <a:ext cx="2784"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sp>
        <p:nvSpPr>
          <p:cNvPr id="12306" name="Text Box 18"/>
          <p:cNvSpPr txBox="1">
            <a:spLocks noChangeArrowheads="1"/>
          </p:cNvSpPr>
          <p:nvPr/>
        </p:nvSpPr>
        <p:spPr bwMode="auto">
          <a:xfrm>
            <a:off x="4568829" y="3415666"/>
            <a:ext cx="3052438" cy="9787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3360"/>
              <a:t>“Repentance”</a:t>
            </a:r>
          </a:p>
          <a:p>
            <a:pPr algn="ctr"/>
            <a:r>
              <a:rPr lang="en-US" altLang="en-US" sz="2400">
                <a:solidFill>
                  <a:schemeClr val="folHlink"/>
                </a:solidFill>
              </a:rPr>
              <a:t>(v 9)</a:t>
            </a:r>
          </a:p>
        </p:txBody>
      </p:sp>
      <p:grpSp>
        <p:nvGrpSpPr>
          <p:cNvPr id="12319" name="Group 31"/>
          <p:cNvGrpSpPr>
            <a:grpSpLocks/>
          </p:cNvGrpSpPr>
          <p:nvPr/>
        </p:nvGrpSpPr>
        <p:grpSpPr bwMode="auto">
          <a:xfrm>
            <a:off x="701042" y="685801"/>
            <a:ext cx="4023359" cy="4511042"/>
            <a:chOff x="48" y="432"/>
            <a:chExt cx="2112" cy="2842"/>
          </a:xfrm>
        </p:grpSpPr>
        <p:sp>
          <p:nvSpPr>
            <p:cNvPr id="12296" name="Text Box 8"/>
            <p:cNvSpPr txBox="1">
              <a:spLocks noChangeArrowheads="1"/>
            </p:cNvSpPr>
            <p:nvPr/>
          </p:nvSpPr>
          <p:spPr bwMode="auto">
            <a:xfrm>
              <a:off x="48" y="908"/>
              <a:ext cx="444" cy="23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80000"/>
                </a:lnSpc>
                <a:defRPr/>
              </a:pPr>
              <a:r>
                <a:rPr lang="en-US" sz="3360">
                  <a:effectLst>
                    <a:outerShdw blurRad="38100" dist="38100" dir="2700000" algn="tl">
                      <a:srgbClr val="000000"/>
                    </a:outerShdw>
                  </a:effectLst>
                </a:rPr>
                <a:t>C</a:t>
              </a:r>
            </a:p>
            <a:p>
              <a:pPr algn="ctr" eaLnBrk="0" hangingPunct="0">
                <a:lnSpc>
                  <a:spcPct val="80000"/>
                </a:lnSpc>
                <a:defRPr/>
              </a:pPr>
              <a:r>
                <a:rPr lang="en-US" sz="3360">
                  <a:effectLst>
                    <a:outerShdw blurRad="38100" dist="38100" dir="2700000" algn="tl">
                      <a:srgbClr val="000000"/>
                    </a:outerShdw>
                  </a:effectLst>
                </a:rPr>
                <a:t>R</a:t>
              </a:r>
            </a:p>
            <a:p>
              <a:pPr algn="ctr" eaLnBrk="0" hangingPunct="0">
                <a:lnSpc>
                  <a:spcPct val="80000"/>
                </a:lnSpc>
                <a:defRPr/>
              </a:pPr>
              <a:r>
                <a:rPr lang="en-US" sz="3360">
                  <a:effectLst>
                    <a:outerShdw blurRad="38100" dist="38100" dir="2700000" algn="tl">
                      <a:srgbClr val="000000"/>
                    </a:outerShdw>
                  </a:effectLst>
                </a:rPr>
                <a:t>E</a:t>
              </a:r>
            </a:p>
            <a:p>
              <a:pPr algn="ctr" eaLnBrk="0" hangingPunct="0">
                <a:lnSpc>
                  <a:spcPct val="80000"/>
                </a:lnSpc>
                <a:defRPr/>
              </a:pPr>
              <a:r>
                <a:rPr lang="en-US" sz="3360">
                  <a:effectLst>
                    <a:outerShdw blurRad="38100" dist="38100" dir="2700000" algn="tl">
                      <a:srgbClr val="000000"/>
                    </a:outerShdw>
                  </a:effectLst>
                </a:rPr>
                <a:t>A</a:t>
              </a:r>
            </a:p>
            <a:p>
              <a:pPr algn="ctr" eaLnBrk="0" hangingPunct="0">
                <a:lnSpc>
                  <a:spcPct val="80000"/>
                </a:lnSpc>
                <a:defRPr/>
              </a:pPr>
              <a:r>
                <a:rPr lang="en-US" sz="3360">
                  <a:effectLst>
                    <a:outerShdw blurRad="38100" dist="38100" dir="2700000" algn="tl">
                      <a:srgbClr val="000000"/>
                    </a:outerShdw>
                  </a:effectLst>
                </a:rPr>
                <a:t>T</a:t>
              </a:r>
            </a:p>
            <a:p>
              <a:pPr algn="ctr" eaLnBrk="0" hangingPunct="0">
                <a:lnSpc>
                  <a:spcPct val="80000"/>
                </a:lnSpc>
                <a:defRPr/>
              </a:pPr>
              <a:r>
                <a:rPr lang="en-US" sz="3360">
                  <a:effectLst>
                    <a:outerShdw blurRad="38100" dist="38100" dir="2700000" algn="tl">
                      <a:srgbClr val="000000"/>
                    </a:outerShdw>
                  </a:effectLst>
                </a:rPr>
                <a:t>I</a:t>
              </a:r>
            </a:p>
            <a:p>
              <a:pPr algn="ctr" eaLnBrk="0" hangingPunct="0">
                <a:lnSpc>
                  <a:spcPct val="80000"/>
                </a:lnSpc>
                <a:defRPr/>
              </a:pPr>
              <a:r>
                <a:rPr lang="en-US" sz="3360">
                  <a:effectLst>
                    <a:outerShdw blurRad="38100" dist="38100" dir="2700000" algn="tl">
                      <a:srgbClr val="000000"/>
                    </a:outerShdw>
                  </a:effectLst>
                </a:rPr>
                <a:t>O</a:t>
              </a:r>
            </a:p>
            <a:p>
              <a:pPr algn="ctr" eaLnBrk="0" hangingPunct="0">
                <a:lnSpc>
                  <a:spcPct val="80000"/>
                </a:lnSpc>
                <a:defRPr/>
              </a:pPr>
              <a:r>
                <a:rPr lang="en-US" sz="3360">
                  <a:effectLst>
                    <a:outerShdw blurRad="38100" dist="38100" dir="2700000" algn="tl">
                      <a:srgbClr val="000000"/>
                    </a:outerShdw>
                  </a:effectLst>
                </a:rPr>
                <a:t>N</a:t>
              </a:r>
              <a:endParaRPr lang="en-US" sz="3360">
                <a:solidFill>
                  <a:schemeClr val="folHlink"/>
                </a:solidFill>
                <a:effectLst>
                  <a:outerShdw blurRad="38100" dist="38100" dir="2700000" algn="tl">
                    <a:srgbClr val="000000"/>
                  </a:outerShdw>
                </a:effectLst>
              </a:endParaRPr>
            </a:p>
            <a:p>
              <a:pPr algn="ctr" eaLnBrk="0" hangingPunct="0">
                <a:lnSpc>
                  <a:spcPct val="80000"/>
                </a:lnSpc>
                <a:defRPr/>
              </a:pPr>
              <a:r>
                <a:rPr lang="en-US" sz="2880">
                  <a:solidFill>
                    <a:schemeClr val="folHlink"/>
                  </a:solidFill>
                  <a:effectLst>
                    <a:outerShdw blurRad="38100" dist="38100" dir="2700000" algn="tl">
                      <a:srgbClr val="000000"/>
                    </a:outerShdw>
                  </a:effectLst>
                </a:rPr>
                <a:t>(v 5)</a:t>
              </a:r>
            </a:p>
          </p:txBody>
        </p:sp>
        <p:sp>
          <p:nvSpPr>
            <p:cNvPr id="171034" name="Line 19"/>
            <p:cNvSpPr>
              <a:spLocks noChangeShapeType="1"/>
            </p:cNvSpPr>
            <p:nvPr/>
          </p:nvSpPr>
          <p:spPr bwMode="auto">
            <a:xfrm flipV="1">
              <a:off x="384" y="432"/>
              <a:ext cx="1776" cy="4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12320" name="Group 32"/>
          <p:cNvGrpSpPr>
            <a:grpSpLocks/>
          </p:cNvGrpSpPr>
          <p:nvPr/>
        </p:nvGrpSpPr>
        <p:grpSpPr bwMode="auto">
          <a:xfrm>
            <a:off x="1754506" y="838201"/>
            <a:ext cx="3257551" cy="4699316"/>
            <a:chOff x="601" y="528"/>
            <a:chExt cx="1710" cy="2960"/>
          </a:xfrm>
        </p:grpSpPr>
        <p:sp>
          <p:nvSpPr>
            <p:cNvPr id="171029" name="Text Box 10"/>
            <p:cNvSpPr txBox="1">
              <a:spLocks noChangeArrowheads="1"/>
            </p:cNvSpPr>
            <p:nvPr/>
          </p:nvSpPr>
          <p:spPr bwMode="auto">
            <a:xfrm>
              <a:off x="1062" y="896"/>
              <a:ext cx="775" cy="5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880"/>
                <a:t>FLOOD</a:t>
              </a:r>
              <a:endParaRPr lang="en-US" altLang="en-US" sz="2400">
                <a:solidFill>
                  <a:schemeClr val="folHlink"/>
                </a:solidFill>
              </a:endParaRPr>
            </a:p>
            <a:p>
              <a:pPr algn="ctr"/>
              <a:r>
                <a:rPr lang="en-US" altLang="en-US" sz="2400">
                  <a:solidFill>
                    <a:schemeClr val="folHlink"/>
                  </a:solidFill>
                </a:rPr>
                <a:t>(v 6)</a:t>
              </a:r>
            </a:p>
          </p:txBody>
        </p:sp>
        <p:sp>
          <p:nvSpPr>
            <p:cNvPr id="171030" name="Line 12"/>
            <p:cNvSpPr>
              <a:spLocks noChangeShapeType="1"/>
            </p:cNvSpPr>
            <p:nvPr/>
          </p:nvSpPr>
          <p:spPr bwMode="auto">
            <a:xfrm>
              <a:off x="1440" y="1344"/>
              <a:ext cx="0" cy="1248"/>
            </a:xfrm>
            <a:prstGeom prst="line">
              <a:avLst/>
            </a:prstGeom>
            <a:noFill/>
            <a:ln w="38100">
              <a:solidFill>
                <a:srgbClr val="CCECFF"/>
              </a:solidFill>
              <a:round/>
              <a:headEnd/>
              <a:tailEnd/>
            </a:ln>
            <a:effectLst>
              <a:outerShdw dist="56796" dir="3806097"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n-US" sz="2160"/>
            </a:p>
          </p:txBody>
        </p:sp>
        <p:sp>
          <p:nvSpPr>
            <p:cNvPr id="171031" name="Text Box 14"/>
            <p:cNvSpPr txBox="1">
              <a:spLocks noChangeArrowheads="1"/>
            </p:cNvSpPr>
            <p:nvPr/>
          </p:nvSpPr>
          <p:spPr bwMode="auto">
            <a:xfrm>
              <a:off x="601" y="2592"/>
              <a:ext cx="1710" cy="89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880" i="1"/>
                <a:t>Past</a:t>
              </a:r>
            </a:p>
            <a:p>
              <a:pPr algn="ctr"/>
              <a:r>
                <a:rPr lang="en-US" altLang="en-US" sz="2880"/>
                <a:t>Judgment</a:t>
              </a:r>
              <a:endParaRPr lang="en-US" altLang="en-US" sz="2880">
                <a:solidFill>
                  <a:schemeClr val="folHlink"/>
                </a:solidFill>
              </a:endParaRPr>
            </a:p>
            <a:p>
              <a:pPr algn="ctr"/>
              <a:r>
                <a:rPr lang="en-US" altLang="en-US" sz="2880">
                  <a:solidFill>
                    <a:schemeClr val="folHlink"/>
                  </a:solidFill>
                </a:rPr>
                <a:t>“World Perished”</a:t>
              </a:r>
              <a:endParaRPr lang="en-US" altLang="en-US" sz="2400">
                <a:solidFill>
                  <a:schemeClr val="folHlink"/>
                </a:solidFill>
              </a:endParaRPr>
            </a:p>
          </p:txBody>
        </p:sp>
        <p:sp>
          <p:nvSpPr>
            <p:cNvPr id="171032" name="Line 20"/>
            <p:cNvSpPr>
              <a:spLocks noChangeShapeType="1"/>
            </p:cNvSpPr>
            <p:nvPr/>
          </p:nvSpPr>
          <p:spPr bwMode="auto">
            <a:xfrm flipV="1">
              <a:off x="1488" y="528"/>
              <a:ext cx="768" cy="3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12321" name="Group 33"/>
          <p:cNvGrpSpPr>
            <a:grpSpLocks/>
          </p:cNvGrpSpPr>
          <p:nvPr/>
        </p:nvGrpSpPr>
        <p:grpSpPr bwMode="auto">
          <a:xfrm>
            <a:off x="7193281" y="838201"/>
            <a:ext cx="3158491" cy="4699316"/>
            <a:chOff x="3456" y="528"/>
            <a:chExt cx="1658" cy="2960"/>
          </a:xfrm>
        </p:grpSpPr>
        <p:sp>
          <p:nvSpPr>
            <p:cNvPr id="171025" name="Text Box 11"/>
            <p:cNvSpPr txBox="1">
              <a:spLocks noChangeArrowheads="1"/>
            </p:cNvSpPr>
            <p:nvPr/>
          </p:nvSpPr>
          <p:spPr bwMode="auto">
            <a:xfrm>
              <a:off x="4063" y="912"/>
              <a:ext cx="539" cy="5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880"/>
                <a:t>FIRE</a:t>
              </a:r>
              <a:endParaRPr lang="en-US" altLang="en-US" sz="2400">
                <a:solidFill>
                  <a:schemeClr val="folHlink"/>
                </a:solidFill>
              </a:endParaRPr>
            </a:p>
            <a:p>
              <a:pPr algn="ctr"/>
              <a:r>
                <a:rPr lang="en-US" altLang="en-US" sz="2400">
                  <a:solidFill>
                    <a:schemeClr val="folHlink"/>
                  </a:solidFill>
                </a:rPr>
                <a:t>(v 6)</a:t>
              </a:r>
            </a:p>
          </p:txBody>
        </p:sp>
        <p:sp>
          <p:nvSpPr>
            <p:cNvPr id="171026" name="Line 13"/>
            <p:cNvSpPr>
              <a:spLocks noChangeShapeType="1"/>
            </p:cNvSpPr>
            <p:nvPr/>
          </p:nvSpPr>
          <p:spPr bwMode="auto">
            <a:xfrm>
              <a:off x="4320" y="1344"/>
              <a:ext cx="2" cy="1248"/>
            </a:xfrm>
            <a:prstGeom prst="line">
              <a:avLst/>
            </a:prstGeom>
            <a:noFill/>
            <a:ln w="38100">
              <a:solidFill>
                <a:srgbClr val="FF3300"/>
              </a:solidFill>
              <a:round/>
              <a:headEnd/>
              <a:tailEnd/>
            </a:ln>
            <a:effectLst>
              <a:outerShdw dist="56796" dir="3806097"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en-US" sz="2160"/>
            </a:p>
          </p:txBody>
        </p:sp>
        <p:sp>
          <p:nvSpPr>
            <p:cNvPr id="171027" name="Text Box 15"/>
            <p:cNvSpPr txBox="1">
              <a:spLocks noChangeArrowheads="1"/>
            </p:cNvSpPr>
            <p:nvPr/>
          </p:nvSpPr>
          <p:spPr bwMode="auto">
            <a:xfrm>
              <a:off x="3519" y="2592"/>
              <a:ext cx="1595" cy="89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880" i="1"/>
                <a:t>Future</a:t>
              </a:r>
            </a:p>
            <a:p>
              <a:pPr algn="ctr"/>
              <a:r>
                <a:rPr lang="en-US" altLang="en-US" sz="2880"/>
                <a:t>Judgment</a:t>
              </a:r>
              <a:endParaRPr lang="en-US" altLang="en-US" sz="2880">
                <a:solidFill>
                  <a:schemeClr val="folHlink"/>
                </a:solidFill>
              </a:endParaRPr>
            </a:p>
            <a:p>
              <a:pPr algn="ctr"/>
              <a:r>
                <a:rPr lang="en-US" altLang="en-US" sz="2880">
                  <a:solidFill>
                    <a:schemeClr val="folHlink"/>
                  </a:solidFill>
                </a:rPr>
                <a:t>“Elements Melt”</a:t>
              </a:r>
              <a:endParaRPr lang="en-US" altLang="en-US" sz="2400">
                <a:solidFill>
                  <a:schemeClr val="folHlink"/>
                </a:solidFill>
              </a:endParaRPr>
            </a:p>
          </p:txBody>
        </p:sp>
        <p:sp>
          <p:nvSpPr>
            <p:cNvPr id="171028" name="Line 21"/>
            <p:cNvSpPr>
              <a:spLocks noChangeShapeType="1"/>
            </p:cNvSpPr>
            <p:nvPr/>
          </p:nvSpPr>
          <p:spPr bwMode="auto">
            <a:xfrm flipH="1" flipV="1">
              <a:off x="3456" y="528"/>
              <a:ext cx="864" cy="3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12322" name="Group 34"/>
          <p:cNvGrpSpPr>
            <a:grpSpLocks/>
          </p:cNvGrpSpPr>
          <p:nvPr/>
        </p:nvGrpSpPr>
        <p:grpSpPr bwMode="auto">
          <a:xfrm>
            <a:off x="7467600" y="228600"/>
            <a:ext cx="4114800" cy="6355395"/>
            <a:chOff x="3600" y="144"/>
            <a:chExt cx="2160" cy="4003"/>
          </a:xfrm>
        </p:grpSpPr>
        <p:sp>
          <p:nvSpPr>
            <p:cNvPr id="12297" name="Text Box 9"/>
            <p:cNvSpPr txBox="1">
              <a:spLocks noChangeArrowheads="1"/>
            </p:cNvSpPr>
            <p:nvPr/>
          </p:nvSpPr>
          <p:spPr bwMode="auto">
            <a:xfrm>
              <a:off x="5142" y="144"/>
              <a:ext cx="618" cy="400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80000"/>
                </a:lnSpc>
                <a:defRPr/>
              </a:pPr>
              <a:r>
                <a:rPr lang="en-US" sz="3360">
                  <a:effectLst>
                    <a:outerShdw blurRad="38100" dist="38100" dir="2700000" algn="tl">
                      <a:srgbClr val="000000"/>
                    </a:outerShdw>
                  </a:effectLst>
                </a:rPr>
                <a:t>D</a:t>
              </a:r>
            </a:p>
            <a:p>
              <a:pPr algn="ctr" eaLnBrk="0" hangingPunct="0">
                <a:lnSpc>
                  <a:spcPct val="80000"/>
                </a:lnSpc>
                <a:defRPr/>
              </a:pPr>
              <a:r>
                <a:rPr lang="en-US" sz="3360">
                  <a:effectLst>
                    <a:outerShdw blurRad="38100" dist="38100" dir="2700000" algn="tl">
                      <a:srgbClr val="000000"/>
                    </a:outerShdw>
                  </a:effectLst>
                </a:rPr>
                <a:t>A</a:t>
              </a:r>
            </a:p>
            <a:p>
              <a:pPr algn="ctr" eaLnBrk="0" hangingPunct="0">
                <a:lnSpc>
                  <a:spcPct val="80000"/>
                </a:lnSpc>
                <a:defRPr/>
              </a:pPr>
              <a:r>
                <a:rPr lang="en-US" sz="3360">
                  <a:effectLst>
                    <a:outerShdw blurRad="38100" dist="38100" dir="2700000" algn="tl">
                      <a:srgbClr val="000000"/>
                    </a:outerShdw>
                  </a:effectLst>
                </a:rPr>
                <a:t>Y</a:t>
              </a:r>
            </a:p>
            <a:p>
              <a:pPr algn="ctr" eaLnBrk="0" hangingPunct="0">
                <a:lnSpc>
                  <a:spcPct val="80000"/>
                </a:lnSpc>
                <a:defRPr/>
              </a:pPr>
              <a:endParaRPr lang="en-US" sz="2160">
                <a:effectLst>
                  <a:outerShdw blurRad="38100" dist="38100" dir="2700000" algn="tl">
                    <a:srgbClr val="000000"/>
                  </a:outerShdw>
                </a:effectLst>
              </a:endParaRPr>
            </a:p>
            <a:p>
              <a:pPr algn="ctr" eaLnBrk="0" hangingPunct="0">
                <a:lnSpc>
                  <a:spcPct val="80000"/>
                </a:lnSpc>
                <a:defRPr/>
              </a:pPr>
              <a:r>
                <a:rPr lang="en-US" sz="3360">
                  <a:effectLst>
                    <a:outerShdw blurRad="38100" dist="38100" dir="2700000" algn="tl">
                      <a:srgbClr val="000000"/>
                    </a:outerShdw>
                  </a:effectLst>
                </a:rPr>
                <a:t>o</a:t>
              </a:r>
            </a:p>
            <a:p>
              <a:pPr algn="ctr" eaLnBrk="0" hangingPunct="0">
                <a:lnSpc>
                  <a:spcPct val="80000"/>
                </a:lnSpc>
                <a:defRPr/>
              </a:pPr>
              <a:r>
                <a:rPr lang="en-US" sz="3360">
                  <a:effectLst>
                    <a:outerShdw blurRad="38100" dist="38100" dir="2700000" algn="tl">
                      <a:srgbClr val="000000"/>
                    </a:outerShdw>
                  </a:effectLst>
                </a:rPr>
                <a:t>f</a:t>
              </a:r>
            </a:p>
            <a:p>
              <a:pPr algn="ctr" eaLnBrk="0" hangingPunct="0">
                <a:lnSpc>
                  <a:spcPct val="80000"/>
                </a:lnSpc>
                <a:defRPr/>
              </a:pPr>
              <a:endParaRPr lang="en-US" sz="2160">
                <a:effectLst>
                  <a:outerShdw blurRad="38100" dist="38100" dir="2700000" algn="tl">
                    <a:srgbClr val="000000"/>
                  </a:outerShdw>
                </a:effectLst>
              </a:endParaRPr>
            </a:p>
            <a:p>
              <a:pPr algn="ctr" eaLnBrk="0" hangingPunct="0">
                <a:lnSpc>
                  <a:spcPct val="80000"/>
                </a:lnSpc>
                <a:defRPr/>
              </a:pPr>
              <a:r>
                <a:rPr lang="en-US" sz="3360">
                  <a:effectLst>
                    <a:outerShdw blurRad="38100" dist="38100" dir="2700000" algn="tl">
                      <a:srgbClr val="000000"/>
                    </a:outerShdw>
                  </a:effectLst>
                </a:rPr>
                <a:t>E</a:t>
              </a:r>
            </a:p>
            <a:p>
              <a:pPr algn="ctr" eaLnBrk="0" hangingPunct="0">
                <a:lnSpc>
                  <a:spcPct val="80000"/>
                </a:lnSpc>
                <a:defRPr/>
              </a:pPr>
              <a:r>
                <a:rPr lang="en-US" sz="3360">
                  <a:effectLst>
                    <a:outerShdw blurRad="38100" dist="38100" dir="2700000" algn="tl">
                      <a:srgbClr val="000000"/>
                    </a:outerShdw>
                  </a:effectLst>
                </a:rPr>
                <a:t>T</a:t>
              </a:r>
            </a:p>
            <a:p>
              <a:pPr algn="ctr" eaLnBrk="0" hangingPunct="0">
                <a:lnSpc>
                  <a:spcPct val="80000"/>
                </a:lnSpc>
                <a:defRPr/>
              </a:pPr>
              <a:r>
                <a:rPr lang="en-US" sz="3360">
                  <a:effectLst>
                    <a:outerShdw blurRad="38100" dist="38100" dir="2700000" algn="tl">
                      <a:srgbClr val="000000"/>
                    </a:outerShdw>
                  </a:effectLst>
                </a:rPr>
                <a:t>E</a:t>
              </a:r>
            </a:p>
            <a:p>
              <a:pPr algn="ctr" eaLnBrk="0" hangingPunct="0">
                <a:lnSpc>
                  <a:spcPct val="80000"/>
                </a:lnSpc>
                <a:defRPr/>
              </a:pPr>
              <a:r>
                <a:rPr lang="en-US" sz="3360">
                  <a:effectLst>
                    <a:outerShdw blurRad="38100" dist="38100" dir="2700000" algn="tl">
                      <a:srgbClr val="000000"/>
                    </a:outerShdw>
                  </a:effectLst>
                </a:rPr>
                <a:t>R</a:t>
              </a:r>
            </a:p>
            <a:p>
              <a:pPr algn="ctr" eaLnBrk="0" hangingPunct="0">
                <a:lnSpc>
                  <a:spcPct val="80000"/>
                </a:lnSpc>
                <a:defRPr/>
              </a:pPr>
              <a:r>
                <a:rPr lang="en-US" sz="3360">
                  <a:effectLst>
                    <a:outerShdw blurRad="38100" dist="38100" dir="2700000" algn="tl">
                      <a:srgbClr val="000000"/>
                    </a:outerShdw>
                  </a:effectLst>
                </a:rPr>
                <a:t>N</a:t>
              </a:r>
            </a:p>
            <a:p>
              <a:pPr algn="ctr" eaLnBrk="0" hangingPunct="0">
                <a:lnSpc>
                  <a:spcPct val="80000"/>
                </a:lnSpc>
                <a:defRPr/>
              </a:pPr>
              <a:r>
                <a:rPr lang="en-US" sz="3360">
                  <a:effectLst>
                    <a:outerShdw blurRad="38100" dist="38100" dir="2700000" algn="tl">
                      <a:srgbClr val="000000"/>
                    </a:outerShdw>
                  </a:effectLst>
                </a:rPr>
                <a:t>I</a:t>
              </a:r>
            </a:p>
            <a:p>
              <a:pPr algn="ctr" eaLnBrk="0" hangingPunct="0">
                <a:lnSpc>
                  <a:spcPct val="80000"/>
                </a:lnSpc>
                <a:defRPr/>
              </a:pPr>
              <a:r>
                <a:rPr lang="en-US" sz="3360">
                  <a:effectLst>
                    <a:outerShdw blurRad="38100" dist="38100" dir="2700000" algn="tl">
                      <a:srgbClr val="000000"/>
                    </a:outerShdw>
                  </a:effectLst>
                </a:rPr>
                <a:t>T</a:t>
              </a:r>
            </a:p>
            <a:p>
              <a:pPr algn="ctr" eaLnBrk="0" hangingPunct="0">
                <a:lnSpc>
                  <a:spcPct val="80000"/>
                </a:lnSpc>
                <a:defRPr/>
              </a:pPr>
              <a:r>
                <a:rPr lang="en-US" sz="3360">
                  <a:effectLst>
                    <a:outerShdw blurRad="38100" dist="38100" dir="2700000" algn="tl">
                      <a:srgbClr val="000000"/>
                    </a:outerShdw>
                  </a:effectLst>
                </a:rPr>
                <a:t>Y</a:t>
              </a:r>
              <a:endParaRPr lang="en-US" sz="3360">
                <a:solidFill>
                  <a:schemeClr val="folHlink"/>
                </a:solidFill>
                <a:effectLst>
                  <a:outerShdw blurRad="38100" dist="38100" dir="2700000" algn="tl">
                    <a:srgbClr val="000000"/>
                  </a:outerShdw>
                </a:effectLst>
              </a:endParaRPr>
            </a:p>
            <a:p>
              <a:pPr algn="ctr" eaLnBrk="0" hangingPunct="0">
                <a:lnSpc>
                  <a:spcPct val="80000"/>
                </a:lnSpc>
                <a:defRPr/>
              </a:pPr>
              <a:r>
                <a:rPr lang="en-US" sz="2880">
                  <a:solidFill>
                    <a:schemeClr val="folHlink"/>
                  </a:solidFill>
                  <a:effectLst>
                    <a:outerShdw blurRad="38100" dist="38100" dir="2700000" algn="tl">
                      <a:srgbClr val="000000"/>
                    </a:outerShdw>
                  </a:effectLst>
                </a:rPr>
                <a:t>(v 18)</a:t>
              </a:r>
            </a:p>
          </p:txBody>
        </p:sp>
        <p:sp>
          <p:nvSpPr>
            <p:cNvPr id="171024" name="Line 22"/>
            <p:cNvSpPr>
              <a:spLocks noChangeShapeType="1"/>
            </p:cNvSpPr>
            <p:nvPr/>
          </p:nvSpPr>
          <p:spPr bwMode="auto">
            <a:xfrm>
              <a:off x="3600" y="432"/>
              <a:ext cx="1680" cy="4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12317" name="Group 29"/>
          <p:cNvGrpSpPr>
            <a:grpSpLocks/>
          </p:cNvGrpSpPr>
          <p:nvPr/>
        </p:nvGrpSpPr>
        <p:grpSpPr bwMode="auto">
          <a:xfrm>
            <a:off x="1870711" y="5638799"/>
            <a:ext cx="8481060" cy="1125850"/>
            <a:chOff x="662" y="3552"/>
            <a:chExt cx="4452" cy="709"/>
          </a:xfrm>
        </p:grpSpPr>
        <p:sp>
          <p:nvSpPr>
            <p:cNvPr id="171019" name="Text Box 23"/>
            <p:cNvSpPr txBox="1">
              <a:spLocks noChangeArrowheads="1"/>
            </p:cNvSpPr>
            <p:nvPr/>
          </p:nvSpPr>
          <p:spPr bwMode="auto">
            <a:xfrm>
              <a:off x="662" y="3552"/>
              <a:ext cx="4452" cy="7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3360">
                  <a:solidFill>
                    <a:srgbClr val="FF0000"/>
                  </a:solidFill>
                </a:rPr>
                <a:t>THE PROMISE OF HIS COMING!</a:t>
              </a:r>
            </a:p>
            <a:p>
              <a:pPr algn="ctr"/>
              <a:r>
                <a:rPr lang="en-US" altLang="en-US" sz="3360">
                  <a:solidFill>
                    <a:srgbClr val="FF0000"/>
                  </a:solidFill>
                </a:rPr>
                <a:t>(God:  “One Day”       “Thousand Years”)</a:t>
              </a:r>
            </a:p>
          </p:txBody>
        </p:sp>
        <p:grpSp>
          <p:nvGrpSpPr>
            <p:cNvPr id="171020" name="Group 28"/>
            <p:cNvGrpSpPr>
              <a:grpSpLocks/>
            </p:cNvGrpSpPr>
            <p:nvPr/>
          </p:nvGrpSpPr>
          <p:grpSpPr bwMode="auto">
            <a:xfrm>
              <a:off x="2592" y="3815"/>
              <a:ext cx="432" cy="267"/>
              <a:chOff x="2592" y="3815"/>
              <a:chExt cx="432" cy="267"/>
            </a:xfrm>
          </p:grpSpPr>
          <p:sp>
            <p:nvSpPr>
              <p:cNvPr id="171021" name="Line 24"/>
              <p:cNvSpPr>
                <a:spLocks noChangeShapeType="1"/>
              </p:cNvSpPr>
              <p:nvPr/>
            </p:nvSpPr>
            <p:spPr bwMode="auto">
              <a:xfrm>
                <a:off x="2592" y="4032"/>
                <a:ext cx="432" cy="0"/>
              </a:xfrm>
              <a:prstGeom prst="line">
                <a:avLst/>
              </a:prstGeom>
              <a:noFill/>
              <a:ln w="190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171022" name="Text Box 25"/>
              <p:cNvSpPr txBox="1">
                <a:spLocks noChangeArrowheads="1"/>
              </p:cNvSpPr>
              <p:nvPr/>
            </p:nvSpPr>
            <p:spPr bwMode="auto">
              <a:xfrm>
                <a:off x="2652" y="3815"/>
                <a:ext cx="259" cy="2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2160">
                    <a:solidFill>
                      <a:srgbClr val="FF0000"/>
                    </a:solidFill>
                  </a:rPr>
                  <a:t>as</a:t>
                </a:r>
              </a:p>
            </p:txBody>
          </p:sp>
        </p:grpSp>
      </p:grpSp>
    </p:spTree>
    <p:extLst>
      <p:ext uri="{BB962C8B-B14F-4D97-AF65-F5344CB8AC3E}">
        <p14:creationId xmlns:p14="http://schemas.microsoft.com/office/powerpoint/2010/main" val="29498887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319"/>
                                        </p:tgtEl>
                                        <p:attrNameLst>
                                          <p:attrName>style.visibility</p:attrName>
                                        </p:attrNameLst>
                                      </p:cBhvr>
                                      <p:to>
                                        <p:strVal val="visible"/>
                                      </p:to>
                                    </p:set>
                                    <p:animEffect transition="in" filter="wipe(up)">
                                      <p:cBhvr>
                                        <p:cTn id="7" dur="500"/>
                                        <p:tgtEl>
                                          <p:spTgt spid="123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2320"/>
                                        </p:tgtEl>
                                        <p:attrNameLst>
                                          <p:attrName>style.visibility</p:attrName>
                                        </p:attrNameLst>
                                      </p:cBhvr>
                                      <p:to>
                                        <p:strVal val="visible"/>
                                      </p:to>
                                    </p:set>
                                    <p:animEffect transition="in" filter="wipe(up)">
                                      <p:cBhvr>
                                        <p:cTn id="12" dur="500"/>
                                        <p:tgtEl>
                                          <p:spTgt spid="123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2321"/>
                                        </p:tgtEl>
                                        <p:attrNameLst>
                                          <p:attrName>style.visibility</p:attrName>
                                        </p:attrNameLst>
                                      </p:cBhvr>
                                      <p:to>
                                        <p:strVal val="visible"/>
                                      </p:to>
                                    </p:set>
                                    <p:animEffect transition="in" filter="wipe(up)">
                                      <p:cBhvr>
                                        <p:cTn id="17" dur="500"/>
                                        <p:tgtEl>
                                          <p:spTgt spid="123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2322"/>
                                        </p:tgtEl>
                                        <p:attrNameLst>
                                          <p:attrName>style.visibility</p:attrName>
                                        </p:attrNameLst>
                                      </p:cBhvr>
                                      <p:to>
                                        <p:strVal val="visible"/>
                                      </p:to>
                                    </p:set>
                                    <p:animEffect transition="in" filter="wipe(up)">
                                      <p:cBhvr>
                                        <p:cTn id="22" dur="500"/>
                                        <p:tgtEl>
                                          <p:spTgt spid="123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nodeType="clickEffect">
                                  <p:stCondLst>
                                    <p:cond delay="0"/>
                                  </p:stCondLst>
                                  <p:childTnLst>
                                    <p:set>
                                      <p:cBhvr>
                                        <p:cTn id="26" dur="1" fill="hold">
                                          <p:stCondLst>
                                            <p:cond delay="0"/>
                                          </p:stCondLst>
                                        </p:cTn>
                                        <p:tgtEl>
                                          <p:spTgt spid="12318"/>
                                        </p:tgtEl>
                                        <p:attrNameLst>
                                          <p:attrName>style.visibility</p:attrName>
                                        </p:attrNameLst>
                                      </p:cBhvr>
                                      <p:to>
                                        <p:strVal val="visible"/>
                                      </p:to>
                                    </p:set>
                                    <p:anim calcmode="lin" valueType="num">
                                      <p:cBhvr>
                                        <p:cTn id="27" dur="500" fill="hold"/>
                                        <p:tgtEl>
                                          <p:spTgt spid="12318"/>
                                        </p:tgtEl>
                                        <p:attrNameLst>
                                          <p:attrName>ppt_w</p:attrName>
                                        </p:attrNameLst>
                                      </p:cBhvr>
                                      <p:tavLst>
                                        <p:tav tm="0">
                                          <p:val>
                                            <p:fltVal val="0"/>
                                          </p:val>
                                        </p:tav>
                                        <p:tav tm="100000">
                                          <p:val>
                                            <p:strVal val="#ppt_w"/>
                                          </p:val>
                                        </p:tav>
                                      </p:tavLst>
                                    </p:anim>
                                    <p:anim calcmode="lin" valueType="num">
                                      <p:cBhvr>
                                        <p:cTn id="28" dur="500" fill="hold"/>
                                        <p:tgtEl>
                                          <p:spTgt spid="12318"/>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230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2317"/>
                                        </p:tgtEl>
                                        <p:attrNameLst>
                                          <p:attrName>style.visibility</p:attrName>
                                        </p:attrNameLst>
                                      </p:cBhvr>
                                      <p:to>
                                        <p:strVal val="visible"/>
                                      </p:to>
                                    </p:set>
                                    <p:animEffect transition="in" filter="dissolve">
                                      <p:cBhvr>
                                        <p:cTn id="37" dur="500"/>
                                        <p:tgtEl>
                                          <p:spTgt spid="12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6"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Content Placeholder 2"/>
          <p:cNvSpPr>
            <a:spLocks noGrp="1"/>
          </p:cNvSpPr>
          <p:nvPr>
            <p:ph idx="1"/>
          </p:nvPr>
        </p:nvSpPr>
        <p:spPr>
          <a:xfrm>
            <a:off x="1432560" y="1051560"/>
            <a:ext cx="9326880" cy="2743200"/>
          </a:xfrm>
        </p:spPr>
        <p:txBody>
          <a:bodyPr>
            <a:normAutofit lnSpcReduction="10000"/>
          </a:bodyPr>
          <a:lstStyle/>
          <a:p>
            <a:r>
              <a:rPr lang="en-US" altLang="en-US"/>
              <a:t> </a:t>
            </a:r>
            <a:r>
              <a:rPr lang="en-US" altLang="en-US" sz="2880"/>
              <a:t>8 But, beloved, do not forget this one thing, that </a:t>
            </a:r>
            <a:r>
              <a:rPr lang="en-US" altLang="en-US" sz="2880">
                <a:solidFill>
                  <a:srgbClr val="FFFF00"/>
                </a:solidFill>
              </a:rPr>
              <a:t>with the Lord one day is as a thousand years</a:t>
            </a:r>
            <a:r>
              <a:rPr lang="en-US" altLang="en-US" sz="2880"/>
              <a:t>, </a:t>
            </a:r>
            <a:r>
              <a:rPr lang="en-US" altLang="en-US" sz="2880">
                <a:solidFill>
                  <a:srgbClr val="FFFF00"/>
                </a:solidFill>
              </a:rPr>
              <a:t>and a thousand years as one day</a:t>
            </a:r>
            <a:r>
              <a:rPr lang="en-US" altLang="en-US" sz="2880"/>
              <a:t>. 9 The Lord is not slack concerning His promise, as some count slackness, but is longsuffering toward us, not willing that any should perish but that all should come to repentance.</a:t>
            </a:r>
          </a:p>
          <a:p>
            <a:endParaRPr lang="en-US" altLang="en-US"/>
          </a:p>
          <a:p>
            <a:endParaRPr lang="en-US" altLang="en-US"/>
          </a:p>
        </p:txBody>
      </p:sp>
      <p:sp>
        <p:nvSpPr>
          <p:cNvPr id="4" name="Slide Number Placeholder 3"/>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A8A4190E-3730-4C2E-8E3A-2013851DB1B6}" type="slidenum">
              <a:rPr lang="en-US" altLang="en-US" b="0">
                <a:latin typeface="Times New Roman" panose="02020603050405020304" pitchFamily="18" charset="0"/>
              </a:rPr>
              <a:pPr/>
              <a:t>49</a:t>
            </a:fld>
            <a:endParaRPr lang="en-US" altLang="en-US" b="0">
              <a:latin typeface="Times New Roman" panose="02020603050405020304" pitchFamily="18" charset="0"/>
            </a:endParaRPr>
          </a:p>
        </p:txBody>
      </p:sp>
      <p:sp>
        <p:nvSpPr>
          <p:cNvPr id="172036" name="Title 1"/>
          <p:cNvSpPr txBox="1">
            <a:spLocks/>
          </p:cNvSpPr>
          <p:nvPr/>
        </p:nvSpPr>
        <p:spPr bwMode="auto">
          <a:xfrm>
            <a:off x="1615440" y="259080"/>
            <a:ext cx="932688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4800"/>
              <a:t>2 Peter 3: </a:t>
            </a:r>
          </a:p>
        </p:txBody>
      </p:sp>
    </p:spTree>
    <p:extLst>
      <p:ext uri="{BB962C8B-B14F-4D97-AF65-F5344CB8AC3E}">
        <p14:creationId xmlns:p14="http://schemas.microsoft.com/office/powerpoint/2010/main" val="1447824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5A1F-9C92-49D5-914C-12C1DF6BC4C0}"/>
              </a:ext>
            </a:extLst>
          </p:cNvPr>
          <p:cNvSpPr>
            <a:spLocks noGrp="1"/>
          </p:cNvSpPr>
          <p:nvPr>
            <p:ph type="title"/>
          </p:nvPr>
        </p:nvSpPr>
        <p:spPr/>
        <p:txBody>
          <a:bodyPr/>
          <a:lstStyle/>
          <a:p>
            <a:endParaRPr lang="en-US"/>
          </a:p>
        </p:txBody>
      </p:sp>
      <p:pic>
        <p:nvPicPr>
          <p:cNvPr id="5" name="Content Placeholder 4" descr="A close up of text on a black background&#10;&#10;Description automatically generated">
            <a:extLst>
              <a:ext uri="{FF2B5EF4-FFF2-40B4-BE49-F238E27FC236}">
                <a16:creationId xmlns:a16="http://schemas.microsoft.com/office/drawing/2014/main" id="{6163EA84-D5DC-465C-A679-E9A4AD38C1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05812"/>
          </a:xfrm>
        </p:spPr>
      </p:pic>
    </p:spTree>
    <p:extLst>
      <p:ext uri="{BB962C8B-B14F-4D97-AF65-F5344CB8AC3E}">
        <p14:creationId xmlns:p14="http://schemas.microsoft.com/office/powerpoint/2010/main" val="2861537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058" name="Group 3"/>
          <p:cNvGrpSpPr>
            <a:grpSpLocks/>
          </p:cNvGrpSpPr>
          <p:nvPr/>
        </p:nvGrpSpPr>
        <p:grpSpPr bwMode="auto">
          <a:xfrm>
            <a:off x="1805885" y="1546858"/>
            <a:ext cx="8102020" cy="1807395"/>
            <a:chOff x="508" y="2112"/>
            <a:chExt cx="4278" cy="1130"/>
          </a:xfrm>
        </p:grpSpPr>
        <p:sp>
          <p:nvSpPr>
            <p:cNvPr id="173069" name="Line 4"/>
            <p:cNvSpPr>
              <a:spLocks noChangeShapeType="1"/>
            </p:cNvSpPr>
            <p:nvPr/>
          </p:nvSpPr>
          <p:spPr bwMode="auto">
            <a:xfrm>
              <a:off x="754" y="2256"/>
              <a:ext cx="4032" cy="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73070" name="Text Box 5"/>
            <p:cNvSpPr txBox="1">
              <a:spLocks noChangeArrowheads="1"/>
            </p:cNvSpPr>
            <p:nvPr/>
          </p:nvSpPr>
          <p:spPr bwMode="auto">
            <a:xfrm rot="18459526">
              <a:off x="307" y="2402"/>
              <a:ext cx="625"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160">
                  <a:solidFill>
                    <a:srgbClr val="33CC33"/>
                  </a:solidFill>
                </a:rPr>
                <a:t>Birth-</a:t>
              </a:r>
            </a:p>
          </p:txBody>
        </p:sp>
        <p:sp>
          <p:nvSpPr>
            <p:cNvPr id="173071" name="Text Box 6"/>
            <p:cNvSpPr txBox="1">
              <a:spLocks noChangeArrowheads="1"/>
            </p:cNvSpPr>
            <p:nvPr/>
          </p:nvSpPr>
          <p:spPr bwMode="auto">
            <a:xfrm rot="18459526">
              <a:off x="4250" y="2464"/>
              <a:ext cx="715"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160">
                  <a:solidFill>
                    <a:srgbClr val="33CC33"/>
                  </a:solidFill>
                </a:rPr>
                <a:t>Death-</a:t>
              </a:r>
            </a:p>
          </p:txBody>
        </p:sp>
        <p:sp>
          <p:nvSpPr>
            <p:cNvPr id="173072" name="Line 7"/>
            <p:cNvSpPr>
              <a:spLocks noChangeShapeType="1"/>
            </p:cNvSpPr>
            <p:nvPr/>
          </p:nvSpPr>
          <p:spPr bwMode="auto">
            <a:xfrm>
              <a:off x="754" y="2112"/>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73073" name="Line 8"/>
            <p:cNvSpPr>
              <a:spLocks noChangeShapeType="1"/>
            </p:cNvSpPr>
            <p:nvPr/>
          </p:nvSpPr>
          <p:spPr bwMode="auto">
            <a:xfrm>
              <a:off x="4786" y="2112"/>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73074" name="Line 9"/>
            <p:cNvSpPr>
              <a:spLocks noChangeShapeType="1"/>
            </p:cNvSpPr>
            <p:nvPr/>
          </p:nvSpPr>
          <p:spPr bwMode="auto">
            <a:xfrm>
              <a:off x="850" y="2256"/>
              <a:ext cx="720" cy="0"/>
            </a:xfrm>
            <a:prstGeom prst="line">
              <a:avLst/>
            </a:prstGeom>
            <a:noFill/>
            <a:ln w="508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sz="2160"/>
            </a:p>
          </p:txBody>
        </p:sp>
        <p:sp>
          <p:nvSpPr>
            <p:cNvPr id="173075" name="Text Box 10"/>
            <p:cNvSpPr txBox="1">
              <a:spLocks noChangeArrowheads="1"/>
            </p:cNvSpPr>
            <p:nvPr/>
          </p:nvSpPr>
          <p:spPr bwMode="auto">
            <a:xfrm rot="18459526">
              <a:off x="1028" y="2464"/>
              <a:ext cx="66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160">
                  <a:solidFill>
                    <a:srgbClr val="33CC33"/>
                  </a:solidFill>
                </a:rPr>
                <a:t>Adult-</a:t>
              </a:r>
            </a:p>
          </p:txBody>
        </p:sp>
        <p:sp>
          <p:nvSpPr>
            <p:cNvPr id="173076" name="Text Box 11"/>
            <p:cNvSpPr txBox="1">
              <a:spLocks noChangeArrowheads="1"/>
            </p:cNvSpPr>
            <p:nvPr/>
          </p:nvSpPr>
          <p:spPr bwMode="auto">
            <a:xfrm rot="18459526">
              <a:off x="3277" y="2520"/>
              <a:ext cx="100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160">
                  <a:solidFill>
                    <a:srgbClr val="33CC33"/>
                  </a:solidFill>
                </a:rPr>
                <a:t>Maturity-</a:t>
              </a:r>
            </a:p>
          </p:txBody>
        </p:sp>
        <p:sp>
          <p:nvSpPr>
            <p:cNvPr id="173077" name="Line 12"/>
            <p:cNvSpPr>
              <a:spLocks noChangeShapeType="1"/>
            </p:cNvSpPr>
            <p:nvPr/>
          </p:nvSpPr>
          <p:spPr bwMode="auto">
            <a:xfrm>
              <a:off x="3298" y="2256"/>
              <a:ext cx="720" cy="0"/>
            </a:xfrm>
            <a:prstGeom prst="line">
              <a:avLst/>
            </a:prstGeom>
            <a:noFill/>
            <a:ln w="508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sz="2160"/>
            </a:p>
          </p:txBody>
        </p:sp>
        <p:sp>
          <p:nvSpPr>
            <p:cNvPr id="173078" name="Text Box 13"/>
            <p:cNvSpPr txBox="1">
              <a:spLocks noChangeArrowheads="1"/>
            </p:cNvSpPr>
            <p:nvPr/>
          </p:nvSpPr>
          <p:spPr bwMode="auto">
            <a:xfrm>
              <a:off x="2290" y="2976"/>
              <a:ext cx="52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160"/>
                <a:t>Time</a:t>
              </a:r>
            </a:p>
          </p:txBody>
        </p:sp>
        <p:sp>
          <p:nvSpPr>
            <p:cNvPr id="173079" name="Line 14"/>
            <p:cNvSpPr>
              <a:spLocks noChangeShapeType="1"/>
            </p:cNvSpPr>
            <p:nvPr/>
          </p:nvSpPr>
          <p:spPr bwMode="auto">
            <a:xfrm>
              <a:off x="2722" y="3072"/>
              <a:ext cx="19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160"/>
            </a:p>
          </p:txBody>
        </p:sp>
        <p:sp>
          <p:nvSpPr>
            <p:cNvPr id="173080" name="Line 15"/>
            <p:cNvSpPr>
              <a:spLocks noChangeShapeType="1"/>
            </p:cNvSpPr>
            <p:nvPr/>
          </p:nvSpPr>
          <p:spPr bwMode="auto">
            <a:xfrm>
              <a:off x="1536" y="2112"/>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73081" name="Line 16"/>
            <p:cNvSpPr>
              <a:spLocks noChangeShapeType="1"/>
            </p:cNvSpPr>
            <p:nvPr/>
          </p:nvSpPr>
          <p:spPr bwMode="auto">
            <a:xfrm>
              <a:off x="3984" y="2112"/>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grpSp>
      <p:grpSp>
        <p:nvGrpSpPr>
          <p:cNvPr id="65586" name="Group 50"/>
          <p:cNvGrpSpPr>
            <a:grpSpLocks/>
          </p:cNvGrpSpPr>
          <p:nvPr/>
        </p:nvGrpSpPr>
        <p:grpSpPr bwMode="auto">
          <a:xfrm>
            <a:off x="1066800" y="4343402"/>
            <a:ext cx="10149840" cy="2106613"/>
            <a:chOff x="240" y="2736"/>
            <a:chExt cx="5328" cy="1327"/>
          </a:xfrm>
        </p:grpSpPr>
        <p:pic>
          <p:nvPicPr>
            <p:cNvPr id="173060" name="Picture 47" descr="MCj042422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396134">
              <a:off x="240" y="2736"/>
              <a:ext cx="71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3061" name="Group 49"/>
            <p:cNvGrpSpPr>
              <a:grpSpLocks/>
            </p:cNvGrpSpPr>
            <p:nvPr/>
          </p:nvGrpSpPr>
          <p:grpSpPr bwMode="auto">
            <a:xfrm>
              <a:off x="700" y="3167"/>
              <a:ext cx="4868" cy="896"/>
              <a:chOff x="672" y="3168"/>
              <a:chExt cx="4896" cy="894"/>
            </a:xfrm>
          </p:grpSpPr>
          <p:sp>
            <p:nvSpPr>
              <p:cNvPr id="173062" name="Line 21"/>
              <p:cNvSpPr>
                <a:spLocks noChangeShapeType="1"/>
              </p:cNvSpPr>
              <p:nvPr/>
            </p:nvSpPr>
            <p:spPr bwMode="auto">
              <a:xfrm>
                <a:off x="672" y="3600"/>
                <a:ext cx="4080" cy="0"/>
              </a:xfrm>
              <a:prstGeom prst="line">
                <a:avLst/>
              </a:prstGeom>
              <a:noFill/>
              <a:ln w="635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73063" name="Line 23"/>
              <p:cNvSpPr>
                <a:spLocks noChangeShapeType="1"/>
              </p:cNvSpPr>
              <p:nvPr/>
            </p:nvSpPr>
            <p:spPr bwMode="auto">
              <a:xfrm>
                <a:off x="4128" y="3600"/>
                <a:ext cx="672" cy="0"/>
              </a:xfrm>
              <a:prstGeom prst="line">
                <a:avLst/>
              </a:prstGeom>
              <a:noFill/>
              <a:ln w="63500">
                <a:solidFill>
                  <a:srgbClr val="3366FF"/>
                </a:solidFill>
                <a:round/>
                <a:headEnd/>
                <a:tailEnd type="triangle" w="lg" len="med"/>
              </a:ln>
              <a:extLst>
                <a:ext uri="{909E8E84-426E-40DD-AFC4-6F175D3DCCD1}">
                  <a14:hiddenFill xmlns:a14="http://schemas.microsoft.com/office/drawing/2010/main">
                    <a:noFill/>
                  </a14:hiddenFill>
                </a:ext>
              </a:extLst>
            </p:spPr>
            <p:txBody>
              <a:bodyPr/>
              <a:lstStyle/>
              <a:p>
                <a:endParaRPr lang="en-US" sz="2160"/>
              </a:p>
            </p:txBody>
          </p:sp>
          <p:sp>
            <p:nvSpPr>
              <p:cNvPr id="173064" name="Text Box 24"/>
              <p:cNvSpPr txBox="1">
                <a:spLocks noChangeArrowheads="1"/>
              </p:cNvSpPr>
              <p:nvPr/>
            </p:nvSpPr>
            <p:spPr bwMode="auto">
              <a:xfrm>
                <a:off x="4848" y="3168"/>
                <a:ext cx="720" cy="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8640">
                    <a:solidFill>
                      <a:srgbClr val="3366FF"/>
                    </a:solidFill>
                  </a:rPr>
                  <a:t>∞</a:t>
                </a:r>
              </a:p>
            </p:txBody>
          </p:sp>
          <p:sp>
            <p:nvSpPr>
              <p:cNvPr id="173065" name="Line 25"/>
              <p:cNvSpPr>
                <a:spLocks noChangeShapeType="1"/>
              </p:cNvSpPr>
              <p:nvPr/>
            </p:nvSpPr>
            <p:spPr bwMode="auto">
              <a:xfrm>
                <a:off x="672" y="3600"/>
                <a:ext cx="48" cy="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73066" name="Text Box 45"/>
              <p:cNvSpPr txBox="1">
                <a:spLocks noChangeArrowheads="1"/>
              </p:cNvSpPr>
              <p:nvPr/>
            </p:nvSpPr>
            <p:spPr bwMode="auto">
              <a:xfrm>
                <a:off x="2304" y="3696"/>
                <a:ext cx="52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160"/>
                  <a:t>Time</a:t>
                </a:r>
              </a:p>
            </p:txBody>
          </p:sp>
          <p:sp>
            <p:nvSpPr>
              <p:cNvPr id="173067" name="Line 46"/>
              <p:cNvSpPr>
                <a:spLocks noChangeShapeType="1"/>
              </p:cNvSpPr>
              <p:nvPr/>
            </p:nvSpPr>
            <p:spPr bwMode="auto">
              <a:xfrm>
                <a:off x="2736" y="3792"/>
                <a:ext cx="19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160"/>
              </a:p>
            </p:txBody>
          </p:sp>
          <p:sp>
            <p:nvSpPr>
              <p:cNvPr id="173068" name="Line 48"/>
              <p:cNvSpPr>
                <a:spLocks noChangeShapeType="1"/>
              </p:cNvSpPr>
              <p:nvPr/>
            </p:nvSpPr>
            <p:spPr bwMode="auto">
              <a:xfrm flipH="1">
                <a:off x="720" y="3312"/>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160"/>
              </a:p>
            </p:txBody>
          </p:sp>
        </p:grpSp>
      </p:grpSp>
    </p:spTree>
    <p:extLst>
      <p:ext uri="{BB962C8B-B14F-4D97-AF65-F5344CB8AC3E}">
        <p14:creationId xmlns:p14="http://schemas.microsoft.com/office/powerpoint/2010/main" val="945998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5586"/>
                                        </p:tgtEl>
                                        <p:attrNameLst>
                                          <p:attrName>style.visibility</p:attrName>
                                        </p:attrNameLst>
                                      </p:cBhvr>
                                      <p:to>
                                        <p:strVal val="visible"/>
                                      </p:to>
                                    </p:set>
                                    <p:animEffect transition="in" filter="blinds(horizontal)">
                                      <p:cBhvr>
                                        <p:cTn id="7" dur="500"/>
                                        <p:tgtEl>
                                          <p:spTgt spid="65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r>
              <a:rPr lang="en-US" altLang="en-US"/>
              <a:t>2 Peter 3: </a:t>
            </a:r>
          </a:p>
        </p:txBody>
      </p:sp>
      <p:sp>
        <p:nvSpPr>
          <p:cNvPr id="174083" name="Content Placeholder 2"/>
          <p:cNvSpPr>
            <a:spLocks noGrp="1"/>
          </p:cNvSpPr>
          <p:nvPr>
            <p:ph idx="1"/>
          </p:nvPr>
        </p:nvSpPr>
        <p:spPr>
          <a:xfrm>
            <a:off x="1249680" y="777240"/>
            <a:ext cx="9326880" cy="4114800"/>
          </a:xfrm>
        </p:spPr>
        <p:txBody>
          <a:bodyPr/>
          <a:lstStyle/>
          <a:p>
            <a:r>
              <a:rPr lang="en-US" altLang="en-US" sz="2400"/>
              <a:t>10 But the day of the Lord will come as a thief in the night, in which </a:t>
            </a:r>
            <a:r>
              <a:rPr lang="en-US" altLang="en-US" sz="2400">
                <a:solidFill>
                  <a:srgbClr val="FF3300"/>
                </a:solidFill>
              </a:rPr>
              <a:t>the heavens will pass away </a:t>
            </a:r>
            <a:r>
              <a:rPr lang="en-US" altLang="en-US" sz="2400"/>
              <a:t>with a great noise, and </a:t>
            </a:r>
            <a:r>
              <a:rPr lang="en-US" altLang="en-US" sz="2400">
                <a:solidFill>
                  <a:srgbClr val="FF3300"/>
                </a:solidFill>
              </a:rPr>
              <a:t>the elements will melt with fervent heat; both the earth and the works that are in it will be burned up</a:t>
            </a:r>
            <a:r>
              <a:rPr lang="en-US" altLang="en-US" sz="2400"/>
              <a:t>. 11 Therefore, since all these things will be dissolved, what manner of persons ought you to be in holy conduct and godliness, 12 looking for and hastening the coming of the day of God, because of which the heavens will be dissolved, being on fire, and the elements will melt with fervent heat? 13 Nevertheless we, according to His promise, look for new heavens and a new earth in which righteousness dwells.</a:t>
            </a:r>
          </a:p>
          <a:p>
            <a:endParaRPr lang="en-US" altLang="en-US" sz="2400"/>
          </a:p>
        </p:txBody>
      </p:sp>
      <p:sp>
        <p:nvSpPr>
          <p:cNvPr id="4"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C87B319E-609D-4CEF-94A3-E667AD4C44CB}" type="slidenum">
              <a:rPr lang="en-US" altLang="en-US" b="0">
                <a:latin typeface="Times New Roman" panose="02020603050405020304" pitchFamily="18" charset="0"/>
              </a:rPr>
              <a:pPr/>
              <a:t>51</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3278575141"/>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4" descr="HD20945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544830"/>
            <a:ext cx="9875520" cy="740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Rectangle 3"/>
          <p:cNvSpPr>
            <a:spLocks noChangeArrowheads="1"/>
          </p:cNvSpPr>
          <p:nvPr/>
        </p:nvSpPr>
        <p:spPr bwMode="auto">
          <a:xfrm>
            <a:off x="11056620" y="-137160"/>
            <a:ext cx="1074420" cy="424732"/>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Tree>
    <p:extLst>
      <p:ext uri="{BB962C8B-B14F-4D97-AF65-F5344CB8AC3E}">
        <p14:creationId xmlns:p14="http://schemas.microsoft.com/office/powerpoint/2010/main" val="705058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r>
              <a:rPr lang="en-US" altLang="en-US"/>
              <a:t>2 Peter 3: </a:t>
            </a:r>
          </a:p>
        </p:txBody>
      </p:sp>
      <p:sp>
        <p:nvSpPr>
          <p:cNvPr id="176131" name="Content Placeholder 2"/>
          <p:cNvSpPr>
            <a:spLocks noGrp="1"/>
          </p:cNvSpPr>
          <p:nvPr>
            <p:ph idx="1"/>
          </p:nvPr>
        </p:nvSpPr>
        <p:spPr>
          <a:xfrm>
            <a:off x="1249680" y="777240"/>
            <a:ext cx="9326880" cy="4114800"/>
          </a:xfrm>
        </p:spPr>
        <p:txBody>
          <a:bodyPr/>
          <a:lstStyle/>
          <a:p>
            <a:r>
              <a:rPr lang="en-US" altLang="en-US" sz="2400"/>
              <a:t>10 But the day of the Lord will come as a thief in the night, in which the heavens will pass away with a great noise, and the elements will melt with fervent heat; both the earth and the works that are in it will be burned up. 11 Therefore, </a:t>
            </a:r>
            <a:r>
              <a:rPr lang="en-US" altLang="en-US" sz="2400">
                <a:solidFill>
                  <a:srgbClr val="FFFF00"/>
                </a:solidFill>
              </a:rPr>
              <a:t>since all these things will be dissolved, what manner of persons ought you to be in holy conduct and godliness</a:t>
            </a:r>
            <a:r>
              <a:rPr lang="en-US" altLang="en-US" sz="2400"/>
              <a:t>, 12 looking for and hastening the coming of the day of God, because of which the heavens will be dissolved, being on fire, and the elements will melt with fervent heat? 13 Nevertheless we, according to His promise, look for new heavens and a new earth in which righteousness dwells.</a:t>
            </a:r>
          </a:p>
          <a:p>
            <a:endParaRPr lang="en-US" altLang="en-US" sz="2400"/>
          </a:p>
        </p:txBody>
      </p:sp>
      <p:sp>
        <p:nvSpPr>
          <p:cNvPr id="4"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8A4C11C9-F6B0-4987-8ADC-AEF17D98FAB3}" type="slidenum">
              <a:rPr lang="en-US" altLang="en-US" b="0">
                <a:latin typeface="Times New Roman" panose="02020603050405020304" pitchFamily="18" charset="0"/>
              </a:rPr>
              <a:pPr/>
              <a:t>53</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1630940378"/>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4"/>
          <p:cNvSpPr>
            <a:spLocks noGrp="1"/>
          </p:cNvSpPr>
          <p:nvPr>
            <p:ph type="title"/>
          </p:nvPr>
        </p:nvSpPr>
        <p:spPr/>
        <p:txBody>
          <a:bodyPr/>
          <a:lstStyle/>
          <a:p>
            <a:r>
              <a:rPr lang="en-US" altLang="en-US"/>
              <a:t>So, what do I do?</a:t>
            </a:r>
          </a:p>
        </p:txBody>
      </p:sp>
      <p:sp>
        <p:nvSpPr>
          <p:cNvPr id="6" name="Content Placeholder 5"/>
          <p:cNvSpPr>
            <a:spLocks noGrp="1"/>
          </p:cNvSpPr>
          <p:nvPr>
            <p:ph sz="half" idx="1"/>
          </p:nvPr>
        </p:nvSpPr>
        <p:spPr/>
        <p:txBody>
          <a:bodyPr/>
          <a:lstStyle/>
          <a:p>
            <a:r>
              <a:rPr lang="en-US" altLang="en-US"/>
              <a:t>“All these things destroyed.”</a:t>
            </a:r>
          </a:p>
          <a:p>
            <a:pPr lvl="1"/>
            <a:r>
              <a:rPr lang="en-US" altLang="en-US">
                <a:solidFill>
                  <a:srgbClr val="FFFF00"/>
                </a:solidFill>
              </a:rPr>
              <a:t>Heavens</a:t>
            </a:r>
          </a:p>
          <a:p>
            <a:pPr lvl="1"/>
            <a:r>
              <a:rPr lang="en-US" altLang="en-US">
                <a:solidFill>
                  <a:srgbClr val="FFFF00"/>
                </a:solidFill>
              </a:rPr>
              <a:t>Elements</a:t>
            </a:r>
          </a:p>
          <a:p>
            <a:pPr lvl="1"/>
            <a:r>
              <a:rPr lang="en-US" altLang="en-US">
                <a:solidFill>
                  <a:srgbClr val="FFFF00"/>
                </a:solidFill>
              </a:rPr>
              <a:t>Earth</a:t>
            </a:r>
          </a:p>
          <a:p>
            <a:pPr lvl="1"/>
            <a:r>
              <a:rPr lang="en-US" altLang="en-US">
                <a:solidFill>
                  <a:srgbClr val="FFFF00"/>
                </a:solidFill>
              </a:rPr>
              <a:t>Works</a:t>
            </a:r>
          </a:p>
        </p:txBody>
      </p:sp>
      <p:sp>
        <p:nvSpPr>
          <p:cNvPr id="7" name="Content Placeholder 6"/>
          <p:cNvSpPr>
            <a:spLocks noGrp="1"/>
          </p:cNvSpPr>
          <p:nvPr>
            <p:ph sz="half" idx="2"/>
          </p:nvPr>
        </p:nvSpPr>
        <p:spPr/>
        <p:txBody>
          <a:bodyPr/>
          <a:lstStyle/>
          <a:p>
            <a:pPr>
              <a:defRPr/>
            </a:pPr>
            <a:r>
              <a:rPr lang="en-US" dirty="0"/>
              <a:t>“What sort of people?”</a:t>
            </a:r>
          </a:p>
          <a:p>
            <a:pPr lvl="1">
              <a:defRPr/>
            </a:pPr>
            <a:r>
              <a:rPr lang="en-US" dirty="0">
                <a:solidFill>
                  <a:srgbClr val="FFFF00"/>
                </a:solidFill>
              </a:rPr>
              <a:t>Holy conduct</a:t>
            </a:r>
          </a:p>
          <a:p>
            <a:pPr lvl="1">
              <a:defRPr/>
            </a:pPr>
            <a:r>
              <a:rPr lang="en-US" dirty="0">
                <a:solidFill>
                  <a:srgbClr val="FFFF00"/>
                </a:solidFill>
              </a:rPr>
              <a:t>Godliness</a:t>
            </a:r>
          </a:p>
          <a:p>
            <a:pPr lvl="1">
              <a:defRPr/>
            </a:pPr>
            <a:r>
              <a:rPr lang="en-US" dirty="0">
                <a:solidFill>
                  <a:srgbClr val="FFFF00"/>
                </a:solidFill>
              </a:rPr>
              <a:t>In peace</a:t>
            </a:r>
          </a:p>
          <a:p>
            <a:pPr lvl="1">
              <a:defRPr/>
            </a:pPr>
            <a:r>
              <a:rPr lang="en-US" dirty="0">
                <a:solidFill>
                  <a:srgbClr val="FFFF00"/>
                </a:solidFill>
              </a:rPr>
              <a:t>Spotless</a:t>
            </a:r>
          </a:p>
          <a:p>
            <a:pPr lvl="1">
              <a:defRPr/>
            </a:pPr>
            <a:r>
              <a:rPr lang="en-US" dirty="0">
                <a:solidFill>
                  <a:srgbClr val="FFFF00"/>
                </a:solidFill>
              </a:rPr>
              <a:t>Blameless</a:t>
            </a:r>
          </a:p>
          <a:p>
            <a:pPr marL="548640" lvl="1" indent="0">
              <a:buNone/>
              <a:defRPr/>
            </a:pPr>
            <a:endParaRPr lang="en-US" dirty="0"/>
          </a:p>
        </p:txBody>
      </p:sp>
      <p:sp>
        <p:nvSpPr>
          <p:cNvPr id="4"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DF1D03D9-80D5-48F7-8452-74E624A7FF42}" type="slidenum">
              <a:rPr lang="en-US" altLang="en-US" b="0">
                <a:latin typeface="Times New Roman" panose="02020603050405020304" pitchFamily="18" charset="0"/>
              </a:rPr>
              <a:pPr/>
              <a:t>54</a:t>
            </a:fld>
            <a:endParaRPr lang="en-US" altLang="en-US" b="0">
              <a:latin typeface="Times New Roman" panose="02020603050405020304" pitchFamily="18" charset="0"/>
            </a:endParaRPr>
          </a:p>
        </p:txBody>
      </p:sp>
      <p:sp>
        <p:nvSpPr>
          <p:cNvPr id="8" name="Rounded Rectangle 7"/>
          <p:cNvSpPr/>
          <p:nvPr/>
        </p:nvSpPr>
        <p:spPr bwMode="auto">
          <a:xfrm>
            <a:off x="1524000" y="1417320"/>
            <a:ext cx="8686800" cy="4106656"/>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0" hangingPunct="0">
              <a:defRPr/>
            </a:pPr>
            <a:r>
              <a:rPr lang="en-US" sz="3360" dirty="0">
                <a:solidFill>
                  <a:srgbClr val="00FF00"/>
                </a:solidFill>
              </a:rPr>
              <a:t>You therefore, beloved, knowing this beforehand, be on your guard so that you are not carried away by the error of unprincipled men and fall from your own steadfastness, but grow in the grace and knowledge of our Lord and Savior Jesus Christ.</a:t>
            </a:r>
          </a:p>
        </p:txBody>
      </p:sp>
    </p:spTree>
    <p:extLst>
      <p:ext uri="{BB962C8B-B14F-4D97-AF65-F5344CB8AC3E}">
        <p14:creationId xmlns:p14="http://schemas.microsoft.com/office/powerpoint/2010/main" val="21111935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r>
              <a:rPr lang="en-US" altLang="en-US"/>
              <a:t>Why?</a:t>
            </a:r>
          </a:p>
        </p:txBody>
      </p:sp>
      <p:sp>
        <p:nvSpPr>
          <p:cNvPr id="6" name="Content Placeholder 5"/>
          <p:cNvSpPr>
            <a:spLocks noGrp="1"/>
          </p:cNvSpPr>
          <p:nvPr>
            <p:ph idx="1"/>
          </p:nvPr>
        </p:nvSpPr>
        <p:spPr/>
        <p:txBody>
          <a:bodyPr/>
          <a:lstStyle/>
          <a:p>
            <a:r>
              <a:rPr lang="en-US" altLang="en-US" sz="4800">
                <a:solidFill>
                  <a:srgbClr val="00FF00"/>
                </a:solidFill>
              </a:rPr>
              <a:t>But according to His promise we are looking for new heavens and a new earth, in which righteousness dwells.</a:t>
            </a:r>
          </a:p>
        </p:txBody>
      </p:sp>
      <p:sp>
        <p:nvSpPr>
          <p:cNvPr id="5" name="Slide Number Placeholder 4"/>
          <p:cNvSpPr>
            <a:spLocks noGrp="1"/>
          </p:cNvSpPr>
          <p:nvPr>
            <p:ph type="sldNum" sz="quarter" idx="11"/>
          </p:nvPr>
        </p:nvSpPr>
        <p:spPr>
          <a:xfrm>
            <a:off x="10942320" y="6553200"/>
            <a:ext cx="64008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7ED76CD-BE3B-4DA3-881E-4B1D841D4DEE}" type="slidenum">
              <a:rPr lang="en-US" altLang="en-US" b="0">
                <a:latin typeface="Times New Roman" panose="02020603050405020304" pitchFamily="18" charset="0"/>
              </a:rPr>
              <a:pPr/>
              <a:t>55</a:t>
            </a:fld>
            <a:endParaRPr lang="en-US" altLang="en-US" b="0">
              <a:latin typeface="Times New Roman" panose="02020603050405020304" pitchFamily="18" charset="0"/>
            </a:endParaRPr>
          </a:p>
        </p:txBody>
      </p:sp>
      <p:cxnSp>
        <p:nvCxnSpPr>
          <p:cNvPr id="8" name="Straight Connector 7"/>
          <p:cNvCxnSpPr>
            <a:cxnSpLocks noChangeShapeType="1"/>
          </p:cNvCxnSpPr>
          <p:nvPr/>
        </p:nvCxnSpPr>
        <p:spPr bwMode="auto">
          <a:xfrm>
            <a:off x="7010400" y="2148840"/>
            <a:ext cx="3383280" cy="0"/>
          </a:xfrm>
          <a:prstGeom prst="line">
            <a:avLst/>
          </a:prstGeom>
          <a:noFill/>
          <a:ln w="57150" algn="ctr">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a:cxnSpLocks noChangeShapeType="1"/>
          </p:cNvCxnSpPr>
          <p:nvPr/>
        </p:nvCxnSpPr>
        <p:spPr bwMode="auto">
          <a:xfrm>
            <a:off x="7393306" y="2880360"/>
            <a:ext cx="1171574" cy="0"/>
          </a:xfrm>
          <a:prstGeom prst="line">
            <a:avLst/>
          </a:prstGeom>
          <a:noFill/>
          <a:ln w="57150" algn="ctr">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a:cxnSpLocks noChangeShapeType="1"/>
          </p:cNvCxnSpPr>
          <p:nvPr/>
        </p:nvCxnSpPr>
        <p:spPr bwMode="auto">
          <a:xfrm>
            <a:off x="1981200" y="3611880"/>
            <a:ext cx="2377440" cy="0"/>
          </a:xfrm>
          <a:prstGeom prst="line">
            <a:avLst/>
          </a:prstGeom>
          <a:noFill/>
          <a:ln w="57150" algn="ctr">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a:cxnSpLocks noChangeShapeType="1"/>
          </p:cNvCxnSpPr>
          <p:nvPr/>
        </p:nvCxnSpPr>
        <p:spPr bwMode="auto">
          <a:xfrm>
            <a:off x="6324600" y="3611880"/>
            <a:ext cx="2880360" cy="0"/>
          </a:xfrm>
          <a:prstGeom prst="line">
            <a:avLst/>
          </a:prstGeom>
          <a:noFill/>
          <a:ln w="57150" algn="ctr">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a:cxnSpLocks noChangeShapeType="1"/>
          </p:cNvCxnSpPr>
          <p:nvPr/>
        </p:nvCxnSpPr>
        <p:spPr bwMode="auto">
          <a:xfrm>
            <a:off x="3901440" y="4343400"/>
            <a:ext cx="6126480" cy="0"/>
          </a:xfrm>
          <a:prstGeom prst="line">
            <a:avLst/>
          </a:prstGeom>
          <a:noFill/>
          <a:ln w="57150" algn="ctr">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157142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1"/>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40F94A73-220D-47E4-8F88-4ED3C361135D}" type="slidenum">
              <a:rPr lang="en-US" altLang="en-US" b="0">
                <a:latin typeface="Times New Roman" panose="02020603050405020304" pitchFamily="18" charset="0"/>
              </a:rPr>
              <a:pPr/>
              <a:t>56</a:t>
            </a:fld>
            <a:endParaRPr lang="en-US" altLang="en-US" b="0">
              <a:latin typeface="Times New Roman" panose="02020603050405020304" pitchFamily="18" charset="0"/>
            </a:endParaRPr>
          </a:p>
        </p:txBody>
      </p:sp>
      <p:sp>
        <p:nvSpPr>
          <p:cNvPr id="3" name="Rectangle 2"/>
          <p:cNvSpPr/>
          <p:nvPr/>
        </p:nvSpPr>
        <p:spPr>
          <a:xfrm>
            <a:off x="1064896" y="1051561"/>
            <a:ext cx="10243184" cy="4319516"/>
          </a:xfrm>
          <a:prstGeom prst="rect">
            <a:avLst/>
          </a:prstGeom>
        </p:spPr>
        <p:txBody>
          <a:bodyPr>
            <a:spAutoFit/>
          </a:bodyPr>
          <a:lstStyle/>
          <a:p>
            <a:pPr eaLnBrk="0" hangingPunct="0">
              <a:defRPr/>
            </a:pPr>
            <a:r>
              <a:rPr lang="en-US" sz="3924" dirty="0">
                <a:latin typeface="Arial" charset="0"/>
              </a:rPr>
              <a:t>Using information from Peter’s first letter, </a:t>
            </a:r>
            <a:r>
              <a:rPr lang="en-US" sz="3924" dirty="0">
                <a:solidFill>
                  <a:srgbClr val="FFFF00"/>
                </a:solidFill>
                <a:latin typeface="Arial" charset="0"/>
              </a:rPr>
              <a:t>determine why Christians</a:t>
            </a:r>
            <a:r>
              <a:rPr lang="en-US" sz="3924" dirty="0">
                <a:latin typeface="Arial" charset="0"/>
              </a:rPr>
              <a:t>, who are:  good citizens (2:13ff), good servants/employees (2:18ff), good husbands &amp; wives (3:1ff), and generally mild-mannered and law abiding (3:8ff), </a:t>
            </a:r>
            <a:r>
              <a:rPr lang="en-US" sz="3924" dirty="0">
                <a:solidFill>
                  <a:srgbClr val="FFFF00"/>
                </a:solidFill>
                <a:latin typeface="Arial" charset="0"/>
              </a:rPr>
              <a:t>would be persecuted/ Mocked as described in 1 &amp; 2 Peter.</a:t>
            </a:r>
          </a:p>
        </p:txBody>
      </p:sp>
      <p:sp>
        <p:nvSpPr>
          <p:cNvPr id="179204" name="Rectangle 2"/>
          <p:cNvSpPr txBox="1">
            <a:spLocks noChangeArrowheads="1"/>
          </p:cNvSpPr>
          <p:nvPr/>
        </p:nvSpPr>
        <p:spPr bwMode="auto">
          <a:xfrm>
            <a:off x="1432560" y="76200"/>
            <a:ext cx="93268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4800">
                <a:solidFill>
                  <a:srgbClr val="FFFF00"/>
                </a:solidFill>
              </a:rPr>
              <a:t>Group Work</a:t>
            </a:r>
          </a:p>
        </p:txBody>
      </p:sp>
    </p:spTree>
    <p:extLst>
      <p:ext uri="{BB962C8B-B14F-4D97-AF65-F5344CB8AC3E}">
        <p14:creationId xmlns:p14="http://schemas.microsoft.com/office/powerpoint/2010/main" val="1076587250"/>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lstStyle/>
          <a:p>
            <a:endParaRPr lang="en-US" altLang="en-US"/>
          </a:p>
        </p:txBody>
      </p:sp>
      <p:sp>
        <p:nvSpPr>
          <p:cNvPr id="180227" name="Content Placeholder 2"/>
          <p:cNvSpPr>
            <a:spLocks noGrp="1"/>
          </p:cNvSpPr>
          <p:nvPr>
            <p:ph idx="1"/>
          </p:nvPr>
        </p:nvSpPr>
        <p:spPr/>
        <p:txBody>
          <a:bodyPr/>
          <a:lstStyle/>
          <a:p>
            <a:endParaRPr lang="en-US" altLang="en-US"/>
          </a:p>
        </p:txBody>
      </p:sp>
      <p:sp>
        <p:nvSpPr>
          <p:cNvPr id="4" name="Slide Number Placeholder 3"/>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CAFBB04E-BAD4-40A8-B7CD-087118A8AF68}" type="slidenum">
              <a:rPr lang="en-US" altLang="en-US" b="0">
                <a:latin typeface="Times New Roman" panose="02020603050405020304" pitchFamily="18" charset="0"/>
              </a:rPr>
              <a:pPr/>
              <a:t>57</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582784300"/>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5"/>
          <p:cNvSpPr>
            <a:spLocks noGrp="1" noChangeArrowheads="1"/>
          </p:cNvSpPr>
          <p:nvPr>
            <p:ph type="sldNum" sz="quarter" idx="12"/>
          </p:nvPr>
        </p:nvSpPr>
        <p:spPr>
          <a:xfrm>
            <a:off x="11033760" y="6539866"/>
            <a:ext cx="548640" cy="28956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703DC5B1-9B94-476A-B8C5-5AAD77EA26DB}" type="slidenum">
              <a:rPr lang="en-US" altLang="en-US" b="0">
                <a:latin typeface="Times New Roman" panose="02020603050405020304" pitchFamily="18" charset="0"/>
              </a:rPr>
              <a:pPr/>
              <a:t>58</a:t>
            </a:fld>
            <a:endParaRPr lang="en-US" altLang="en-US" b="0">
              <a:latin typeface="Times New Roman" panose="02020603050405020304" pitchFamily="18" charset="0"/>
            </a:endParaRPr>
          </a:p>
        </p:txBody>
      </p:sp>
      <p:sp>
        <p:nvSpPr>
          <p:cNvPr id="181251" name="Rectangle 4098"/>
          <p:cNvSpPr>
            <a:spLocks noGrp="1" noChangeArrowheads="1"/>
          </p:cNvSpPr>
          <p:nvPr>
            <p:ph type="ctrTitle"/>
          </p:nvPr>
        </p:nvSpPr>
        <p:spPr>
          <a:xfrm>
            <a:off x="1432560" y="2148840"/>
            <a:ext cx="9326880" cy="1143000"/>
          </a:xfrm>
        </p:spPr>
        <p:txBody>
          <a:bodyPr>
            <a:normAutofit fontScale="90000"/>
          </a:bodyPr>
          <a:lstStyle/>
          <a:p>
            <a:r>
              <a:rPr lang="en-US" altLang="en-US" sz="7920"/>
              <a:t>I &amp; II Peter, &amp; Jude</a:t>
            </a:r>
            <a:br>
              <a:rPr lang="en-US" altLang="en-US" sz="7920"/>
            </a:br>
            <a:r>
              <a:rPr lang="en-US" altLang="en-US" sz="4320"/>
              <a:t>Lesson 12</a:t>
            </a:r>
          </a:p>
        </p:txBody>
      </p:sp>
    </p:spTree>
    <p:extLst>
      <p:ext uri="{BB962C8B-B14F-4D97-AF65-F5344CB8AC3E}">
        <p14:creationId xmlns:p14="http://schemas.microsoft.com/office/powerpoint/2010/main" val="1869893326"/>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p:txBody>
          <a:bodyPr/>
          <a:lstStyle/>
          <a:p>
            <a:r>
              <a:rPr lang="en-US" altLang="en-US"/>
              <a:t>Quiz</a:t>
            </a:r>
          </a:p>
        </p:txBody>
      </p:sp>
      <p:sp>
        <p:nvSpPr>
          <p:cNvPr id="3" name="Content Placeholder 2"/>
          <p:cNvSpPr>
            <a:spLocks noGrp="1"/>
          </p:cNvSpPr>
          <p:nvPr>
            <p:ph idx="1"/>
          </p:nvPr>
        </p:nvSpPr>
        <p:spPr>
          <a:xfrm>
            <a:off x="1432560" y="1143000"/>
            <a:ext cx="9326880" cy="4114800"/>
          </a:xfrm>
        </p:spPr>
        <p:txBody>
          <a:bodyPr/>
          <a:lstStyle/>
          <a:p>
            <a:r>
              <a:rPr lang="en-US" altLang="en-US"/>
              <a:t>1-4. Give four reasons for maintaining our hope</a:t>
            </a:r>
          </a:p>
          <a:p>
            <a:pPr lvl="1"/>
            <a:r>
              <a:rPr lang="en-US" altLang="en-US">
                <a:solidFill>
                  <a:srgbClr val="FFFF00"/>
                </a:solidFill>
              </a:rPr>
              <a:t>God is Merciful, Jesus is Alive, The Nature of Our Inheritance, We are Safely Guarded</a:t>
            </a:r>
          </a:p>
          <a:p>
            <a:r>
              <a:rPr lang="en-US" altLang="en-US" sz="2880"/>
              <a:t>4-?.  What are some words used to describe the false teachers of 2 Peter 2 and Jude?</a:t>
            </a:r>
          </a:p>
          <a:p>
            <a:pPr lvl="1"/>
            <a:r>
              <a:rPr lang="en-US" altLang="en-US">
                <a:solidFill>
                  <a:srgbClr val="FFFF00"/>
                </a:solidFill>
              </a:rPr>
              <a:t>False, greed, indulge in the lust of defiling passion and despise authority, bold, willful, irrational animals, creatures of instinct, insatiable for sin, defile the flesh, sensuality, waterless clouds, fruitless trees in late autumn twice dead uprooted, wandering stars</a:t>
            </a:r>
          </a:p>
        </p:txBody>
      </p:sp>
      <p:sp>
        <p:nvSpPr>
          <p:cNvPr id="4"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770AF3C4-8F7E-4DAF-82CC-AECA6C9686A2}" type="slidenum">
              <a:rPr lang="en-US" altLang="en-US" b="0">
                <a:latin typeface="Times New Roman" panose="02020603050405020304" pitchFamily="18" charset="0"/>
              </a:rPr>
              <a:pPr/>
              <a:t>59</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27709173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9DF4C-1DD6-408B-B442-8A6A326BF4AA}"/>
              </a:ext>
            </a:extLst>
          </p:cNvPr>
          <p:cNvSpPr>
            <a:spLocks noGrp="1"/>
          </p:cNvSpPr>
          <p:nvPr>
            <p:ph type="title"/>
          </p:nvPr>
        </p:nvSpPr>
        <p:spPr>
          <a:xfrm>
            <a:off x="838200" y="139839"/>
            <a:ext cx="10515600" cy="774562"/>
          </a:xfrm>
          <a:solidFill>
            <a:schemeClr val="accent4">
              <a:lumMod val="40000"/>
              <a:lumOff val="60000"/>
              <a:alpha val="36000"/>
            </a:schemeClr>
          </a:solidFill>
          <a:ln>
            <a:solidFill>
              <a:srgbClr val="663300"/>
            </a:solidFill>
          </a:ln>
        </p:spPr>
        <p:txBody>
          <a:bodyPr/>
          <a:lstStyle/>
          <a:p>
            <a:r>
              <a:rPr lang="en-US" dirty="0"/>
              <a:t>God’s Grace and the Living Hope</a:t>
            </a:r>
          </a:p>
        </p:txBody>
      </p:sp>
      <p:sp>
        <p:nvSpPr>
          <p:cNvPr id="3" name="Content Placeholder 2">
            <a:extLst>
              <a:ext uri="{FF2B5EF4-FFF2-40B4-BE49-F238E27FC236}">
                <a16:creationId xmlns:a16="http://schemas.microsoft.com/office/drawing/2014/main" id="{3D97B433-76D7-46F1-B01F-73C59F624001}"/>
              </a:ext>
            </a:extLst>
          </p:cNvPr>
          <p:cNvSpPr>
            <a:spLocks noGrp="1"/>
          </p:cNvSpPr>
          <p:nvPr>
            <p:ph idx="1"/>
          </p:nvPr>
        </p:nvSpPr>
        <p:spPr>
          <a:xfrm>
            <a:off x="410817" y="1086678"/>
            <a:ext cx="11343861" cy="5631483"/>
          </a:xfrm>
        </p:spPr>
        <p:txBody>
          <a:bodyPr>
            <a:normAutofit fontScale="92500" lnSpcReduction="10000"/>
          </a:bodyPr>
          <a:lstStyle/>
          <a:p>
            <a:pPr marL="514350" indent="-514350">
              <a:buFont typeface="+mj-lt"/>
              <a:buAutoNum type="arabicPeriod"/>
            </a:pPr>
            <a:r>
              <a:rPr lang="en-US" u="sng" dirty="0">
                <a:solidFill>
                  <a:srgbClr val="C00000"/>
                </a:solidFill>
              </a:rPr>
              <a:t>God’s Grace and Salvation			1</a:t>
            </a:r>
            <a:r>
              <a:rPr lang="en-US" u="sng" baseline="30000" dirty="0">
                <a:solidFill>
                  <a:srgbClr val="C00000"/>
                </a:solidFill>
              </a:rPr>
              <a:t>st</a:t>
            </a:r>
            <a:r>
              <a:rPr lang="en-US" u="sng" dirty="0">
                <a:solidFill>
                  <a:srgbClr val="C00000"/>
                </a:solidFill>
              </a:rPr>
              <a:t> Peter 1:1 – 2:10</a:t>
            </a:r>
          </a:p>
          <a:p>
            <a:pPr lvl="1"/>
            <a:r>
              <a:rPr lang="en-US" dirty="0"/>
              <a:t>Live in Hope </a:t>
            </a:r>
            <a:r>
              <a:rPr lang="en-US" b="0" i="1" dirty="0"/>
              <a:t>(a Lively Hope)</a:t>
            </a:r>
            <a:r>
              <a:rPr lang="en-US" dirty="0"/>
              <a:t>				1</a:t>
            </a:r>
            <a:r>
              <a:rPr lang="en-US" baseline="30000" dirty="0"/>
              <a:t>st</a:t>
            </a:r>
            <a:r>
              <a:rPr lang="en-US" dirty="0"/>
              <a:t> Peter 1:1-12</a:t>
            </a:r>
          </a:p>
          <a:p>
            <a:pPr lvl="1"/>
            <a:r>
              <a:rPr lang="en-US" dirty="0"/>
              <a:t>Live in Holiness					1</a:t>
            </a:r>
            <a:r>
              <a:rPr lang="en-US" baseline="30000" dirty="0"/>
              <a:t>st</a:t>
            </a:r>
            <a:r>
              <a:rPr lang="en-US" dirty="0"/>
              <a:t> Peter 1:13 – 21</a:t>
            </a:r>
          </a:p>
          <a:p>
            <a:pPr lvl="1"/>
            <a:r>
              <a:rPr lang="en-US" dirty="0"/>
              <a:t>Live in Harmony					1</a:t>
            </a:r>
            <a:r>
              <a:rPr lang="en-US" baseline="30000" dirty="0"/>
              <a:t>st</a:t>
            </a:r>
            <a:r>
              <a:rPr lang="en-US" dirty="0"/>
              <a:t> Peter 1:22 – 2:10</a:t>
            </a:r>
          </a:p>
          <a:p>
            <a:pPr marL="514350" indent="-514350">
              <a:buFont typeface="+mj-lt"/>
              <a:buAutoNum type="arabicPeriod"/>
            </a:pPr>
            <a:r>
              <a:rPr lang="en-US" u="sng" dirty="0">
                <a:solidFill>
                  <a:srgbClr val="C00000"/>
                </a:solidFill>
              </a:rPr>
              <a:t>God’s Grace and Submission		1</a:t>
            </a:r>
            <a:r>
              <a:rPr lang="en-US" u="sng" baseline="30000" dirty="0">
                <a:solidFill>
                  <a:srgbClr val="C00000"/>
                </a:solidFill>
              </a:rPr>
              <a:t>st</a:t>
            </a:r>
            <a:r>
              <a:rPr lang="en-US" u="sng" dirty="0">
                <a:solidFill>
                  <a:srgbClr val="C00000"/>
                </a:solidFill>
              </a:rPr>
              <a:t> Peter 2:11 – 3:12</a:t>
            </a:r>
          </a:p>
          <a:p>
            <a:pPr lvl="1"/>
            <a:r>
              <a:rPr lang="en-US" dirty="0"/>
              <a:t>Submit to Authorities					1</a:t>
            </a:r>
            <a:r>
              <a:rPr lang="en-US" baseline="30000" dirty="0"/>
              <a:t>st</a:t>
            </a:r>
            <a:r>
              <a:rPr lang="en-US" dirty="0"/>
              <a:t> Peter 2:11-17</a:t>
            </a:r>
          </a:p>
          <a:p>
            <a:pPr lvl="1"/>
            <a:r>
              <a:rPr lang="en-US" dirty="0"/>
              <a:t>Submit to Masters					1</a:t>
            </a:r>
            <a:r>
              <a:rPr lang="en-US" baseline="30000" dirty="0"/>
              <a:t>st</a:t>
            </a:r>
            <a:r>
              <a:rPr lang="en-US" dirty="0"/>
              <a:t> Peter 2:18-25</a:t>
            </a:r>
          </a:p>
          <a:p>
            <a:pPr lvl="1"/>
            <a:r>
              <a:rPr lang="en-US" dirty="0"/>
              <a:t>Submit in the Home					1</a:t>
            </a:r>
            <a:r>
              <a:rPr lang="en-US" baseline="30000" dirty="0"/>
              <a:t>st</a:t>
            </a:r>
            <a:r>
              <a:rPr lang="en-US" dirty="0"/>
              <a:t> Peter 3:1-7</a:t>
            </a:r>
          </a:p>
          <a:p>
            <a:pPr lvl="1"/>
            <a:r>
              <a:rPr lang="en-US" dirty="0"/>
              <a:t>Submit in the Church					1</a:t>
            </a:r>
            <a:r>
              <a:rPr lang="en-US" baseline="30000" dirty="0"/>
              <a:t>st</a:t>
            </a:r>
            <a:r>
              <a:rPr lang="en-US" dirty="0"/>
              <a:t> Peter 3:8-12</a:t>
            </a:r>
          </a:p>
          <a:p>
            <a:pPr marL="514350" indent="-514350">
              <a:buFont typeface="+mj-lt"/>
              <a:buAutoNum type="arabicPeriod"/>
            </a:pPr>
            <a:r>
              <a:rPr lang="en-US" u="sng" dirty="0">
                <a:solidFill>
                  <a:srgbClr val="C00000"/>
                </a:solidFill>
              </a:rPr>
              <a:t>God’s Grace and Suffering			1</a:t>
            </a:r>
            <a:r>
              <a:rPr lang="en-US" u="sng" baseline="30000" dirty="0">
                <a:solidFill>
                  <a:srgbClr val="C00000"/>
                </a:solidFill>
              </a:rPr>
              <a:t>st</a:t>
            </a:r>
            <a:r>
              <a:rPr lang="en-US" u="sng" dirty="0">
                <a:solidFill>
                  <a:srgbClr val="C00000"/>
                </a:solidFill>
              </a:rPr>
              <a:t> Peter 3:13 – 5:11</a:t>
            </a:r>
          </a:p>
          <a:p>
            <a:pPr lvl="1"/>
            <a:r>
              <a:rPr lang="en-US" dirty="0"/>
              <a:t>Make Jesus Christ Lord				1</a:t>
            </a:r>
            <a:r>
              <a:rPr lang="en-US" baseline="30000" dirty="0"/>
              <a:t>st</a:t>
            </a:r>
            <a:r>
              <a:rPr lang="en-US" dirty="0"/>
              <a:t> Peter 3:13-22</a:t>
            </a:r>
          </a:p>
          <a:p>
            <a:pPr lvl="1"/>
            <a:r>
              <a:rPr lang="en-US" dirty="0"/>
              <a:t>Have Christ’s Attitude					1</a:t>
            </a:r>
            <a:r>
              <a:rPr lang="en-US" baseline="30000" dirty="0"/>
              <a:t>st</a:t>
            </a:r>
            <a:r>
              <a:rPr lang="en-US" dirty="0"/>
              <a:t> Peter 4:1-11</a:t>
            </a:r>
          </a:p>
          <a:p>
            <a:pPr lvl="1"/>
            <a:r>
              <a:rPr lang="en-US" dirty="0"/>
              <a:t>Glorify Christ’s Name					1</a:t>
            </a:r>
            <a:r>
              <a:rPr lang="en-US" baseline="30000" dirty="0"/>
              <a:t>st</a:t>
            </a:r>
            <a:r>
              <a:rPr lang="en-US" dirty="0"/>
              <a:t> Peter 4:12-19</a:t>
            </a:r>
          </a:p>
          <a:p>
            <a:pPr lvl="1"/>
            <a:r>
              <a:rPr lang="en-US" dirty="0"/>
              <a:t>Look for Christ’s Return</a:t>
            </a:r>
            <a:r>
              <a:rPr lang="en-US" b="0" i="1" dirty="0"/>
              <a:t> – Our Relationships</a:t>
            </a:r>
            <a:r>
              <a:rPr lang="en-US" dirty="0"/>
              <a:t>	1</a:t>
            </a:r>
            <a:r>
              <a:rPr lang="en-US" baseline="30000" dirty="0"/>
              <a:t>st</a:t>
            </a:r>
            <a:r>
              <a:rPr lang="en-US" dirty="0"/>
              <a:t> Peter 5:1-6</a:t>
            </a:r>
          </a:p>
          <a:p>
            <a:pPr lvl="1"/>
            <a:r>
              <a:rPr lang="en-US" dirty="0"/>
              <a:t>Depend of Christ’s Grace				1</a:t>
            </a:r>
            <a:r>
              <a:rPr lang="en-US" baseline="30000" dirty="0"/>
              <a:t>st</a:t>
            </a:r>
            <a:r>
              <a:rPr lang="en-US" dirty="0"/>
              <a:t> Peter 5:7-14</a:t>
            </a:r>
          </a:p>
          <a:p>
            <a:pPr lvl="1"/>
            <a:endParaRPr lang="en-US" dirty="0"/>
          </a:p>
        </p:txBody>
      </p:sp>
    </p:spTree>
    <p:extLst>
      <p:ext uri="{BB962C8B-B14F-4D97-AF65-F5344CB8AC3E}">
        <p14:creationId xmlns:p14="http://schemas.microsoft.com/office/powerpoint/2010/main" val="253781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 calcmode="lin" valueType="num">
                                      <p:cBhvr additive="base">
                                        <p:cTn id="5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anim calcmode="lin" valueType="num">
                                      <p:cBhvr additive="base">
                                        <p:cTn id="6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
                                            <p:txEl>
                                              <p:pRg st="14" end="14"/>
                                            </p:txEl>
                                          </p:spTgt>
                                        </p:tgtEl>
                                        <p:attrNameLst>
                                          <p:attrName>style.visibility</p:attrName>
                                        </p:attrNameLst>
                                      </p:cBhvr>
                                      <p:to>
                                        <p:strVal val="visible"/>
                                      </p:to>
                                    </p:set>
                                    <p:anim calcmode="lin" valueType="num">
                                      <p:cBhvr additive="base">
                                        <p:cTn id="67"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7"/>
          <p:cNvSpPr>
            <a:spLocks noGrp="1"/>
          </p:cNvSpPr>
          <p:nvPr>
            <p:ph type="title"/>
          </p:nvPr>
        </p:nvSpPr>
        <p:spPr>
          <a:xfrm>
            <a:off x="1158240" y="274320"/>
            <a:ext cx="9875520" cy="1143000"/>
          </a:xfrm>
        </p:spPr>
        <p:txBody>
          <a:bodyPr/>
          <a:lstStyle/>
          <a:p>
            <a:r>
              <a:rPr lang="en-US" altLang="en-US"/>
              <a:t>Trials</a:t>
            </a:r>
          </a:p>
        </p:txBody>
      </p:sp>
      <p:sp>
        <p:nvSpPr>
          <p:cNvPr id="184323" name="Text Placeholder 8"/>
          <p:cNvSpPr>
            <a:spLocks noGrp="1"/>
          </p:cNvSpPr>
          <p:nvPr>
            <p:ph type="body" idx="1"/>
          </p:nvPr>
        </p:nvSpPr>
        <p:spPr>
          <a:xfrm>
            <a:off x="1158240" y="1535430"/>
            <a:ext cx="4848226" cy="640080"/>
          </a:xfrm>
        </p:spPr>
        <p:txBody>
          <a:bodyPr/>
          <a:lstStyle/>
          <a:p>
            <a:r>
              <a:rPr lang="en-US" altLang="en-US"/>
              <a:t>Persecution (1 Pet)</a:t>
            </a:r>
          </a:p>
        </p:txBody>
      </p:sp>
      <p:sp>
        <p:nvSpPr>
          <p:cNvPr id="10" name="Content Placeholder 9"/>
          <p:cNvSpPr>
            <a:spLocks noGrp="1"/>
          </p:cNvSpPr>
          <p:nvPr>
            <p:ph sz="half" idx="2"/>
          </p:nvPr>
        </p:nvSpPr>
        <p:spPr>
          <a:xfrm>
            <a:off x="1158240" y="2175511"/>
            <a:ext cx="4848226" cy="3950970"/>
          </a:xfrm>
        </p:spPr>
        <p:txBody>
          <a:bodyPr/>
          <a:lstStyle/>
          <a:p>
            <a:r>
              <a:rPr lang="en-US" altLang="en-US"/>
              <a:t>From without</a:t>
            </a:r>
          </a:p>
          <a:p>
            <a:endParaRPr lang="en-US" altLang="en-US"/>
          </a:p>
          <a:p>
            <a:r>
              <a:rPr lang="en-US" altLang="en-US"/>
              <a:t>Faith emphasized</a:t>
            </a:r>
          </a:p>
          <a:p>
            <a:endParaRPr lang="en-US" altLang="en-US"/>
          </a:p>
          <a:p>
            <a:r>
              <a:rPr lang="en-US" altLang="en-US"/>
              <a:t>Can cause to give up</a:t>
            </a:r>
          </a:p>
        </p:txBody>
      </p:sp>
      <p:sp>
        <p:nvSpPr>
          <p:cNvPr id="184325" name="Text Placeholder 10"/>
          <p:cNvSpPr>
            <a:spLocks noGrp="1"/>
          </p:cNvSpPr>
          <p:nvPr>
            <p:ph type="body" sz="quarter" idx="3"/>
          </p:nvPr>
        </p:nvSpPr>
        <p:spPr>
          <a:xfrm>
            <a:off x="6183631" y="1535430"/>
            <a:ext cx="4850130" cy="640080"/>
          </a:xfrm>
        </p:spPr>
        <p:txBody>
          <a:bodyPr/>
          <a:lstStyle/>
          <a:p>
            <a:r>
              <a:rPr lang="en-US" altLang="en-US"/>
              <a:t>False Teaching (2 Pet/J)</a:t>
            </a:r>
          </a:p>
        </p:txBody>
      </p:sp>
      <p:sp>
        <p:nvSpPr>
          <p:cNvPr id="12" name="Content Placeholder 11"/>
          <p:cNvSpPr>
            <a:spLocks noGrp="1"/>
          </p:cNvSpPr>
          <p:nvPr>
            <p:ph sz="quarter" idx="4"/>
          </p:nvPr>
        </p:nvSpPr>
        <p:spPr>
          <a:xfrm>
            <a:off x="6183631" y="2175511"/>
            <a:ext cx="4850130" cy="3950970"/>
          </a:xfrm>
        </p:spPr>
        <p:txBody>
          <a:bodyPr/>
          <a:lstStyle/>
          <a:p>
            <a:r>
              <a:rPr lang="en-US" altLang="en-US"/>
              <a:t>From within</a:t>
            </a:r>
          </a:p>
          <a:p>
            <a:endParaRPr lang="en-US" altLang="en-US"/>
          </a:p>
          <a:p>
            <a:r>
              <a:rPr lang="en-US" altLang="en-US"/>
              <a:t>Knowledge emphasized</a:t>
            </a:r>
          </a:p>
          <a:p>
            <a:endParaRPr lang="en-US" altLang="en-US"/>
          </a:p>
          <a:p>
            <a:r>
              <a:rPr lang="en-US" altLang="en-US"/>
              <a:t>Can lead astray</a:t>
            </a:r>
          </a:p>
        </p:txBody>
      </p:sp>
      <p:sp>
        <p:nvSpPr>
          <p:cNvPr id="4"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892C472B-2B3D-4740-A876-0F513E1A7F0E}" type="slidenum">
              <a:rPr lang="en-US" altLang="en-US" b="0">
                <a:latin typeface="Times New Roman" panose="02020603050405020304" pitchFamily="18" charset="0"/>
              </a:rPr>
              <a:pPr/>
              <a:t>60</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175428400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7"/>
          <p:cNvSpPr>
            <a:spLocks noGrp="1"/>
          </p:cNvSpPr>
          <p:nvPr>
            <p:ph type="title"/>
          </p:nvPr>
        </p:nvSpPr>
        <p:spPr/>
        <p:txBody>
          <a:bodyPr/>
          <a:lstStyle/>
          <a:p>
            <a:r>
              <a:rPr lang="en-US" altLang="en-US"/>
              <a:t>Persecution (1 Pet)</a:t>
            </a:r>
          </a:p>
        </p:txBody>
      </p:sp>
      <p:sp>
        <p:nvSpPr>
          <p:cNvPr id="9" name="Content Placeholder 8"/>
          <p:cNvSpPr>
            <a:spLocks noGrp="1"/>
          </p:cNvSpPr>
          <p:nvPr>
            <p:ph idx="1"/>
          </p:nvPr>
        </p:nvSpPr>
        <p:spPr/>
        <p:txBody>
          <a:bodyPr/>
          <a:lstStyle/>
          <a:p>
            <a:r>
              <a:rPr lang="en-US" altLang="en-US"/>
              <a:t>What kind?</a:t>
            </a:r>
          </a:p>
          <a:p>
            <a:pPr lvl="1"/>
            <a:r>
              <a:rPr lang="en-US" altLang="en-US"/>
              <a:t>Speak against (2:12)</a:t>
            </a:r>
          </a:p>
          <a:p>
            <a:pPr lvl="1"/>
            <a:r>
              <a:rPr lang="en-US" altLang="en-US"/>
              <a:t>Slandered / reviled (3:16)</a:t>
            </a:r>
          </a:p>
          <a:p>
            <a:pPr lvl="1"/>
            <a:r>
              <a:rPr lang="en-US" altLang="en-US"/>
              <a:t>Maligned (4:4)</a:t>
            </a:r>
          </a:p>
          <a:p>
            <a:pPr lvl="1"/>
            <a:r>
              <a:rPr lang="en-US" altLang="en-US"/>
              <a:t>Beaten? (2:20)</a:t>
            </a:r>
          </a:p>
          <a:p>
            <a:pPr lvl="1"/>
            <a:r>
              <a:rPr lang="en-US" altLang="en-US"/>
              <a:t>Fiery trial? (4:12)</a:t>
            </a:r>
          </a:p>
        </p:txBody>
      </p:sp>
      <p:sp>
        <p:nvSpPr>
          <p:cNvPr id="7" name="Slide Number Placeholder 6"/>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7AD2BBFC-8A8C-4895-8637-E272E7821DEF}" type="slidenum">
              <a:rPr lang="en-US" altLang="en-US" b="0">
                <a:latin typeface="Times New Roman" panose="02020603050405020304" pitchFamily="18" charset="0"/>
              </a:rPr>
              <a:pPr/>
              <a:t>61</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15741801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r>
              <a:rPr lang="en-US" altLang="en-US"/>
              <a:t>Evildoers!! … Right?</a:t>
            </a:r>
          </a:p>
        </p:txBody>
      </p:sp>
      <p:sp>
        <p:nvSpPr>
          <p:cNvPr id="3" name="Content Placeholder 2"/>
          <p:cNvSpPr>
            <a:spLocks noGrp="1"/>
          </p:cNvSpPr>
          <p:nvPr>
            <p:ph sz="half" idx="1"/>
          </p:nvPr>
        </p:nvSpPr>
        <p:spPr/>
        <p:txBody>
          <a:bodyPr/>
          <a:lstStyle/>
          <a:p>
            <a:r>
              <a:rPr lang="en-US" altLang="en-US"/>
              <a:t>Put away (2:1)</a:t>
            </a:r>
          </a:p>
          <a:p>
            <a:pPr lvl="1"/>
            <a:r>
              <a:rPr lang="en-US" altLang="en-US"/>
              <a:t>Malice</a:t>
            </a:r>
          </a:p>
          <a:p>
            <a:pPr lvl="1"/>
            <a:r>
              <a:rPr lang="en-US" altLang="en-US"/>
              <a:t>Deceit</a:t>
            </a:r>
          </a:p>
          <a:p>
            <a:pPr lvl="1"/>
            <a:r>
              <a:rPr lang="en-US" altLang="en-US"/>
              <a:t>Hypocrisy</a:t>
            </a:r>
          </a:p>
          <a:p>
            <a:pPr lvl="1"/>
            <a:r>
              <a:rPr lang="en-US" altLang="en-US"/>
              <a:t>Envy</a:t>
            </a:r>
          </a:p>
          <a:p>
            <a:pPr lvl="1"/>
            <a:r>
              <a:rPr lang="en-US" altLang="en-US"/>
              <a:t>Slander</a:t>
            </a:r>
          </a:p>
        </p:txBody>
      </p:sp>
      <p:sp>
        <p:nvSpPr>
          <p:cNvPr id="5" name="Content Placeholder 4"/>
          <p:cNvSpPr>
            <a:spLocks noGrp="1"/>
          </p:cNvSpPr>
          <p:nvPr>
            <p:ph sz="half" idx="2"/>
          </p:nvPr>
        </p:nvSpPr>
        <p:spPr/>
        <p:txBody>
          <a:bodyPr/>
          <a:lstStyle/>
          <a:p>
            <a:r>
              <a:rPr lang="en-US" altLang="en-US"/>
              <a:t>Be subject (2:13-3:9)</a:t>
            </a:r>
          </a:p>
          <a:p>
            <a:pPr lvl="1"/>
            <a:r>
              <a:rPr lang="en-US" altLang="en-US"/>
              <a:t>Gov’t</a:t>
            </a:r>
          </a:p>
          <a:p>
            <a:pPr lvl="1"/>
            <a:r>
              <a:rPr lang="en-US" altLang="en-US"/>
              <a:t>Family</a:t>
            </a:r>
          </a:p>
          <a:p>
            <a:pPr lvl="1"/>
            <a:r>
              <a:rPr lang="en-US" altLang="en-US"/>
              <a:t>Masters</a:t>
            </a:r>
          </a:p>
          <a:p>
            <a:pPr lvl="1"/>
            <a:r>
              <a:rPr lang="en-US" altLang="en-US"/>
              <a:t>Brethren</a:t>
            </a:r>
          </a:p>
        </p:txBody>
      </p:sp>
      <p:sp>
        <p:nvSpPr>
          <p:cNvPr id="4"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82B14B9D-AA76-4F8F-B825-230F8F6ADC01}" type="slidenum">
              <a:rPr lang="en-US" altLang="en-US" b="0">
                <a:latin typeface="Times New Roman" panose="02020603050405020304" pitchFamily="18" charset="0"/>
              </a:rPr>
              <a:pPr/>
              <a:t>62</a:t>
            </a:fld>
            <a:endParaRPr lang="en-US" altLang="en-US" b="0">
              <a:latin typeface="Times New Roman" panose="02020603050405020304" pitchFamily="18" charset="0"/>
            </a:endParaRPr>
          </a:p>
        </p:txBody>
      </p:sp>
      <p:sp>
        <p:nvSpPr>
          <p:cNvPr id="6" name="Rectangle 5"/>
          <p:cNvSpPr>
            <a:spLocks noChangeArrowheads="1"/>
          </p:cNvSpPr>
          <p:nvPr/>
        </p:nvSpPr>
        <p:spPr bwMode="auto">
          <a:xfrm>
            <a:off x="975360" y="4800600"/>
            <a:ext cx="9966960" cy="1200329"/>
          </a:xfrm>
          <a:prstGeom prst="rect">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7200">
                <a:solidFill>
                  <a:srgbClr val="00FF00"/>
                </a:solidFill>
              </a:rPr>
              <a:t>So… why all the hate?</a:t>
            </a:r>
          </a:p>
        </p:txBody>
      </p:sp>
    </p:spTree>
    <p:extLst>
      <p:ext uri="{BB962C8B-B14F-4D97-AF65-F5344CB8AC3E}">
        <p14:creationId xmlns:p14="http://schemas.microsoft.com/office/powerpoint/2010/main" val="5818077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875C757-4BE2-4DC5-9A5E-74D964093CF1}" type="slidenum">
              <a:rPr lang="en-US" altLang="en-US" b="0">
                <a:latin typeface="Times New Roman" panose="02020603050405020304" pitchFamily="18" charset="0"/>
              </a:rPr>
              <a:pPr/>
              <a:t>63</a:t>
            </a:fld>
            <a:endParaRPr lang="en-US" altLang="en-US" b="0">
              <a:latin typeface="Times New Roman" panose="02020603050405020304" pitchFamily="18" charset="0"/>
            </a:endParaRPr>
          </a:p>
        </p:txBody>
      </p:sp>
      <p:sp>
        <p:nvSpPr>
          <p:cNvPr id="187395" name="Rectangle 2"/>
          <p:cNvSpPr>
            <a:spLocks noChangeArrowheads="1"/>
          </p:cNvSpPr>
          <p:nvPr/>
        </p:nvSpPr>
        <p:spPr bwMode="auto">
          <a:xfrm>
            <a:off x="1421130" y="502920"/>
            <a:ext cx="941832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rgbClr val="FFFF00"/>
                </a:solidFill>
              </a:rPr>
              <a:t>2 Peter 1: </a:t>
            </a:r>
            <a:r>
              <a:rPr lang="en-US" altLang="en-US" sz="2400"/>
              <a:t>8 For if these things are yours and </a:t>
            </a:r>
            <a:r>
              <a:rPr lang="en-US" altLang="en-US" sz="2400">
                <a:solidFill>
                  <a:srgbClr val="00FF00"/>
                </a:solidFill>
              </a:rPr>
              <a:t>abound</a:t>
            </a:r>
            <a:r>
              <a:rPr lang="en-US" altLang="en-US" sz="2400"/>
              <a:t>, you will be neither barren nor unfruitful in the knowledge of our Lord Jesus Christ. 9 For he who lacks these things is shortsighted, even to blindness, and has forgotten that he was cleansed from his old sins.</a:t>
            </a:r>
          </a:p>
        </p:txBody>
      </p:sp>
      <p:sp>
        <p:nvSpPr>
          <p:cNvPr id="7" name="AutoShape 12"/>
          <p:cNvSpPr>
            <a:spLocks noChangeArrowheads="1"/>
          </p:cNvSpPr>
          <p:nvPr/>
        </p:nvSpPr>
        <p:spPr bwMode="auto">
          <a:xfrm>
            <a:off x="7650480" y="2468880"/>
            <a:ext cx="3749040" cy="3611880"/>
          </a:xfrm>
          <a:prstGeom prst="cloudCallout">
            <a:avLst>
              <a:gd name="adj1" fmla="val -71565"/>
              <a:gd name="adj2" fmla="val 1384"/>
            </a:avLst>
          </a:prstGeom>
          <a:solidFill>
            <a:schemeClr val="bg1"/>
          </a:solidFill>
          <a:ln w="31750">
            <a:solidFill>
              <a:srgbClr val="FF0000"/>
            </a:solidFill>
            <a:round/>
            <a:headEnd/>
            <a:tailEnd/>
          </a:ln>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4320">
              <a:solidFill>
                <a:srgbClr val="FFFF00"/>
              </a:solidFill>
            </a:endParaRPr>
          </a:p>
          <a:p>
            <a:pPr algn="ctr" eaLnBrk="1" hangingPunct="1"/>
            <a:r>
              <a:rPr lang="en-US" altLang="en-US" sz="5280">
                <a:solidFill>
                  <a:srgbClr val="FFFF00"/>
                </a:solidFill>
              </a:rPr>
              <a:t>Christ</a:t>
            </a:r>
          </a:p>
        </p:txBody>
      </p:sp>
      <p:pic>
        <p:nvPicPr>
          <p:cNvPr id="8" name="Picture 47" descr="MCj042422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89223">
            <a:off x="5002530" y="3800476"/>
            <a:ext cx="225552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975360" y="3598546"/>
            <a:ext cx="393192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rgbClr val="00FF00"/>
                </a:solidFill>
              </a:rPr>
              <a:t>Faith     /    Virtue </a:t>
            </a:r>
          </a:p>
          <a:p>
            <a:pPr eaLnBrk="1" hangingPunct="1"/>
            <a:r>
              <a:rPr lang="en-US" altLang="en-US" sz="2400">
                <a:solidFill>
                  <a:srgbClr val="00FF00"/>
                </a:solidFill>
              </a:rPr>
              <a:t>Knowledge /Self-control </a:t>
            </a:r>
          </a:p>
          <a:p>
            <a:pPr eaLnBrk="1" hangingPunct="1"/>
            <a:r>
              <a:rPr lang="en-US" altLang="en-US" sz="2400">
                <a:solidFill>
                  <a:srgbClr val="00FF00"/>
                </a:solidFill>
              </a:rPr>
              <a:t>Perseverance /Godliness </a:t>
            </a:r>
          </a:p>
          <a:p>
            <a:pPr eaLnBrk="1" hangingPunct="1"/>
            <a:r>
              <a:rPr lang="en-US" altLang="en-US" sz="2400">
                <a:solidFill>
                  <a:srgbClr val="00FF00"/>
                </a:solidFill>
              </a:rPr>
              <a:t>Brotherly kindness</a:t>
            </a:r>
          </a:p>
          <a:p>
            <a:pPr eaLnBrk="1" hangingPunct="1"/>
            <a:r>
              <a:rPr lang="en-US" altLang="en-US" sz="2400">
                <a:solidFill>
                  <a:srgbClr val="00FF00"/>
                </a:solidFill>
              </a:rPr>
              <a:t>Love </a:t>
            </a:r>
          </a:p>
        </p:txBody>
      </p:sp>
      <p:sp>
        <p:nvSpPr>
          <p:cNvPr id="5" name="Right Arrow 4"/>
          <p:cNvSpPr>
            <a:spLocks noChangeArrowheads="1"/>
          </p:cNvSpPr>
          <p:nvPr/>
        </p:nvSpPr>
        <p:spPr bwMode="auto">
          <a:xfrm>
            <a:off x="975360" y="2606040"/>
            <a:ext cx="4297680" cy="843713"/>
          </a:xfrm>
          <a:prstGeom prst="rightArrow">
            <a:avLst>
              <a:gd name="adj1" fmla="val 50000"/>
              <a:gd name="adj2" fmla="val 49992"/>
            </a:avLst>
          </a:prstGeom>
          <a:noFill/>
          <a:ln w="603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Tree>
    <p:extLst>
      <p:ext uri="{BB962C8B-B14F-4D97-AF65-F5344CB8AC3E}">
        <p14:creationId xmlns:p14="http://schemas.microsoft.com/office/powerpoint/2010/main" val="202140396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0"/>
                            </p:stCondLst>
                            <p:childTnLst>
                              <p:par>
                                <p:cTn id="11" presetID="2" presetClass="entr" presetSubtype="2" fill="hold" grpId="0" nodeType="afterEffect">
                                  <p:stCondLst>
                                    <p:cond delay="250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3500"/>
                            </p:stCondLst>
                            <p:childTnLst>
                              <p:par>
                                <p:cTn id="16" presetID="3" presetClass="entr" presetSubtype="1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r>
              <a:rPr lang="en-US" altLang="en-US"/>
              <a:t>Judgment</a:t>
            </a:r>
          </a:p>
        </p:txBody>
      </p:sp>
      <p:sp>
        <p:nvSpPr>
          <p:cNvPr id="6" name="Content Placeholder 5"/>
          <p:cNvSpPr>
            <a:spLocks noGrp="1"/>
          </p:cNvSpPr>
          <p:nvPr>
            <p:ph idx="1"/>
          </p:nvPr>
        </p:nvSpPr>
        <p:spPr/>
        <p:txBody>
          <a:bodyPr/>
          <a:lstStyle/>
          <a:p>
            <a:r>
              <a:rPr lang="en-US" altLang="en-US"/>
              <a:t>Servants of God (2:15,16)</a:t>
            </a:r>
          </a:p>
          <a:p>
            <a:endParaRPr lang="en-US" altLang="en-US"/>
          </a:p>
          <a:p>
            <a:r>
              <a:rPr lang="en-US" altLang="en-US"/>
              <a:t>Holiness (4:3-5)</a:t>
            </a:r>
          </a:p>
          <a:p>
            <a:endParaRPr lang="en-US" altLang="en-US"/>
          </a:p>
          <a:p>
            <a:r>
              <a:rPr lang="en-US" altLang="en-US"/>
              <a:t>Fate of disobedient, ungodly, sinner (4:17,18)</a:t>
            </a:r>
          </a:p>
        </p:txBody>
      </p:sp>
      <p:sp>
        <p:nvSpPr>
          <p:cNvPr id="5" name="Slide Number Placeholder 4"/>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9B4B6D6B-CC51-4E0F-A3AB-2D8305097807}" type="slidenum">
              <a:rPr lang="en-US" altLang="en-US" b="0">
                <a:latin typeface="Times New Roman" panose="02020603050405020304" pitchFamily="18" charset="0"/>
              </a:rPr>
              <a:pPr/>
              <a:t>64</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38659094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1"/>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09DB8647-80C5-4973-9B82-3305681C3E20}" type="slidenum">
              <a:rPr lang="en-US" altLang="en-US" b="0">
                <a:latin typeface="Times New Roman" panose="02020603050405020304" pitchFamily="18" charset="0"/>
              </a:rPr>
              <a:pPr/>
              <a:t>65</a:t>
            </a:fld>
            <a:endParaRPr lang="en-US" altLang="en-US" b="0">
              <a:latin typeface="Times New Roman" panose="02020603050405020304" pitchFamily="18" charset="0"/>
            </a:endParaRPr>
          </a:p>
        </p:txBody>
      </p:sp>
      <p:sp>
        <p:nvSpPr>
          <p:cNvPr id="3" name="Rectangle 2"/>
          <p:cNvSpPr/>
          <p:nvPr/>
        </p:nvSpPr>
        <p:spPr>
          <a:xfrm>
            <a:off x="1064896" y="1051560"/>
            <a:ext cx="10243184" cy="5706177"/>
          </a:xfrm>
          <a:prstGeom prst="rect">
            <a:avLst/>
          </a:prstGeom>
        </p:spPr>
        <p:txBody>
          <a:bodyPr>
            <a:spAutoFit/>
          </a:bodyPr>
          <a:lstStyle/>
          <a:p>
            <a:pPr eaLnBrk="0" hangingPunct="0">
              <a:defRPr/>
            </a:pPr>
            <a:r>
              <a:rPr lang="en-US" sz="3360" dirty="0">
                <a:solidFill>
                  <a:srgbClr val="FFFF00"/>
                </a:solidFill>
                <a:latin typeface="Arial" charset="0"/>
              </a:rPr>
              <a:t>Understanding now how false teachers operate and some of their tactics how would you respond to the following challenges:  </a:t>
            </a:r>
          </a:p>
          <a:p>
            <a:pPr marL="617220" indent="-617220" eaLnBrk="0" hangingPunct="0">
              <a:buFont typeface="+mj-lt"/>
              <a:buAutoNum type="arabicPeriod"/>
              <a:defRPr/>
            </a:pPr>
            <a:r>
              <a:rPr lang="en-US" sz="2880" dirty="0">
                <a:latin typeface="Arial" charset="0"/>
              </a:rPr>
              <a:t>Religion is a product of Man’s intellect</a:t>
            </a:r>
          </a:p>
          <a:p>
            <a:pPr marL="617220" indent="-617220" eaLnBrk="0" hangingPunct="0">
              <a:buFont typeface="+mj-lt"/>
              <a:buAutoNum type="arabicPeriod"/>
              <a:defRPr/>
            </a:pPr>
            <a:r>
              <a:rPr lang="en-US" sz="2880" dirty="0">
                <a:latin typeface="Arial" charset="0"/>
              </a:rPr>
              <a:t>All things continue, there is no judgment</a:t>
            </a:r>
          </a:p>
          <a:p>
            <a:pPr marL="617220" indent="-617220" eaLnBrk="0" hangingPunct="0">
              <a:buFont typeface="+mj-lt"/>
              <a:buAutoNum type="arabicPeriod"/>
              <a:defRPr/>
            </a:pPr>
            <a:r>
              <a:rPr lang="en-US" sz="2880" dirty="0">
                <a:latin typeface="Arial" charset="0"/>
              </a:rPr>
              <a:t>I have the ‘right’ to believe or do whatever I want</a:t>
            </a:r>
          </a:p>
          <a:p>
            <a:pPr marL="617220" indent="-617220" eaLnBrk="0" hangingPunct="0">
              <a:buFont typeface="+mj-lt"/>
              <a:buAutoNum type="arabicPeriod"/>
              <a:defRPr/>
            </a:pPr>
            <a:r>
              <a:rPr lang="en-US" sz="2880" dirty="0">
                <a:latin typeface="Arial" charset="0"/>
              </a:rPr>
              <a:t>Teaching something that limits my ‘rights’ is a form of Hate</a:t>
            </a:r>
          </a:p>
          <a:p>
            <a:pPr marL="617220" indent="-617220" eaLnBrk="0" hangingPunct="0">
              <a:buFont typeface="+mj-lt"/>
              <a:buAutoNum type="arabicPeriod"/>
              <a:defRPr/>
            </a:pPr>
            <a:r>
              <a:rPr lang="en-US" sz="2880" dirty="0">
                <a:latin typeface="Arial" charset="0"/>
              </a:rPr>
              <a:t>With enough knowledge you will understand there is no God</a:t>
            </a:r>
          </a:p>
          <a:p>
            <a:pPr marL="617220" indent="-617220" eaLnBrk="0" hangingPunct="0">
              <a:buFont typeface="+mj-lt"/>
              <a:buAutoNum type="arabicPeriod"/>
              <a:defRPr/>
            </a:pPr>
            <a:r>
              <a:rPr lang="en-US" sz="2880" dirty="0">
                <a:latin typeface="Arial" charset="0"/>
              </a:rPr>
              <a:t>Teachings aren’t literally binding, just guidelines</a:t>
            </a:r>
          </a:p>
          <a:p>
            <a:pPr marL="617220" indent="-617220" eaLnBrk="0" hangingPunct="0">
              <a:buFont typeface="+mj-lt"/>
              <a:buAutoNum type="arabicPeriod"/>
              <a:defRPr/>
            </a:pPr>
            <a:endParaRPr lang="en-US" sz="2880" dirty="0">
              <a:latin typeface="Arial" charset="0"/>
            </a:endParaRPr>
          </a:p>
          <a:p>
            <a:pPr eaLnBrk="0" hangingPunct="0">
              <a:defRPr/>
            </a:pPr>
            <a:endParaRPr lang="en-US" sz="3360" dirty="0">
              <a:latin typeface="Arial" charset="0"/>
            </a:endParaRPr>
          </a:p>
        </p:txBody>
      </p:sp>
      <p:sp>
        <p:nvSpPr>
          <p:cNvPr id="189444" name="Rectangle 2"/>
          <p:cNvSpPr txBox="1">
            <a:spLocks noChangeArrowheads="1"/>
          </p:cNvSpPr>
          <p:nvPr/>
        </p:nvSpPr>
        <p:spPr bwMode="auto">
          <a:xfrm>
            <a:off x="1432560" y="76200"/>
            <a:ext cx="93268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4800">
                <a:solidFill>
                  <a:srgbClr val="FFFF00"/>
                </a:solidFill>
              </a:rPr>
              <a:t>Group Work</a:t>
            </a:r>
          </a:p>
        </p:txBody>
      </p:sp>
    </p:spTree>
    <p:extLst>
      <p:ext uri="{BB962C8B-B14F-4D97-AF65-F5344CB8AC3E}">
        <p14:creationId xmlns:p14="http://schemas.microsoft.com/office/powerpoint/2010/main" val="366171983"/>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ED38DF42-47E5-4DFF-AC3E-64F11121B3E9}" type="slidenum">
              <a:rPr lang="en-US" altLang="en-US" b="0">
                <a:latin typeface="Times New Roman" panose="02020603050405020304" pitchFamily="18" charset="0"/>
              </a:rPr>
              <a:pPr/>
              <a:t>66</a:t>
            </a:fld>
            <a:endParaRPr lang="en-US" altLang="en-US" b="0">
              <a:latin typeface="Times New Roman" panose="02020603050405020304" pitchFamily="18" charset="0"/>
            </a:endParaRPr>
          </a:p>
        </p:txBody>
      </p:sp>
      <p:sp>
        <p:nvSpPr>
          <p:cNvPr id="190467" name="Rectangle 2"/>
          <p:cNvSpPr>
            <a:spLocks noGrp="1" noChangeArrowheads="1"/>
          </p:cNvSpPr>
          <p:nvPr>
            <p:ph type="title"/>
          </p:nvPr>
        </p:nvSpPr>
        <p:spPr>
          <a:xfrm>
            <a:off x="1432560" y="76200"/>
            <a:ext cx="9326880" cy="533400"/>
          </a:xfrm>
        </p:spPr>
        <p:txBody>
          <a:bodyPr>
            <a:normAutofit fontScale="90000"/>
          </a:bodyPr>
          <a:lstStyle/>
          <a:p>
            <a:r>
              <a:rPr lang="en-US" altLang="en-US" sz="3840"/>
              <a:t>Two World Views in Conflict  (Then)</a:t>
            </a:r>
          </a:p>
        </p:txBody>
      </p:sp>
      <p:sp>
        <p:nvSpPr>
          <p:cNvPr id="30723" name="AutoShape 3"/>
          <p:cNvSpPr>
            <a:spLocks noChangeArrowheads="1"/>
          </p:cNvSpPr>
          <p:nvPr/>
        </p:nvSpPr>
        <p:spPr bwMode="auto">
          <a:xfrm>
            <a:off x="721996" y="4123683"/>
            <a:ext cx="3749040" cy="469916"/>
          </a:xfrm>
          <a:prstGeom prst="roundRect">
            <a:avLst>
              <a:gd name="adj" fmla="val 16667"/>
            </a:avLst>
          </a:prstGeom>
          <a:gradFill rotWithShape="0">
            <a:gsLst>
              <a:gs pos="0">
                <a:srgbClr val="000099"/>
              </a:gs>
              <a:gs pos="50000">
                <a:schemeClr val="bg2"/>
              </a:gs>
              <a:gs pos="100000">
                <a:srgbClr val="000099"/>
              </a:gs>
            </a:gsLst>
            <a:lin ang="27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defRPr/>
            </a:pPr>
            <a:endParaRPr lang="en-US" sz="2160"/>
          </a:p>
        </p:txBody>
      </p:sp>
      <p:sp>
        <p:nvSpPr>
          <p:cNvPr id="140293" name="Text Box 4"/>
          <p:cNvSpPr txBox="1">
            <a:spLocks noChangeArrowheads="1"/>
          </p:cNvSpPr>
          <p:nvPr/>
        </p:nvSpPr>
        <p:spPr bwMode="auto">
          <a:xfrm>
            <a:off x="690736" y="5257801"/>
            <a:ext cx="3693447" cy="12003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Walks after the Flesh, in</a:t>
            </a:r>
          </a:p>
          <a:p>
            <a:pPr algn="ctr"/>
            <a:r>
              <a:rPr lang="en-US" altLang="en-US" sz="2400"/>
              <a:t>The Lusts of Defilement</a:t>
            </a:r>
          </a:p>
          <a:p>
            <a:pPr algn="ctr"/>
            <a:r>
              <a:rPr lang="en-US" altLang="en-US" sz="2400"/>
              <a:t>(II Pet 2:10)</a:t>
            </a:r>
          </a:p>
        </p:txBody>
      </p:sp>
      <p:sp>
        <p:nvSpPr>
          <p:cNvPr id="140294" name="Text Box 6"/>
          <p:cNvSpPr txBox="1">
            <a:spLocks noChangeArrowheads="1"/>
          </p:cNvSpPr>
          <p:nvPr/>
        </p:nvSpPr>
        <p:spPr bwMode="auto">
          <a:xfrm>
            <a:off x="2130881" y="4648201"/>
            <a:ext cx="923651" cy="5355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880">
                <a:solidFill>
                  <a:srgbClr val="FFFF00"/>
                </a:solidFill>
              </a:rPr>
              <a:t>Man</a:t>
            </a:r>
          </a:p>
        </p:txBody>
      </p:sp>
      <p:sp>
        <p:nvSpPr>
          <p:cNvPr id="140295" name="Text Box 7"/>
          <p:cNvSpPr txBox="1">
            <a:spLocks noChangeArrowheads="1"/>
          </p:cNvSpPr>
          <p:nvPr/>
        </p:nvSpPr>
        <p:spPr bwMode="auto">
          <a:xfrm>
            <a:off x="1029071" y="3354706"/>
            <a:ext cx="3009157"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Gods are Partakers</a:t>
            </a:r>
          </a:p>
          <a:p>
            <a:pPr algn="ctr"/>
            <a:r>
              <a:rPr lang="en-US" altLang="en-US" sz="2400"/>
              <a:t>Of Human Nature</a:t>
            </a:r>
          </a:p>
        </p:txBody>
      </p:sp>
      <p:sp>
        <p:nvSpPr>
          <p:cNvPr id="140296" name="Text Box 8"/>
          <p:cNvSpPr txBox="1">
            <a:spLocks noChangeArrowheads="1"/>
          </p:cNvSpPr>
          <p:nvPr/>
        </p:nvSpPr>
        <p:spPr bwMode="auto">
          <a:xfrm>
            <a:off x="1381882" y="1127761"/>
            <a:ext cx="2436886"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Nothing Infinite</a:t>
            </a:r>
          </a:p>
        </p:txBody>
      </p:sp>
      <p:sp>
        <p:nvSpPr>
          <p:cNvPr id="140298" name="AutoShape 10"/>
          <p:cNvSpPr>
            <a:spLocks noChangeArrowheads="1"/>
          </p:cNvSpPr>
          <p:nvPr/>
        </p:nvSpPr>
        <p:spPr bwMode="auto">
          <a:xfrm>
            <a:off x="1699260" y="4102282"/>
            <a:ext cx="1712596" cy="482239"/>
          </a:xfrm>
          <a:prstGeom prst="upArrow">
            <a:avLst>
              <a:gd name="adj1" fmla="val 50000"/>
              <a:gd name="adj2" fmla="val 25000"/>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40299" name="Text Box 11"/>
          <p:cNvSpPr txBox="1">
            <a:spLocks noChangeArrowheads="1"/>
          </p:cNvSpPr>
          <p:nvPr/>
        </p:nvSpPr>
        <p:spPr bwMode="auto">
          <a:xfrm>
            <a:off x="7573834" y="5377816"/>
            <a:ext cx="4031873" cy="15696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“Having Escaped from the</a:t>
            </a:r>
          </a:p>
          <a:p>
            <a:pPr algn="ctr"/>
            <a:r>
              <a:rPr lang="en-US" altLang="en-US" sz="2400"/>
              <a:t>Corruption that is in the</a:t>
            </a:r>
          </a:p>
          <a:p>
            <a:pPr algn="ctr"/>
            <a:r>
              <a:rPr lang="en-US" altLang="en-US" sz="2400"/>
              <a:t>World through Lust”</a:t>
            </a:r>
          </a:p>
          <a:p>
            <a:pPr algn="ctr"/>
            <a:r>
              <a:rPr lang="en-US" altLang="en-US" sz="2400"/>
              <a:t>(II Pet 1:4)</a:t>
            </a:r>
          </a:p>
        </p:txBody>
      </p:sp>
      <p:sp>
        <p:nvSpPr>
          <p:cNvPr id="30732" name="AutoShape 12"/>
          <p:cNvSpPr>
            <a:spLocks noChangeArrowheads="1"/>
          </p:cNvSpPr>
          <p:nvPr/>
        </p:nvSpPr>
        <p:spPr bwMode="auto">
          <a:xfrm>
            <a:off x="7966710" y="3022593"/>
            <a:ext cx="3657600" cy="469916"/>
          </a:xfrm>
          <a:prstGeom prst="roundRect">
            <a:avLst>
              <a:gd name="adj" fmla="val 16667"/>
            </a:avLst>
          </a:prstGeom>
          <a:gradFill rotWithShape="0">
            <a:gsLst>
              <a:gs pos="0">
                <a:srgbClr val="000099"/>
              </a:gs>
              <a:gs pos="50000">
                <a:schemeClr val="bg2"/>
              </a:gs>
              <a:gs pos="100000">
                <a:srgbClr val="000099"/>
              </a:gs>
            </a:gsLst>
            <a:lin ang="27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defRPr/>
            </a:pPr>
            <a:endParaRPr lang="en-US" sz="2160"/>
          </a:p>
        </p:txBody>
      </p:sp>
      <p:sp>
        <p:nvSpPr>
          <p:cNvPr id="140301" name="AutoShape 13"/>
          <p:cNvSpPr>
            <a:spLocks noChangeArrowheads="1"/>
          </p:cNvSpPr>
          <p:nvPr/>
        </p:nvSpPr>
        <p:spPr bwMode="auto">
          <a:xfrm>
            <a:off x="9433560" y="4997124"/>
            <a:ext cx="366960" cy="469916"/>
          </a:xfrm>
          <a:prstGeom prst="upArrow">
            <a:avLst>
              <a:gd name="adj1" fmla="val 50000"/>
              <a:gd name="adj2" fmla="val 24952"/>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40302" name="Text Box 14"/>
          <p:cNvSpPr txBox="1">
            <a:spLocks noChangeArrowheads="1"/>
          </p:cNvSpPr>
          <p:nvPr/>
        </p:nvSpPr>
        <p:spPr bwMode="auto">
          <a:xfrm>
            <a:off x="8800108" y="4076701"/>
            <a:ext cx="1518364"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solidFill>
                  <a:srgbClr val="FFFF00"/>
                </a:solidFill>
              </a:rPr>
              <a:t>The</a:t>
            </a:r>
          </a:p>
          <a:p>
            <a:pPr algn="ctr"/>
            <a:r>
              <a:rPr lang="en-US" altLang="en-US" sz="2400">
                <a:solidFill>
                  <a:srgbClr val="FFFF00"/>
                </a:solidFill>
              </a:rPr>
              <a:t>Christian</a:t>
            </a:r>
          </a:p>
        </p:txBody>
      </p:sp>
      <p:sp>
        <p:nvSpPr>
          <p:cNvPr id="140303" name="Text Box 15"/>
          <p:cNvSpPr txBox="1">
            <a:spLocks noChangeArrowheads="1"/>
          </p:cNvSpPr>
          <p:nvPr/>
        </p:nvSpPr>
        <p:spPr bwMode="auto">
          <a:xfrm>
            <a:off x="8039842" y="2286000"/>
            <a:ext cx="3589444" cy="19389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Man is Made a Partaker</a:t>
            </a:r>
          </a:p>
          <a:p>
            <a:pPr algn="ctr"/>
            <a:r>
              <a:rPr lang="en-US" altLang="en-US" sz="2400"/>
              <a:t>Of the Divine Nature…</a:t>
            </a:r>
          </a:p>
          <a:p>
            <a:pPr algn="ctr"/>
            <a:r>
              <a:rPr lang="en-US" altLang="en-US" sz="2400"/>
              <a:t>Through the </a:t>
            </a:r>
          </a:p>
          <a:p>
            <a:pPr algn="ctr"/>
            <a:r>
              <a:rPr lang="en-US" altLang="en-US" sz="2400"/>
              <a:t>Knowledge of God</a:t>
            </a:r>
          </a:p>
          <a:p>
            <a:pPr algn="ctr"/>
            <a:r>
              <a:rPr lang="en-US" altLang="en-US" sz="2400"/>
              <a:t>(II Pet 1:4)</a:t>
            </a:r>
          </a:p>
        </p:txBody>
      </p:sp>
      <p:sp>
        <p:nvSpPr>
          <p:cNvPr id="140304" name="Cloud" descr="White marble"/>
          <p:cNvSpPr>
            <a:spLocks noChangeAspect="1" noEditPoints="1" noChangeArrowheads="1"/>
          </p:cNvSpPr>
          <p:nvPr/>
        </p:nvSpPr>
        <p:spPr bwMode="auto">
          <a:xfrm>
            <a:off x="7825740" y="521970"/>
            <a:ext cx="3657600" cy="1295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blipFill dpi="0" rotWithShape="0">
            <a:blip r:embed="rId2"/>
            <a:srcRect/>
            <a:tile tx="0" ty="0" sx="100000" sy="100000" flip="none" algn="tl"/>
          </a:blipFill>
          <a:ln w="9525">
            <a:solidFill>
              <a:srgbClr val="000000"/>
            </a:solidFill>
            <a:miter lim="800000"/>
            <a:headEnd/>
            <a:tailEnd/>
          </a:ln>
          <a:effectLst>
            <a:outerShdw dist="107763" dir="2700000" algn="ctr" rotWithShape="0">
              <a:srgbClr val="969696">
                <a:alpha val="50000"/>
              </a:srgbClr>
            </a:outerShdw>
          </a:effec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lnSpc>
                <a:spcPct val="90000"/>
              </a:lnSpc>
            </a:pPr>
            <a:r>
              <a:rPr lang="en-US" altLang="en-US" sz="2400">
                <a:solidFill>
                  <a:schemeClr val="bg2"/>
                </a:solidFill>
              </a:rPr>
              <a:t>An Infinite, Intrusive,</a:t>
            </a:r>
          </a:p>
          <a:p>
            <a:pPr algn="ctr">
              <a:lnSpc>
                <a:spcPct val="90000"/>
              </a:lnSpc>
            </a:pPr>
            <a:r>
              <a:rPr lang="en-US" altLang="en-US" sz="2400">
                <a:solidFill>
                  <a:schemeClr val="bg2"/>
                </a:solidFill>
              </a:rPr>
              <a:t>Personal God</a:t>
            </a:r>
          </a:p>
        </p:txBody>
      </p:sp>
      <p:sp>
        <p:nvSpPr>
          <p:cNvPr id="30737" name="AutoShape 17"/>
          <p:cNvSpPr>
            <a:spLocks noChangeArrowheads="1"/>
          </p:cNvSpPr>
          <p:nvPr/>
        </p:nvSpPr>
        <p:spPr bwMode="auto">
          <a:xfrm>
            <a:off x="9494521" y="1781992"/>
            <a:ext cx="544830" cy="482239"/>
          </a:xfrm>
          <a:prstGeom prst="downArrow">
            <a:avLst>
              <a:gd name="adj1" fmla="val 50000"/>
              <a:gd name="adj2" fmla="val 25000"/>
            </a:avLst>
          </a:prstGeom>
          <a:solidFill>
            <a:srgbClr val="FF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sp>
        <p:nvSpPr>
          <p:cNvPr id="30738" name="AutoShape 18"/>
          <p:cNvSpPr>
            <a:spLocks noChangeArrowheads="1"/>
          </p:cNvSpPr>
          <p:nvPr/>
        </p:nvSpPr>
        <p:spPr bwMode="auto">
          <a:xfrm>
            <a:off x="10315576" y="1642927"/>
            <a:ext cx="548640" cy="482239"/>
          </a:xfrm>
          <a:prstGeom prst="downArrow">
            <a:avLst>
              <a:gd name="adj1" fmla="val 50000"/>
              <a:gd name="adj2" fmla="val 25000"/>
            </a:avLst>
          </a:prstGeom>
          <a:solidFill>
            <a:srgbClr val="FF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sp>
        <p:nvSpPr>
          <p:cNvPr id="30739" name="AutoShape 19"/>
          <p:cNvSpPr>
            <a:spLocks noChangeArrowheads="1"/>
          </p:cNvSpPr>
          <p:nvPr/>
        </p:nvSpPr>
        <p:spPr bwMode="auto">
          <a:xfrm>
            <a:off x="8580121" y="1686742"/>
            <a:ext cx="544830" cy="482239"/>
          </a:xfrm>
          <a:prstGeom prst="downArrow">
            <a:avLst>
              <a:gd name="adj1" fmla="val 50000"/>
              <a:gd name="adj2" fmla="val 25000"/>
            </a:avLst>
          </a:prstGeom>
          <a:solidFill>
            <a:srgbClr val="FF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grpSp>
        <p:nvGrpSpPr>
          <p:cNvPr id="140308" name="Group 28"/>
          <p:cNvGrpSpPr>
            <a:grpSpLocks/>
          </p:cNvGrpSpPr>
          <p:nvPr/>
        </p:nvGrpSpPr>
        <p:grpSpPr bwMode="auto">
          <a:xfrm>
            <a:off x="2164081" y="1877362"/>
            <a:ext cx="834390" cy="1395429"/>
            <a:chOff x="816" y="1182"/>
            <a:chExt cx="438" cy="880"/>
          </a:xfrm>
        </p:grpSpPr>
        <p:sp>
          <p:nvSpPr>
            <p:cNvPr id="190496" name="Line 29"/>
            <p:cNvSpPr>
              <a:spLocks noChangeShapeType="1"/>
            </p:cNvSpPr>
            <p:nvPr/>
          </p:nvSpPr>
          <p:spPr bwMode="auto">
            <a:xfrm>
              <a:off x="1153" y="1540"/>
              <a:ext cx="97" cy="39"/>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0497" name="Line 30"/>
            <p:cNvSpPr>
              <a:spLocks noChangeShapeType="1"/>
            </p:cNvSpPr>
            <p:nvPr/>
          </p:nvSpPr>
          <p:spPr bwMode="auto">
            <a:xfrm>
              <a:off x="1250" y="1579"/>
              <a:ext cx="0" cy="383"/>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0498" name="Line 31"/>
            <p:cNvSpPr>
              <a:spLocks noChangeShapeType="1"/>
            </p:cNvSpPr>
            <p:nvPr/>
          </p:nvSpPr>
          <p:spPr bwMode="auto">
            <a:xfrm flipH="1" flipV="1">
              <a:off x="1196" y="1723"/>
              <a:ext cx="54" cy="191"/>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0499" name="Line 32"/>
            <p:cNvSpPr>
              <a:spLocks noChangeShapeType="1"/>
            </p:cNvSpPr>
            <p:nvPr/>
          </p:nvSpPr>
          <p:spPr bwMode="auto">
            <a:xfrm flipH="1">
              <a:off x="1033" y="1723"/>
              <a:ext cx="163" cy="0"/>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0500" name="Line 33"/>
            <p:cNvSpPr>
              <a:spLocks noChangeShapeType="1"/>
            </p:cNvSpPr>
            <p:nvPr/>
          </p:nvSpPr>
          <p:spPr bwMode="auto">
            <a:xfrm flipH="1">
              <a:off x="870" y="1723"/>
              <a:ext cx="163" cy="0"/>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0501" name="Line 34"/>
            <p:cNvSpPr>
              <a:spLocks noChangeShapeType="1"/>
            </p:cNvSpPr>
            <p:nvPr/>
          </p:nvSpPr>
          <p:spPr bwMode="auto">
            <a:xfrm flipH="1">
              <a:off x="816" y="1723"/>
              <a:ext cx="54" cy="191"/>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0502" name="Line 35"/>
            <p:cNvSpPr>
              <a:spLocks noChangeShapeType="1"/>
            </p:cNvSpPr>
            <p:nvPr/>
          </p:nvSpPr>
          <p:spPr bwMode="auto">
            <a:xfrm flipV="1">
              <a:off x="816" y="1579"/>
              <a:ext cx="0" cy="383"/>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0503" name="Line 36"/>
            <p:cNvSpPr>
              <a:spLocks noChangeShapeType="1"/>
            </p:cNvSpPr>
            <p:nvPr/>
          </p:nvSpPr>
          <p:spPr bwMode="auto">
            <a:xfrm flipV="1">
              <a:off x="816" y="1531"/>
              <a:ext cx="108" cy="48"/>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0504" name="Line 37"/>
            <p:cNvSpPr>
              <a:spLocks noChangeShapeType="1"/>
            </p:cNvSpPr>
            <p:nvPr/>
          </p:nvSpPr>
          <p:spPr bwMode="auto">
            <a:xfrm>
              <a:off x="1033" y="1388"/>
              <a:ext cx="15" cy="59"/>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0505" name="Line 38"/>
            <p:cNvSpPr>
              <a:spLocks noChangeShapeType="1"/>
            </p:cNvSpPr>
            <p:nvPr/>
          </p:nvSpPr>
          <p:spPr bwMode="auto">
            <a:xfrm flipH="1" flipV="1">
              <a:off x="1006" y="1428"/>
              <a:ext cx="39" cy="21"/>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0506" name="Oval 39"/>
            <p:cNvSpPr>
              <a:spLocks noChangeArrowheads="1"/>
            </p:cNvSpPr>
            <p:nvPr/>
          </p:nvSpPr>
          <p:spPr bwMode="auto">
            <a:xfrm>
              <a:off x="1074" y="1344"/>
              <a:ext cx="54" cy="47"/>
            </a:xfrm>
            <a:prstGeom prst="ellipse">
              <a:avLst/>
            </a:prstGeom>
            <a:solidFill>
              <a:schemeClr val="tx1"/>
            </a:solidFill>
            <a:ln w="14605">
              <a:solidFill>
                <a:schemeClr val="tx1"/>
              </a:solidFill>
              <a:round/>
              <a:headEnd/>
              <a:tailEnd/>
            </a:ln>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90507" name="Oval 40"/>
            <p:cNvSpPr>
              <a:spLocks noChangeArrowheads="1"/>
            </p:cNvSpPr>
            <p:nvPr/>
          </p:nvSpPr>
          <p:spPr bwMode="auto">
            <a:xfrm>
              <a:off x="947" y="1344"/>
              <a:ext cx="55" cy="47"/>
            </a:xfrm>
            <a:prstGeom prst="ellipse">
              <a:avLst/>
            </a:prstGeom>
            <a:solidFill>
              <a:schemeClr val="tx1"/>
            </a:solidFill>
            <a:ln w="14605">
              <a:solidFill>
                <a:schemeClr val="tx1"/>
              </a:solidFill>
              <a:round/>
              <a:headEnd/>
              <a:tailEnd/>
            </a:ln>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90508" name="Line 41"/>
            <p:cNvSpPr>
              <a:spLocks noChangeShapeType="1"/>
            </p:cNvSpPr>
            <p:nvPr/>
          </p:nvSpPr>
          <p:spPr bwMode="auto">
            <a:xfrm flipV="1">
              <a:off x="988" y="1483"/>
              <a:ext cx="90" cy="8"/>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0509" name="Line 42"/>
            <p:cNvSpPr>
              <a:spLocks noChangeShapeType="1"/>
            </p:cNvSpPr>
            <p:nvPr/>
          </p:nvSpPr>
          <p:spPr bwMode="auto">
            <a:xfrm>
              <a:off x="1141" y="1627"/>
              <a:ext cx="1" cy="96"/>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0510" name="Line 43"/>
            <p:cNvSpPr>
              <a:spLocks noChangeShapeType="1"/>
            </p:cNvSpPr>
            <p:nvPr/>
          </p:nvSpPr>
          <p:spPr bwMode="auto">
            <a:xfrm>
              <a:off x="924" y="1627"/>
              <a:ext cx="1" cy="96"/>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0511" name="AutoShape 44"/>
            <p:cNvSpPr>
              <a:spLocks noChangeArrowheads="1"/>
            </p:cNvSpPr>
            <p:nvPr/>
          </p:nvSpPr>
          <p:spPr bwMode="auto">
            <a:xfrm>
              <a:off x="820" y="1967"/>
              <a:ext cx="218" cy="95"/>
            </a:xfrm>
            <a:prstGeom prst="roundRect">
              <a:avLst>
                <a:gd name="adj" fmla="val 23079"/>
              </a:avLst>
            </a:prstGeom>
            <a:noFill/>
            <a:ln w="1460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90512" name="AutoShape 45"/>
            <p:cNvSpPr>
              <a:spLocks noChangeArrowheads="1"/>
            </p:cNvSpPr>
            <p:nvPr/>
          </p:nvSpPr>
          <p:spPr bwMode="auto">
            <a:xfrm>
              <a:off x="1037" y="1967"/>
              <a:ext cx="217" cy="95"/>
            </a:xfrm>
            <a:prstGeom prst="roundRect">
              <a:avLst>
                <a:gd name="adj" fmla="val 23079"/>
              </a:avLst>
            </a:prstGeom>
            <a:noFill/>
            <a:ln w="1460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90513" name="Oval 46"/>
            <p:cNvSpPr>
              <a:spLocks noChangeArrowheads="1"/>
            </p:cNvSpPr>
            <p:nvPr/>
          </p:nvSpPr>
          <p:spPr bwMode="auto">
            <a:xfrm>
              <a:off x="875" y="1248"/>
              <a:ext cx="325" cy="335"/>
            </a:xfrm>
            <a:prstGeom prst="ellipse">
              <a:avLst/>
            </a:prstGeom>
            <a:noFill/>
            <a:ln w="1460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90514" name="Oval 47"/>
            <p:cNvSpPr>
              <a:spLocks noChangeArrowheads="1"/>
            </p:cNvSpPr>
            <p:nvPr/>
          </p:nvSpPr>
          <p:spPr bwMode="auto">
            <a:xfrm>
              <a:off x="960" y="1188"/>
              <a:ext cx="33" cy="377"/>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90515" name="Oval 48"/>
            <p:cNvSpPr>
              <a:spLocks noChangeArrowheads="1"/>
            </p:cNvSpPr>
            <p:nvPr/>
          </p:nvSpPr>
          <p:spPr bwMode="auto">
            <a:xfrm>
              <a:off x="1086" y="1182"/>
              <a:ext cx="33" cy="377"/>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90516" name="Line 49"/>
            <p:cNvSpPr>
              <a:spLocks noChangeShapeType="1"/>
            </p:cNvSpPr>
            <p:nvPr/>
          </p:nvSpPr>
          <p:spPr bwMode="auto">
            <a:xfrm>
              <a:off x="1041" y="1722"/>
              <a:ext cx="0" cy="261"/>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30776" name="Group 56"/>
          <p:cNvGrpSpPr>
            <a:grpSpLocks/>
          </p:cNvGrpSpPr>
          <p:nvPr/>
        </p:nvGrpSpPr>
        <p:grpSpPr bwMode="auto">
          <a:xfrm>
            <a:off x="4392931" y="1752600"/>
            <a:ext cx="3531870" cy="1061102"/>
            <a:chOff x="1986" y="1104"/>
            <a:chExt cx="1854" cy="669"/>
          </a:xfrm>
        </p:grpSpPr>
        <p:sp>
          <p:nvSpPr>
            <p:cNvPr id="190494" name="Text Box 21"/>
            <p:cNvSpPr txBox="1">
              <a:spLocks noChangeArrowheads="1"/>
            </p:cNvSpPr>
            <p:nvPr/>
          </p:nvSpPr>
          <p:spPr bwMode="auto">
            <a:xfrm>
              <a:off x="2278" y="1296"/>
              <a:ext cx="1181" cy="4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t>Rejection of All</a:t>
              </a:r>
            </a:p>
            <a:p>
              <a:pPr algn="ctr"/>
              <a:r>
                <a:rPr lang="en-US" altLang="en-US" sz="2160" i="1"/>
                <a:t>Other Religions</a:t>
              </a:r>
            </a:p>
          </p:txBody>
        </p:sp>
        <p:sp>
          <p:nvSpPr>
            <p:cNvPr id="190495" name="Freeform 52"/>
            <p:cNvSpPr>
              <a:spLocks/>
            </p:cNvSpPr>
            <p:nvPr/>
          </p:nvSpPr>
          <p:spPr bwMode="auto">
            <a:xfrm>
              <a:off x="1986" y="1104"/>
              <a:ext cx="1854" cy="268"/>
            </a:xfrm>
            <a:custGeom>
              <a:avLst/>
              <a:gdLst>
                <a:gd name="T0" fmla="*/ 0 w 1776"/>
                <a:gd name="T1" fmla="*/ 1 h 432"/>
                <a:gd name="T2" fmla="*/ 2640 w 1776"/>
                <a:gd name="T3" fmla="*/ 1 h 432"/>
                <a:gd name="T4" fmla="*/ 2640 w 1776"/>
                <a:gd name="T5" fmla="*/ 1 h 432"/>
                <a:gd name="T6" fmla="*/ 5430 w 1776"/>
                <a:gd name="T7" fmla="*/ 0 h 432"/>
                <a:gd name="T8" fmla="*/ 2351 w 1776"/>
                <a:gd name="T9" fmla="*/ 1 h 432"/>
                <a:gd name="T10" fmla="*/ 2351 w 1776"/>
                <a:gd name="T11" fmla="*/ 1 h 432"/>
                <a:gd name="T12" fmla="*/ 0 w 1776"/>
                <a:gd name="T13" fmla="*/ 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6" h="432">
                  <a:moveTo>
                    <a:pt x="0" y="432"/>
                  </a:moveTo>
                  <a:lnTo>
                    <a:pt x="864" y="96"/>
                  </a:lnTo>
                  <a:lnTo>
                    <a:pt x="864" y="192"/>
                  </a:lnTo>
                  <a:lnTo>
                    <a:pt x="1776" y="0"/>
                  </a:lnTo>
                  <a:lnTo>
                    <a:pt x="768" y="384"/>
                  </a:lnTo>
                  <a:lnTo>
                    <a:pt x="768" y="288"/>
                  </a:lnTo>
                  <a:lnTo>
                    <a:pt x="0" y="432"/>
                  </a:lnTo>
                  <a:close/>
                </a:path>
              </a:pathLst>
            </a:custGeom>
            <a:solidFill>
              <a:srgbClr val="FF33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30777" name="Group 57"/>
          <p:cNvGrpSpPr>
            <a:grpSpLocks/>
          </p:cNvGrpSpPr>
          <p:nvPr/>
        </p:nvGrpSpPr>
        <p:grpSpPr bwMode="auto">
          <a:xfrm>
            <a:off x="4392930" y="2743201"/>
            <a:ext cx="3531870" cy="1394452"/>
            <a:chOff x="1986" y="1728"/>
            <a:chExt cx="1854" cy="878"/>
          </a:xfrm>
        </p:grpSpPr>
        <p:sp>
          <p:nvSpPr>
            <p:cNvPr id="190492" name="Text Box 23"/>
            <p:cNvSpPr txBox="1">
              <a:spLocks noChangeArrowheads="1"/>
            </p:cNvSpPr>
            <p:nvPr/>
          </p:nvSpPr>
          <p:spPr bwMode="auto">
            <a:xfrm>
              <a:off x="2036" y="1920"/>
              <a:ext cx="1601" cy="6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t>Belief in Supernatural</a:t>
              </a:r>
            </a:p>
            <a:p>
              <a:pPr algn="ctr"/>
              <a:r>
                <a:rPr lang="en-US" altLang="en-US" sz="2160" i="1"/>
                <a:t>Intervention</a:t>
              </a:r>
            </a:p>
            <a:p>
              <a:pPr algn="ctr"/>
              <a:r>
                <a:rPr lang="en-US" altLang="en-US" sz="2160" i="1"/>
                <a:t>(“Power &amp; Coming”)</a:t>
              </a:r>
            </a:p>
          </p:txBody>
        </p:sp>
        <p:sp>
          <p:nvSpPr>
            <p:cNvPr id="190493" name="Freeform 53"/>
            <p:cNvSpPr>
              <a:spLocks/>
            </p:cNvSpPr>
            <p:nvPr/>
          </p:nvSpPr>
          <p:spPr bwMode="auto">
            <a:xfrm>
              <a:off x="1986" y="1728"/>
              <a:ext cx="1854" cy="267"/>
            </a:xfrm>
            <a:custGeom>
              <a:avLst/>
              <a:gdLst>
                <a:gd name="T0" fmla="*/ 0 w 1776"/>
                <a:gd name="T1" fmla="*/ 1 h 432"/>
                <a:gd name="T2" fmla="*/ 2640 w 1776"/>
                <a:gd name="T3" fmla="*/ 1 h 432"/>
                <a:gd name="T4" fmla="*/ 2640 w 1776"/>
                <a:gd name="T5" fmla="*/ 1 h 432"/>
                <a:gd name="T6" fmla="*/ 5430 w 1776"/>
                <a:gd name="T7" fmla="*/ 0 h 432"/>
                <a:gd name="T8" fmla="*/ 2351 w 1776"/>
                <a:gd name="T9" fmla="*/ 1 h 432"/>
                <a:gd name="T10" fmla="*/ 2351 w 1776"/>
                <a:gd name="T11" fmla="*/ 1 h 432"/>
                <a:gd name="T12" fmla="*/ 0 w 1776"/>
                <a:gd name="T13" fmla="*/ 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6" h="432">
                  <a:moveTo>
                    <a:pt x="0" y="432"/>
                  </a:moveTo>
                  <a:lnTo>
                    <a:pt x="864" y="96"/>
                  </a:lnTo>
                  <a:lnTo>
                    <a:pt x="864" y="192"/>
                  </a:lnTo>
                  <a:lnTo>
                    <a:pt x="1776" y="0"/>
                  </a:lnTo>
                  <a:lnTo>
                    <a:pt x="768" y="384"/>
                  </a:lnTo>
                  <a:lnTo>
                    <a:pt x="768" y="288"/>
                  </a:lnTo>
                  <a:lnTo>
                    <a:pt x="0" y="432"/>
                  </a:lnTo>
                  <a:close/>
                </a:path>
              </a:pathLst>
            </a:custGeom>
            <a:solidFill>
              <a:srgbClr val="FF33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30778" name="Group 58"/>
          <p:cNvGrpSpPr>
            <a:grpSpLocks/>
          </p:cNvGrpSpPr>
          <p:nvPr/>
        </p:nvGrpSpPr>
        <p:grpSpPr bwMode="auto">
          <a:xfrm>
            <a:off x="4358641" y="4038602"/>
            <a:ext cx="3566160" cy="1343026"/>
            <a:chOff x="1968" y="2544"/>
            <a:chExt cx="1872" cy="846"/>
          </a:xfrm>
        </p:grpSpPr>
        <p:sp>
          <p:nvSpPr>
            <p:cNvPr id="190490" name="Text Box 25"/>
            <p:cNvSpPr txBox="1">
              <a:spLocks noChangeArrowheads="1"/>
            </p:cNvSpPr>
            <p:nvPr/>
          </p:nvSpPr>
          <p:spPr bwMode="auto">
            <a:xfrm>
              <a:off x="2033" y="2704"/>
              <a:ext cx="1644" cy="6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t>Judgment by an</a:t>
              </a:r>
            </a:p>
            <a:p>
              <a:pPr algn="ctr"/>
              <a:r>
                <a:rPr lang="en-US" altLang="en-US" sz="2160" i="1"/>
                <a:t>Absolute, Unchanging</a:t>
              </a:r>
            </a:p>
            <a:p>
              <a:pPr algn="ctr"/>
              <a:r>
                <a:rPr lang="en-US" altLang="en-US" sz="2160" i="1"/>
                <a:t>Standard of Truth</a:t>
              </a:r>
            </a:p>
          </p:txBody>
        </p:sp>
        <p:sp>
          <p:nvSpPr>
            <p:cNvPr id="190491" name="Freeform 54"/>
            <p:cNvSpPr>
              <a:spLocks/>
            </p:cNvSpPr>
            <p:nvPr/>
          </p:nvSpPr>
          <p:spPr bwMode="auto">
            <a:xfrm>
              <a:off x="1968" y="2544"/>
              <a:ext cx="1872" cy="268"/>
            </a:xfrm>
            <a:custGeom>
              <a:avLst/>
              <a:gdLst>
                <a:gd name="T0" fmla="*/ 0 w 1776"/>
                <a:gd name="T1" fmla="*/ 1 h 432"/>
                <a:gd name="T2" fmla="*/ 3399 w 1776"/>
                <a:gd name="T3" fmla="*/ 1 h 432"/>
                <a:gd name="T4" fmla="*/ 3399 w 1776"/>
                <a:gd name="T5" fmla="*/ 1 h 432"/>
                <a:gd name="T6" fmla="*/ 6975 w 1776"/>
                <a:gd name="T7" fmla="*/ 0 h 432"/>
                <a:gd name="T8" fmla="*/ 3018 w 1776"/>
                <a:gd name="T9" fmla="*/ 1 h 432"/>
                <a:gd name="T10" fmla="*/ 3018 w 1776"/>
                <a:gd name="T11" fmla="*/ 1 h 432"/>
                <a:gd name="T12" fmla="*/ 0 w 1776"/>
                <a:gd name="T13" fmla="*/ 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6" h="432">
                  <a:moveTo>
                    <a:pt x="0" y="432"/>
                  </a:moveTo>
                  <a:lnTo>
                    <a:pt x="864" y="96"/>
                  </a:lnTo>
                  <a:lnTo>
                    <a:pt x="864" y="192"/>
                  </a:lnTo>
                  <a:lnTo>
                    <a:pt x="1776" y="0"/>
                  </a:lnTo>
                  <a:lnTo>
                    <a:pt x="768" y="384"/>
                  </a:lnTo>
                  <a:lnTo>
                    <a:pt x="768" y="288"/>
                  </a:lnTo>
                  <a:lnTo>
                    <a:pt x="0" y="432"/>
                  </a:lnTo>
                  <a:close/>
                </a:path>
              </a:pathLst>
            </a:custGeom>
            <a:solidFill>
              <a:srgbClr val="FF33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30779" name="Group 59"/>
          <p:cNvGrpSpPr>
            <a:grpSpLocks/>
          </p:cNvGrpSpPr>
          <p:nvPr/>
        </p:nvGrpSpPr>
        <p:grpSpPr bwMode="auto">
          <a:xfrm>
            <a:off x="4358640" y="5257801"/>
            <a:ext cx="3566160" cy="1072499"/>
            <a:chOff x="1968" y="3312"/>
            <a:chExt cx="1872" cy="675"/>
          </a:xfrm>
        </p:grpSpPr>
        <p:sp>
          <p:nvSpPr>
            <p:cNvPr id="190488" name="Text Box 27"/>
            <p:cNvSpPr txBox="1">
              <a:spLocks noChangeArrowheads="1"/>
            </p:cNvSpPr>
            <p:nvPr/>
          </p:nvSpPr>
          <p:spPr bwMode="auto">
            <a:xfrm>
              <a:off x="2131" y="3510"/>
              <a:ext cx="1457" cy="4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t>Conviction of Moral</a:t>
              </a:r>
            </a:p>
            <a:p>
              <a:pPr algn="ctr"/>
              <a:r>
                <a:rPr lang="en-US" altLang="en-US" sz="2160" i="1"/>
                <a:t>Accountability</a:t>
              </a:r>
            </a:p>
          </p:txBody>
        </p:sp>
        <p:sp>
          <p:nvSpPr>
            <p:cNvPr id="190489" name="Freeform 55"/>
            <p:cNvSpPr>
              <a:spLocks/>
            </p:cNvSpPr>
            <p:nvPr/>
          </p:nvSpPr>
          <p:spPr bwMode="auto">
            <a:xfrm>
              <a:off x="1968" y="3312"/>
              <a:ext cx="1872" cy="267"/>
            </a:xfrm>
            <a:custGeom>
              <a:avLst/>
              <a:gdLst>
                <a:gd name="T0" fmla="*/ 0 w 1776"/>
                <a:gd name="T1" fmla="*/ 1 h 432"/>
                <a:gd name="T2" fmla="*/ 3399 w 1776"/>
                <a:gd name="T3" fmla="*/ 1 h 432"/>
                <a:gd name="T4" fmla="*/ 3399 w 1776"/>
                <a:gd name="T5" fmla="*/ 1 h 432"/>
                <a:gd name="T6" fmla="*/ 6975 w 1776"/>
                <a:gd name="T7" fmla="*/ 0 h 432"/>
                <a:gd name="T8" fmla="*/ 3018 w 1776"/>
                <a:gd name="T9" fmla="*/ 1 h 432"/>
                <a:gd name="T10" fmla="*/ 3018 w 1776"/>
                <a:gd name="T11" fmla="*/ 1 h 432"/>
                <a:gd name="T12" fmla="*/ 0 w 1776"/>
                <a:gd name="T13" fmla="*/ 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6" h="432">
                  <a:moveTo>
                    <a:pt x="0" y="432"/>
                  </a:moveTo>
                  <a:lnTo>
                    <a:pt x="864" y="96"/>
                  </a:lnTo>
                  <a:lnTo>
                    <a:pt x="864" y="192"/>
                  </a:lnTo>
                  <a:lnTo>
                    <a:pt x="1776" y="0"/>
                  </a:lnTo>
                  <a:lnTo>
                    <a:pt x="768" y="384"/>
                  </a:lnTo>
                  <a:lnTo>
                    <a:pt x="768" y="288"/>
                  </a:lnTo>
                  <a:lnTo>
                    <a:pt x="0" y="432"/>
                  </a:lnTo>
                  <a:close/>
                </a:path>
              </a:pathLst>
            </a:custGeom>
            <a:solidFill>
              <a:srgbClr val="FF33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spTree>
    <p:extLst>
      <p:ext uri="{BB962C8B-B14F-4D97-AF65-F5344CB8AC3E}">
        <p14:creationId xmlns:p14="http://schemas.microsoft.com/office/powerpoint/2010/main" val="2250211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4030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4030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0304"/>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073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73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073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030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0732"/>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0293"/>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grpId="0" nodeType="afterEffect">
                                  <p:stCondLst>
                                    <p:cond delay="1000"/>
                                  </p:stCondLst>
                                  <p:childTnLst>
                                    <p:set>
                                      <p:cBhvr>
                                        <p:cTn id="36" dur="1" fill="hold">
                                          <p:stCondLst>
                                            <p:cond delay="0"/>
                                          </p:stCondLst>
                                        </p:cTn>
                                        <p:tgtEl>
                                          <p:spTgt spid="14029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723"/>
                                        </p:tgtEl>
                                        <p:attrNameLst>
                                          <p:attrName>style.visibility</p:attrName>
                                        </p:attrNameLst>
                                      </p:cBhvr>
                                      <p:to>
                                        <p:strVal val="visible"/>
                                      </p:to>
                                    </p:set>
                                  </p:childTnLst>
                                </p:cTn>
                              </p:par>
                            </p:childTnLst>
                          </p:cTn>
                        </p:par>
                        <p:par>
                          <p:cTn id="41" fill="hold" nodeType="afterGroup">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140298"/>
                                        </p:tgtEl>
                                        <p:attrNameLst>
                                          <p:attrName>style.visibility</p:attrName>
                                        </p:attrNameLst>
                                      </p:cBhvr>
                                      <p:to>
                                        <p:strVal val="visible"/>
                                      </p:to>
                                    </p:set>
                                  </p:childTnLst>
                                </p:cTn>
                              </p:par>
                            </p:childTnLst>
                          </p:cTn>
                        </p:par>
                        <p:par>
                          <p:cTn id="44" fill="hold" nodeType="afterGroup">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14029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40308"/>
                                        </p:tgtEl>
                                        <p:attrNameLst>
                                          <p:attrName>style.visibility</p:attrName>
                                        </p:attrNameLst>
                                      </p:cBhvr>
                                      <p:to>
                                        <p:strVal val="visible"/>
                                      </p:to>
                                    </p:set>
                                  </p:childTnLst>
                                </p:cTn>
                              </p:par>
                            </p:childTnLst>
                          </p:cTn>
                        </p:par>
                        <p:par>
                          <p:cTn id="51" fill="hold" nodeType="afterGroup">
                            <p:stCondLst>
                              <p:cond delay="0"/>
                            </p:stCondLst>
                            <p:childTnLst>
                              <p:par>
                                <p:cTn id="52" presetID="1" presetClass="entr" presetSubtype="0" fill="hold" grpId="0" nodeType="afterEffect">
                                  <p:stCondLst>
                                    <p:cond delay="1000"/>
                                  </p:stCondLst>
                                  <p:childTnLst>
                                    <p:set>
                                      <p:cBhvr>
                                        <p:cTn id="53" dur="1" fill="hold">
                                          <p:stCondLst>
                                            <p:cond delay="0"/>
                                          </p:stCondLst>
                                        </p:cTn>
                                        <p:tgtEl>
                                          <p:spTgt spid="140296"/>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nodeType="clickEffect">
                                  <p:stCondLst>
                                    <p:cond delay="0"/>
                                  </p:stCondLst>
                                  <p:childTnLst>
                                    <p:set>
                                      <p:cBhvr>
                                        <p:cTn id="57" dur="1" fill="hold">
                                          <p:stCondLst>
                                            <p:cond delay="0"/>
                                          </p:stCondLst>
                                        </p:cTn>
                                        <p:tgtEl>
                                          <p:spTgt spid="30776"/>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0"/>
                                          </p:stCondLst>
                                        </p:cTn>
                                        <p:tgtEl>
                                          <p:spTgt spid="30777"/>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nodeType="clickEffect">
                                  <p:stCondLst>
                                    <p:cond delay="0"/>
                                  </p:stCondLst>
                                  <p:childTnLst>
                                    <p:set>
                                      <p:cBhvr>
                                        <p:cTn id="65" dur="1" fill="hold">
                                          <p:stCondLst>
                                            <p:cond delay="0"/>
                                          </p:stCondLst>
                                        </p:cTn>
                                        <p:tgtEl>
                                          <p:spTgt spid="30778"/>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nodeType="clickEffect">
                                  <p:stCondLst>
                                    <p:cond delay="0"/>
                                  </p:stCondLst>
                                  <p:childTnLst>
                                    <p:set>
                                      <p:cBhvr>
                                        <p:cTn id="69" dur="1" fill="hold">
                                          <p:stCondLst>
                                            <p:cond delay="0"/>
                                          </p:stCondLst>
                                        </p:cTn>
                                        <p:tgtEl>
                                          <p:spTgt spid="30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p:bldP spid="140293" grpId="0"/>
      <p:bldP spid="140294" grpId="0"/>
      <p:bldP spid="140295" grpId="0"/>
      <p:bldP spid="140296" grpId="0"/>
      <p:bldP spid="140298" grpId="0" animBg="1"/>
      <p:bldP spid="140299" grpId="0"/>
      <p:bldP spid="30732" grpId="0" animBg="1"/>
      <p:bldP spid="140301" grpId="0" animBg="1"/>
      <p:bldP spid="140302" grpId="0"/>
      <p:bldP spid="140303" grpId="0"/>
      <p:bldP spid="140304" grpId="0" animBg="1"/>
      <p:bldP spid="30737" grpId="0" animBg="1"/>
      <p:bldP spid="30738" grpId="0" animBg="1"/>
      <p:bldP spid="3073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45C8F449-926E-4B1F-AFD3-0024391B38EF}" type="slidenum">
              <a:rPr lang="en-US" altLang="en-US" b="0">
                <a:latin typeface="Times New Roman" panose="02020603050405020304" pitchFamily="18" charset="0"/>
              </a:rPr>
              <a:pPr/>
              <a:t>67</a:t>
            </a:fld>
            <a:endParaRPr lang="en-US" altLang="en-US" b="0">
              <a:latin typeface="Times New Roman" panose="02020603050405020304" pitchFamily="18" charset="0"/>
            </a:endParaRPr>
          </a:p>
        </p:txBody>
      </p:sp>
      <p:sp>
        <p:nvSpPr>
          <p:cNvPr id="191491" name="Rectangle 2"/>
          <p:cNvSpPr>
            <a:spLocks noGrp="1" noChangeArrowheads="1"/>
          </p:cNvSpPr>
          <p:nvPr>
            <p:ph type="title"/>
          </p:nvPr>
        </p:nvSpPr>
        <p:spPr>
          <a:xfrm>
            <a:off x="1432560" y="76200"/>
            <a:ext cx="9326880" cy="533400"/>
          </a:xfrm>
        </p:spPr>
        <p:txBody>
          <a:bodyPr>
            <a:normAutofit fontScale="90000"/>
          </a:bodyPr>
          <a:lstStyle/>
          <a:p>
            <a:r>
              <a:rPr lang="en-US" altLang="en-US" sz="3840"/>
              <a:t>Two World Views in Conflict  (</a:t>
            </a:r>
            <a:r>
              <a:rPr lang="en-US" altLang="en-US" sz="3840">
                <a:solidFill>
                  <a:srgbClr val="00FF00"/>
                </a:solidFill>
              </a:rPr>
              <a:t>Now</a:t>
            </a:r>
            <a:r>
              <a:rPr lang="en-US" altLang="en-US" sz="3840"/>
              <a:t>)</a:t>
            </a:r>
          </a:p>
        </p:txBody>
      </p:sp>
      <p:sp>
        <p:nvSpPr>
          <p:cNvPr id="191492" name="Text Box 11"/>
          <p:cNvSpPr txBox="1">
            <a:spLocks noChangeArrowheads="1"/>
          </p:cNvSpPr>
          <p:nvPr/>
        </p:nvSpPr>
        <p:spPr bwMode="auto">
          <a:xfrm>
            <a:off x="7573834" y="5377816"/>
            <a:ext cx="4031873" cy="15696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“Having Escaped from the</a:t>
            </a:r>
          </a:p>
          <a:p>
            <a:pPr algn="ctr"/>
            <a:r>
              <a:rPr lang="en-US" altLang="en-US" sz="2400"/>
              <a:t>Corruption that is in the</a:t>
            </a:r>
          </a:p>
          <a:p>
            <a:pPr algn="ctr"/>
            <a:r>
              <a:rPr lang="en-US" altLang="en-US" sz="2400"/>
              <a:t>World through Lust”</a:t>
            </a:r>
          </a:p>
          <a:p>
            <a:pPr algn="ctr"/>
            <a:r>
              <a:rPr lang="en-US" altLang="en-US" sz="2400"/>
              <a:t>(II Pet 1:4)</a:t>
            </a:r>
          </a:p>
        </p:txBody>
      </p:sp>
      <p:sp>
        <p:nvSpPr>
          <p:cNvPr id="30732" name="AutoShape 12"/>
          <p:cNvSpPr>
            <a:spLocks noChangeArrowheads="1"/>
          </p:cNvSpPr>
          <p:nvPr/>
        </p:nvSpPr>
        <p:spPr bwMode="auto">
          <a:xfrm>
            <a:off x="7966710" y="3022593"/>
            <a:ext cx="3657600" cy="469916"/>
          </a:xfrm>
          <a:prstGeom prst="roundRect">
            <a:avLst>
              <a:gd name="adj" fmla="val 16667"/>
            </a:avLst>
          </a:prstGeom>
          <a:gradFill rotWithShape="0">
            <a:gsLst>
              <a:gs pos="0">
                <a:srgbClr val="000099"/>
              </a:gs>
              <a:gs pos="50000">
                <a:schemeClr val="bg2"/>
              </a:gs>
              <a:gs pos="100000">
                <a:srgbClr val="000099"/>
              </a:gs>
            </a:gsLst>
            <a:lin ang="27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defRPr/>
            </a:pPr>
            <a:endParaRPr lang="en-US" sz="2160"/>
          </a:p>
        </p:txBody>
      </p:sp>
      <p:sp>
        <p:nvSpPr>
          <p:cNvPr id="191494" name="AutoShape 13"/>
          <p:cNvSpPr>
            <a:spLocks noChangeArrowheads="1"/>
          </p:cNvSpPr>
          <p:nvPr/>
        </p:nvSpPr>
        <p:spPr bwMode="auto">
          <a:xfrm>
            <a:off x="9433560" y="4997124"/>
            <a:ext cx="366960" cy="469916"/>
          </a:xfrm>
          <a:prstGeom prst="upArrow">
            <a:avLst>
              <a:gd name="adj1" fmla="val 50000"/>
              <a:gd name="adj2" fmla="val 24952"/>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91495" name="Text Box 14"/>
          <p:cNvSpPr txBox="1">
            <a:spLocks noChangeArrowheads="1"/>
          </p:cNvSpPr>
          <p:nvPr/>
        </p:nvSpPr>
        <p:spPr bwMode="auto">
          <a:xfrm>
            <a:off x="8800108" y="4076701"/>
            <a:ext cx="1518364"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solidFill>
                  <a:srgbClr val="FFFF00"/>
                </a:solidFill>
              </a:rPr>
              <a:t>The</a:t>
            </a:r>
          </a:p>
          <a:p>
            <a:pPr algn="ctr"/>
            <a:r>
              <a:rPr lang="en-US" altLang="en-US" sz="2400">
                <a:solidFill>
                  <a:srgbClr val="FFFF00"/>
                </a:solidFill>
              </a:rPr>
              <a:t>Christian</a:t>
            </a:r>
          </a:p>
        </p:txBody>
      </p:sp>
      <p:sp>
        <p:nvSpPr>
          <p:cNvPr id="191496" name="Text Box 15"/>
          <p:cNvSpPr txBox="1">
            <a:spLocks noChangeArrowheads="1"/>
          </p:cNvSpPr>
          <p:nvPr/>
        </p:nvSpPr>
        <p:spPr bwMode="auto">
          <a:xfrm>
            <a:off x="8039842" y="2286000"/>
            <a:ext cx="3589444" cy="19389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Man is Made a Partaker</a:t>
            </a:r>
          </a:p>
          <a:p>
            <a:pPr algn="ctr"/>
            <a:r>
              <a:rPr lang="en-US" altLang="en-US" sz="2400"/>
              <a:t>Of the Divine Nature…</a:t>
            </a:r>
          </a:p>
          <a:p>
            <a:pPr algn="ctr"/>
            <a:r>
              <a:rPr lang="en-US" altLang="en-US" sz="2400"/>
              <a:t>Through the </a:t>
            </a:r>
          </a:p>
          <a:p>
            <a:pPr algn="ctr"/>
            <a:r>
              <a:rPr lang="en-US" altLang="en-US" sz="2400"/>
              <a:t>Knowledge of God</a:t>
            </a:r>
          </a:p>
          <a:p>
            <a:pPr algn="ctr"/>
            <a:r>
              <a:rPr lang="en-US" altLang="en-US" sz="2400"/>
              <a:t>(II Pet 1:4)</a:t>
            </a:r>
          </a:p>
        </p:txBody>
      </p:sp>
      <p:sp>
        <p:nvSpPr>
          <p:cNvPr id="191497" name="Cloud" descr="White marble"/>
          <p:cNvSpPr>
            <a:spLocks noChangeAspect="1" noEditPoints="1" noChangeArrowheads="1"/>
          </p:cNvSpPr>
          <p:nvPr/>
        </p:nvSpPr>
        <p:spPr bwMode="auto">
          <a:xfrm>
            <a:off x="7825740" y="521970"/>
            <a:ext cx="3657600" cy="1295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blipFill dpi="0" rotWithShape="0">
            <a:blip r:embed="rId2"/>
            <a:srcRect/>
            <a:tile tx="0" ty="0" sx="100000" sy="100000" flip="none" algn="tl"/>
          </a:blipFill>
          <a:ln w="9525">
            <a:solidFill>
              <a:srgbClr val="000000"/>
            </a:solidFill>
            <a:miter lim="800000"/>
            <a:headEnd/>
            <a:tailEnd/>
          </a:ln>
          <a:effectLst>
            <a:outerShdw dist="107763" dir="2700000" algn="ctr" rotWithShape="0">
              <a:srgbClr val="969696">
                <a:alpha val="50000"/>
              </a:srgbClr>
            </a:outerShdw>
          </a:effec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lnSpc>
                <a:spcPct val="90000"/>
              </a:lnSpc>
            </a:pPr>
            <a:r>
              <a:rPr lang="en-US" altLang="en-US" sz="2400">
                <a:solidFill>
                  <a:schemeClr val="bg2"/>
                </a:solidFill>
              </a:rPr>
              <a:t>An Infinite, Intrusive,</a:t>
            </a:r>
          </a:p>
          <a:p>
            <a:pPr algn="ctr">
              <a:lnSpc>
                <a:spcPct val="90000"/>
              </a:lnSpc>
            </a:pPr>
            <a:r>
              <a:rPr lang="en-US" altLang="en-US" sz="2400">
                <a:solidFill>
                  <a:schemeClr val="bg2"/>
                </a:solidFill>
              </a:rPr>
              <a:t>Personal God</a:t>
            </a:r>
          </a:p>
        </p:txBody>
      </p:sp>
      <p:sp>
        <p:nvSpPr>
          <p:cNvPr id="191498" name="AutoShape 17"/>
          <p:cNvSpPr>
            <a:spLocks noChangeArrowheads="1"/>
          </p:cNvSpPr>
          <p:nvPr/>
        </p:nvSpPr>
        <p:spPr bwMode="auto">
          <a:xfrm>
            <a:off x="9494521" y="1781992"/>
            <a:ext cx="544830" cy="482239"/>
          </a:xfrm>
          <a:prstGeom prst="downArrow">
            <a:avLst>
              <a:gd name="adj1" fmla="val 50000"/>
              <a:gd name="adj2" fmla="val 25000"/>
            </a:avLst>
          </a:prstGeom>
          <a:solidFill>
            <a:srgbClr val="FF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sp>
        <p:nvSpPr>
          <p:cNvPr id="191499" name="AutoShape 18"/>
          <p:cNvSpPr>
            <a:spLocks noChangeArrowheads="1"/>
          </p:cNvSpPr>
          <p:nvPr/>
        </p:nvSpPr>
        <p:spPr bwMode="auto">
          <a:xfrm>
            <a:off x="10315576" y="1642927"/>
            <a:ext cx="548640" cy="482239"/>
          </a:xfrm>
          <a:prstGeom prst="downArrow">
            <a:avLst>
              <a:gd name="adj1" fmla="val 50000"/>
              <a:gd name="adj2" fmla="val 25000"/>
            </a:avLst>
          </a:prstGeom>
          <a:solidFill>
            <a:srgbClr val="FF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sp>
        <p:nvSpPr>
          <p:cNvPr id="191500" name="AutoShape 19"/>
          <p:cNvSpPr>
            <a:spLocks noChangeArrowheads="1"/>
          </p:cNvSpPr>
          <p:nvPr/>
        </p:nvSpPr>
        <p:spPr bwMode="auto">
          <a:xfrm>
            <a:off x="8580121" y="1686742"/>
            <a:ext cx="544830" cy="482239"/>
          </a:xfrm>
          <a:prstGeom prst="downArrow">
            <a:avLst>
              <a:gd name="adj1" fmla="val 50000"/>
              <a:gd name="adj2" fmla="val 25000"/>
            </a:avLst>
          </a:prstGeom>
          <a:solidFill>
            <a:srgbClr val="FF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grpSp>
        <p:nvGrpSpPr>
          <p:cNvPr id="30776" name="Group 56"/>
          <p:cNvGrpSpPr>
            <a:grpSpLocks/>
          </p:cNvGrpSpPr>
          <p:nvPr/>
        </p:nvGrpSpPr>
        <p:grpSpPr bwMode="auto">
          <a:xfrm>
            <a:off x="4392931" y="1752600"/>
            <a:ext cx="3531870" cy="1061102"/>
            <a:chOff x="1986" y="1104"/>
            <a:chExt cx="1854" cy="669"/>
          </a:xfrm>
        </p:grpSpPr>
        <p:sp>
          <p:nvSpPr>
            <p:cNvPr id="191539" name="Text Box 21"/>
            <p:cNvSpPr txBox="1">
              <a:spLocks noChangeArrowheads="1"/>
            </p:cNvSpPr>
            <p:nvPr/>
          </p:nvSpPr>
          <p:spPr bwMode="auto">
            <a:xfrm>
              <a:off x="2278" y="1296"/>
              <a:ext cx="1181" cy="4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t>Rejection of All</a:t>
              </a:r>
            </a:p>
            <a:p>
              <a:pPr algn="ctr"/>
              <a:r>
                <a:rPr lang="en-US" altLang="en-US" sz="2160" i="1"/>
                <a:t>Other Religions</a:t>
              </a:r>
            </a:p>
          </p:txBody>
        </p:sp>
        <p:sp>
          <p:nvSpPr>
            <p:cNvPr id="191540" name="Freeform 52"/>
            <p:cNvSpPr>
              <a:spLocks/>
            </p:cNvSpPr>
            <p:nvPr/>
          </p:nvSpPr>
          <p:spPr bwMode="auto">
            <a:xfrm>
              <a:off x="1986" y="1104"/>
              <a:ext cx="1854" cy="268"/>
            </a:xfrm>
            <a:custGeom>
              <a:avLst/>
              <a:gdLst>
                <a:gd name="T0" fmla="*/ 0 w 1776"/>
                <a:gd name="T1" fmla="*/ 1 h 432"/>
                <a:gd name="T2" fmla="*/ 2640 w 1776"/>
                <a:gd name="T3" fmla="*/ 1 h 432"/>
                <a:gd name="T4" fmla="*/ 2640 w 1776"/>
                <a:gd name="T5" fmla="*/ 1 h 432"/>
                <a:gd name="T6" fmla="*/ 5430 w 1776"/>
                <a:gd name="T7" fmla="*/ 0 h 432"/>
                <a:gd name="T8" fmla="*/ 2351 w 1776"/>
                <a:gd name="T9" fmla="*/ 1 h 432"/>
                <a:gd name="T10" fmla="*/ 2351 w 1776"/>
                <a:gd name="T11" fmla="*/ 1 h 432"/>
                <a:gd name="T12" fmla="*/ 0 w 1776"/>
                <a:gd name="T13" fmla="*/ 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6" h="432">
                  <a:moveTo>
                    <a:pt x="0" y="432"/>
                  </a:moveTo>
                  <a:lnTo>
                    <a:pt x="864" y="96"/>
                  </a:lnTo>
                  <a:lnTo>
                    <a:pt x="864" y="192"/>
                  </a:lnTo>
                  <a:lnTo>
                    <a:pt x="1776" y="0"/>
                  </a:lnTo>
                  <a:lnTo>
                    <a:pt x="768" y="384"/>
                  </a:lnTo>
                  <a:lnTo>
                    <a:pt x="768" y="288"/>
                  </a:lnTo>
                  <a:lnTo>
                    <a:pt x="0" y="432"/>
                  </a:lnTo>
                  <a:close/>
                </a:path>
              </a:pathLst>
            </a:custGeom>
            <a:solidFill>
              <a:srgbClr val="FF33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30777" name="Group 57"/>
          <p:cNvGrpSpPr>
            <a:grpSpLocks/>
          </p:cNvGrpSpPr>
          <p:nvPr/>
        </p:nvGrpSpPr>
        <p:grpSpPr bwMode="auto">
          <a:xfrm>
            <a:off x="4392930" y="2743201"/>
            <a:ext cx="3531870" cy="1394452"/>
            <a:chOff x="1986" y="1728"/>
            <a:chExt cx="1854" cy="878"/>
          </a:xfrm>
        </p:grpSpPr>
        <p:sp>
          <p:nvSpPr>
            <p:cNvPr id="191537" name="Text Box 23"/>
            <p:cNvSpPr txBox="1">
              <a:spLocks noChangeArrowheads="1"/>
            </p:cNvSpPr>
            <p:nvPr/>
          </p:nvSpPr>
          <p:spPr bwMode="auto">
            <a:xfrm>
              <a:off x="2036" y="1920"/>
              <a:ext cx="1601" cy="6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t>Belief in Supernatural</a:t>
              </a:r>
            </a:p>
            <a:p>
              <a:pPr algn="ctr"/>
              <a:r>
                <a:rPr lang="en-US" altLang="en-US" sz="2160" i="1"/>
                <a:t>Intervention</a:t>
              </a:r>
            </a:p>
            <a:p>
              <a:pPr algn="ctr"/>
              <a:r>
                <a:rPr lang="en-US" altLang="en-US" sz="2160" i="1"/>
                <a:t>(“Power &amp; Coming”)</a:t>
              </a:r>
            </a:p>
          </p:txBody>
        </p:sp>
        <p:sp>
          <p:nvSpPr>
            <p:cNvPr id="191538" name="Freeform 53"/>
            <p:cNvSpPr>
              <a:spLocks/>
            </p:cNvSpPr>
            <p:nvPr/>
          </p:nvSpPr>
          <p:spPr bwMode="auto">
            <a:xfrm>
              <a:off x="1986" y="1728"/>
              <a:ext cx="1854" cy="267"/>
            </a:xfrm>
            <a:custGeom>
              <a:avLst/>
              <a:gdLst>
                <a:gd name="T0" fmla="*/ 0 w 1776"/>
                <a:gd name="T1" fmla="*/ 1 h 432"/>
                <a:gd name="T2" fmla="*/ 2640 w 1776"/>
                <a:gd name="T3" fmla="*/ 1 h 432"/>
                <a:gd name="T4" fmla="*/ 2640 w 1776"/>
                <a:gd name="T5" fmla="*/ 1 h 432"/>
                <a:gd name="T6" fmla="*/ 5430 w 1776"/>
                <a:gd name="T7" fmla="*/ 0 h 432"/>
                <a:gd name="T8" fmla="*/ 2351 w 1776"/>
                <a:gd name="T9" fmla="*/ 1 h 432"/>
                <a:gd name="T10" fmla="*/ 2351 w 1776"/>
                <a:gd name="T11" fmla="*/ 1 h 432"/>
                <a:gd name="T12" fmla="*/ 0 w 1776"/>
                <a:gd name="T13" fmla="*/ 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6" h="432">
                  <a:moveTo>
                    <a:pt x="0" y="432"/>
                  </a:moveTo>
                  <a:lnTo>
                    <a:pt x="864" y="96"/>
                  </a:lnTo>
                  <a:lnTo>
                    <a:pt x="864" y="192"/>
                  </a:lnTo>
                  <a:lnTo>
                    <a:pt x="1776" y="0"/>
                  </a:lnTo>
                  <a:lnTo>
                    <a:pt x="768" y="384"/>
                  </a:lnTo>
                  <a:lnTo>
                    <a:pt x="768" y="288"/>
                  </a:lnTo>
                  <a:lnTo>
                    <a:pt x="0" y="432"/>
                  </a:lnTo>
                  <a:close/>
                </a:path>
              </a:pathLst>
            </a:custGeom>
            <a:solidFill>
              <a:srgbClr val="FF33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30778" name="Group 58"/>
          <p:cNvGrpSpPr>
            <a:grpSpLocks/>
          </p:cNvGrpSpPr>
          <p:nvPr/>
        </p:nvGrpSpPr>
        <p:grpSpPr bwMode="auto">
          <a:xfrm>
            <a:off x="4358641" y="4038602"/>
            <a:ext cx="3566160" cy="1343026"/>
            <a:chOff x="1968" y="2544"/>
            <a:chExt cx="1872" cy="846"/>
          </a:xfrm>
        </p:grpSpPr>
        <p:sp>
          <p:nvSpPr>
            <p:cNvPr id="191535" name="Text Box 25"/>
            <p:cNvSpPr txBox="1">
              <a:spLocks noChangeArrowheads="1"/>
            </p:cNvSpPr>
            <p:nvPr/>
          </p:nvSpPr>
          <p:spPr bwMode="auto">
            <a:xfrm>
              <a:off x="2033" y="2704"/>
              <a:ext cx="1644" cy="6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t>Judgment by an</a:t>
              </a:r>
            </a:p>
            <a:p>
              <a:pPr algn="ctr"/>
              <a:r>
                <a:rPr lang="en-US" altLang="en-US" sz="2160" i="1"/>
                <a:t>Absolute, Unchanging</a:t>
              </a:r>
            </a:p>
            <a:p>
              <a:pPr algn="ctr"/>
              <a:r>
                <a:rPr lang="en-US" altLang="en-US" sz="2160" i="1"/>
                <a:t>Standard of Truth</a:t>
              </a:r>
            </a:p>
          </p:txBody>
        </p:sp>
        <p:sp>
          <p:nvSpPr>
            <p:cNvPr id="191536" name="Freeform 54"/>
            <p:cNvSpPr>
              <a:spLocks/>
            </p:cNvSpPr>
            <p:nvPr/>
          </p:nvSpPr>
          <p:spPr bwMode="auto">
            <a:xfrm>
              <a:off x="1968" y="2544"/>
              <a:ext cx="1872" cy="268"/>
            </a:xfrm>
            <a:custGeom>
              <a:avLst/>
              <a:gdLst>
                <a:gd name="T0" fmla="*/ 0 w 1776"/>
                <a:gd name="T1" fmla="*/ 1 h 432"/>
                <a:gd name="T2" fmla="*/ 3399 w 1776"/>
                <a:gd name="T3" fmla="*/ 1 h 432"/>
                <a:gd name="T4" fmla="*/ 3399 w 1776"/>
                <a:gd name="T5" fmla="*/ 1 h 432"/>
                <a:gd name="T6" fmla="*/ 6975 w 1776"/>
                <a:gd name="T7" fmla="*/ 0 h 432"/>
                <a:gd name="T8" fmla="*/ 3018 w 1776"/>
                <a:gd name="T9" fmla="*/ 1 h 432"/>
                <a:gd name="T10" fmla="*/ 3018 w 1776"/>
                <a:gd name="T11" fmla="*/ 1 h 432"/>
                <a:gd name="T12" fmla="*/ 0 w 1776"/>
                <a:gd name="T13" fmla="*/ 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6" h="432">
                  <a:moveTo>
                    <a:pt x="0" y="432"/>
                  </a:moveTo>
                  <a:lnTo>
                    <a:pt x="864" y="96"/>
                  </a:lnTo>
                  <a:lnTo>
                    <a:pt x="864" y="192"/>
                  </a:lnTo>
                  <a:lnTo>
                    <a:pt x="1776" y="0"/>
                  </a:lnTo>
                  <a:lnTo>
                    <a:pt x="768" y="384"/>
                  </a:lnTo>
                  <a:lnTo>
                    <a:pt x="768" y="288"/>
                  </a:lnTo>
                  <a:lnTo>
                    <a:pt x="0" y="432"/>
                  </a:lnTo>
                  <a:close/>
                </a:path>
              </a:pathLst>
            </a:custGeom>
            <a:solidFill>
              <a:srgbClr val="FF33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30779" name="Group 59"/>
          <p:cNvGrpSpPr>
            <a:grpSpLocks/>
          </p:cNvGrpSpPr>
          <p:nvPr/>
        </p:nvGrpSpPr>
        <p:grpSpPr bwMode="auto">
          <a:xfrm>
            <a:off x="4358640" y="5257801"/>
            <a:ext cx="3566160" cy="1072499"/>
            <a:chOff x="1968" y="3312"/>
            <a:chExt cx="1872" cy="675"/>
          </a:xfrm>
        </p:grpSpPr>
        <p:sp>
          <p:nvSpPr>
            <p:cNvPr id="191533" name="Text Box 27"/>
            <p:cNvSpPr txBox="1">
              <a:spLocks noChangeArrowheads="1"/>
            </p:cNvSpPr>
            <p:nvPr/>
          </p:nvSpPr>
          <p:spPr bwMode="auto">
            <a:xfrm>
              <a:off x="2131" y="3510"/>
              <a:ext cx="1457" cy="4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t>Conviction of Moral</a:t>
              </a:r>
            </a:p>
            <a:p>
              <a:pPr algn="ctr"/>
              <a:r>
                <a:rPr lang="en-US" altLang="en-US" sz="2160" i="1"/>
                <a:t>Accountability</a:t>
              </a:r>
            </a:p>
          </p:txBody>
        </p:sp>
        <p:sp>
          <p:nvSpPr>
            <p:cNvPr id="191534" name="Freeform 55"/>
            <p:cNvSpPr>
              <a:spLocks/>
            </p:cNvSpPr>
            <p:nvPr/>
          </p:nvSpPr>
          <p:spPr bwMode="auto">
            <a:xfrm>
              <a:off x="1968" y="3312"/>
              <a:ext cx="1872" cy="267"/>
            </a:xfrm>
            <a:custGeom>
              <a:avLst/>
              <a:gdLst>
                <a:gd name="T0" fmla="*/ 0 w 1776"/>
                <a:gd name="T1" fmla="*/ 1 h 432"/>
                <a:gd name="T2" fmla="*/ 3399 w 1776"/>
                <a:gd name="T3" fmla="*/ 1 h 432"/>
                <a:gd name="T4" fmla="*/ 3399 w 1776"/>
                <a:gd name="T5" fmla="*/ 1 h 432"/>
                <a:gd name="T6" fmla="*/ 6975 w 1776"/>
                <a:gd name="T7" fmla="*/ 0 h 432"/>
                <a:gd name="T8" fmla="*/ 3018 w 1776"/>
                <a:gd name="T9" fmla="*/ 1 h 432"/>
                <a:gd name="T10" fmla="*/ 3018 w 1776"/>
                <a:gd name="T11" fmla="*/ 1 h 432"/>
                <a:gd name="T12" fmla="*/ 0 w 1776"/>
                <a:gd name="T13" fmla="*/ 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6" h="432">
                  <a:moveTo>
                    <a:pt x="0" y="432"/>
                  </a:moveTo>
                  <a:lnTo>
                    <a:pt x="864" y="96"/>
                  </a:lnTo>
                  <a:lnTo>
                    <a:pt x="864" y="192"/>
                  </a:lnTo>
                  <a:lnTo>
                    <a:pt x="1776" y="0"/>
                  </a:lnTo>
                  <a:lnTo>
                    <a:pt x="768" y="384"/>
                  </a:lnTo>
                  <a:lnTo>
                    <a:pt x="768" y="288"/>
                  </a:lnTo>
                  <a:lnTo>
                    <a:pt x="0" y="432"/>
                  </a:lnTo>
                  <a:close/>
                </a:path>
              </a:pathLst>
            </a:custGeom>
            <a:solidFill>
              <a:srgbClr val="FF33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sp>
        <p:nvSpPr>
          <p:cNvPr id="53" name="AutoShape 3"/>
          <p:cNvSpPr>
            <a:spLocks noChangeArrowheads="1"/>
          </p:cNvSpPr>
          <p:nvPr/>
        </p:nvSpPr>
        <p:spPr bwMode="auto">
          <a:xfrm>
            <a:off x="710566" y="4245603"/>
            <a:ext cx="3749040" cy="469916"/>
          </a:xfrm>
          <a:prstGeom prst="roundRect">
            <a:avLst>
              <a:gd name="adj" fmla="val 16667"/>
            </a:avLst>
          </a:prstGeom>
          <a:gradFill rotWithShape="0">
            <a:gsLst>
              <a:gs pos="0">
                <a:srgbClr val="000099"/>
              </a:gs>
              <a:gs pos="50000">
                <a:schemeClr val="bg2"/>
              </a:gs>
              <a:gs pos="100000">
                <a:srgbClr val="000099"/>
              </a:gs>
            </a:gsLst>
            <a:lin ang="27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defRPr/>
            </a:pPr>
            <a:endParaRPr lang="en-US" sz="2160"/>
          </a:p>
        </p:txBody>
      </p:sp>
      <p:sp>
        <p:nvSpPr>
          <p:cNvPr id="54" name="Text Box 4"/>
          <p:cNvSpPr txBox="1">
            <a:spLocks noChangeArrowheads="1"/>
          </p:cNvSpPr>
          <p:nvPr/>
        </p:nvSpPr>
        <p:spPr bwMode="auto">
          <a:xfrm>
            <a:off x="669465" y="5242561"/>
            <a:ext cx="3772186" cy="12003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Individual Determination</a:t>
            </a:r>
          </a:p>
          <a:p>
            <a:pPr algn="ctr"/>
            <a:r>
              <a:rPr lang="en-US" altLang="en-US" sz="2400"/>
              <a:t>Of Moral Correctness</a:t>
            </a:r>
          </a:p>
          <a:p>
            <a:pPr algn="ctr"/>
            <a:r>
              <a:rPr lang="en-US" altLang="en-US" sz="2400"/>
              <a:t>(Response to Desires)</a:t>
            </a:r>
          </a:p>
        </p:txBody>
      </p:sp>
      <p:sp>
        <p:nvSpPr>
          <p:cNvPr id="55" name="Text Box 6"/>
          <p:cNvSpPr txBox="1">
            <a:spLocks noChangeArrowheads="1"/>
          </p:cNvSpPr>
          <p:nvPr/>
        </p:nvSpPr>
        <p:spPr bwMode="auto">
          <a:xfrm>
            <a:off x="2130881" y="4648201"/>
            <a:ext cx="923651" cy="5355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880">
                <a:solidFill>
                  <a:srgbClr val="FFFF00"/>
                </a:solidFill>
              </a:rPr>
              <a:t>Man</a:t>
            </a:r>
          </a:p>
        </p:txBody>
      </p:sp>
      <p:sp>
        <p:nvSpPr>
          <p:cNvPr id="56" name="Text Box 8"/>
          <p:cNvSpPr txBox="1">
            <a:spLocks noChangeArrowheads="1"/>
          </p:cNvSpPr>
          <p:nvPr/>
        </p:nvSpPr>
        <p:spPr bwMode="auto">
          <a:xfrm>
            <a:off x="1164223" y="899161"/>
            <a:ext cx="2866489"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Non-Personal,</a:t>
            </a:r>
          </a:p>
          <a:p>
            <a:pPr algn="ctr"/>
            <a:r>
              <a:rPr lang="en-US" altLang="en-US" sz="2400"/>
              <a:t>Non-Intrusive God</a:t>
            </a:r>
          </a:p>
        </p:txBody>
      </p:sp>
      <p:grpSp>
        <p:nvGrpSpPr>
          <p:cNvPr id="58" name="Group 65"/>
          <p:cNvGrpSpPr>
            <a:grpSpLocks/>
          </p:cNvGrpSpPr>
          <p:nvPr/>
        </p:nvGrpSpPr>
        <p:grpSpPr bwMode="auto">
          <a:xfrm>
            <a:off x="1055371" y="1905000"/>
            <a:ext cx="3242310" cy="2280280"/>
            <a:chOff x="234" y="1200"/>
            <a:chExt cx="1702" cy="1436"/>
          </a:xfrm>
        </p:grpSpPr>
        <p:sp>
          <p:nvSpPr>
            <p:cNvPr id="191511" name="Text Box 7"/>
            <p:cNvSpPr txBox="1">
              <a:spLocks noChangeArrowheads="1"/>
            </p:cNvSpPr>
            <p:nvPr/>
          </p:nvSpPr>
          <p:spPr bwMode="auto">
            <a:xfrm>
              <a:off x="234" y="2113"/>
              <a:ext cx="1702" cy="5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Religion is a Product</a:t>
              </a:r>
            </a:p>
            <a:p>
              <a:pPr algn="ctr"/>
              <a:r>
                <a:rPr lang="en-US" altLang="en-US" sz="2400"/>
                <a:t>Of Man’s Intellect</a:t>
              </a:r>
            </a:p>
          </p:txBody>
        </p:sp>
        <p:grpSp>
          <p:nvGrpSpPr>
            <p:cNvPr id="191512" name="Group 10"/>
            <p:cNvGrpSpPr>
              <a:grpSpLocks/>
            </p:cNvGrpSpPr>
            <p:nvPr/>
          </p:nvGrpSpPr>
          <p:grpSpPr bwMode="auto">
            <a:xfrm>
              <a:off x="696" y="1200"/>
              <a:ext cx="653" cy="922"/>
              <a:chOff x="1154" y="2947"/>
              <a:chExt cx="653" cy="922"/>
            </a:xfrm>
          </p:grpSpPr>
          <p:sp>
            <p:nvSpPr>
              <p:cNvPr id="191513" name="Oval 11"/>
              <p:cNvSpPr>
                <a:spLocks noChangeArrowheads="1"/>
              </p:cNvSpPr>
              <p:nvPr/>
            </p:nvSpPr>
            <p:spPr bwMode="auto">
              <a:xfrm>
                <a:off x="1374" y="3574"/>
                <a:ext cx="217" cy="190"/>
              </a:xfrm>
              <a:prstGeom prst="ellipse">
                <a:avLst/>
              </a:prstGeom>
              <a:solidFill>
                <a:srgbClr val="969696"/>
              </a:solidFill>
              <a:ln w="14605">
                <a:solidFill>
                  <a:schemeClr val="tx1"/>
                </a:solidFill>
                <a:round/>
                <a:headEnd/>
                <a:tailEnd/>
              </a:ln>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91514" name="Line 12"/>
              <p:cNvSpPr>
                <a:spLocks noChangeShapeType="1"/>
              </p:cNvSpPr>
              <p:nvPr/>
            </p:nvSpPr>
            <p:spPr bwMode="auto">
              <a:xfrm flipV="1">
                <a:off x="1478" y="3665"/>
                <a:ext cx="0" cy="143"/>
              </a:xfrm>
              <a:prstGeom prst="line">
                <a:avLst/>
              </a:prstGeom>
              <a:noFill/>
              <a:ln w="1460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1515" name="Line 13"/>
              <p:cNvSpPr>
                <a:spLocks noChangeShapeType="1"/>
              </p:cNvSpPr>
              <p:nvPr/>
            </p:nvSpPr>
            <p:spPr bwMode="auto">
              <a:xfrm>
                <a:off x="1370" y="3665"/>
                <a:ext cx="216" cy="0"/>
              </a:xfrm>
              <a:prstGeom prst="line">
                <a:avLst/>
              </a:prstGeom>
              <a:noFill/>
              <a:ln w="1460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1516" name="Rectangle 14"/>
              <p:cNvSpPr>
                <a:spLocks noChangeArrowheads="1"/>
              </p:cNvSpPr>
              <p:nvPr/>
            </p:nvSpPr>
            <p:spPr bwMode="auto">
              <a:xfrm>
                <a:off x="1618" y="3622"/>
                <a:ext cx="54" cy="142"/>
              </a:xfrm>
              <a:prstGeom prst="rect">
                <a:avLst/>
              </a:prstGeom>
              <a:blipFill dpi="0" rotWithShape="0">
                <a:blip r:embed="rId3"/>
                <a:srcRect/>
                <a:tile tx="0" ty="0" sx="100000" sy="100000" flip="none" algn="tl"/>
              </a:blipFill>
              <a:ln w="14605">
                <a:solidFill>
                  <a:schemeClr val="tx1"/>
                </a:solidFill>
                <a:miter lim="800000"/>
                <a:headEnd/>
                <a:tailEnd/>
              </a:ln>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91517" name="Rectangle 15"/>
              <p:cNvSpPr>
                <a:spLocks noChangeArrowheads="1"/>
              </p:cNvSpPr>
              <p:nvPr/>
            </p:nvSpPr>
            <p:spPr bwMode="auto">
              <a:xfrm>
                <a:off x="1290" y="3622"/>
                <a:ext cx="54" cy="142"/>
              </a:xfrm>
              <a:prstGeom prst="rect">
                <a:avLst/>
              </a:prstGeom>
              <a:blipFill dpi="0" rotWithShape="0">
                <a:blip r:embed="rId3"/>
                <a:srcRect/>
                <a:tile tx="0" ty="0" sx="100000" sy="100000" flip="none" algn="tl"/>
              </a:blipFill>
              <a:ln w="14605">
                <a:solidFill>
                  <a:schemeClr val="tx1"/>
                </a:solidFill>
                <a:miter lim="800000"/>
                <a:headEnd/>
                <a:tailEnd/>
              </a:ln>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91518" name="Line 16"/>
              <p:cNvSpPr>
                <a:spLocks noChangeShapeType="1"/>
              </p:cNvSpPr>
              <p:nvPr/>
            </p:nvSpPr>
            <p:spPr bwMode="auto">
              <a:xfrm flipV="1">
                <a:off x="1162" y="3338"/>
                <a:ext cx="322" cy="183"/>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1519" name="Line 17"/>
              <p:cNvSpPr>
                <a:spLocks noChangeShapeType="1"/>
              </p:cNvSpPr>
              <p:nvPr/>
            </p:nvSpPr>
            <p:spPr bwMode="auto">
              <a:xfrm>
                <a:off x="1481" y="3338"/>
                <a:ext cx="322" cy="183"/>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1520" name="Line 18"/>
              <p:cNvSpPr>
                <a:spLocks noChangeShapeType="1"/>
              </p:cNvSpPr>
              <p:nvPr/>
            </p:nvSpPr>
            <p:spPr bwMode="auto">
              <a:xfrm flipV="1">
                <a:off x="1424" y="2947"/>
                <a:ext cx="54" cy="335"/>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1521" name="Line 19"/>
              <p:cNvSpPr>
                <a:spLocks noChangeShapeType="1"/>
              </p:cNvSpPr>
              <p:nvPr/>
            </p:nvSpPr>
            <p:spPr bwMode="auto">
              <a:xfrm>
                <a:off x="1478" y="2947"/>
                <a:ext cx="54" cy="335"/>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70" name="Rectangle 20"/>
              <p:cNvSpPr>
                <a:spLocks noChangeArrowheads="1"/>
              </p:cNvSpPr>
              <p:nvPr/>
            </p:nvSpPr>
            <p:spPr bwMode="auto">
              <a:xfrm>
                <a:off x="1212" y="3526"/>
                <a:ext cx="54" cy="286"/>
              </a:xfrm>
              <a:prstGeom prst="rect">
                <a:avLst/>
              </a:prstGeom>
              <a:gradFill rotWithShape="0">
                <a:gsLst>
                  <a:gs pos="0">
                    <a:schemeClr val="bg1"/>
                  </a:gs>
                  <a:gs pos="50000">
                    <a:srgbClr val="FFFFFF"/>
                  </a:gs>
                  <a:gs pos="100000">
                    <a:schemeClr val="bg1"/>
                  </a:gs>
                </a:gsLst>
                <a:lin ang="0" scaled="1"/>
              </a:gradFill>
              <a:ln w="14605">
                <a:solidFill>
                  <a:schemeClr val="tx1"/>
                </a:solidFill>
                <a:miter lim="800000"/>
                <a:headEnd/>
                <a:tailEnd/>
              </a:ln>
            </p:spPr>
            <p:txBody>
              <a:bodyPr/>
              <a:lstStyle/>
              <a:p>
                <a:pPr eaLnBrk="0" hangingPunct="0">
                  <a:defRPr/>
                </a:pPr>
                <a:endParaRPr lang="en-US" sz="2160"/>
              </a:p>
            </p:txBody>
          </p:sp>
          <p:sp>
            <p:nvSpPr>
              <p:cNvPr id="71" name="Rectangle 21"/>
              <p:cNvSpPr>
                <a:spLocks noChangeArrowheads="1"/>
              </p:cNvSpPr>
              <p:nvPr/>
            </p:nvSpPr>
            <p:spPr bwMode="auto">
              <a:xfrm>
                <a:off x="1374" y="3526"/>
                <a:ext cx="54" cy="286"/>
              </a:xfrm>
              <a:prstGeom prst="rect">
                <a:avLst/>
              </a:prstGeom>
              <a:gradFill rotWithShape="0">
                <a:gsLst>
                  <a:gs pos="0">
                    <a:schemeClr val="bg1"/>
                  </a:gs>
                  <a:gs pos="50000">
                    <a:srgbClr val="FFFFFF"/>
                  </a:gs>
                  <a:gs pos="100000">
                    <a:schemeClr val="bg1"/>
                  </a:gs>
                </a:gsLst>
                <a:lin ang="0" scaled="1"/>
              </a:gradFill>
              <a:ln w="14605">
                <a:solidFill>
                  <a:schemeClr val="tx1"/>
                </a:solidFill>
                <a:miter lim="800000"/>
                <a:headEnd/>
                <a:tailEnd/>
              </a:ln>
            </p:spPr>
            <p:txBody>
              <a:bodyPr/>
              <a:lstStyle/>
              <a:p>
                <a:pPr eaLnBrk="0" hangingPunct="0">
                  <a:defRPr/>
                </a:pPr>
                <a:endParaRPr lang="en-US" sz="2160"/>
              </a:p>
            </p:txBody>
          </p:sp>
          <p:sp>
            <p:nvSpPr>
              <p:cNvPr id="72" name="Rectangle 22"/>
              <p:cNvSpPr>
                <a:spLocks noChangeArrowheads="1"/>
              </p:cNvSpPr>
              <p:nvPr/>
            </p:nvSpPr>
            <p:spPr bwMode="auto">
              <a:xfrm>
                <a:off x="1699" y="3526"/>
                <a:ext cx="54" cy="286"/>
              </a:xfrm>
              <a:prstGeom prst="rect">
                <a:avLst/>
              </a:prstGeom>
              <a:gradFill rotWithShape="0">
                <a:gsLst>
                  <a:gs pos="0">
                    <a:schemeClr val="bg1"/>
                  </a:gs>
                  <a:gs pos="50000">
                    <a:srgbClr val="FFFFFF"/>
                  </a:gs>
                  <a:gs pos="100000">
                    <a:schemeClr val="bg1"/>
                  </a:gs>
                </a:gsLst>
                <a:lin ang="0" scaled="1"/>
              </a:gradFill>
              <a:ln w="14605">
                <a:solidFill>
                  <a:schemeClr val="tx1"/>
                </a:solidFill>
                <a:miter lim="800000"/>
                <a:headEnd/>
                <a:tailEnd/>
              </a:ln>
            </p:spPr>
            <p:txBody>
              <a:bodyPr/>
              <a:lstStyle/>
              <a:p>
                <a:pPr eaLnBrk="0" hangingPunct="0">
                  <a:defRPr/>
                </a:pPr>
                <a:endParaRPr lang="en-US" sz="2160"/>
              </a:p>
            </p:txBody>
          </p:sp>
          <p:sp>
            <p:nvSpPr>
              <p:cNvPr id="191525" name="Line 23"/>
              <p:cNvSpPr>
                <a:spLocks noChangeShapeType="1"/>
              </p:cNvSpPr>
              <p:nvPr/>
            </p:nvSpPr>
            <p:spPr bwMode="auto">
              <a:xfrm>
                <a:off x="1154" y="3521"/>
                <a:ext cx="64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1526" name="Rectangle 24" descr="Dark horizontal"/>
              <p:cNvSpPr>
                <a:spLocks noChangeArrowheads="1"/>
              </p:cNvSpPr>
              <p:nvPr/>
            </p:nvSpPr>
            <p:spPr bwMode="auto">
              <a:xfrm>
                <a:off x="1158" y="3813"/>
                <a:ext cx="649" cy="47"/>
              </a:xfrm>
              <a:prstGeom prst="rect">
                <a:avLst/>
              </a:prstGeom>
              <a:pattFill prst="dkHorz">
                <a:fgClr>
                  <a:srgbClr val="000000"/>
                </a:fgClr>
                <a:bgClr>
                  <a:srgbClr val="FFFFFF"/>
                </a:bgClr>
              </a:pattFill>
              <a:ln w="14605">
                <a:solidFill>
                  <a:schemeClr val="tx1"/>
                </a:solidFill>
                <a:miter lim="800000"/>
                <a:headEnd/>
                <a:tailEnd/>
              </a:ln>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91527" name="Line 25"/>
              <p:cNvSpPr>
                <a:spLocks noChangeShapeType="1"/>
              </p:cNvSpPr>
              <p:nvPr/>
            </p:nvSpPr>
            <p:spPr bwMode="auto">
              <a:xfrm flipV="1">
                <a:off x="1424" y="3282"/>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1528" name="Line 26"/>
              <p:cNvSpPr>
                <a:spLocks noChangeShapeType="1"/>
              </p:cNvSpPr>
              <p:nvPr/>
            </p:nvSpPr>
            <p:spPr bwMode="auto">
              <a:xfrm>
                <a:off x="1424" y="3282"/>
                <a:ext cx="108" cy="0"/>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191529" name="Line 27"/>
              <p:cNvSpPr>
                <a:spLocks noChangeShapeType="1"/>
              </p:cNvSpPr>
              <p:nvPr/>
            </p:nvSpPr>
            <p:spPr bwMode="auto">
              <a:xfrm>
                <a:off x="1532" y="3282"/>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78" name="Rectangle 28"/>
              <p:cNvSpPr>
                <a:spLocks noChangeArrowheads="1"/>
              </p:cNvSpPr>
              <p:nvPr/>
            </p:nvSpPr>
            <p:spPr bwMode="auto">
              <a:xfrm>
                <a:off x="1536" y="3525"/>
                <a:ext cx="54" cy="287"/>
              </a:xfrm>
              <a:prstGeom prst="rect">
                <a:avLst/>
              </a:prstGeom>
              <a:gradFill rotWithShape="0">
                <a:gsLst>
                  <a:gs pos="0">
                    <a:schemeClr val="bg1"/>
                  </a:gs>
                  <a:gs pos="50000">
                    <a:srgbClr val="FFFFFF"/>
                  </a:gs>
                  <a:gs pos="100000">
                    <a:schemeClr val="bg1"/>
                  </a:gs>
                </a:gsLst>
                <a:lin ang="0" scaled="1"/>
              </a:gradFill>
              <a:ln w="14605">
                <a:solidFill>
                  <a:schemeClr val="tx1"/>
                </a:solidFill>
                <a:miter lim="800000"/>
                <a:headEnd/>
                <a:tailEnd/>
              </a:ln>
            </p:spPr>
            <p:txBody>
              <a:bodyPr/>
              <a:lstStyle/>
              <a:p>
                <a:pPr eaLnBrk="0" hangingPunct="0">
                  <a:defRPr/>
                </a:pPr>
                <a:endParaRPr lang="en-US" sz="2160"/>
              </a:p>
            </p:txBody>
          </p:sp>
          <p:sp>
            <p:nvSpPr>
              <p:cNvPr id="191531" name="Rectangle 29" descr="Dotted grid"/>
              <p:cNvSpPr>
                <a:spLocks noChangeArrowheads="1"/>
              </p:cNvSpPr>
              <p:nvPr/>
            </p:nvSpPr>
            <p:spPr bwMode="auto">
              <a:xfrm>
                <a:off x="1429" y="3602"/>
                <a:ext cx="97" cy="267"/>
              </a:xfrm>
              <a:prstGeom prst="rect">
                <a:avLst/>
              </a:prstGeom>
              <a:pattFill prst="dotGrid">
                <a:fgClr>
                  <a:schemeClr val="bg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91532" name="Rectangle 30" descr="Dotted grid"/>
              <p:cNvSpPr>
                <a:spLocks noChangeArrowheads="1"/>
              </p:cNvSpPr>
              <p:nvPr/>
            </p:nvSpPr>
            <p:spPr bwMode="auto">
              <a:xfrm>
                <a:off x="1483" y="3602"/>
                <a:ext cx="97" cy="267"/>
              </a:xfrm>
              <a:prstGeom prst="rect">
                <a:avLst/>
              </a:prstGeom>
              <a:pattFill prst="dotGrid">
                <a:fgClr>
                  <a:schemeClr val="bg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grpSp>
      </p:grpSp>
      <p:sp>
        <p:nvSpPr>
          <p:cNvPr id="81" name="AutoShape 31"/>
          <p:cNvSpPr>
            <a:spLocks noChangeArrowheads="1"/>
          </p:cNvSpPr>
          <p:nvPr/>
        </p:nvSpPr>
        <p:spPr bwMode="auto">
          <a:xfrm>
            <a:off x="1695450" y="4233727"/>
            <a:ext cx="1712596" cy="482239"/>
          </a:xfrm>
          <a:prstGeom prst="upArrow">
            <a:avLst>
              <a:gd name="adj1" fmla="val 50000"/>
              <a:gd name="adj2" fmla="val 25000"/>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Tree>
    <p:extLst>
      <p:ext uri="{BB962C8B-B14F-4D97-AF65-F5344CB8AC3E}">
        <p14:creationId xmlns:p14="http://schemas.microsoft.com/office/powerpoint/2010/main" val="1461644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5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wipe(down)">
                                      <p:cBhvr>
                                        <p:cTn id="14" dur="500"/>
                                        <p:tgtEl>
                                          <p:spTgt spid="81"/>
                                        </p:tgtEl>
                                      </p:cBhvr>
                                    </p:animEffec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58"/>
                                        </p:tgtEl>
                                        <p:attrNameLst>
                                          <p:attrName>style.visibility</p:attrName>
                                        </p:attrNameLst>
                                      </p:cBhvr>
                                      <p:to>
                                        <p:strVal val="visible"/>
                                      </p:to>
                                    </p:se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1000"/>
                                  </p:stCondLst>
                                  <p:childTnLst>
                                    <p:set>
                                      <p:cBhvr>
                                        <p:cTn id="23" dur="1" fill="hold">
                                          <p:stCondLst>
                                            <p:cond delay="0"/>
                                          </p:stCondLst>
                                        </p:cTn>
                                        <p:tgtEl>
                                          <p:spTgt spid="5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0776"/>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0777"/>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3077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30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utoUpdateAnimBg="0"/>
      <p:bldP spid="55" grpId="0"/>
      <p:bldP spid="56" grpId="0"/>
      <p:bldP spid="8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p:txBody>
          <a:bodyPr/>
          <a:lstStyle/>
          <a:p>
            <a:r>
              <a:rPr lang="en-US" altLang="en-US"/>
              <a:t>False Teachings (2 Pet/J)</a:t>
            </a:r>
          </a:p>
        </p:txBody>
      </p:sp>
      <p:sp>
        <p:nvSpPr>
          <p:cNvPr id="3" name="Content Placeholder 2"/>
          <p:cNvSpPr>
            <a:spLocks noGrp="1"/>
          </p:cNvSpPr>
          <p:nvPr>
            <p:ph idx="1"/>
          </p:nvPr>
        </p:nvSpPr>
        <p:spPr/>
        <p:txBody>
          <a:bodyPr/>
          <a:lstStyle/>
          <a:p>
            <a:r>
              <a:rPr lang="en-US" altLang="en-US"/>
              <a:t>Freedom from rules.  “Grace.”</a:t>
            </a:r>
          </a:p>
          <a:p>
            <a:r>
              <a:rPr lang="en-US" altLang="en-US"/>
              <a:t>Sensuality – slavery to the senses</a:t>
            </a:r>
          </a:p>
          <a:p>
            <a:r>
              <a:rPr lang="en-US" altLang="en-US"/>
              <a:t>Teachings aren’t literally binding</a:t>
            </a:r>
          </a:p>
          <a:p>
            <a:r>
              <a:rPr lang="en-US" altLang="en-US"/>
              <a:t>The unfulfilled prophecy will remain so</a:t>
            </a:r>
          </a:p>
          <a:p>
            <a:r>
              <a:rPr lang="en-US" altLang="en-US"/>
              <a:t>Jesus was a teacher of good principles</a:t>
            </a:r>
          </a:p>
          <a:p>
            <a:r>
              <a:rPr lang="en-US" altLang="en-US"/>
              <a:t>There’s nothing to be “saved” from</a:t>
            </a:r>
          </a:p>
        </p:txBody>
      </p:sp>
      <p:sp>
        <p:nvSpPr>
          <p:cNvPr id="4"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2F8CBA04-5236-433A-95E3-8F6CB0236755}" type="slidenum">
              <a:rPr lang="en-US" altLang="en-US" b="0">
                <a:latin typeface="Times New Roman" panose="02020603050405020304" pitchFamily="18" charset="0"/>
              </a:rPr>
              <a:pPr/>
              <a:t>68</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63806995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p:txBody>
          <a:bodyPr/>
          <a:lstStyle/>
          <a:p>
            <a:r>
              <a:rPr lang="en-US" altLang="en-US"/>
              <a:t>Exiles</a:t>
            </a:r>
          </a:p>
        </p:txBody>
      </p:sp>
      <p:sp>
        <p:nvSpPr>
          <p:cNvPr id="193539" name="Content Placeholder 2"/>
          <p:cNvSpPr>
            <a:spLocks noGrp="1"/>
          </p:cNvSpPr>
          <p:nvPr>
            <p:ph idx="1"/>
          </p:nvPr>
        </p:nvSpPr>
        <p:spPr/>
        <p:txBody>
          <a:bodyPr/>
          <a:lstStyle/>
          <a:p>
            <a:r>
              <a:rPr lang="en-US" altLang="en-US" sz="4320"/>
              <a:t>Christians don’t belong here.</a:t>
            </a:r>
          </a:p>
          <a:p>
            <a:pPr lvl="1"/>
            <a:r>
              <a:rPr lang="en-US" altLang="en-US" sz="3840"/>
              <a:t>1:1,17</a:t>
            </a:r>
          </a:p>
          <a:p>
            <a:pPr lvl="1"/>
            <a:endParaRPr lang="en-US" altLang="en-US" sz="3840"/>
          </a:p>
          <a:p>
            <a:pPr lvl="1"/>
            <a:r>
              <a:rPr lang="en-US" altLang="en-US" sz="3840"/>
              <a:t>2:11</a:t>
            </a:r>
          </a:p>
          <a:p>
            <a:pPr lvl="1"/>
            <a:endParaRPr lang="en-US" altLang="en-US" sz="3840"/>
          </a:p>
          <a:p>
            <a:pPr lvl="1"/>
            <a:r>
              <a:rPr lang="en-US" altLang="en-US" sz="3840"/>
              <a:t>2:5,9</a:t>
            </a:r>
          </a:p>
        </p:txBody>
      </p:sp>
      <p:sp>
        <p:nvSpPr>
          <p:cNvPr id="4"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F25EA9A-DE98-4A22-8478-8410DB5D16E3}" type="slidenum">
              <a:rPr lang="en-US" altLang="en-US" b="0">
                <a:latin typeface="Times New Roman" panose="02020603050405020304" pitchFamily="18" charset="0"/>
              </a:rPr>
              <a:pPr/>
              <a:t>69</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322256704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E47D9-98AE-4340-9221-9B3F265413D0}"/>
              </a:ext>
            </a:extLst>
          </p:cNvPr>
          <p:cNvSpPr>
            <a:spLocks noGrp="1"/>
          </p:cNvSpPr>
          <p:nvPr>
            <p:ph type="title"/>
          </p:nvPr>
        </p:nvSpPr>
        <p:spPr>
          <a:xfrm>
            <a:off x="838200" y="1"/>
            <a:ext cx="10515600" cy="717452"/>
          </a:xfrm>
          <a:solidFill>
            <a:schemeClr val="accent4">
              <a:lumMod val="40000"/>
              <a:lumOff val="60000"/>
              <a:alpha val="48000"/>
            </a:schemeClr>
          </a:solidFill>
          <a:ln>
            <a:solidFill>
              <a:srgbClr val="663300"/>
            </a:solidFill>
          </a:ln>
        </p:spPr>
        <p:txBody>
          <a:bodyPr>
            <a:normAutofit fontScale="90000"/>
          </a:bodyPr>
          <a:lstStyle/>
          <a:p>
            <a:r>
              <a:rPr lang="en-US" sz="6000" dirty="0"/>
              <a:t>1</a:t>
            </a:r>
            <a:r>
              <a:rPr lang="en-US" sz="6000" baseline="30000" dirty="0"/>
              <a:t>st</a:t>
            </a:r>
            <a:r>
              <a:rPr lang="en-US" sz="6000" dirty="0"/>
              <a:t> Peter Overview</a:t>
            </a:r>
          </a:p>
        </p:txBody>
      </p:sp>
      <p:sp>
        <p:nvSpPr>
          <p:cNvPr id="3" name="Content Placeholder 2">
            <a:extLst>
              <a:ext uri="{FF2B5EF4-FFF2-40B4-BE49-F238E27FC236}">
                <a16:creationId xmlns:a16="http://schemas.microsoft.com/office/drawing/2014/main" id="{36937809-EAE9-4F2C-A810-0FE60FA1524D}"/>
              </a:ext>
            </a:extLst>
          </p:cNvPr>
          <p:cNvSpPr>
            <a:spLocks noGrp="1"/>
          </p:cNvSpPr>
          <p:nvPr>
            <p:ph idx="1"/>
          </p:nvPr>
        </p:nvSpPr>
        <p:spPr>
          <a:xfrm>
            <a:off x="159026" y="840823"/>
            <a:ext cx="11847444" cy="5904534"/>
          </a:xfrm>
        </p:spPr>
        <p:txBody>
          <a:bodyPr>
            <a:normAutofit fontScale="77500" lnSpcReduction="20000"/>
          </a:bodyPr>
          <a:lstStyle/>
          <a:p>
            <a:r>
              <a:rPr lang="en-US" dirty="0">
                <a:solidFill>
                  <a:srgbClr val="C00000"/>
                </a:solidFill>
              </a:rPr>
              <a:t>Chapter 1	The Redemption of the Christian</a:t>
            </a:r>
          </a:p>
          <a:p>
            <a:pPr lvl="1"/>
            <a:r>
              <a:rPr lang="en-US" dirty="0"/>
              <a:t>No Matter What Happens – We Have a Living / Lively Hope!</a:t>
            </a:r>
          </a:p>
          <a:p>
            <a:pPr lvl="1"/>
            <a:r>
              <a:rPr lang="en-US" dirty="0"/>
              <a:t>We are Called to be Holy – therefore love one another earnestly from a pure heart.</a:t>
            </a:r>
          </a:p>
          <a:p>
            <a:r>
              <a:rPr lang="en-US" dirty="0">
                <a:solidFill>
                  <a:srgbClr val="C00000"/>
                </a:solidFill>
              </a:rPr>
              <a:t>Chapter 2	The Sanctification of the Christian</a:t>
            </a:r>
          </a:p>
          <a:p>
            <a:pPr lvl="1"/>
            <a:r>
              <a:rPr lang="en-US" dirty="0"/>
              <a:t>Long for Pure Spiritual Milk</a:t>
            </a:r>
          </a:p>
          <a:p>
            <a:pPr lvl="1"/>
            <a:r>
              <a:rPr lang="en-US" dirty="0"/>
              <a:t>Offer Spiritual Sacrifices Acceptable to God</a:t>
            </a:r>
          </a:p>
          <a:p>
            <a:pPr lvl="1"/>
            <a:r>
              <a:rPr lang="en-US" dirty="0"/>
              <a:t>We are a Chosen Race, a Royal Priesthood, a Holy Nation, Possessed by Him</a:t>
            </a:r>
          </a:p>
          <a:p>
            <a:pPr lvl="1"/>
            <a:r>
              <a:rPr lang="en-US" dirty="0"/>
              <a:t>Sojourners and Exiles – Abstain, Keep Conduct Honorable, Show Good Deeds</a:t>
            </a:r>
          </a:p>
          <a:p>
            <a:pPr lvl="1"/>
            <a:r>
              <a:rPr lang="en-US" dirty="0"/>
              <a:t>Be Subject to Authority: Governments, Masters – Honor Everyone, Love Brothers</a:t>
            </a:r>
          </a:p>
          <a:p>
            <a:r>
              <a:rPr lang="en-US" dirty="0">
                <a:solidFill>
                  <a:srgbClr val="C00000"/>
                </a:solidFill>
              </a:rPr>
              <a:t>Chapter 3	The Relationships of the Christian</a:t>
            </a:r>
          </a:p>
          <a:p>
            <a:pPr lvl="1"/>
            <a:r>
              <a:rPr lang="en-US" dirty="0"/>
              <a:t>Wives and Husbands</a:t>
            </a:r>
          </a:p>
          <a:p>
            <a:pPr lvl="1"/>
            <a:r>
              <a:rPr lang="en-US" dirty="0"/>
              <a:t>Unity of Mind, Sympathy, Brotherly Love, Tender Hearted, Humble Mind</a:t>
            </a:r>
          </a:p>
          <a:p>
            <a:pPr lvl="1"/>
            <a:r>
              <a:rPr lang="en-US" dirty="0"/>
              <a:t>Honor Christ – Be Ready to Give an Answer for the Hope you have</a:t>
            </a:r>
          </a:p>
          <a:p>
            <a:pPr lvl="1"/>
            <a:r>
              <a:rPr lang="en-US" dirty="0"/>
              <a:t>Baptism Now Saves You (21)</a:t>
            </a:r>
          </a:p>
          <a:p>
            <a:r>
              <a:rPr lang="en-US" dirty="0">
                <a:solidFill>
                  <a:srgbClr val="C00000"/>
                </a:solidFill>
              </a:rPr>
              <a:t>Chapter 4	The Suffering of the Christian</a:t>
            </a:r>
          </a:p>
          <a:p>
            <a:pPr lvl="1"/>
            <a:r>
              <a:rPr lang="en-US" dirty="0"/>
              <a:t>Arm Yourself with Correct Thinking, Be Self-Control, and Sober-Minded</a:t>
            </a:r>
          </a:p>
          <a:p>
            <a:pPr lvl="1"/>
            <a:r>
              <a:rPr lang="en-US" dirty="0"/>
              <a:t>Keep Loving One Another - Serve, Show, Speak and Rejoice</a:t>
            </a:r>
          </a:p>
          <a:p>
            <a:r>
              <a:rPr lang="en-US" dirty="0">
                <a:solidFill>
                  <a:srgbClr val="C00000"/>
                </a:solidFill>
              </a:rPr>
              <a:t>Chapter 5	The Obligation of the Christian</a:t>
            </a:r>
          </a:p>
          <a:p>
            <a:pPr lvl="1"/>
            <a:r>
              <a:rPr lang="en-US" dirty="0"/>
              <a:t>The Elect: Elders, Shepherd the Flock, Humble, Cast, Resist</a:t>
            </a:r>
          </a:p>
          <a:p>
            <a:pPr lvl="1"/>
            <a:r>
              <a:rPr lang="en-US" dirty="0"/>
              <a:t>And God Will: Restore, Confirm, Strengthen, and Establish you</a:t>
            </a:r>
          </a:p>
        </p:txBody>
      </p:sp>
    </p:spTree>
    <p:extLst>
      <p:ext uri="{BB962C8B-B14F-4D97-AF65-F5344CB8AC3E}">
        <p14:creationId xmlns:p14="http://schemas.microsoft.com/office/powerpoint/2010/main" val="399769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arn(inVertical)">
                                      <p:cBhvr>
                                        <p:cTn id="30" dur="500"/>
                                        <p:tgtEl>
                                          <p:spTgt spid="3">
                                            <p:txEl>
                                              <p:pRg st="7" end="7"/>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arn(inVertical)">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barn(inVertical)">
                                      <p:cBhvr>
                                        <p:cTn id="38" dur="500"/>
                                        <p:tgtEl>
                                          <p:spTgt spid="3">
                                            <p:txEl>
                                              <p:pRg st="9" end="9"/>
                                            </p:txEl>
                                          </p:spTgt>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barn(inVertical)">
                                      <p:cBhvr>
                                        <p:cTn id="41" dur="500"/>
                                        <p:tgtEl>
                                          <p:spTgt spid="3">
                                            <p:txEl>
                                              <p:pRg st="10" end="10"/>
                                            </p:txEl>
                                          </p:spTgt>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barn(inVertical)">
                                      <p:cBhvr>
                                        <p:cTn id="44" dur="500"/>
                                        <p:tgtEl>
                                          <p:spTgt spid="3">
                                            <p:txEl>
                                              <p:pRg st="11" end="11"/>
                                            </p:txEl>
                                          </p:spTgt>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barn(inVertical)">
                                      <p:cBhvr>
                                        <p:cTn id="47" dur="500"/>
                                        <p:tgtEl>
                                          <p:spTgt spid="3">
                                            <p:txEl>
                                              <p:pRg st="12" end="12"/>
                                            </p:txEl>
                                          </p:spTgt>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barn(inVertical)">
                                      <p:cBhvr>
                                        <p:cTn id="50" dur="500"/>
                                        <p:tgtEl>
                                          <p:spTgt spid="3">
                                            <p:txEl>
                                              <p:pRg st="13" end="1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animEffect transition="in" filter="barn(inVertical)">
                                      <p:cBhvr>
                                        <p:cTn id="55" dur="500"/>
                                        <p:tgtEl>
                                          <p:spTgt spid="3">
                                            <p:txEl>
                                              <p:pRg st="14" end="14"/>
                                            </p:txEl>
                                          </p:spTgt>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
                                            <p:txEl>
                                              <p:pRg st="15" end="15"/>
                                            </p:txEl>
                                          </p:spTgt>
                                        </p:tgtEl>
                                        <p:attrNameLst>
                                          <p:attrName>style.visibility</p:attrName>
                                        </p:attrNameLst>
                                      </p:cBhvr>
                                      <p:to>
                                        <p:strVal val="visible"/>
                                      </p:to>
                                    </p:set>
                                    <p:animEffect transition="in" filter="barn(inVertical)">
                                      <p:cBhvr>
                                        <p:cTn id="58" dur="500"/>
                                        <p:tgtEl>
                                          <p:spTgt spid="3">
                                            <p:txEl>
                                              <p:pRg st="15" end="15"/>
                                            </p:txEl>
                                          </p:spTgt>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
                                            <p:txEl>
                                              <p:pRg st="16" end="16"/>
                                            </p:txEl>
                                          </p:spTgt>
                                        </p:tgtEl>
                                        <p:attrNameLst>
                                          <p:attrName>style.visibility</p:attrName>
                                        </p:attrNameLst>
                                      </p:cBhvr>
                                      <p:to>
                                        <p:strVal val="visible"/>
                                      </p:to>
                                    </p:set>
                                    <p:animEffect transition="in" filter="barn(inVertical)">
                                      <p:cBhvr>
                                        <p:cTn id="61" dur="500"/>
                                        <p:tgtEl>
                                          <p:spTgt spid="3">
                                            <p:txEl>
                                              <p:pRg st="16" end="1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
                                            <p:txEl>
                                              <p:pRg st="17" end="17"/>
                                            </p:txEl>
                                          </p:spTgt>
                                        </p:tgtEl>
                                        <p:attrNameLst>
                                          <p:attrName>style.visibility</p:attrName>
                                        </p:attrNameLst>
                                      </p:cBhvr>
                                      <p:to>
                                        <p:strVal val="visible"/>
                                      </p:to>
                                    </p:set>
                                    <p:animEffect transition="in" filter="barn(inVertical)">
                                      <p:cBhvr>
                                        <p:cTn id="66" dur="500"/>
                                        <p:tgtEl>
                                          <p:spTgt spid="3">
                                            <p:txEl>
                                              <p:pRg st="17" end="17"/>
                                            </p:txEl>
                                          </p:spTgt>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
                                            <p:txEl>
                                              <p:pRg st="18" end="18"/>
                                            </p:txEl>
                                          </p:spTgt>
                                        </p:tgtEl>
                                        <p:attrNameLst>
                                          <p:attrName>style.visibility</p:attrName>
                                        </p:attrNameLst>
                                      </p:cBhvr>
                                      <p:to>
                                        <p:strVal val="visible"/>
                                      </p:to>
                                    </p:set>
                                    <p:animEffect transition="in" filter="barn(inVertical)">
                                      <p:cBhvr>
                                        <p:cTn id="69" dur="500"/>
                                        <p:tgtEl>
                                          <p:spTgt spid="3">
                                            <p:txEl>
                                              <p:pRg st="18" end="18"/>
                                            </p:txEl>
                                          </p:spTgt>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
                                            <p:txEl>
                                              <p:pRg st="19" end="19"/>
                                            </p:txEl>
                                          </p:spTgt>
                                        </p:tgtEl>
                                        <p:attrNameLst>
                                          <p:attrName>style.visibility</p:attrName>
                                        </p:attrNameLst>
                                      </p:cBhvr>
                                      <p:to>
                                        <p:strVal val="visible"/>
                                      </p:to>
                                    </p:set>
                                    <p:animEffect transition="in" filter="barn(inVertical)">
                                      <p:cBhvr>
                                        <p:cTn id="72"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4098"/>
          <p:cNvSpPr>
            <a:spLocks noGrp="1" noChangeArrowheads="1"/>
          </p:cNvSpPr>
          <p:nvPr>
            <p:ph type="ctrTitle"/>
          </p:nvPr>
        </p:nvSpPr>
        <p:spPr>
          <a:xfrm>
            <a:off x="1432560" y="2148840"/>
            <a:ext cx="9326880" cy="1143000"/>
          </a:xfrm>
        </p:spPr>
        <p:txBody>
          <a:bodyPr>
            <a:normAutofit fontScale="90000"/>
          </a:bodyPr>
          <a:lstStyle/>
          <a:p>
            <a:r>
              <a:rPr lang="en-US" altLang="en-US" sz="7920"/>
              <a:t>I &amp; II Peter, &amp; Jude</a:t>
            </a:r>
            <a:br>
              <a:rPr lang="en-US" altLang="en-US" sz="7920"/>
            </a:br>
            <a:r>
              <a:rPr lang="en-US" altLang="en-US" sz="4320"/>
              <a:t>Lesson 13 - Review</a:t>
            </a:r>
          </a:p>
        </p:txBody>
      </p:sp>
    </p:spTree>
    <p:extLst>
      <p:ext uri="{BB962C8B-B14F-4D97-AF65-F5344CB8AC3E}">
        <p14:creationId xmlns:p14="http://schemas.microsoft.com/office/powerpoint/2010/main" val="1276185774"/>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p:txBody>
          <a:bodyPr/>
          <a:lstStyle/>
          <a:p>
            <a:r>
              <a:rPr lang="en-US" altLang="en-US">
                <a:solidFill>
                  <a:srgbClr val="FFFF00"/>
                </a:solidFill>
              </a:rPr>
              <a:t>Pre- Class work:</a:t>
            </a:r>
          </a:p>
        </p:txBody>
      </p:sp>
      <p:sp>
        <p:nvSpPr>
          <p:cNvPr id="195587" name="Content Placeholder 2"/>
          <p:cNvSpPr>
            <a:spLocks noGrp="1"/>
          </p:cNvSpPr>
          <p:nvPr>
            <p:ph idx="1"/>
          </p:nvPr>
        </p:nvSpPr>
        <p:spPr>
          <a:xfrm>
            <a:off x="1432560" y="960120"/>
            <a:ext cx="9326880" cy="1097280"/>
          </a:xfrm>
        </p:spPr>
        <p:txBody>
          <a:bodyPr>
            <a:normAutofit fontScale="77500" lnSpcReduction="20000"/>
          </a:bodyPr>
          <a:lstStyle/>
          <a:p>
            <a:r>
              <a:rPr lang="en-US" altLang="en-US" sz="2880"/>
              <a:t>Make a list of the top 2-3 things you learned in this study. </a:t>
            </a:r>
          </a:p>
          <a:p>
            <a:endParaRPr lang="en-US" altLang="en-US" sz="2880"/>
          </a:p>
          <a:p>
            <a:r>
              <a:rPr lang="en-US" altLang="en-US" sz="2880"/>
              <a:t>Be prepared to share these things with others</a:t>
            </a:r>
          </a:p>
          <a:p>
            <a:endParaRPr lang="en-US" altLang="en-US" sz="2880"/>
          </a:p>
          <a:p>
            <a:endParaRPr lang="en-US" altLang="en-US" sz="2880"/>
          </a:p>
        </p:txBody>
      </p:sp>
    </p:spTree>
    <p:extLst>
      <p:ext uri="{BB962C8B-B14F-4D97-AF65-F5344CB8AC3E}">
        <p14:creationId xmlns:p14="http://schemas.microsoft.com/office/powerpoint/2010/main" val="3362522217"/>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xfrm>
            <a:off x="1981200" y="36196"/>
            <a:ext cx="9326880" cy="685800"/>
          </a:xfrm>
        </p:spPr>
        <p:txBody>
          <a:bodyPr/>
          <a:lstStyle/>
          <a:p>
            <a:r>
              <a:rPr lang="en-US" altLang="en-US" sz="4320"/>
              <a:t>Class Schedule:</a:t>
            </a:r>
          </a:p>
        </p:txBody>
      </p:sp>
      <p:graphicFrame>
        <p:nvGraphicFramePr>
          <p:cNvPr id="9" name="Table 8"/>
          <p:cNvGraphicFramePr>
            <a:graphicFrameLocks noGrp="1"/>
          </p:cNvGraphicFramePr>
          <p:nvPr/>
        </p:nvGraphicFramePr>
        <p:xfrm>
          <a:off x="792480" y="868681"/>
          <a:ext cx="10515600" cy="4739639"/>
        </p:xfrm>
        <a:graphic>
          <a:graphicData uri="http://schemas.openxmlformats.org/drawingml/2006/table">
            <a:tbl>
              <a:tblPr/>
              <a:tblGrid>
                <a:gridCol w="1189662">
                  <a:extLst>
                    <a:ext uri="{9D8B030D-6E8A-4147-A177-3AD203B41FA5}">
                      <a16:colId xmlns:a16="http://schemas.microsoft.com/office/drawing/2014/main" val="20000"/>
                    </a:ext>
                  </a:extLst>
                </a:gridCol>
                <a:gridCol w="5731998">
                  <a:extLst>
                    <a:ext uri="{9D8B030D-6E8A-4147-A177-3AD203B41FA5}">
                      <a16:colId xmlns:a16="http://schemas.microsoft.com/office/drawing/2014/main" val="20001"/>
                    </a:ext>
                  </a:extLst>
                </a:gridCol>
                <a:gridCol w="3593940">
                  <a:extLst>
                    <a:ext uri="{9D8B030D-6E8A-4147-A177-3AD203B41FA5}">
                      <a16:colId xmlns:a16="http://schemas.microsoft.com/office/drawing/2014/main" val="20002"/>
                    </a:ext>
                  </a:extLst>
                </a:gridCol>
              </a:tblGrid>
              <a:tr h="304854">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700" b="1" i="0" u="none" strike="noStrike" cap="none" normalizeH="0" baseline="0" dirty="0">
                          <a:ln>
                            <a:noFill/>
                          </a:ln>
                          <a:solidFill>
                            <a:schemeClr val="bg2"/>
                          </a:solidFill>
                          <a:effectLst/>
                          <a:latin typeface="Calibri" pitchFamily="34" charset="0"/>
                          <a:cs typeface="Times New Roman" pitchFamily="18" charset="0"/>
                        </a:rPr>
                        <a:t>Lesson</a:t>
                      </a:r>
                      <a:endParaRPr kumimoji="0" lang="en-US" sz="1700" b="0" i="0" u="none" strike="noStrike" cap="none" normalizeH="0" baseline="0" dirty="0">
                        <a:ln>
                          <a:noFill/>
                        </a:ln>
                        <a:solidFill>
                          <a:schemeClr val="bg2"/>
                        </a:solidFill>
                        <a:effectLst/>
                        <a:latin typeface="Calibri" pitchFamily="34" charset="0"/>
                        <a:cs typeface="Times New Roman" pitchFamily="18" charset="0"/>
                      </a:endParaRP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20">
                      <a:fgClr>
                        <a:srgbClr val="FFFFFF"/>
                      </a:fgClr>
                      <a:bgClr>
                        <a:srgbClr val="DFDFDF"/>
                      </a:bgClr>
                    </a:patt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700" b="1" i="0" u="none" strike="noStrike" cap="none" normalizeH="0" baseline="0" dirty="0">
                          <a:ln>
                            <a:noFill/>
                          </a:ln>
                          <a:solidFill>
                            <a:schemeClr val="bg2"/>
                          </a:solidFill>
                          <a:effectLst/>
                          <a:latin typeface="Calibri" pitchFamily="34" charset="0"/>
                          <a:cs typeface="Times New Roman" pitchFamily="18" charset="0"/>
                        </a:rPr>
                        <a:t>Title</a:t>
                      </a:r>
                      <a:endParaRPr kumimoji="0" lang="en-US" sz="1700" b="0" i="0" u="none" strike="noStrike" cap="none" normalizeH="0" baseline="0" dirty="0">
                        <a:ln>
                          <a:noFill/>
                        </a:ln>
                        <a:solidFill>
                          <a:schemeClr val="bg2"/>
                        </a:solidFill>
                        <a:effectLst/>
                        <a:latin typeface="Calibri" pitchFamily="34" charset="0"/>
                        <a:cs typeface="Times New Roman" pitchFamily="18" charset="0"/>
                      </a:endParaRP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20">
                      <a:fgClr>
                        <a:srgbClr val="FFFFFF"/>
                      </a:fgClr>
                      <a:bgClr>
                        <a:srgbClr val="DFDFDF"/>
                      </a:bgClr>
                    </a:pattFill>
                  </a:tcPr>
                </a:tc>
                <a:tc>
                  <a:txBody>
                    <a:bodyPr/>
                    <a:lstStyle/>
                    <a:p>
                      <a:pPr marL="0" marR="0" lvl="0" indent="68263" algn="ctr" defTabSz="914400" rtl="0" eaLnBrk="1" fontAlgn="base" latinLnBrk="0" hangingPunct="1">
                        <a:lnSpc>
                          <a:spcPct val="115000"/>
                        </a:lnSpc>
                        <a:spcBef>
                          <a:spcPct val="0"/>
                        </a:spcBef>
                        <a:spcAft>
                          <a:spcPts val="1000"/>
                        </a:spcAft>
                        <a:buClrTx/>
                        <a:buSzTx/>
                        <a:buFontTx/>
                        <a:buNone/>
                        <a:tabLst/>
                      </a:pPr>
                      <a:r>
                        <a:rPr kumimoji="0" lang="en-US" sz="1700" b="1" i="0" u="none" strike="noStrike" cap="none" normalizeH="0" baseline="0" dirty="0">
                          <a:ln>
                            <a:noFill/>
                          </a:ln>
                          <a:solidFill>
                            <a:schemeClr val="bg2"/>
                          </a:solidFill>
                          <a:effectLst/>
                          <a:latin typeface="Calibri" pitchFamily="34" charset="0"/>
                          <a:cs typeface="Times New Roman" pitchFamily="18" charset="0"/>
                        </a:rPr>
                        <a:t>Date</a:t>
                      </a:r>
                      <a:endParaRPr kumimoji="0" lang="en-US" sz="1700" b="0" i="0" u="none" strike="noStrike" cap="none" normalizeH="0" baseline="0" dirty="0">
                        <a:ln>
                          <a:noFill/>
                        </a:ln>
                        <a:solidFill>
                          <a:schemeClr val="bg2"/>
                        </a:solidFill>
                        <a:effectLst/>
                        <a:latin typeface="Calibri" pitchFamily="34" charset="0"/>
                        <a:cs typeface="Times New Roman" pitchFamily="18" charset="0"/>
                      </a:endParaRP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pattFill prst="pct20">
                      <a:fgClr>
                        <a:srgbClr val="FFFFFF"/>
                      </a:fgClr>
                      <a:bgClr>
                        <a:srgbClr val="DFDFDF"/>
                      </a:bgClr>
                    </a:pattFill>
                  </a:tcPr>
                </a:tc>
                <a:extLst>
                  <a:ext uri="{0D108BD9-81ED-4DB2-BD59-A6C34878D82A}">
                    <a16:rowId xmlns:a16="http://schemas.microsoft.com/office/drawing/2014/main" val="10000"/>
                  </a:ext>
                </a:extLst>
              </a:tr>
              <a:tr h="33534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a:ln>
                            <a:noFill/>
                          </a:ln>
                          <a:solidFill>
                            <a:schemeClr val="tx1"/>
                          </a:solidFill>
                          <a:effectLst/>
                          <a:latin typeface="Calibri" pitchFamily="34" charset="0"/>
                          <a:cs typeface="Times New Roman" pitchFamily="18" charset="0"/>
                        </a:rPr>
                        <a:t>1</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a:ln>
                            <a:noFill/>
                          </a:ln>
                          <a:solidFill>
                            <a:schemeClr val="tx1"/>
                          </a:solidFill>
                          <a:effectLst/>
                          <a:latin typeface="Calibri" pitchFamily="34" charset="0"/>
                          <a:cs typeface="Times New Roman" pitchFamily="18" charset="0"/>
                        </a:rPr>
                        <a:t>Introduction to I Peter</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Sunday, February 24</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4487">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2</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The Great Salvation  (I Pet 1:1-12)</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Wednesday, February 27</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54">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3</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Products of Salvation  (I Peter 1:13-2:10)</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Sunday, March 3</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6559">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4</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The Duties of the Christian (I Peter 2:11-3:12)</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Wednesday, March 6</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54">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5</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Suffering  (I Peter 3:13-4:19)</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Sunday, March 10</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4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6</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Exhortations to Elders and Soldiers (I Peter 5:1-13)</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Wednesday, March 13 </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4854">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a:ln>
                            <a:noFill/>
                          </a:ln>
                          <a:solidFill>
                            <a:schemeClr val="tx1"/>
                          </a:solidFill>
                          <a:effectLst/>
                          <a:latin typeface="Calibri" pitchFamily="34" charset="0"/>
                          <a:cs typeface="Times New Roman" pitchFamily="18" charset="0"/>
                        </a:rPr>
                        <a:t>7</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Introduction to II Peter and Jude</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Sunday, March 17</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4854">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a:ln>
                            <a:noFill/>
                          </a:ln>
                          <a:solidFill>
                            <a:schemeClr val="tx1"/>
                          </a:solidFill>
                          <a:effectLst/>
                          <a:latin typeface="Calibri" pitchFamily="34" charset="0"/>
                          <a:cs typeface="Times New Roman" pitchFamily="18" charset="0"/>
                        </a:rPr>
                        <a:t> </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Meeting</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Wednesday, March 20</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94437">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a:ln>
                            <a:noFill/>
                          </a:ln>
                          <a:solidFill>
                            <a:schemeClr val="tx1"/>
                          </a:solidFill>
                          <a:effectLst/>
                          <a:latin typeface="Calibri" pitchFamily="34" charset="0"/>
                          <a:cs typeface="Times New Roman" pitchFamily="18" charset="0"/>
                        </a:rPr>
                        <a:t>8</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Call to Growth  (II Peter 1:1-21)</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Sunday, March 24, 2013</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94437">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9</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Warnings Against False Teachers  (II Peter 2:1-22)</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cap="none" normalizeH="0" baseline="0" dirty="0">
                          <a:ln>
                            <a:noFill/>
                          </a:ln>
                          <a:solidFill>
                            <a:schemeClr val="tx1"/>
                          </a:solidFill>
                          <a:effectLst/>
                          <a:latin typeface="Calibri" pitchFamily="34" charset="0"/>
                          <a:cs typeface="Times New Roman" pitchFamily="18" charset="0"/>
                        </a:rPr>
                        <a:t>Wednesday, March 27</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94437">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700" b="0" i="0" u="none" strike="noStrike" kern="1200" cap="none" normalizeH="0" baseline="0" dirty="0">
                          <a:ln>
                            <a:noFill/>
                          </a:ln>
                          <a:solidFill>
                            <a:schemeClr val="tx1"/>
                          </a:solidFill>
                          <a:effectLst/>
                          <a:latin typeface="Calibri" pitchFamily="34" charset="0"/>
                          <a:ea typeface="+mn-ea"/>
                          <a:cs typeface="Times New Roman" pitchFamily="18" charset="0"/>
                        </a:rPr>
                        <a:t>10</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kern="1200" cap="none" normalizeH="0" baseline="0" dirty="0">
                          <a:ln>
                            <a:noFill/>
                          </a:ln>
                          <a:solidFill>
                            <a:schemeClr val="tx1"/>
                          </a:solidFill>
                          <a:effectLst/>
                          <a:latin typeface="Calibri" pitchFamily="34" charset="0"/>
                          <a:ea typeface="+mn-ea"/>
                          <a:cs typeface="Times New Roman" pitchFamily="18" charset="0"/>
                        </a:rPr>
                        <a:t>Warnings Against False Teachers  (Jude)</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kern="1200" cap="none" normalizeH="0" baseline="0" dirty="0">
                          <a:ln>
                            <a:noFill/>
                          </a:ln>
                          <a:solidFill>
                            <a:schemeClr val="tx1"/>
                          </a:solidFill>
                          <a:effectLst/>
                          <a:latin typeface="Calibri" pitchFamily="34" charset="0"/>
                          <a:ea typeface="+mn-ea"/>
                          <a:cs typeface="Times New Roman" pitchFamily="18" charset="0"/>
                        </a:rPr>
                        <a:t>Sunday, March 31</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04854">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700" b="0" i="0" u="none" strike="noStrike" kern="1200" cap="none" normalizeH="0" baseline="0" dirty="0">
                          <a:ln>
                            <a:noFill/>
                          </a:ln>
                          <a:solidFill>
                            <a:schemeClr val="tx1"/>
                          </a:solidFill>
                          <a:effectLst/>
                          <a:latin typeface="Calibri" pitchFamily="34" charset="0"/>
                          <a:ea typeface="+mn-ea"/>
                          <a:cs typeface="Times New Roman" pitchFamily="18" charset="0"/>
                        </a:rPr>
                        <a:t>11</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kern="1200" cap="none" normalizeH="0" baseline="0" dirty="0">
                          <a:ln>
                            <a:noFill/>
                          </a:ln>
                          <a:solidFill>
                            <a:schemeClr val="tx1"/>
                          </a:solidFill>
                          <a:effectLst/>
                          <a:latin typeface="Calibri" pitchFamily="34" charset="0"/>
                          <a:ea typeface="+mn-ea"/>
                          <a:cs typeface="Times New Roman" pitchFamily="18" charset="0"/>
                        </a:rPr>
                        <a:t>The Coming of the Lord  (II Peter 3)</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kern="1200" cap="none" normalizeH="0" baseline="0" dirty="0">
                          <a:ln>
                            <a:noFill/>
                          </a:ln>
                          <a:solidFill>
                            <a:schemeClr val="tx1"/>
                          </a:solidFill>
                          <a:effectLst/>
                          <a:latin typeface="Calibri" pitchFamily="34" charset="0"/>
                          <a:ea typeface="+mn-ea"/>
                          <a:cs typeface="Times New Roman" pitchFamily="18" charset="0"/>
                        </a:rPr>
                        <a:t>Wednesday, April 3</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04854">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1700" b="0" i="0" u="none" strike="noStrike" kern="1200" cap="none" normalizeH="0" baseline="0" dirty="0">
                          <a:ln>
                            <a:noFill/>
                          </a:ln>
                          <a:solidFill>
                            <a:schemeClr val="tx1"/>
                          </a:solidFill>
                          <a:effectLst/>
                          <a:latin typeface="Calibri" pitchFamily="34" charset="0"/>
                          <a:ea typeface="+mn-ea"/>
                          <a:cs typeface="Times New Roman" pitchFamily="18" charset="0"/>
                        </a:rPr>
                        <a:t>12</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kern="1200" cap="none" normalizeH="0" baseline="0" dirty="0">
                          <a:ln>
                            <a:noFill/>
                          </a:ln>
                          <a:solidFill>
                            <a:schemeClr val="tx1"/>
                          </a:solidFill>
                          <a:effectLst/>
                          <a:latin typeface="Calibri" pitchFamily="34" charset="0"/>
                          <a:ea typeface="+mn-ea"/>
                          <a:cs typeface="Times New Roman" pitchFamily="18" charset="0"/>
                        </a:rPr>
                        <a:t>Persecution and Ideological Struggles  </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1700" b="0" i="0" u="none" strike="noStrike" kern="1200" cap="none" normalizeH="0" baseline="0" dirty="0">
                          <a:ln>
                            <a:noFill/>
                          </a:ln>
                          <a:solidFill>
                            <a:schemeClr val="tx1"/>
                          </a:solidFill>
                          <a:effectLst/>
                          <a:latin typeface="Calibri" pitchFamily="34" charset="0"/>
                          <a:ea typeface="+mn-ea"/>
                          <a:cs typeface="Times New Roman" pitchFamily="18" charset="0"/>
                        </a:rPr>
                        <a:t>Sunday,  April 7</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420624">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200" b="1" i="0" u="none" strike="noStrike" cap="none" normalizeH="0" baseline="0" dirty="0">
                          <a:ln>
                            <a:noFill/>
                          </a:ln>
                          <a:solidFill>
                            <a:srgbClr val="FFFF00"/>
                          </a:solidFill>
                          <a:effectLst/>
                          <a:latin typeface="Calibri" pitchFamily="34" charset="0"/>
                          <a:cs typeface="Times New Roman" pitchFamily="18" charset="0"/>
                        </a:rPr>
                        <a:t>13</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1" i="0" u="none" strike="noStrike" cap="none" normalizeH="0" baseline="0" dirty="0">
                          <a:ln>
                            <a:noFill/>
                          </a:ln>
                          <a:solidFill>
                            <a:srgbClr val="FFFF00"/>
                          </a:solidFill>
                          <a:effectLst/>
                          <a:latin typeface="Calibri" pitchFamily="34" charset="0"/>
                          <a:cs typeface="Times New Roman" pitchFamily="18" charset="0"/>
                        </a:rPr>
                        <a:t>Review</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sz="2400" b="1" i="0" u="none" strike="noStrike" cap="none" normalizeH="0" baseline="0" dirty="0">
                          <a:ln>
                            <a:noFill/>
                          </a:ln>
                          <a:solidFill>
                            <a:srgbClr val="FFFF00"/>
                          </a:solidFill>
                          <a:effectLst/>
                          <a:latin typeface="Calibri" pitchFamily="34" charset="0"/>
                          <a:cs typeface="Times New Roman" pitchFamily="18" charset="0"/>
                        </a:rPr>
                        <a:t>Wednesday, April 10</a:t>
                      </a:r>
                    </a:p>
                  </a:txBody>
                  <a:tcPr marL="66811" marR="6681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751668303"/>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a:xfrm>
            <a:off x="1432560" y="411480"/>
            <a:ext cx="9326880" cy="685800"/>
          </a:xfrm>
        </p:spPr>
        <p:txBody>
          <a:bodyPr>
            <a:normAutofit fontScale="90000"/>
          </a:bodyPr>
          <a:lstStyle/>
          <a:p>
            <a:r>
              <a:rPr lang="en-US" altLang="en-US">
                <a:solidFill>
                  <a:srgbClr val="FFFF00"/>
                </a:solidFill>
              </a:rPr>
              <a:t>How should we approach our Study tonight?</a:t>
            </a:r>
          </a:p>
        </p:txBody>
      </p:sp>
      <p:sp>
        <p:nvSpPr>
          <p:cNvPr id="3" name="Content Placeholder 2"/>
          <p:cNvSpPr>
            <a:spLocks noGrp="1"/>
          </p:cNvSpPr>
          <p:nvPr>
            <p:ph idx="1"/>
          </p:nvPr>
        </p:nvSpPr>
        <p:spPr>
          <a:xfrm>
            <a:off x="1432560" y="1874520"/>
            <a:ext cx="9326880" cy="4114800"/>
          </a:xfrm>
        </p:spPr>
        <p:txBody>
          <a:bodyPr>
            <a:normAutofit fontScale="92500" lnSpcReduction="20000"/>
          </a:bodyPr>
          <a:lstStyle/>
          <a:p>
            <a:pPr marL="548640" indent="-548640">
              <a:buFontTx/>
              <a:buAutoNum type="alphaUcPeriod"/>
            </a:pPr>
            <a:r>
              <a:rPr lang="en-US" altLang="en-US" sz="2880"/>
              <a:t>Lecture with occasional questions and comments interjected </a:t>
            </a:r>
          </a:p>
          <a:p>
            <a:pPr marL="548640" indent="-548640">
              <a:buFontTx/>
              <a:buAutoNum type="alphaUcPeriod"/>
            </a:pPr>
            <a:endParaRPr lang="en-US" altLang="en-US" sz="2880"/>
          </a:p>
          <a:p>
            <a:pPr marL="548640" indent="-548640">
              <a:buFontTx/>
              <a:buAutoNum type="alphaUcPeriod"/>
            </a:pPr>
            <a:r>
              <a:rPr lang="en-US" altLang="en-US" sz="2880"/>
              <a:t>‘Ask and answer’ review of the lesson 13 review questions</a:t>
            </a:r>
          </a:p>
          <a:p>
            <a:pPr marL="548640" indent="-548640">
              <a:buFontTx/>
              <a:buAutoNum type="alphaUcPeriod"/>
            </a:pPr>
            <a:endParaRPr lang="en-US" altLang="en-US" sz="2880"/>
          </a:p>
          <a:p>
            <a:pPr marL="548640" indent="-548640">
              <a:buFontTx/>
              <a:buAutoNum type="alphaUcPeriod"/>
            </a:pPr>
            <a:r>
              <a:rPr lang="en-US" altLang="en-US" sz="2880"/>
              <a:t>Group discussions that lead to class discussion about application of these 3 letters</a:t>
            </a:r>
          </a:p>
          <a:p>
            <a:pPr marL="548640" indent="-548640">
              <a:buFontTx/>
              <a:buAutoNum type="alphaUcPeriod"/>
            </a:pPr>
            <a:endParaRPr lang="en-US" altLang="en-US" sz="2880"/>
          </a:p>
          <a:p>
            <a:pPr marL="548640" indent="-548640">
              <a:buFontTx/>
              <a:buAutoNum type="alphaUcPeriod"/>
            </a:pPr>
            <a:r>
              <a:rPr lang="en-US" altLang="en-US" sz="2880"/>
              <a:t>Other?</a:t>
            </a:r>
          </a:p>
        </p:txBody>
      </p:sp>
    </p:spTree>
    <p:extLst>
      <p:ext uri="{BB962C8B-B14F-4D97-AF65-F5344CB8AC3E}">
        <p14:creationId xmlns:p14="http://schemas.microsoft.com/office/powerpoint/2010/main" val="1686012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a:xfrm>
            <a:off x="1432560" y="411480"/>
            <a:ext cx="9326880" cy="685800"/>
          </a:xfrm>
        </p:spPr>
        <p:txBody>
          <a:bodyPr>
            <a:normAutofit fontScale="90000"/>
          </a:bodyPr>
          <a:lstStyle/>
          <a:p>
            <a:r>
              <a:rPr lang="en-US" altLang="en-US">
                <a:solidFill>
                  <a:srgbClr val="FFFF00"/>
                </a:solidFill>
              </a:rPr>
              <a:t>Option ‘C’ – Process:</a:t>
            </a:r>
          </a:p>
        </p:txBody>
      </p:sp>
      <p:sp>
        <p:nvSpPr>
          <p:cNvPr id="3" name="Content Placeholder 2"/>
          <p:cNvSpPr>
            <a:spLocks noGrp="1"/>
          </p:cNvSpPr>
          <p:nvPr>
            <p:ph idx="1"/>
          </p:nvPr>
        </p:nvSpPr>
        <p:spPr>
          <a:xfrm>
            <a:off x="1432560" y="1234440"/>
            <a:ext cx="9326880" cy="4114800"/>
          </a:xfrm>
        </p:spPr>
        <p:txBody>
          <a:bodyPr/>
          <a:lstStyle/>
          <a:p>
            <a:pPr marL="617220" indent="-617220">
              <a:buFontTx/>
              <a:buAutoNum type="arabicPeriod"/>
            </a:pPr>
            <a:r>
              <a:rPr lang="en-US" altLang="en-US" sz="2880"/>
              <a:t>Review of topics</a:t>
            </a:r>
          </a:p>
          <a:p>
            <a:pPr marL="617220" indent="-617220">
              <a:buFontTx/>
              <a:buAutoNum type="arabicPeriod"/>
            </a:pPr>
            <a:endParaRPr lang="en-US" altLang="en-US" sz="2880"/>
          </a:p>
          <a:p>
            <a:pPr marL="617220" indent="-617220">
              <a:buFontTx/>
              <a:buAutoNum type="arabicPeriod"/>
            </a:pPr>
            <a:r>
              <a:rPr lang="en-US" altLang="en-US" sz="2880"/>
              <a:t>Break into groups to list top 2-3 things learned in this study and how they can help us serve Christ</a:t>
            </a:r>
          </a:p>
          <a:p>
            <a:pPr marL="617220" indent="-617220">
              <a:buFontTx/>
              <a:buAutoNum type="arabicPeriod"/>
            </a:pPr>
            <a:endParaRPr lang="en-US" altLang="en-US" sz="2880"/>
          </a:p>
          <a:p>
            <a:pPr marL="617220" indent="-617220">
              <a:buFontTx/>
              <a:buAutoNum type="arabicPeriod"/>
            </a:pPr>
            <a:r>
              <a:rPr lang="en-US" altLang="en-US" sz="2880"/>
              <a:t>Report out on Learnings and Applications</a:t>
            </a:r>
          </a:p>
          <a:p>
            <a:pPr marL="617220" indent="-617220">
              <a:buFontTx/>
              <a:buAutoNum type="arabicPeriod"/>
            </a:pPr>
            <a:endParaRPr lang="en-US" altLang="en-US" sz="2880"/>
          </a:p>
          <a:p>
            <a:pPr marL="617220" indent="-617220">
              <a:buFontTx/>
              <a:buAutoNum type="arabicPeriod"/>
            </a:pPr>
            <a:r>
              <a:rPr lang="en-US" altLang="en-US" sz="2880"/>
              <a:t>My list</a:t>
            </a:r>
          </a:p>
        </p:txBody>
      </p:sp>
    </p:spTree>
    <p:extLst>
      <p:ext uri="{BB962C8B-B14F-4D97-AF65-F5344CB8AC3E}">
        <p14:creationId xmlns:p14="http://schemas.microsoft.com/office/powerpoint/2010/main" val="4084530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379220" y="868681"/>
            <a:ext cx="932688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2160"/>
              <a:t>1 Peter, an </a:t>
            </a:r>
            <a:r>
              <a:rPr lang="en-US" altLang="en-US" sz="2160">
                <a:solidFill>
                  <a:srgbClr val="FFFF00"/>
                </a:solidFill>
              </a:rPr>
              <a:t>apostle</a:t>
            </a:r>
            <a:r>
              <a:rPr lang="en-US" altLang="en-US" sz="2160"/>
              <a:t> of Jesus Christ,</a:t>
            </a:r>
          </a:p>
          <a:p>
            <a:pPr eaLnBrk="1" hangingPunct="1"/>
            <a:r>
              <a:rPr lang="en-US" altLang="en-US" sz="2160"/>
              <a:t>To the </a:t>
            </a:r>
            <a:r>
              <a:rPr lang="en-US" altLang="en-US" sz="2160">
                <a:solidFill>
                  <a:srgbClr val="00FF00"/>
                </a:solidFill>
              </a:rPr>
              <a:t>pilgrims of the Dispersion </a:t>
            </a:r>
            <a:r>
              <a:rPr lang="en-US" altLang="en-US" sz="2160"/>
              <a:t>in Pontus, Galatia, Cappadocia, Asia, and Bithynia, 2 </a:t>
            </a:r>
            <a:r>
              <a:rPr lang="en-US" altLang="en-US" sz="2160">
                <a:solidFill>
                  <a:srgbClr val="00FF00"/>
                </a:solidFill>
              </a:rPr>
              <a:t>elect</a:t>
            </a:r>
            <a:r>
              <a:rPr lang="en-US" altLang="en-US" sz="2160"/>
              <a:t> according to the foreknowledge of God the Father, in </a:t>
            </a:r>
            <a:r>
              <a:rPr lang="en-US" altLang="en-US" sz="2160">
                <a:solidFill>
                  <a:srgbClr val="00FF00"/>
                </a:solidFill>
              </a:rPr>
              <a:t>sanctification</a:t>
            </a:r>
            <a:r>
              <a:rPr lang="en-US" altLang="en-US" sz="2160"/>
              <a:t> of the Spirit, for obedience and sprinkling of the blood of Jesus Christ:</a:t>
            </a:r>
          </a:p>
          <a:p>
            <a:pPr eaLnBrk="1" hangingPunct="1"/>
            <a:endParaRPr lang="en-US" altLang="en-US" sz="2160"/>
          </a:p>
          <a:p>
            <a:pPr eaLnBrk="1" hangingPunct="1"/>
            <a:r>
              <a:rPr lang="en-US" altLang="en-US" sz="2160"/>
              <a:t>1  Peter, an </a:t>
            </a:r>
            <a:r>
              <a:rPr lang="en-US" altLang="en-US" sz="2160">
                <a:solidFill>
                  <a:srgbClr val="FFFF00"/>
                </a:solidFill>
              </a:rPr>
              <a:t>apostle</a:t>
            </a:r>
            <a:r>
              <a:rPr lang="en-US" altLang="en-US" sz="2160"/>
              <a:t> of Jesus Christ, to the </a:t>
            </a:r>
            <a:r>
              <a:rPr lang="en-US" altLang="en-US" sz="2160">
                <a:solidFill>
                  <a:srgbClr val="00FF00"/>
                </a:solidFill>
              </a:rPr>
              <a:t>elect </a:t>
            </a:r>
            <a:r>
              <a:rPr lang="en-US" altLang="en-US" sz="2160"/>
              <a:t>who are </a:t>
            </a:r>
            <a:r>
              <a:rPr lang="en-US" altLang="en-US" sz="2160">
                <a:solidFill>
                  <a:srgbClr val="00FF00"/>
                </a:solidFill>
              </a:rPr>
              <a:t>sojourners of the Dispersion </a:t>
            </a:r>
            <a:r>
              <a:rPr lang="en-US" altLang="en-US" sz="2160"/>
              <a:t>in Pontus, Galatia, Cappadocia, Asia, and Bithynia,</a:t>
            </a:r>
          </a:p>
          <a:p>
            <a:pPr eaLnBrk="1" hangingPunct="1"/>
            <a:r>
              <a:rPr lang="en-US" altLang="en-US" sz="2160"/>
              <a:t>2 according to the foreknowledge of God the Father, in </a:t>
            </a:r>
            <a:r>
              <a:rPr lang="en-US" altLang="en-US" sz="2160">
                <a:solidFill>
                  <a:srgbClr val="00FF00"/>
                </a:solidFill>
              </a:rPr>
              <a:t>sanctification of the Spirit</a:t>
            </a:r>
            <a:r>
              <a:rPr lang="en-US" altLang="en-US" sz="2160"/>
              <a:t>, unto obedience and sprinkling of the blood of Jesus Christ: Grace to you and peace be multiplied.</a:t>
            </a:r>
          </a:p>
          <a:p>
            <a:pPr eaLnBrk="1" hangingPunct="1"/>
            <a:endParaRPr lang="en-US" altLang="en-US" sz="2160"/>
          </a:p>
          <a:p>
            <a:pPr eaLnBrk="1" hangingPunct="1"/>
            <a:r>
              <a:rPr lang="en-US" altLang="en-US" sz="2160"/>
              <a:t>1 Peter, an </a:t>
            </a:r>
            <a:r>
              <a:rPr lang="en-US" altLang="en-US" sz="2160">
                <a:solidFill>
                  <a:srgbClr val="FFFF00"/>
                </a:solidFill>
              </a:rPr>
              <a:t>apostle</a:t>
            </a:r>
            <a:r>
              <a:rPr lang="en-US" altLang="en-US" sz="2160"/>
              <a:t> of Jesus Christ, To those who </a:t>
            </a:r>
            <a:r>
              <a:rPr lang="en-US" altLang="en-US" sz="2160">
                <a:solidFill>
                  <a:srgbClr val="00FF00"/>
                </a:solidFill>
              </a:rPr>
              <a:t>reside as aliens</a:t>
            </a:r>
            <a:r>
              <a:rPr lang="en-US" altLang="en-US" sz="2160"/>
              <a:t>, </a:t>
            </a:r>
            <a:r>
              <a:rPr lang="en-US" altLang="en-US" sz="2160">
                <a:solidFill>
                  <a:srgbClr val="00FF00"/>
                </a:solidFill>
              </a:rPr>
              <a:t>scattered</a:t>
            </a:r>
            <a:r>
              <a:rPr lang="en-US" altLang="en-US" sz="2160"/>
              <a:t> throughout Pontus, Galatia, Cappadocia, Asia, and Bithynia, </a:t>
            </a:r>
            <a:r>
              <a:rPr lang="en-US" altLang="en-US" sz="2160">
                <a:solidFill>
                  <a:srgbClr val="00FF00"/>
                </a:solidFill>
              </a:rPr>
              <a:t>who are chosen </a:t>
            </a:r>
            <a:r>
              <a:rPr lang="en-US" altLang="en-US" sz="2160"/>
              <a:t>2 according to the foreknowledge of God the Father, </a:t>
            </a:r>
            <a:r>
              <a:rPr lang="en-US" altLang="en-US" sz="2160">
                <a:solidFill>
                  <a:srgbClr val="00FF00"/>
                </a:solidFill>
              </a:rPr>
              <a:t>by the sanctifying work of the Spirit</a:t>
            </a:r>
            <a:r>
              <a:rPr lang="en-US" altLang="en-US" sz="2160"/>
              <a:t>, to obey Jesus Christ and be sprinkled with His blood: May grace and peace be yours in the fullest measure.</a:t>
            </a:r>
          </a:p>
          <a:p>
            <a:pPr eaLnBrk="1" hangingPunct="1"/>
            <a:endParaRPr lang="en-US" altLang="en-US" sz="2160"/>
          </a:p>
          <a:p>
            <a:pPr eaLnBrk="1" hangingPunct="1"/>
            <a:endParaRPr lang="en-US" altLang="en-US" sz="2160"/>
          </a:p>
        </p:txBody>
      </p:sp>
      <p:sp>
        <p:nvSpPr>
          <p:cNvPr id="6" name="Rectangle 5"/>
          <p:cNvSpPr>
            <a:spLocks noChangeArrowheads="1"/>
          </p:cNvSpPr>
          <p:nvPr/>
        </p:nvSpPr>
        <p:spPr bwMode="auto">
          <a:xfrm>
            <a:off x="622936" y="1684020"/>
            <a:ext cx="91440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2160">
                <a:solidFill>
                  <a:srgbClr val="FFFF00"/>
                </a:solidFill>
              </a:rPr>
              <a:t>NKJ</a:t>
            </a:r>
          </a:p>
        </p:txBody>
      </p:sp>
      <p:sp>
        <p:nvSpPr>
          <p:cNvPr id="7" name="Rectangle 6"/>
          <p:cNvSpPr>
            <a:spLocks noChangeArrowheads="1"/>
          </p:cNvSpPr>
          <p:nvPr/>
        </p:nvSpPr>
        <p:spPr bwMode="auto">
          <a:xfrm>
            <a:off x="609600" y="3600450"/>
            <a:ext cx="91440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2160">
                <a:solidFill>
                  <a:srgbClr val="FFFF00"/>
                </a:solidFill>
              </a:rPr>
              <a:t>ASV</a:t>
            </a:r>
          </a:p>
        </p:txBody>
      </p:sp>
      <p:sp>
        <p:nvSpPr>
          <p:cNvPr id="8" name="Rectangle 7"/>
          <p:cNvSpPr>
            <a:spLocks noChangeArrowheads="1"/>
          </p:cNvSpPr>
          <p:nvPr/>
        </p:nvSpPr>
        <p:spPr bwMode="auto">
          <a:xfrm>
            <a:off x="609600" y="5349240"/>
            <a:ext cx="91440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2160">
                <a:solidFill>
                  <a:srgbClr val="FFFF00"/>
                </a:solidFill>
              </a:rPr>
              <a:t>NAS</a:t>
            </a:r>
          </a:p>
        </p:txBody>
      </p:sp>
      <p:sp>
        <p:nvSpPr>
          <p:cNvPr id="200710" name="Rectangle 4"/>
          <p:cNvSpPr>
            <a:spLocks noChangeArrowheads="1"/>
          </p:cNvSpPr>
          <p:nvPr/>
        </p:nvSpPr>
        <p:spPr bwMode="auto">
          <a:xfrm>
            <a:off x="1981200" y="152400"/>
            <a:ext cx="941832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1200" indent="-711200" defTabSz="911225" eaLnBrk="0" hangingPunct="0">
              <a:tabLst>
                <a:tab pos="5367338" algn="l"/>
                <a:tab pos="6345238" algn="l"/>
              </a:tabLst>
              <a:defRPr b="1">
                <a:solidFill>
                  <a:schemeClr val="tx1"/>
                </a:solidFill>
                <a:latin typeface="Arial" panose="020B0604020202020204" pitchFamily="34" charset="0"/>
                <a:cs typeface="Arial" panose="020B0604020202020204" pitchFamily="34" charset="0"/>
              </a:defRPr>
            </a:lvl1pPr>
            <a:lvl2pPr marL="742950" indent="-285750" defTabSz="911225" eaLnBrk="0" hangingPunct="0">
              <a:tabLst>
                <a:tab pos="5367338" algn="l"/>
                <a:tab pos="6345238" algn="l"/>
              </a:tabLst>
              <a:defRPr b="1">
                <a:solidFill>
                  <a:schemeClr val="tx1"/>
                </a:solidFill>
                <a:latin typeface="Arial" panose="020B0604020202020204" pitchFamily="34" charset="0"/>
                <a:cs typeface="Arial" panose="020B0604020202020204" pitchFamily="34" charset="0"/>
              </a:defRPr>
            </a:lvl2pPr>
            <a:lvl3pPr marL="1143000" indent="-228600" defTabSz="911225" eaLnBrk="0" hangingPunct="0">
              <a:tabLst>
                <a:tab pos="5367338" algn="l"/>
                <a:tab pos="6345238" algn="l"/>
              </a:tabLst>
              <a:defRPr b="1">
                <a:solidFill>
                  <a:schemeClr val="tx1"/>
                </a:solidFill>
                <a:latin typeface="Arial" panose="020B0604020202020204" pitchFamily="34" charset="0"/>
                <a:cs typeface="Arial" panose="020B0604020202020204" pitchFamily="34" charset="0"/>
              </a:defRPr>
            </a:lvl3pPr>
            <a:lvl4pPr marL="1600200" indent="-228600" defTabSz="911225" eaLnBrk="0" hangingPunct="0">
              <a:tabLst>
                <a:tab pos="5367338" algn="l"/>
                <a:tab pos="6345238" algn="l"/>
              </a:tabLst>
              <a:defRPr b="1">
                <a:solidFill>
                  <a:schemeClr val="tx1"/>
                </a:solidFill>
                <a:latin typeface="Arial" panose="020B0604020202020204" pitchFamily="34" charset="0"/>
                <a:cs typeface="Arial" panose="020B0604020202020204" pitchFamily="34" charset="0"/>
              </a:defRPr>
            </a:lvl4pPr>
            <a:lvl5pPr marL="2057400" indent="-228600" defTabSz="911225" eaLnBrk="0" hangingPunct="0">
              <a:tabLst>
                <a:tab pos="5367338" algn="l"/>
                <a:tab pos="6345238" algn="l"/>
              </a:tabLst>
              <a:defRPr b="1">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tabLst>
                <a:tab pos="5367338" algn="l"/>
                <a:tab pos="6345238" algn="l"/>
              </a:tabLst>
              <a:defRPr b="1">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tabLst>
                <a:tab pos="5367338" algn="l"/>
                <a:tab pos="6345238" algn="l"/>
              </a:tabLst>
              <a:defRPr b="1">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tabLst>
                <a:tab pos="5367338" algn="l"/>
                <a:tab pos="6345238" algn="l"/>
              </a:tabLst>
              <a:defRPr b="1">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tabLst>
                <a:tab pos="5367338" algn="l"/>
                <a:tab pos="6345238" algn="l"/>
              </a:tabLst>
              <a:defRPr b="1">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buFontTx/>
              <a:buAutoNum type="romanUcPeriod"/>
            </a:pPr>
            <a:r>
              <a:rPr lang="en-US" altLang="en-US" sz="1680">
                <a:solidFill>
                  <a:srgbClr val="00FF00"/>
                </a:solidFill>
              </a:rPr>
              <a:t>Introduction  </a:t>
            </a:r>
            <a:r>
              <a:rPr lang="en-US" altLang="en-US" sz="1680"/>
              <a:t>		</a:t>
            </a:r>
            <a:r>
              <a:rPr lang="en-US" altLang="en-US" sz="1680">
                <a:solidFill>
                  <a:srgbClr val="FFFF00"/>
                </a:solidFill>
              </a:rPr>
              <a:t>1:1,2</a:t>
            </a:r>
          </a:p>
        </p:txBody>
      </p:sp>
    </p:spTree>
    <p:extLst>
      <p:ext uri="{BB962C8B-B14F-4D97-AF65-F5344CB8AC3E}">
        <p14:creationId xmlns:p14="http://schemas.microsoft.com/office/powerpoint/2010/main" val="4697660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nodeType="after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nodeType="after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childTnLst>
                                </p:cTn>
                              </p:par>
                            </p:childTnLst>
                          </p:cTn>
                        </p:par>
                        <p:par>
                          <p:cTn id="24" fill="hold" nodeType="afterGroup">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ChangeArrowheads="1"/>
          </p:cNvSpPr>
          <p:nvPr/>
        </p:nvSpPr>
        <p:spPr bwMode="auto">
          <a:xfrm>
            <a:off x="1981200" y="152400"/>
            <a:ext cx="941832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chemeClr val="bg2">
                    <a:lumMod val="50000"/>
                    <a:lumOff val="50000"/>
                  </a:schemeClr>
                </a:solidFill>
                <a:latin typeface="Arial" charset="0"/>
                <a:cs typeface="Arial" charset="0"/>
              </a:rPr>
              <a:t>Introduction  		1:1,2</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rgbClr val="00FF00"/>
                </a:solidFill>
                <a:latin typeface="Arial" charset="0"/>
                <a:cs typeface="Arial" charset="0"/>
              </a:rPr>
              <a:t>The Great Salvation </a:t>
            </a:r>
            <a:r>
              <a:rPr lang="en-US" sz="1680" dirty="0">
                <a:latin typeface="Arial" charset="0"/>
                <a:cs typeface="Arial" charset="0"/>
              </a:rPr>
              <a:t>		</a:t>
            </a:r>
            <a:r>
              <a:rPr lang="en-US" sz="1680" dirty="0">
                <a:solidFill>
                  <a:srgbClr val="FFFF00"/>
                </a:solidFill>
                <a:latin typeface="Arial" charset="0"/>
                <a:cs typeface="Arial" charset="0"/>
              </a:rPr>
              <a:t>1:3-12</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rgbClr val="CCECFF"/>
                </a:solidFill>
                <a:latin typeface="Arial" charset="0"/>
                <a:cs typeface="Arial" charset="0"/>
              </a:rPr>
              <a:t>The Nature of the Salvation 	1:3-9</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rgbClr val="CCECFF"/>
                </a:solidFill>
                <a:latin typeface="Arial" charset="0"/>
                <a:cs typeface="Arial" charset="0"/>
              </a:rPr>
              <a:t>The Revelation of the Salvation 	1:10-12</a:t>
            </a:r>
          </a:p>
        </p:txBody>
      </p:sp>
    </p:spTree>
    <p:extLst>
      <p:ext uri="{BB962C8B-B14F-4D97-AF65-F5344CB8AC3E}">
        <p14:creationId xmlns:p14="http://schemas.microsoft.com/office/powerpoint/2010/main" val="150423157"/>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609600" y="0"/>
            <a:ext cx="10972800" cy="533400"/>
          </a:xfrm>
        </p:spPr>
        <p:txBody>
          <a:bodyPr>
            <a:normAutofit fontScale="90000"/>
          </a:bodyPr>
          <a:lstStyle/>
          <a:p>
            <a:r>
              <a:rPr lang="en-US" altLang="en-US" sz="3360"/>
              <a:t>The Great Salvation  </a:t>
            </a:r>
            <a:r>
              <a:rPr lang="en-US" altLang="en-US" sz="2400"/>
              <a:t>(I Pet 1:1-12 in time sequence)</a:t>
            </a:r>
          </a:p>
        </p:txBody>
      </p:sp>
      <p:sp>
        <p:nvSpPr>
          <p:cNvPr id="202755" name="Text Box 3"/>
          <p:cNvSpPr txBox="1">
            <a:spLocks noChangeArrowheads="1"/>
          </p:cNvSpPr>
          <p:nvPr/>
        </p:nvSpPr>
        <p:spPr bwMode="auto">
          <a:xfrm>
            <a:off x="1249680" y="929640"/>
            <a:ext cx="2276842" cy="4247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2160" i="1">
                <a:solidFill>
                  <a:schemeClr val="folHlink"/>
                </a:solidFill>
              </a:rPr>
              <a:t>Beforehand (11)</a:t>
            </a:r>
          </a:p>
        </p:txBody>
      </p:sp>
      <p:sp>
        <p:nvSpPr>
          <p:cNvPr id="202756" name="Text Box 4"/>
          <p:cNvSpPr txBox="1">
            <a:spLocks noChangeArrowheads="1"/>
          </p:cNvSpPr>
          <p:nvPr/>
        </p:nvSpPr>
        <p:spPr bwMode="auto">
          <a:xfrm>
            <a:off x="539115" y="1221106"/>
            <a:ext cx="3566161" cy="2086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6213" indent="-176213"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buFontTx/>
              <a:buChar char="•"/>
            </a:pPr>
            <a:r>
              <a:rPr lang="en-US" altLang="en-US" sz="2160"/>
              <a:t>Prophets Prophesied of Grace to Come (10,11)</a:t>
            </a:r>
          </a:p>
          <a:p>
            <a:pPr>
              <a:buFontTx/>
              <a:buChar char="•"/>
            </a:pPr>
            <a:r>
              <a:rPr lang="en-US" altLang="en-US" sz="2160"/>
              <a:t>Prophets Searched to Know the time (10,11)</a:t>
            </a:r>
          </a:p>
          <a:p>
            <a:pPr>
              <a:buFontTx/>
              <a:buChar char="•"/>
            </a:pPr>
            <a:r>
              <a:rPr lang="en-US" altLang="en-US" sz="2160"/>
              <a:t>Told They Ministered to You (12)</a:t>
            </a:r>
          </a:p>
        </p:txBody>
      </p:sp>
      <p:sp>
        <p:nvSpPr>
          <p:cNvPr id="202757" name="Text Box 5"/>
          <p:cNvSpPr txBox="1">
            <a:spLocks noChangeArrowheads="1"/>
          </p:cNvSpPr>
          <p:nvPr/>
        </p:nvSpPr>
        <p:spPr bwMode="auto">
          <a:xfrm>
            <a:off x="4175760" y="1447801"/>
            <a:ext cx="1280160"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Suffer-</a:t>
            </a:r>
          </a:p>
          <a:p>
            <a:pPr algn="ctr"/>
            <a:r>
              <a:rPr lang="en-US" altLang="en-US" sz="2400"/>
              <a:t>ing</a:t>
            </a:r>
          </a:p>
        </p:txBody>
      </p:sp>
      <p:sp>
        <p:nvSpPr>
          <p:cNvPr id="202758" name="Text Box 6"/>
          <p:cNvSpPr txBox="1">
            <a:spLocks noChangeArrowheads="1"/>
          </p:cNvSpPr>
          <p:nvPr/>
        </p:nvSpPr>
        <p:spPr bwMode="auto">
          <a:xfrm>
            <a:off x="6644640" y="1552576"/>
            <a:ext cx="3566160" cy="142192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6213" indent="-176213"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2160"/>
              <a:t>Announced to You (12)</a:t>
            </a:r>
          </a:p>
          <a:p>
            <a:pPr>
              <a:buFontTx/>
              <a:buChar char="•"/>
            </a:pPr>
            <a:r>
              <a:rPr lang="en-US" altLang="en-US" sz="2160" b="0"/>
              <a:t>In the Gospel</a:t>
            </a:r>
          </a:p>
          <a:p>
            <a:pPr>
              <a:buFontTx/>
              <a:buChar char="•"/>
            </a:pPr>
            <a:r>
              <a:rPr lang="en-US" altLang="en-US" sz="2160" b="0"/>
              <a:t>By Them that Preach</a:t>
            </a:r>
          </a:p>
          <a:p>
            <a:pPr>
              <a:buFontTx/>
              <a:buChar char="•"/>
            </a:pPr>
            <a:r>
              <a:rPr lang="en-US" altLang="en-US" sz="2160" b="0"/>
              <a:t>Sent by the Holy Spirit</a:t>
            </a:r>
          </a:p>
        </p:txBody>
      </p:sp>
      <p:sp>
        <p:nvSpPr>
          <p:cNvPr id="202759" name="Text Box 7"/>
          <p:cNvSpPr txBox="1">
            <a:spLocks noChangeArrowheads="1"/>
          </p:cNvSpPr>
          <p:nvPr/>
        </p:nvSpPr>
        <p:spPr bwMode="auto">
          <a:xfrm>
            <a:off x="6644640" y="990600"/>
            <a:ext cx="2834430" cy="4247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2160" i="1">
                <a:solidFill>
                  <a:schemeClr val="folHlink"/>
                </a:solidFill>
              </a:rPr>
              <a:t>Now Have Been (12)</a:t>
            </a:r>
          </a:p>
        </p:txBody>
      </p:sp>
      <p:sp>
        <p:nvSpPr>
          <p:cNvPr id="202760" name="Line 9"/>
          <p:cNvSpPr>
            <a:spLocks noChangeShapeType="1"/>
          </p:cNvSpPr>
          <p:nvPr/>
        </p:nvSpPr>
        <p:spPr bwMode="auto">
          <a:xfrm>
            <a:off x="6461760" y="1447800"/>
            <a:ext cx="0" cy="1676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02761" name="Text Box 12"/>
          <p:cNvSpPr txBox="1">
            <a:spLocks noChangeArrowheads="1"/>
          </p:cNvSpPr>
          <p:nvPr/>
        </p:nvSpPr>
        <p:spPr bwMode="auto">
          <a:xfrm>
            <a:off x="2335530" y="3813810"/>
            <a:ext cx="4389120" cy="3046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6213" indent="-176213" eaLnBrk="0" hangingPunct="0">
              <a:defRPr b="1">
                <a:solidFill>
                  <a:schemeClr val="tx1"/>
                </a:solidFill>
                <a:latin typeface="Arial" panose="020B0604020202020204" pitchFamily="34" charset="0"/>
                <a:cs typeface="Arial" panose="020B0604020202020204" pitchFamily="34" charset="0"/>
              </a:defRPr>
            </a:lvl1pPr>
            <a:lvl2pPr indent="-166688"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buFontTx/>
              <a:buChar char="•"/>
            </a:pPr>
            <a:r>
              <a:rPr lang="en-US" altLang="en-US" sz="1920"/>
              <a:t>Living Hope (3)</a:t>
            </a:r>
          </a:p>
          <a:p>
            <a:pPr>
              <a:buFontTx/>
              <a:buChar char="•"/>
            </a:pPr>
            <a:r>
              <a:rPr lang="en-US" altLang="en-US" sz="1920"/>
              <a:t>Guarded (5)</a:t>
            </a:r>
          </a:p>
          <a:p>
            <a:pPr lvl="1">
              <a:buFontTx/>
              <a:buChar char="­"/>
            </a:pPr>
            <a:r>
              <a:rPr lang="en-US" altLang="en-US" sz="1920" b="0"/>
              <a:t>By God’s Power</a:t>
            </a:r>
          </a:p>
          <a:p>
            <a:pPr lvl="1">
              <a:buFontTx/>
              <a:buChar char="­"/>
            </a:pPr>
            <a:r>
              <a:rPr lang="en-US" altLang="en-US" sz="1920" b="0"/>
              <a:t>Through Faith</a:t>
            </a:r>
          </a:p>
          <a:p>
            <a:pPr>
              <a:buFontTx/>
              <a:buChar char="•"/>
            </a:pPr>
            <a:r>
              <a:rPr lang="en-US" altLang="en-US" sz="1920"/>
              <a:t>Grief in Manifold Trials (6)</a:t>
            </a:r>
          </a:p>
          <a:p>
            <a:pPr lvl="1">
              <a:buFontTx/>
              <a:buChar char="­"/>
            </a:pPr>
            <a:r>
              <a:rPr lang="en-US" altLang="en-US" sz="1920" b="0"/>
              <a:t>Proof of Your Faith (7)</a:t>
            </a:r>
          </a:p>
          <a:p>
            <a:pPr>
              <a:buFontTx/>
              <a:buChar char="•"/>
            </a:pPr>
            <a:r>
              <a:rPr lang="en-US" altLang="en-US" sz="1920"/>
              <a:t>Loving &amp; Believing Jesus (8)</a:t>
            </a:r>
          </a:p>
          <a:p>
            <a:pPr>
              <a:buFontTx/>
              <a:buChar char="•"/>
            </a:pPr>
            <a:r>
              <a:rPr lang="en-US" altLang="en-US" sz="1920"/>
              <a:t>Rejoicing (8)</a:t>
            </a:r>
          </a:p>
          <a:p>
            <a:pPr lvl="1">
              <a:buFontTx/>
              <a:buChar char="­"/>
            </a:pPr>
            <a:r>
              <a:rPr lang="en-US" altLang="en-US" sz="1920" b="0"/>
              <a:t>Joy Unspeakable</a:t>
            </a:r>
          </a:p>
          <a:p>
            <a:pPr lvl="1">
              <a:buFontTx/>
              <a:buChar char="­"/>
            </a:pPr>
            <a:r>
              <a:rPr lang="en-US" altLang="en-US" sz="1920" b="0"/>
              <a:t>Full of Glory</a:t>
            </a:r>
          </a:p>
        </p:txBody>
      </p:sp>
      <p:sp>
        <p:nvSpPr>
          <p:cNvPr id="17421" name="Text Box 13"/>
          <p:cNvSpPr txBox="1">
            <a:spLocks noChangeArrowheads="1"/>
          </p:cNvSpPr>
          <p:nvPr/>
        </p:nvSpPr>
        <p:spPr bwMode="auto">
          <a:xfrm>
            <a:off x="7101840" y="3962401"/>
            <a:ext cx="3840480" cy="27515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6213" indent="-176213">
              <a:defRPr sz="2400">
                <a:solidFill>
                  <a:schemeClr val="tx1"/>
                </a:solidFill>
                <a:latin typeface="Times New Roman" pitchFamily="18" charset="0"/>
              </a:defRPr>
            </a:lvl1pPr>
            <a:lvl2pPr indent="-16668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0" hangingPunct="0">
              <a:buFontTx/>
              <a:buChar char="•"/>
              <a:defRPr/>
            </a:pPr>
            <a:r>
              <a:rPr lang="en-US" sz="2160" dirty="0">
                <a:solidFill>
                  <a:srgbClr val="CCECFF"/>
                </a:solidFill>
                <a:effectLst>
                  <a:outerShdw blurRad="38100" dist="38100" dir="2700000" algn="tl">
                    <a:srgbClr val="000000"/>
                  </a:outerShdw>
                </a:effectLst>
                <a:latin typeface="Arial" pitchFamily="34" charset="0"/>
              </a:rPr>
              <a:t>Inheritance (4)</a:t>
            </a:r>
          </a:p>
          <a:p>
            <a:pPr lvl="1" eaLnBrk="0" hangingPunct="0">
              <a:buFontTx/>
              <a:buChar char="­"/>
              <a:defRPr/>
            </a:pPr>
            <a:r>
              <a:rPr lang="en-US" sz="2160" dirty="0">
                <a:solidFill>
                  <a:srgbClr val="CCECFF"/>
                </a:solidFill>
                <a:effectLst>
                  <a:outerShdw blurRad="38100" dist="38100" dir="2700000" algn="tl">
                    <a:srgbClr val="000000"/>
                  </a:outerShdw>
                </a:effectLst>
                <a:latin typeface="Arial" pitchFamily="34" charset="0"/>
              </a:rPr>
              <a:t>Incorruptible</a:t>
            </a:r>
          </a:p>
          <a:p>
            <a:pPr lvl="1" eaLnBrk="0" hangingPunct="0">
              <a:buFontTx/>
              <a:buChar char="­"/>
              <a:defRPr/>
            </a:pPr>
            <a:r>
              <a:rPr lang="en-US" sz="2160" dirty="0">
                <a:solidFill>
                  <a:srgbClr val="CCECFF"/>
                </a:solidFill>
                <a:effectLst>
                  <a:outerShdw blurRad="38100" dist="38100" dir="2700000" algn="tl">
                    <a:srgbClr val="000000"/>
                  </a:outerShdw>
                </a:effectLst>
                <a:latin typeface="Arial" pitchFamily="34" charset="0"/>
              </a:rPr>
              <a:t>Undefiled</a:t>
            </a:r>
          </a:p>
          <a:p>
            <a:pPr lvl="1" eaLnBrk="0" hangingPunct="0">
              <a:buFontTx/>
              <a:buChar char="­"/>
              <a:defRPr/>
            </a:pPr>
            <a:r>
              <a:rPr lang="en-US" sz="2160" dirty="0">
                <a:solidFill>
                  <a:srgbClr val="CCECFF"/>
                </a:solidFill>
                <a:effectLst>
                  <a:outerShdw blurRad="38100" dist="38100" dir="2700000" algn="tl">
                    <a:srgbClr val="000000"/>
                  </a:outerShdw>
                </a:effectLst>
                <a:latin typeface="Arial" pitchFamily="34" charset="0"/>
              </a:rPr>
              <a:t>Fades Not Away</a:t>
            </a:r>
          </a:p>
          <a:p>
            <a:pPr lvl="1" eaLnBrk="0" hangingPunct="0">
              <a:buFontTx/>
              <a:buChar char="­"/>
              <a:defRPr/>
            </a:pPr>
            <a:r>
              <a:rPr lang="en-US" sz="2160" dirty="0">
                <a:solidFill>
                  <a:srgbClr val="CCECFF"/>
                </a:solidFill>
                <a:effectLst>
                  <a:outerShdw blurRad="38100" dist="38100" dir="2700000" algn="tl">
                    <a:srgbClr val="000000"/>
                  </a:outerShdw>
                </a:effectLst>
                <a:latin typeface="Arial" pitchFamily="34" charset="0"/>
              </a:rPr>
              <a:t>Reserved in Heaven</a:t>
            </a:r>
          </a:p>
          <a:p>
            <a:pPr eaLnBrk="0" hangingPunct="0">
              <a:buFontTx/>
              <a:buChar char="•"/>
              <a:defRPr/>
            </a:pPr>
            <a:r>
              <a:rPr lang="en-US" sz="2160" dirty="0">
                <a:solidFill>
                  <a:srgbClr val="CCECFF"/>
                </a:solidFill>
                <a:effectLst>
                  <a:outerShdw blurRad="38100" dist="38100" dir="2700000" algn="tl">
                    <a:srgbClr val="000000"/>
                  </a:outerShdw>
                </a:effectLst>
                <a:latin typeface="Arial" pitchFamily="34" charset="0"/>
              </a:rPr>
              <a:t>Salvation Revealed (5)</a:t>
            </a:r>
          </a:p>
          <a:p>
            <a:pPr eaLnBrk="0" hangingPunct="0">
              <a:buFontTx/>
              <a:buChar char="•"/>
              <a:defRPr/>
            </a:pPr>
            <a:r>
              <a:rPr lang="en-US" sz="2160" dirty="0">
                <a:solidFill>
                  <a:srgbClr val="CCECFF"/>
                </a:solidFill>
                <a:effectLst>
                  <a:outerShdw blurRad="38100" dist="38100" dir="2700000" algn="tl">
                    <a:srgbClr val="000000"/>
                  </a:outerShdw>
                </a:effectLst>
                <a:latin typeface="Arial" pitchFamily="34" charset="0"/>
              </a:rPr>
              <a:t>The “End” of Our Faith (9)</a:t>
            </a:r>
          </a:p>
          <a:p>
            <a:pPr eaLnBrk="0" hangingPunct="0">
              <a:buFontTx/>
              <a:buChar char="•"/>
              <a:defRPr/>
            </a:pPr>
            <a:r>
              <a:rPr lang="en-US" sz="2160" dirty="0">
                <a:solidFill>
                  <a:srgbClr val="CCECFF"/>
                </a:solidFill>
                <a:effectLst>
                  <a:outerShdw blurRad="38100" dist="38100" dir="2700000" algn="tl">
                    <a:srgbClr val="000000"/>
                  </a:outerShdw>
                </a:effectLst>
                <a:latin typeface="Arial" pitchFamily="34" charset="0"/>
              </a:rPr>
              <a:t>Salvation of Souls (9)</a:t>
            </a:r>
          </a:p>
        </p:txBody>
      </p:sp>
      <p:sp>
        <p:nvSpPr>
          <p:cNvPr id="202763" name="Text Box 16"/>
          <p:cNvSpPr txBox="1">
            <a:spLocks noChangeArrowheads="1"/>
          </p:cNvSpPr>
          <p:nvPr/>
        </p:nvSpPr>
        <p:spPr bwMode="auto">
          <a:xfrm>
            <a:off x="2985136" y="3215640"/>
            <a:ext cx="2081019" cy="7571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2160" i="1">
                <a:solidFill>
                  <a:schemeClr val="folHlink"/>
                </a:solidFill>
              </a:rPr>
              <a:t>Now, For a</a:t>
            </a:r>
          </a:p>
          <a:p>
            <a:r>
              <a:rPr lang="en-US" altLang="en-US" sz="2160" i="1">
                <a:solidFill>
                  <a:schemeClr val="folHlink"/>
                </a:solidFill>
              </a:rPr>
              <a:t>Little While (6)</a:t>
            </a:r>
          </a:p>
        </p:txBody>
      </p:sp>
      <p:grpSp>
        <p:nvGrpSpPr>
          <p:cNvPr id="202764" name="Group 31"/>
          <p:cNvGrpSpPr>
            <a:grpSpLocks/>
          </p:cNvGrpSpPr>
          <p:nvPr/>
        </p:nvGrpSpPr>
        <p:grpSpPr bwMode="auto">
          <a:xfrm>
            <a:off x="1078231" y="3320416"/>
            <a:ext cx="1388746" cy="3461384"/>
            <a:chOff x="582" y="2092"/>
            <a:chExt cx="729" cy="2180"/>
          </a:xfrm>
        </p:grpSpPr>
        <p:sp>
          <p:nvSpPr>
            <p:cNvPr id="202784" name="Text Box 15"/>
            <p:cNvSpPr txBox="1">
              <a:spLocks noChangeArrowheads="1"/>
            </p:cNvSpPr>
            <p:nvPr/>
          </p:nvSpPr>
          <p:spPr bwMode="auto">
            <a:xfrm>
              <a:off x="582" y="2092"/>
              <a:ext cx="729" cy="4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solidFill>
                    <a:schemeClr val="folHlink"/>
                  </a:solidFill>
                </a:rPr>
                <a:t>Begotten</a:t>
              </a:r>
            </a:p>
            <a:p>
              <a:pPr algn="ctr"/>
              <a:r>
                <a:rPr lang="en-US" altLang="en-US" sz="2160" i="1">
                  <a:solidFill>
                    <a:schemeClr val="folHlink"/>
                  </a:solidFill>
                </a:rPr>
                <a:t>Again (3)</a:t>
              </a:r>
            </a:p>
          </p:txBody>
        </p:sp>
        <p:sp>
          <p:nvSpPr>
            <p:cNvPr id="202785" name="Line 17"/>
            <p:cNvSpPr>
              <a:spLocks noChangeShapeType="1"/>
            </p:cNvSpPr>
            <p:nvPr/>
          </p:nvSpPr>
          <p:spPr bwMode="auto">
            <a:xfrm>
              <a:off x="960" y="2496"/>
              <a:ext cx="0" cy="177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202765" name="Group 32"/>
          <p:cNvGrpSpPr>
            <a:grpSpLocks/>
          </p:cNvGrpSpPr>
          <p:nvPr/>
        </p:nvGrpSpPr>
        <p:grpSpPr bwMode="auto">
          <a:xfrm>
            <a:off x="5541645" y="3215640"/>
            <a:ext cx="2265046" cy="3566160"/>
            <a:chOff x="2925" y="2026"/>
            <a:chExt cx="1189" cy="2246"/>
          </a:xfrm>
        </p:grpSpPr>
        <p:sp>
          <p:nvSpPr>
            <p:cNvPr id="202782" name="Line 14"/>
            <p:cNvSpPr>
              <a:spLocks noChangeShapeType="1"/>
            </p:cNvSpPr>
            <p:nvPr/>
          </p:nvSpPr>
          <p:spPr bwMode="auto">
            <a:xfrm>
              <a:off x="3552" y="2496"/>
              <a:ext cx="0" cy="177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02783" name="Text Box 18"/>
            <p:cNvSpPr txBox="1">
              <a:spLocks noChangeArrowheads="1"/>
            </p:cNvSpPr>
            <p:nvPr/>
          </p:nvSpPr>
          <p:spPr bwMode="auto">
            <a:xfrm>
              <a:off x="2925" y="2026"/>
              <a:ext cx="1189" cy="4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solidFill>
                    <a:schemeClr val="folHlink"/>
                  </a:solidFill>
                </a:rPr>
                <a:t>Revelation of</a:t>
              </a:r>
            </a:p>
            <a:p>
              <a:pPr algn="ctr"/>
              <a:r>
                <a:rPr lang="en-US" altLang="en-US" sz="2160" i="1">
                  <a:solidFill>
                    <a:schemeClr val="folHlink"/>
                  </a:solidFill>
                </a:rPr>
                <a:t>Jesus Christ (7)</a:t>
              </a:r>
            </a:p>
          </p:txBody>
        </p:sp>
      </p:grpSp>
      <p:sp>
        <p:nvSpPr>
          <p:cNvPr id="202766" name="Text Box 19"/>
          <p:cNvSpPr txBox="1">
            <a:spLocks noChangeArrowheads="1"/>
          </p:cNvSpPr>
          <p:nvPr/>
        </p:nvSpPr>
        <p:spPr bwMode="auto">
          <a:xfrm>
            <a:off x="8016241" y="3505200"/>
            <a:ext cx="2738057" cy="4247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2160" i="1">
                <a:solidFill>
                  <a:schemeClr val="folHlink"/>
                </a:solidFill>
              </a:rPr>
              <a:t>“The Last Time” (5)</a:t>
            </a:r>
          </a:p>
        </p:txBody>
      </p:sp>
      <p:sp>
        <p:nvSpPr>
          <p:cNvPr id="202767" name="AutoShape 20"/>
          <p:cNvSpPr>
            <a:spLocks noChangeArrowheads="1"/>
          </p:cNvSpPr>
          <p:nvPr/>
        </p:nvSpPr>
        <p:spPr bwMode="auto">
          <a:xfrm>
            <a:off x="10668000" y="1978444"/>
            <a:ext cx="209742" cy="843713"/>
          </a:xfrm>
          <a:prstGeom prst="rightArrow">
            <a:avLst>
              <a:gd name="adj1" fmla="val 50000"/>
              <a:gd name="adj2" fmla="val 25000"/>
            </a:avLst>
          </a:prstGeom>
          <a:gradFill rotWithShape="0">
            <a:gsLst>
              <a:gs pos="0">
                <a:schemeClr val="bg1"/>
              </a:gs>
              <a:gs pos="100000">
                <a:srgbClr val="FFFF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02768" name="AutoShape 21"/>
          <p:cNvSpPr>
            <a:spLocks noChangeArrowheads="1"/>
          </p:cNvSpPr>
          <p:nvPr/>
        </p:nvSpPr>
        <p:spPr bwMode="auto">
          <a:xfrm>
            <a:off x="609600" y="5102644"/>
            <a:ext cx="209742" cy="843713"/>
          </a:xfrm>
          <a:prstGeom prst="rightArrow">
            <a:avLst>
              <a:gd name="adj1" fmla="val 50000"/>
              <a:gd name="adj2" fmla="val 25000"/>
            </a:avLst>
          </a:prstGeom>
          <a:gradFill rotWithShape="0">
            <a:gsLst>
              <a:gs pos="0">
                <a:schemeClr val="bg1"/>
              </a:gs>
              <a:gs pos="100000">
                <a:srgbClr val="FFFF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grpSp>
        <p:nvGrpSpPr>
          <p:cNvPr id="202769" name="Group 35"/>
          <p:cNvGrpSpPr>
            <a:grpSpLocks/>
          </p:cNvGrpSpPr>
          <p:nvPr/>
        </p:nvGrpSpPr>
        <p:grpSpPr bwMode="auto">
          <a:xfrm>
            <a:off x="9464038" y="457200"/>
            <a:ext cx="1927859" cy="2743200"/>
            <a:chOff x="4648" y="288"/>
            <a:chExt cx="1012" cy="1728"/>
          </a:xfrm>
        </p:grpSpPr>
        <p:sp>
          <p:nvSpPr>
            <p:cNvPr id="202780" name="Text Box 24"/>
            <p:cNvSpPr txBox="1">
              <a:spLocks noChangeArrowheads="1"/>
            </p:cNvSpPr>
            <p:nvPr/>
          </p:nvSpPr>
          <p:spPr bwMode="auto">
            <a:xfrm>
              <a:off x="4648" y="288"/>
              <a:ext cx="1012" cy="6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solidFill>
                    <a:schemeClr val="folHlink"/>
                  </a:solidFill>
                </a:rPr>
                <a:t>Begotten </a:t>
              </a:r>
            </a:p>
            <a:p>
              <a:pPr algn="ctr"/>
              <a:r>
                <a:rPr lang="en-US" altLang="en-US" sz="2160" i="1">
                  <a:solidFill>
                    <a:schemeClr val="folHlink"/>
                  </a:solidFill>
                </a:rPr>
                <a:t>Again by the </a:t>
              </a:r>
            </a:p>
            <a:p>
              <a:pPr algn="ctr"/>
              <a:r>
                <a:rPr lang="en-US" altLang="en-US" sz="2160" i="1">
                  <a:solidFill>
                    <a:schemeClr val="folHlink"/>
                  </a:solidFill>
                </a:rPr>
                <a:t>Word (23)</a:t>
              </a:r>
            </a:p>
          </p:txBody>
        </p:sp>
        <p:sp>
          <p:nvSpPr>
            <p:cNvPr id="202781" name="Line 25"/>
            <p:cNvSpPr>
              <a:spLocks noChangeShapeType="1"/>
            </p:cNvSpPr>
            <p:nvPr/>
          </p:nvSpPr>
          <p:spPr bwMode="auto">
            <a:xfrm>
              <a:off x="5088" y="864"/>
              <a:ext cx="0" cy="115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sp>
        <p:nvSpPr>
          <p:cNvPr id="202770" name="Text Box 26"/>
          <p:cNvSpPr txBox="1">
            <a:spLocks noChangeArrowheads="1"/>
          </p:cNvSpPr>
          <p:nvPr/>
        </p:nvSpPr>
        <p:spPr bwMode="auto">
          <a:xfrm>
            <a:off x="4175760" y="2438401"/>
            <a:ext cx="22860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of Christ (11)</a:t>
            </a:r>
          </a:p>
        </p:txBody>
      </p:sp>
      <p:sp>
        <p:nvSpPr>
          <p:cNvPr id="17435" name="Text Box 27"/>
          <p:cNvSpPr txBox="1">
            <a:spLocks noChangeArrowheads="1"/>
          </p:cNvSpPr>
          <p:nvPr/>
        </p:nvSpPr>
        <p:spPr bwMode="auto">
          <a:xfrm>
            <a:off x="5364480" y="1447801"/>
            <a:ext cx="118872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indent="-16668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eaLnBrk="0" hangingPunct="0">
              <a:defRPr/>
            </a:pPr>
            <a:r>
              <a:rPr lang="en-US" dirty="0">
                <a:solidFill>
                  <a:srgbClr val="CCECFF"/>
                </a:solidFill>
                <a:effectLst>
                  <a:outerShdw blurRad="38100" dist="38100" dir="2700000" algn="tl">
                    <a:srgbClr val="000000"/>
                  </a:outerShdw>
                </a:effectLst>
                <a:latin typeface="Arial" pitchFamily="34" charset="0"/>
              </a:rPr>
              <a:t>Glory</a:t>
            </a:r>
          </a:p>
        </p:txBody>
      </p:sp>
      <p:sp>
        <p:nvSpPr>
          <p:cNvPr id="202772" name="Line 28"/>
          <p:cNvSpPr>
            <a:spLocks noChangeShapeType="1"/>
          </p:cNvSpPr>
          <p:nvPr/>
        </p:nvSpPr>
        <p:spPr bwMode="auto">
          <a:xfrm>
            <a:off x="5455920" y="1066800"/>
            <a:ext cx="0" cy="1295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02773" name="Freeform 29"/>
          <p:cNvSpPr>
            <a:spLocks/>
          </p:cNvSpPr>
          <p:nvPr/>
        </p:nvSpPr>
        <p:spPr bwMode="auto">
          <a:xfrm>
            <a:off x="4998720" y="1143000"/>
            <a:ext cx="914400" cy="424732"/>
          </a:xfrm>
          <a:custGeom>
            <a:avLst/>
            <a:gdLst>
              <a:gd name="T0" fmla="*/ 0 w 624"/>
              <a:gd name="T1" fmla="*/ 2147483647 h 144"/>
              <a:gd name="T2" fmla="*/ 2147483647 w 624"/>
              <a:gd name="T3" fmla="*/ 0 h 144"/>
              <a:gd name="T4" fmla="*/ 2147483647 w 624"/>
              <a:gd name="T5" fmla="*/ 2147483647 h 144"/>
              <a:gd name="T6" fmla="*/ 0 60000 65536"/>
              <a:gd name="T7" fmla="*/ 0 60000 65536"/>
              <a:gd name="T8" fmla="*/ 0 60000 65536"/>
            </a:gdLst>
            <a:ahLst/>
            <a:cxnLst>
              <a:cxn ang="T6">
                <a:pos x="T0" y="T1"/>
              </a:cxn>
              <a:cxn ang="T7">
                <a:pos x="T2" y="T3"/>
              </a:cxn>
              <a:cxn ang="T8">
                <a:pos x="T4" y="T5"/>
              </a:cxn>
            </a:cxnLst>
            <a:rect l="0" t="0" r="r" b="b"/>
            <a:pathLst>
              <a:path w="624" h="144">
                <a:moveTo>
                  <a:pt x="0" y="144"/>
                </a:moveTo>
                <a:cubicBezTo>
                  <a:pt x="116" y="72"/>
                  <a:pt x="232" y="0"/>
                  <a:pt x="336" y="0"/>
                </a:cubicBezTo>
                <a:cubicBezTo>
                  <a:pt x="440" y="0"/>
                  <a:pt x="532" y="72"/>
                  <a:pt x="624" y="144"/>
                </a:cubicBezTo>
              </a:path>
            </a:pathLst>
          </a:custGeom>
          <a:noFill/>
          <a:ln w="28575" cap="flat" cmpd="sng">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02774" name="Freeform 30"/>
          <p:cNvSpPr>
            <a:spLocks/>
          </p:cNvSpPr>
          <p:nvPr/>
        </p:nvSpPr>
        <p:spPr bwMode="auto">
          <a:xfrm>
            <a:off x="6278880" y="4953000"/>
            <a:ext cx="914400" cy="424732"/>
          </a:xfrm>
          <a:custGeom>
            <a:avLst/>
            <a:gdLst>
              <a:gd name="T0" fmla="*/ 0 w 624"/>
              <a:gd name="T1" fmla="*/ 2147483647 h 144"/>
              <a:gd name="T2" fmla="*/ 2147483647 w 624"/>
              <a:gd name="T3" fmla="*/ 0 h 144"/>
              <a:gd name="T4" fmla="*/ 2147483647 w 624"/>
              <a:gd name="T5" fmla="*/ 2147483647 h 144"/>
              <a:gd name="T6" fmla="*/ 0 60000 65536"/>
              <a:gd name="T7" fmla="*/ 0 60000 65536"/>
              <a:gd name="T8" fmla="*/ 0 60000 65536"/>
            </a:gdLst>
            <a:ahLst/>
            <a:cxnLst>
              <a:cxn ang="T6">
                <a:pos x="T0" y="T1"/>
              </a:cxn>
              <a:cxn ang="T7">
                <a:pos x="T2" y="T3"/>
              </a:cxn>
              <a:cxn ang="T8">
                <a:pos x="T4" y="T5"/>
              </a:cxn>
            </a:cxnLst>
            <a:rect l="0" t="0" r="r" b="b"/>
            <a:pathLst>
              <a:path w="624" h="144">
                <a:moveTo>
                  <a:pt x="0" y="144"/>
                </a:moveTo>
                <a:cubicBezTo>
                  <a:pt x="116" y="72"/>
                  <a:pt x="232" y="0"/>
                  <a:pt x="336" y="0"/>
                </a:cubicBezTo>
                <a:cubicBezTo>
                  <a:pt x="440" y="0"/>
                  <a:pt x="532" y="72"/>
                  <a:pt x="624" y="144"/>
                </a:cubicBezTo>
              </a:path>
            </a:pathLst>
          </a:custGeom>
          <a:noFill/>
          <a:ln w="28575" cap="flat" cmpd="sng">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nvGrpSpPr>
          <p:cNvPr id="202775" name="Group 34"/>
          <p:cNvGrpSpPr>
            <a:grpSpLocks/>
          </p:cNvGrpSpPr>
          <p:nvPr/>
        </p:nvGrpSpPr>
        <p:grpSpPr bwMode="auto">
          <a:xfrm>
            <a:off x="3455670" y="533400"/>
            <a:ext cx="1607821" cy="2590800"/>
            <a:chOff x="1494" y="336"/>
            <a:chExt cx="844" cy="1632"/>
          </a:xfrm>
        </p:grpSpPr>
        <p:sp>
          <p:nvSpPr>
            <p:cNvPr id="202778" name="Line 8"/>
            <p:cNvSpPr>
              <a:spLocks noChangeShapeType="1"/>
            </p:cNvSpPr>
            <p:nvPr/>
          </p:nvSpPr>
          <p:spPr bwMode="auto">
            <a:xfrm>
              <a:off x="1872" y="672"/>
              <a:ext cx="0" cy="129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02779" name="Text Box 33"/>
            <p:cNvSpPr txBox="1">
              <a:spLocks noChangeArrowheads="1"/>
            </p:cNvSpPr>
            <p:nvPr/>
          </p:nvSpPr>
          <p:spPr bwMode="auto">
            <a:xfrm>
              <a:off x="1494" y="336"/>
              <a:ext cx="844" cy="4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1920" i="1">
                  <a:solidFill>
                    <a:schemeClr val="folHlink"/>
                  </a:solidFill>
                </a:rPr>
                <a:t>Christ Mani-</a:t>
              </a:r>
            </a:p>
            <a:p>
              <a:pPr algn="ctr"/>
              <a:r>
                <a:rPr lang="en-US" altLang="en-US" sz="1920" i="1">
                  <a:solidFill>
                    <a:schemeClr val="folHlink"/>
                  </a:solidFill>
                </a:rPr>
                <a:t>fested (20)</a:t>
              </a:r>
            </a:p>
          </p:txBody>
        </p:sp>
      </p:grpSp>
      <p:cxnSp>
        <p:nvCxnSpPr>
          <p:cNvPr id="4" name="Straight Arrow Connector 3"/>
          <p:cNvCxnSpPr>
            <a:cxnSpLocks noChangeShapeType="1"/>
            <a:endCxn id="202763" idx="0"/>
          </p:cNvCxnSpPr>
          <p:nvPr/>
        </p:nvCxnSpPr>
        <p:spPr bwMode="auto">
          <a:xfrm flipH="1">
            <a:off x="4025646" y="2095500"/>
            <a:ext cx="504444" cy="1120140"/>
          </a:xfrm>
          <a:prstGeom prst="straightConnector1">
            <a:avLst/>
          </a:prstGeom>
          <a:noFill/>
          <a:ln w="762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p:cNvCxnSpPr>
            <a:cxnSpLocks noChangeShapeType="1"/>
          </p:cNvCxnSpPr>
          <p:nvPr/>
        </p:nvCxnSpPr>
        <p:spPr bwMode="auto">
          <a:xfrm>
            <a:off x="6278880" y="1927860"/>
            <a:ext cx="1920240" cy="1438276"/>
          </a:xfrm>
          <a:prstGeom prst="straightConnector1">
            <a:avLst/>
          </a:prstGeom>
          <a:noFill/>
          <a:ln w="76200" algn="ctr">
            <a:solidFill>
              <a:srgbClr val="00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4691293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0"/>
                                  </p:stCondLst>
                                  <p:childTnLst>
                                    <p:set>
                                      <p:cBhvr>
                                        <p:cTn id="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ChangeArrowheads="1"/>
          </p:cNvSpPr>
          <p:nvPr/>
        </p:nvSpPr>
        <p:spPr bwMode="auto">
          <a:xfrm>
            <a:off x="1981200" y="152400"/>
            <a:ext cx="941832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chemeClr val="bg2">
                    <a:lumMod val="50000"/>
                    <a:lumOff val="50000"/>
                  </a:schemeClr>
                </a:solidFill>
                <a:latin typeface="Arial" charset="0"/>
                <a:cs typeface="Arial" charset="0"/>
              </a:rPr>
              <a:t>Introduction  		1:1,2</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chemeClr val="bg2">
                    <a:lumMod val="50000"/>
                    <a:lumOff val="50000"/>
                  </a:schemeClr>
                </a:solidFill>
                <a:latin typeface="Arial" charset="0"/>
                <a:cs typeface="Arial" charset="0"/>
              </a:rPr>
              <a:t>The Great Salvation 		1:3-12</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The Nature of the Salvation 	1:3-9</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The Revelation of the Salvation 	1:10-12</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rgbClr val="00FF00"/>
                </a:solidFill>
                <a:latin typeface="Arial" charset="0"/>
                <a:cs typeface="Arial" charset="0"/>
              </a:rPr>
              <a:t>The Products of Salvation </a:t>
            </a:r>
            <a:r>
              <a:rPr lang="en-US" sz="1680" dirty="0">
                <a:latin typeface="Arial" charset="0"/>
                <a:cs typeface="Arial" charset="0"/>
              </a:rPr>
              <a:t>		</a:t>
            </a:r>
            <a:r>
              <a:rPr lang="en-US" sz="1680" dirty="0">
                <a:solidFill>
                  <a:srgbClr val="FFFF00"/>
                </a:solidFill>
                <a:latin typeface="Arial" charset="0"/>
                <a:cs typeface="Arial" charset="0"/>
              </a:rPr>
              <a:t>1:13-2:10</a:t>
            </a:r>
          </a:p>
          <a:p>
            <a:pPr lvl="2" defTabSz="1093470" eaLnBrk="0" hangingPunct="0">
              <a:lnSpc>
                <a:spcPct val="80000"/>
              </a:lnSpc>
              <a:spcBef>
                <a:spcPct val="20000"/>
              </a:spcBef>
              <a:tabLst>
                <a:tab pos="6440806" algn="l"/>
                <a:tab pos="7614286" algn="l"/>
              </a:tabLst>
              <a:defRPr/>
            </a:pPr>
            <a:r>
              <a:rPr lang="en-US" sz="1680" dirty="0">
                <a:solidFill>
                  <a:srgbClr val="FFFF00"/>
                </a:solidFill>
                <a:latin typeface="Arial" charset="0"/>
                <a:cs typeface="Arial" charset="0"/>
              </a:rPr>
              <a:t>Hope! </a:t>
            </a:r>
            <a:r>
              <a:rPr lang="en-US" sz="1680" dirty="0">
                <a:latin typeface="Arial" charset="0"/>
                <a:cs typeface="Arial" charset="0"/>
              </a:rPr>
              <a:t>13 Therefore gird up the loins of your mind, be sober, and </a:t>
            </a:r>
            <a:r>
              <a:rPr lang="en-US" sz="1680" dirty="0">
                <a:solidFill>
                  <a:srgbClr val="00FF00"/>
                </a:solidFill>
                <a:latin typeface="Arial" charset="0"/>
                <a:cs typeface="Arial" charset="0"/>
              </a:rPr>
              <a:t>rest your hope fully upon the grace</a:t>
            </a:r>
            <a:r>
              <a:rPr lang="en-US" sz="1680" dirty="0">
                <a:latin typeface="Arial" charset="0"/>
                <a:cs typeface="Arial" charset="0"/>
              </a:rPr>
              <a:t> that is to be brought to you at the revelation of Jesus Christ;</a:t>
            </a:r>
          </a:p>
        </p:txBody>
      </p:sp>
      <p:sp>
        <p:nvSpPr>
          <p:cNvPr id="6" name="Rounded Rectangle 5"/>
          <p:cNvSpPr/>
          <p:nvPr/>
        </p:nvSpPr>
        <p:spPr bwMode="auto">
          <a:xfrm>
            <a:off x="975360" y="4530090"/>
            <a:ext cx="4663440" cy="469916"/>
          </a:xfrm>
          <a:prstGeom prst="roundRect">
            <a:avLst/>
          </a:prstGeom>
          <a:pattFill prst="horzBrick">
            <a:fgClr>
              <a:srgbClr val="DDDDDD"/>
            </a:fgClr>
            <a:bgClr>
              <a:schemeClr val="accent5">
                <a:lumMod val="25000"/>
              </a:schemeClr>
            </a:bgClr>
          </a:pattFill>
          <a:ln w="9525" cap="flat" cmpd="sng" algn="ctr">
            <a:solidFill>
              <a:schemeClr val="tx1"/>
            </a:solidFill>
            <a:prstDash val="solid"/>
            <a:round/>
            <a:headEnd type="none" w="med" len="med"/>
            <a:tailEnd type="none" w="med" len="med"/>
          </a:ln>
          <a:effectLst/>
        </p:spPr>
        <p:txBody>
          <a:bodyPr>
            <a:spAutoFit/>
          </a:bodyPr>
          <a:lstStyle/>
          <a:p>
            <a:pPr eaLnBrk="0" hangingPunct="0">
              <a:defRPr/>
            </a:pPr>
            <a:endParaRPr lang="en-US" sz="2160">
              <a:cs typeface="Arial" charset="0"/>
            </a:endParaRPr>
          </a:p>
        </p:txBody>
      </p:sp>
      <p:sp>
        <p:nvSpPr>
          <p:cNvPr id="7" name="TextBox 6"/>
          <p:cNvSpPr txBox="1"/>
          <p:nvPr/>
        </p:nvSpPr>
        <p:spPr>
          <a:xfrm>
            <a:off x="2164080" y="5284471"/>
            <a:ext cx="2286000" cy="830997"/>
          </a:xfrm>
          <a:prstGeom prst="rect">
            <a:avLst/>
          </a:prstGeom>
          <a:gradFill>
            <a:gsLst>
              <a:gs pos="0">
                <a:schemeClr val="accent1">
                  <a:tint val="66000"/>
                  <a:satMod val="160000"/>
                </a:schemeClr>
              </a:gs>
              <a:gs pos="82000">
                <a:schemeClr val="accent1">
                  <a:tint val="44500"/>
                  <a:satMod val="160000"/>
                </a:schemeClr>
              </a:gs>
              <a:gs pos="100000">
                <a:schemeClr val="accent1">
                  <a:tint val="23500"/>
                  <a:satMod val="160000"/>
                </a:schemeClr>
              </a:gs>
            </a:gsLst>
            <a:lin ang="5400000" scaled="0"/>
          </a:gradFill>
        </p:spPr>
        <p:txBody>
          <a:bodyPr>
            <a:spAutoFit/>
          </a:bodyPr>
          <a:lstStyle/>
          <a:p>
            <a:pPr>
              <a:defRPr/>
            </a:pPr>
            <a:r>
              <a:rPr lang="en-US" sz="4800" dirty="0">
                <a:solidFill>
                  <a:srgbClr val="00B050"/>
                </a:solidFill>
                <a:latin typeface="Arial" charset="0"/>
                <a:cs typeface="Arial" charset="0"/>
              </a:rPr>
              <a:t>Grace</a:t>
            </a:r>
          </a:p>
        </p:txBody>
      </p:sp>
      <p:sp>
        <p:nvSpPr>
          <p:cNvPr id="8" name="TextBox 7"/>
          <p:cNvSpPr txBox="1">
            <a:spLocks noChangeArrowheads="1"/>
          </p:cNvSpPr>
          <p:nvPr/>
        </p:nvSpPr>
        <p:spPr bwMode="auto">
          <a:xfrm>
            <a:off x="2127886" y="3465196"/>
            <a:ext cx="2286000" cy="978729"/>
          </a:xfrm>
          <a:prstGeom prst="rect">
            <a:avLst/>
          </a:prstGeom>
          <a:noFill/>
          <a:ln w="635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5760"/>
              <a:t>Hope</a:t>
            </a:r>
          </a:p>
        </p:txBody>
      </p:sp>
    </p:spTree>
    <p:extLst>
      <p:ext uri="{BB962C8B-B14F-4D97-AF65-F5344CB8AC3E}">
        <p14:creationId xmlns:p14="http://schemas.microsoft.com/office/powerpoint/2010/main" val="18919696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ChangeArrowheads="1"/>
          </p:cNvSpPr>
          <p:nvPr/>
        </p:nvSpPr>
        <p:spPr bwMode="auto">
          <a:xfrm>
            <a:off x="1981200" y="152400"/>
            <a:ext cx="941832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chemeClr val="bg2">
                    <a:lumMod val="50000"/>
                    <a:lumOff val="50000"/>
                  </a:schemeClr>
                </a:solidFill>
                <a:latin typeface="Arial" charset="0"/>
                <a:cs typeface="Arial" charset="0"/>
              </a:rPr>
              <a:t>Introduction  		1:1,2</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chemeClr val="bg2">
                    <a:lumMod val="50000"/>
                    <a:lumOff val="50000"/>
                  </a:schemeClr>
                </a:solidFill>
                <a:latin typeface="Arial" charset="0"/>
                <a:cs typeface="Arial" charset="0"/>
              </a:rPr>
              <a:t>The Great Salvation 		1:3-12</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The Nature of the Salvation 	1:3-9</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The Revelation of the Salvation 	1:10-12</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rgbClr val="00FF00"/>
                </a:solidFill>
                <a:latin typeface="Arial" charset="0"/>
                <a:cs typeface="Arial" charset="0"/>
              </a:rPr>
              <a:t>The Products of Salvation </a:t>
            </a:r>
            <a:r>
              <a:rPr lang="en-US" sz="1680" dirty="0">
                <a:latin typeface="Arial" charset="0"/>
                <a:cs typeface="Arial" charset="0"/>
              </a:rPr>
              <a:t>		</a:t>
            </a:r>
            <a:r>
              <a:rPr lang="en-US" sz="1680" dirty="0">
                <a:solidFill>
                  <a:srgbClr val="FFFF00"/>
                </a:solidFill>
                <a:latin typeface="Arial" charset="0"/>
                <a:cs typeface="Arial" charset="0"/>
              </a:rPr>
              <a:t>1:13-2:10</a:t>
            </a:r>
          </a:p>
          <a:p>
            <a:pPr lvl="2" defTabSz="1093470" eaLnBrk="0" hangingPunct="0">
              <a:lnSpc>
                <a:spcPct val="80000"/>
              </a:lnSpc>
              <a:spcBef>
                <a:spcPct val="20000"/>
              </a:spcBef>
              <a:tabLst>
                <a:tab pos="6440806" algn="l"/>
                <a:tab pos="7614286" algn="l"/>
              </a:tabLst>
              <a:defRPr/>
            </a:pPr>
            <a:r>
              <a:rPr lang="en-US" sz="1680" dirty="0">
                <a:solidFill>
                  <a:srgbClr val="FFFF00"/>
                </a:solidFill>
                <a:latin typeface="Arial" charset="0"/>
                <a:cs typeface="Arial" charset="0"/>
              </a:rPr>
              <a:t>Hope! </a:t>
            </a:r>
            <a:r>
              <a:rPr lang="en-US" sz="1680" dirty="0">
                <a:latin typeface="Arial" charset="0"/>
                <a:cs typeface="Arial" charset="0"/>
              </a:rPr>
              <a:t>13 Therefore gird up the loins of your mind, be sober, </a:t>
            </a:r>
            <a:r>
              <a:rPr lang="en-US" sz="1680" dirty="0">
                <a:solidFill>
                  <a:srgbClr val="00FF00"/>
                </a:solidFill>
                <a:latin typeface="Arial" charset="0"/>
                <a:cs typeface="Arial" charset="0"/>
              </a:rPr>
              <a:t>and rest your hope fully upon the grace </a:t>
            </a:r>
            <a:r>
              <a:rPr lang="en-US" sz="1680" dirty="0">
                <a:latin typeface="Arial" charset="0"/>
                <a:cs typeface="Arial" charset="0"/>
              </a:rPr>
              <a:t>that is to be brought to you at the revelation of Jesus Christ;</a:t>
            </a:r>
          </a:p>
        </p:txBody>
      </p:sp>
      <p:sp>
        <p:nvSpPr>
          <p:cNvPr id="6" name="Rounded Rectangle 5"/>
          <p:cNvSpPr/>
          <p:nvPr/>
        </p:nvSpPr>
        <p:spPr bwMode="auto">
          <a:xfrm>
            <a:off x="975360" y="4530090"/>
            <a:ext cx="4663440" cy="469916"/>
          </a:xfrm>
          <a:prstGeom prst="roundRect">
            <a:avLst/>
          </a:prstGeom>
          <a:pattFill prst="horzBrick">
            <a:fgClr>
              <a:srgbClr val="DDDDDD"/>
            </a:fgClr>
            <a:bgClr>
              <a:schemeClr val="accent5">
                <a:lumMod val="25000"/>
              </a:schemeClr>
            </a:bgClr>
          </a:pattFill>
          <a:ln w="9525" cap="flat" cmpd="sng" algn="ctr">
            <a:solidFill>
              <a:schemeClr val="tx1"/>
            </a:solidFill>
            <a:prstDash val="solid"/>
            <a:round/>
            <a:headEnd type="none" w="med" len="med"/>
            <a:tailEnd type="none" w="med" len="med"/>
          </a:ln>
          <a:effectLst/>
        </p:spPr>
        <p:txBody>
          <a:bodyPr>
            <a:spAutoFit/>
          </a:bodyPr>
          <a:lstStyle/>
          <a:p>
            <a:pPr eaLnBrk="0" hangingPunct="0">
              <a:defRPr/>
            </a:pPr>
            <a:endParaRPr lang="en-US" sz="2160">
              <a:cs typeface="Arial" charset="0"/>
            </a:endParaRPr>
          </a:p>
        </p:txBody>
      </p:sp>
      <p:sp>
        <p:nvSpPr>
          <p:cNvPr id="7" name="TextBox 6"/>
          <p:cNvSpPr txBox="1"/>
          <p:nvPr/>
        </p:nvSpPr>
        <p:spPr>
          <a:xfrm>
            <a:off x="2164080" y="5284471"/>
            <a:ext cx="2286000" cy="830997"/>
          </a:xfrm>
          <a:prstGeom prst="rect">
            <a:avLst/>
          </a:prstGeom>
          <a:gradFill>
            <a:gsLst>
              <a:gs pos="0">
                <a:schemeClr val="accent1">
                  <a:tint val="66000"/>
                  <a:satMod val="160000"/>
                </a:schemeClr>
              </a:gs>
              <a:gs pos="82000">
                <a:schemeClr val="accent1">
                  <a:tint val="44500"/>
                  <a:satMod val="160000"/>
                </a:schemeClr>
              </a:gs>
              <a:gs pos="100000">
                <a:schemeClr val="accent1">
                  <a:tint val="23500"/>
                  <a:satMod val="160000"/>
                </a:schemeClr>
              </a:gs>
            </a:gsLst>
            <a:lin ang="5400000" scaled="0"/>
          </a:gradFill>
        </p:spPr>
        <p:txBody>
          <a:bodyPr>
            <a:spAutoFit/>
          </a:bodyPr>
          <a:lstStyle/>
          <a:p>
            <a:pPr>
              <a:defRPr/>
            </a:pPr>
            <a:r>
              <a:rPr lang="en-US" sz="4800" dirty="0">
                <a:solidFill>
                  <a:srgbClr val="00B050"/>
                </a:solidFill>
                <a:latin typeface="Arial" charset="0"/>
                <a:cs typeface="Arial" charset="0"/>
              </a:rPr>
              <a:t>Grace</a:t>
            </a:r>
          </a:p>
        </p:txBody>
      </p:sp>
      <p:pic>
        <p:nvPicPr>
          <p:cNvPr id="204805" name="Picture 2" descr="C:\Users\bmellor\AppData\Local\Microsoft\Windows\Temporary Internet Files\Content.IE5\FSBE4VEV\MC900432569[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280" y="4840606"/>
            <a:ext cx="2194560" cy="219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6" name="TextBox 9"/>
          <p:cNvSpPr txBox="1">
            <a:spLocks noChangeArrowheads="1"/>
          </p:cNvSpPr>
          <p:nvPr/>
        </p:nvSpPr>
        <p:spPr bwMode="auto">
          <a:xfrm rot="1190660">
            <a:off x="5585460" y="4040726"/>
            <a:ext cx="2286000" cy="978729"/>
          </a:xfrm>
          <a:prstGeom prst="rect">
            <a:avLst/>
          </a:prstGeom>
          <a:noFill/>
          <a:ln w="635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5760"/>
              <a:t>Hope</a:t>
            </a:r>
          </a:p>
        </p:txBody>
      </p:sp>
    </p:spTree>
    <p:extLst>
      <p:ext uri="{BB962C8B-B14F-4D97-AF65-F5344CB8AC3E}">
        <p14:creationId xmlns:p14="http://schemas.microsoft.com/office/powerpoint/2010/main" val="316859187"/>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Slide Number Placeholder 4">
            <a:extLst>
              <a:ext uri="{FF2B5EF4-FFF2-40B4-BE49-F238E27FC236}">
                <a16:creationId xmlns:a16="http://schemas.microsoft.com/office/drawing/2014/main" id="{8D38B593-6E27-4F19-9FA0-3858AE64EF88}"/>
              </a:ext>
            </a:extLst>
          </p:cNvPr>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D79891E0-A5BE-4BB8-B99F-8BD882112465}" type="slidenum">
              <a:rPr lang="en-US" altLang="en-US" b="0">
                <a:latin typeface="Times New Roman" panose="02020603050405020304" pitchFamily="18" charset="0"/>
              </a:rPr>
              <a:pPr/>
              <a:t>8</a:t>
            </a:fld>
            <a:endParaRPr lang="en-US" altLang="en-US" b="0">
              <a:latin typeface="Times New Roman" panose="02020603050405020304" pitchFamily="18" charset="0"/>
            </a:endParaRPr>
          </a:p>
        </p:txBody>
      </p:sp>
      <p:sp>
        <p:nvSpPr>
          <p:cNvPr id="17411" name="Rectangle 2">
            <a:extLst>
              <a:ext uri="{FF2B5EF4-FFF2-40B4-BE49-F238E27FC236}">
                <a16:creationId xmlns:a16="http://schemas.microsoft.com/office/drawing/2014/main" id="{55C20C6B-222F-4ADE-875D-FE848932670D}"/>
              </a:ext>
            </a:extLst>
          </p:cNvPr>
          <p:cNvSpPr>
            <a:spLocks noGrp="1" noChangeArrowheads="1"/>
          </p:cNvSpPr>
          <p:nvPr>
            <p:ph type="title"/>
          </p:nvPr>
        </p:nvSpPr>
        <p:spPr>
          <a:xfrm>
            <a:off x="838200" y="102428"/>
            <a:ext cx="10515600" cy="986597"/>
          </a:xfrm>
          <a:solidFill>
            <a:schemeClr val="accent4">
              <a:lumMod val="40000"/>
              <a:lumOff val="60000"/>
              <a:alpha val="52000"/>
            </a:schemeClr>
          </a:solidFill>
          <a:ln>
            <a:solidFill>
              <a:srgbClr val="663300"/>
            </a:solidFill>
          </a:ln>
        </p:spPr>
        <p:txBody>
          <a:bodyPr/>
          <a:lstStyle/>
          <a:p>
            <a:r>
              <a:rPr lang="en-US" altLang="en-US" dirty="0"/>
              <a:t>Major Point Outline of I Peter</a:t>
            </a:r>
          </a:p>
        </p:txBody>
      </p:sp>
      <p:sp>
        <p:nvSpPr>
          <p:cNvPr id="46083" name="Rectangle 3">
            <a:extLst>
              <a:ext uri="{FF2B5EF4-FFF2-40B4-BE49-F238E27FC236}">
                <a16:creationId xmlns:a16="http://schemas.microsoft.com/office/drawing/2014/main" id="{FABE4CCF-2E93-4136-A47A-A01ABB20F204}"/>
              </a:ext>
            </a:extLst>
          </p:cNvPr>
          <p:cNvSpPr>
            <a:spLocks noGrp="1" noChangeArrowheads="1"/>
          </p:cNvSpPr>
          <p:nvPr>
            <p:ph type="body" idx="1"/>
          </p:nvPr>
        </p:nvSpPr>
        <p:spPr>
          <a:xfrm>
            <a:off x="975360" y="1219200"/>
            <a:ext cx="10424160" cy="4876800"/>
          </a:xfrm>
        </p:spPr>
        <p:txBody>
          <a:bodyPr>
            <a:normAutofit lnSpcReduction="10000"/>
          </a:bodyPr>
          <a:lstStyle/>
          <a:p>
            <a:pPr marL="853440" indent="-853440">
              <a:buFontTx/>
              <a:buAutoNum type="romanUcPeriod"/>
              <a:tabLst>
                <a:tab pos="7475220" algn="l"/>
              </a:tabLst>
            </a:pPr>
            <a:r>
              <a:rPr lang="en-US" altLang="en-US" sz="3840" dirty="0"/>
              <a:t>Introduction  	</a:t>
            </a:r>
            <a:r>
              <a:rPr lang="en-US" altLang="en-US" sz="3840" dirty="0">
                <a:solidFill>
                  <a:srgbClr val="663300"/>
                </a:solidFill>
              </a:rPr>
              <a:t>(1:1,2)</a:t>
            </a:r>
          </a:p>
          <a:p>
            <a:pPr marL="853440" indent="-853440">
              <a:buFontTx/>
              <a:buAutoNum type="romanUcPeriod"/>
              <a:tabLst>
                <a:tab pos="7475220" algn="l"/>
              </a:tabLst>
            </a:pPr>
            <a:r>
              <a:rPr lang="en-US" altLang="en-US" sz="3840" dirty="0"/>
              <a:t>The Great Salvation 	</a:t>
            </a:r>
            <a:r>
              <a:rPr lang="en-US" altLang="en-US" sz="3840" dirty="0">
                <a:solidFill>
                  <a:srgbClr val="663300"/>
                </a:solidFill>
              </a:rPr>
              <a:t>(1:3-12)</a:t>
            </a:r>
          </a:p>
          <a:p>
            <a:pPr marL="853440" indent="-853440">
              <a:buFontTx/>
              <a:buAutoNum type="romanUcPeriod"/>
              <a:tabLst>
                <a:tab pos="7475220" algn="l"/>
              </a:tabLst>
            </a:pPr>
            <a:r>
              <a:rPr lang="en-US" altLang="en-US" sz="3840" dirty="0"/>
              <a:t>The Products of Salvation 	</a:t>
            </a:r>
            <a:r>
              <a:rPr lang="en-US" altLang="en-US" sz="3840" dirty="0">
                <a:solidFill>
                  <a:srgbClr val="663300"/>
                </a:solidFill>
              </a:rPr>
              <a:t>(1:13-2:10)</a:t>
            </a:r>
          </a:p>
          <a:p>
            <a:pPr marL="853440" indent="-853440">
              <a:buFontTx/>
              <a:buAutoNum type="romanUcPeriod"/>
              <a:tabLst>
                <a:tab pos="7475220" algn="l"/>
              </a:tabLst>
            </a:pPr>
            <a:r>
              <a:rPr lang="en-US" altLang="en-US" sz="3840" dirty="0"/>
              <a:t>The Duties of the Christian 	</a:t>
            </a:r>
            <a:r>
              <a:rPr lang="en-US" altLang="en-US" sz="3840" dirty="0">
                <a:solidFill>
                  <a:srgbClr val="663300"/>
                </a:solidFill>
              </a:rPr>
              <a:t>(2:11-3:12)</a:t>
            </a:r>
          </a:p>
          <a:p>
            <a:pPr marL="853440" indent="-853440">
              <a:buFontTx/>
              <a:buAutoNum type="romanUcPeriod"/>
              <a:tabLst>
                <a:tab pos="7475220" algn="l"/>
              </a:tabLst>
            </a:pPr>
            <a:r>
              <a:rPr lang="en-US" altLang="en-US" sz="3840" dirty="0"/>
              <a:t>Suffering as a Christian 	</a:t>
            </a:r>
            <a:r>
              <a:rPr lang="en-US" altLang="en-US" sz="3840" dirty="0">
                <a:solidFill>
                  <a:srgbClr val="663300"/>
                </a:solidFill>
              </a:rPr>
              <a:t>(3:13-4:19)</a:t>
            </a:r>
          </a:p>
          <a:p>
            <a:pPr marL="853440" indent="-853440">
              <a:buFontTx/>
              <a:buAutoNum type="romanUcPeriod"/>
              <a:tabLst>
                <a:tab pos="7475220" algn="l"/>
              </a:tabLst>
            </a:pPr>
            <a:r>
              <a:rPr lang="en-US" altLang="en-US" sz="3840" dirty="0"/>
              <a:t>Exhortation to Shepherds 	</a:t>
            </a:r>
            <a:r>
              <a:rPr lang="en-US" altLang="en-US" sz="3840" dirty="0">
                <a:solidFill>
                  <a:srgbClr val="663300"/>
                </a:solidFill>
              </a:rPr>
              <a:t>(5:1-5)</a:t>
            </a:r>
          </a:p>
          <a:p>
            <a:pPr marL="853440" indent="-853440">
              <a:buFontTx/>
              <a:buAutoNum type="romanUcPeriod"/>
              <a:tabLst>
                <a:tab pos="7475220" algn="l"/>
              </a:tabLst>
            </a:pPr>
            <a:r>
              <a:rPr lang="en-US" altLang="en-US" sz="3840" dirty="0"/>
              <a:t>Exhortations to Soldiers 	</a:t>
            </a:r>
            <a:r>
              <a:rPr lang="en-US" altLang="en-US" sz="3840" dirty="0">
                <a:solidFill>
                  <a:srgbClr val="663300"/>
                </a:solidFill>
              </a:rPr>
              <a:t>(5:6-11)</a:t>
            </a:r>
          </a:p>
          <a:p>
            <a:pPr marL="853440" indent="-853440">
              <a:buFontTx/>
              <a:buAutoNum type="romanUcPeriod"/>
              <a:tabLst>
                <a:tab pos="7475220" algn="l"/>
              </a:tabLst>
            </a:pPr>
            <a:r>
              <a:rPr lang="en-US" altLang="en-US" sz="3840" dirty="0"/>
              <a:t>Conclusions 	</a:t>
            </a:r>
            <a:r>
              <a:rPr lang="en-US" altLang="en-US" sz="3840" dirty="0">
                <a:solidFill>
                  <a:srgbClr val="663300"/>
                </a:solidFill>
              </a:rPr>
              <a:t>(5:12,13)</a:t>
            </a:r>
          </a:p>
        </p:txBody>
      </p:sp>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ChangeArrowheads="1"/>
          </p:cNvSpPr>
          <p:nvPr/>
        </p:nvSpPr>
        <p:spPr bwMode="auto">
          <a:xfrm>
            <a:off x="1981200" y="152400"/>
            <a:ext cx="941832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chemeClr val="bg2">
                    <a:lumMod val="50000"/>
                    <a:lumOff val="50000"/>
                  </a:schemeClr>
                </a:solidFill>
                <a:latin typeface="Arial" charset="0"/>
                <a:cs typeface="Arial" charset="0"/>
              </a:rPr>
              <a:t>Introduction  		1:1,2</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chemeClr val="bg2">
                    <a:lumMod val="50000"/>
                    <a:lumOff val="50000"/>
                  </a:schemeClr>
                </a:solidFill>
                <a:latin typeface="Arial" charset="0"/>
                <a:cs typeface="Arial" charset="0"/>
              </a:rPr>
              <a:t>The Great Salvation 		1:3-12</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The Nature of the Salvation 	1:3-9</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The Revelation of the Salvation 	1:10-12</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rgbClr val="00FF00"/>
                </a:solidFill>
                <a:latin typeface="Arial" charset="0"/>
                <a:cs typeface="Arial" charset="0"/>
              </a:rPr>
              <a:t>The Products of Salvation </a:t>
            </a:r>
            <a:r>
              <a:rPr lang="en-US" sz="1680" dirty="0">
                <a:latin typeface="Arial" charset="0"/>
                <a:cs typeface="Arial" charset="0"/>
              </a:rPr>
              <a:t>		</a:t>
            </a:r>
            <a:r>
              <a:rPr lang="en-US" sz="1680" dirty="0">
                <a:solidFill>
                  <a:srgbClr val="FFFF00"/>
                </a:solidFill>
                <a:latin typeface="Arial" charset="0"/>
                <a:cs typeface="Arial" charset="0"/>
              </a:rPr>
              <a:t>1:13-2:10</a:t>
            </a:r>
          </a:p>
          <a:p>
            <a:pPr lvl="2" defTabSz="1093470" eaLnBrk="0" hangingPunct="0">
              <a:lnSpc>
                <a:spcPct val="80000"/>
              </a:lnSpc>
              <a:spcBef>
                <a:spcPct val="20000"/>
              </a:spcBef>
              <a:tabLst>
                <a:tab pos="6440806" algn="l"/>
                <a:tab pos="7614286" algn="l"/>
              </a:tabLst>
              <a:defRPr/>
            </a:pPr>
            <a:r>
              <a:rPr lang="en-US" sz="1680" dirty="0">
                <a:solidFill>
                  <a:srgbClr val="FFFF00"/>
                </a:solidFill>
                <a:latin typeface="Arial" charset="0"/>
                <a:cs typeface="Arial" charset="0"/>
              </a:rPr>
              <a:t>Hope! </a:t>
            </a:r>
            <a:r>
              <a:rPr lang="en-US" sz="1680" dirty="0">
                <a:latin typeface="Arial" charset="0"/>
                <a:cs typeface="Arial" charset="0"/>
              </a:rPr>
              <a:t>13 Therefore gird up the loins of your mind, be sober, and rest your hope fully upon the grace that is to be brought to you at the revelation of Jesus Christ;</a:t>
            </a:r>
          </a:p>
        </p:txBody>
      </p:sp>
      <p:pic>
        <p:nvPicPr>
          <p:cNvPr id="205827" name="Picture 2" descr="C:\Users\bmellor\AppData\Local\Microsoft\Windows\Temporary Internet Files\Content.IE5\FSBE4VEV\MC900432569[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960" y="4451986"/>
            <a:ext cx="219456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480" y="4002406"/>
            <a:ext cx="2651760" cy="259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829" name="TextBox 8"/>
          <p:cNvSpPr txBox="1">
            <a:spLocks noChangeArrowheads="1"/>
          </p:cNvSpPr>
          <p:nvPr/>
        </p:nvSpPr>
        <p:spPr bwMode="auto">
          <a:xfrm rot="1272790">
            <a:off x="5194936" y="3484467"/>
            <a:ext cx="2434590" cy="978729"/>
          </a:xfrm>
          <a:prstGeom prst="rect">
            <a:avLst/>
          </a:prstGeom>
          <a:noFill/>
          <a:ln w="635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5760"/>
              <a:t>Hope</a:t>
            </a:r>
          </a:p>
        </p:txBody>
      </p:sp>
    </p:spTree>
    <p:extLst>
      <p:ext uri="{BB962C8B-B14F-4D97-AF65-F5344CB8AC3E}">
        <p14:creationId xmlns:p14="http://schemas.microsoft.com/office/powerpoint/2010/main" val="1194953220"/>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ChangeArrowheads="1"/>
          </p:cNvSpPr>
          <p:nvPr/>
        </p:nvSpPr>
        <p:spPr bwMode="auto">
          <a:xfrm>
            <a:off x="1981200" y="152400"/>
            <a:ext cx="941832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chemeClr val="bg2">
                    <a:lumMod val="50000"/>
                    <a:lumOff val="50000"/>
                  </a:schemeClr>
                </a:solidFill>
                <a:latin typeface="Arial" charset="0"/>
                <a:cs typeface="Arial" charset="0"/>
              </a:rPr>
              <a:t>Introduction  		1:1,2</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chemeClr val="bg2">
                    <a:lumMod val="50000"/>
                    <a:lumOff val="50000"/>
                  </a:schemeClr>
                </a:solidFill>
                <a:latin typeface="Arial" charset="0"/>
                <a:cs typeface="Arial" charset="0"/>
              </a:rPr>
              <a:t>The Great Salvation 		1:3-12</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The Nature of the Salvation 	1:3-9</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The Revelation of the Salvation 	1:10-12</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rgbClr val="00FF00"/>
                </a:solidFill>
                <a:latin typeface="Arial" charset="0"/>
                <a:cs typeface="Arial" charset="0"/>
              </a:rPr>
              <a:t>The Products of Salvation </a:t>
            </a:r>
            <a:r>
              <a:rPr lang="en-US" sz="1680" dirty="0">
                <a:latin typeface="Arial" charset="0"/>
                <a:cs typeface="Arial" charset="0"/>
              </a:rPr>
              <a:t>		</a:t>
            </a:r>
            <a:r>
              <a:rPr lang="en-US" sz="1680" dirty="0">
                <a:solidFill>
                  <a:srgbClr val="FFFF00"/>
                </a:solidFill>
                <a:latin typeface="Arial" charset="0"/>
                <a:cs typeface="Arial" charset="0"/>
              </a:rPr>
              <a:t>1:13-2:10</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rgbClr val="CCECFF"/>
                </a:solidFill>
                <a:latin typeface="Arial" charset="0"/>
                <a:cs typeface="Arial" charset="0"/>
              </a:rPr>
              <a:t>Holiness 	1:13-16</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rgbClr val="CCECFF"/>
                </a:solidFill>
                <a:latin typeface="Arial" charset="0"/>
                <a:cs typeface="Arial" charset="0"/>
              </a:rPr>
              <a:t>Reverence 	1:17-21</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rgbClr val="CCECFF"/>
                </a:solidFill>
                <a:latin typeface="Arial" charset="0"/>
                <a:cs typeface="Arial" charset="0"/>
              </a:rPr>
              <a:t>Love 	1:22-25</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rgbClr val="CCECFF"/>
                </a:solidFill>
                <a:latin typeface="Arial" charset="0"/>
                <a:cs typeface="Arial" charset="0"/>
              </a:rPr>
              <a:t>Growth 	2:1-3</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rgbClr val="CCECFF"/>
                </a:solidFill>
                <a:latin typeface="Arial" charset="0"/>
                <a:cs typeface="Arial" charset="0"/>
              </a:rPr>
              <a:t>Sacrifices 	2:4-8</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rgbClr val="CCECFF"/>
                </a:solidFill>
                <a:latin typeface="Arial" charset="0"/>
                <a:cs typeface="Arial" charset="0"/>
              </a:rPr>
              <a:t>Testimony	2:9,10</a:t>
            </a:r>
          </a:p>
        </p:txBody>
      </p:sp>
      <p:sp>
        <p:nvSpPr>
          <p:cNvPr id="21" name="Rounded Rectangle 20"/>
          <p:cNvSpPr/>
          <p:nvPr/>
        </p:nvSpPr>
        <p:spPr bwMode="auto">
          <a:xfrm>
            <a:off x="2089786" y="4434840"/>
            <a:ext cx="8778240" cy="469916"/>
          </a:xfrm>
          <a:prstGeom prst="roundRect">
            <a:avLst/>
          </a:prstGeom>
          <a:pattFill prst="horzBrick">
            <a:fgClr>
              <a:srgbClr val="DDDDDD"/>
            </a:fgClr>
            <a:bgClr>
              <a:schemeClr val="accent5">
                <a:lumMod val="25000"/>
              </a:schemeClr>
            </a:bgClr>
          </a:pattFill>
          <a:ln w="9525" cap="flat" cmpd="sng" algn="ctr">
            <a:solidFill>
              <a:schemeClr val="tx1"/>
            </a:solidFill>
            <a:prstDash val="solid"/>
            <a:round/>
            <a:headEnd type="none" w="med" len="med"/>
            <a:tailEnd type="none" w="med" len="med"/>
          </a:ln>
          <a:effectLst/>
        </p:spPr>
        <p:txBody>
          <a:bodyPr>
            <a:spAutoFit/>
          </a:bodyPr>
          <a:lstStyle/>
          <a:p>
            <a:pPr eaLnBrk="0" hangingPunct="0">
              <a:defRPr/>
            </a:pPr>
            <a:endParaRPr lang="en-US" sz="2160">
              <a:cs typeface="Arial" charset="0"/>
            </a:endParaRPr>
          </a:p>
        </p:txBody>
      </p:sp>
      <p:sp>
        <p:nvSpPr>
          <p:cNvPr id="22" name="TextBox 21"/>
          <p:cNvSpPr txBox="1"/>
          <p:nvPr/>
        </p:nvSpPr>
        <p:spPr>
          <a:xfrm>
            <a:off x="2449830" y="5078731"/>
            <a:ext cx="8109586" cy="978729"/>
          </a:xfrm>
          <a:prstGeom prst="rect">
            <a:avLst/>
          </a:prstGeom>
          <a:gradFill>
            <a:gsLst>
              <a:gs pos="0">
                <a:schemeClr val="accent1">
                  <a:tint val="66000"/>
                  <a:satMod val="160000"/>
                </a:schemeClr>
              </a:gs>
              <a:gs pos="82000">
                <a:schemeClr val="accent1">
                  <a:tint val="44500"/>
                  <a:satMod val="160000"/>
                </a:schemeClr>
              </a:gs>
              <a:gs pos="100000">
                <a:schemeClr val="accent1">
                  <a:tint val="23500"/>
                  <a:satMod val="160000"/>
                </a:schemeClr>
              </a:gs>
            </a:gsLst>
            <a:lin ang="5400000" scaled="0"/>
          </a:gradFill>
        </p:spPr>
        <p:txBody>
          <a:bodyPr>
            <a:spAutoFit/>
          </a:bodyPr>
          <a:lstStyle/>
          <a:p>
            <a:pPr>
              <a:defRPr/>
            </a:pPr>
            <a:r>
              <a:rPr lang="en-US" sz="2880" dirty="0">
                <a:solidFill>
                  <a:srgbClr val="00B050"/>
                </a:solidFill>
                <a:latin typeface="Arial" charset="0"/>
                <a:cs typeface="Arial" charset="0"/>
              </a:rPr>
              <a:t>Christ : Grace, Love, Mercy, Truth, Light, Holiness, Obedience, Resurrection  </a:t>
            </a:r>
          </a:p>
        </p:txBody>
      </p:sp>
      <p:sp>
        <p:nvSpPr>
          <p:cNvPr id="23" name="Rounded Rectangle 22"/>
          <p:cNvSpPr/>
          <p:nvPr/>
        </p:nvSpPr>
        <p:spPr bwMode="auto">
          <a:xfrm>
            <a:off x="5703570" y="1941196"/>
            <a:ext cx="1600200" cy="469916"/>
          </a:xfrm>
          <a:prstGeom prst="roundRect">
            <a:avLst/>
          </a:prstGeom>
          <a:pattFill prst="horzBrick">
            <a:fgClr>
              <a:srgbClr val="DDDDDD"/>
            </a:fgClr>
            <a:bgClr>
              <a:schemeClr val="accent5">
                <a:lumMod val="25000"/>
              </a:schemeClr>
            </a:bgClr>
          </a:pattFill>
          <a:ln w="9525" cap="flat" cmpd="sng" algn="ctr">
            <a:solidFill>
              <a:schemeClr val="tx1"/>
            </a:solidFill>
            <a:prstDash val="solid"/>
            <a:round/>
            <a:headEnd type="none" w="med" len="med"/>
            <a:tailEnd type="none" w="med" len="med"/>
          </a:ln>
          <a:effectLst/>
        </p:spPr>
        <p:txBody>
          <a:bodyPr>
            <a:spAutoFit/>
          </a:bodyPr>
          <a:lstStyle/>
          <a:p>
            <a:pPr eaLnBrk="0" hangingPunct="0">
              <a:defRPr/>
            </a:pPr>
            <a:endParaRPr lang="en-US" sz="2160">
              <a:cs typeface="Arial" charset="0"/>
            </a:endParaRPr>
          </a:p>
        </p:txBody>
      </p:sp>
      <p:sp>
        <p:nvSpPr>
          <p:cNvPr id="24" name="TextBox 23"/>
          <p:cNvSpPr txBox="1"/>
          <p:nvPr/>
        </p:nvSpPr>
        <p:spPr>
          <a:xfrm>
            <a:off x="5909310" y="2148841"/>
            <a:ext cx="1135380" cy="535531"/>
          </a:xfrm>
          <a:prstGeom prst="rect">
            <a:avLst/>
          </a:prstGeom>
          <a:gradFill>
            <a:gsLst>
              <a:gs pos="0">
                <a:schemeClr val="accent1">
                  <a:tint val="66000"/>
                  <a:satMod val="160000"/>
                </a:schemeClr>
              </a:gs>
              <a:gs pos="82000">
                <a:schemeClr val="accent1">
                  <a:tint val="44500"/>
                  <a:satMod val="160000"/>
                </a:schemeClr>
              </a:gs>
              <a:gs pos="100000">
                <a:schemeClr val="accent1">
                  <a:tint val="23500"/>
                  <a:satMod val="160000"/>
                </a:schemeClr>
              </a:gs>
            </a:gsLst>
            <a:lin ang="5400000" scaled="0"/>
          </a:gradFill>
        </p:spPr>
        <p:txBody>
          <a:bodyPr>
            <a:spAutoFit/>
          </a:bodyPr>
          <a:lstStyle/>
          <a:p>
            <a:pPr>
              <a:defRPr/>
            </a:pPr>
            <a:r>
              <a:rPr lang="en-US" sz="2880" dirty="0">
                <a:solidFill>
                  <a:srgbClr val="00B050"/>
                </a:solidFill>
                <a:latin typeface="Arial" charset="0"/>
                <a:cs typeface="Arial" charset="0"/>
              </a:rPr>
              <a:t>Hope</a:t>
            </a:r>
          </a:p>
        </p:txBody>
      </p:sp>
      <p:sp>
        <p:nvSpPr>
          <p:cNvPr id="25" name="Rounded Rectangle 24"/>
          <p:cNvSpPr/>
          <p:nvPr/>
        </p:nvSpPr>
        <p:spPr bwMode="auto">
          <a:xfrm>
            <a:off x="2379346" y="3419476"/>
            <a:ext cx="1600200" cy="469916"/>
          </a:xfrm>
          <a:prstGeom prst="roundRect">
            <a:avLst/>
          </a:prstGeom>
          <a:pattFill prst="horzBrick">
            <a:fgClr>
              <a:srgbClr val="DDDDDD"/>
            </a:fgClr>
            <a:bgClr>
              <a:schemeClr val="accent5">
                <a:lumMod val="25000"/>
              </a:schemeClr>
            </a:bgClr>
          </a:pattFill>
          <a:ln w="9525" cap="flat" cmpd="sng" algn="ctr">
            <a:solidFill>
              <a:schemeClr val="tx1"/>
            </a:solidFill>
            <a:prstDash val="solid"/>
            <a:round/>
            <a:headEnd type="none" w="med" len="med"/>
            <a:tailEnd type="none" w="med" len="med"/>
          </a:ln>
          <a:effectLst/>
        </p:spPr>
        <p:txBody>
          <a:bodyPr>
            <a:spAutoFit/>
          </a:bodyPr>
          <a:lstStyle/>
          <a:p>
            <a:pPr eaLnBrk="0" hangingPunct="0">
              <a:defRPr/>
            </a:pPr>
            <a:endParaRPr lang="en-US" sz="2160">
              <a:cs typeface="Arial" charset="0"/>
            </a:endParaRPr>
          </a:p>
        </p:txBody>
      </p:sp>
      <p:sp>
        <p:nvSpPr>
          <p:cNvPr id="26" name="TextBox 25"/>
          <p:cNvSpPr txBox="1"/>
          <p:nvPr/>
        </p:nvSpPr>
        <p:spPr>
          <a:xfrm>
            <a:off x="2611756" y="3636646"/>
            <a:ext cx="1137284" cy="535531"/>
          </a:xfrm>
          <a:prstGeom prst="rect">
            <a:avLst/>
          </a:prstGeom>
          <a:gradFill>
            <a:gsLst>
              <a:gs pos="0">
                <a:schemeClr val="accent1">
                  <a:tint val="66000"/>
                  <a:satMod val="160000"/>
                </a:schemeClr>
              </a:gs>
              <a:gs pos="82000">
                <a:schemeClr val="accent1">
                  <a:tint val="44500"/>
                  <a:satMod val="160000"/>
                </a:schemeClr>
              </a:gs>
              <a:gs pos="100000">
                <a:schemeClr val="accent1">
                  <a:tint val="23500"/>
                  <a:satMod val="160000"/>
                </a:schemeClr>
              </a:gs>
            </a:gsLst>
            <a:lin ang="5400000" scaled="0"/>
          </a:gradFill>
        </p:spPr>
        <p:txBody>
          <a:bodyPr>
            <a:spAutoFit/>
          </a:bodyPr>
          <a:lstStyle/>
          <a:p>
            <a:pPr>
              <a:defRPr/>
            </a:pPr>
            <a:r>
              <a:rPr lang="en-US" sz="2880" dirty="0">
                <a:solidFill>
                  <a:srgbClr val="00B050"/>
                </a:solidFill>
                <a:latin typeface="Arial" charset="0"/>
                <a:cs typeface="Arial" charset="0"/>
              </a:rPr>
              <a:t>Obey</a:t>
            </a:r>
          </a:p>
        </p:txBody>
      </p:sp>
      <p:sp>
        <p:nvSpPr>
          <p:cNvPr id="27" name="Rounded Rectangle 26"/>
          <p:cNvSpPr/>
          <p:nvPr/>
        </p:nvSpPr>
        <p:spPr bwMode="auto">
          <a:xfrm>
            <a:off x="5589270" y="3429000"/>
            <a:ext cx="1600200" cy="469916"/>
          </a:xfrm>
          <a:prstGeom prst="roundRect">
            <a:avLst/>
          </a:prstGeom>
          <a:pattFill prst="horzBrick">
            <a:fgClr>
              <a:srgbClr val="DDDDDD"/>
            </a:fgClr>
            <a:bgClr>
              <a:schemeClr val="accent5">
                <a:lumMod val="25000"/>
              </a:schemeClr>
            </a:bgClr>
          </a:pattFill>
          <a:ln w="9525" cap="flat" cmpd="sng" algn="ctr">
            <a:solidFill>
              <a:schemeClr val="tx1"/>
            </a:solidFill>
            <a:prstDash val="solid"/>
            <a:round/>
            <a:headEnd type="none" w="med" len="med"/>
            <a:tailEnd type="none" w="med" len="med"/>
          </a:ln>
          <a:effectLst/>
        </p:spPr>
        <p:txBody>
          <a:bodyPr>
            <a:spAutoFit/>
          </a:bodyPr>
          <a:lstStyle/>
          <a:p>
            <a:pPr eaLnBrk="0" hangingPunct="0">
              <a:defRPr/>
            </a:pPr>
            <a:endParaRPr lang="en-US" sz="2160">
              <a:cs typeface="Arial" charset="0"/>
            </a:endParaRPr>
          </a:p>
        </p:txBody>
      </p:sp>
      <p:sp>
        <p:nvSpPr>
          <p:cNvPr id="28" name="TextBox 27"/>
          <p:cNvSpPr txBox="1"/>
          <p:nvPr/>
        </p:nvSpPr>
        <p:spPr>
          <a:xfrm>
            <a:off x="5821680" y="3703321"/>
            <a:ext cx="1137286" cy="535531"/>
          </a:xfrm>
          <a:prstGeom prst="rect">
            <a:avLst/>
          </a:prstGeom>
          <a:gradFill>
            <a:gsLst>
              <a:gs pos="0">
                <a:schemeClr val="accent1">
                  <a:tint val="66000"/>
                  <a:satMod val="160000"/>
                </a:schemeClr>
              </a:gs>
              <a:gs pos="82000">
                <a:schemeClr val="accent1">
                  <a:tint val="44500"/>
                  <a:satMod val="160000"/>
                </a:schemeClr>
              </a:gs>
              <a:gs pos="100000">
                <a:schemeClr val="accent1">
                  <a:tint val="23500"/>
                  <a:satMod val="160000"/>
                </a:schemeClr>
              </a:gs>
            </a:gsLst>
            <a:lin ang="5400000" scaled="0"/>
          </a:gradFill>
        </p:spPr>
        <p:txBody>
          <a:bodyPr>
            <a:spAutoFit/>
          </a:bodyPr>
          <a:lstStyle/>
          <a:p>
            <a:pPr>
              <a:defRPr/>
            </a:pPr>
            <a:r>
              <a:rPr lang="en-US" sz="2880" dirty="0">
                <a:solidFill>
                  <a:srgbClr val="00B050"/>
                </a:solidFill>
                <a:latin typeface="Arial" charset="0"/>
                <a:cs typeface="Arial" charset="0"/>
              </a:rPr>
              <a:t>Holy</a:t>
            </a:r>
          </a:p>
        </p:txBody>
      </p:sp>
      <p:sp>
        <p:nvSpPr>
          <p:cNvPr id="29" name="Rounded Rectangle 28"/>
          <p:cNvSpPr/>
          <p:nvPr/>
        </p:nvSpPr>
        <p:spPr bwMode="auto">
          <a:xfrm>
            <a:off x="7227570" y="3429000"/>
            <a:ext cx="1600200" cy="469916"/>
          </a:xfrm>
          <a:prstGeom prst="roundRect">
            <a:avLst/>
          </a:prstGeom>
          <a:pattFill prst="horzBrick">
            <a:fgClr>
              <a:srgbClr val="DDDDDD"/>
            </a:fgClr>
            <a:bgClr>
              <a:schemeClr val="accent5">
                <a:lumMod val="25000"/>
              </a:schemeClr>
            </a:bgClr>
          </a:pattFill>
          <a:ln w="9525" cap="flat" cmpd="sng" algn="ctr">
            <a:solidFill>
              <a:schemeClr val="tx1"/>
            </a:solidFill>
            <a:prstDash val="solid"/>
            <a:round/>
            <a:headEnd type="none" w="med" len="med"/>
            <a:tailEnd type="none" w="med" len="med"/>
          </a:ln>
          <a:effectLst/>
        </p:spPr>
        <p:txBody>
          <a:bodyPr>
            <a:spAutoFit/>
          </a:bodyPr>
          <a:lstStyle/>
          <a:p>
            <a:pPr eaLnBrk="0" hangingPunct="0">
              <a:defRPr/>
            </a:pPr>
            <a:endParaRPr lang="en-US" sz="2160">
              <a:cs typeface="Arial" charset="0"/>
            </a:endParaRPr>
          </a:p>
        </p:txBody>
      </p:sp>
      <p:sp>
        <p:nvSpPr>
          <p:cNvPr id="30" name="TextBox 29"/>
          <p:cNvSpPr txBox="1"/>
          <p:nvPr/>
        </p:nvSpPr>
        <p:spPr>
          <a:xfrm>
            <a:off x="7459980" y="3703321"/>
            <a:ext cx="1135380" cy="535531"/>
          </a:xfrm>
          <a:prstGeom prst="rect">
            <a:avLst/>
          </a:prstGeom>
          <a:gradFill>
            <a:gsLst>
              <a:gs pos="0">
                <a:schemeClr val="accent1">
                  <a:tint val="66000"/>
                  <a:satMod val="160000"/>
                </a:schemeClr>
              </a:gs>
              <a:gs pos="82000">
                <a:schemeClr val="accent1">
                  <a:tint val="44500"/>
                  <a:satMod val="160000"/>
                </a:schemeClr>
              </a:gs>
              <a:gs pos="100000">
                <a:schemeClr val="accent1">
                  <a:tint val="23500"/>
                  <a:satMod val="160000"/>
                </a:schemeClr>
              </a:gs>
            </a:gsLst>
            <a:lin ang="5400000" scaled="0"/>
          </a:gradFill>
        </p:spPr>
        <p:txBody>
          <a:bodyPr>
            <a:spAutoFit/>
          </a:bodyPr>
          <a:lstStyle/>
          <a:p>
            <a:pPr>
              <a:defRPr/>
            </a:pPr>
            <a:r>
              <a:rPr lang="en-US" sz="2880" dirty="0">
                <a:solidFill>
                  <a:srgbClr val="00B050"/>
                </a:solidFill>
                <a:latin typeface="Arial" charset="0"/>
                <a:cs typeface="Arial" charset="0"/>
              </a:rPr>
              <a:t>Fear</a:t>
            </a:r>
          </a:p>
        </p:txBody>
      </p:sp>
      <p:sp>
        <p:nvSpPr>
          <p:cNvPr id="31" name="Rounded Rectangle 30"/>
          <p:cNvSpPr/>
          <p:nvPr/>
        </p:nvSpPr>
        <p:spPr bwMode="auto">
          <a:xfrm>
            <a:off x="3989070" y="3429000"/>
            <a:ext cx="1600200" cy="469916"/>
          </a:xfrm>
          <a:prstGeom prst="roundRect">
            <a:avLst/>
          </a:prstGeom>
          <a:pattFill prst="horzBrick">
            <a:fgClr>
              <a:srgbClr val="DDDDDD"/>
            </a:fgClr>
            <a:bgClr>
              <a:schemeClr val="accent5">
                <a:lumMod val="25000"/>
              </a:schemeClr>
            </a:bgClr>
          </a:pattFill>
          <a:ln w="9525" cap="flat" cmpd="sng" algn="ctr">
            <a:solidFill>
              <a:schemeClr val="tx1"/>
            </a:solidFill>
            <a:prstDash val="solid"/>
            <a:round/>
            <a:headEnd type="none" w="med" len="med"/>
            <a:tailEnd type="none" w="med" len="med"/>
          </a:ln>
          <a:effectLst/>
        </p:spPr>
        <p:txBody>
          <a:bodyPr>
            <a:spAutoFit/>
          </a:bodyPr>
          <a:lstStyle/>
          <a:p>
            <a:pPr eaLnBrk="0" hangingPunct="0">
              <a:defRPr/>
            </a:pPr>
            <a:endParaRPr lang="en-US" sz="2160">
              <a:cs typeface="Arial" charset="0"/>
            </a:endParaRPr>
          </a:p>
        </p:txBody>
      </p:sp>
      <p:sp>
        <p:nvSpPr>
          <p:cNvPr id="32" name="TextBox 31"/>
          <p:cNvSpPr txBox="1"/>
          <p:nvPr/>
        </p:nvSpPr>
        <p:spPr>
          <a:xfrm>
            <a:off x="4221480" y="3665221"/>
            <a:ext cx="1137286" cy="535531"/>
          </a:xfrm>
          <a:prstGeom prst="rect">
            <a:avLst/>
          </a:prstGeom>
          <a:gradFill>
            <a:gsLst>
              <a:gs pos="0">
                <a:schemeClr val="accent1">
                  <a:tint val="66000"/>
                  <a:satMod val="160000"/>
                </a:schemeClr>
              </a:gs>
              <a:gs pos="82000">
                <a:schemeClr val="accent1">
                  <a:tint val="44500"/>
                  <a:satMod val="160000"/>
                </a:schemeClr>
              </a:gs>
              <a:gs pos="100000">
                <a:schemeClr val="accent1">
                  <a:tint val="23500"/>
                  <a:satMod val="160000"/>
                </a:schemeClr>
              </a:gs>
            </a:gsLst>
            <a:lin ang="5400000" scaled="0"/>
          </a:gradFill>
        </p:spPr>
        <p:txBody>
          <a:bodyPr>
            <a:spAutoFit/>
          </a:bodyPr>
          <a:lstStyle/>
          <a:p>
            <a:pPr>
              <a:defRPr/>
            </a:pPr>
            <a:r>
              <a:rPr lang="en-US" sz="2880" dirty="0">
                <a:solidFill>
                  <a:srgbClr val="00B050"/>
                </a:solidFill>
                <a:latin typeface="Arial" charset="0"/>
                <a:cs typeface="Arial" charset="0"/>
              </a:rPr>
              <a:t>New</a:t>
            </a:r>
          </a:p>
        </p:txBody>
      </p:sp>
      <p:sp>
        <p:nvSpPr>
          <p:cNvPr id="33" name="Right Brace 32"/>
          <p:cNvSpPr>
            <a:spLocks/>
          </p:cNvSpPr>
          <p:nvPr/>
        </p:nvSpPr>
        <p:spPr bwMode="auto">
          <a:xfrm rot="-5400000">
            <a:off x="6387466" y="2934099"/>
            <a:ext cx="365760" cy="441162"/>
          </a:xfrm>
          <a:prstGeom prst="rightBrace">
            <a:avLst>
              <a:gd name="adj1" fmla="val 8333"/>
              <a:gd name="adj2" fmla="val 50241"/>
            </a:avLst>
          </a:prstGeom>
          <a:solidFill>
            <a:schemeClr val="bg1"/>
          </a:solidFill>
          <a:ln w="50800" algn="ctr">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34" name="Rounded Rectangle 33"/>
          <p:cNvSpPr/>
          <p:nvPr/>
        </p:nvSpPr>
        <p:spPr bwMode="auto">
          <a:xfrm>
            <a:off x="8827770" y="3429000"/>
            <a:ext cx="1600200" cy="469916"/>
          </a:xfrm>
          <a:prstGeom prst="roundRect">
            <a:avLst/>
          </a:prstGeom>
          <a:pattFill prst="horzBrick">
            <a:fgClr>
              <a:srgbClr val="DDDDDD"/>
            </a:fgClr>
            <a:bgClr>
              <a:schemeClr val="accent5">
                <a:lumMod val="25000"/>
              </a:schemeClr>
            </a:bgClr>
          </a:pattFill>
          <a:ln w="9525" cap="flat" cmpd="sng" algn="ctr">
            <a:solidFill>
              <a:schemeClr val="tx1"/>
            </a:solidFill>
            <a:prstDash val="solid"/>
            <a:round/>
            <a:headEnd type="none" w="med" len="med"/>
            <a:tailEnd type="none" w="med" len="med"/>
          </a:ln>
          <a:effectLst/>
        </p:spPr>
        <p:txBody>
          <a:bodyPr>
            <a:spAutoFit/>
          </a:bodyPr>
          <a:lstStyle/>
          <a:p>
            <a:pPr eaLnBrk="0" hangingPunct="0">
              <a:defRPr/>
            </a:pPr>
            <a:endParaRPr lang="en-US" sz="2160">
              <a:cs typeface="Arial" charset="0"/>
            </a:endParaRPr>
          </a:p>
        </p:txBody>
      </p:sp>
      <p:sp>
        <p:nvSpPr>
          <p:cNvPr id="35" name="TextBox 34"/>
          <p:cNvSpPr txBox="1"/>
          <p:nvPr/>
        </p:nvSpPr>
        <p:spPr>
          <a:xfrm>
            <a:off x="8947786" y="3703321"/>
            <a:ext cx="1137284" cy="535531"/>
          </a:xfrm>
          <a:prstGeom prst="rect">
            <a:avLst/>
          </a:prstGeom>
          <a:gradFill>
            <a:gsLst>
              <a:gs pos="0">
                <a:schemeClr val="accent1">
                  <a:tint val="66000"/>
                  <a:satMod val="160000"/>
                </a:schemeClr>
              </a:gs>
              <a:gs pos="82000">
                <a:schemeClr val="accent1">
                  <a:tint val="44500"/>
                  <a:satMod val="160000"/>
                </a:schemeClr>
              </a:gs>
              <a:gs pos="100000">
                <a:schemeClr val="accent1">
                  <a:tint val="23500"/>
                  <a:satMod val="160000"/>
                </a:schemeClr>
              </a:gs>
            </a:gsLst>
            <a:lin ang="5400000" scaled="0"/>
          </a:gradFill>
        </p:spPr>
        <p:txBody>
          <a:bodyPr>
            <a:spAutoFit/>
          </a:bodyPr>
          <a:lstStyle/>
          <a:p>
            <a:pPr>
              <a:defRPr/>
            </a:pPr>
            <a:r>
              <a:rPr lang="en-US" sz="2880" dirty="0">
                <a:solidFill>
                  <a:srgbClr val="00B050"/>
                </a:solidFill>
                <a:latin typeface="Arial" charset="0"/>
                <a:cs typeface="Arial" charset="0"/>
              </a:rPr>
              <a:t>Love</a:t>
            </a:r>
          </a:p>
        </p:txBody>
      </p:sp>
    </p:spTree>
    <p:extLst>
      <p:ext uri="{BB962C8B-B14F-4D97-AF65-F5344CB8AC3E}">
        <p14:creationId xmlns:p14="http://schemas.microsoft.com/office/powerpoint/2010/main" val="28199566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nodeType="afterGroup">
                            <p:stCondLst>
                              <p:cond delay="1000"/>
                            </p:stCondLst>
                            <p:childTnLst>
                              <p:par>
                                <p:cTn id="16" presetID="1" presetClass="entr" presetSubtype="0" fill="hold" grpId="0" nodeType="afterEffect">
                                  <p:stCondLst>
                                    <p:cond delay="1000"/>
                                  </p:stCondLst>
                                  <p:childTnLst>
                                    <p:set>
                                      <p:cBhvr>
                                        <p:cTn id="17" dur="1" fill="hold">
                                          <p:stCondLst>
                                            <p:cond delay="0"/>
                                          </p:stCondLst>
                                        </p:cTn>
                                        <p:tgtEl>
                                          <p:spTgt spid="2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par>
                          <p:cTn id="20" fill="hold" nodeType="afterGroup">
                            <p:stCondLst>
                              <p:cond delay="2000"/>
                            </p:stCondLst>
                            <p:childTnLst>
                              <p:par>
                                <p:cTn id="21" presetID="1" presetClass="entr" presetSubtype="0" fill="hold" grpId="0" nodeType="afterEffect">
                                  <p:stCondLst>
                                    <p:cond delay="100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par>
                          <p:cTn id="25" fill="hold" nodeType="afterGroup">
                            <p:stCondLst>
                              <p:cond delay="3000"/>
                            </p:stCondLst>
                            <p:childTnLst>
                              <p:par>
                                <p:cTn id="26" presetID="1" presetClass="entr" presetSubtype="0" fill="hold" grpId="0" nodeType="afterEffect">
                                  <p:stCondLst>
                                    <p:cond delay="1000"/>
                                  </p:stCondLst>
                                  <p:childTnLst>
                                    <p:set>
                                      <p:cBhvr>
                                        <p:cTn id="27" dur="1" fill="hold">
                                          <p:stCondLst>
                                            <p:cond delay="0"/>
                                          </p:stCondLst>
                                        </p:cTn>
                                        <p:tgtEl>
                                          <p:spTgt spid="3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par>
                          <p:cTn id="30" fill="hold" nodeType="afterGroup">
                            <p:stCondLst>
                              <p:cond delay="4000"/>
                            </p:stCondLst>
                            <p:childTnLst>
                              <p:par>
                                <p:cTn id="31" presetID="1" presetClass="entr" presetSubtype="0" fill="hold" grpId="0" nodeType="afterEffect">
                                  <p:stCondLst>
                                    <p:cond delay="100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ChangeArrowheads="1"/>
          </p:cNvSpPr>
          <p:nvPr/>
        </p:nvSpPr>
        <p:spPr bwMode="auto">
          <a:xfrm>
            <a:off x="1981200" y="152400"/>
            <a:ext cx="941832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chemeClr val="bg2">
                    <a:lumMod val="50000"/>
                    <a:lumOff val="50000"/>
                  </a:schemeClr>
                </a:solidFill>
                <a:latin typeface="Arial" charset="0"/>
                <a:cs typeface="Arial" charset="0"/>
              </a:rPr>
              <a:t>Introduction  		1:1,2</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chemeClr val="bg2">
                    <a:lumMod val="50000"/>
                    <a:lumOff val="50000"/>
                  </a:schemeClr>
                </a:solidFill>
                <a:latin typeface="Arial" charset="0"/>
                <a:cs typeface="Arial" charset="0"/>
              </a:rPr>
              <a:t>The Great Salvation 		1:3-12</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The Nature of the Salvation 	1:3-9</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The Revelation of the Salvation 	1:10-12</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chemeClr val="bg2">
                    <a:lumMod val="50000"/>
                    <a:lumOff val="50000"/>
                  </a:schemeClr>
                </a:solidFill>
                <a:latin typeface="Arial" charset="0"/>
                <a:cs typeface="Arial" charset="0"/>
              </a:rPr>
              <a:t>The Products of Salvation 		1:13-2:10</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Holiness 	1:13-16</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Reverence 	1:17-21</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Love 	1:22-25</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Growth 	2:1-3</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Sacrifices 	2:4-8</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Testimony	2:9,10</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rgbClr val="00FF00"/>
                </a:solidFill>
                <a:latin typeface="Arial" charset="0"/>
                <a:cs typeface="Arial" charset="0"/>
              </a:rPr>
              <a:t>The Duties of the Christian </a:t>
            </a:r>
            <a:r>
              <a:rPr lang="en-US" sz="1680" dirty="0">
                <a:latin typeface="Arial" charset="0"/>
                <a:cs typeface="Arial" charset="0"/>
              </a:rPr>
              <a:t>		</a:t>
            </a:r>
            <a:r>
              <a:rPr lang="en-US" sz="1680" dirty="0">
                <a:solidFill>
                  <a:srgbClr val="FFFF00"/>
                </a:solidFill>
                <a:latin typeface="Arial" charset="0"/>
                <a:cs typeface="Arial" charset="0"/>
              </a:rPr>
              <a:t>2:11-3:12</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rgbClr val="CCECFF"/>
                </a:solidFill>
                <a:latin typeface="Arial" charset="0"/>
                <a:cs typeface="Arial" charset="0"/>
              </a:rPr>
              <a:t>Before Gentiles (Introduction) 	2:11,12</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rgbClr val="CCECFF"/>
                </a:solidFill>
                <a:latin typeface="Arial" charset="0"/>
                <a:cs typeface="Arial" charset="0"/>
              </a:rPr>
              <a:t>To the State 	2:13-17</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rgbClr val="CCECFF"/>
                </a:solidFill>
                <a:latin typeface="Arial" charset="0"/>
                <a:cs typeface="Arial" charset="0"/>
              </a:rPr>
              <a:t>To Masters 	2:18-25</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rgbClr val="CCECFF"/>
                </a:solidFill>
                <a:latin typeface="Arial" charset="0"/>
                <a:cs typeface="Arial" charset="0"/>
              </a:rPr>
              <a:t>To Family:  Husbands, Wives, Brethren  	3:1-12</a:t>
            </a:r>
          </a:p>
        </p:txBody>
      </p:sp>
    </p:spTree>
    <p:extLst>
      <p:ext uri="{BB962C8B-B14F-4D97-AF65-F5344CB8AC3E}">
        <p14:creationId xmlns:p14="http://schemas.microsoft.com/office/powerpoint/2010/main" val="1028521378"/>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F2C19679-6499-487E-8E87-E0E35F8285AA}" type="slidenum">
              <a:rPr lang="en-US" altLang="en-US" b="0">
                <a:latin typeface="Times New Roman" panose="02020603050405020304" pitchFamily="18" charset="0"/>
              </a:rPr>
              <a:pPr/>
              <a:t>83</a:t>
            </a:fld>
            <a:endParaRPr lang="en-US" altLang="en-US" b="0">
              <a:latin typeface="Times New Roman" panose="02020603050405020304" pitchFamily="18" charset="0"/>
            </a:endParaRPr>
          </a:p>
        </p:txBody>
      </p:sp>
      <p:sp>
        <p:nvSpPr>
          <p:cNvPr id="208899" name="Rectangle 2"/>
          <p:cNvSpPr>
            <a:spLocks noGrp="1" noChangeArrowheads="1"/>
          </p:cNvSpPr>
          <p:nvPr>
            <p:ph type="title"/>
          </p:nvPr>
        </p:nvSpPr>
        <p:spPr>
          <a:xfrm>
            <a:off x="609600" y="228600"/>
            <a:ext cx="10972800" cy="381000"/>
          </a:xfrm>
        </p:spPr>
        <p:txBody>
          <a:bodyPr>
            <a:normAutofit fontScale="90000"/>
          </a:bodyPr>
          <a:lstStyle/>
          <a:p>
            <a:r>
              <a:rPr lang="en-US" altLang="en-US" sz="3360"/>
              <a:t>Relationships Exhibiting Products of Salvation</a:t>
            </a:r>
            <a:br>
              <a:rPr lang="en-US" altLang="en-US" sz="3360"/>
            </a:br>
            <a:r>
              <a:rPr lang="en-US" altLang="en-US" sz="2400"/>
              <a:t>(I Pet 2:13-3:12)</a:t>
            </a:r>
          </a:p>
        </p:txBody>
      </p:sp>
      <p:sp>
        <p:nvSpPr>
          <p:cNvPr id="61444" name="Rectangle 3"/>
          <p:cNvSpPr>
            <a:spLocks noGrp="1" noChangeArrowheads="1"/>
          </p:cNvSpPr>
          <p:nvPr>
            <p:ph type="body" sz="half" idx="1"/>
          </p:nvPr>
        </p:nvSpPr>
        <p:spPr>
          <a:xfrm>
            <a:off x="609600" y="762000"/>
            <a:ext cx="2377440" cy="609600"/>
          </a:xfrm>
        </p:spPr>
        <p:txBody>
          <a:bodyPr>
            <a:normAutofit fontScale="92500" lnSpcReduction="10000"/>
          </a:bodyPr>
          <a:lstStyle/>
          <a:p>
            <a:pPr marL="0" indent="0">
              <a:buNone/>
            </a:pPr>
            <a:r>
              <a:rPr lang="en-US" altLang="en-US" sz="2160"/>
              <a:t>For the Lord’s sake (13)</a:t>
            </a:r>
          </a:p>
        </p:txBody>
      </p:sp>
      <p:sp>
        <p:nvSpPr>
          <p:cNvPr id="61445" name="Rectangle 14"/>
          <p:cNvSpPr>
            <a:spLocks noChangeArrowheads="1"/>
          </p:cNvSpPr>
          <p:nvPr/>
        </p:nvSpPr>
        <p:spPr bwMode="auto">
          <a:xfrm>
            <a:off x="609600" y="1447800"/>
            <a:ext cx="219456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pPr>
            <a:r>
              <a:rPr lang="en-US" altLang="en-US" sz="2160"/>
              <a:t>So is the will of God (15)</a:t>
            </a:r>
          </a:p>
        </p:txBody>
      </p:sp>
      <p:sp>
        <p:nvSpPr>
          <p:cNvPr id="61446" name="Rectangle 15"/>
          <p:cNvSpPr>
            <a:spLocks noChangeArrowheads="1"/>
          </p:cNvSpPr>
          <p:nvPr/>
        </p:nvSpPr>
        <p:spPr bwMode="auto">
          <a:xfrm>
            <a:off x="609600" y="2133600"/>
            <a:ext cx="310896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pPr>
            <a:r>
              <a:rPr lang="en-US" altLang="en-US" sz="2160"/>
              <a:t>For Conscience toward God (20)</a:t>
            </a:r>
          </a:p>
        </p:txBody>
      </p:sp>
      <p:sp>
        <p:nvSpPr>
          <p:cNvPr id="61447" name="Rectangle 17"/>
          <p:cNvSpPr>
            <a:spLocks noChangeArrowheads="1"/>
          </p:cNvSpPr>
          <p:nvPr/>
        </p:nvSpPr>
        <p:spPr bwMode="auto">
          <a:xfrm>
            <a:off x="609600" y="2819400"/>
            <a:ext cx="310896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pPr>
            <a:r>
              <a:rPr lang="en-US" altLang="en-US" sz="2160"/>
              <a:t>This is acceptable with God (20)</a:t>
            </a:r>
          </a:p>
        </p:txBody>
      </p:sp>
      <p:sp>
        <p:nvSpPr>
          <p:cNvPr id="61448" name="Rectangle 18"/>
          <p:cNvSpPr>
            <a:spLocks noChangeArrowheads="1"/>
          </p:cNvSpPr>
          <p:nvPr/>
        </p:nvSpPr>
        <p:spPr bwMode="auto">
          <a:xfrm>
            <a:off x="609600" y="3505200"/>
            <a:ext cx="2743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pPr>
            <a:r>
              <a:rPr lang="en-US" altLang="en-US" sz="2160"/>
              <a:t>In the sight of God of great price (3:4)</a:t>
            </a:r>
          </a:p>
        </p:txBody>
      </p:sp>
      <p:sp>
        <p:nvSpPr>
          <p:cNvPr id="61449" name="Rectangle 19"/>
          <p:cNvSpPr>
            <a:spLocks noChangeArrowheads="1"/>
          </p:cNvSpPr>
          <p:nvPr/>
        </p:nvSpPr>
        <p:spPr bwMode="auto">
          <a:xfrm>
            <a:off x="609600" y="4191000"/>
            <a:ext cx="320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pPr>
            <a:r>
              <a:rPr lang="en-US" altLang="en-US" sz="2160"/>
              <a:t>[As] Holy women… who hoped in God (5)</a:t>
            </a:r>
          </a:p>
        </p:txBody>
      </p:sp>
      <p:sp>
        <p:nvSpPr>
          <p:cNvPr id="61450" name="Rectangle 20"/>
          <p:cNvSpPr>
            <a:spLocks noChangeArrowheads="1"/>
          </p:cNvSpPr>
          <p:nvPr/>
        </p:nvSpPr>
        <p:spPr bwMode="auto">
          <a:xfrm>
            <a:off x="609600" y="4876800"/>
            <a:ext cx="310896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pPr>
            <a:r>
              <a:rPr lang="en-US" altLang="en-US" sz="2160"/>
              <a:t>As joint heirs of the grace of life (7)</a:t>
            </a:r>
          </a:p>
        </p:txBody>
      </p:sp>
      <p:sp>
        <p:nvSpPr>
          <p:cNvPr id="61451" name="Rectangle 21"/>
          <p:cNvSpPr>
            <a:spLocks noChangeArrowheads="1"/>
          </p:cNvSpPr>
          <p:nvPr/>
        </p:nvSpPr>
        <p:spPr bwMode="auto">
          <a:xfrm>
            <a:off x="609600" y="5562600"/>
            <a:ext cx="310896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pPr>
            <a:r>
              <a:rPr lang="en-US" altLang="en-US" sz="2160"/>
              <a:t>For hereunto were you called… (9)</a:t>
            </a:r>
          </a:p>
        </p:txBody>
      </p:sp>
      <p:sp>
        <p:nvSpPr>
          <p:cNvPr id="61452" name="Rectangle 22"/>
          <p:cNvSpPr>
            <a:spLocks noChangeArrowheads="1"/>
          </p:cNvSpPr>
          <p:nvPr/>
        </p:nvSpPr>
        <p:spPr bwMode="auto">
          <a:xfrm>
            <a:off x="609600" y="6248400"/>
            <a:ext cx="384048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nSpc>
                <a:spcPct val="90000"/>
              </a:lnSpc>
              <a:spcBef>
                <a:spcPct val="20000"/>
              </a:spcBef>
            </a:pPr>
            <a:r>
              <a:rPr lang="en-US" altLang="en-US" sz="2160"/>
              <a:t>For the eyes of the Lord  are upon the righteous (12)</a:t>
            </a:r>
          </a:p>
        </p:txBody>
      </p:sp>
      <p:grpSp>
        <p:nvGrpSpPr>
          <p:cNvPr id="61453" name="Group 49"/>
          <p:cNvGrpSpPr>
            <a:grpSpLocks/>
          </p:cNvGrpSpPr>
          <p:nvPr/>
        </p:nvGrpSpPr>
        <p:grpSpPr bwMode="auto">
          <a:xfrm>
            <a:off x="4267200" y="990600"/>
            <a:ext cx="4572000" cy="4572000"/>
            <a:chOff x="1920" y="624"/>
            <a:chExt cx="2400" cy="2880"/>
          </a:xfrm>
        </p:grpSpPr>
        <p:sp>
          <p:nvSpPr>
            <p:cNvPr id="208937" name="Rectangle 23"/>
            <p:cNvSpPr>
              <a:spLocks noChangeArrowheads="1"/>
            </p:cNvSpPr>
            <p:nvPr/>
          </p:nvSpPr>
          <p:spPr bwMode="auto">
            <a:xfrm>
              <a:off x="1920" y="624"/>
              <a:ext cx="2400" cy="288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sp>
          <p:nvSpPr>
            <p:cNvPr id="208938" name="Text Box 24"/>
            <p:cNvSpPr txBox="1">
              <a:spLocks noChangeArrowheads="1"/>
            </p:cNvSpPr>
            <p:nvPr/>
          </p:nvSpPr>
          <p:spPr bwMode="auto">
            <a:xfrm>
              <a:off x="1920" y="624"/>
              <a:ext cx="1769" cy="5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176213" indent="-176213"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2400">
                  <a:solidFill>
                    <a:schemeClr val="folHlink"/>
                  </a:solidFill>
                </a:rPr>
                <a:t>Government</a:t>
              </a:r>
              <a:r>
                <a:rPr lang="en-US" altLang="en-US" sz="2160"/>
                <a:t> (2:13-17)  </a:t>
              </a:r>
            </a:p>
            <a:p>
              <a:r>
                <a:rPr lang="en-US" altLang="en-US" sz="2160"/>
                <a:t>  subjection, honor</a:t>
              </a:r>
            </a:p>
          </p:txBody>
        </p:sp>
      </p:grpSp>
      <p:grpSp>
        <p:nvGrpSpPr>
          <p:cNvPr id="61454" name="Group 50"/>
          <p:cNvGrpSpPr>
            <a:grpSpLocks/>
          </p:cNvGrpSpPr>
          <p:nvPr/>
        </p:nvGrpSpPr>
        <p:grpSpPr bwMode="auto">
          <a:xfrm>
            <a:off x="4724402" y="1727836"/>
            <a:ext cx="3291841" cy="3529964"/>
            <a:chOff x="2160" y="1040"/>
            <a:chExt cx="1728" cy="2224"/>
          </a:xfrm>
        </p:grpSpPr>
        <p:sp>
          <p:nvSpPr>
            <p:cNvPr id="208935" name="Rectangle 25"/>
            <p:cNvSpPr>
              <a:spLocks noChangeArrowheads="1"/>
            </p:cNvSpPr>
            <p:nvPr/>
          </p:nvSpPr>
          <p:spPr bwMode="auto">
            <a:xfrm>
              <a:off x="2160" y="1056"/>
              <a:ext cx="1728" cy="2208"/>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sp>
          <p:nvSpPr>
            <p:cNvPr id="208936" name="Text Box 26"/>
            <p:cNvSpPr txBox="1">
              <a:spLocks noChangeArrowheads="1"/>
            </p:cNvSpPr>
            <p:nvPr/>
          </p:nvSpPr>
          <p:spPr bwMode="auto">
            <a:xfrm>
              <a:off x="2160" y="1040"/>
              <a:ext cx="1706" cy="5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2400">
                  <a:solidFill>
                    <a:schemeClr val="folHlink"/>
                  </a:solidFill>
                </a:rPr>
                <a:t>Employment</a:t>
              </a:r>
              <a:r>
                <a:rPr lang="en-US" altLang="en-US" sz="2160"/>
                <a:t> (2:18-25)</a:t>
              </a:r>
            </a:p>
            <a:p>
              <a:r>
                <a:rPr lang="en-US" altLang="en-US" sz="2160"/>
                <a:t>  subjection, patience</a:t>
              </a:r>
            </a:p>
          </p:txBody>
        </p:sp>
      </p:grpSp>
      <p:grpSp>
        <p:nvGrpSpPr>
          <p:cNvPr id="61455" name="Group 53"/>
          <p:cNvGrpSpPr>
            <a:grpSpLocks/>
          </p:cNvGrpSpPr>
          <p:nvPr/>
        </p:nvGrpSpPr>
        <p:grpSpPr bwMode="auto">
          <a:xfrm>
            <a:off x="5181600" y="2489836"/>
            <a:ext cx="6256021" cy="2005964"/>
            <a:chOff x="2400" y="1568"/>
            <a:chExt cx="3284" cy="1264"/>
          </a:xfrm>
        </p:grpSpPr>
        <p:sp>
          <p:nvSpPr>
            <p:cNvPr id="208931" name="Rectangle 27"/>
            <p:cNvSpPr>
              <a:spLocks noChangeArrowheads="1"/>
            </p:cNvSpPr>
            <p:nvPr/>
          </p:nvSpPr>
          <p:spPr bwMode="auto">
            <a:xfrm>
              <a:off x="2400" y="1584"/>
              <a:ext cx="3264" cy="1248"/>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sp>
          <p:nvSpPr>
            <p:cNvPr id="208932" name="Text Box 28"/>
            <p:cNvSpPr txBox="1">
              <a:spLocks noChangeArrowheads="1"/>
            </p:cNvSpPr>
            <p:nvPr/>
          </p:nvSpPr>
          <p:spPr bwMode="auto">
            <a:xfrm>
              <a:off x="2400" y="1568"/>
              <a:ext cx="3284" cy="7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2400">
                  <a:solidFill>
                    <a:schemeClr val="folHlink"/>
                  </a:solidFill>
                </a:rPr>
                <a:t>Family</a:t>
              </a:r>
              <a:r>
                <a:rPr lang="en-US" altLang="en-US" sz="2160"/>
                <a:t> (3:1-7)</a:t>
              </a:r>
            </a:p>
            <a:p>
              <a:r>
                <a:rPr lang="en-US" altLang="en-US" sz="2160"/>
                <a:t>  wives:  subjection, pure conduct, meek spirit</a:t>
              </a:r>
            </a:p>
            <a:p>
              <a:r>
                <a:rPr lang="en-US" altLang="en-US" sz="2160"/>
                <a:t>  husbands: dwell in knowledge, honor</a:t>
              </a:r>
            </a:p>
          </p:txBody>
        </p:sp>
        <p:sp>
          <p:nvSpPr>
            <p:cNvPr id="208933" name="Line 34"/>
            <p:cNvSpPr>
              <a:spLocks noChangeShapeType="1"/>
            </p:cNvSpPr>
            <p:nvPr/>
          </p:nvSpPr>
          <p:spPr bwMode="auto">
            <a:xfrm>
              <a:off x="3888" y="1584"/>
              <a:ext cx="0" cy="1248"/>
            </a:xfrm>
            <a:prstGeom prst="line">
              <a:avLst/>
            </a:prstGeom>
            <a:noFill/>
            <a:ln w="9525" cap="rnd">
              <a:solidFill>
                <a:srgbClr val="96969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08934" name="Line 36"/>
            <p:cNvSpPr>
              <a:spLocks noChangeShapeType="1"/>
            </p:cNvSpPr>
            <p:nvPr/>
          </p:nvSpPr>
          <p:spPr bwMode="auto">
            <a:xfrm>
              <a:off x="4320" y="1584"/>
              <a:ext cx="0" cy="1248"/>
            </a:xfrm>
            <a:prstGeom prst="line">
              <a:avLst/>
            </a:prstGeom>
            <a:noFill/>
            <a:ln w="9525" cap="rnd">
              <a:solidFill>
                <a:srgbClr val="96969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sp>
        <p:nvSpPr>
          <p:cNvPr id="61456" name="Line 40"/>
          <p:cNvSpPr>
            <a:spLocks noChangeShapeType="1"/>
          </p:cNvSpPr>
          <p:nvPr/>
        </p:nvSpPr>
        <p:spPr bwMode="auto">
          <a:xfrm>
            <a:off x="2621280" y="1066800"/>
            <a:ext cx="1828800" cy="381000"/>
          </a:xfrm>
          <a:prstGeom prst="line">
            <a:avLst/>
          </a:prstGeom>
          <a:noFill/>
          <a:ln w="1905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61457" name="Line 41"/>
          <p:cNvSpPr>
            <a:spLocks noChangeShapeType="1"/>
          </p:cNvSpPr>
          <p:nvPr/>
        </p:nvSpPr>
        <p:spPr bwMode="auto">
          <a:xfrm flipV="1">
            <a:off x="2529840" y="1524000"/>
            <a:ext cx="1920240" cy="152400"/>
          </a:xfrm>
          <a:prstGeom prst="line">
            <a:avLst/>
          </a:prstGeom>
          <a:noFill/>
          <a:ln w="1905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61458" name="Line 42"/>
          <p:cNvSpPr>
            <a:spLocks noChangeShapeType="1"/>
          </p:cNvSpPr>
          <p:nvPr/>
        </p:nvSpPr>
        <p:spPr bwMode="auto">
          <a:xfrm flipV="1">
            <a:off x="2987040" y="2209800"/>
            <a:ext cx="1828800" cy="228600"/>
          </a:xfrm>
          <a:prstGeom prst="line">
            <a:avLst/>
          </a:prstGeom>
          <a:noFill/>
          <a:ln w="1905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61459" name="Line 43"/>
          <p:cNvSpPr>
            <a:spLocks noChangeShapeType="1"/>
          </p:cNvSpPr>
          <p:nvPr/>
        </p:nvSpPr>
        <p:spPr bwMode="auto">
          <a:xfrm flipV="1">
            <a:off x="3078480" y="2286000"/>
            <a:ext cx="1737360" cy="838200"/>
          </a:xfrm>
          <a:prstGeom prst="line">
            <a:avLst/>
          </a:prstGeom>
          <a:noFill/>
          <a:ln w="1905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61460" name="Line 44"/>
          <p:cNvSpPr>
            <a:spLocks noChangeShapeType="1"/>
          </p:cNvSpPr>
          <p:nvPr/>
        </p:nvSpPr>
        <p:spPr bwMode="auto">
          <a:xfrm flipV="1">
            <a:off x="3169920" y="2971800"/>
            <a:ext cx="2194560" cy="838200"/>
          </a:xfrm>
          <a:prstGeom prst="line">
            <a:avLst/>
          </a:prstGeom>
          <a:noFill/>
          <a:ln w="1905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61461" name="Line 45"/>
          <p:cNvSpPr>
            <a:spLocks noChangeShapeType="1"/>
          </p:cNvSpPr>
          <p:nvPr/>
        </p:nvSpPr>
        <p:spPr bwMode="auto">
          <a:xfrm flipV="1">
            <a:off x="3352800" y="3048000"/>
            <a:ext cx="2011680" cy="1371600"/>
          </a:xfrm>
          <a:prstGeom prst="line">
            <a:avLst/>
          </a:prstGeom>
          <a:noFill/>
          <a:ln w="1905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61462" name="Line 46"/>
          <p:cNvSpPr>
            <a:spLocks noChangeShapeType="1"/>
          </p:cNvSpPr>
          <p:nvPr/>
        </p:nvSpPr>
        <p:spPr bwMode="auto">
          <a:xfrm flipV="1">
            <a:off x="3352800" y="3276600"/>
            <a:ext cx="2011680" cy="1828800"/>
          </a:xfrm>
          <a:prstGeom prst="line">
            <a:avLst/>
          </a:prstGeom>
          <a:noFill/>
          <a:ln w="1905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nvGrpSpPr>
          <p:cNvPr id="61463" name="Group 58"/>
          <p:cNvGrpSpPr>
            <a:grpSpLocks/>
          </p:cNvGrpSpPr>
          <p:nvPr/>
        </p:nvGrpSpPr>
        <p:grpSpPr bwMode="auto">
          <a:xfrm>
            <a:off x="6004560" y="3657600"/>
            <a:ext cx="3474720" cy="2819400"/>
            <a:chOff x="2832" y="2304"/>
            <a:chExt cx="1824" cy="1776"/>
          </a:xfrm>
        </p:grpSpPr>
        <p:sp>
          <p:nvSpPr>
            <p:cNvPr id="208923" name="Rectangle 29"/>
            <p:cNvSpPr>
              <a:spLocks noChangeArrowheads="1"/>
            </p:cNvSpPr>
            <p:nvPr/>
          </p:nvSpPr>
          <p:spPr bwMode="auto">
            <a:xfrm>
              <a:off x="2832" y="2304"/>
              <a:ext cx="1824" cy="1776"/>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sp>
          <p:nvSpPr>
            <p:cNvPr id="208924" name="Text Box 30"/>
            <p:cNvSpPr txBox="1">
              <a:spLocks noChangeArrowheads="1"/>
            </p:cNvSpPr>
            <p:nvPr/>
          </p:nvSpPr>
          <p:spPr bwMode="auto">
            <a:xfrm>
              <a:off x="2976" y="2976"/>
              <a:ext cx="1680"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5888" indent="-115888"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r>
                <a:rPr lang="en-US" altLang="en-US" sz="2400">
                  <a:solidFill>
                    <a:schemeClr val="folHlink"/>
                  </a:solidFill>
                </a:rPr>
                <a:t>Brotherhood</a:t>
              </a:r>
              <a:r>
                <a:rPr lang="en-US" altLang="en-US" sz="2160"/>
                <a:t> (3:8-12)</a:t>
              </a:r>
              <a:endParaRPr lang="en-US" altLang="en-US" sz="2160" b="0"/>
            </a:p>
          </p:txBody>
        </p:sp>
        <p:sp>
          <p:nvSpPr>
            <p:cNvPr id="208925" name="Line 38"/>
            <p:cNvSpPr>
              <a:spLocks noChangeShapeType="1"/>
            </p:cNvSpPr>
            <p:nvPr/>
          </p:nvSpPr>
          <p:spPr bwMode="auto">
            <a:xfrm>
              <a:off x="2832" y="3504"/>
              <a:ext cx="1488" cy="0"/>
            </a:xfrm>
            <a:prstGeom prst="line">
              <a:avLst/>
            </a:prstGeom>
            <a:noFill/>
            <a:ln w="9525" cap="rnd">
              <a:solidFill>
                <a:srgbClr val="96969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08926" name="Text Box 39"/>
            <p:cNvSpPr txBox="1">
              <a:spLocks noChangeArrowheads="1"/>
            </p:cNvSpPr>
            <p:nvPr/>
          </p:nvSpPr>
          <p:spPr bwMode="auto">
            <a:xfrm>
              <a:off x="3120" y="3216"/>
              <a:ext cx="1296" cy="8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nSpc>
                  <a:spcPct val="90000"/>
                </a:lnSpc>
              </a:pPr>
              <a:r>
                <a:rPr lang="en-US" altLang="en-US" sz="2160"/>
                <a:t>like-minded, compassionate, loving, humble, blessing for evil</a:t>
              </a:r>
            </a:p>
          </p:txBody>
        </p:sp>
        <p:sp>
          <p:nvSpPr>
            <p:cNvPr id="208927" name="Line 51"/>
            <p:cNvSpPr>
              <a:spLocks noChangeShapeType="1"/>
            </p:cNvSpPr>
            <p:nvPr/>
          </p:nvSpPr>
          <p:spPr bwMode="auto">
            <a:xfrm>
              <a:off x="4320" y="2304"/>
              <a:ext cx="0" cy="1200"/>
            </a:xfrm>
            <a:prstGeom prst="line">
              <a:avLst/>
            </a:prstGeom>
            <a:noFill/>
            <a:ln w="9525" cap="rnd">
              <a:solidFill>
                <a:srgbClr val="96969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08928" name="Line 52"/>
            <p:cNvSpPr>
              <a:spLocks noChangeShapeType="1"/>
            </p:cNvSpPr>
            <p:nvPr/>
          </p:nvSpPr>
          <p:spPr bwMode="auto">
            <a:xfrm>
              <a:off x="3888" y="2304"/>
              <a:ext cx="0" cy="960"/>
            </a:xfrm>
            <a:prstGeom prst="line">
              <a:avLst/>
            </a:prstGeom>
            <a:noFill/>
            <a:ln w="9525" cap="rnd">
              <a:solidFill>
                <a:srgbClr val="96969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08929" name="Line 33"/>
            <p:cNvSpPr>
              <a:spLocks noChangeShapeType="1"/>
            </p:cNvSpPr>
            <p:nvPr/>
          </p:nvSpPr>
          <p:spPr bwMode="auto">
            <a:xfrm>
              <a:off x="2832" y="2832"/>
              <a:ext cx="1824" cy="0"/>
            </a:xfrm>
            <a:prstGeom prst="line">
              <a:avLst/>
            </a:prstGeom>
            <a:noFill/>
            <a:ln w="9525" cap="rnd">
              <a:solidFill>
                <a:srgbClr val="96969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08930" name="Line 35"/>
            <p:cNvSpPr>
              <a:spLocks noChangeShapeType="1"/>
            </p:cNvSpPr>
            <p:nvPr/>
          </p:nvSpPr>
          <p:spPr bwMode="auto">
            <a:xfrm>
              <a:off x="2832" y="3264"/>
              <a:ext cx="1056" cy="0"/>
            </a:xfrm>
            <a:prstGeom prst="line">
              <a:avLst/>
            </a:prstGeom>
            <a:noFill/>
            <a:ln w="9525" cap="rnd">
              <a:solidFill>
                <a:srgbClr val="96969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sp>
        <p:nvSpPr>
          <p:cNvPr id="61464" name="Oval 31"/>
          <p:cNvSpPr>
            <a:spLocks noChangeArrowheads="1"/>
          </p:cNvSpPr>
          <p:nvPr/>
        </p:nvSpPr>
        <p:spPr bwMode="auto">
          <a:xfrm>
            <a:off x="6187440" y="3700171"/>
            <a:ext cx="1554480" cy="75305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880"/>
              <a:t>Me</a:t>
            </a:r>
          </a:p>
        </p:txBody>
      </p:sp>
      <p:sp>
        <p:nvSpPr>
          <p:cNvPr id="61465" name="Line 47"/>
          <p:cNvSpPr>
            <a:spLocks noChangeShapeType="1"/>
          </p:cNvSpPr>
          <p:nvPr/>
        </p:nvSpPr>
        <p:spPr bwMode="auto">
          <a:xfrm flipV="1">
            <a:off x="3261360" y="5334000"/>
            <a:ext cx="3291840" cy="457200"/>
          </a:xfrm>
          <a:prstGeom prst="line">
            <a:avLst/>
          </a:prstGeom>
          <a:noFill/>
          <a:ln w="1905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61466" name="Line 48"/>
          <p:cNvSpPr>
            <a:spLocks noChangeShapeType="1"/>
          </p:cNvSpPr>
          <p:nvPr/>
        </p:nvSpPr>
        <p:spPr bwMode="auto">
          <a:xfrm flipV="1">
            <a:off x="4084320" y="5867400"/>
            <a:ext cx="2468880" cy="609600"/>
          </a:xfrm>
          <a:prstGeom prst="line">
            <a:avLst/>
          </a:prstGeom>
          <a:noFill/>
          <a:ln w="1905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Tree>
    <p:extLst>
      <p:ext uri="{BB962C8B-B14F-4D97-AF65-F5344CB8AC3E}">
        <p14:creationId xmlns:p14="http://schemas.microsoft.com/office/powerpoint/2010/main" val="93310493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5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500"/>
                                  </p:stCondLst>
                                  <p:childTnLst>
                                    <p:set>
                                      <p:cBhvr>
                                        <p:cTn id="9" dur="1" fill="hold">
                                          <p:stCondLst>
                                            <p:cond delay="0"/>
                                          </p:stCondLst>
                                        </p:cTn>
                                        <p:tgtEl>
                                          <p:spTgt spid="61454"/>
                                        </p:tgtEl>
                                        <p:attrNameLst>
                                          <p:attrName>style.visibility</p:attrName>
                                        </p:attrNameLst>
                                      </p:cBhvr>
                                      <p:to>
                                        <p:strVal val="visible"/>
                                      </p:to>
                                    </p:set>
                                  </p:childTnLst>
                                </p:cTn>
                              </p:par>
                            </p:childTnLst>
                          </p:cTn>
                        </p:par>
                        <p:par>
                          <p:cTn id="10" fill="hold" nodeType="afterGroup">
                            <p:stCondLst>
                              <p:cond delay="1500"/>
                            </p:stCondLst>
                            <p:childTnLst>
                              <p:par>
                                <p:cTn id="11" presetID="1" presetClass="entr" presetSubtype="0" fill="hold" nodeType="afterEffect">
                                  <p:stCondLst>
                                    <p:cond delay="1500"/>
                                  </p:stCondLst>
                                  <p:childTnLst>
                                    <p:set>
                                      <p:cBhvr>
                                        <p:cTn id="12" dur="1" fill="hold">
                                          <p:stCondLst>
                                            <p:cond delay="0"/>
                                          </p:stCondLst>
                                        </p:cTn>
                                        <p:tgtEl>
                                          <p:spTgt spid="61455"/>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nodeType="afterEffect">
                                  <p:stCondLst>
                                    <p:cond delay="1500"/>
                                  </p:stCondLst>
                                  <p:childTnLst>
                                    <p:set>
                                      <p:cBhvr>
                                        <p:cTn id="15" dur="1" fill="hold">
                                          <p:stCondLst>
                                            <p:cond delay="0"/>
                                          </p:stCondLst>
                                        </p:cTn>
                                        <p:tgtEl>
                                          <p:spTgt spid="61463"/>
                                        </p:tgtEl>
                                        <p:attrNameLst>
                                          <p:attrName>style.visibility</p:attrName>
                                        </p:attrNameLst>
                                      </p:cBhvr>
                                      <p:to>
                                        <p:strVal val="visible"/>
                                      </p:to>
                                    </p:set>
                                  </p:childTnLst>
                                </p:cTn>
                              </p:par>
                            </p:childTnLst>
                          </p:cTn>
                        </p:par>
                        <p:par>
                          <p:cTn id="16" fill="hold" nodeType="afterGroup">
                            <p:stCondLst>
                              <p:cond delay="4500"/>
                            </p:stCondLst>
                            <p:childTnLst>
                              <p:par>
                                <p:cTn id="17" presetID="1" presetClass="entr" presetSubtype="0" fill="hold" grpId="0" nodeType="afterEffect">
                                  <p:stCondLst>
                                    <p:cond delay="1500"/>
                                  </p:stCondLst>
                                  <p:childTnLst>
                                    <p:set>
                                      <p:cBhvr>
                                        <p:cTn id="18" dur="1" fill="hold">
                                          <p:stCondLst>
                                            <p:cond delay="0"/>
                                          </p:stCondLst>
                                        </p:cTn>
                                        <p:tgtEl>
                                          <p:spTgt spid="6146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4">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4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4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44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14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14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4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44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4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14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4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14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4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450"/>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145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46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146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1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uild="p"/>
      <p:bldP spid="61445" grpId="0"/>
      <p:bldP spid="61446" grpId="0"/>
      <p:bldP spid="61447" grpId="0"/>
      <p:bldP spid="61448" grpId="0"/>
      <p:bldP spid="61449" grpId="0"/>
      <p:bldP spid="61450" grpId="0"/>
      <p:bldP spid="61451" grpId="0"/>
      <p:bldP spid="61452" grpId="0"/>
      <p:bldP spid="61456" grpId="0" animBg="1"/>
      <p:bldP spid="61457" grpId="0" animBg="1"/>
      <p:bldP spid="61458" grpId="0" animBg="1"/>
      <p:bldP spid="61459" grpId="0" animBg="1"/>
      <p:bldP spid="61460" grpId="0" animBg="1"/>
      <p:bldP spid="61461" grpId="0" animBg="1"/>
      <p:bldP spid="61462" grpId="0" animBg="1"/>
      <p:bldP spid="61464" grpId="0" animBg="1"/>
      <p:bldP spid="61465" grpId="0" animBg="1"/>
      <p:bldP spid="6146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ChangeArrowheads="1"/>
          </p:cNvSpPr>
          <p:nvPr/>
        </p:nvSpPr>
        <p:spPr bwMode="auto">
          <a:xfrm>
            <a:off x="1981200" y="152400"/>
            <a:ext cx="941832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chemeClr val="bg2">
                    <a:lumMod val="50000"/>
                    <a:lumOff val="50000"/>
                  </a:schemeClr>
                </a:solidFill>
                <a:latin typeface="Arial" charset="0"/>
                <a:cs typeface="Arial" charset="0"/>
              </a:rPr>
              <a:t>Introduction  		1:1,2</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chemeClr val="bg2">
                    <a:lumMod val="50000"/>
                    <a:lumOff val="50000"/>
                  </a:schemeClr>
                </a:solidFill>
                <a:latin typeface="Arial" charset="0"/>
                <a:cs typeface="Arial" charset="0"/>
              </a:rPr>
              <a:t>The Great Salvation 		1:3-12</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The Nature of the Salvation 	1:3-9</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The Revelation of the Salvation 	1:10-12</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chemeClr val="bg2">
                    <a:lumMod val="50000"/>
                    <a:lumOff val="50000"/>
                  </a:schemeClr>
                </a:solidFill>
                <a:latin typeface="Arial" charset="0"/>
                <a:cs typeface="Arial" charset="0"/>
              </a:rPr>
              <a:t>The Products of Salvation 		1:13-2:10</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Holiness 	1:13-16</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Reverence 	1:17-21</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Love 	1:22-25</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Growth 	2:1-3</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Sacrifices 	2:4-8</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Testimony	2:9,10</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chemeClr val="bg2">
                    <a:lumMod val="50000"/>
                    <a:lumOff val="50000"/>
                  </a:schemeClr>
                </a:solidFill>
                <a:latin typeface="Arial" charset="0"/>
                <a:cs typeface="Arial" charset="0"/>
              </a:rPr>
              <a:t>The Duties of the Christian 		2:11-3:12</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Before Gentiles (Introduction) 	2:11,12</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To the State 	2:13-17</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To Masters 	2:18-25</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chemeClr val="bg2">
                    <a:lumMod val="50000"/>
                    <a:lumOff val="50000"/>
                  </a:schemeClr>
                </a:solidFill>
                <a:latin typeface="Arial" charset="0"/>
                <a:cs typeface="Arial" charset="0"/>
              </a:rPr>
              <a:t>To Family:  Husbands, Wives, Brethren  	3:1-12</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rgbClr val="00FF00"/>
                </a:solidFill>
                <a:latin typeface="Arial" charset="0"/>
                <a:cs typeface="Arial" charset="0"/>
              </a:rPr>
              <a:t>Suffering as a Christian </a:t>
            </a:r>
            <a:r>
              <a:rPr lang="en-US" sz="1680" dirty="0">
                <a:latin typeface="Arial" charset="0"/>
                <a:cs typeface="Arial" charset="0"/>
              </a:rPr>
              <a:t>		</a:t>
            </a:r>
            <a:r>
              <a:rPr lang="en-US" sz="1680" dirty="0">
                <a:solidFill>
                  <a:srgbClr val="FFFF00"/>
                </a:solidFill>
                <a:latin typeface="Arial" charset="0"/>
                <a:cs typeface="Arial" charset="0"/>
              </a:rPr>
              <a:t>3:13-4:19</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rgbClr val="CCECFF"/>
                </a:solidFill>
                <a:latin typeface="Arial" charset="0"/>
                <a:cs typeface="Arial" charset="0"/>
              </a:rPr>
              <a:t>Suffering for Righteousness 	3:13-17</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rgbClr val="CCECFF"/>
                </a:solidFill>
                <a:latin typeface="Arial" charset="0"/>
                <a:cs typeface="Arial" charset="0"/>
              </a:rPr>
              <a:t>Christ, an Example of Suffering 	3:18-22</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rgbClr val="CCECFF"/>
                </a:solidFill>
                <a:latin typeface="Arial" charset="0"/>
                <a:cs typeface="Arial" charset="0"/>
              </a:rPr>
              <a:t>Purpose of Suffering 	4:1-6</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rgbClr val="CCECFF"/>
                </a:solidFill>
                <a:latin typeface="Arial" charset="0"/>
                <a:cs typeface="Arial" charset="0"/>
              </a:rPr>
              <a:t>Responsibilities to One Another 	4:7-11</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680" dirty="0">
                <a:solidFill>
                  <a:srgbClr val="CCECFF"/>
                </a:solidFill>
                <a:latin typeface="Arial" charset="0"/>
                <a:cs typeface="Arial" charset="0"/>
              </a:rPr>
              <a:t>Consolation of Suffering 	4:12-19</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rgbClr val="00FF00"/>
                </a:solidFill>
                <a:latin typeface="Arial" charset="0"/>
                <a:cs typeface="Arial" charset="0"/>
              </a:rPr>
              <a:t>Exhortation to Shepherds </a:t>
            </a:r>
            <a:r>
              <a:rPr lang="en-US" sz="1680" dirty="0">
                <a:latin typeface="Arial" charset="0"/>
                <a:cs typeface="Arial" charset="0"/>
              </a:rPr>
              <a:t>		</a:t>
            </a:r>
            <a:r>
              <a:rPr lang="en-US" sz="1680" dirty="0">
                <a:solidFill>
                  <a:srgbClr val="FFFF00"/>
                </a:solidFill>
                <a:latin typeface="Arial" charset="0"/>
                <a:cs typeface="Arial" charset="0"/>
              </a:rPr>
              <a:t>5:1-5</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solidFill>
                  <a:srgbClr val="00FF00"/>
                </a:solidFill>
                <a:latin typeface="Arial" charset="0"/>
                <a:cs typeface="Arial" charset="0"/>
              </a:rPr>
              <a:t>Exhortations to Soldiers </a:t>
            </a:r>
            <a:r>
              <a:rPr lang="en-US" sz="1680" dirty="0">
                <a:latin typeface="Arial" charset="0"/>
                <a:cs typeface="Arial" charset="0"/>
              </a:rPr>
              <a:t>		</a:t>
            </a:r>
            <a:r>
              <a:rPr lang="en-US" sz="1680" dirty="0">
                <a:solidFill>
                  <a:srgbClr val="FFFF00"/>
                </a:solidFill>
                <a:latin typeface="Arial" charset="0"/>
                <a:cs typeface="Arial" charset="0"/>
              </a:rPr>
              <a:t>5:6-11</a:t>
            </a:r>
          </a:p>
          <a:p>
            <a:pPr marL="853440" indent="-853440" defTabSz="1093470" eaLnBrk="0" hangingPunct="0">
              <a:lnSpc>
                <a:spcPct val="80000"/>
              </a:lnSpc>
              <a:spcBef>
                <a:spcPct val="20000"/>
              </a:spcBef>
              <a:buFontTx/>
              <a:buAutoNum type="romanUcPeriod"/>
              <a:tabLst>
                <a:tab pos="6440806" algn="l"/>
                <a:tab pos="7614286" algn="l"/>
              </a:tabLst>
              <a:defRPr/>
            </a:pPr>
            <a:r>
              <a:rPr lang="en-US" sz="1680" dirty="0">
                <a:latin typeface="Arial" charset="0"/>
                <a:cs typeface="Arial" charset="0"/>
              </a:rPr>
              <a:t>Conclusions </a:t>
            </a:r>
            <a:r>
              <a:rPr lang="en-US" sz="2400" dirty="0">
                <a:latin typeface="Arial" charset="0"/>
                <a:cs typeface="Arial" charset="0"/>
              </a:rPr>
              <a:t>		</a:t>
            </a:r>
            <a:r>
              <a:rPr lang="en-US" sz="2400" dirty="0">
                <a:solidFill>
                  <a:srgbClr val="FFFF00"/>
                </a:solidFill>
                <a:latin typeface="Arial" charset="0"/>
                <a:cs typeface="Arial" charset="0"/>
              </a:rPr>
              <a:t>5:12,13</a:t>
            </a:r>
          </a:p>
        </p:txBody>
      </p:sp>
    </p:spTree>
    <p:extLst>
      <p:ext uri="{BB962C8B-B14F-4D97-AF65-F5344CB8AC3E}">
        <p14:creationId xmlns:p14="http://schemas.microsoft.com/office/powerpoint/2010/main" val="2435958256"/>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3"/>
          <p:cNvSpPr>
            <a:spLocks noChangeArrowheads="1"/>
          </p:cNvSpPr>
          <p:nvPr/>
        </p:nvSpPr>
        <p:spPr bwMode="auto">
          <a:xfrm>
            <a:off x="2386966" y="-24765"/>
            <a:ext cx="10972800" cy="4247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10947" name="Rectangle 4"/>
          <p:cNvSpPr>
            <a:spLocks noChangeArrowheads="1"/>
          </p:cNvSpPr>
          <p:nvPr/>
        </p:nvSpPr>
        <p:spPr bwMode="auto">
          <a:xfrm>
            <a:off x="1981200" y="306706"/>
            <a:ext cx="941832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1200" indent="-711200" defTabSz="911225" eaLnBrk="0" hangingPunct="0">
              <a:tabLst>
                <a:tab pos="5367338" algn="l"/>
                <a:tab pos="6345238" algn="l"/>
              </a:tabLst>
              <a:defRPr b="1">
                <a:solidFill>
                  <a:schemeClr val="tx1"/>
                </a:solidFill>
                <a:latin typeface="Arial" panose="020B0604020202020204" pitchFamily="34" charset="0"/>
                <a:cs typeface="Arial" panose="020B0604020202020204" pitchFamily="34" charset="0"/>
              </a:defRPr>
            </a:lvl1pPr>
            <a:lvl2pPr marL="742950" indent="-285750" defTabSz="911225" eaLnBrk="0" hangingPunct="0">
              <a:tabLst>
                <a:tab pos="5367338" algn="l"/>
                <a:tab pos="6345238" algn="l"/>
              </a:tabLst>
              <a:defRPr b="1">
                <a:solidFill>
                  <a:schemeClr val="tx1"/>
                </a:solidFill>
                <a:latin typeface="Arial" panose="020B0604020202020204" pitchFamily="34" charset="0"/>
                <a:cs typeface="Arial" panose="020B0604020202020204" pitchFamily="34" charset="0"/>
              </a:defRPr>
            </a:lvl2pPr>
            <a:lvl3pPr marL="1422400" indent="-508000" defTabSz="911225" eaLnBrk="0" hangingPunct="0">
              <a:tabLst>
                <a:tab pos="5367338" algn="l"/>
                <a:tab pos="6345238" algn="l"/>
              </a:tabLst>
              <a:defRPr b="1">
                <a:solidFill>
                  <a:schemeClr val="tx1"/>
                </a:solidFill>
                <a:latin typeface="Arial" panose="020B0604020202020204" pitchFamily="34" charset="0"/>
                <a:cs typeface="Arial" panose="020B0604020202020204" pitchFamily="34" charset="0"/>
              </a:defRPr>
            </a:lvl3pPr>
            <a:lvl4pPr marL="1600200" indent="-228600" defTabSz="911225" eaLnBrk="0" hangingPunct="0">
              <a:tabLst>
                <a:tab pos="5367338" algn="l"/>
                <a:tab pos="6345238" algn="l"/>
              </a:tabLst>
              <a:defRPr b="1">
                <a:solidFill>
                  <a:schemeClr val="tx1"/>
                </a:solidFill>
                <a:latin typeface="Arial" panose="020B0604020202020204" pitchFamily="34" charset="0"/>
                <a:cs typeface="Arial" panose="020B0604020202020204" pitchFamily="34" charset="0"/>
              </a:defRPr>
            </a:lvl4pPr>
            <a:lvl5pPr marL="2057400" indent="-228600" defTabSz="911225" eaLnBrk="0" hangingPunct="0">
              <a:tabLst>
                <a:tab pos="5367338" algn="l"/>
                <a:tab pos="6345238" algn="l"/>
              </a:tabLst>
              <a:defRPr b="1">
                <a:solidFill>
                  <a:schemeClr val="tx1"/>
                </a:solidFill>
                <a:latin typeface="Arial" panose="020B0604020202020204" pitchFamily="34" charset="0"/>
                <a:cs typeface="Arial" panose="020B0604020202020204" pitchFamily="34" charset="0"/>
              </a:defRPr>
            </a:lvl5pPr>
            <a:lvl6pPr marL="2514600" indent="-228600" defTabSz="911225" eaLnBrk="0" fontAlgn="base" hangingPunct="0">
              <a:spcBef>
                <a:spcPct val="0"/>
              </a:spcBef>
              <a:spcAft>
                <a:spcPct val="0"/>
              </a:spcAft>
              <a:tabLst>
                <a:tab pos="5367338" algn="l"/>
                <a:tab pos="6345238" algn="l"/>
              </a:tabLst>
              <a:defRPr b="1">
                <a:solidFill>
                  <a:schemeClr val="tx1"/>
                </a:solidFill>
                <a:latin typeface="Arial" panose="020B0604020202020204" pitchFamily="34" charset="0"/>
                <a:cs typeface="Arial" panose="020B0604020202020204" pitchFamily="34" charset="0"/>
              </a:defRPr>
            </a:lvl6pPr>
            <a:lvl7pPr marL="2971800" indent="-228600" defTabSz="911225" eaLnBrk="0" fontAlgn="base" hangingPunct="0">
              <a:spcBef>
                <a:spcPct val="0"/>
              </a:spcBef>
              <a:spcAft>
                <a:spcPct val="0"/>
              </a:spcAft>
              <a:tabLst>
                <a:tab pos="5367338" algn="l"/>
                <a:tab pos="6345238" algn="l"/>
              </a:tabLst>
              <a:defRPr b="1">
                <a:solidFill>
                  <a:schemeClr val="tx1"/>
                </a:solidFill>
                <a:latin typeface="Arial" panose="020B0604020202020204" pitchFamily="34" charset="0"/>
                <a:cs typeface="Arial" panose="020B0604020202020204" pitchFamily="34" charset="0"/>
              </a:defRPr>
            </a:lvl7pPr>
            <a:lvl8pPr marL="3429000" indent="-228600" defTabSz="911225" eaLnBrk="0" fontAlgn="base" hangingPunct="0">
              <a:spcBef>
                <a:spcPct val="0"/>
              </a:spcBef>
              <a:spcAft>
                <a:spcPct val="0"/>
              </a:spcAft>
              <a:tabLst>
                <a:tab pos="5367338" algn="l"/>
                <a:tab pos="6345238" algn="l"/>
              </a:tabLst>
              <a:defRPr b="1">
                <a:solidFill>
                  <a:schemeClr val="tx1"/>
                </a:solidFill>
                <a:latin typeface="Arial" panose="020B0604020202020204" pitchFamily="34" charset="0"/>
                <a:cs typeface="Arial" panose="020B0604020202020204" pitchFamily="34" charset="0"/>
              </a:defRPr>
            </a:lvl8pPr>
            <a:lvl9pPr marL="3886200" indent="-228600" defTabSz="911225" eaLnBrk="0" fontAlgn="base" hangingPunct="0">
              <a:spcBef>
                <a:spcPct val="0"/>
              </a:spcBef>
              <a:spcAft>
                <a:spcPct val="0"/>
              </a:spcAft>
              <a:tabLst>
                <a:tab pos="5367338" algn="l"/>
                <a:tab pos="6345238" algn="l"/>
              </a:tabLst>
              <a:defRPr b="1">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buFontTx/>
              <a:buAutoNum type="romanUcPeriod"/>
            </a:pPr>
            <a:r>
              <a:rPr lang="en-US" altLang="en-US" sz="2400">
                <a:solidFill>
                  <a:srgbClr val="00FF00"/>
                </a:solidFill>
              </a:rPr>
              <a:t>Introduction</a:t>
            </a:r>
            <a:r>
              <a:rPr lang="en-US" altLang="en-US" sz="2400"/>
              <a:t>  		</a:t>
            </a:r>
            <a:r>
              <a:rPr lang="en-US" altLang="en-US" sz="2400">
                <a:solidFill>
                  <a:srgbClr val="FFFF00"/>
                </a:solidFill>
              </a:rPr>
              <a:t>1:1,2</a:t>
            </a:r>
          </a:p>
          <a:p>
            <a:pPr>
              <a:lnSpc>
                <a:spcPct val="80000"/>
              </a:lnSpc>
              <a:spcBef>
                <a:spcPct val="20000"/>
              </a:spcBef>
              <a:buFontTx/>
              <a:buAutoNum type="romanUcPeriod"/>
            </a:pPr>
            <a:endParaRPr lang="en-US" altLang="en-US" sz="2400">
              <a:solidFill>
                <a:srgbClr val="FFFF00"/>
              </a:solidFill>
            </a:endParaRPr>
          </a:p>
          <a:p>
            <a:pPr>
              <a:lnSpc>
                <a:spcPct val="80000"/>
              </a:lnSpc>
              <a:spcBef>
                <a:spcPct val="20000"/>
              </a:spcBef>
              <a:buFontTx/>
              <a:buAutoNum type="romanUcPeriod"/>
            </a:pPr>
            <a:r>
              <a:rPr lang="en-US" altLang="en-US" sz="2400">
                <a:solidFill>
                  <a:srgbClr val="00FF00"/>
                </a:solidFill>
              </a:rPr>
              <a:t>Call to Growth </a:t>
            </a:r>
            <a:r>
              <a:rPr lang="en-US" altLang="en-US" sz="2400"/>
              <a:t>		</a:t>
            </a:r>
            <a:r>
              <a:rPr lang="en-US" altLang="en-US" sz="2400">
                <a:solidFill>
                  <a:srgbClr val="FFFF00"/>
                </a:solidFill>
              </a:rPr>
              <a:t>1:3-11</a:t>
            </a:r>
          </a:p>
          <a:p>
            <a:pPr lvl="2">
              <a:lnSpc>
                <a:spcPct val="80000"/>
              </a:lnSpc>
              <a:spcBef>
                <a:spcPct val="20000"/>
              </a:spcBef>
              <a:buFontTx/>
              <a:buAutoNum type="alphaUcPeriod"/>
            </a:pPr>
            <a:r>
              <a:rPr lang="en-US" altLang="en-US" sz="1920">
                <a:solidFill>
                  <a:srgbClr val="CCECFF"/>
                </a:solidFill>
              </a:rPr>
              <a:t>God’s Gifts	1:3-4</a:t>
            </a:r>
          </a:p>
          <a:p>
            <a:pPr lvl="2">
              <a:lnSpc>
                <a:spcPct val="80000"/>
              </a:lnSpc>
              <a:spcBef>
                <a:spcPct val="20000"/>
              </a:spcBef>
              <a:buFontTx/>
              <a:buAutoNum type="alphaUcPeriod"/>
            </a:pPr>
            <a:r>
              <a:rPr lang="en-US" altLang="en-US" sz="1920">
                <a:solidFill>
                  <a:srgbClr val="CCECFF"/>
                </a:solidFill>
              </a:rPr>
              <a:t>Our Growth 	1:5-7</a:t>
            </a:r>
          </a:p>
          <a:p>
            <a:pPr lvl="2">
              <a:lnSpc>
                <a:spcPct val="80000"/>
              </a:lnSpc>
              <a:spcBef>
                <a:spcPct val="20000"/>
              </a:spcBef>
              <a:buFontTx/>
              <a:buAutoNum type="alphaUcPeriod"/>
            </a:pPr>
            <a:r>
              <a:rPr lang="en-US" altLang="en-US" sz="1920">
                <a:solidFill>
                  <a:srgbClr val="CCECFF"/>
                </a:solidFill>
              </a:rPr>
              <a:t>Reasons to Grow	1:8-11</a:t>
            </a:r>
          </a:p>
        </p:txBody>
      </p:sp>
    </p:spTree>
    <p:extLst>
      <p:ext uri="{BB962C8B-B14F-4D97-AF65-F5344CB8AC3E}">
        <p14:creationId xmlns:p14="http://schemas.microsoft.com/office/powerpoint/2010/main" val="778363909"/>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1221" name="Group 21"/>
          <p:cNvGrpSpPr>
            <a:grpSpLocks/>
          </p:cNvGrpSpPr>
          <p:nvPr/>
        </p:nvGrpSpPr>
        <p:grpSpPr bwMode="auto">
          <a:xfrm>
            <a:off x="883920" y="685801"/>
            <a:ext cx="10424160" cy="3733800"/>
            <a:chOff x="144" y="432"/>
            <a:chExt cx="5472" cy="2352"/>
          </a:xfrm>
        </p:grpSpPr>
        <p:sp>
          <p:nvSpPr>
            <p:cNvPr id="211989" name="AutoShape 11"/>
            <p:cNvSpPr>
              <a:spLocks noChangeArrowheads="1"/>
            </p:cNvSpPr>
            <p:nvPr/>
          </p:nvSpPr>
          <p:spPr bwMode="auto">
            <a:xfrm>
              <a:off x="144" y="432"/>
              <a:ext cx="5472" cy="2352"/>
            </a:xfrm>
            <a:prstGeom prst="roundRect">
              <a:avLst>
                <a:gd name="adj" fmla="val 16667"/>
              </a:avLst>
            </a:prstGeom>
            <a:solidFill>
              <a:schemeClr val="bg2"/>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sp>
          <p:nvSpPr>
            <p:cNvPr id="211990" name="Text Box 12"/>
            <p:cNvSpPr txBox="1">
              <a:spLocks noChangeArrowheads="1"/>
            </p:cNvSpPr>
            <p:nvPr/>
          </p:nvSpPr>
          <p:spPr bwMode="auto">
            <a:xfrm>
              <a:off x="240" y="1910"/>
              <a:ext cx="1872" cy="7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buFontTx/>
                <a:buChar char="•"/>
              </a:pPr>
              <a:r>
                <a:rPr lang="en-US" altLang="en-US" sz="2400">
                  <a:solidFill>
                    <a:srgbClr val="FFFF00"/>
                  </a:solidFill>
                </a:rPr>
                <a:t>Precious Faith (v 1)</a:t>
              </a:r>
            </a:p>
            <a:p>
              <a:pPr>
                <a:buFontTx/>
                <a:buChar char="•"/>
              </a:pPr>
              <a:r>
                <a:rPr lang="en-US" altLang="en-US" sz="2400">
                  <a:solidFill>
                    <a:srgbClr val="FFFF00"/>
                  </a:solidFill>
                </a:rPr>
                <a:t>Partakers of the Divine Nature (v 4)</a:t>
              </a:r>
            </a:p>
          </p:txBody>
        </p:sp>
        <p:sp>
          <p:nvSpPr>
            <p:cNvPr id="211991" name="Text Box 13"/>
            <p:cNvSpPr txBox="1">
              <a:spLocks noChangeArrowheads="1"/>
            </p:cNvSpPr>
            <p:nvPr/>
          </p:nvSpPr>
          <p:spPr bwMode="auto">
            <a:xfrm>
              <a:off x="3840" y="1318"/>
              <a:ext cx="1741" cy="14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buFontTx/>
                <a:buChar char="•"/>
              </a:pPr>
              <a:r>
                <a:rPr lang="en-US" altLang="en-US" sz="2400">
                  <a:solidFill>
                    <a:srgbClr val="FFFF00"/>
                  </a:solidFill>
                </a:rPr>
                <a:t>Way of Righteous-ness (2:21)</a:t>
              </a:r>
            </a:p>
            <a:p>
              <a:pPr>
                <a:buFontTx/>
                <a:buChar char="•"/>
              </a:pPr>
              <a:r>
                <a:rPr lang="en-US" altLang="en-US" sz="2400">
                  <a:solidFill>
                    <a:srgbClr val="FFFF00"/>
                  </a:solidFill>
                </a:rPr>
                <a:t>Marvelous Light    (I Pet 2:9)</a:t>
              </a:r>
            </a:p>
            <a:p>
              <a:pPr>
                <a:buFontTx/>
                <a:buChar char="•"/>
              </a:pPr>
              <a:r>
                <a:rPr lang="en-US" altLang="en-US" sz="2400">
                  <a:solidFill>
                    <a:srgbClr val="FFFF00"/>
                  </a:solidFill>
                </a:rPr>
                <a:t>Holy People…         (I Pet 2:10)</a:t>
              </a:r>
            </a:p>
          </p:txBody>
        </p:sp>
      </p:grpSp>
      <p:sp>
        <p:nvSpPr>
          <p:cNvPr id="211971" name="Rectangle 2"/>
          <p:cNvSpPr>
            <a:spLocks noGrp="1" noChangeArrowheads="1"/>
          </p:cNvSpPr>
          <p:nvPr>
            <p:ph type="title"/>
          </p:nvPr>
        </p:nvSpPr>
        <p:spPr>
          <a:xfrm>
            <a:off x="1432560" y="0"/>
            <a:ext cx="9326880" cy="685800"/>
          </a:xfrm>
        </p:spPr>
        <p:txBody>
          <a:bodyPr/>
          <a:lstStyle/>
          <a:p>
            <a:r>
              <a:rPr lang="en-US" altLang="en-US" sz="3840"/>
              <a:t>Partakers of the Divine Nature</a:t>
            </a:r>
          </a:p>
        </p:txBody>
      </p:sp>
      <p:sp>
        <p:nvSpPr>
          <p:cNvPr id="211972" name="Text Box 5"/>
          <p:cNvSpPr txBox="1">
            <a:spLocks noChangeArrowheads="1"/>
          </p:cNvSpPr>
          <p:nvPr/>
        </p:nvSpPr>
        <p:spPr bwMode="auto">
          <a:xfrm>
            <a:off x="5445474" y="712470"/>
            <a:ext cx="1306768" cy="6832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3840"/>
              <a:t>GOD</a:t>
            </a:r>
          </a:p>
        </p:txBody>
      </p:sp>
      <p:sp>
        <p:nvSpPr>
          <p:cNvPr id="211973" name="Rectangle 4" descr="50%"/>
          <p:cNvSpPr>
            <a:spLocks noChangeArrowheads="1"/>
          </p:cNvSpPr>
          <p:nvPr/>
        </p:nvSpPr>
        <p:spPr bwMode="auto">
          <a:xfrm>
            <a:off x="611506" y="1566904"/>
            <a:ext cx="10972800" cy="424732"/>
          </a:xfrm>
          <a:prstGeom prst="rect">
            <a:avLst/>
          </a:prstGeom>
          <a:pattFill prst="pct50">
            <a:fgClr>
              <a:schemeClr val="bg1"/>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grpSp>
        <p:nvGrpSpPr>
          <p:cNvPr id="51225" name="Group 25"/>
          <p:cNvGrpSpPr>
            <a:grpSpLocks/>
          </p:cNvGrpSpPr>
          <p:nvPr/>
        </p:nvGrpSpPr>
        <p:grpSpPr bwMode="auto">
          <a:xfrm>
            <a:off x="883920" y="4572002"/>
            <a:ext cx="10424160" cy="2133601"/>
            <a:chOff x="144" y="2880"/>
            <a:chExt cx="5472" cy="1344"/>
          </a:xfrm>
        </p:grpSpPr>
        <p:sp>
          <p:nvSpPr>
            <p:cNvPr id="211985" name="AutoShape 3"/>
            <p:cNvSpPr>
              <a:spLocks noChangeArrowheads="1"/>
            </p:cNvSpPr>
            <p:nvPr/>
          </p:nvSpPr>
          <p:spPr bwMode="auto">
            <a:xfrm>
              <a:off x="144" y="2880"/>
              <a:ext cx="5472" cy="1344"/>
            </a:xfrm>
            <a:prstGeom prst="roundRect">
              <a:avLst>
                <a:gd name="adj" fmla="val 16667"/>
              </a:avLst>
            </a:prstGeom>
            <a:solidFill>
              <a:schemeClr val="bg2"/>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sp>
          <p:nvSpPr>
            <p:cNvPr id="211986" name="Text Box 8"/>
            <p:cNvSpPr txBox="1">
              <a:spLocks noChangeArrowheads="1"/>
            </p:cNvSpPr>
            <p:nvPr/>
          </p:nvSpPr>
          <p:spPr bwMode="auto">
            <a:xfrm>
              <a:off x="2279" y="3743"/>
              <a:ext cx="1392" cy="3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3360">
                  <a:solidFill>
                    <a:srgbClr val="FFFF00"/>
                  </a:solidFill>
                </a:rPr>
                <a:t>The World</a:t>
              </a:r>
            </a:p>
          </p:txBody>
        </p:sp>
        <p:sp>
          <p:nvSpPr>
            <p:cNvPr id="211987" name="Text Box 14"/>
            <p:cNvSpPr txBox="1">
              <a:spLocks noChangeArrowheads="1"/>
            </p:cNvSpPr>
            <p:nvPr/>
          </p:nvSpPr>
          <p:spPr bwMode="auto">
            <a:xfrm>
              <a:off x="4320" y="3139"/>
              <a:ext cx="1152" cy="9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buFontTx/>
                <a:buChar char="•"/>
              </a:pPr>
              <a:r>
                <a:rPr lang="en-US" altLang="en-US" sz="2400">
                  <a:solidFill>
                    <a:srgbClr val="FFFF00"/>
                  </a:solidFill>
                </a:rPr>
                <a:t>Darkness          (I Pet 2:9)</a:t>
              </a:r>
            </a:p>
            <a:p>
              <a:pPr>
                <a:buFontTx/>
                <a:buChar char="•"/>
              </a:pPr>
              <a:r>
                <a:rPr lang="en-US" altLang="en-US" sz="2400">
                  <a:solidFill>
                    <a:srgbClr val="FFFF00"/>
                  </a:solidFill>
                </a:rPr>
                <a:t>No People        (I Pet 2:10)</a:t>
              </a:r>
            </a:p>
          </p:txBody>
        </p:sp>
        <p:sp>
          <p:nvSpPr>
            <p:cNvPr id="211988" name="Text Box 16"/>
            <p:cNvSpPr txBox="1">
              <a:spLocks noChangeArrowheads="1"/>
            </p:cNvSpPr>
            <p:nvPr/>
          </p:nvSpPr>
          <p:spPr bwMode="auto">
            <a:xfrm>
              <a:off x="240" y="3157"/>
              <a:ext cx="1488" cy="9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buFontTx/>
                <a:buChar char="•"/>
              </a:pPr>
              <a:r>
                <a:rPr lang="en-US" altLang="en-US" sz="2400">
                  <a:solidFill>
                    <a:srgbClr val="FFFF00"/>
                  </a:solidFill>
                </a:rPr>
                <a:t>Corruption in the World (v 4)</a:t>
              </a:r>
            </a:p>
            <a:p>
              <a:pPr>
                <a:buFontTx/>
                <a:buChar char="•"/>
              </a:pPr>
              <a:r>
                <a:rPr lang="en-US" altLang="en-US" sz="2400">
                  <a:solidFill>
                    <a:srgbClr val="FFFF00"/>
                  </a:solidFill>
                </a:rPr>
                <a:t>Pollutions in the World (2:20)</a:t>
              </a:r>
            </a:p>
          </p:txBody>
        </p:sp>
      </p:grpSp>
      <p:grpSp>
        <p:nvGrpSpPr>
          <p:cNvPr id="51219" name="Group 19"/>
          <p:cNvGrpSpPr>
            <a:grpSpLocks/>
          </p:cNvGrpSpPr>
          <p:nvPr/>
        </p:nvGrpSpPr>
        <p:grpSpPr bwMode="auto">
          <a:xfrm>
            <a:off x="1798320" y="990601"/>
            <a:ext cx="2560320" cy="1253490"/>
            <a:chOff x="624" y="624"/>
            <a:chExt cx="1344" cy="672"/>
          </a:xfrm>
        </p:grpSpPr>
        <p:sp>
          <p:nvSpPr>
            <p:cNvPr id="211983" name="AutoShape 18"/>
            <p:cNvSpPr>
              <a:spLocks noChangeArrowheads="1"/>
            </p:cNvSpPr>
            <p:nvPr/>
          </p:nvSpPr>
          <p:spPr bwMode="auto">
            <a:xfrm>
              <a:off x="624" y="624"/>
              <a:ext cx="1248" cy="672"/>
            </a:xfrm>
            <a:prstGeom prst="wedgeRoundRectCallout">
              <a:avLst>
                <a:gd name="adj1" fmla="val 90306"/>
                <a:gd name="adj2" fmla="val 30208"/>
                <a:gd name="adj3" fmla="val 16667"/>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sp>
          <p:nvSpPr>
            <p:cNvPr id="211984" name="Text Box 17"/>
            <p:cNvSpPr txBox="1">
              <a:spLocks noChangeArrowheads="1"/>
            </p:cNvSpPr>
            <p:nvPr/>
          </p:nvSpPr>
          <p:spPr bwMode="auto">
            <a:xfrm>
              <a:off x="624" y="624"/>
              <a:ext cx="1344" cy="6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buFontTx/>
                <a:buChar char="•"/>
              </a:pPr>
              <a:r>
                <a:rPr lang="en-US" altLang="en-US" sz="2400">
                  <a:solidFill>
                    <a:schemeClr val="bg2"/>
                  </a:solidFill>
                </a:rPr>
                <a:t>Election (10)</a:t>
              </a:r>
            </a:p>
            <a:p>
              <a:pPr>
                <a:buFontTx/>
                <a:buChar char="•"/>
              </a:pPr>
              <a:r>
                <a:rPr lang="en-US" altLang="en-US" sz="2400">
                  <a:solidFill>
                    <a:schemeClr val="bg2"/>
                  </a:solidFill>
                </a:rPr>
                <a:t>Call  (10)</a:t>
              </a:r>
            </a:p>
            <a:p>
              <a:pPr>
                <a:buFontTx/>
                <a:buChar char="•"/>
              </a:pPr>
              <a:r>
                <a:rPr lang="en-US" altLang="en-US" sz="2400">
                  <a:solidFill>
                    <a:schemeClr val="bg2"/>
                  </a:solidFill>
                </a:rPr>
                <a:t>Promises (4)</a:t>
              </a:r>
            </a:p>
          </p:txBody>
        </p:sp>
      </p:grpSp>
      <p:grpSp>
        <p:nvGrpSpPr>
          <p:cNvPr id="51224" name="Group 24"/>
          <p:cNvGrpSpPr>
            <a:grpSpLocks/>
          </p:cNvGrpSpPr>
          <p:nvPr/>
        </p:nvGrpSpPr>
        <p:grpSpPr bwMode="auto">
          <a:xfrm>
            <a:off x="4815840" y="3242133"/>
            <a:ext cx="2743200" cy="597326"/>
            <a:chOff x="2208" y="2167"/>
            <a:chExt cx="1440" cy="840"/>
          </a:xfrm>
        </p:grpSpPr>
        <p:sp>
          <p:nvSpPr>
            <p:cNvPr id="211981" name="Oval 22"/>
            <p:cNvSpPr>
              <a:spLocks noChangeArrowheads="1"/>
            </p:cNvSpPr>
            <p:nvPr/>
          </p:nvSpPr>
          <p:spPr bwMode="auto">
            <a:xfrm>
              <a:off x="2208" y="2167"/>
              <a:ext cx="1440" cy="84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sp>
          <p:nvSpPr>
            <p:cNvPr id="211982" name="Text Box 23"/>
            <p:cNvSpPr txBox="1">
              <a:spLocks noChangeArrowheads="1"/>
            </p:cNvSpPr>
            <p:nvPr/>
          </p:nvSpPr>
          <p:spPr bwMode="auto">
            <a:xfrm>
              <a:off x="2331" y="2245"/>
              <a:ext cx="1182" cy="6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solidFill>
                    <a:srgbClr val="CCECFF"/>
                  </a:solidFill>
                </a:rPr>
                <a:t>By knowledge</a:t>
              </a:r>
            </a:p>
          </p:txBody>
        </p:sp>
      </p:grpSp>
      <p:sp>
        <p:nvSpPr>
          <p:cNvPr id="211977" name="Text Box 9"/>
          <p:cNvSpPr txBox="1">
            <a:spLocks noChangeArrowheads="1"/>
          </p:cNvSpPr>
          <p:nvPr/>
        </p:nvSpPr>
        <p:spPr bwMode="auto">
          <a:xfrm>
            <a:off x="5654225" y="4800600"/>
            <a:ext cx="1045478" cy="6093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3360"/>
              <a:t>Man</a:t>
            </a:r>
          </a:p>
        </p:txBody>
      </p:sp>
      <p:sp>
        <p:nvSpPr>
          <p:cNvPr id="7" name="Text Box 10"/>
          <p:cNvSpPr txBox="1">
            <a:spLocks noChangeArrowheads="1"/>
          </p:cNvSpPr>
          <p:nvPr/>
        </p:nvSpPr>
        <p:spPr bwMode="auto">
          <a:xfrm>
            <a:off x="5250894" y="3789045"/>
            <a:ext cx="2052164" cy="6093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3360"/>
              <a:t>Christian</a:t>
            </a:r>
          </a:p>
        </p:txBody>
      </p:sp>
      <p:sp>
        <p:nvSpPr>
          <p:cNvPr id="51220" name="Freeform 20"/>
          <p:cNvSpPr>
            <a:spLocks/>
          </p:cNvSpPr>
          <p:nvPr/>
        </p:nvSpPr>
        <p:spPr bwMode="auto">
          <a:xfrm>
            <a:off x="4511040" y="3581400"/>
            <a:ext cx="792480" cy="424732"/>
          </a:xfrm>
          <a:custGeom>
            <a:avLst/>
            <a:gdLst>
              <a:gd name="T0" fmla="*/ 2147483647 w 416"/>
              <a:gd name="T1" fmla="*/ 2147483647 h 960"/>
              <a:gd name="T2" fmla="*/ 2147483647 w 416"/>
              <a:gd name="T3" fmla="*/ 2147483647 h 960"/>
              <a:gd name="T4" fmla="*/ 2147483647 w 416"/>
              <a:gd name="T5" fmla="*/ 0 h 960"/>
              <a:gd name="T6" fmla="*/ 0 60000 65536"/>
              <a:gd name="T7" fmla="*/ 0 60000 65536"/>
              <a:gd name="T8" fmla="*/ 0 60000 65536"/>
            </a:gdLst>
            <a:ahLst/>
            <a:cxnLst>
              <a:cxn ang="T6">
                <a:pos x="T0" y="T1"/>
              </a:cxn>
              <a:cxn ang="T7">
                <a:pos x="T2" y="T3"/>
              </a:cxn>
              <a:cxn ang="T8">
                <a:pos x="T4" y="T5"/>
              </a:cxn>
            </a:cxnLst>
            <a:rect l="0" t="0" r="r" b="b"/>
            <a:pathLst>
              <a:path w="416" h="960">
                <a:moveTo>
                  <a:pt x="416" y="960"/>
                </a:moveTo>
                <a:cubicBezTo>
                  <a:pt x="240" y="800"/>
                  <a:pt x="64" y="640"/>
                  <a:pt x="32" y="480"/>
                </a:cubicBezTo>
                <a:cubicBezTo>
                  <a:pt x="0" y="320"/>
                  <a:pt x="112" y="160"/>
                  <a:pt x="224" y="0"/>
                </a:cubicBezTo>
              </a:path>
            </a:pathLst>
          </a:custGeom>
          <a:noFill/>
          <a:ln w="57150" cap="flat" cmpd="sng">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51215" name="AutoShape 15"/>
          <p:cNvSpPr>
            <a:spLocks noChangeArrowheads="1"/>
          </p:cNvSpPr>
          <p:nvPr/>
        </p:nvSpPr>
        <p:spPr bwMode="auto">
          <a:xfrm>
            <a:off x="4074796" y="1472108"/>
            <a:ext cx="4215764" cy="1614452"/>
          </a:xfrm>
          <a:prstGeom prst="downArrow">
            <a:avLst>
              <a:gd name="adj1" fmla="val 50000"/>
              <a:gd name="adj2"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a:t>All Things that</a:t>
            </a:r>
          </a:p>
          <a:p>
            <a:pPr algn="ctr"/>
            <a:r>
              <a:rPr lang="en-US" altLang="en-US" sz="2160"/>
              <a:t>Pertain to Life</a:t>
            </a:r>
          </a:p>
          <a:p>
            <a:pPr algn="ctr"/>
            <a:r>
              <a:rPr lang="en-US" altLang="en-US" sz="2160"/>
              <a:t>&amp; Godliness</a:t>
            </a:r>
          </a:p>
          <a:p>
            <a:pPr algn="ctr"/>
            <a:r>
              <a:rPr lang="en-US" altLang="en-US" sz="2160"/>
              <a:t>…Given (1:3)</a:t>
            </a:r>
          </a:p>
        </p:txBody>
      </p:sp>
    </p:spTree>
    <p:extLst>
      <p:ext uri="{BB962C8B-B14F-4D97-AF65-F5344CB8AC3E}">
        <p14:creationId xmlns:p14="http://schemas.microsoft.com/office/powerpoint/2010/main" val="17073622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2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12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51215"/>
                                        </p:tgtEl>
                                        <p:attrNameLst>
                                          <p:attrName>style.visibility</p:attrName>
                                        </p:attrNameLst>
                                      </p:cBhvr>
                                      <p:to>
                                        <p:strVal val="visible"/>
                                      </p:to>
                                    </p:set>
                                    <p:anim calcmode="lin" valueType="num">
                                      <p:cBhvr>
                                        <p:cTn id="15" dur="500" fill="hold"/>
                                        <p:tgtEl>
                                          <p:spTgt spid="51215"/>
                                        </p:tgtEl>
                                        <p:attrNameLst>
                                          <p:attrName>ppt_x</p:attrName>
                                        </p:attrNameLst>
                                      </p:cBhvr>
                                      <p:tavLst>
                                        <p:tav tm="0">
                                          <p:val>
                                            <p:strVal val="#ppt_x"/>
                                          </p:val>
                                        </p:tav>
                                        <p:tav tm="100000">
                                          <p:val>
                                            <p:strVal val="#ppt_x"/>
                                          </p:val>
                                        </p:tav>
                                      </p:tavLst>
                                    </p:anim>
                                    <p:anim calcmode="lin" valueType="num">
                                      <p:cBhvr>
                                        <p:cTn id="16" dur="500" fill="hold"/>
                                        <p:tgtEl>
                                          <p:spTgt spid="51215"/>
                                        </p:tgtEl>
                                        <p:attrNameLst>
                                          <p:attrName>ppt_y</p:attrName>
                                        </p:attrNameLst>
                                      </p:cBhvr>
                                      <p:tavLst>
                                        <p:tav tm="0">
                                          <p:val>
                                            <p:strVal val="#ppt_y-#ppt_h/2"/>
                                          </p:val>
                                        </p:tav>
                                        <p:tav tm="100000">
                                          <p:val>
                                            <p:strVal val="#ppt_y"/>
                                          </p:val>
                                        </p:tav>
                                      </p:tavLst>
                                    </p:anim>
                                    <p:anim calcmode="lin" valueType="num">
                                      <p:cBhvr>
                                        <p:cTn id="17" dur="500" fill="hold"/>
                                        <p:tgtEl>
                                          <p:spTgt spid="51215"/>
                                        </p:tgtEl>
                                        <p:attrNameLst>
                                          <p:attrName>ppt_w</p:attrName>
                                        </p:attrNameLst>
                                      </p:cBhvr>
                                      <p:tavLst>
                                        <p:tav tm="0">
                                          <p:val>
                                            <p:strVal val="#ppt_w"/>
                                          </p:val>
                                        </p:tav>
                                        <p:tav tm="100000">
                                          <p:val>
                                            <p:strVal val="#ppt_w"/>
                                          </p:val>
                                        </p:tav>
                                      </p:tavLst>
                                    </p:anim>
                                    <p:anim calcmode="lin" valueType="num">
                                      <p:cBhvr>
                                        <p:cTn id="18" dur="500" fill="hold"/>
                                        <p:tgtEl>
                                          <p:spTgt spid="51215"/>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499"/>
                                          </p:stCondLst>
                                        </p:cTn>
                                        <p:tgtEl>
                                          <p:spTgt spid="51219"/>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1220"/>
                                        </p:tgtEl>
                                        <p:attrNameLst>
                                          <p:attrName>style.visibility</p:attrName>
                                        </p:attrNameLst>
                                      </p:cBhvr>
                                      <p:to>
                                        <p:strVal val="visible"/>
                                      </p:to>
                                    </p:set>
                                    <p:animEffect transition="in" filter="wipe(down)">
                                      <p:cBhvr>
                                        <p:cTn id="26" dur="500"/>
                                        <p:tgtEl>
                                          <p:spTgt spid="51220"/>
                                        </p:tgtEl>
                                      </p:cBhvr>
                                    </p:animEffec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499"/>
                                          </p:stCondLst>
                                        </p:cTn>
                                        <p:tgtEl>
                                          <p:spTgt spid="7"/>
                                        </p:tgtEl>
                                        <p:attrNameLst>
                                          <p:attrName>style.visibility</p:attrName>
                                        </p:attrNameLst>
                                      </p:cBhvr>
                                      <p:to>
                                        <p:strVal val="visible"/>
                                      </p:to>
                                    </p:set>
                                  </p:childTnLst>
                                </p:cTn>
                              </p:par>
                            </p:childTnLst>
                          </p:cTn>
                        </p:par>
                        <p:par>
                          <p:cTn id="30" fill="hold" nodeType="afterGroup">
                            <p:stCondLst>
                              <p:cond delay="1000"/>
                            </p:stCondLst>
                            <p:childTnLst>
                              <p:par>
                                <p:cTn id="31" presetID="9" presetClass="entr" presetSubtype="0" fill="hold" nodeType="afterEffect">
                                  <p:stCondLst>
                                    <p:cond delay="0"/>
                                  </p:stCondLst>
                                  <p:childTnLst>
                                    <p:set>
                                      <p:cBhvr>
                                        <p:cTn id="32" dur="1" fill="hold">
                                          <p:stCondLst>
                                            <p:cond delay="0"/>
                                          </p:stCondLst>
                                        </p:cTn>
                                        <p:tgtEl>
                                          <p:spTgt spid="51224"/>
                                        </p:tgtEl>
                                        <p:attrNameLst>
                                          <p:attrName>style.visibility</p:attrName>
                                        </p:attrNameLst>
                                      </p:cBhvr>
                                      <p:to>
                                        <p:strVal val="visible"/>
                                      </p:to>
                                    </p:set>
                                    <p:animEffect transition="in" filter="dissolve">
                                      <p:cBhvr>
                                        <p:cTn id="33" dur="500"/>
                                        <p:tgtEl>
                                          <p:spTgt spid="51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51220" grpId="0" animBg="1"/>
      <p:bldP spid="51215"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3"/>
          <p:cNvSpPr>
            <a:spLocks noChangeArrowheads="1"/>
          </p:cNvSpPr>
          <p:nvPr/>
        </p:nvSpPr>
        <p:spPr bwMode="auto">
          <a:xfrm>
            <a:off x="2386966" y="-24765"/>
            <a:ext cx="10972800" cy="4247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05476" name="Rectangle 4"/>
          <p:cNvSpPr>
            <a:spLocks noChangeArrowheads="1"/>
          </p:cNvSpPr>
          <p:nvPr/>
        </p:nvSpPr>
        <p:spPr bwMode="auto">
          <a:xfrm>
            <a:off x="1981200" y="306706"/>
            <a:ext cx="941832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chemeClr val="bg2">
                    <a:lumMod val="50000"/>
                    <a:lumOff val="50000"/>
                  </a:schemeClr>
                </a:solidFill>
                <a:latin typeface="Arial" charset="0"/>
                <a:cs typeface="Arial" charset="0"/>
              </a:rPr>
              <a:t>Introduction  		1:1,2</a:t>
            </a:r>
          </a:p>
          <a:p>
            <a:pPr marL="853440" indent="-853440" defTabSz="1093470" eaLnBrk="0" hangingPunct="0">
              <a:lnSpc>
                <a:spcPct val="80000"/>
              </a:lnSpc>
              <a:spcBef>
                <a:spcPct val="20000"/>
              </a:spcBef>
              <a:buFontTx/>
              <a:buAutoNum type="romanUcPeriod"/>
              <a:tabLst>
                <a:tab pos="6440806" algn="l"/>
                <a:tab pos="7614286" algn="l"/>
              </a:tabLst>
              <a:defRPr/>
            </a:pPr>
            <a:endParaRPr lang="en-US" sz="2400" dirty="0">
              <a:solidFill>
                <a:schemeClr val="bg2">
                  <a:lumMod val="50000"/>
                  <a:lumOff val="50000"/>
                </a:schemeClr>
              </a:solidFill>
              <a:latin typeface="Arial" charset="0"/>
              <a:cs typeface="Arial" charset="0"/>
            </a:endParaRPr>
          </a:p>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chemeClr val="bg2">
                    <a:lumMod val="50000"/>
                    <a:lumOff val="50000"/>
                  </a:schemeClr>
                </a:solidFill>
                <a:latin typeface="Arial" charset="0"/>
                <a:cs typeface="Arial" charset="0"/>
              </a:rPr>
              <a:t>Call to Growth 		1:3-11</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God’s Gifts	1:3-4</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Our Growth 	1:5-7</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Reasons to Grow	1:8-11</a:t>
            </a:r>
          </a:p>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rgbClr val="00FF00"/>
                </a:solidFill>
                <a:latin typeface="Arial" charset="0"/>
                <a:cs typeface="Arial" charset="0"/>
              </a:rPr>
              <a:t>Certain Foundations </a:t>
            </a:r>
            <a:r>
              <a:rPr lang="en-US" sz="2400" dirty="0">
                <a:latin typeface="Arial" charset="0"/>
                <a:cs typeface="Arial" charset="0"/>
              </a:rPr>
              <a:t>		</a:t>
            </a:r>
            <a:r>
              <a:rPr lang="en-US" sz="2400" dirty="0">
                <a:solidFill>
                  <a:srgbClr val="FFFF00"/>
                </a:solidFill>
                <a:latin typeface="Arial" charset="0"/>
                <a:cs typeface="Arial" charset="0"/>
              </a:rPr>
              <a:t>1:12-21</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rgbClr val="CCECFF"/>
                </a:solidFill>
                <a:latin typeface="Arial" charset="0"/>
                <a:cs typeface="Arial" charset="0"/>
              </a:rPr>
              <a:t>Eyewitness Testimony of Apostles	1:12-18</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rgbClr val="CCECFF"/>
                </a:solidFill>
                <a:latin typeface="Arial" charset="0"/>
                <a:cs typeface="Arial" charset="0"/>
              </a:rPr>
              <a:t>Confirmation of Prophecy	1:19-21</a:t>
            </a:r>
          </a:p>
        </p:txBody>
      </p:sp>
      <p:sp>
        <p:nvSpPr>
          <p:cNvPr id="6" name="Rectangle 2" descr="70%"/>
          <p:cNvSpPr>
            <a:spLocks noChangeArrowheads="1"/>
          </p:cNvSpPr>
          <p:nvPr/>
        </p:nvSpPr>
        <p:spPr bwMode="auto">
          <a:xfrm>
            <a:off x="687706" y="4301532"/>
            <a:ext cx="11007090" cy="424732"/>
          </a:xfrm>
          <a:prstGeom prst="rect">
            <a:avLst/>
          </a:prstGeom>
          <a:pattFill prst="pct70">
            <a:fgClr>
              <a:srgbClr val="FFFF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12997" name="Rectangle 4"/>
          <p:cNvSpPr>
            <a:spLocks noChangeArrowheads="1"/>
          </p:cNvSpPr>
          <p:nvPr/>
        </p:nvSpPr>
        <p:spPr bwMode="auto">
          <a:xfrm>
            <a:off x="243840" y="3179446"/>
            <a:ext cx="10972800" cy="4247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8" name="Text Box 5"/>
          <p:cNvSpPr txBox="1">
            <a:spLocks noChangeArrowheads="1"/>
          </p:cNvSpPr>
          <p:nvPr/>
        </p:nvSpPr>
        <p:spPr bwMode="auto">
          <a:xfrm>
            <a:off x="4747320" y="3307081"/>
            <a:ext cx="2712601" cy="919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3840"/>
              <a:t>God</a:t>
            </a:r>
          </a:p>
          <a:p>
            <a:pPr algn="ctr">
              <a:lnSpc>
                <a:spcPct val="80000"/>
              </a:lnSpc>
            </a:pPr>
            <a:r>
              <a:rPr lang="en-US" altLang="en-US" sz="2880"/>
              <a:t>(Supernatural)</a:t>
            </a:r>
          </a:p>
        </p:txBody>
      </p:sp>
      <p:grpSp>
        <p:nvGrpSpPr>
          <p:cNvPr id="9" name="Group 6"/>
          <p:cNvGrpSpPr>
            <a:grpSpLocks/>
          </p:cNvGrpSpPr>
          <p:nvPr/>
        </p:nvGrpSpPr>
        <p:grpSpPr bwMode="auto">
          <a:xfrm>
            <a:off x="744855" y="3880486"/>
            <a:ext cx="4114801" cy="1893065"/>
            <a:chOff x="48" y="576"/>
            <a:chExt cx="2160" cy="930"/>
          </a:xfrm>
        </p:grpSpPr>
        <p:sp>
          <p:nvSpPr>
            <p:cNvPr id="213015" name="Freeform 7"/>
            <p:cNvSpPr>
              <a:spLocks/>
            </p:cNvSpPr>
            <p:nvPr/>
          </p:nvSpPr>
          <p:spPr bwMode="auto">
            <a:xfrm>
              <a:off x="48" y="576"/>
              <a:ext cx="2160" cy="209"/>
            </a:xfrm>
            <a:custGeom>
              <a:avLst/>
              <a:gdLst>
                <a:gd name="T0" fmla="*/ 2160 w 2160"/>
                <a:gd name="T1" fmla="*/ 0 h 1824"/>
                <a:gd name="T2" fmla="*/ 48 w 2160"/>
                <a:gd name="T3" fmla="*/ 0 h 1824"/>
                <a:gd name="T4" fmla="*/ 48 w 2160"/>
                <a:gd name="T5" fmla="*/ 0 h 1824"/>
                <a:gd name="T6" fmla="*/ 0 w 2160"/>
                <a:gd name="T7" fmla="*/ 0 h 1824"/>
                <a:gd name="T8" fmla="*/ 336 w 2160"/>
                <a:gd name="T9" fmla="*/ 0 h 1824"/>
                <a:gd name="T10" fmla="*/ 720 w 2160"/>
                <a:gd name="T11" fmla="*/ 0 h 1824"/>
                <a:gd name="T12" fmla="*/ 672 w 2160"/>
                <a:gd name="T13" fmla="*/ 0 h 1824"/>
                <a:gd name="T14" fmla="*/ 672 w 2160"/>
                <a:gd name="T15" fmla="*/ 0 h 1824"/>
                <a:gd name="T16" fmla="*/ 2160 w 2160"/>
                <a:gd name="T17" fmla="*/ 0 h 1824"/>
                <a:gd name="T18" fmla="*/ 2160 w 2160"/>
                <a:gd name="T19" fmla="*/ 0 h 18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 h="1824">
                  <a:moveTo>
                    <a:pt x="2160" y="0"/>
                  </a:moveTo>
                  <a:lnTo>
                    <a:pt x="48" y="384"/>
                  </a:lnTo>
                  <a:lnTo>
                    <a:pt x="48" y="1392"/>
                  </a:lnTo>
                  <a:lnTo>
                    <a:pt x="0" y="1392"/>
                  </a:lnTo>
                  <a:lnTo>
                    <a:pt x="336" y="1824"/>
                  </a:lnTo>
                  <a:lnTo>
                    <a:pt x="720" y="1392"/>
                  </a:lnTo>
                  <a:lnTo>
                    <a:pt x="672" y="1392"/>
                  </a:lnTo>
                  <a:lnTo>
                    <a:pt x="672" y="432"/>
                  </a:lnTo>
                  <a:lnTo>
                    <a:pt x="2160" y="48"/>
                  </a:lnTo>
                  <a:lnTo>
                    <a:pt x="2160" y="0"/>
                  </a:lnTo>
                  <a:close/>
                </a:path>
              </a:pathLst>
            </a:custGeom>
            <a:solidFill>
              <a:schemeClr val="bg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13016" name="Text Box 8"/>
            <p:cNvSpPr txBox="1">
              <a:spLocks noChangeArrowheads="1"/>
            </p:cNvSpPr>
            <p:nvPr/>
          </p:nvSpPr>
          <p:spPr bwMode="auto">
            <a:xfrm>
              <a:off x="68" y="1170"/>
              <a:ext cx="714" cy="3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1920"/>
                <a:t>Creation</a:t>
              </a:r>
            </a:p>
            <a:p>
              <a:pPr algn="ctr"/>
              <a:r>
                <a:rPr lang="en-US" altLang="en-US" sz="1920"/>
                <a:t>(II Pet 3:5)</a:t>
              </a:r>
            </a:p>
          </p:txBody>
        </p:sp>
      </p:grpSp>
      <p:grpSp>
        <p:nvGrpSpPr>
          <p:cNvPr id="12" name="Group 9"/>
          <p:cNvGrpSpPr>
            <a:grpSpLocks/>
          </p:cNvGrpSpPr>
          <p:nvPr/>
        </p:nvGrpSpPr>
        <p:grpSpPr bwMode="auto">
          <a:xfrm>
            <a:off x="2234567" y="4032886"/>
            <a:ext cx="2743201" cy="2440290"/>
            <a:chOff x="816" y="672"/>
            <a:chExt cx="1440" cy="1004"/>
          </a:xfrm>
        </p:grpSpPr>
        <p:sp>
          <p:nvSpPr>
            <p:cNvPr id="213013" name="Freeform 10"/>
            <p:cNvSpPr>
              <a:spLocks/>
            </p:cNvSpPr>
            <p:nvPr/>
          </p:nvSpPr>
          <p:spPr bwMode="auto">
            <a:xfrm>
              <a:off x="816" y="672"/>
              <a:ext cx="1440" cy="175"/>
            </a:xfrm>
            <a:custGeom>
              <a:avLst/>
              <a:gdLst>
                <a:gd name="T0" fmla="*/ 1392 w 1440"/>
                <a:gd name="T1" fmla="*/ 0 h 1728"/>
                <a:gd name="T2" fmla="*/ 48 w 1440"/>
                <a:gd name="T3" fmla="*/ 0 h 1728"/>
                <a:gd name="T4" fmla="*/ 48 w 1440"/>
                <a:gd name="T5" fmla="*/ 0 h 1728"/>
                <a:gd name="T6" fmla="*/ 0 w 1440"/>
                <a:gd name="T7" fmla="*/ 0 h 1728"/>
                <a:gd name="T8" fmla="*/ 432 w 1440"/>
                <a:gd name="T9" fmla="*/ 0 h 1728"/>
                <a:gd name="T10" fmla="*/ 864 w 1440"/>
                <a:gd name="T11" fmla="*/ 0 h 1728"/>
                <a:gd name="T12" fmla="*/ 816 w 1440"/>
                <a:gd name="T13" fmla="*/ 0 h 1728"/>
                <a:gd name="T14" fmla="*/ 816 w 1440"/>
                <a:gd name="T15" fmla="*/ 0 h 1728"/>
                <a:gd name="T16" fmla="*/ 1440 w 1440"/>
                <a:gd name="T17" fmla="*/ 0 h 1728"/>
                <a:gd name="T18" fmla="*/ 1392 w 1440"/>
                <a:gd name="T19" fmla="*/ 0 h 17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40" h="1728">
                  <a:moveTo>
                    <a:pt x="1392" y="0"/>
                  </a:moveTo>
                  <a:lnTo>
                    <a:pt x="48" y="336"/>
                  </a:lnTo>
                  <a:lnTo>
                    <a:pt x="48" y="1296"/>
                  </a:lnTo>
                  <a:lnTo>
                    <a:pt x="0" y="1296"/>
                  </a:lnTo>
                  <a:lnTo>
                    <a:pt x="432" y="1728"/>
                  </a:lnTo>
                  <a:lnTo>
                    <a:pt x="864" y="1296"/>
                  </a:lnTo>
                  <a:lnTo>
                    <a:pt x="816" y="1296"/>
                  </a:lnTo>
                  <a:lnTo>
                    <a:pt x="816" y="336"/>
                  </a:lnTo>
                  <a:lnTo>
                    <a:pt x="1440" y="48"/>
                  </a:lnTo>
                  <a:lnTo>
                    <a:pt x="1392" y="0"/>
                  </a:lnTo>
                  <a:close/>
                </a:path>
              </a:pathLst>
            </a:custGeom>
            <a:solidFill>
              <a:schemeClr val="bg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13014" name="Text Box 11"/>
            <p:cNvSpPr txBox="1">
              <a:spLocks noChangeArrowheads="1"/>
            </p:cNvSpPr>
            <p:nvPr/>
          </p:nvSpPr>
          <p:spPr bwMode="auto">
            <a:xfrm>
              <a:off x="871" y="1152"/>
              <a:ext cx="785" cy="5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1920"/>
                <a:t>[Prophets]</a:t>
              </a:r>
            </a:p>
            <a:p>
              <a:pPr algn="ctr"/>
              <a:r>
                <a:rPr lang="en-US" altLang="en-US" sz="1920"/>
                <a:t>Moved by</a:t>
              </a:r>
            </a:p>
            <a:p>
              <a:pPr algn="ctr"/>
              <a:r>
                <a:rPr lang="en-US" altLang="en-US" sz="1920"/>
                <a:t>Holy Spirit</a:t>
              </a:r>
            </a:p>
            <a:p>
              <a:pPr algn="ctr"/>
              <a:r>
                <a:rPr lang="en-US" altLang="en-US" sz="1920"/>
                <a:t>(II Pet 1:21)</a:t>
              </a:r>
            </a:p>
          </p:txBody>
        </p:sp>
      </p:grpSp>
      <p:grpSp>
        <p:nvGrpSpPr>
          <p:cNvPr id="15" name="Group 12"/>
          <p:cNvGrpSpPr>
            <a:grpSpLocks/>
          </p:cNvGrpSpPr>
          <p:nvPr/>
        </p:nvGrpSpPr>
        <p:grpSpPr bwMode="auto">
          <a:xfrm>
            <a:off x="3945257" y="4185286"/>
            <a:ext cx="1645920" cy="2272140"/>
            <a:chOff x="1728" y="768"/>
            <a:chExt cx="864" cy="927"/>
          </a:xfrm>
        </p:grpSpPr>
        <p:sp>
          <p:nvSpPr>
            <p:cNvPr id="213011" name="Freeform 13"/>
            <p:cNvSpPr>
              <a:spLocks/>
            </p:cNvSpPr>
            <p:nvPr/>
          </p:nvSpPr>
          <p:spPr bwMode="auto">
            <a:xfrm>
              <a:off x="1728" y="768"/>
              <a:ext cx="864" cy="173"/>
            </a:xfrm>
            <a:custGeom>
              <a:avLst/>
              <a:gdLst>
                <a:gd name="T0" fmla="*/ 528 w 864"/>
                <a:gd name="T1" fmla="*/ 0 h 1632"/>
                <a:gd name="T2" fmla="*/ 48 w 864"/>
                <a:gd name="T3" fmla="*/ 0 h 1632"/>
                <a:gd name="T4" fmla="*/ 48 w 864"/>
                <a:gd name="T5" fmla="*/ 0 h 1632"/>
                <a:gd name="T6" fmla="*/ 0 w 864"/>
                <a:gd name="T7" fmla="*/ 0 h 1632"/>
                <a:gd name="T8" fmla="*/ 432 w 864"/>
                <a:gd name="T9" fmla="*/ 0 h 1632"/>
                <a:gd name="T10" fmla="*/ 864 w 864"/>
                <a:gd name="T11" fmla="*/ 0 h 1632"/>
                <a:gd name="T12" fmla="*/ 816 w 864"/>
                <a:gd name="T13" fmla="*/ 0 h 1632"/>
                <a:gd name="T14" fmla="*/ 816 w 864"/>
                <a:gd name="T15" fmla="*/ 0 h 1632"/>
                <a:gd name="T16" fmla="*/ 576 w 864"/>
                <a:gd name="T17" fmla="*/ 0 h 1632"/>
                <a:gd name="T18" fmla="*/ 528 w 864"/>
                <a:gd name="T19" fmla="*/ 0 h 16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4" h="1632">
                  <a:moveTo>
                    <a:pt x="528" y="0"/>
                  </a:moveTo>
                  <a:lnTo>
                    <a:pt x="48" y="240"/>
                  </a:lnTo>
                  <a:lnTo>
                    <a:pt x="48" y="1200"/>
                  </a:lnTo>
                  <a:lnTo>
                    <a:pt x="0" y="1200"/>
                  </a:lnTo>
                  <a:lnTo>
                    <a:pt x="432" y="1632"/>
                  </a:lnTo>
                  <a:lnTo>
                    <a:pt x="864" y="1200"/>
                  </a:lnTo>
                  <a:lnTo>
                    <a:pt x="816" y="1200"/>
                  </a:lnTo>
                  <a:lnTo>
                    <a:pt x="816" y="240"/>
                  </a:lnTo>
                  <a:lnTo>
                    <a:pt x="576" y="0"/>
                  </a:lnTo>
                  <a:lnTo>
                    <a:pt x="528" y="0"/>
                  </a:lnTo>
                  <a:close/>
                </a:path>
              </a:pathLst>
            </a:custGeom>
            <a:solidFill>
              <a:schemeClr val="bg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13012" name="Text Box 14"/>
            <p:cNvSpPr txBox="1">
              <a:spLocks noChangeArrowheads="1"/>
            </p:cNvSpPr>
            <p:nvPr/>
          </p:nvSpPr>
          <p:spPr bwMode="auto">
            <a:xfrm>
              <a:off x="1771" y="1175"/>
              <a:ext cx="785" cy="5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1920"/>
                <a:t>Power &amp;</a:t>
              </a:r>
            </a:p>
            <a:p>
              <a:pPr algn="ctr"/>
              <a:r>
                <a:rPr lang="en-US" altLang="en-US" sz="1920"/>
                <a:t>Coming</a:t>
              </a:r>
            </a:p>
            <a:p>
              <a:pPr algn="ctr"/>
              <a:r>
                <a:rPr lang="en-US" altLang="en-US" sz="1920"/>
                <a:t>Of Jesus</a:t>
              </a:r>
            </a:p>
            <a:p>
              <a:pPr algn="ctr"/>
              <a:r>
                <a:rPr lang="en-US" altLang="en-US" sz="1920"/>
                <a:t>(II Pet 1:16)</a:t>
              </a:r>
            </a:p>
          </p:txBody>
        </p:sp>
      </p:grpSp>
      <p:grpSp>
        <p:nvGrpSpPr>
          <p:cNvPr id="18" name="Group 15"/>
          <p:cNvGrpSpPr>
            <a:grpSpLocks/>
          </p:cNvGrpSpPr>
          <p:nvPr/>
        </p:nvGrpSpPr>
        <p:grpSpPr bwMode="auto">
          <a:xfrm>
            <a:off x="5682617" y="4185286"/>
            <a:ext cx="2011681" cy="2486230"/>
            <a:chOff x="2640" y="768"/>
            <a:chExt cx="1056" cy="658"/>
          </a:xfrm>
        </p:grpSpPr>
        <p:sp>
          <p:nvSpPr>
            <p:cNvPr id="213009" name="Freeform 16"/>
            <p:cNvSpPr>
              <a:spLocks/>
            </p:cNvSpPr>
            <p:nvPr/>
          </p:nvSpPr>
          <p:spPr bwMode="auto">
            <a:xfrm>
              <a:off x="2640" y="768"/>
              <a:ext cx="1056" cy="112"/>
            </a:xfrm>
            <a:custGeom>
              <a:avLst/>
              <a:gdLst>
                <a:gd name="T0" fmla="*/ 192 w 1056"/>
                <a:gd name="T1" fmla="*/ 0 h 1632"/>
                <a:gd name="T2" fmla="*/ 48 w 1056"/>
                <a:gd name="T3" fmla="*/ 0 h 1632"/>
                <a:gd name="T4" fmla="*/ 48 w 1056"/>
                <a:gd name="T5" fmla="*/ 0 h 1632"/>
                <a:gd name="T6" fmla="*/ 0 w 1056"/>
                <a:gd name="T7" fmla="*/ 0 h 1632"/>
                <a:gd name="T8" fmla="*/ 576 w 1056"/>
                <a:gd name="T9" fmla="*/ 0 h 1632"/>
                <a:gd name="T10" fmla="*/ 1056 w 1056"/>
                <a:gd name="T11" fmla="*/ 0 h 1632"/>
                <a:gd name="T12" fmla="*/ 1008 w 1056"/>
                <a:gd name="T13" fmla="*/ 0 h 1632"/>
                <a:gd name="T14" fmla="*/ 1008 w 1056"/>
                <a:gd name="T15" fmla="*/ 0 h 1632"/>
                <a:gd name="T16" fmla="*/ 288 w 1056"/>
                <a:gd name="T17" fmla="*/ 0 h 1632"/>
                <a:gd name="T18" fmla="*/ 192 w 1056"/>
                <a:gd name="T19" fmla="*/ 0 h 16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56" h="1632">
                  <a:moveTo>
                    <a:pt x="192" y="0"/>
                  </a:moveTo>
                  <a:lnTo>
                    <a:pt x="48" y="240"/>
                  </a:lnTo>
                  <a:lnTo>
                    <a:pt x="48" y="1200"/>
                  </a:lnTo>
                  <a:lnTo>
                    <a:pt x="0" y="1200"/>
                  </a:lnTo>
                  <a:lnTo>
                    <a:pt x="576" y="1632"/>
                  </a:lnTo>
                  <a:lnTo>
                    <a:pt x="1056" y="1200"/>
                  </a:lnTo>
                  <a:lnTo>
                    <a:pt x="1008" y="1200"/>
                  </a:lnTo>
                  <a:lnTo>
                    <a:pt x="1008" y="240"/>
                  </a:lnTo>
                  <a:lnTo>
                    <a:pt x="288" y="0"/>
                  </a:lnTo>
                  <a:lnTo>
                    <a:pt x="192" y="0"/>
                  </a:lnTo>
                  <a:close/>
                </a:path>
              </a:pathLst>
            </a:custGeom>
            <a:solidFill>
              <a:schemeClr val="bg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13010" name="Text Box 17"/>
            <p:cNvSpPr txBox="1">
              <a:spLocks noChangeArrowheads="1"/>
            </p:cNvSpPr>
            <p:nvPr/>
          </p:nvSpPr>
          <p:spPr bwMode="auto">
            <a:xfrm>
              <a:off x="2676" y="1167"/>
              <a:ext cx="964" cy="25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1920"/>
                <a:t>Miracles</a:t>
              </a:r>
            </a:p>
            <a:p>
              <a:pPr algn="ctr"/>
              <a:r>
                <a:rPr lang="en-US" altLang="en-US" sz="1920"/>
                <a:t>(II Pet 1:17,18)</a:t>
              </a:r>
            </a:p>
            <a:p>
              <a:pPr algn="ctr"/>
              <a:r>
                <a:rPr lang="en-US" altLang="en-US" sz="1920"/>
                <a:t>(Acts 2:22)</a:t>
              </a:r>
            </a:p>
          </p:txBody>
        </p:sp>
      </p:grpSp>
      <p:grpSp>
        <p:nvGrpSpPr>
          <p:cNvPr id="21" name="Group 18"/>
          <p:cNvGrpSpPr>
            <a:grpSpLocks/>
          </p:cNvGrpSpPr>
          <p:nvPr/>
        </p:nvGrpSpPr>
        <p:grpSpPr bwMode="auto">
          <a:xfrm>
            <a:off x="7237097" y="4032886"/>
            <a:ext cx="2560321" cy="2444906"/>
            <a:chOff x="3456" y="672"/>
            <a:chExt cx="1344" cy="825"/>
          </a:xfrm>
        </p:grpSpPr>
        <p:sp>
          <p:nvSpPr>
            <p:cNvPr id="213007" name="Freeform 19"/>
            <p:cNvSpPr>
              <a:spLocks/>
            </p:cNvSpPr>
            <p:nvPr/>
          </p:nvSpPr>
          <p:spPr bwMode="auto">
            <a:xfrm>
              <a:off x="3456" y="672"/>
              <a:ext cx="1344" cy="143"/>
            </a:xfrm>
            <a:custGeom>
              <a:avLst/>
              <a:gdLst>
                <a:gd name="T0" fmla="*/ 0 w 1344"/>
                <a:gd name="T1" fmla="*/ 0 h 1728"/>
                <a:gd name="T2" fmla="*/ 336 w 1344"/>
                <a:gd name="T3" fmla="*/ 0 h 1728"/>
                <a:gd name="T4" fmla="*/ 336 w 1344"/>
                <a:gd name="T5" fmla="*/ 0 h 1728"/>
                <a:gd name="T6" fmla="*/ 288 w 1344"/>
                <a:gd name="T7" fmla="*/ 0 h 1728"/>
                <a:gd name="T8" fmla="*/ 864 w 1344"/>
                <a:gd name="T9" fmla="*/ 0 h 1728"/>
                <a:gd name="T10" fmla="*/ 1344 w 1344"/>
                <a:gd name="T11" fmla="*/ 0 h 1728"/>
                <a:gd name="T12" fmla="*/ 1296 w 1344"/>
                <a:gd name="T13" fmla="*/ 0 h 1728"/>
                <a:gd name="T14" fmla="*/ 1296 w 1344"/>
                <a:gd name="T15" fmla="*/ 0 h 1728"/>
                <a:gd name="T16" fmla="*/ 48 w 1344"/>
                <a:gd name="T17" fmla="*/ 0 h 1728"/>
                <a:gd name="T18" fmla="*/ 0 w 1344"/>
                <a:gd name="T19" fmla="*/ 0 h 17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44" h="1728">
                  <a:moveTo>
                    <a:pt x="0" y="48"/>
                  </a:moveTo>
                  <a:lnTo>
                    <a:pt x="336" y="336"/>
                  </a:lnTo>
                  <a:lnTo>
                    <a:pt x="336" y="1296"/>
                  </a:lnTo>
                  <a:lnTo>
                    <a:pt x="288" y="1296"/>
                  </a:lnTo>
                  <a:lnTo>
                    <a:pt x="864" y="1728"/>
                  </a:lnTo>
                  <a:lnTo>
                    <a:pt x="1344" y="1296"/>
                  </a:lnTo>
                  <a:lnTo>
                    <a:pt x="1296" y="1296"/>
                  </a:lnTo>
                  <a:lnTo>
                    <a:pt x="1296" y="336"/>
                  </a:lnTo>
                  <a:lnTo>
                    <a:pt x="48" y="0"/>
                  </a:lnTo>
                  <a:lnTo>
                    <a:pt x="0" y="48"/>
                  </a:lnTo>
                  <a:close/>
                </a:path>
              </a:pathLst>
            </a:custGeom>
            <a:solidFill>
              <a:schemeClr val="bg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13008" name="Text Box 20"/>
            <p:cNvSpPr txBox="1">
              <a:spLocks noChangeArrowheads="1"/>
            </p:cNvSpPr>
            <p:nvPr/>
          </p:nvSpPr>
          <p:spPr bwMode="auto">
            <a:xfrm>
              <a:off x="3781" y="1167"/>
              <a:ext cx="1011" cy="3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1920"/>
                <a:t>Commands</a:t>
              </a:r>
            </a:p>
            <a:p>
              <a:pPr algn="ctr"/>
              <a:r>
                <a:rPr lang="en-US" altLang="en-US" sz="1920"/>
                <a:t>[thru Apostles]</a:t>
              </a:r>
            </a:p>
            <a:p>
              <a:pPr algn="ctr"/>
              <a:r>
                <a:rPr lang="en-US" altLang="en-US" sz="1920"/>
                <a:t>(II Pet 3:2,15)</a:t>
              </a:r>
            </a:p>
          </p:txBody>
        </p:sp>
      </p:grpSp>
      <p:grpSp>
        <p:nvGrpSpPr>
          <p:cNvPr id="24" name="Group 21"/>
          <p:cNvGrpSpPr>
            <a:grpSpLocks/>
          </p:cNvGrpSpPr>
          <p:nvPr/>
        </p:nvGrpSpPr>
        <p:grpSpPr bwMode="auto">
          <a:xfrm>
            <a:off x="7328536" y="3880486"/>
            <a:ext cx="4297680" cy="2964773"/>
            <a:chOff x="3504" y="576"/>
            <a:chExt cx="2256" cy="1552"/>
          </a:xfrm>
        </p:grpSpPr>
        <p:sp>
          <p:nvSpPr>
            <p:cNvPr id="213005" name="Freeform 22"/>
            <p:cNvSpPr>
              <a:spLocks/>
            </p:cNvSpPr>
            <p:nvPr/>
          </p:nvSpPr>
          <p:spPr bwMode="auto">
            <a:xfrm>
              <a:off x="3504" y="576"/>
              <a:ext cx="2256" cy="222"/>
            </a:xfrm>
            <a:custGeom>
              <a:avLst/>
              <a:gdLst>
                <a:gd name="T0" fmla="*/ 0 w 2256"/>
                <a:gd name="T1" fmla="*/ 0 h 1824"/>
                <a:gd name="T2" fmla="*/ 1392 w 2256"/>
                <a:gd name="T3" fmla="*/ 0 h 1824"/>
                <a:gd name="T4" fmla="*/ 1392 w 2256"/>
                <a:gd name="T5" fmla="*/ 0 h 1824"/>
                <a:gd name="T6" fmla="*/ 1344 w 2256"/>
                <a:gd name="T7" fmla="*/ 0 h 1824"/>
                <a:gd name="T8" fmla="*/ 1872 w 2256"/>
                <a:gd name="T9" fmla="*/ 0 h 1824"/>
                <a:gd name="T10" fmla="*/ 2256 w 2256"/>
                <a:gd name="T11" fmla="*/ 0 h 1824"/>
                <a:gd name="T12" fmla="*/ 2208 w 2256"/>
                <a:gd name="T13" fmla="*/ 0 h 1824"/>
                <a:gd name="T14" fmla="*/ 2208 w 2256"/>
                <a:gd name="T15" fmla="*/ 0 h 1824"/>
                <a:gd name="T16" fmla="*/ 0 w 2256"/>
                <a:gd name="T17" fmla="*/ 0 h 1824"/>
                <a:gd name="T18" fmla="*/ 0 w 2256"/>
                <a:gd name="T19" fmla="*/ 0 h 18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56" h="1824">
                  <a:moveTo>
                    <a:pt x="0" y="48"/>
                  </a:moveTo>
                  <a:lnTo>
                    <a:pt x="1392" y="432"/>
                  </a:lnTo>
                  <a:lnTo>
                    <a:pt x="1392" y="1392"/>
                  </a:lnTo>
                  <a:lnTo>
                    <a:pt x="1344" y="1392"/>
                  </a:lnTo>
                  <a:lnTo>
                    <a:pt x="1872" y="1824"/>
                  </a:lnTo>
                  <a:lnTo>
                    <a:pt x="2256" y="1392"/>
                  </a:lnTo>
                  <a:lnTo>
                    <a:pt x="2208" y="1392"/>
                  </a:lnTo>
                  <a:lnTo>
                    <a:pt x="2208" y="336"/>
                  </a:lnTo>
                  <a:lnTo>
                    <a:pt x="0" y="0"/>
                  </a:lnTo>
                  <a:lnTo>
                    <a:pt x="0" y="48"/>
                  </a:lnTo>
                  <a:close/>
                </a:path>
              </a:pathLst>
            </a:custGeom>
            <a:solidFill>
              <a:schemeClr val="bg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13006" name="Text Box 23"/>
            <p:cNvSpPr txBox="1">
              <a:spLocks noChangeArrowheads="1"/>
            </p:cNvSpPr>
            <p:nvPr/>
          </p:nvSpPr>
          <p:spPr bwMode="auto">
            <a:xfrm>
              <a:off x="4800" y="1152"/>
              <a:ext cx="932" cy="97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1920"/>
                <a:t>Day of</a:t>
              </a:r>
            </a:p>
            <a:p>
              <a:pPr algn="ctr"/>
              <a:r>
                <a:rPr lang="en-US" altLang="en-US" sz="1920"/>
                <a:t>Judgment &amp;</a:t>
              </a:r>
            </a:p>
            <a:p>
              <a:pPr algn="ctr"/>
              <a:r>
                <a:rPr lang="en-US" altLang="en-US" sz="1920"/>
                <a:t>Destruction</a:t>
              </a:r>
            </a:p>
            <a:p>
              <a:pPr algn="ctr"/>
              <a:r>
                <a:rPr lang="en-US" altLang="en-US" sz="1920"/>
                <a:t>Of Ungodly</a:t>
              </a:r>
            </a:p>
            <a:p>
              <a:pPr algn="ctr"/>
              <a:r>
                <a:rPr lang="en-US" altLang="en-US" sz="1920"/>
                <a:t>(II Pet 2:9;</a:t>
              </a:r>
            </a:p>
            <a:p>
              <a:pPr algn="ctr"/>
              <a:r>
                <a:rPr lang="en-US" altLang="en-US" sz="1920"/>
                <a:t>3:7)</a:t>
              </a:r>
            </a:p>
          </p:txBody>
        </p:sp>
      </p:grpSp>
    </p:spTree>
    <p:extLst>
      <p:ext uri="{BB962C8B-B14F-4D97-AF65-F5344CB8AC3E}">
        <p14:creationId xmlns:p14="http://schemas.microsoft.com/office/powerpoint/2010/main" val="40890392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nodeType="afterGroup">
                            <p:stCondLst>
                              <p:cond delay="500"/>
                            </p:stCondLst>
                            <p:childTnLst>
                              <p:par>
                                <p:cTn id="11" presetID="22" presetClass="entr" presetSubtype="1" fill="hold" nodeType="after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par>
                          <p:cTn id="14" fill="hold" nodeType="afterGroup">
                            <p:stCondLst>
                              <p:cond delay="1500"/>
                            </p:stCondLst>
                            <p:childTnLst>
                              <p:par>
                                <p:cTn id="15" presetID="22" presetClass="entr" presetSubtype="1" fill="hold" nodeType="after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nodeType="afterGroup">
                            <p:stCondLst>
                              <p:cond delay="2500"/>
                            </p:stCondLst>
                            <p:childTnLst>
                              <p:par>
                                <p:cTn id="19" presetID="22" presetClass="entr" presetSubtype="1" fill="hold" nodeType="afterEffect">
                                  <p:stCondLst>
                                    <p:cond delay="50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nodeType="afterGroup">
                            <p:stCondLst>
                              <p:cond delay="3500"/>
                            </p:stCondLst>
                            <p:childTnLst>
                              <p:par>
                                <p:cTn id="23" presetID="22" presetClass="entr" presetSubtype="1" fill="hold" nodeType="afterEffect">
                                  <p:stCondLst>
                                    <p:cond delay="50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par>
                          <p:cTn id="26" fill="hold" nodeType="afterGroup">
                            <p:stCondLst>
                              <p:cond delay="4500"/>
                            </p:stCondLst>
                            <p:childTnLst>
                              <p:par>
                                <p:cTn id="27" presetID="22" presetClass="entr" presetSubtype="1" fill="hold" nodeType="afterEffect">
                                  <p:stCondLst>
                                    <p:cond delay="50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par>
                          <p:cTn id="30" fill="hold" nodeType="afterGroup">
                            <p:stCondLst>
                              <p:cond delay="5500"/>
                            </p:stCondLst>
                            <p:childTnLst>
                              <p:par>
                                <p:cTn id="31" presetID="22" presetClass="entr" presetSubtype="1" fill="hold" nodeType="afterEffect">
                                  <p:stCondLst>
                                    <p:cond delay="50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3"/>
          <p:cNvSpPr>
            <a:spLocks noChangeArrowheads="1"/>
          </p:cNvSpPr>
          <p:nvPr/>
        </p:nvSpPr>
        <p:spPr bwMode="auto">
          <a:xfrm>
            <a:off x="2386966" y="-24765"/>
            <a:ext cx="10972800" cy="4247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05476" name="Rectangle 4"/>
          <p:cNvSpPr>
            <a:spLocks noChangeArrowheads="1"/>
          </p:cNvSpPr>
          <p:nvPr/>
        </p:nvSpPr>
        <p:spPr bwMode="auto">
          <a:xfrm>
            <a:off x="1981200" y="306706"/>
            <a:ext cx="941832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chemeClr val="bg2">
                    <a:lumMod val="50000"/>
                    <a:lumOff val="50000"/>
                  </a:schemeClr>
                </a:solidFill>
                <a:latin typeface="Arial" charset="0"/>
                <a:cs typeface="Arial" charset="0"/>
              </a:rPr>
              <a:t>Introduction  		1:1,2</a:t>
            </a:r>
          </a:p>
          <a:p>
            <a:pPr marL="853440" indent="-853440" defTabSz="1093470" eaLnBrk="0" hangingPunct="0">
              <a:lnSpc>
                <a:spcPct val="80000"/>
              </a:lnSpc>
              <a:spcBef>
                <a:spcPct val="20000"/>
              </a:spcBef>
              <a:buFontTx/>
              <a:buAutoNum type="romanUcPeriod"/>
              <a:tabLst>
                <a:tab pos="6440806" algn="l"/>
                <a:tab pos="7614286" algn="l"/>
              </a:tabLst>
              <a:defRPr/>
            </a:pPr>
            <a:endParaRPr lang="en-US" sz="2400" dirty="0">
              <a:solidFill>
                <a:schemeClr val="bg2">
                  <a:lumMod val="50000"/>
                  <a:lumOff val="50000"/>
                </a:schemeClr>
              </a:solidFill>
              <a:latin typeface="Arial" charset="0"/>
              <a:cs typeface="Arial" charset="0"/>
            </a:endParaRPr>
          </a:p>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chemeClr val="bg2">
                    <a:lumMod val="50000"/>
                    <a:lumOff val="50000"/>
                  </a:schemeClr>
                </a:solidFill>
                <a:latin typeface="Arial" charset="0"/>
                <a:cs typeface="Arial" charset="0"/>
              </a:rPr>
              <a:t>Call to Growth 		1:3-11</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God’s Gifts	1:3-4</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Our Growth 	1:5-7</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Reasons to Grow	1:8-11</a:t>
            </a:r>
          </a:p>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chemeClr val="bg2">
                    <a:lumMod val="50000"/>
                    <a:lumOff val="50000"/>
                  </a:schemeClr>
                </a:solidFill>
                <a:latin typeface="Arial" charset="0"/>
                <a:cs typeface="Arial" charset="0"/>
              </a:rPr>
              <a:t>Certain Foundations 		1:12-21</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Eyewitness Testimony of Apostles	1:12-18</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Confirmation of Prophecy	1:19-21</a:t>
            </a:r>
          </a:p>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rgbClr val="00FF00"/>
                </a:solidFill>
                <a:latin typeface="Arial" charset="0"/>
                <a:cs typeface="Arial" charset="0"/>
              </a:rPr>
              <a:t>False Teachers </a:t>
            </a:r>
            <a:r>
              <a:rPr lang="en-US" sz="2400" dirty="0">
                <a:latin typeface="Arial" charset="0"/>
                <a:cs typeface="Arial" charset="0"/>
              </a:rPr>
              <a:t>		</a:t>
            </a:r>
            <a:r>
              <a:rPr lang="en-US" sz="2400" dirty="0">
                <a:solidFill>
                  <a:srgbClr val="FFFF00"/>
                </a:solidFill>
                <a:latin typeface="Arial" charset="0"/>
                <a:cs typeface="Arial" charset="0"/>
              </a:rPr>
              <a:t>2:1-22</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rgbClr val="CCECFF"/>
                </a:solidFill>
                <a:latin typeface="Arial" charset="0"/>
                <a:cs typeface="Arial" charset="0"/>
              </a:rPr>
              <a:t>Prediction of their Coming	2:1-3</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rgbClr val="CCECFF"/>
                </a:solidFill>
                <a:latin typeface="Arial" charset="0"/>
                <a:cs typeface="Arial" charset="0"/>
              </a:rPr>
              <a:t>Past Examples of God’s Judgment	2:4-10a</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rgbClr val="CCECFF"/>
                </a:solidFill>
                <a:latin typeface="Arial" charset="0"/>
                <a:cs typeface="Arial" charset="0"/>
              </a:rPr>
              <a:t>Description of their Activities	2:10b-19</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rgbClr val="CCECFF"/>
                </a:solidFill>
                <a:latin typeface="Arial" charset="0"/>
                <a:cs typeface="Arial" charset="0"/>
              </a:rPr>
              <a:t>Danger of Entanglement	2:19b-22</a:t>
            </a:r>
          </a:p>
        </p:txBody>
      </p:sp>
    </p:spTree>
    <p:extLst>
      <p:ext uri="{BB962C8B-B14F-4D97-AF65-F5344CB8AC3E}">
        <p14:creationId xmlns:p14="http://schemas.microsoft.com/office/powerpoint/2010/main" val="569458398"/>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descr="70%"/>
          <p:cNvSpPr>
            <a:spLocks noChangeArrowheads="1"/>
          </p:cNvSpPr>
          <p:nvPr/>
        </p:nvSpPr>
        <p:spPr bwMode="auto">
          <a:xfrm>
            <a:off x="552451" y="1874562"/>
            <a:ext cx="11007090" cy="424732"/>
          </a:xfrm>
          <a:prstGeom prst="rect">
            <a:avLst/>
          </a:prstGeom>
          <a:pattFill prst="pct70">
            <a:fgClr>
              <a:srgbClr val="FFFF00"/>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15043" name="Rectangle 4"/>
          <p:cNvSpPr>
            <a:spLocks noChangeArrowheads="1"/>
          </p:cNvSpPr>
          <p:nvPr/>
        </p:nvSpPr>
        <p:spPr bwMode="auto">
          <a:xfrm>
            <a:off x="-13335" y="733426"/>
            <a:ext cx="10972801" cy="4247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15044" name="Text Box 5"/>
          <p:cNvSpPr txBox="1">
            <a:spLocks noChangeArrowheads="1"/>
          </p:cNvSpPr>
          <p:nvPr/>
        </p:nvSpPr>
        <p:spPr bwMode="auto">
          <a:xfrm>
            <a:off x="4612065" y="880111"/>
            <a:ext cx="2712601" cy="919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3840"/>
              <a:t>God</a:t>
            </a:r>
          </a:p>
          <a:p>
            <a:pPr algn="ctr">
              <a:lnSpc>
                <a:spcPct val="80000"/>
              </a:lnSpc>
            </a:pPr>
            <a:r>
              <a:rPr lang="en-US" altLang="en-US" sz="2880"/>
              <a:t>(Supernatural)</a:t>
            </a:r>
          </a:p>
        </p:txBody>
      </p:sp>
      <p:grpSp>
        <p:nvGrpSpPr>
          <p:cNvPr id="215045" name="Group 6"/>
          <p:cNvGrpSpPr>
            <a:grpSpLocks/>
          </p:cNvGrpSpPr>
          <p:nvPr/>
        </p:nvGrpSpPr>
        <p:grpSpPr bwMode="auto">
          <a:xfrm>
            <a:off x="626745" y="1453516"/>
            <a:ext cx="4114801" cy="3230314"/>
            <a:chOff x="48" y="576"/>
            <a:chExt cx="2160" cy="753"/>
          </a:xfrm>
        </p:grpSpPr>
        <p:sp>
          <p:nvSpPr>
            <p:cNvPr id="215069" name="Freeform 7"/>
            <p:cNvSpPr>
              <a:spLocks/>
            </p:cNvSpPr>
            <p:nvPr/>
          </p:nvSpPr>
          <p:spPr bwMode="auto">
            <a:xfrm>
              <a:off x="48" y="576"/>
              <a:ext cx="2160" cy="99"/>
            </a:xfrm>
            <a:custGeom>
              <a:avLst/>
              <a:gdLst>
                <a:gd name="T0" fmla="*/ 2160 w 2160"/>
                <a:gd name="T1" fmla="*/ 0 h 1824"/>
                <a:gd name="T2" fmla="*/ 48 w 2160"/>
                <a:gd name="T3" fmla="*/ 0 h 1824"/>
                <a:gd name="T4" fmla="*/ 48 w 2160"/>
                <a:gd name="T5" fmla="*/ 0 h 1824"/>
                <a:gd name="T6" fmla="*/ 0 w 2160"/>
                <a:gd name="T7" fmla="*/ 0 h 1824"/>
                <a:gd name="T8" fmla="*/ 336 w 2160"/>
                <a:gd name="T9" fmla="*/ 0 h 1824"/>
                <a:gd name="T10" fmla="*/ 720 w 2160"/>
                <a:gd name="T11" fmla="*/ 0 h 1824"/>
                <a:gd name="T12" fmla="*/ 672 w 2160"/>
                <a:gd name="T13" fmla="*/ 0 h 1824"/>
                <a:gd name="T14" fmla="*/ 672 w 2160"/>
                <a:gd name="T15" fmla="*/ 0 h 1824"/>
                <a:gd name="T16" fmla="*/ 2160 w 2160"/>
                <a:gd name="T17" fmla="*/ 0 h 1824"/>
                <a:gd name="T18" fmla="*/ 2160 w 2160"/>
                <a:gd name="T19" fmla="*/ 0 h 18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 h="1824">
                  <a:moveTo>
                    <a:pt x="2160" y="0"/>
                  </a:moveTo>
                  <a:lnTo>
                    <a:pt x="48" y="384"/>
                  </a:lnTo>
                  <a:lnTo>
                    <a:pt x="48" y="1392"/>
                  </a:lnTo>
                  <a:lnTo>
                    <a:pt x="0" y="1392"/>
                  </a:lnTo>
                  <a:lnTo>
                    <a:pt x="336" y="1824"/>
                  </a:lnTo>
                  <a:lnTo>
                    <a:pt x="720" y="1392"/>
                  </a:lnTo>
                  <a:lnTo>
                    <a:pt x="672" y="1392"/>
                  </a:lnTo>
                  <a:lnTo>
                    <a:pt x="672" y="432"/>
                  </a:lnTo>
                  <a:lnTo>
                    <a:pt x="2160" y="48"/>
                  </a:lnTo>
                  <a:lnTo>
                    <a:pt x="2160" y="0"/>
                  </a:lnTo>
                  <a:close/>
                </a:path>
              </a:pathLst>
            </a:custGeom>
            <a:solidFill>
              <a:schemeClr val="bg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15070" name="Text Box 8"/>
            <p:cNvSpPr txBox="1">
              <a:spLocks noChangeArrowheads="1"/>
            </p:cNvSpPr>
            <p:nvPr/>
          </p:nvSpPr>
          <p:spPr bwMode="auto">
            <a:xfrm>
              <a:off x="68" y="1170"/>
              <a:ext cx="714" cy="15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1920"/>
                <a:t>Creation</a:t>
              </a:r>
            </a:p>
            <a:p>
              <a:pPr algn="ctr"/>
              <a:r>
                <a:rPr lang="en-US" altLang="en-US" sz="1920"/>
                <a:t>(II Pet 3:5)</a:t>
              </a:r>
            </a:p>
          </p:txBody>
        </p:sp>
      </p:grpSp>
      <p:grpSp>
        <p:nvGrpSpPr>
          <p:cNvPr id="215046" name="Group 9"/>
          <p:cNvGrpSpPr>
            <a:grpSpLocks/>
          </p:cNvGrpSpPr>
          <p:nvPr/>
        </p:nvGrpSpPr>
        <p:grpSpPr bwMode="auto">
          <a:xfrm>
            <a:off x="2072641" y="1605916"/>
            <a:ext cx="2743201" cy="3647274"/>
            <a:chOff x="816" y="672"/>
            <a:chExt cx="1440" cy="738"/>
          </a:xfrm>
        </p:grpSpPr>
        <p:sp>
          <p:nvSpPr>
            <p:cNvPr id="215067" name="Freeform 10"/>
            <p:cNvSpPr>
              <a:spLocks/>
            </p:cNvSpPr>
            <p:nvPr/>
          </p:nvSpPr>
          <p:spPr bwMode="auto">
            <a:xfrm>
              <a:off x="816" y="672"/>
              <a:ext cx="1440" cy="86"/>
            </a:xfrm>
            <a:custGeom>
              <a:avLst/>
              <a:gdLst>
                <a:gd name="T0" fmla="*/ 1392 w 1440"/>
                <a:gd name="T1" fmla="*/ 0 h 1728"/>
                <a:gd name="T2" fmla="*/ 48 w 1440"/>
                <a:gd name="T3" fmla="*/ 0 h 1728"/>
                <a:gd name="T4" fmla="*/ 48 w 1440"/>
                <a:gd name="T5" fmla="*/ 0 h 1728"/>
                <a:gd name="T6" fmla="*/ 0 w 1440"/>
                <a:gd name="T7" fmla="*/ 0 h 1728"/>
                <a:gd name="T8" fmla="*/ 432 w 1440"/>
                <a:gd name="T9" fmla="*/ 0 h 1728"/>
                <a:gd name="T10" fmla="*/ 864 w 1440"/>
                <a:gd name="T11" fmla="*/ 0 h 1728"/>
                <a:gd name="T12" fmla="*/ 816 w 1440"/>
                <a:gd name="T13" fmla="*/ 0 h 1728"/>
                <a:gd name="T14" fmla="*/ 816 w 1440"/>
                <a:gd name="T15" fmla="*/ 0 h 1728"/>
                <a:gd name="T16" fmla="*/ 1440 w 1440"/>
                <a:gd name="T17" fmla="*/ 0 h 1728"/>
                <a:gd name="T18" fmla="*/ 1392 w 1440"/>
                <a:gd name="T19" fmla="*/ 0 h 17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40" h="1728">
                  <a:moveTo>
                    <a:pt x="1392" y="0"/>
                  </a:moveTo>
                  <a:lnTo>
                    <a:pt x="48" y="336"/>
                  </a:lnTo>
                  <a:lnTo>
                    <a:pt x="48" y="1296"/>
                  </a:lnTo>
                  <a:lnTo>
                    <a:pt x="0" y="1296"/>
                  </a:lnTo>
                  <a:lnTo>
                    <a:pt x="432" y="1728"/>
                  </a:lnTo>
                  <a:lnTo>
                    <a:pt x="864" y="1296"/>
                  </a:lnTo>
                  <a:lnTo>
                    <a:pt x="816" y="1296"/>
                  </a:lnTo>
                  <a:lnTo>
                    <a:pt x="816" y="336"/>
                  </a:lnTo>
                  <a:lnTo>
                    <a:pt x="1440" y="48"/>
                  </a:lnTo>
                  <a:lnTo>
                    <a:pt x="1392" y="0"/>
                  </a:lnTo>
                  <a:close/>
                </a:path>
              </a:pathLst>
            </a:custGeom>
            <a:solidFill>
              <a:schemeClr val="bg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15068" name="Text Box 11"/>
            <p:cNvSpPr txBox="1">
              <a:spLocks noChangeArrowheads="1"/>
            </p:cNvSpPr>
            <p:nvPr/>
          </p:nvSpPr>
          <p:spPr bwMode="auto">
            <a:xfrm>
              <a:off x="871" y="1152"/>
              <a:ext cx="785" cy="2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1920"/>
                <a:t>[Prophets]</a:t>
              </a:r>
            </a:p>
            <a:p>
              <a:pPr algn="ctr"/>
              <a:r>
                <a:rPr lang="en-US" altLang="en-US" sz="1920"/>
                <a:t>Moved by</a:t>
              </a:r>
            </a:p>
            <a:p>
              <a:pPr algn="ctr"/>
              <a:r>
                <a:rPr lang="en-US" altLang="en-US" sz="1920"/>
                <a:t>Holy Spirit</a:t>
              </a:r>
            </a:p>
            <a:p>
              <a:pPr algn="ctr"/>
              <a:r>
                <a:rPr lang="en-US" altLang="en-US" sz="1920"/>
                <a:t>(II Pet 1:21)</a:t>
              </a:r>
            </a:p>
          </p:txBody>
        </p:sp>
      </p:grpSp>
      <p:grpSp>
        <p:nvGrpSpPr>
          <p:cNvPr id="215047" name="Group 12"/>
          <p:cNvGrpSpPr>
            <a:grpSpLocks/>
          </p:cNvGrpSpPr>
          <p:nvPr/>
        </p:nvGrpSpPr>
        <p:grpSpPr bwMode="auto">
          <a:xfrm>
            <a:off x="3810001" y="1758316"/>
            <a:ext cx="1645920" cy="3447981"/>
            <a:chOff x="1728" y="768"/>
            <a:chExt cx="864" cy="646"/>
          </a:xfrm>
        </p:grpSpPr>
        <p:sp>
          <p:nvSpPr>
            <p:cNvPr id="215065" name="Freeform 13"/>
            <p:cNvSpPr>
              <a:spLocks/>
            </p:cNvSpPr>
            <p:nvPr/>
          </p:nvSpPr>
          <p:spPr bwMode="auto">
            <a:xfrm>
              <a:off x="1728" y="768"/>
              <a:ext cx="864" cy="80"/>
            </a:xfrm>
            <a:custGeom>
              <a:avLst/>
              <a:gdLst>
                <a:gd name="T0" fmla="*/ 528 w 864"/>
                <a:gd name="T1" fmla="*/ 0 h 1632"/>
                <a:gd name="T2" fmla="*/ 48 w 864"/>
                <a:gd name="T3" fmla="*/ 0 h 1632"/>
                <a:gd name="T4" fmla="*/ 48 w 864"/>
                <a:gd name="T5" fmla="*/ 0 h 1632"/>
                <a:gd name="T6" fmla="*/ 0 w 864"/>
                <a:gd name="T7" fmla="*/ 0 h 1632"/>
                <a:gd name="T8" fmla="*/ 432 w 864"/>
                <a:gd name="T9" fmla="*/ 0 h 1632"/>
                <a:gd name="T10" fmla="*/ 864 w 864"/>
                <a:gd name="T11" fmla="*/ 0 h 1632"/>
                <a:gd name="T12" fmla="*/ 816 w 864"/>
                <a:gd name="T13" fmla="*/ 0 h 1632"/>
                <a:gd name="T14" fmla="*/ 816 w 864"/>
                <a:gd name="T15" fmla="*/ 0 h 1632"/>
                <a:gd name="T16" fmla="*/ 576 w 864"/>
                <a:gd name="T17" fmla="*/ 0 h 1632"/>
                <a:gd name="T18" fmla="*/ 528 w 864"/>
                <a:gd name="T19" fmla="*/ 0 h 16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4" h="1632">
                  <a:moveTo>
                    <a:pt x="528" y="0"/>
                  </a:moveTo>
                  <a:lnTo>
                    <a:pt x="48" y="240"/>
                  </a:lnTo>
                  <a:lnTo>
                    <a:pt x="48" y="1200"/>
                  </a:lnTo>
                  <a:lnTo>
                    <a:pt x="0" y="1200"/>
                  </a:lnTo>
                  <a:lnTo>
                    <a:pt x="432" y="1632"/>
                  </a:lnTo>
                  <a:lnTo>
                    <a:pt x="864" y="1200"/>
                  </a:lnTo>
                  <a:lnTo>
                    <a:pt x="816" y="1200"/>
                  </a:lnTo>
                  <a:lnTo>
                    <a:pt x="816" y="240"/>
                  </a:lnTo>
                  <a:lnTo>
                    <a:pt x="576" y="0"/>
                  </a:lnTo>
                  <a:lnTo>
                    <a:pt x="528" y="0"/>
                  </a:lnTo>
                  <a:close/>
                </a:path>
              </a:pathLst>
            </a:custGeom>
            <a:solidFill>
              <a:schemeClr val="bg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15066" name="Text Box 14"/>
            <p:cNvSpPr txBox="1">
              <a:spLocks noChangeArrowheads="1"/>
            </p:cNvSpPr>
            <p:nvPr/>
          </p:nvSpPr>
          <p:spPr bwMode="auto">
            <a:xfrm>
              <a:off x="1771" y="1175"/>
              <a:ext cx="785" cy="2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1920"/>
                <a:t>Power &amp;</a:t>
              </a:r>
            </a:p>
            <a:p>
              <a:pPr algn="ctr"/>
              <a:r>
                <a:rPr lang="en-US" altLang="en-US" sz="1920"/>
                <a:t>Coming</a:t>
              </a:r>
            </a:p>
            <a:p>
              <a:pPr algn="ctr"/>
              <a:r>
                <a:rPr lang="en-US" altLang="en-US" sz="1920"/>
                <a:t>Of Jesus</a:t>
              </a:r>
            </a:p>
            <a:p>
              <a:pPr algn="ctr"/>
              <a:r>
                <a:rPr lang="en-US" altLang="en-US" sz="1920"/>
                <a:t>(II Pet 1:16)</a:t>
              </a:r>
            </a:p>
          </p:txBody>
        </p:sp>
      </p:grpSp>
      <p:grpSp>
        <p:nvGrpSpPr>
          <p:cNvPr id="215048" name="Group 15"/>
          <p:cNvGrpSpPr>
            <a:grpSpLocks/>
          </p:cNvGrpSpPr>
          <p:nvPr/>
        </p:nvGrpSpPr>
        <p:grpSpPr bwMode="auto">
          <a:xfrm>
            <a:off x="5547361" y="1758315"/>
            <a:ext cx="2011681" cy="3050663"/>
            <a:chOff x="2640" y="768"/>
            <a:chExt cx="1056" cy="588"/>
          </a:xfrm>
        </p:grpSpPr>
        <p:sp>
          <p:nvSpPr>
            <p:cNvPr id="215063" name="Freeform 16"/>
            <p:cNvSpPr>
              <a:spLocks/>
            </p:cNvSpPr>
            <p:nvPr/>
          </p:nvSpPr>
          <p:spPr bwMode="auto">
            <a:xfrm>
              <a:off x="2640" y="768"/>
              <a:ext cx="1056" cy="82"/>
            </a:xfrm>
            <a:custGeom>
              <a:avLst/>
              <a:gdLst>
                <a:gd name="T0" fmla="*/ 192 w 1056"/>
                <a:gd name="T1" fmla="*/ 0 h 1632"/>
                <a:gd name="T2" fmla="*/ 48 w 1056"/>
                <a:gd name="T3" fmla="*/ 0 h 1632"/>
                <a:gd name="T4" fmla="*/ 48 w 1056"/>
                <a:gd name="T5" fmla="*/ 0 h 1632"/>
                <a:gd name="T6" fmla="*/ 0 w 1056"/>
                <a:gd name="T7" fmla="*/ 0 h 1632"/>
                <a:gd name="T8" fmla="*/ 576 w 1056"/>
                <a:gd name="T9" fmla="*/ 0 h 1632"/>
                <a:gd name="T10" fmla="*/ 1056 w 1056"/>
                <a:gd name="T11" fmla="*/ 0 h 1632"/>
                <a:gd name="T12" fmla="*/ 1008 w 1056"/>
                <a:gd name="T13" fmla="*/ 0 h 1632"/>
                <a:gd name="T14" fmla="*/ 1008 w 1056"/>
                <a:gd name="T15" fmla="*/ 0 h 1632"/>
                <a:gd name="T16" fmla="*/ 288 w 1056"/>
                <a:gd name="T17" fmla="*/ 0 h 1632"/>
                <a:gd name="T18" fmla="*/ 192 w 1056"/>
                <a:gd name="T19" fmla="*/ 0 h 16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56" h="1632">
                  <a:moveTo>
                    <a:pt x="192" y="0"/>
                  </a:moveTo>
                  <a:lnTo>
                    <a:pt x="48" y="240"/>
                  </a:lnTo>
                  <a:lnTo>
                    <a:pt x="48" y="1200"/>
                  </a:lnTo>
                  <a:lnTo>
                    <a:pt x="0" y="1200"/>
                  </a:lnTo>
                  <a:lnTo>
                    <a:pt x="576" y="1632"/>
                  </a:lnTo>
                  <a:lnTo>
                    <a:pt x="1056" y="1200"/>
                  </a:lnTo>
                  <a:lnTo>
                    <a:pt x="1008" y="1200"/>
                  </a:lnTo>
                  <a:lnTo>
                    <a:pt x="1008" y="240"/>
                  </a:lnTo>
                  <a:lnTo>
                    <a:pt x="288" y="0"/>
                  </a:lnTo>
                  <a:lnTo>
                    <a:pt x="192" y="0"/>
                  </a:lnTo>
                  <a:close/>
                </a:path>
              </a:pathLst>
            </a:custGeom>
            <a:solidFill>
              <a:schemeClr val="bg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15064" name="Text Box 17"/>
            <p:cNvSpPr txBox="1">
              <a:spLocks noChangeArrowheads="1"/>
            </p:cNvSpPr>
            <p:nvPr/>
          </p:nvSpPr>
          <p:spPr bwMode="auto">
            <a:xfrm>
              <a:off x="2676" y="1167"/>
              <a:ext cx="964" cy="1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1920"/>
                <a:t>Miracles</a:t>
              </a:r>
            </a:p>
            <a:p>
              <a:pPr algn="ctr"/>
              <a:r>
                <a:rPr lang="en-US" altLang="en-US" sz="1920"/>
                <a:t>(II Pet 1:17,18)</a:t>
              </a:r>
            </a:p>
            <a:p>
              <a:pPr algn="ctr"/>
              <a:r>
                <a:rPr lang="en-US" altLang="en-US" sz="1920"/>
                <a:t>(Acts 2:22)</a:t>
              </a:r>
            </a:p>
          </p:txBody>
        </p:sp>
      </p:grpSp>
      <p:grpSp>
        <p:nvGrpSpPr>
          <p:cNvPr id="215049" name="Group 18"/>
          <p:cNvGrpSpPr>
            <a:grpSpLocks/>
          </p:cNvGrpSpPr>
          <p:nvPr/>
        </p:nvGrpSpPr>
        <p:grpSpPr bwMode="auto">
          <a:xfrm>
            <a:off x="7101841" y="1605916"/>
            <a:ext cx="2560321" cy="3354480"/>
            <a:chOff x="3456" y="672"/>
            <a:chExt cx="1344" cy="699"/>
          </a:xfrm>
        </p:grpSpPr>
        <p:sp>
          <p:nvSpPr>
            <p:cNvPr id="215061" name="Freeform 19"/>
            <p:cNvSpPr>
              <a:spLocks/>
            </p:cNvSpPr>
            <p:nvPr/>
          </p:nvSpPr>
          <p:spPr bwMode="auto">
            <a:xfrm>
              <a:off x="3456" y="672"/>
              <a:ext cx="1344" cy="89"/>
            </a:xfrm>
            <a:custGeom>
              <a:avLst/>
              <a:gdLst>
                <a:gd name="T0" fmla="*/ 0 w 1344"/>
                <a:gd name="T1" fmla="*/ 0 h 1728"/>
                <a:gd name="T2" fmla="*/ 336 w 1344"/>
                <a:gd name="T3" fmla="*/ 0 h 1728"/>
                <a:gd name="T4" fmla="*/ 336 w 1344"/>
                <a:gd name="T5" fmla="*/ 0 h 1728"/>
                <a:gd name="T6" fmla="*/ 288 w 1344"/>
                <a:gd name="T7" fmla="*/ 0 h 1728"/>
                <a:gd name="T8" fmla="*/ 864 w 1344"/>
                <a:gd name="T9" fmla="*/ 0 h 1728"/>
                <a:gd name="T10" fmla="*/ 1344 w 1344"/>
                <a:gd name="T11" fmla="*/ 0 h 1728"/>
                <a:gd name="T12" fmla="*/ 1296 w 1344"/>
                <a:gd name="T13" fmla="*/ 0 h 1728"/>
                <a:gd name="T14" fmla="*/ 1296 w 1344"/>
                <a:gd name="T15" fmla="*/ 0 h 1728"/>
                <a:gd name="T16" fmla="*/ 48 w 1344"/>
                <a:gd name="T17" fmla="*/ 0 h 1728"/>
                <a:gd name="T18" fmla="*/ 0 w 1344"/>
                <a:gd name="T19" fmla="*/ 0 h 17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44" h="1728">
                  <a:moveTo>
                    <a:pt x="0" y="48"/>
                  </a:moveTo>
                  <a:lnTo>
                    <a:pt x="336" y="336"/>
                  </a:lnTo>
                  <a:lnTo>
                    <a:pt x="336" y="1296"/>
                  </a:lnTo>
                  <a:lnTo>
                    <a:pt x="288" y="1296"/>
                  </a:lnTo>
                  <a:lnTo>
                    <a:pt x="864" y="1728"/>
                  </a:lnTo>
                  <a:lnTo>
                    <a:pt x="1344" y="1296"/>
                  </a:lnTo>
                  <a:lnTo>
                    <a:pt x="1296" y="1296"/>
                  </a:lnTo>
                  <a:lnTo>
                    <a:pt x="1296" y="336"/>
                  </a:lnTo>
                  <a:lnTo>
                    <a:pt x="48" y="0"/>
                  </a:lnTo>
                  <a:lnTo>
                    <a:pt x="0" y="48"/>
                  </a:lnTo>
                  <a:close/>
                </a:path>
              </a:pathLst>
            </a:custGeom>
            <a:solidFill>
              <a:schemeClr val="bg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15062" name="Text Box 20"/>
            <p:cNvSpPr txBox="1">
              <a:spLocks noChangeArrowheads="1"/>
            </p:cNvSpPr>
            <p:nvPr/>
          </p:nvSpPr>
          <p:spPr bwMode="auto">
            <a:xfrm>
              <a:off x="3781" y="1167"/>
              <a:ext cx="1011" cy="2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1920"/>
                <a:t>Commands</a:t>
              </a:r>
            </a:p>
            <a:p>
              <a:pPr algn="ctr"/>
              <a:r>
                <a:rPr lang="en-US" altLang="en-US" sz="1920"/>
                <a:t>[thru Apostles]</a:t>
              </a:r>
            </a:p>
            <a:p>
              <a:pPr algn="ctr"/>
              <a:r>
                <a:rPr lang="en-US" altLang="en-US" sz="1920"/>
                <a:t>(II Pet 3:2,15)</a:t>
              </a:r>
            </a:p>
          </p:txBody>
        </p:sp>
      </p:grpSp>
      <p:grpSp>
        <p:nvGrpSpPr>
          <p:cNvPr id="215050" name="Group 21"/>
          <p:cNvGrpSpPr>
            <a:grpSpLocks/>
          </p:cNvGrpSpPr>
          <p:nvPr/>
        </p:nvGrpSpPr>
        <p:grpSpPr bwMode="auto">
          <a:xfrm>
            <a:off x="7193282" y="1453516"/>
            <a:ext cx="4297681" cy="4362243"/>
            <a:chOff x="3504" y="576"/>
            <a:chExt cx="2256" cy="1006"/>
          </a:xfrm>
        </p:grpSpPr>
        <p:sp>
          <p:nvSpPr>
            <p:cNvPr id="215059" name="Freeform 22"/>
            <p:cNvSpPr>
              <a:spLocks/>
            </p:cNvSpPr>
            <p:nvPr/>
          </p:nvSpPr>
          <p:spPr bwMode="auto">
            <a:xfrm>
              <a:off x="3504" y="576"/>
              <a:ext cx="2256" cy="98"/>
            </a:xfrm>
            <a:custGeom>
              <a:avLst/>
              <a:gdLst>
                <a:gd name="T0" fmla="*/ 0 w 2256"/>
                <a:gd name="T1" fmla="*/ 0 h 1824"/>
                <a:gd name="T2" fmla="*/ 1392 w 2256"/>
                <a:gd name="T3" fmla="*/ 0 h 1824"/>
                <a:gd name="T4" fmla="*/ 1392 w 2256"/>
                <a:gd name="T5" fmla="*/ 0 h 1824"/>
                <a:gd name="T6" fmla="*/ 1344 w 2256"/>
                <a:gd name="T7" fmla="*/ 0 h 1824"/>
                <a:gd name="T8" fmla="*/ 1872 w 2256"/>
                <a:gd name="T9" fmla="*/ 0 h 1824"/>
                <a:gd name="T10" fmla="*/ 2256 w 2256"/>
                <a:gd name="T11" fmla="*/ 0 h 1824"/>
                <a:gd name="T12" fmla="*/ 2208 w 2256"/>
                <a:gd name="T13" fmla="*/ 0 h 1824"/>
                <a:gd name="T14" fmla="*/ 2208 w 2256"/>
                <a:gd name="T15" fmla="*/ 0 h 1824"/>
                <a:gd name="T16" fmla="*/ 0 w 2256"/>
                <a:gd name="T17" fmla="*/ 0 h 1824"/>
                <a:gd name="T18" fmla="*/ 0 w 2256"/>
                <a:gd name="T19" fmla="*/ 0 h 18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56" h="1824">
                  <a:moveTo>
                    <a:pt x="0" y="48"/>
                  </a:moveTo>
                  <a:lnTo>
                    <a:pt x="1392" y="432"/>
                  </a:lnTo>
                  <a:lnTo>
                    <a:pt x="1392" y="1392"/>
                  </a:lnTo>
                  <a:lnTo>
                    <a:pt x="1344" y="1392"/>
                  </a:lnTo>
                  <a:lnTo>
                    <a:pt x="1872" y="1824"/>
                  </a:lnTo>
                  <a:lnTo>
                    <a:pt x="2256" y="1392"/>
                  </a:lnTo>
                  <a:lnTo>
                    <a:pt x="2208" y="1392"/>
                  </a:lnTo>
                  <a:lnTo>
                    <a:pt x="2208" y="336"/>
                  </a:lnTo>
                  <a:lnTo>
                    <a:pt x="0" y="0"/>
                  </a:lnTo>
                  <a:lnTo>
                    <a:pt x="0" y="48"/>
                  </a:lnTo>
                  <a:close/>
                </a:path>
              </a:pathLst>
            </a:custGeom>
            <a:solidFill>
              <a:schemeClr val="bg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
          <p:nvSpPr>
            <p:cNvPr id="215060" name="Text Box 23"/>
            <p:cNvSpPr txBox="1">
              <a:spLocks noChangeArrowheads="1"/>
            </p:cNvSpPr>
            <p:nvPr/>
          </p:nvSpPr>
          <p:spPr bwMode="auto">
            <a:xfrm>
              <a:off x="4878" y="1152"/>
              <a:ext cx="844" cy="4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1920"/>
                <a:t>Day of</a:t>
              </a:r>
            </a:p>
            <a:p>
              <a:pPr algn="ctr"/>
              <a:r>
                <a:rPr lang="en-US" altLang="en-US" sz="1920"/>
                <a:t>Judgment &amp;</a:t>
              </a:r>
            </a:p>
            <a:p>
              <a:pPr algn="ctr"/>
              <a:r>
                <a:rPr lang="en-US" altLang="en-US" sz="1920"/>
                <a:t>Destruction</a:t>
              </a:r>
            </a:p>
            <a:p>
              <a:pPr algn="ctr"/>
              <a:r>
                <a:rPr lang="en-US" altLang="en-US" sz="1920"/>
                <a:t>Of Ungodly</a:t>
              </a:r>
            </a:p>
            <a:p>
              <a:pPr algn="ctr"/>
              <a:r>
                <a:rPr lang="en-US" altLang="en-US" sz="1920"/>
                <a:t>(II Pet 2:9;</a:t>
              </a:r>
            </a:p>
            <a:p>
              <a:pPr algn="ctr"/>
              <a:r>
                <a:rPr lang="en-US" altLang="en-US" sz="1920"/>
                <a:t>3:7)</a:t>
              </a:r>
            </a:p>
          </p:txBody>
        </p:sp>
      </p:grpSp>
      <p:sp>
        <p:nvSpPr>
          <p:cNvPr id="215051" name="Text Box 24"/>
          <p:cNvSpPr txBox="1">
            <a:spLocks noChangeArrowheads="1"/>
          </p:cNvSpPr>
          <p:nvPr/>
        </p:nvSpPr>
        <p:spPr bwMode="auto">
          <a:xfrm>
            <a:off x="4272410" y="5638800"/>
            <a:ext cx="3348096" cy="103784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sz="3840"/>
              <a:t>Men</a:t>
            </a:r>
          </a:p>
          <a:p>
            <a:pPr algn="ctr">
              <a:lnSpc>
                <a:spcPct val="80000"/>
              </a:lnSpc>
            </a:pPr>
            <a:r>
              <a:rPr lang="en-US" altLang="en-US" sz="3840"/>
              <a:t>(In the World)</a:t>
            </a:r>
          </a:p>
        </p:txBody>
      </p:sp>
      <p:sp>
        <p:nvSpPr>
          <p:cNvPr id="215052" name="Oval 52"/>
          <p:cNvSpPr>
            <a:spLocks noChangeArrowheads="1"/>
          </p:cNvSpPr>
          <p:nvPr/>
        </p:nvSpPr>
        <p:spPr bwMode="auto">
          <a:xfrm>
            <a:off x="609600" y="2482216"/>
            <a:ext cx="1463040" cy="990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lnSpc>
                <a:spcPct val="90000"/>
              </a:lnSpc>
            </a:pPr>
            <a:r>
              <a:rPr lang="en-US" altLang="en-US" sz="2880"/>
              <a:t>Forget</a:t>
            </a:r>
          </a:p>
          <a:p>
            <a:pPr algn="ctr">
              <a:lnSpc>
                <a:spcPct val="90000"/>
              </a:lnSpc>
            </a:pPr>
            <a:r>
              <a:rPr lang="en-US" altLang="en-US" sz="2880"/>
              <a:t>(3:5)</a:t>
            </a:r>
          </a:p>
        </p:txBody>
      </p:sp>
      <p:sp>
        <p:nvSpPr>
          <p:cNvPr id="215053" name="Oval 53"/>
          <p:cNvSpPr>
            <a:spLocks noChangeArrowheads="1"/>
          </p:cNvSpPr>
          <p:nvPr/>
        </p:nvSpPr>
        <p:spPr bwMode="auto">
          <a:xfrm>
            <a:off x="2072640" y="2710816"/>
            <a:ext cx="1920240" cy="1371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lnSpc>
                <a:spcPct val="90000"/>
              </a:lnSpc>
            </a:pPr>
            <a:r>
              <a:rPr lang="en-US" altLang="en-US" sz="2880"/>
              <a:t>“Private</a:t>
            </a:r>
          </a:p>
          <a:p>
            <a:pPr algn="ctr">
              <a:lnSpc>
                <a:spcPct val="90000"/>
              </a:lnSpc>
            </a:pPr>
            <a:r>
              <a:rPr lang="en-US" altLang="en-US" sz="2880"/>
              <a:t>  Origin”</a:t>
            </a:r>
          </a:p>
          <a:p>
            <a:pPr algn="ctr">
              <a:lnSpc>
                <a:spcPct val="90000"/>
              </a:lnSpc>
            </a:pPr>
            <a:r>
              <a:rPr lang="en-US" altLang="en-US" sz="2880"/>
              <a:t>(1:20)</a:t>
            </a:r>
          </a:p>
        </p:txBody>
      </p:sp>
      <p:sp>
        <p:nvSpPr>
          <p:cNvPr id="215054" name="Oval 54"/>
          <p:cNvSpPr>
            <a:spLocks noChangeArrowheads="1"/>
          </p:cNvSpPr>
          <p:nvPr/>
        </p:nvSpPr>
        <p:spPr bwMode="auto">
          <a:xfrm>
            <a:off x="3992880" y="2558416"/>
            <a:ext cx="1280160" cy="990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lnSpc>
                <a:spcPct val="90000"/>
              </a:lnSpc>
            </a:pPr>
            <a:r>
              <a:rPr lang="en-US" altLang="en-US" sz="2880"/>
              <a:t>Deny</a:t>
            </a:r>
          </a:p>
          <a:p>
            <a:pPr algn="ctr">
              <a:lnSpc>
                <a:spcPct val="90000"/>
              </a:lnSpc>
            </a:pPr>
            <a:r>
              <a:rPr lang="en-US" altLang="en-US" sz="2880"/>
              <a:t>(2:1)</a:t>
            </a:r>
          </a:p>
        </p:txBody>
      </p:sp>
      <p:sp>
        <p:nvSpPr>
          <p:cNvPr id="215055" name="Oval 55"/>
          <p:cNvSpPr>
            <a:spLocks noChangeArrowheads="1"/>
          </p:cNvSpPr>
          <p:nvPr/>
        </p:nvSpPr>
        <p:spPr bwMode="auto">
          <a:xfrm>
            <a:off x="5455920" y="2636520"/>
            <a:ext cx="2103120" cy="1289686"/>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lnSpc>
                <a:spcPct val="90000"/>
              </a:lnSpc>
            </a:pPr>
            <a:r>
              <a:rPr lang="en-US" altLang="en-US" sz="2880"/>
              <a:t>“Devised</a:t>
            </a:r>
          </a:p>
          <a:p>
            <a:pPr algn="ctr">
              <a:lnSpc>
                <a:spcPct val="90000"/>
              </a:lnSpc>
            </a:pPr>
            <a:r>
              <a:rPr lang="en-US" altLang="en-US" sz="2880"/>
              <a:t>   Fables”</a:t>
            </a:r>
          </a:p>
          <a:p>
            <a:pPr algn="ctr">
              <a:lnSpc>
                <a:spcPct val="90000"/>
              </a:lnSpc>
            </a:pPr>
            <a:r>
              <a:rPr lang="en-US" altLang="en-US" sz="2880"/>
              <a:t>(1:16)</a:t>
            </a:r>
          </a:p>
        </p:txBody>
      </p:sp>
      <p:sp>
        <p:nvSpPr>
          <p:cNvPr id="215056" name="Oval 56"/>
          <p:cNvSpPr>
            <a:spLocks noChangeArrowheads="1"/>
          </p:cNvSpPr>
          <p:nvPr/>
        </p:nvSpPr>
        <p:spPr bwMode="auto">
          <a:xfrm>
            <a:off x="7684770" y="2539366"/>
            <a:ext cx="1645920" cy="1371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lnSpc>
                <a:spcPct val="90000"/>
              </a:lnSpc>
            </a:pPr>
            <a:r>
              <a:rPr lang="en-US" altLang="en-US" sz="2880"/>
              <a:t>Twist / </a:t>
            </a:r>
          </a:p>
          <a:p>
            <a:pPr algn="ctr">
              <a:lnSpc>
                <a:spcPct val="90000"/>
              </a:lnSpc>
            </a:pPr>
            <a:r>
              <a:rPr lang="en-US" altLang="en-US" sz="2880"/>
              <a:t>Distort</a:t>
            </a:r>
          </a:p>
          <a:p>
            <a:pPr algn="ctr">
              <a:lnSpc>
                <a:spcPct val="90000"/>
              </a:lnSpc>
            </a:pPr>
            <a:r>
              <a:rPr lang="en-US" altLang="en-US" sz="2880"/>
              <a:t>(3:16)</a:t>
            </a:r>
          </a:p>
        </p:txBody>
      </p:sp>
      <p:sp>
        <p:nvSpPr>
          <p:cNvPr id="215057" name="Oval 57"/>
          <p:cNvSpPr>
            <a:spLocks noChangeArrowheads="1"/>
          </p:cNvSpPr>
          <p:nvPr/>
        </p:nvSpPr>
        <p:spPr bwMode="auto">
          <a:xfrm>
            <a:off x="9364980" y="2663190"/>
            <a:ext cx="2377440" cy="1371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lnSpc>
                <a:spcPct val="90000"/>
              </a:lnSpc>
            </a:pPr>
            <a:r>
              <a:rPr lang="en-US" altLang="en-US" sz="2880"/>
              <a:t>“All Things</a:t>
            </a:r>
          </a:p>
          <a:p>
            <a:pPr algn="ctr">
              <a:lnSpc>
                <a:spcPct val="90000"/>
              </a:lnSpc>
            </a:pPr>
            <a:r>
              <a:rPr lang="en-US" altLang="en-US" sz="2880"/>
              <a:t>Continue”</a:t>
            </a:r>
          </a:p>
          <a:p>
            <a:pPr algn="ctr">
              <a:lnSpc>
                <a:spcPct val="90000"/>
              </a:lnSpc>
            </a:pPr>
            <a:r>
              <a:rPr lang="en-US" altLang="en-US" sz="2880"/>
              <a:t>(3:4)</a:t>
            </a:r>
          </a:p>
        </p:txBody>
      </p:sp>
      <p:sp>
        <p:nvSpPr>
          <p:cNvPr id="215058" name="Rectangle 3"/>
          <p:cNvSpPr txBox="1">
            <a:spLocks noChangeArrowheads="1"/>
          </p:cNvSpPr>
          <p:nvPr/>
        </p:nvSpPr>
        <p:spPr bwMode="auto">
          <a:xfrm>
            <a:off x="883920" y="228600"/>
            <a:ext cx="1097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3360">
                <a:solidFill>
                  <a:srgbClr val="FFFF00"/>
                </a:solidFill>
              </a:rPr>
              <a:t>2 Peter 1:3 </a:t>
            </a:r>
            <a:r>
              <a:rPr lang="en-US" altLang="en-US" sz="3360">
                <a:solidFill>
                  <a:srgbClr val="00FF00"/>
                </a:solidFill>
              </a:rPr>
              <a:t>as</a:t>
            </a:r>
            <a:r>
              <a:rPr lang="en-US" altLang="en-US" sz="3360"/>
              <a:t> </a:t>
            </a:r>
            <a:r>
              <a:rPr lang="en-US" altLang="en-US" sz="3360">
                <a:solidFill>
                  <a:srgbClr val="00FF00"/>
                </a:solidFill>
              </a:rPr>
              <a:t>His divine power has given to us all things that pertain to life and godliness,…</a:t>
            </a:r>
          </a:p>
        </p:txBody>
      </p:sp>
    </p:spTree>
    <p:extLst>
      <p:ext uri="{BB962C8B-B14F-4D97-AF65-F5344CB8AC3E}">
        <p14:creationId xmlns:p14="http://schemas.microsoft.com/office/powerpoint/2010/main" val="253533438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11C8-51BB-499A-B751-E6B8BFF5F46C}"/>
              </a:ext>
            </a:extLst>
          </p:cNvPr>
          <p:cNvSpPr>
            <a:spLocks noGrp="1"/>
          </p:cNvSpPr>
          <p:nvPr>
            <p:ph type="title"/>
          </p:nvPr>
        </p:nvSpPr>
        <p:spPr>
          <a:xfrm>
            <a:off x="838200" y="60325"/>
            <a:ext cx="10515600" cy="984704"/>
          </a:xfrm>
        </p:spPr>
        <p:txBody>
          <a:bodyPr/>
          <a:lstStyle/>
          <a:p>
            <a:r>
              <a:rPr lang="en-US" dirty="0"/>
              <a:t>2 Peter – Spiritual Knowledge</a:t>
            </a:r>
          </a:p>
        </p:txBody>
      </p:sp>
      <p:sp>
        <p:nvSpPr>
          <p:cNvPr id="3" name="Content Placeholder 2">
            <a:extLst>
              <a:ext uri="{FF2B5EF4-FFF2-40B4-BE49-F238E27FC236}">
                <a16:creationId xmlns:a16="http://schemas.microsoft.com/office/drawing/2014/main" id="{05799925-812E-4F42-A5DE-9EDAE8911748}"/>
              </a:ext>
            </a:extLst>
          </p:cNvPr>
          <p:cNvSpPr>
            <a:spLocks noGrp="1"/>
          </p:cNvSpPr>
          <p:nvPr>
            <p:ph idx="1"/>
          </p:nvPr>
        </p:nvSpPr>
        <p:spPr>
          <a:xfrm>
            <a:off x="1" y="827314"/>
            <a:ext cx="9274628" cy="6030686"/>
          </a:xfrm>
        </p:spPr>
        <p:txBody>
          <a:bodyPr/>
          <a:lstStyle/>
          <a:p>
            <a:r>
              <a:rPr lang="en-US" dirty="0">
                <a:solidFill>
                  <a:srgbClr val="C00000"/>
                </a:solidFill>
              </a:rPr>
              <a:t>EXPLANATION: The Knowledge of Christ (2 Peter 1)</a:t>
            </a:r>
          </a:p>
          <a:p>
            <a:pPr lvl="1"/>
            <a:r>
              <a:rPr lang="en-US" dirty="0"/>
              <a:t>The Gift of Knowledge (2 Peter 1:1-4)</a:t>
            </a:r>
          </a:p>
          <a:p>
            <a:pPr lvl="1"/>
            <a:r>
              <a:rPr lang="en-US" dirty="0"/>
              <a:t>The Growth of Knowledge (2 Peter 1:5-11)</a:t>
            </a:r>
          </a:p>
          <a:p>
            <a:pPr lvl="1"/>
            <a:r>
              <a:rPr lang="en-US" dirty="0"/>
              <a:t>The Ground of Knowledge (2 Peter 1:12-21)</a:t>
            </a:r>
          </a:p>
          <a:p>
            <a:r>
              <a:rPr lang="en-US" dirty="0">
                <a:solidFill>
                  <a:srgbClr val="C00000"/>
                </a:solidFill>
              </a:rPr>
              <a:t>EXAMINATION:  The False Teachers (2 Peter 2)</a:t>
            </a:r>
          </a:p>
          <a:p>
            <a:pPr lvl="1"/>
            <a:r>
              <a:rPr lang="en-US" dirty="0"/>
              <a:t>Their Condemnation – Destructiveness / Doom  (2:1-9)</a:t>
            </a:r>
          </a:p>
          <a:p>
            <a:pPr lvl="1"/>
            <a:r>
              <a:rPr lang="en-US" dirty="0"/>
              <a:t>Their Character – Depravity (2 Peter 2:10-17)</a:t>
            </a:r>
          </a:p>
          <a:p>
            <a:pPr lvl="1"/>
            <a:r>
              <a:rPr lang="en-US" dirty="0"/>
              <a:t>Their Claims - Deceptions (2 Peter 2:18-22)</a:t>
            </a:r>
          </a:p>
          <a:p>
            <a:r>
              <a:rPr lang="en-US" dirty="0">
                <a:solidFill>
                  <a:srgbClr val="C00000"/>
                </a:solidFill>
              </a:rPr>
              <a:t>EXHORTATION: The True Christian (2 Peter 3)</a:t>
            </a:r>
          </a:p>
          <a:p>
            <a:pPr lvl="1"/>
            <a:r>
              <a:rPr lang="en-US" dirty="0"/>
              <a:t>Be Mindful (2 Peter 3:1-7)</a:t>
            </a:r>
          </a:p>
          <a:p>
            <a:pPr lvl="1"/>
            <a:r>
              <a:rPr lang="en-US" dirty="0"/>
              <a:t>Be Not Ignorant (2 Peter 3:8-10)</a:t>
            </a:r>
          </a:p>
          <a:p>
            <a:pPr lvl="1"/>
            <a:r>
              <a:rPr lang="en-US" dirty="0"/>
              <a:t>Be Diligent (2 Peter 3:11-14)</a:t>
            </a:r>
          </a:p>
          <a:p>
            <a:pPr lvl="1"/>
            <a:r>
              <a:rPr lang="en-US" dirty="0"/>
              <a:t>Beware (2 Peter 3:15-18)</a:t>
            </a:r>
          </a:p>
          <a:p>
            <a:pPr lvl="1"/>
            <a:endParaRPr lang="en-US" dirty="0"/>
          </a:p>
          <a:p>
            <a:pPr lvl="1"/>
            <a:endParaRPr lang="en-US" dirty="0"/>
          </a:p>
        </p:txBody>
      </p:sp>
      <p:sp>
        <p:nvSpPr>
          <p:cNvPr id="4" name="Rectangle 3">
            <a:extLst>
              <a:ext uri="{FF2B5EF4-FFF2-40B4-BE49-F238E27FC236}">
                <a16:creationId xmlns:a16="http://schemas.microsoft.com/office/drawing/2014/main" id="{6B0FA7AC-1544-42BC-A888-23933F2786F3}"/>
              </a:ext>
            </a:extLst>
          </p:cNvPr>
          <p:cNvSpPr/>
          <p:nvPr/>
        </p:nvSpPr>
        <p:spPr>
          <a:xfrm>
            <a:off x="8681496" y="1440621"/>
            <a:ext cx="3265437" cy="4542286"/>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a:solidFill>
                  <a:srgbClr val="C00000"/>
                </a:solidFill>
              </a:rPr>
              <a:t>3 Objections</a:t>
            </a:r>
          </a:p>
          <a:p>
            <a:pPr marL="514350" indent="-514350">
              <a:buFont typeface="+mj-lt"/>
              <a:buAutoNum type="arabicPeriod"/>
            </a:pPr>
            <a:r>
              <a:rPr lang="en-US" sz="2800" i="1" dirty="0">
                <a:solidFill>
                  <a:schemeClr val="tx1"/>
                </a:solidFill>
              </a:rPr>
              <a:t>You Apostles Made It All Up!</a:t>
            </a:r>
          </a:p>
          <a:p>
            <a:pPr marL="514350" indent="-514350">
              <a:buFont typeface="+mj-lt"/>
              <a:buAutoNum type="arabicPeriod"/>
            </a:pPr>
            <a:endParaRPr lang="en-US" sz="2800" i="1" dirty="0">
              <a:solidFill>
                <a:schemeClr val="tx1"/>
              </a:solidFill>
            </a:endParaRPr>
          </a:p>
          <a:p>
            <a:pPr marL="514350" indent="-514350">
              <a:buFont typeface="+mj-lt"/>
              <a:buAutoNum type="arabicPeriod"/>
            </a:pPr>
            <a:r>
              <a:rPr lang="en-US" sz="2800" i="1" dirty="0">
                <a:solidFill>
                  <a:schemeClr val="tx1"/>
                </a:solidFill>
              </a:rPr>
              <a:t>There will be no Final Reckoning</a:t>
            </a:r>
          </a:p>
          <a:p>
            <a:pPr marL="514350" indent="-514350">
              <a:buFont typeface="+mj-lt"/>
              <a:buAutoNum type="arabicPeriod"/>
            </a:pPr>
            <a:endParaRPr lang="en-US" sz="2800" i="1" dirty="0">
              <a:solidFill>
                <a:schemeClr val="tx1"/>
              </a:solidFill>
            </a:endParaRPr>
          </a:p>
          <a:p>
            <a:pPr marL="514350" indent="-514350">
              <a:buFont typeface="+mj-lt"/>
              <a:buAutoNum type="arabicPeriod"/>
            </a:pPr>
            <a:r>
              <a:rPr lang="en-US" sz="2800" i="1" dirty="0">
                <a:solidFill>
                  <a:schemeClr val="tx1"/>
                </a:solidFill>
              </a:rPr>
              <a:t>When is Jesus’ Promised Return?</a:t>
            </a:r>
          </a:p>
        </p:txBody>
      </p:sp>
    </p:spTree>
    <p:extLst>
      <p:ext uri="{BB962C8B-B14F-4D97-AF65-F5344CB8AC3E}">
        <p14:creationId xmlns:p14="http://schemas.microsoft.com/office/powerpoint/2010/main" val="247408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 calcmode="lin" valueType="num">
                                      <p:cBhvr additive="base">
                                        <p:cTn id="5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barn(inVertical)">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1432560" y="0"/>
            <a:ext cx="9326880" cy="533400"/>
          </a:xfrm>
        </p:spPr>
        <p:txBody>
          <a:bodyPr>
            <a:normAutofit fontScale="90000"/>
          </a:bodyPr>
          <a:lstStyle/>
          <a:p>
            <a:r>
              <a:rPr lang="en-US" altLang="en-US" sz="3840"/>
              <a:t>False Teachers (II Pet &amp; Jude)  </a:t>
            </a:r>
          </a:p>
        </p:txBody>
      </p:sp>
      <p:sp>
        <p:nvSpPr>
          <p:cNvPr id="216067" name="Rectangle 19"/>
          <p:cNvSpPr>
            <a:spLocks noChangeArrowheads="1"/>
          </p:cNvSpPr>
          <p:nvPr/>
        </p:nvSpPr>
        <p:spPr bwMode="auto">
          <a:xfrm>
            <a:off x="5730240" y="594360"/>
            <a:ext cx="539496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t>Liberty Promised (2:19)</a:t>
            </a:r>
          </a:p>
        </p:txBody>
      </p:sp>
      <p:sp>
        <p:nvSpPr>
          <p:cNvPr id="216068" name="Rectangle 20"/>
          <p:cNvSpPr>
            <a:spLocks noChangeArrowheads="1"/>
          </p:cNvSpPr>
          <p:nvPr/>
        </p:nvSpPr>
        <p:spPr bwMode="auto">
          <a:xfrm>
            <a:off x="5730240" y="1066800"/>
            <a:ext cx="5486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t>Follow Natural Desires (J7,8,10,18)</a:t>
            </a:r>
          </a:p>
        </p:txBody>
      </p:sp>
      <p:sp>
        <p:nvSpPr>
          <p:cNvPr id="216069" name="Rectangle 21"/>
          <p:cNvSpPr>
            <a:spLocks noChangeArrowheads="1"/>
          </p:cNvSpPr>
          <p:nvPr/>
        </p:nvSpPr>
        <p:spPr bwMode="auto">
          <a:xfrm>
            <a:off x="5764530" y="1474470"/>
            <a:ext cx="539496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a:t>Grace allows Lasciviousness (J4)</a:t>
            </a:r>
          </a:p>
        </p:txBody>
      </p:sp>
      <p:sp>
        <p:nvSpPr>
          <p:cNvPr id="216070" name="Rectangle 22"/>
          <p:cNvSpPr>
            <a:spLocks noChangeArrowheads="1"/>
          </p:cNvSpPr>
          <p:nvPr/>
        </p:nvSpPr>
        <p:spPr bwMode="auto">
          <a:xfrm>
            <a:off x="5718810" y="1905000"/>
            <a:ext cx="539496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5425" indent="-225425" eaLnBrk="0" hangingPunct="0">
              <a:tabLst>
                <a:tab pos="225425"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225425"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225425"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225425"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225425"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9pPr>
          </a:lstStyle>
          <a:p>
            <a:r>
              <a:rPr lang="en-US" altLang="en-US" sz="2400"/>
              <a:t>Closed World (3:4)</a:t>
            </a:r>
          </a:p>
          <a:p>
            <a:pPr>
              <a:buFontTx/>
              <a:buChar char="•"/>
            </a:pPr>
            <a:r>
              <a:rPr lang="en-US" altLang="en-US" sz="2160"/>
              <a:t>“All Things Continue”</a:t>
            </a:r>
          </a:p>
          <a:p>
            <a:pPr>
              <a:buFontTx/>
              <a:buChar char="•"/>
            </a:pPr>
            <a:r>
              <a:rPr lang="en-US" altLang="en-US" sz="2160"/>
              <a:t>“No Coming” Judgment by God</a:t>
            </a:r>
          </a:p>
          <a:p>
            <a:r>
              <a:rPr lang="en-US" altLang="en-US" sz="2400"/>
              <a:t>	</a:t>
            </a:r>
          </a:p>
        </p:txBody>
      </p:sp>
      <p:sp>
        <p:nvSpPr>
          <p:cNvPr id="216071" name="Rectangle 23"/>
          <p:cNvSpPr>
            <a:spLocks noChangeArrowheads="1"/>
          </p:cNvSpPr>
          <p:nvPr/>
        </p:nvSpPr>
        <p:spPr bwMode="auto">
          <a:xfrm>
            <a:off x="5730240" y="2971800"/>
            <a:ext cx="53949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t>Scriptures are Fables (1:21)</a:t>
            </a:r>
          </a:p>
        </p:txBody>
      </p:sp>
      <p:sp>
        <p:nvSpPr>
          <p:cNvPr id="216072" name="Rectangle 24"/>
          <p:cNvSpPr>
            <a:spLocks noChangeArrowheads="1"/>
          </p:cNvSpPr>
          <p:nvPr/>
        </p:nvSpPr>
        <p:spPr bwMode="auto">
          <a:xfrm>
            <a:off x="5730240" y="3352800"/>
            <a:ext cx="539496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252538" indent="-1252538" eaLnBrk="0" hangingPunct="0">
              <a:tabLst>
                <a:tab pos="12525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2525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2525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2525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2525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252538" algn="l"/>
              </a:tabLst>
              <a:defRPr b="1">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r>
              <a:rPr lang="en-US" altLang="en-US" sz="2400"/>
              <a:t>Deny Deity of Jesus (J4, 2:1)</a:t>
            </a:r>
          </a:p>
        </p:txBody>
      </p:sp>
      <p:sp>
        <p:nvSpPr>
          <p:cNvPr id="216073" name="Rectangle 25"/>
          <p:cNvSpPr>
            <a:spLocks noChangeArrowheads="1"/>
          </p:cNvSpPr>
          <p:nvPr/>
        </p:nvSpPr>
        <p:spPr bwMode="auto">
          <a:xfrm>
            <a:off x="1249680" y="1371600"/>
            <a:ext cx="3840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366838" indent="-1366838" eaLnBrk="0" hangingPunct="0">
              <a:tabLst>
                <a:tab pos="13668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3668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3668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3668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3668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9pPr>
          </a:lstStyle>
          <a:p>
            <a:pPr algn="ctr">
              <a:lnSpc>
                <a:spcPct val="110000"/>
              </a:lnSpc>
              <a:spcBef>
                <a:spcPct val="50000"/>
              </a:spcBef>
            </a:pPr>
            <a:r>
              <a:rPr lang="en-US" altLang="en-US" sz="2400" i="1">
                <a:solidFill>
                  <a:schemeClr val="folHlink"/>
                </a:solidFill>
              </a:rPr>
              <a:t>Doctrine &amp; Practices</a:t>
            </a:r>
          </a:p>
        </p:txBody>
      </p:sp>
      <p:sp>
        <p:nvSpPr>
          <p:cNvPr id="216074" name="Rectangle 34"/>
          <p:cNvSpPr>
            <a:spLocks noChangeArrowheads="1"/>
          </p:cNvSpPr>
          <p:nvPr/>
        </p:nvSpPr>
        <p:spPr bwMode="auto">
          <a:xfrm>
            <a:off x="609600" y="4114800"/>
            <a:ext cx="51206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366838" indent="-1366838" eaLnBrk="0" hangingPunct="0">
              <a:tabLst>
                <a:tab pos="1366838"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1366838"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1366838"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1366838"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1366838"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66838" algn="l"/>
              </a:tabLst>
              <a:defRPr b="1">
                <a:solidFill>
                  <a:schemeClr val="tx1"/>
                </a:solidFill>
                <a:latin typeface="Arial" panose="020B0604020202020204" pitchFamily="34" charset="0"/>
                <a:cs typeface="Arial" panose="020B0604020202020204" pitchFamily="34" charset="0"/>
              </a:defRPr>
            </a:lvl9pPr>
          </a:lstStyle>
          <a:p>
            <a:pPr algn="ctr">
              <a:lnSpc>
                <a:spcPct val="110000"/>
              </a:lnSpc>
              <a:spcBef>
                <a:spcPct val="50000"/>
              </a:spcBef>
            </a:pPr>
            <a:r>
              <a:rPr lang="en-US" altLang="en-US" sz="2400" i="1">
                <a:solidFill>
                  <a:schemeClr val="folHlink"/>
                </a:solidFill>
              </a:rPr>
              <a:t>Appeal, Approach, &amp; Character</a:t>
            </a:r>
          </a:p>
        </p:txBody>
      </p:sp>
      <p:sp>
        <p:nvSpPr>
          <p:cNvPr id="216075" name="Rectangle 36"/>
          <p:cNvSpPr>
            <a:spLocks noChangeArrowheads="1"/>
          </p:cNvSpPr>
          <p:nvPr/>
        </p:nvSpPr>
        <p:spPr bwMode="auto">
          <a:xfrm>
            <a:off x="5730240" y="3886200"/>
            <a:ext cx="576072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5425" indent="-225425" eaLnBrk="0" hangingPunct="0">
              <a:tabLst>
                <a:tab pos="225425" algn="l"/>
              </a:tabLst>
              <a:defRPr b="1">
                <a:solidFill>
                  <a:schemeClr val="tx1"/>
                </a:solidFill>
                <a:latin typeface="Arial" panose="020B0604020202020204" pitchFamily="34" charset="0"/>
                <a:cs typeface="Arial" panose="020B0604020202020204" pitchFamily="34" charset="0"/>
              </a:defRPr>
            </a:lvl1pPr>
            <a:lvl2pPr marL="742950" indent="-285750" eaLnBrk="0" hangingPunct="0">
              <a:tabLst>
                <a:tab pos="225425" algn="l"/>
              </a:tabLst>
              <a:defRPr b="1">
                <a:solidFill>
                  <a:schemeClr val="tx1"/>
                </a:solidFill>
                <a:latin typeface="Arial" panose="020B0604020202020204" pitchFamily="34" charset="0"/>
                <a:cs typeface="Arial" panose="020B0604020202020204" pitchFamily="34" charset="0"/>
              </a:defRPr>
            </a:lvl2pPr>
            <a:lvl3pPr marL="1143000" indent="-228600" eaLnBrk="0" hangingPunct="0">
              <a:tabLst>
                <a:tab pos="225425" algn="l"/>
              </a:tabLst>
              <a:defRPr b="1">
                <a:solidFill>
                  <a:schemeClr val="tx1"/>
                </a:solidFill>
                <a:latin typeface="Arial" panose="020B0604020202020204" pitchFamily="34" charset="0"/>
                <a:cs typeface="Arial" panose="020B0604020202020204" pitchFamily="34" charset="0"/>
              </a:defRPr>
            </a:lvl3pPr>
            <a:lvl4pPr marL="1600200" indent="-228600" eaLnBrk="0" hangingPunct="0">
              <a:tabLst>
                <a:tab pos="225425" algn="l"/>
              </a:tabLst>
              <a:defRPr b="1">
                <a:solidFill>
                  <a:schemeClr val="tx1"/>
                </a:solidFill>
                <a:latin typeface="Arial" panose="020B0604020202020204" pitchFamily="34" charset="0"/>
                <a:cs typeface="Arial" panose="020B0604020202020204" pitchFamily="34" charset="0"/>
              </a:defRPr>
            </a:lvl4pPr>
            <a:lvl5pPr marL="2057400" indent="-228600" eaLnBrk="0" hangingPunct="0">
              <a:tabLst>
                <a:tab pos="225425" algn="l"/>
              </a:tabLst>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225425" algn="l"/>
              </a:tabLst>
              <a:defRPr b="1">
                <a:solidFill>
                  <a:schemeClr val="tx1"/>
                </a:solidFill>
                <a:latin typeface="Arial" panose="020B0604020202020204" pitchFamily="34" charset="0"/>
                <a:cs typeface="Arial" panose="020B0604020202020204" pitchFamily="34" charset="0"/>
              </a:defRPr>
            </a:lvl9pPr>
          </a:lstStyle>
          <a:p>
            <a:pPr>
              <a:buFontTx/>
              <a:buChar char="•"/>
            </a:pPr>
            <a:r>
              <a:rPr lang="en-US" altLang="en-US" sz="2400"/>
              <a:t>Intellectual Appeal (J16)</a:t>
            </a:r>
          </a:p>
          <a:p>
            <a:pPr>
              <a:buFontTx/>
              <a:buChar char="•"/>
            </a:pPr>
            <a:r>
              <a:rPr lang="en-US" altLang="en-US" sz="2400"/>
              <a:t>Go After Inexperienced (2:18)</a:t>
            </a:r>
          </a:p>
          <a:p>
            <a:pPr>
              <a:buFontTx/>
              <a:buChar char="•"/>
            </a:pPr>
            <a:r>
              <a:rPr lang="en-US" altLang="en-US" sz="2400"/>
              <a:t>Arrogant, Not Respectful (2:10, J8)</a:t>
            </a:r>
          </a:p>
          <a:p>
            <a:pPr>
              <a:buFontTx/>
              <a:buChar char="•"/>
            </a:pPr>
            <a:r>
              <a:rPr lang="en-US" altLang="en-US" sz="2400"/>
              <a:t>Appeal to Lusts (2:18; 3:3)</a:t>
            </a:r>
          </a:p>
          <a:p>
            <a:pPr>
              <a:buFontTx/>
              <a:buChar char="•"/>
            </a:pPr>
            <a:r>
              <a:rPr lang="en-US" altLang="en-US" sz="2400"/>
              <a:t>Discriminate Against Others (J6)</a:t>
            </a:r>
          </a:p>
          <a:p>
            <a:pPr>
              <a:buFontTx/>
              <a:buChar char="•"/>
            </a:pPr>
            <a:r>
              <a:rPr lang="en-US" altLang="en-US" sz="2400"/>
              <a:t>Mocking (3:3)</a:t>
            </a:r>
          </a:p>
          <a:p>
            <a:pPr>
              <a:buFontTx/>
              <a:buChar char="•"/>
            </a:pPr>
            <a:r>
              <a:rPr lang="en-US" altLang="en-US" sz="2400"/>
              <a:t>Deceptive Words (2:3)</a:t>
            </a:r>
          </a:p>
          <a:p>
            <a:pPr>
              <a:buFontTx/>
              <a:buChar char="•"/>
            </a:pPr>
            <a:r>
              <a:rPr lang="en-US" altLang="en-US" sz="2400"/>
              <a:t>Ungodly (J15)  (Not God Directed)</a:t>
            </a:r>
          </a:p>
        </p:txBody>
      </p:sp>
      <p:sp>
        <p:nvSpPr>
          <p:cNvPr id="216076" name="Line 47"/>
          <p:cNvSpPr>
            <a:spLocks noChangeShapeType="1"/>
          </p:cNvSpPr>
          <p:nvPr/>
        </p:nvSpPr>
        <p:spPr bwMode="auto">
          <a:xfrm>
            <a:off x="792480" y="3886200"/>
            <a:ext cx="10698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spTree>
    <p:extLst>
      <p:ext uri="{BB962C8B-B14F-4D97-AF65-F5344CB8AC3E}">
        <p14:creationId xmlns:p14="http://schemas.microsoft.com/office/powerpoint/2010/main" val="1841940289"/>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2"/>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81C14F7A-0E3B-4994-9F55-31372437222C}" type="slidenum">
              <a:rPr lang="en-US" altLang="en-US" b="0">
                <a:latin typeface="Times New Roman" panose="02020603050405020304" pitchFamily="18" charset="0"/>
              </a:rPr>
              <a:pPr/>
              <a:t>91</a:t>
            </a:fld>
            <a:endParaRPr lang="en-US" altLang="en-US" b="0">
              <a:latin typeface="Times New Roman" panose="02020603050405020304" pitchFamily="18" charset="0"/>
            </a:endParaRPr>
          </a:p>
        </p:txBody>
      </p:sp>
      <p:sp>
        <p:nvSpPr>
          <p:cNvPr id="217091" name="Rectangle 3"/>
          <p:cNvSpPr>
            <a:spLocks noChangeArrowheads="1"/>
          </p:cNvSpPr>
          <p:nvPr/>
        </p:nvSpPr>
        <p:spPr bwMode="auto">
          <a:xfrm>
            <a:off x="2386966" y="-24765"/>
            <a:ext cx="10972800" cy="4247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05476" name="Rectangle 4"/>
          <p:cNvSpPr>
            <a:spLocks noChangeArrowheads="1"/>
          </p:cNvSpPr>
          <p:nvPr/>
        </p:nvSpPr>
        <p:spPr bwMode="auto">
          <a:xfrm>
            <a:off x="1981200" y="306706"/>
            <a:ext cx="941832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chemeClr val="bg2">
                    <a:lumMod val="50000"/>
                    <a:lumOff val="50000"/>
                  </a:schemeClr>
                </a:solidFill>
                <a:latin typeface="Arial" charset="0"/>
                <a:cs typeface="Arial" charset="0"/>
              </a:rPr>
              <a:t>Introduction  		1:1,2</a:t>
            </a:r>
          </a:p>
          <a:p>
            <a:pPr marL="853440" indent="-853440" defTabSz="1093470" eaLnBrk="0" hangingPunct="0">
              <a:lnSpc>
                <a:spcPct val="80000"/>
              </a:lnSpc>
              <a:spcBef>
                <a:spcPct val="20000"/>
              </a:spcBef>
              <a:buFontTx/>
              <a:buAutoNum type="romanUcPeriod"/>
              <a:tabLst>
                <a:tab pos="6440806" algn="l"/>
                <a:tab pos="7614286" algn="l"/>
              </a:tabLst>
              <a:defRPr/>
            </a:pPr>
            <a:endParaRPr lang="en-US" sz="2400" dirty="0">
              <a:solidFill>
                <a:schemeClr val="bg2">
                  <a:lumMod val="50000"/>
                  <a:lumOff val="50000"/>
                </a:schemeClr>
              </a:solidFill>
              <a:latin typeface="Arial" charset="0"/>
              <a:cs typeface="Arial" charset="0"/>
            </a:endParaRPr>
          </a:p>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chemeClr val="bg2">
                    <a:lumMod val="50000"/>
                    <a:lumOff val="50000"/>
                  </a:schemeClr>
                </a:solidFill>
                <a:latin typeface="Arial" charset="0"/>
                <a:cs typeface="Arial" charset="0"/>
              </a:rPr>
              <a:t>Call to Growth 		1:3-11</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God’s Gifts	1:3-4</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Our Growth 	1:5-7</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Reasons to Grow	1:8-11</a:t>
            </a:r>
          </a:p>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chemeClr val="bg2">
                    <a:lumMod val="50000"/>
                    <a:lumOff val="50000"/>
                  </a:schemeClr>
                </a:solidFill>
                <a:latin typeface="Arial" charset="0"/>
                <a:cs typeface="Arial" charset="0"/>
              </a:rPr>
              <a:t>Certain Foundations 		1:12-21</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Eyewitness Testimony of Apostles	1:12-18</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Confirmation of Prophecy	1:19-21</a:t>
            </a:r>
          </a:p>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chemeClr val="bg2">
                    <a:lumMod val="50000"/>
                    <a:lumOff val="50000"/>
                  </a:schemeClr>
                </a:solidFill>
                <a:latin typeface="Arial" charset="0"/>
                <a:cs typeface="Arial" charset="0"/>
              </a:rPr>
              <a:t>False Teachers 		2:1-22</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Prediction of their Coming	2:1-3</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Past Examples of God’s Judgment	2:4-10a</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Description of their Activities	2:10b-19</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Danger of Entanglement	2:19b-22</a:t>
            </a:r>
          </a:p>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rgbClr val="00FF00"/>
                </a:solidFill>
                <a:latin typeface="Arial" charset="0"/>
                <a:cs typeface="Arial" charset="0"/>
              </a:rPr>
              <a:t>Reminder of the Lord’s Coming </a:t>
            </a:r>
            <a:r>
              <a:rPr lang="en-US" sz="2400" dirty="0">
                <a:latin typeface="Arial" charset="0"/>
                <a:cs typeface="Arial" charset="0"/>
              </a:rPr>
              <a:t>		</a:t>
            </a:r>
            <a:r>
              <a:rPr lang="en-US" sz="2400" dirty="0">
                <a:solidFill>
                  <a:srgbClr val="FFFF00"/>
                </a:solidFill>
                <a:latin typeface="Arial" charset="0"/>
                <a:cs typeface="Arial" charset="0"/>
              </a:rPr>
              <a:t>3:1-16</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rgbClr val="CCECFF"/>
                </a:solidFill>
                <a:latin typeface="Arial" charset="0"/>
                <a:cs typeface="Arial" charset="0"/>
              </a:rPr>
              <a:t>Argument from the Flood 	3:1-7</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rgbClr val="CCECFF"/>
                </a:solidFill>
                <a:latin typeface="Arial" charset="0"/>
                <a:cs typeface="Arial" charset="0"/>
              </a:rPr>
              <a:t>Promise of the Day of the Lord	3:8-13</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rgbClr val="CCECFF"/>
                </a:solidFill>
                <a:latin typeface="Arial" charset="0"/>
                <a:cs typeface="Arial" charset="0"/>
              </a:rPr>
              <a:t>Admonition to Diligence	3:14-16</a:t>
            </a:r>
          </a:p>
          <a:p>
            <a:pPr marL="1706880" lvl="2" indent="-609600" defTabSz="1093470" eaLnBrk="0" hangingPunct="0">
              <a:lnSpc>
                <a:spcPct val="80000"/>
              </a:lnSpc>
              <a:spcBef>
                <a:spcPct val="20000"/>
              </a:spcBef>
              <a:buFontTx/>
              <a:buAutoNum type="alphaUcPeriod"/>
              <a:tabLst>
                <a:tab pos="6440806" algn="l"/>
                <a:tab pos="7614286" algn="l"/>
              </a:tabLst>
              <a:defRPr/>
            </a:pPr>
            <a:endParaRPr lang="en-US" sz="1920" dirty="0">
              <a:solidFill>
                <a:srgbClr val="CCECFF"/>
              </a:solidFill>
              <a:latin typeface="Arial" charset="0"/>
              <a:cs typeface="Arial" charset="0"/>
            </a:endParaRPr>
          </a:p>
        </p:txBody>
      </p:sp>
    </p:spTree>
    <p:extLst>
      <p:ext uri="{BB962C8B-B14F-4D97-AF65-F5344CB8AC3E}">
        <p14:creationId xmlns:p14="http://schemas.microsoft.com/office/powerpoint/2010/main" val="2293572445"/>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4" descr="HD20945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544830"/>
            <a:ext cx="9875520" cy="740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5" name="Rectangle 3"/>
          <p:cNvSpPr>
            <a:spLocks noChangeArrowheads="1"/>
          </p:cNvSpPr>
          <p:nvPr/>
        </p:nvSpPr>
        <p:spPr bwMode="auto">
          <a:xfrm>
            <a:off x="11056620" y="-137160"/>
            <a:ext cx="1074420" cy="424732"/>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Tree>
    <p:extLst>
      <p:ext uri="{BB962C8B-B14F-4D97-AF65-F5344CB8AC3E}">
        <p14:creationId xmlns:p14="http://schemas.microsoft.com/office/powerpoint/2010/main" val="5584504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2"/>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09112BDD-7899-4585-8283-84093B4870DB}" type="slidenum">
              <a:rPr lang="en-US" altLang="en-US" b="0">
                <a:latin typeface="Times New Roman" panose="02020603050405020304" pitchFamily="18" charset="0"/>
              </a:rPr>
              <a:pPr/>
              <a:t>93</a:t>
            </a:fld>
            <a:endParaRPr lang="en-US" altLang="en-US" b="0">
              <a:latin typeface="Times New Roman" panose="02020603050405020304" pitchFamily="18" charset="0"/>
            </a:endParaRPr>
          </a:p>
        </p:txBody>
      </p:sp>
      <p:sp>
        <p:nvSpPr>
          <p:cNvPr id="219139" name="Rectangle 3"/>
          <p:cNvSpPr>
            <a:spLocks noChangeArrowheads="1"/>
          </p:cNvSpPr>
          <p:nvPr/>
        </p:nvSpPr>
        <p:spPr bwMode="auto">
          <a:xfrm>
            <a:off x="2386966" y="-24765"/>
            <a:ext cx="10972800" cy="4247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05476" name="Rectangle 4"/>
          <p:cNvSpPr>
            <a:spLocks noChangeArrowheads="1"/>
          </p:cNvSpPr>
          <p:nvPr/>
        </p:nvSpPr>
        <p:spPr bwMode="auto">
          <a:xfrm>
            <a:off x="1981200" y="306706"/>
            <a:ext cx="941832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chemeClr val="bg2">
                    <a:lumMod val="50000"/>
                    <a:lumOff val="50000"/>
                  </a:schemeClr>
                </a:solidFill>
                <a:latin typeface="Arial" charset="0"/>
                <a:cs typeface="Arial" charset="0"/>
              </a:rPr>
              <a:t>Introduction  		1:1,2</a:t>
            </a:r>
          </a:p>
          <a:p>
            <a:pPr marL="853440" indent="-853440" defTabSz="1093470" eaLnBrk="0" hangingPunct="0">
              <a:lnSpc>
                <a:spcPct val="80000"/>
              </a:lnSpc>
              <a:spcBef>
                <a:spcPct val="20000"/>
              </a:spcBef>
              <a:buFontTx/>
              <a:buAutoNum type="romanUcPeriod"/>
              <a:tabLst>
                <a:tab pos="6440806" algn="l"/>
                <a:tab pos="7614286" algn="l"/>
              </a:tabLst>
              <a:defRPr/>
            </a:pPr>
            <a:endParaRPr lang="en-US" sz="2400" dirty="0">
              <a:solidFill>
                <a:schemeClr val="bg2">
                  <a:lumMod val="50000"/>
                  <a:lumOff val="50000"/>
                </a:schemeClr>
              </a:solidFill>
              <a:latin typeface="Arial" charset="0"/>
              <a:cs typeface="Arial" charset="0"/>
            </a:endParaRPr>
          </a:p>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chemeClr val="bg2">
                    <a:lumMod val="50000"/>
                    <a:lumOff val="50000"/>
                  </a:schemeClr>
                </a:solidFill>
                <a:latin typeface="Arial" charset="0"/>
                <a:cs typeface="Arial" charset="0"/>
              </a:rPr>
              <a:t>Call to Growth 		1:3-11</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God’s Gifts	1:3-4</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Our Growth 	1:5-7</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Reasons to Grow	1:8-11</a:t>
            </a:r>
          </a:p>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chemeClr val="bg2">
                    <a:lumMod val="50000"/>
                    <a:lumOff val="50000"/>
                  </a:schemeClr>
                </a:solidFill>
                <a:latin typeface="Arial" charset="0"/>
                <a:cs typeface="Arial" charset="0"/>
              </a:rPr>
              <a:t>Certain Foundations 		1:12-21</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Eyewitness Testimony of Apostles	1:12-18</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Confirmation of Prophecy	1:19-21</a:t>
            </a:r>
          </a:p>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chemeClr val="bg2">
                    <a:lumMod val="50000"/>
                    <a:lumOff val="50000"/>
                  </a:schemeClr>
                </a:solidFill>
                <a:latin typeface="Arial" charset="0"/>
                <a:cs typeface="Arial" charset="0"/>
              </a:rPr>
              <a:t>False Teachers 		2:1-22</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Prediction of their Coming	2:1-3</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Past Examples of God’s Judgment	2:4-10a</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Description of their Activities	2:10b-19</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Danger of Entanglement	2:19b-22</a:t>
            </a:r>
          </a:p>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chemeClr val="bg2">
                    <a:lumMod val="50000"/>
                    <a:lumOff val="50000"/>
                  </a:schemeClr>
                </a:solidFill>
                <a:latin typeface="Arial" charset="0"/>
                <a:cs typeface="Arial" charset="0"/>
              </a:rPr>
              <a:t>Reminder of the Lord’s Coming 		3:1-16</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Argument from the Flood 	3:1-7</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Promise of the Day of the Lord	3:8-13</a:t>
            </a:r>
          </a:p>
          <a:p>
            <a:pPr marL="1706880" lvl="2" indent="-609600" defTabSz="1093470" eaLnBrk="0" hangingPunct="0">
              <a:lnSpc>
                <a:spcPct val="80000"/>
              </a:lnSpc>
              <a:spcBef>
                <a:spcPct val="20000"/>
              </a:spcBef>
              <a:buFontTx/>
              <a:buAutoNum type="alphaUcPeriod"/>
              <a:tabLst>
                <a:tab pos="6440806" algn="l"/>
                <a:tab pos="7614286" algn="l"/>
              </a:tabLst>
              <a:defRPr/>
            </a:pPr>
            <a:r>
              <a:rPr lang="en-US" sz="1920" dirty="0">
                <a:solidFill>
                  <a:schemeClr val="bg2">
                    <a:lumMod val="50000"/>
                    <a:lumOff val="50000"/>
                  </a:schemeClr>
                </a:solidFill>
                <a:latin typeface="Arial" charset="0"/>
                <a:cs typeface="Arial" charset="0"/>
              </a:rPr>
              <a:t>Admonition to Diligence	3:14-16</a:t>
            </a:r>
          </a:p>
          <a:p>
            <a:pPr marL="1706880" lvl="2" indent="-609600" defTabSz="1093470" eaLnBrk="0" hangingPunct="0">
              <a:lnSpc>
                <a:spcPct val="80000"/>
              </a:lnSpc>
              <a:spcBef>
                <a:spcPct val="20000"/>
              </a:spcBef>
              <a:buFontTx/>
              <a:buAutoNum type="alphaUcPeriod"/>
              <a:tabLst>
                <a:tab pos="6440806" algn="l"/>
                <a:tab pos="7614286" algn="l"/>
              </a:tabLst>
              <a:defRPr/>
            </a:pPr>
            <a:endParaRPr lang="en-US" sz="1920" dirty="0">
              <a:solidFill>
                <a:srgbClr val="CCECFF"/>
              </a:solidFill>
              <a:latin typeface="Arial" charset="0"/>
              <a:cs typeface="Arial" charset="0"/>
            </a:endParaRPr>
          </a:p>
          <a:p>
            <a:pPr marL="853440" indent="-853440" defTabSz="1093470" eaLnBrk="0" hangingPunct="0">
              <a:lnSpc>
                <a:spcPct val="80000"/>
              </a:lnSpc>
              <a:spcBef>
                <a:spcPct val="20000"/>
              </a:spcBef>
              <a:buFontTx/>
              <a:buAutoNum type="romanUcPeriod"/>
              <a:tabLst>
                <a:tab pos="6440806" algn="l"/>
                <a:tab pos="7614286" algn="l"/>
              </a:tabLst>
              <a:defRPr/>
            </a:pPr>
            <a:r>
              <a:rPr lang="en-US" sz="2400" dirty="0">
                <a:solidFill>
                  <a:srgbClr val="00FF00"/>
                </a:solidFill>
                <a:latin typeface="Arial" charset="0"/>
                <a:cs typeface="Arial" charset="0"/>
              </a:rPr>
              <a:t>Conclusions</a:t>
            </a:r>
            <a:r>
              <a:rPr lang="en-US" sz="2400" dirty="0">
                <a:latin typeface="Arial" charset="0"/>
                <a:cs typeface="Arial" charset="0"/>
              </a:rPr>
              <a:t>		</a:t>
            </a:r>
            <a:r>
              <a:rPr lang="en-US" sz="2400" dirty="0">
                <a:solidFill>
                  <a:srgbClr val="FFFF00"/>
                </a:solidFill>
                <a:latin typeface="Arial" charset="0"/>
                <a:cs typeface="Arial" charset="0"/>
              </a:rPr>
              <a:t>3:17,18</a:t>
            </a:r>
          </a:p>
        </p:txBody>
      </p:sp>
    </p:spTree>
    <p:extLst>
      <p:ext uri="{BB962C8B-B14F-4D97-AF65-F5344CB8AC3E}">
        <p14:creationId xmlns:p14="http://schemas.microsoft.com/office/powerpoint/2010/main" val="956802360"/>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E2A7F9BA-FA1A-4990-B239-A6D3E18E6C23}" type="slidenum">
              <a:rPr lang="en-US" altLang="en-US" b="0">
                <a:latin typeface="Times New Roman" panose="02020603050405020304" pitchFamily="18" charset="0"/>
              </a:rPr>
              <a:pPr/>
              <a:t>94</a:t>
            </a:fld>
            <a:endParaRPr lang="en-US" altLang="en-US" b="0">
              <a:latin typeface="Times New Roman" panose="02020603050405020304" pitchFamily="18" charset="0"/>
            </a:endParaRPr>
          </a:p>
        </p:txBody>
      </p:sp>
      <p:sp>
        <p:nvSpPr>
          <p:cNvPr id="3" name="Rectangle 2"/>
          <p:cNvSpPr/>
          <p:nvPr/>
        </p:nvSpPr>
        <p:spPr>
          <a:xfrm>
            <a:off x="986790" y="594360"/>
            <a:ext cx="10058400" cy="4635115"/>
          </a:xfrm>
          <a:prstGeom prst="rect">
            <a:avLst/>
          </a:prstGeom>
        </p:spPr>
        <p:txBody>
          <a:bodyPr>
            <a:spAutoFit/>
          </a:bodyPr>
          <a:lstStyle/>
          <a:p>
            <a:pPr algn="ctr">
              <a:defRPr/>
            </a:pPr>
            <a:r>
              <a:rPr lang="en-US" sz="3360" dirty="0">
                <a:solidFill>
                  <a:srgbClr val="FFFF00"/>
                </a:solidFill>
                <a:latin typeface="Arial" charset="0"/>
                <a:cs typeface="Arial" charset="0"/>
              </a:rPr>
              <a:t>Summary Theme of the 2 Peter: </a:t>
            </a:r>
          </a:p>
          <a:p>
            <a:pPr algn="ctr">
              <a:defRPr/>
            </a:pPr>
            <a:r>
              <a:rPr lang="en-US" sz="3360" dirty="0">
                <a:solidFill>
                  <a:srgbClr val="FFFF00"/>
                </a:solidFill>
                <a:latin typeface="Arial" charset="0"/>
                <a:cs typeface="Arial" charset="0"/>
              </a:rPr>
              <a:t> “Beware, But Grow” </a:t>
            </a:r>
          </a:p>
          <a:p>
            <a:pPr algn="ctr">
              <a:defRPr/>
            </a:pPr>
            <a:endParaRPr lang="en-US" sz="3360" dirty="0">
              <a:solidFill>
                <a:srgbClr val="FFFF00"/>
              </a:solidFill>
              <a:latin typeface="Arial" charset="0"/>
              <a:cs typeface="Arial" charset="0"/>
            </a:endParaRPr>
          </a:p>
          <a:p>
            <a:pPr marL="342900" indent="-342900">
              <a:buFontTx/>
              <a:buChar char="-"/>
              <a:defRPr/>
            </a:pPr>
            <a:r>
              <a:rPr lang="en-US" sz="2160" dirty="0">
                <a:latin typeface="Arial" charset="0"/>
                <a:cs typeface="Arial" charset="0"/>
              </a:rPr>
              <a:t>2 </a:t>
            </a:r>
            <a:r>
              <a:rPr lang="en-US" sz="2160" dirty="0" err="1">
                <a:latin typeface="Arial" charset="0"/>
                <a:cs typeface="Arial" charset="0"/>
              </a:rPr>
              <a:t>Pe</a:t>
            </a:r>
            <a:r>
              <a:rPr lang="en-US" sz="2160" dirty="0">
                <a:latin typeface="Arial" charset="0"/>
                <a:cs typeface="Arial" charset="0"/>
              </a:rPr>
              <a:t> 3:17 You therefore, beloved, since you know this beforehand, </a:t>
            </a:r>
            <a:r>
              <a:rPr lang="en-US" sz="2160" dirty="0">
                <a:solidFill>
                  <a:srgbClr val="FF3300"/>
                </a:solidFill>
                <a:latin typeface="Arial" charset="0"/>
                <a:cs typeface="Arial" charset="0"/>
              </a:rPr>
              <a:t>beware</a:t>
            </a:r>
            <a:r>
              <a:rPr lang="en-US" sz="2160" dirty="0">
                <a:latin typeface="Arial" charset="0"/>
                <a:cs typeface="Arial" charset="0"/>
              </a:rPr>
              <a:t> lest you also fall from your own steadfastness, being led away with the error of the wicked; 18 but </a:t>
            </a:r>
            <a:r>
              <a:rPr lang="en-US" sz="2160" dirty="0">
                <a:solidFill>
                  <a:srgbClr val="00FF00"/>
                </a:solidFill>
                <a:latin typeface="Arial" charset="0"/>
                <a:cs typeface="Arial" charset="0"/>
              </a:rPr>
              <a:t>grow</a:t>
            </a:r>
            <a:r>
              <a:rPr lang="en-US" sz="2160" dirty="0">
                <a:latin typeface="Arial" charset="0"/>
                <a:cs typeface="Arial" charset="0"/>
              </a:rPr>
              <a:t> in the grace and knowledge of our Lord and Savior Jesus Christ.</a:t>
            </a:r>
          </a:p>
          <a:p>
            <a:pPr marL="342900" indent="-342900">
              <a:buFontTx/>
              <a:buChar char="-"/>
              <a:defRPr/>
            </a:pPr>
            <a:endParaRPr lang="en-US" sz="2160" dirty="0">
              <a:latin typeface="Arial" charset="0"/>
              <a:cs typeface="Arial" charset="0"/>
            </a:endParaRPr>
          </a:p>
          <a:p>
            <a:pPr marL="342900" indent="-342900">
              <a:buFontTx/>
              <a:buChar char="-"/>
              <a:defRPr/>
            </a:pPr>
            <a:endParaRPr lang="en-US" sz="2160" dirty="0">
              <a:latin typeface="Arial" charset="0"/>
              <a:cs typeface="Arial" charset="0"/>
            </a:endParaRPr>
          </a:p>
          <a:p>
            <a:pPr>
              <a:defRPr/>
            </a:pPr>
            <a:r>
              <a:rPr lang="en-US" sz="2160" dirty="0">
                <a:solidFill>
                  <a:srgbClr val="FF3300"/>
                </a:solidFill>
                <a:latin typeface="Arial" charset="0"/>
                <a:cs typeface="Arial" charset="0"/>
              </a:rPr>
              <a:t>“Beware” </a:t>
            </a:r>
            <a:r>
              <a:rPr lang="en-US" sz="2160" dirty="0">
                <a:latin typeface="Arial" charset="0"/>
                <a:cs typeface="Arial" charset="0"/>
              </a:rPr>
              <a:t>lest you fall, being led away with error – 17</a:t>
            </a:r>
          </a:p>
          <a:p>
            <a:pPr>
              <a:defRPr/>
            </a:pPr>
            <a:endParaRPr lang="en-US" sz="2160" dirty="0">
              <a:latin typeface="Arial" charset="0"/>
              <a:cs typeface="Arial" charset="0"/>
            </a:endParaRPr>
          </a:p>
          <a:p>
            <a:pPr>
              <a:defRPr/>
            </a:pPr>
            <a:r>
              <a:rPr lang="en-US" sz="2160" dirty="0">
                <a:solidFill>
                  <a:srgbClr val="00FF00"/>
                </a:solidFill>
                <a:latin typeface="Arial" charset="0"/>
                <a:cs typeface="Arial" charset="0"/>
              </a:rPr>
              <a:t>“But Grow” </a:t>
            </a:r>
            <a:r>
              <a:rPr lang="en-US" sz="2160" dirty="0">
                <a:latin typeface="Arial" charset="0"/>
                <a:cs typeface="Arial" charset="0"/>
              </a:rPr>
              <a:t>in the grace and knowledge of our Lord and Savior - 18</a:t>
            </a:r>
          </a:p>
        </p:txBody>
      </p:sp>
    </p:spTree>
    <p:extLst>
      <p:ext uri="{BB962C8B-B14F-4D97-AF65-F5344CB8AC3E}">
        <p14:creationId xmlns:p14="http://schemas.microsoft.com/office/powerpoint/2010/main" val="2483369989"/>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4"/>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A6DA8119-C4FD-4DD5-A4DA-A206CA8AFBFE}" type="slidenum">
              <a:rPr lang="en-US" altLang="en-US" b="0">
                <a:latin typeface="Times New Roman" panose="02020603050405020304" pitchFamily="18" charset="0"/>
              </a:rPr>
              <a:pPr/>
              <a:t>95</a:t>
            </a:fld>
            <a:endParaRPr lang="en-US" altLang="en-US" b="0">
              <a:latin typeface="Times New Roman" panose="02020603050405020304" pitchFamily="18" charset="0"/>
            </a:endParaRPr>
          </a:p>
        </p:txBody>
      </p:sp>
      <p:sp>
        <p:nvSpPr>
          <p:cNvPr id="221187" name="Rectangle 2"/>
          <p:cNvSpPr>
            <a:spLocks noGrp="1" noChangeArrowheads="1"/>
          </p:cNvSpPr>
          <p:nvPr>
            <p:ph type="title"/>
          </p:nvPr>
        </p:nvSpPr>
        <p:spPr>
          <a:xfrm>
            <a:off x="609600" y="0"/>
            <a:ext cx="10972800" cy="685800"/>
          </a:xfrm>
        </p:spPr>
        <p:txBody>
          <a:bodyPr/>
          <a:lstStyle/>
          <a:p>
            <a:r>
              <a:rPr lang="en-US" altLang="en-US" sz="4320"/>
              <a:t>Similarities in II Peter 2 &amp; Jude</a:t>
            </a:r>
          </a:p>
        </p:txBody>
      </p:sp>
      <p:sp>
        <p:nvSpPr>
          <p:cNvPr id="221188" name="Rectangle 3"/>
          <p:cNvSpPr>
            <a:spLocks noGrp="1" noChangeArrowheads="1"/>
          </p:cNvSpPr>
          <p:nvPr>
            <p:ph type="body" idx="1"/>
          </p:nvPr>
        </p:nvSpPr>
        <p:spPr>
          <a:xfrm>
            <a:off x="941070" y="685800"/>
            <a:ext cx="10607040" cy="4114800"/>
          </a:xfrm>
        </p:spPr>
        <p:txBody>
          <a:bodyPr>
            <a:normAutofit fontScale="55000" lnSpcReduction="20000"/>
          </a:bodyPr>
          <a:lstStyle/>
          <a:p>
            <a:pPr>
              <a:buNone/>
              <a:tabLst>
                <a:tab pos="1232536" algn="l"/>
                <a:tab pos="2061210" algn="l"/>
              </a:tabLst>
            </a:pPr>
            <a:r>
              <a:rPr lang="en-US" altLang="en-US" sz="2400" u="sng">
                <a:solidFill>
                  <a:schemeClr val="folHlink"/>
                </a:solidFill>
              </a:rPr>
              <a:t>II Pet</a:t>
            </a:r>
            <a:r>
              <a:rPr lang="en-US" altLang="en-US" sz="2400">
                <a:solidFill>
                  <a:schemeClr val="folHlink"/>
                </a:solidFill>
              </a:rPr>
              <a:t>  </a:t>
            </a:r>
            <a:r>
              <a:rPr lang="en-US" altLang="en-US" sz="2400" u="sng">
                <a:solidFill>
                  <a:schemeClr val="folHlink"/>
                </a:solidFill>
              </a:rPr>
              <a:t>Jude</a:t>
            </a:r>
          </a:p>
          <a:p>
            <a:pPr>
              <a:buNone/>
              <a:tabLst>
                <a:tab pos="1232536" algn="l"/>
                <a:tab pos="2061210" algn="l"/>
              </a:tabLst>
            </a:pPr>
            <a:r>
              <a:rPr lang="en-US" altLang="en-US" sz="2400"/>
              <a:t>2:3	4	their condemnation written of old</a:t>
            </a:r>
          </a:p>
          <a:p>
            <a:pPr>
              <a:buNone/>
              <a:tabLst>
                <a:tab pos="1232536" algn="l"/>
                <a:tab pos="2061210" algn="l"/>
              </a:tabLst>
            </a:pPr>
            <a:r>
              <a:rPr lang="en-US" altLang="en-US" sz="2400"/>
              <a:t>2:1	4	crept in privately … denying the master</a:t>
            </a:r>
          </a:p>
          <a:p>
            <a:pPr>
              <a:buNone/>
              <a:tabLst>
                <a:tab pos="1232536" algn="l"/>
                <a:tab pos="2061210" algn="l"/>
              </a:tabLst>
            </a:pPr>
            <a:r>
              <a:rPr lang="en-US" altLang="en-US" sz="2400"/>
              <a:t>1:12	5	put in remembrance … though ye know</a:t>
            </a:r>
          </a:p>
          <a:p>
            <a:pPr>
              <a:buNone/>
              <a:tabLst>
                <a:tab pos="1232536" algn="l"/>
                <a:tab pos="2061210" algn="l"/>
              </a:tabLst>
            </a:pPr>
            <a:r>
              <a:rPr lang="en-US" altLang="en-US" sz="2400"/>
              <a:t>2:4	6	angels that sinned (kept not their habitation)</a:t>
            </a:r>
          </a:p>
          <a:p>
            <a:pPr>
              <a:buNone/>
              <a:tabLst>
                <a:tab pos="1232536" algn="l"/>
                <a:tab pos="2061210" algn="l"/>
              </a:tabLst>
            </a:pPr>
            <a:r>
              <a:rPr lang="en-US" altLang="en-US" sz="2400"/>
              <a:t>2:6	7	destruction of Sodom &amp; Gomorrah</a:t>
            </a:r>
          </a:p>
          <a:p>
            <a:pPr>
              <a:buNone/>
              <a:tabLst>
                <a:tab pos="1232536" algn="l"/>
                <a:tab pos="2061210" algn="l"/>
              </a:tabLst>
            </a:pPr>
            <a:r>
              <a:rPr lang="en-US" altLang="en-US" sz="2400"/>
              <a:t>2:10	8	false teachers rail at dignities, despise rule</a:t>
            </a:r>
          </a:p>
          <a:p>
            <a:pPr>
              <a:buNone/>
              <a:tabLst>
                <a:tab pos="1232536" algn="l"/>
                <a:tab pos="2061210" algn="l"/>
              </a:tabLst>
            </a:pPr>
            <a:r>
              <a:rPr lang="en-US" altLang="en-US" sz="2400"/>
              <a:t>2:11	9	angels (Michael) didn’t dispute with the devil</a:t>
            </a:r>
          </a:p>
          <a:p>
            <a:pPr>
              <a:buNone/>
              <a:tabLst>
                <a:tab pos="1232536" algn="l"/>
                <a:tab pos="2061210" algn="l"/>
              </a:tabLst>
            </a:pPr>
            <a:r>
              <a:rPr lang="en-US" altLang="en-US" sz="2400"/>
              <a:t>2:12	10	rail at what they don’t understand … will be destroyed</a:t>
            </a:r>
          </a:p>
          <a:p>
            <a:pPr>
              <a:buNone/>
              <a:tabLst>
                <a:tab pos="1232536" algn="l"/>
                <a:tab pos="2061210" algn="l"/>
              </a:tabLst>
            </a:pPr>
            <a:r>
              <a:rPr lang="en-US" altLang="en-US" sz="2400"/>
              <a:t>2:15	11	example of Balaam</a:t>
            </a:r>
          </a:p>
          <a:p>
            <a:pPr>
              <a:buNone/>
              <a:tabLst>
                <a:tab pos="1232536" algn="l"/>
                <a:tab pos="2061210" algn="l"/>
              </a:tabLst>
            </a:pPr>
            <a:r>
              <a:rPr lang="en-US" altLang="en-US" sz="2400"/>
              <a:t>2:13	12	hidden (rocks) in (love) feasts</a:t>
            </a:r>
          </a:p>
          <a:p>
            <a:pPr>
              <a:buNone/>
              <a:tabLst>
                <a:tab pos="1232536" algn="l"/>
                <a:tab pos="2061210" algn="l"/>
              </a:tabLst>
            </a:pPr>
            <a:r>
              <a:rPr lang="en-US" altLang="en-US" sz="2400"/>
              <a:t>2:17	13	waves, foam, etc.  …blackness reserved for them</a:t>
            </a:r>
          </a:p>
          <a:p>
            <a:pPr>
              <a:buNone/>
              <a:tabLst>
                <a:tab pos="1232536" algn="l"/>
                <a:tab pos="2061210" algn="l"/>
              </a:tabLst>
            </a:pPr>
            <a:r>
              <a:rPr lang="en-US" altLang="en-US" sz="2400"/>
              <a:t>2:18	16	uttering (speaking) great swelling words</a:t>
            </a:r>
          </a:p>
          <a:p>
            <a:pPr>
              <a:buNone/>
              <a:tabLst>
                <a:tab pos="1232536" algn="l"/>
                <a:tab pos="2061210" algn="l"/>
              </a:tabLst>
            </a:pPr>
            <a:r>
              <a:rPr lang="en-US" altLang="en-US" sz="2400"/>
              <a:t>2:18	16	enticing in lusts</a:t>
            </a:r>
          </a:p>
          <a:p>
            <a:pPr>
              <a:buNone/>
              <a:tabLst>
                <a:tab pos="1232536" algn="l"/>
                <a:tab pos="2061210" algn="l"/>
              </a:tabLst>
            </a:pPr>
            <a:r>
              <a:rPr lang="en-US" altLang="en-US" sz="2400"/>
              <a:t>3:2	17	remember words of the apostles</a:t>
            </a:r>
          </a:p>
          <a:p>
            <a:pPr>
              <a:buNone/>
              <a:tabLst>
                <a:tab pos="1232536" algn="l"/>
                <a:tab pos="2061210" algn="l"/>
              </a:tabLst>
            </a:pPr>
            <a:endParaRPr lang="en-US" altLang="en-US" sz="2400"/>
          </a:p>
        </p:txBody>
      </p:sp>
    </p:spTree>
    <p:extLst>
      <p:ext uri="{BB962C8B-B14F-4D97-AF65-F5344CB8AC3E}">
        <p14:creationId xmlns:p14="http://schemas.microsoft.com/office/powerpoint/2010/main" val="3049499622"/>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1"/>
          <p:cNvSpPr>
            <a:spLocks noGrp="1"/>
          </p:cNvSpPr>
          <p:nvPr>
            <p:ph type="sldNum" sz="quarter" idx="11"/>
          </p:nvPr>
        </p:nvSpPr>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BB51D6CE-7319-4A85-82FF-9C20E40838F0}" type="slidenum">
              <a:rPr lang="en-US" altLang="en-US" b="0">
                <a:latin typeface="Times New Roman" panose="02020603050405020304" pitchFamily="18" charset="0"/>
              </a:rPr>
              <a:pPr/>
              <a:t>96</a:t>
            </a:fld>
            <a:endParaRPr lang="en-US" altLang="en-US" b="0">
              <a:latin typeface="Times New Roman" panose="02020603050405020304" pitchFamily="18" charset="0"/>
            </a:endParaRPr>
          </a:p>
        </p:txBody>
      </p:sp>
      <p:sp>
        <p:nvSpPr>
          <p:cNvPr id="3" name="Rectangle 2"/>
          <p:cNvSpPr/>
          <p:nvPr/>
        </p:nvSpPr>
        <p:spPr>
          <a:xfrm>
            <a:off x="1064896" y="1051560"/>
            <a:ext cx="10243184" cy="3715633"/>
          </a:xfrm>
          <a:prstGeom prst="rect">
            <a:avLst/>
          </a:prstGeom>
        </p:spPr>
        <p:txBody>
          <a:bodyPr>
            <a:spAutoFit/>
          </a:bodyPr>
          <a:lstStyle/>
          <a:p>
            <a:pPr eaLnBrk="0" hangingPunct="0">
              <a:defRPr/>
            </a:pPr>
            <a:r>
              <a:rPr lang="en-US" sz="3924" dirty="0">
                <a:latin typeface="Arial" charset="0"/>
              </a:rPr>
              <a:t>Break into groups to list top 2-3 things learned in this study and how they can help us serve Christ.</a:t>
            </a:r>
          </a:p>
          <a:p>
            <a:pPr eaLnBrk="0" hangingPunct="0">
              <a:defRPr/>
            </a:pPr>
            <a:endParaRPr lang="en-US" sz="3924" dirty="0">
              <a:latin typeface="Arial" charset="0"/>
            </a:endParaRPr>
          </a:p>
          <a:p>
            <a:pPr eaLnBrk="0" hangingPunct="0">
              <a:defRPr/>
            </a:pPr>
            <a:r>
              <a:rPr lang="en-US" sz="3924" dirty="0">
                <a:latin typeface="Arial" charset="0"/>
              </a:rPr>
              <a:t>Focus report-outs on uses of this knowledge and specific personal applications</a:t>
            </a:r>
          </a:p>
        </p:txBody>
      </p:sp>
      <p:sp>
        <p:nvSpPr>
          <p:cNvPr id="222212" name="Rectangle 2"/>
          <p:cNvSpPr txBox="1">
            <a:spLocks noChangeArrowheads="1"/>
          </p:cNvSpPr>
          <p:nvPr/>
        </p:nvSpPr>
        <p:spPr bwMode="auto">
          <a:xfrm>
            <a:off x="1432560" y="76200"/>
            <a:ext cx="932688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4800">
                <a:solidFill>
                  <a:srgbClr val="FFFF00"/>
                </a:solidFill>
              </a:rPr>
              <a:t>Group Work</a:t>
            </a:r>
          </a:p>
        </p:txBody>
      </p:sp>
    </p:spTree>
    <p:extLst>
      <p:ext uri="{BB962C8B-B14F-4D97-AF65-F5344CB8AC3E}">
        <p14:creationId xmlns:p14="http://schemas.microsoft.com/office/powerpoint/2010/main" val="805608948"/>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p:txBody>
          <a:bodyPr/>
          <a:lstStyle/>
          <a:p>
            <a:r>
              <a:rPr lang="en-US" altLang="en-US"/>
              <a:t>True Teachings</a:t>
            </a:r>
          </a:p>
        </p:txBody>
      </p:sp>
      <p:sp>
        <p:nvSpPr>
          <p:cNvPr id="3" name="Content Placeholder 2"/>
          <p:cNvSpPr>
            <a:spLocks noGrp="1"/>
          </p:cNvSpPr>
          <p:nvPr>
            <p:ph idx="1"/>
          </p:nvPr>
        </p:nvSpPr>
        <p:spPr>
          <a:xfrm>
            <a:off x="1432560" y="1051560"/>
            <a:ext cx="9326880" cy="4114800"/>
          </a:xfrm>
        </p:spPr>
        <p:txBody>
          <a:bodyPr>
            <a:normAutofit fontScale="92500" lnSpcReduction="20000"/>
          </a:bodyPr>
          <a:lstStyle/>
          <a:p>
            <a:pPr>
              <a:buFont typeface="Wingdings" panose="05000000000000000000" pitchFamily="2" charset="2"/>
              <a:buChar char="q"/>
            </a:pPr>
            <a:r>
              <a:rPr lang="en-US" altLang="en-US" sz="2880"/>
              <a:t>God’s commands are absolute and unchanging; full obedience is required.</a:t>
            </a:r>
          </a:p>
          <a:p>
            <a:pPr>
              <a:buFont typeface="Wingdings" panose="05000000000000000000" pitchFamily="2" charset="2"/>
              <a:buChar char="q"/>
            </a:pPr>
            <a:r>
              <a:rPr lang="en-US" altLang="en-US" sz="2880"/>
              <a:t>Immorality can cause one to be lost and should not be tolerated in the church.</a:t>
            </a:r>
          </a:p>
          <a:p>
            <a:pPr>
              <a:buFont typeface="Wingdings" panose="05000000000000000000" pitchFamily="2" charset="2"/>
              <a:buChar char="q"/>
            </a:pPr>
            <a:r>
              <a:rPr lang="en-US" altLang="en-US" sz="2880"/>
              <a:t>The scriptures are verbally inspired and should be carefully followed.</a:t>
            </a:r>
          </a:p>
          <a:p>
            <a:pPr>
              <a:buFont typeface="Wingdings" panose="05000000000000000000" pitchFamily="2" charset="2"/>
              <a:buChar char="q"/>
            </a:pPr>
            <a:r>
              <a:rPr lang="en-US" altLang="en-US" sz="2880"/>
              <a:t>Jesus rose, bodily, from the dead, and so will we.</a:t>
            </a:r>
          </a:p>
          <a:p>
            <a:pPr>
              <a:buFont typeface="Wingdings" panose="05000000000000000000" pitchFamily="2" charset="2"/>
              <a:buChar char="q"/>
            </a:pPr>
            <a:r>
              <a:rPr lang="en-US" altLang="en-US" sz="2880"/>
              <a:t>Jesus is the Son of God and has absolute authority as our King.</a:t>
            </a:r>
          </a:p>
          <a:p>
            <a:pPr>
              <a:buFont typeface="Wingdings" panose="05000000000000000000" pitchFamily="2" charset="2"/>
              <a:buChar char="q"/>
            </a:pPr>
            <a:r>
              <a:rPr lang="en-US" altLang="en-US" sz="2880"/>
              <a:t>There is a judgment day coming when the wicked will be punished.</a:t>
            </a:r>
          </a:p>
        </p:txBody>
      </p:sp>
      <p:sp>
        <p:nvSpPr>
          <p:cNvPr id="4"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010BB75C-881C-4F8D-B9EA-59A94B05B41D}" type="slidenum">
              <a:rPr lang="en-US" altLang="en-US" b="0">
                <a:latin typeface="Times New Roman" panose="02020603050405020304" pitchFamily="18" charset="0"/>
              </a:rPr>
              <a:pPr/>
              <a:t>97</a:t>
            </a:fld>
            <a:endParaRPr lang="en-US" altLang="en-US" b="0">
              <a:latin typeface="Times New Roman" panose="02020603050405020304" pitchFamily="18" charset="0"/>
            </a:endParaRPr>
          </a:p>
        </p:txBody>
      </p:sp>
    </p:spTree>
    <p:extLst>
      <p:ext uri="{BB962C8B-B14F-4D97-AF65-F5344CB8AC3E}">
        <p14:creationId xmlns:p14="http://schemas.microsoft.com/office/powerpoint/2010/main" val="276478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1ADF1564-DFAE-4255-A220-12C2F2CB500C}" type="slidenum">
              <a:rPr lang="en-US" altLang="en-US" b="0">
                <a:latin typeface="Times New Roman" panose="02020603050405020304" pitchFamily="18" charset="0"/>
              </a:rPr>
              <a:pPr/>
              <a:t>98</a:t>
            </a:fld>
            <a:endParaRPr lang="en-US" altLang="en-US" b="0">
              <a:latin typeface="Times New Roman" panose="02020603050405020304" pitchFamily="18" charset="0"/>
            </a:endParaRPr>
          </a:p>
        </p:txBody>
      </p:sp>
      <p:sp>
        <p:nvSpPr>
          <p:cNvPr id="224259" name="Rectangle 2"/>
          <p:cNvSpPr>
            <a:spLocks noGrp="1" noChangeArrowheads="1"/>
          </p:cNvSpPr>
          <p:nvPr>
            <p:ph type="title"/>
          </p:nvPr>
        </p:nvSpPr>
        <p:spPr>
          <a:xfrm>
            <a:off x="1432560" y="76200"/>
            <a:ext cx="9326880" cy="533400"/>
          </a:xfrm>
        </p:spPr>
        <p:txBody>
          <a:bodyPr>
            <a:normAutofit fontScale="90000"/>
          </a:bodyPr>
          <a:lstStyle/>
          <a:p>
            <a:r>
              <a:rPr lang="en-US" altLang="en-US" sz="3840"/>
              <a:t>Two World Views in Conflict  (Then)</a:t>
            </a:r>
          </a:p>
        </p:txBody>
      </p:sp>
      <p:sp>
        <p:nvSpPr>
          <p:cNvPr id="30723" name="AutoShape 3"/>
          <p:cNvSpPr>
            <a:spLocks noChangeArrowheads="1"/>
          </p:cNvSpPr>
          <p:nvPr/>
        </p:nvSpPr>
        <p:spPr bwMode="auto">
          <a:xfrm>
            <a:off x="721996" y="4123683"/>
            <a:ext cx="3749040" cy="469916"/>
          </a:xfrm>
          <a:prstGeom prst="roundRect">
            <a:avLst>
              <a:gd name="adj" fmla="val 16667"/>
            </a:avLst>
          </a:prstGeom>
          <a:gradFill rotWithShape="0">
            <a:gsLst>
              <a:gs pos="0">
                <a:srgbClr val="000099"/>
              </a:gs>
              <a:gs pos="50000">
                <a:schemeClr val="bg2"/>
              </a:gs>
              <a:gs pos="100000">
                <a:srgbClr val="000099"/>
              </a:gs>
            </a:gsLst>
            <a:lin ang="27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defRPr/>
            </a:pPr>
            <a:endParaRPr lang="en-US" sz="2160"/>
          </a:p>
        </p:txBody>
      </p:sp>
      <p:sp>
        <p:nvSpPr>
          <p:cNvPr id="140293" name="Text Box 4"/>
          <p:cNvSpPr txBox="1">
            <a:spLocks noChangeArrowheads="1"/>
          </p:cNvSpPr>
          <p:nvPr/>
        </p:nvSpPr>
        <p:spPr bwMode="auto">
          <a:xfrm>
            <a:off x="690736" y="5257801"/>
            <a:ext cx="3693447" cy="12003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Walks after the Flesh, in</a:t>
            </a:r>
          </a:p>
          <a:p>
            <a:pPr algn="ctr"/>
            <a:r>
              <a:rPr lang="en-US" altLang="en-US" sz="2400"/>
              <a:t>The Lusts of Defilement</a:t>
            </a:r>
          </a:p>
          <a:p>
            <a:pPr algn="ctr"/>
            <a:r>
              <a:rPr lang="en-US" altLang="en-US" sz="2400"/>
              <a:t>(II Pet 2:10)</a:t>
            </a:r>
          </a:p>
        </p:txBody>
      </p:sp>
      <p:sp>
        <p:nvSpPr>
          <p:cNvPr id="140294" name="Text Box 6"/>
          <p:cNvSpPr txBox="1">
            <a:spLocks noChangeArrowheads="1"/>
          </p:cNvSpPr>
          <p:nvPr/>
        </p:nvSpPr>
        <p:spPr bwMode="auto">
          <a:xfrm>
            <a:off x="2130881" y="4648201"/>
            <a:ext cx="923651" cy="5355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880">
                <a:solidFill>
                  <a:srgbClr val="FFFF00"/>
                </a:solidFill>
              </a:rPr>
              <a:t>Man</a:t>
            </a:r>
          </a:p>
        </p:txBody>
      </p:sp>
      <p:sp>
        <p:nvSpPr>
          <p:cNvPr id="140295" name="Text Box 7"/>
          <p:cNvSpPr txBox="1">
            <a:spLocks noChangeArrowheads="1"/>
          </p:cNvSpPr>
          <p:nvPr/>
        </p:nvSpPr>
        <p:spPr bwMode="auto">
          <a:xfrm>
            <a:off x="1029071" y="3354706"/>
            <a:ext cx="3009157"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Gods are Partakers</a:t>
            </a:r>
          </a:p>
          <a:p>
            <a:pPr algn="ctr"/>
            <a:r>
              <a:rPr lang="en-US" altLang="en-US" sz="2400"/>
              <a:t>Of Human Nature</a:t>
            </a:r>
          </a:p>
        </p:txBody>
      </p:sp>
      <p:sp>
        <p:nvSpPr>
          <p:cNvPr id="140296" name="Text Box 8"/>
          <p:cNvSpPr txBox="1">
            <a:spLocks noChangeArrowheads="1"/>
          </p:cNvSpPr>
          <p:nvPr/>
        </p:nvSpPr>
        <p:spPr bwMode="auto">
          <a:xfrm>
            <a:off x="1381882" y="1127761"/>
            <a:ext cx="2436886"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Nothing Infinite</a:t>
            </a:r>
          </a:p>
        </p:txBody>
      </p:sp>
      <p:sp>
        <p:nvSpPr>
          <p:cNvPr id="140298" name="AutoShape 10"/>
          <p:cNvSpPr>
            <a:spLocks noChangeArrowheads="1"/>
          </p:cNvSpPr>
          <p:nvPr/>
        </p:nvSpPr>
        <p:spPr bwMode="auto">
          <a:xfrm>
            <a:off x="1699260" y="4102282"/>
            <a:ext cx="1712596" cy="482239"/>
          </a:xfrm>
          <a:prstGeom prst="upArrow">
            <a:avLst>
              <a:gd name="adj1" fmla="val 50000"/>
              <a:gd name="adj2" fmla="val 25000"/>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40299" name="Text Box 11"/>
          <p:cNvSpPr txBox="1">
            <a:spLocks noChangeArrowheads="1"/>
          </p:cNvSpPr>
          <p:nvPr/>
        </p:nvSpPr>
        <p:spPr bwMode="auto">
          <a:xfrm>
            <a:off x="7573834" y="5377816"/>
            <a:ext cx="4031873" cy="15696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“Having Escaped from the</a:t>
            </a:r>
          </a:p>
          <a:p>
            <a:pPr algn="ctr"/>
            <a:r>
              <a:rPr lang="en-US" altLang="en-US" sz="2400"/>
              <a:t>Corruption that is in the</a:t>
            </a:r>
          </a:p>
          <a:p>
            <a:pPr algn="ctr"/>
            <a:r>
              <a:rPr lang="en-US" altLang="en-US" sz="2400"/>
              <a:t>World through Lust”</a:t>
            </a:r>
          </a:p>
          <a:p>
            <a:pPr algn="ctr"/>
            <a:r>
              <a:rPr lang="en-US" altLang="en-US" sz="2400"/>
              <a:t>(II Pet 1:4)</a:t>
            </a:r>
          </a:p>
        </p:txBody>
      </p:sp>
      <p:sp>
        <p:nvSpPr>
          <p:cNvPr id="30732" name="AutoShape 12"/>
          <p:cNvSpPr>
            <a:spLocks noChangeArrowheads="1"/>
          </p:cNvSpPr>
          <p:nvPr/>
        </p:nvSpPr>
        <p:spPr bwMode="auto">
          <a:xfrm>
            <a:off x="7966710" y="3022593"/>
            <a:ext cx="3657600" cy="469916"/>
          </a:xfrm>
          <a:prstGeom prst="roundRect">
            <a:avLst>
              <a:gd name="adj" fmla="val 16667"/>
            </a:avLst>
          </a:prstGeom>
          <a:gradFill rotWithShape="0">
            <a:gsLst>
              <a:gs pos="0">
                <a:srgbClr val="000099"/>
              </a:gs>
              <a:gs pos="50000">
                <a:schemeClr val="bg2"/>
              </a:gs>
              <a:gs pos="100000">
                <a:srgbClr val="000099"/>
              </a:gs>
            </a:gsLst>
            <a:lin ang="27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defRPr/>
            </a:pPr>
            <a:endParaRPr lang="en-US" sz="2160"/>
          </a:p>
        </p:txBody>
      </p:sp>
      <p:sp>
        <p:nvSpPr>
          <p:cNvPr id="140301" name="AutoShape 13"/>
          <p:cNvSpPr>
            <a:spLocks noChangeArrowheads="1"/>
          </p:cNvSpPr>
          <p:nvPr/>
        </p:nvSpPr>
        <p:spPr bwMode="auto">
          <a:xfrm>
            <a:off x="9433560" y="4997124"/>
            <a:ext cx="366960" cy="469916"/>
          </a:xfrm>
          <a:prstGeom prst="upArrow">
            <a:avLst>
              <a:gd name="adj1" fmla="val 50000"/>
              <a:gd name="adj2" fmla="val 24952"/>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140302" name="Text Box 14"/>
          <p:cNvSpPr txBox="1">
            <a:spLocks noChangeArrowheads="1"/>
          </p:cNvSpPr>
          <p:nvPr/>
        </p:nvSpPr>
        <p:spPr bwMode="auto">
          <a:xfrm>
            <a:off x="8800108" y="4076701"/>
            <a:ext cx="1518364"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solidFill>
                  <a:srgbClr val="FFFF00"/>
                </a:solidFill>
              </a:rPr>
              <a:t>The</a:t>
            </a:r>
          </a:p>
          <a:p>
            <a:pPr algn="ctr"/>
            <a:r>
              <a:rPr lang="en-US" altLang="en-US" sz="2400">
                <a:solidFill>
                  <a:srgbClr val="FFFF00"/>
                </a:solidFill>
              </a:rPr>
              <a:t>Christian</a:t>
            </a:r>
          </a:p>
        </p:txBody>
      </p:sp>
      <p:sp>
        <p:nvSpPr>
          <p:cNvPr id="140303" name="Text Box 15"/>
          <p:cNvSpPr txBox="1">
            <a:spLocks noChangeArrowheads="1"/>
          </p:cNvSpPr>
          <p:nvPr/>
        </p:nvSpPr>
        <p:spPr bwMode="auto">
          <a:xfrm>
            <a:off x="8039842" y="2286000"/>
            <a:ext cx="3589444" cy="19389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Man is Made a Partaker</a:t>
            </a:r>
          </a:p>
          <a:p>
            <a:pPr algn="ctr"/>
            <a:r>
              <a:rPr lang="en-US" altLang="en-US" sz="2400"/>
              <a:t>Of the Divine Nature…</a:t>
            </a:r>
          </a:p>
          <a:p>
            <a:pPr algn="ctr"/>
            <a:r>
              <a:rPr lang="en-US" altLang="en-US" sz="2400"/>
              <a:t>Through the </a:t>
            </a:r>
          </a:p>
          <a:p>
            <a:pPr algn="ctr"/>
            <a:r>
              <a:rPr lang="en-US" altLang="en-US" sz="2400"/>
              <a:t>Knowledge of God</a:t>
            </a:r>
          </a:p>
          <a:p>
            <a:pPr algn="ctr"/>
            <a:r>
              <a:rPr lang="en-US" altLang="en-US" sz="2400"/>
              <a:t>(II Pet 1:4)</a:t>
            </a:r>
          </a:p>
        </p:txBody>
      </p:sp>
      <p:sp>
        <p:nvSpPr>
          <p:cNvPr id="140304" name="Cloud" descr="White marble"/>
          <p:cNvSpPr>
            <a:spLocks noChangeAspect="1" noEditPoints="1" noChangeArrowheads="1"/>
          </p:cNvSpPr>
          <p:nvPr/>
        </p:nvSpPr>
        <p:spPr bwMode="auto">
          <a:xfrm>
            <a:off x="7825740" y="521970"/>
            <a:ext cx="3657600" cy="1295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blipFill dpi="0" rotWithShape="0">
            <a:blip r:embed="rId2"/>
            <a:srcRect/>
            <a:tile tx="0" ty="0" sx="100000" sy="100000" flip="none" algn="tl"/>
          </a:blipFill>
          <a:ln w="9525">
            <a:solidFill>
              <a:srgbClr val="000000"/>
            </a:solidFill>
            <a:miter lim="800000"/>
            <a:headEnd/>
            <a:tailEnd/>
          </a:ln>
          <a:effectLst>
            <a:outerShdw dist="107763" dir="2700000" algn="ctr" rotWithShape="0">
              <a:srgbClr val="969696">
                <a:alpha val="50000"/>
              </a:srgbClr>
            </a:outerShdw>
          </a:effec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lnSpc>
                <a:spcPct val="90000"/>
              </a:lnSpc>
            </a:pPr>
            <a:r>
              <a:rPr lang="en-US" altLang="en-US" sz="2400">
                <a:solidFill>
                  <a:schemeClr val="bg2"/>
                </a:solidFill>
              </a:rPr>
              <a:t>An Infinite, Intrusive,</a:t>
            </a:r>
          </a:p>
          <a:p>
            <a:pPr algn="ctr">
              <a:lnSpc>
                <a:spcPct val="90000"/>
              </a:lnSpc>
            </a:pPr>
            <a:r>
              <a:rPr lang="en-US" altLang="en-US" sz="2400">
                <a:solidFill>
                  <a:schemeClr val="bg2"/>
                </a:solidFill>
              </a:rPr>
              <a:t>Personal God</a:t>
            </a:r>
          </a:p>
        </p:txBody>
      </p:sp>
      <p:sp>
        <p:nvSpPr>
          <p:cNvPr id="30737" name="AutoShape 17"/>
          <p:cNvSpPr>
            <a:spLocks noChangeArrowheads="1"/>
          </p:cNvSpPr>
          <p:nvPr/>
        </p:nvSpPr>
        <p:spPr bwMode="auto">
          <a:xfrm>
            <a:off x="9494521" y="1781992"/>
            <a:ext cx="544830" cy="482239"/>
          </a:xfrm>
          <a:prstGeom prst="downArrow">
            <a:avLst>
              <a:gd name="adj1" fmla="val 50000"/>
              <a:gd name="adj2" fmla="val 25000"/>
            </a:avLst>
          </a:prstGeom>
          <a:solidFill>
            <a:srgbClr val="FF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sp>
        <p:nvSpPr>
          <p:cNvPr id="30738" name="AutoShape 18"/>
          <p:cNvSpPr>
            <a:spLocks noChangeArrowheads="1"/>
          </p:cNvSpPr>
          <p:nvPr/>
        </p:nvSpPr>
        <p:spPr bwMode="auto">
          <a:xfrm>
            <a:off x="10315576" y="1642927"/>
            <a:ext cx="548640" cy="482239"/>
          </a:xfrm>
          <a:prstGeom prst="downArrow">
            <a:avLst>
              <a:gd name="adj1" fmla="val 50000"/>
              <a:gd name="adj2" fmla="val 25000"/>
            </a:avLst>
          </a:prstGeom>
          <a:solidFill>
            <a:srgbClr val="FF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sp>
        <p:nvSpPr>
          <p:cNvPr id="30739" name="AutoShape 19"/>
          <p:cNvSpPr>
            <a:spLocks noChangeArrowheads="1"/>
          </p:cNvSpPr>
          <p:nvPr/>
        </p:nvSpPr>
        <p:spPr bwMode="auto">
          <a:xfrm>
            <a:off x="8580121" y="1686742"/>
            <a:ext cx="544830" cy="482239"/>
          </a:xfrm>
          <a:prstGeom prst="downArrow">
            <a:avLst>
              <a:gd name="adj1" fmla="val 50000"/>
              <a:gd name="adj2" fmla="val 25000"/>
            </a:avLst>
          </a:prstGeom>
          <a:solidFill>
            <a:srgbClr val="FF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grpSp>
        <p:nvGrpSpPr>
          <p:cNvPr id="140308" name="Group 28"/>
          <p:cNvGrpSpPr>
            <a:grpSpLocks/>
          </p:cNvGrpSpPr>
          <p:nvPr/>
        </p:nvGrpSpPr>
        <p:grpSpPr bwMode="auto">
          <a:xfrm>
            <a:off x="2164081" y="1877362"/>
            <a:ext cx="834390" cy="1395429"/>
            <a:chOff x="816" y="1182"/>
            <a:chExt cx="438" cy="880"/>
          </a:xfrm>
        </p:grpSpPr>
        <p:sp>
          <p:nvSpPr>
            <p:cNvPr id="224288" name="Line 29"/>
            <p:cNvSpPr>
              <a:spLocks noChangeShapeType="1"/>
            </p:cNvSpPr>
            <p:nvPr/>
          </p:nvSpPr>
          <p:spPr bwMode="auto">
            <a:xfrm>
              <a:off x="1153" y="1540"/>
              <a:ext cx="97" cy="39"/>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4289" name="Line 30"/>
            <p:cNvSpPr>
              <a:spLocks noChangeShapeType="1"/>
            </p:cNvSpPr>
            <p:nvPr/>
          </p:nvSpPr>
          <p:spPr bwMode="auto">
            <a:xfrm>
              <a:off x="1250" y="1579"/>
              <a:ext cx="0" cy="383"/>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4290" name="Line 31"/>
            <p:cNvSpPr>
              <a:spLocks noChangeShapeType="1"/>
            </p:cNvSpPr>
            <p:nvPr/>
          </p:nvSpPr>
          <p:spPr bwMode="auto">
            <a:xfrm flipH="1" flipV="1">
              <a:off x="1196" y="1723"/>
              <a:ext cx="54" cy="191"/>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4291" name="Line 32"/>
            <p:cNvSpPr>
              <a:spLocks noChangeShapeType="1"/>
            </p:cNvSpPr>
            <p:nvPr/>
          </p:nvSpPr>
          <p:spPr bwMode="auto">
            <a:xfrm flipH="1">
              <a:off x="1033" y="1723"/>
              <a:ext cx="163" cy="0"/>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4292" name="Line 33"/>
            <p:cNvSpPr>
              <a:spLocks noChangeShapeType="1"/>
            </p:cNvSpPr>
            <p:nvPr/>
          </p:nvSpPr>
          <p:spPr bwMode="auto">
            <a:xfrm flipH="1">
              <a:off x="870" y="1723"/>
              <a:ext cx="163" cy="0"/>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4293" name="Line 34"/>
            <p:cNvSpPr>
              <a:spLocks noChangeShapeType="1"/>
            </p:cNvSpPr>
            <p:nvPr/>
          </p:nvSpPr>
          <p:spPr bwMode="auto">
            <a:xfrm flipH="1">
              <a:off x="816" y="1723"/>
              <a:ext cx="54" cy="191"/>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4294" name="Line 35"/>
            <p:cNvSpPr>
              <a:spLocks noChangeShapeType="1"/>
            </p:cNvSpPr>
            <p:nvPr/>
          </p:nvSpPr>
          <p:spPr bwMode="auto">
            <a:xfrm flipV="1">
              <a:off x="816" y="1579"/>
              <a:ext cx="0" cy="383"/>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4295" name="Line 36"/>
            <p:cNvSpPr>
              <a:spLocks noChangeShapeType="1"/>
            </p:cNvSpPr>
            <p:nvPr/>
          </p:nvSpPr>
          <p:spPr bwMode="auto">
            <a:xfrm flipV="1">
              <a:off x="816" y="1531"/>
              <a:ext cx="108" cy="48"/>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4296" name="Line 37"/>
            <p:cNvSpPr>
              <a:spLocks noChangeShapeType="1"/>
            </p:cNvSpPr>
            <p:nvPr/>
          </p:nvSpPr>
          <p:spPr bwMode="auto">
            <a:xfrm>
              <a:off x="1033" y="1388"/>
              <a:ext cx="15" cy="59"/>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4297" name="Line 38"/>
            <p:cNvSpPr>
              <a:spLocks noChangeShapeType="1"/>
            </p:cNvSpPr>
            <p:nvPr/>
          </p:nvSpPr>
          <p:spPr bwMode="auto">
            <a:xfrm flipH="1" flipV="1">
              <a:off x="1006" y="1428"/>
              <a:ext cx="39" cy="21"/>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4298" name="Oval 39"/>
            <p:cNvSpPr>
              <a:spLocks noChangeArrowheads="1"/>
            </p:cNvSpPr>
            <p:nvPr/>
          </p:nvSpPr>
          <p:spPr bwMode="auto">
            <a:xfrm>
              <a:off x="1074" y="1344"/>
              <a:ext cx="54" cy="47"/>
            </a:xfrm>
            <a:prstGeom prst="ellipse">
              <a:avLst/>
            </a:prstGeom>
            <a:solidFill>
              <a:schemeClr val="tx1"/>
            </a:solidFill>
            <a:ln w="14605">
              <a:solidFill>
                <a:schemeClr val="tx1"/>
              </a:solidFill>
              <a:round/>
              <a:headEnd/>
              <a:tailEnd/>
            </a:ln>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24299" name="Oval 40"/>
            <p:cNvSpPr>
              <a:spLocks noChangeArrowheads="1"/>
            </p:cNvSpPr>
            <p:nvPr/>
          </p:nvSpPr>
          <p:spPr bwMode="auto">
            <a:xfrm>
              <a:off x="947" y="1344"/>
              <a:ext cx="55" cy="47"/>
            </a:xfrm>
            <a:prstGeom prst="ellipse">
              <a:avLst/>
            </a:prstGeom>
            <a:solidFill>
              <a:schemeClr val="tx1"/>
            </a:solidFill>
            <a:ln w="14605">
              <a:solidFill>
                <a:schemeClr val="tx1"/>
              </a:solidFill>
              <a:round/>
              <a:headEnd/>
              <a:tailEnd/>
            </a:ln>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24300" name="Line 41"/>
            <p:cNvSpPr>
              <a:spLocks noChangeShapeType="1"/>
            </p:cNvSpPr>
            <p:nvPr/>
          </p:nvSpPr>
          <p:spPr bwMode="auto">
            <a:xfrm flipV="1">
              <a:off x="988" y="1483"/>
              <a:ext cx="90" cy="8"/>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4301" name="Line 42"/>
            <p:cNvSpPr>
              <a:spLocks noChangeShapeType="1"/>
            </p:cNvSpPr>
            <p:nvPr/>
          </p:nvSpPr>
          <p:spPr bwMode="auto">
            <a:xfrm>
              <a:off x="1141" y="1627"/>
              <a:ext cx="1" cy="96"/>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4302" name="Line 43"/>
            <p:cNvSpPr>
              <a:spLocks noChangeShapeType="1"/>
            </p:cNvSpPr>
            <p:nvPr/>
          </p:nvSpPr>
          <p:spPr bwMode="auto">
            <a:xfrm>
              <a:off x="924" y="1627"/>
              <a:ext cx="1" cy="96"/>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4303" name="AutoShape 44"/>
            <p:cNvSpPr>
              <a:spLocks noChangeArrowheads="1"/>
            </p:cNvSpPr>
            <p:nvPr/>
          </p:nvSpPr>
          <p:spPr bwMode="auto">
            <a:xfrm>
              <a:off x="820" y="1967"/>
              <a:ext cx="218" cy="95"/>
            </a:xfrm>
            <a:prstGeom prst="roundRect">
              <a:avLst>
                <a:gd name="adj" fmla="val 23079"/>
              </a:avLst>
            </a:prstGeom>
            <a:noFill/>
            <a:ln w="1460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24304" name="AutoShape 45"/>
            <p:cNvSpPr>
              <a:spLocks noChangeArrowheads="1"/>
            </p:cNvSpPr>
            <p:nvPr/>
          </p:nvSpPr>
          <p:spPr bwMode="auto">
            <a:xfrm>
              <a:off x="1037" y="1967"/>
              <a:ext cx="217" cy="95"/>
            </a:xfrm>
            <a:prstGeom prst="roundRect">
              <a:avLst>
                <a:gd name="adj" fmla="val 23079"/>
              </a:avLst>
            </a:prstGeom>
            <a:noFill/>
            <a:ln w="1460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24305" name="Oval 46"/>
            <p:cNvSpPr>
              <a:spLocks noChangeArrowheads="1"/>
            </p:cNvSpPr>
            <p:nvPr/>
          </p:nvSpPr>
          <p:spPr bwMode="auto">
            <a:xfrm>
              <a:off x="875" y="1248"/>
              <a:ext cx="325" cy="335"/>
            </a:xfrm>
            <a:prstGeom prst="ellipse">
              <a:avLst/>
            </a:prstGeom>
            <a:noFill/>
            <a:ln w="1460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24306" name="Oval 47"/>
            <p:cNvSpPr>
              <a:spLocks noChangeArrowheads="1"/>
            </p:cNvSpPr>
            <p:nvPr/>
          </p:nvSpPr>
          <p:spPr bwMode="auto">
            <a:xfrm>
              <a:off x="960" y="1188"/>
              <a:ext cx="33" cy="377"/>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24307" name="Oval 48"/>
            <p:cNvSpPr>
              <a:spLocks noChangeArrowheads="1"/>
            </p:cNvSpPr>
            <p:nvPr/>
          </p:nvSpPr>
          <p:spPr bwMode="auto">
            <a:xfrm>
              <a:off x="1086" y="1182"/>
              <a:ext cx="33" cy="377"/>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24308" name="Line 49"/>
            <p:cNvSpPr>
              <a:spLocks noChangeShapeType="1"/>
            </p:cNvSpPr>
            <p:nvPr/>
          </p:nvSpPr>
          <p:spPr bwMode="auto">
            <a:xfrm>
              <a:off x="1041" y="1722"/>
              <a:ext cx="0" cy="261"/>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30776" name="Group 56"/>
          <p:cNvGrpSpPr>
            <a:grpSpLocks/>
          </p:cNvGrpSpPr>
          <p:nvPr/>
        </p:nvGrpSpPr>
        <p:grpSpPr bwMode="auto">
          <a:xfrm>
            <a:off x="4392931" y="1752600"/>
            <a:ext cx="3531870" cy="1061102"/>
            <a:chOff x="1986" y="1104"/>
            <a:chExt cx="1854" cy="669"/>
          </a:xfrm>
        </p:grpSpPr>
        <p:sp>
          <p:nvSpPr>
            <p:cNvPr id="224286" name="Text Box 21"/>
            <p:cNvSpPr txBox="1">
              <a:spLocks noChangeArrowheads="1"/>
            </p:cNvSpPr>
            <p:nvPr/>
          </p:nvSpPr>
          <p:spPr bwMode="auto">
            <a:xfrm>
              <a:off x="2278" y="1296"/>
              <a:ext cx="1181" cy="4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t>Rejection of All</a:t>
              </a:r>
            </a:p>
            <a:p>
              <a:pPr algn="ctr"/>
              <a:r>
                <a:rPr lang="en-US" altLang="en-US" sz="2160" i="1"/>
                <a:t>Other Religions</a:t>
              </a:r>
            </a:p>
          </p:txBody>
        </p:sp>
        <p:sp>
          <p:nvSpPr>
            <p:cNvPr id="224287" name="Freeform 52"/>
            <p:cNvSpPr>
              <a:spLocks/>
            </p:cNvSpPr>
            <p:nvPr/>
          </p:nvSpPr>
          <p:spPr bwMode="auto">
            <a:xfrm>
              <a:off x="1986" y="1104"/>
              <a:ext cx="1854" cy="268"/>
            </a:xfrm>
            <a:custGeom>
              <a:avLst/>
              <a:gdLst>
                <a:gd name="T0" fmla="*/ 0 w 1776"/>
                <a:gd name="T1" fmla="*/ 1 h 432"/>
                <a:gd name="T2" fmla="*/ 2640 w 1776"/>
                <a:gd name="T3" fmla="*/ 1 h 432"/>
                <a:gd name="T4" fmla="*/ 2640 w 1776"/>
                <a:gd name="T5" fmla="*/ 1 h 432"/>
                <a:gd name="T6" fmla="*/ 5430 w 1776"/>
                <a:gd name="T7" fmla="*/ 0 h 432"/>
                <a:gd name="T8" fmla="*/ 2351 w 1776"/>
                <a:gd name="T9" fmla="*/ 1 h 432"/>
                <a:gd name="T10" fmla="*/ 2351 w 1776"/>
                <a:gd name="T11" fmla="*/ 1 h 432"/>
                <a:gd name="T12" fmla="*/ 0 w 1776"/>
                <a:gd name="T13" fmla="*/ 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6" h="432">
                  <a:moveTo>
                    <a:pt x="0" y="432"/>
                  </a:moveTo>
                  <a:lnTo>
                    <a:pt x="864" y="96"/>
                  </a:lnTo>
                  <a:lnTo>
                    <a:pt x="864" y="192"/>
                  </a:lnTo>
                  <a:lnTo>
                    <a:pt x="1776" y="0"/>
                  </a:lnTo>
                  <a:lnTo>
                    <a:pt x="768" y="384"/>
                  </a:lnTo>
                  <a:lnTo>
                    <a:pt x="768" y="288"/>
                  </a:lnTo>
                  <a:lnTo>
                    <a:pt x="0" y="432"/>
                  </a:lnTo>
                  <a:close/>
                </a:path>
              </a:pathLst>
            </a:custGeom>
            <a:solidFill>
              <a:srgbClr val="FF33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30777" name="Group 57"/>
          <p:cNvGrpSpPr>
            <a:grpSpLocks/>
          </p:cNvGrpSpPr>
          <p:nvPr/>
        </p:nvGrpSpPr>
        <p:grpSpPr bwMode="auto">
          <a:xfrm>
            <a:off x="4392930" y="2743201"/>
            <a:ext cx="3531870" cy="1394452"/>
            <a:chOff x="1986" y="1728"/>
            <a:chExt cx="1854" cy="878"/>
          </a:xfrm>
        </p:grpSpPr>
        <p:sp>
          <p:nvSpPr>
            <p:cNvPr id="224284" name="Text Box 23"/>
            <p:cNvSpPr txBox="1">
              <a:spLocks noChangeArrowheads="1"/>
            </p:cNvSpPr>
            <p:nvPr/>
          </p:nvSpPr>
          <p:spPr bwMode="auto">
            <a:xfrm>
              <a:off x="2036" y="1920"/>
              <a:ext cx="1601" cy="6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t>Belief in Supernatural</a:t>
              </a:r>
            </a:p>
            <a:p>
              <a:pPr algn="ctr"/>
              <a:r>
                <a:rPr lang="en-US" altLang="en-US" sz="2160" i="1"/>
                <a:t>Intervention</a:t>
              </a:r>
            </a:p>
            <a:p>
              <a:pPr algn="ctr"/>
              <a:r>
                <a:rPr lang="en-US" altLang="en-US" sz="2160" i="1"/>
                <a:t>(“Power &amp; Coming”)</a:t>
              </a:r>
            </a:p>
          </p:txBody>
        </p:sp>
        <p:sp>
          <p:nvSpPr>
            <p:cNvPr id="224285" name="Freeform 53"/>
            <p:cNvSpPr>
              <a:spLocks/>
            </p:cNvSpPr>
            <p:nvPr/>
          </p:nvSpPr>
          <p:spPr bwMode="auto">
            <a:xfrm>
              <a:off x="1986" y="1728"/>
              <a:ext cx="1854" cy="267"/>
            </a:xfrm>
            <a:custGeom>
              <a:avLst/>
              <a:gdLst>
                <a:gd name="T0" fmla="*/ 0 w 1776"/>
                <a:gd name="T1" fmla="*/ 1 h 432"/>
                <a:gd name="T2" fmla="*/ 2640 w 1776"/>
                <a:gd name="T3" fmla="*/ 1 h 432"/>
                <a:gd name="T4" fmla="*/ 2640 w 1776"/>
                <a:gd name="T5" fmla="*/ 1 h 432"/>
                <a:gd name="T6" fmla="*/ 5430 w 1776"/>
                <a:gd name="T7" fmla="*/ 0 h 432"/>
                <a:gd name="T8" fmla="*/ 2351 w 1776"/>
                <a:gd name="T9" fmla="*/ 1 h 432"/>
                <a:gd name="T10" fmla="*/ 2351 w 1776"/>
                <a:gd name="T11" fmla="*/ 1 h 432"/>
                <a:gd name="T12" fmla="*/ 0 w 1776"/>
                <a:gd name="T13" fmla="*/ 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6" h="432">
                  <a:moveTo>
                    <a:pt x="0" y="432"/>
                  </a:moveTo>
                  <a:lnTo>
                    <a:pt x="864" y="96"/>
                  </a:lnTo>
                  <a:lnTo>
                    <a:pt x="864" y="192"/>
                  </a:lnTo>
                  <a:lnTo>
                    <a:pt x="1776" y="0"/>
                  </a:lnTo>
                  <a:lnTo>
                    <a:pt x="768" y="384"/>
                  </a:lnTo>
                  <a:lnTo>
                    <a:pt x="768" y="288"/>
                  </a:lnTo>
                  <a:lnTo>
                    <a:pt x="0" y="432"/>
                  </a:lnTo>
                  <a:close/>
                </a:path>
              </a:pathLst>
            </a:custGeom>
            <a:solidFill>
              <a:srgbClr val="FF33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30778" name="Group 58"/>
          <p:cNvGrpSpPr>
            <a:grpSpLocks/>
          </p:cNvGrpSpPr>
          <p:nvPr/>
        </p:nvGrpSpPr>
        <p:grpSpPr bwMode="auto">
          <a:xfrm>
            <a:off x="4358641" y="4038602"/>
            <a:ext cx="3566160" cy="1343026"/>
            <a:chOff x="1968" y="2544"/>
            <a:chExt cx="1872" cy="846"/>
          </a:xfrm>
        </p:grpSpPr>
        <p:sp>
          <p:nvSpPr>
            <p:cNvPr id="224282" name="Text Box 25"/>
            <p:cNvSpPr txBox="1">
              <a:spLocks noChangeArrowheads="1"/>
            </p:cNvSpPr>
            <p:nvPr/>
          </p:nvSpPr>
          <p:spPr bwMode="auto">
            <a:xfrm>
              <a:off x="2033" y="2704"/>
              <a:ext cx="1644" cy="6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t>Judgment by an</a:t>
              </a:r>
            </a:p>
            <a:p>
              <a:pPr algn="ctr"/>
              <a:r>
                <a:rPr lang="en-US" altLang="en-US" sz="2160" i="1"/>
                <a:t>Absolute, Unchanging</a:t>
              </a:r>
            </a:p>
            <a:p>
              <a:pPr algn="ctr"/>
              <a:r>
                <a:rPr lang="en-US" altLang="en-US" sz="2160" i="1"/>
                <a:t>Standard of Truth</a:t>
              </a:r>
            </a:p>
          </p:txBody>
        </p:sp>
        <p:sp>
          <p:nvSpPr>
            <p:cNvPr id="224283" name="Freeform 54"/>
            <p:cNvSpPr>
              <a:spLocks/>
            </p:cNvSpPr>
            <p:nvPr/>
          </p:nvSpPr>
          <p:spPr bwMode="auto">
            <a:xfrm>
              <a:off x="1968" y="2544"/>
              <a:ext cx="1872" cy="268"/>
            </a:xfrm>
            <a:custGeom>
              <a:avLst/>
              <a:gdLst>
                <a:gd name="T0" fmla="*/ 0 w 1776"/>
                <a:gd name="T1" fmla="*/ 1 h 432"/>
                <a:gd name="T2" fmla="*/ 3399 w 1776"/>
                <a:gd name="T3" fmla="*/ 1 h 432"/>
                <a:gd name="T4" fmla="*/ 3399 w 1776"/>
                <a:gd name="T5" fmla="*/ 1 h 432"/>
                <a:gd name="T6" fmla="*/ 6975 w 1776"/>
                <a:gd name="T7" fmla="*/ 0 h 432"/>
                <a:gd name="T8" fmla="*/ 3018 w 1776"/>
                <a:gd name="T9" fmla="*/ 1 h 432"/>
                <a:gd name="T10" fmla="*/ 3018 w 1776"/>
                <a:gd name="T11" fmla="*/ 1 h 432"/>
                <a:gd name="T12" fmla="*/ 0 w 1776"/>
                <a:gd name="T13" fmla="*/ 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6" h="432">
                  <a:moveTo>
                    <a:pt x="0" y="432"/>
                  </a:moveTo>
                  <a:lnTo>
                    <a:pt x="864" y="96"/>
                  </a:lnTo>
                  <a:lnTo>
                    <a:pt x="864" y="192"/>
                  </a:lnTo>
                  <a:lnTo>
                    <a:pt x="1776" y="0"/>
                  </a:lnTo>
                  <a:lnTo>
                    <a:pt x="768" y="384"/>
                  </a:lnTo>
                  <a:lnTo>
                    <a:pt x="768" y="288"/>
                  </a:lnTo>
                  <a:lnTo>
                    <a:pt x="0" y="432"/>
                  </a:lnTo>
                  <a:close/>
                </a:path>
              </a:pathLst>
            </a:custGeom>
            <a:solidFill>
              <a:srgbClr val="FF33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30779" name="Group 59"/>
          <p:cNvGrpSpPr>
            <a:grpSpLocks/>
          </p:cNvGrpSpPr>
          <p:nvPr/>
        </p:nvGrpSpPr>
        <p:grpSpPr bwMode="auto">
          <a:xfrm>
            <a:off x="4358640" y="5257801"/>
            <a:ext cx="3566160" cy="1072499"/>
            <a:chOff x="1968" y="3312"/>
            <a:chExt cx="1872" cy="675"/>
          </a:xfrm>
        </p:grpSpPr>
        <p:sp>
          <p:nvSpPr>
            <p:cNvPr id="224280" name="Text Box 27"/>
            <p:cNvSpPr txBox="1">
              <a:spLocks noChangeArrowheads="1"/>
            </p:cNvSpPr>
            <p:nvPr/>
          </p:nvSpPr>
          <p:spPr bwMode="auto">
            <a:xfrm>
              <a:off x="2131" y="3510"/>
              <a:ext cx="1457" cy="4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t>Conviction of Moral</a:t>
              </a:r>
            </a:p>
            <a:p>
              <a:pPr algn="ctr"/>
              <a:r>
                <a:rPr lang="en-US" altLang="en-US" sz="2160" i="1"/>
                <a:t>Accountability</a:t>
              </a:r>
            </a:p>
          </p:txBody>
        </p:sp>
        <p:sp>
          <p:nvSpPr>
            <p:cNvPr id="224281" name="Freeform 55"/>
            <p:cNvSpPr>
              <a:spLocks/>
            </p:cNvSpPr>
            <p:nvPr/>
          </p:nvSpPr>
          <p:spPr bwMode="auto">
            <a:xfrm>
              <a:off x="1968" y="3312"/>
              <a:ext cx="1872" cy="267"/>
            </a:xfrm>
            <a:custGeom>
              <a:avLst/>
              <a:gdLst>
                <a:gd name="T0" fmla="*/ 0 w 1776"/>
                <a:gd name="T1" fmla="*/ 1 h 432"/>
                <a:gd name="T2" fmla="*/ 3399 w 1776"/>
                <a:gd name="T3" fmla="*/ 1 h 432"/>
                <a:gd name="T4" fmla="*/ 3399 w 1776"/>
                <a:gd name="T5" fmla="*/ 1 h 432"/>
                <a:gd name="T6" fmla="*/ 6975 w 1776"/>
                <a:gd name="T7" fmla="*/ 0 h 432"/>
                <a:gd name="T8" fmla="*/ 3018 w 1776"/>
                <a:gd name="T9" fmla="*/ 1 h 432"/>
                <a:gd name="T10" fmla="*/ 3018 w 1776"/>
                <a:gd name="T11" fmla="*/ 1 h 432"/>
                <a:gd name="T12" fmla="*/ 0 w 1776"/>
                <a:gd name="T13" fmla="*/ 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6" h="432">
                  <a:moveTo>
                    <a:pt x="0" y="432"/>
                  </a:moveTo>
                  <a:lnTo>
                    <a:pt x="864" y="96"/>
                  </a:lnTo>
                  <a:lnTo>
                    <a:pt x="864" y="192"/>
                  </a:lnTo>
                  <a:lnTo>
                    <a:pt x="1776" y="0"/>
                  </a:lnTo>
                  <a:lnTo>
                    <a:pt x="768" y="384"/>
                  </a:lnTo>
                  <a:lnTo>
                    <a:pt x="768" y="288"/>
                  </a:lnTo>
                  <a:lnTo>
                    <a:pt x="0" y="432"/>
                  </a:lnTo>
                  <a:close/>
                </a:path>
              </a:pathLst>
            </a:custGeom>
            <a:solidFill>
              <a:srgbClr val="FF33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spTree>
    <p:extLst>
      <p:ext uri="{BB962C8B-B14F-4D97-AF65-F5344CB8AC3E}">
        <p14:creationId xmlns:p14="http://schemas.microsoft.com/office/powerpoint/2010/main" val="1876511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4030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4030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0304"/>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073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73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073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030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0732"/>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0293"/>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grpId="0" nodeType="afterEffect">
                                  <p:stCondLst>
                                    <p:cond delay="1000"/>
                                  </p:stCondLst>
                                  <p:childTnLst>
                                    <p:set>
                                      <p:cBhvr>
                                        <p:cTn id="36" dur="1" fill="hold">
                                          <p:stCondLst>
                                            <p:cond delay="0"/>
                                          </p:stCondLst>
                                        </p:cTn>
                                        <p:tgtEl>
                                          <p:spTgt spid="14029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723"/>
                                        </p:tgtEl>
                                        <p:attrNameLst>
                                          <p:attrName>style.visibility</p:attrName>
                                        </p:attrNameLst>
                                      </p:cBhvr>
                                      <p:to>
                                        <p:strVal val="visible"/>
                                      </p:to>
                                    </p:set>
                                  </p:childTnLst>
                                </p:cTn>
                              </p:par>
                            </p:childTnLst>
                          </p:cTn>
                        </p:par>
                        <p:par>
                          <p:cTn id="41" fill="hold" nodeType="afterGroup">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140298"/>
                                        </p:tgtEl>
                                        <p:attrNameLst>
                                          <p:attrName>style.visibility</p:attrName>
                                        </p:attrNameLst>
                                      </p:cBhvr>
                                      <p:to>
                                        <p:strVal val="visible"/>
                                      </p:to>
                                    </p:set>
                                  </p:childTnLst>
                                </p:cTn>
                              </p:par>
                            </p:childTnLst>
                          </p:cTn>
                        </p:par>
                        <p:par>
                          <p:cTn id="44" fill="hold" nodeType="afterGroup">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14029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40308"/>
                                        </p:tgtEl>
                                        <p:attrNameLst>
                                          <p:attrName>style.visibility</p:attrName>
                                        </p:attrNameLst>
                                      </p:cBhvr>
                                      <p:to>
                                        <p:strVal val="visible"/>
                                      </p:to>
                                    </p:set>
                                  </p:childTnLst>
                                </p:cTn>
                              </p:par>
                            </p:childTnLst>
                          </p:cTn>
                        </p:par>
                        <p:par>
                          <p:cTn id="51" fill="hold" nodeType="afterGroup">
                            <p:stCondLst>
                              <p:cond delay="0"/>
                            </p:stCondLst>
                            <p:childTnLst>
                              <p:par>
                                <p:cTn id="52" presetID="1" presetClass="entr" presetSubtype="0" fill="hold" grpId="0" nodeType="afterEffect">
                                  <p:stCondLst>
                                    <p:cond delay="1000"/>
                                  </p:stCondLst>
                                  <p:childTnLst>
                                    <p:set>
                                      <p:cBhvr>
                                        <p:cTn id="53" dur="1" fill="hold">
                                          <p:stCondLst>
                                            <p:cond delay="0"/>
                                          </p:stCondLst>
                                        </p:cTn>
                                        <p:tgtEl>
                                          <p:spTgt spid="140296"/>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nodeType="clickEffect">
                                  <p:stCondLst>
                                    <p:cond delay="0"/>
                                  </p:stCondLst>
                                  <p:childTnLst>
                                    <p:set>
                                      <p:cBhvr>
                                        <p:cTn id="57" dur="1" fill="hold">
                                          <p:stCondLst>
                                            <p:cond delay="0"/>
                                          </p:stCondLst>
                                        </p:cTn>
                                        <p:tgtEl>
                                          <p:spTgt spid="30776"/>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0"/>
                                          </p:stCondLst>
                                        </p:cTn>
                                        <p:tgtEl>
                                          <p:spTgt spid="30777"/>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nodeType="clickEffect">
                                  <p:stCondLst>
                                    <p:cond delay="0"/>
                                  </p:stCondLst>
                                  <p:childTnLst>
                                    <p:set>
                                      <p:cBhvr>
                                        <p:cTn id="65" dur="1" fill="hold">
                                          <p:stCondLst>
                                            <p:cond delay="0"/>
                                          </p:stCondLst>
                                        </p:cTn>
                                        <p:tgtEl>
                                          <p:spTgt spid="30778"/>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nodeType="clickEffect">
                                  <p:stCondLst>
                                    <p:cond delay="0"/>
                                  </p:stCondLst>
                                  <p:childTnLst>
                                    <p:set>
                                      <p:cBhvr>
                                        <p:cTn id="69" dur="1" fill="hold">
                                          <p:stCondLst>
                                            <p:cond delay="0"/>
                                          </p:stCondLst>
                                        </p:cTn>
                                        <p:tgtEl>
                                          <p:spTgt spid="30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p:bldP spid="140293" grpId="0"/>
      <p:bldP spid="140294" grpId="0"/>
      <p:bldP spid="140295" grpId="0"/>
      <p:bldP spid="140296" grpId="0"/>
      <p:bldP spid="140298" grpId="0" animBg="1"/>
      <p:bldP spid="140299" grpId="0"/>
      <p:bldP spid="30732" grpId="0" animBg="1"/>
      <p:bldP spid="140301" grpId="0" animBg="1"/>
      <p:bldP spid="140302" grpId="0"/>
      <p:bldP spid="140303" grpId="0"/>
      <p:bldP spid="140304" grpId="0" animBg="1"/>
      <p:bldP spid="30737" grpId="0" animBg="1"/>
      <p:bldP spid="30738" grpId="0" animBg="1"/>
      <p:bldP spid="3073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1"/>
          </p:nvPr>
        </p:nvSpPr>
        <p:spPr>
          <a:xfrm>
            <a:off x="11033760" y="6553200"/>
            <a:ext cx="548640" cy="304800"/>
          </a:xfrm>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891540" indent="-342900" eaLnBrk="0" hangingPunct="0">
              <a:defRPr b="1">
                <a:solidFill>
                  <a:schemeClr val="tx1"/>
                </a:solidFill>
                <a:latin typeface="Arial" panose="020B0604020202020204" pitchFamily="34" charset="0"/>
                <a:cs typeface="Arial" panose="020B0604020202020204" pitchFamily="34" charset="0"/>
              </a:defRPr>
            </a:lvl2pPr>
            <a:lvl3pPr marL="1371600" indent="-274320" eaLnBrk="0" hangingPunct="0">
              <a:defRPr b="1">
                <a:solidFill>
                  <a:schemeClr val="tx1"/>
                </a:solidFill>
                <a:latin typeface="Arial" panose="020B0604020202020204" pitchFamily="34" charset="0"/>
                <a:cs typeface="Arial" panose="020B0604020202020204" pitchFamily="34" charset="0"/>
              </a:defRPr>
            </a:lvl3pPr>
            <a:lvl4pPr marL="1920240" indent="-274320" eaLnBrk="0" hangingPunct="0">
              <a:defRPr b="1">
                <a:solidFill>
                  <a:schemeClr val="tx1"/>
                </a:solidFill>
                <a:latin typeface="Arial" panose="020B0604020202020204" pitchFamily="34" charset="0"/>
                <a:cs typeface="Arial" panose="020B0604020202020204" pitchFamily="34" charset="0"/>
              </a:defRPr>
            </a:lvl4pPr>
            <a:lvl5pPr marL="2468880" indent="-274320" eaLnBrk="0" hangingPunct="0">
              <a:defRPr b="1">
                <a:solidFill>
                  <a:schemeClr val="tx1"/>
                </a:solidFill>
                <a:latin typeface="Arial" panose="020B0604020202020204" pitchFamily="34" charset="0"/>
                <a:cs typeface="Arial" panose="020B0604020202020204" pitchFamily="34" charset="0"/>
              </a:defRPr>
            </a:lvl5pPr>
            <a:lvl6pPr marL="301752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56616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411480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663440" indent="-2743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8DAEEE53-2099-4E04-8612-F32EFB290950}" type="slidenum">
              <a:rPr lang="en-US" altLang="en-US" b="0">
                <a:latin typeface="Times New Roman" panose="02020603050405020304" pitchFamily="18" charset="0"/>
              </a:rPr>
              <a:pPr/>
              <a:t>99</a:t>
            </a:fld>
            <a:endParaRPr lang="en-US" altLang="en-US" b="0">
              <a:latin typeface="Times New Roman" panose="02020603050405020304" pitchFamily="18" charset="0"/>
            </a:endParaRPr>
          </a:p>
        </p:txBody>
      </p:sp>
      <p:sp>
        <p:nvSpPr>
          <p:cNvPr id="225283" name="Rectangle 2"/>
          <p:cNvSpPr>
            <a:spLocks noGrp="1" noChangeArrowheads="1"/>
          </p:cNvSpPr>
          <p:nvPr>
            <p:ph type="title"/>
          </p:nvPr>
        </p:nvSpPr>
        <p:spPr>
          <a:xfrm>
            <a:off x="1432560" y="76200"/>
            <a:ext cx="9326880" cy="533400"/>
          </a:xfrm>
        </p:spPr>
        <p:txBody>
          <a:bodyPr>
            <a:normAutofit fontScale="90000"/>
          </a:bodyPr>
          <a:lstStyle/>
          <a:p>
            <a:r>
              <a:rPr lang="en-US" altLang="en-US" sz="3840"/>
              <a:t>Two World Views in Conflict  (</a:t>
            </a:r>
            <a:r>
              <a:rPr lang="en-US" altLang="en-US" sz="3840">
                <a:solidFill>
                  <a:srgbClr val="00FF00"/>
                </a:solidFill>
              </a:rPr>
              <a:t>Now</a:t>
            </a:r>
            <a:r>
              <a:rPr lang="en-US" altLang="en-US" sz="3840"/>
              <a:t>)</a:t>
            </a:r>
          </a:p>
        </p:txBody>
      </p:sp>
      <p:sp>
        <p:nvSpPr>
          <p:cNvPr id="225284" name="Text Box 11"/>
          <p:cNvSpPr txBox="1">
            <a:spLocks noChangeArrowheads="1"/>
          </p:cNvSpPr>
          <p:nvPr/>
        </p:nvSpPr>
        <p:spPr bwMode="auto">
          <a:xfrm>
            <a:off x="7573834" y="5377816"/>
            <a:ext cx="4031873" cy="15696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“Having Escaped from the</a:t>
            </a:r>
          </a:p>
          <a:p>
            <a:pPr algn="ctr"/>
            <a:r>
              <a:rPr lang="en-US" altLang="en-US" sz="2400"/>
              <a:t>Corruption that is in the</a:t>
            </a:r>
          </a:p>
          <a:p>
            <a:pPr algn="ctr"/>
            <a:r>
              <a:rPr lang="en-US" altLang="en-US" sz="2400"/>
              <a:t>World through Lust”</a:t>
            </a:r>
          </a:p>
          <a:p>
            <a:pPr algn="ctr"/>
            <a:r>
              <a:rPr lang="en-US" altLang="en-US" sz="2400"/>
              <a:t>(II Pet 1:4)</a:t>
            </a:r>
          </a:p>
        </p:txBody>
      </p:sp>
      <p:sp>
        <p:nvSpPr>
          <p:cNvPr id="30732" name="AutoShape 12"/>
          <p:cNvSpPr>
            <a:spLocks noChangeArrowheads="1"/>
          </p:cNvSpPr>
          <p:nvPr/>
        </p:nvSpPr>
        <p:spPr bwMode="auto">
          <a:xfrm>
            <a:off x="7966710" y="3022593"/>
            <a:ext cx="3657600" cy="469916"/>
          </a:xfrm>
          <a:prstGeom prst="roundRect">
            <a:avLst>
              <a:gd name="adj" fmla="val 16667"/>
            </a:avLst>
          </a:prstGeom>
          <a:gradFill rotWithShape="0">
            <a:gsLst>
              <a:gs pos="0">
                <a:srgbClr val="000099"/>
              </a:gs>
              <a:gs pos="50000">
                <a:schemeClr val="bg2"/>
              </a:gs>
              <a:gs pos="100000">
                <a:srgbClr val="000099"/>
              </a:gs>
            </a:gsLst>
            <a:lin ang="27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defRPr/>
            </a:pPr>
            <a:endParaRPr lang="en-US" sz="2160"/>
          </a:p>
        </p:txBody>
      </p:sp>
      <p:sp>
        <p:nvSpPr>
          <p:cNvPr id="225286" name="AutoShape 13"/>
          <p:cNvSpPr>
            <a:spLocks noChangeArrowheads="1"/>
          </p:cNvSpPr>
          <p:nvPr/>
        </p:nvSpPr>
        <p:spPr bwMode="auto">
          <a:xfrm>
            <a:off x="9433560" y="4997124"/>
            <a:ext cx="366960" cy="469916"/>
          </a:xfrm>
          <a:prstGeom prst="upArrow">
            <a:avLst>
              <a:gd name="adj1" fmla="val 50000"/>
              <a:gd name="adj2" fmla="val 24952"/>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25287" name="Text Box 14"/>
          <p:cNvSpPr txBox="1">
            <a:spLocks noChangeArrowheads="1"/>
          </p:cNvSpPr>
          <p:nvPr/>
        </p:nvSpPr>
        <p:spPr bwMode="auto">
          <a:xfrm>
            <a:off x="8800108" y="4076701"/>
            <a:ext cx="1518364"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solidFill>
                  <a:srgbClr val="FFFF00"/>
                </a:solidFill>
              </a:rPr>
              <a:t>The</a:t>
            </a:r>
          </a:p>
          <a:p>
            <a:pPr algn="ctr"/>
            <a:r>
              <a:rPr lang="en-US" altLang="en-US" sz="2400">
                <a:solidFill>
                  <a:srgbClr val="FFFF00"/>
                </a:solidFill>
              </a:rPr>
              <a:t>Christian</a:t>
            </a:r>
          </a:p>
        </p:txBody>
      </p:sp>
      <p:sp>
        <p:nvSpPr>
          <p:cNvPr id="225288" name="Text Box 15"/>
          <p:cNvSpPr txBox="1">
            <a:spLocks noChangeArrowheads="1"/>
          </p:cNvSpPr>
          <p:nvPr/>
        </p:nvSpPr>
        <p:spPr bwMode="auto">
          <a:xfrm>
            <a:off x="8039842" y="2286000"/>
            <a:ext cx="3589444" cy="19389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Man is Made a Partaker</a:t>
            </a:r>
          </a:p>
          <a:p>
            <a:pPr algn="ctr"/>
            <a:r>
              <a:rPr lang="en-US" altLang="en-US" sz="2400"/>
              <a:t>Of the Divine Nature…</a:t>
            </a:r>
          </a:p>
          <a:p>
            <a:pPr algn="ctr"/>
            <a:r>
              <a:rPr lang="en-US" altLang="en-US" sz="2400"/>
              <a:t>Through the </a:t>
            </a:r>
          </a:p>
          <a:p>
            <a:pPr algn="ctr"/>
            <a:r>
              <a:rPr lang="en-US" altLang="en-US" sz="2400"/>
              <a:t>Knowledge of God</a:t>
            </a:r>
          </a:p>
          <a:p>
            <a:pPr algn="ctr"/>
            <a:r>
              <a:rPr lang="en-US" altLang="en-US" sz="2400"/>
              <a:t>(II Pet 1:4)</a:t>
            </a:r>
          </a:p>
        </p:txBody>
      </p:sp>
      <p:sp>
        <p:nvSpPr>
          <p:cNvPr id="225289" name="Cloud" descr="White marble"/>
          <p:cNvSpPr>
            <a:spLocks noChangeAspect="1" noEditPoints="1" noChangeArrowheads="1"/>
          </p:cNvSpPr>
          <p:nvPr/>
        </p:nvSpPr>
        <p:spPr bwMode="auto">
          <a:xfrm>
            <a:off x="7825740" y="521970"/>
            <a:ext cx="3657600" cy="1295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blipFill dpi="0" rotWithShape="0">
            <a:blip r:embed="rId2"/>
            <a:srcRect/>
            <a:tile tx="0" ty="0" sx="100000" sy="100000" flip="none" algn="tl"/>
          </a:blipFill>
          <a:ln w="9525">
            <a:solidFill>
              <a:srgbClr val="000000"/>
            </a:solidFill>
            <a:miter lim="800000"/>
            <a:headEnd/>
            <a:tailEnd/>
          </a:ln>
          <a:effectLst>
            <a:outerShdw dist="107763" dir="2700000" algn="ctr" rotWithShape="0">
              <a:srgbClr val="969696">
                <a:alpha val="50000"/>
              </a:srgbClr>
            </a:outerShdw>
          </a:effec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lnSpc>
                <a:spcPct val="90000"/>
              </a:lnSpc>
            </a:pPr>
            <a:r>
              <a:rPr lang="en-US" altLang="en-US" sz="2400">
                <a:solidFill>
                  <a:schemeClr val="bg2"/>
                </a:solidFill>
              </a:rPr>
              <a:t>An Infinite, Intrusive,</a:t>
            </a:r>
          </a:p>
          <a:p>
            <a:pPr algn="ctr">
              <a:lnSpc>
                <a:spcPct val="90000"/>
              </a:lnSpc>
            </a:pPr>
            <a:r>
              <a:rPr lang="en-US" altLang="en-US" sz="2400">
                <a:solidFill>
                  <a:schemeClr val="bg2"/>
                </a:solidFill>
              </a:rPr>
              <a:t>Personal God</a:t>
            </a:r>
          </a:p>
        </p:txBody>
      </p:sp>
      <p:sp>
        <p:nvSpPr>
          <p:cNvPr id="225290" name="AutoShape 17"/>
          <p:cNvSpPr>
            <a:spLocks noChangeArrowheads="1"/>
          </p:cNvSpPr>
          <p:nvPr/>
        </p:nvSpPr>
        <p:spPr bwMode="auto">
          <a:xfrm>
            <a:off x="9494521" y="1781992"/>
            <a:ext cx="544830" cy="482239"/>
          </a:xfrm>
          <a:prstGeom prst="downArrow">
            <a:avLst>
              <a:gd name="adj1" fmla="val 50000"/>
              <a:gd name="adj2" fmla="val 25000"/>
            </a:avLst>
          </a:prstGeom>
          <a:solidFill>
            <a:srgbClr val="FF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sp>
        <p:nvSpPr>
          <p:cNvPr id="225291" name="AutoShape 18"/>
          <p:cNvSpPr>
            <a:spLocks noChangeArrowheads="1"/>
          </p:cNvSpPr>
          <p:nvPr/>
        </p:nvSpPr>
        <p:spPr bwMode="auto">
          <a:xfrm>
            <a:off x="10315576" y="1642927"/>
            <a:ext cx="548640" cy="482239"/>
          </a:xfrm>
          <a:prstGeom prst="downArrow">
            <a:avLst>
              <a:gd name="adj1" fmla="val 50000"/>
              <a:gd name="adj2" fmla="val 25000"/>
            </a:avLst>
          </a:prstGeom>
          <a:solidFill>
            <a:srgbClr val="FF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sp>
        <p:nvSpPr>
          <p:cNvPr id="225292" name="AutoShape 19"/>
          <p:cNvSpPr>
            <a:spLocks noChangeArrowheads="1"/>
          </p:cNvSpPr>
          <p:nvPr/>
        </p:nvSpPr>
        <p:spPr bwMode="auto">
          <a:xfrm>
            <a:off x="8580121" y="1686742"/>
            <a:ext cx="544830" cy="482239"/>
          </a:xfrm>
          <a:prstGeom prst="downArrow">
            <a:avLst>
              <a:gd name="adj1" fmla="val 50000"/>
              <a:gd name="adj2" fmla="val 25000"/>
            </a:avLst>
          </a:prstGeom>
          <a:solidFill>
            <a:srgbClr val="FF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endParaRPr lang="en-US" altLang="en-US" sz="2160"/>
          </a:p>
        </p:txBody>
      </p:sp>
      <p:grpSp>
        <p:nvGrpSpPr>
          <p:cNvPr id="30776" name="Group 56"/>
          <p:cNvGrpSpPr>
            <a:grpSpLocks/>
          </p:cNvGrpSpPr>
          <p:nvPr/>
        </p:nvGrpSpPr>
        <p:grpSpPr bwMode="auto">
          <a:xfrm>
            <a:off x="4392931" y="1752600"/>
            <a:ext cx="3531870" cy="1061102"/>
            <a:chOff x="1986" y="1104"/>
            <a:chExt cx="1854" cy="669"/>
          </a:xfrm>
        </p:grpSpPr>
        <p:sp>
          <p:nvSpPr>
            <p:cNvPr id="225331" name="Text Box 21"/>
            <p:cNvSpPr txBox="1">
              <a:spLocks noChangeArrowheads="1"/>
            </p:cNvSpPr>
            <p:nvPr/>
          </p:nvSpPr>
          <p:spPr bwMode="auto">
            <a:xfrm>
              <a:off x="2278" y="1296"/>
              <a:ext cx="1181" cy="4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t>Rejection of All</a:t>
              </a:r>
            </a:p>
            <a:p>
              <a:pPr algn="ctr"/>
              <a:r>
                <a:rPr lang="en-US" altLang="en-US" sz="2160" i="1"/>
                <a:t>Other Religions</a:t>
              </a:r>
            </a:p>
          </p:txBody>
        </p:sp>
        <p:sp>
          <p:nvSpPr>
            <p:cNvPr id="225332" name="Freeform 52"/>
            <p:cNvSpPr>
              <a:spLocks/>
            </p:cNvSpPr>
            <p:nvPr/>
          </p:nvSpPr>
          <p:spPr bwMode="auto">
            <a:xfrm>
              <a:off x="1986" y="1104"/>
              <a:ext cx="1854" cy="268"/>
            </a:xfrm>
            <a:custGeom>
              <a:avLst/>
              <a:gdLst>
                <a:gd name="T0" fmla="*/ 0 w 1776"/>
                <a:gd name="T1" fmla="*/ 1 h 432"/>
                <a:gd name="T2" fmla="*/ 2640 w 1776"/>
                <a:gd name="T3" fmla="*/ 1 h 432"/>
                <a:gd name="T4" fmla="*/ 2640 w 1776"/>
                <a:gd name="T5" fmla="*/ 1 h 432"/>
                <a:gd name="T6" fmla="*/ 5430 w 1776"/>
                <a:gd name="T7" fmla="*/ 0 h 432"/>
                <a:gd name="T8" fmla="*/ 2351 w 1776"/>
                <a:gd name="T9" fmla="*/ 1 h 432"/>
                <a:gd name="T10" fmla="*/ 2351 w 1776"/>
                <a:gd name="T11" fmla="*/ 1 h 432"/>
                <a:gd name="T12" fmla="*/ 0 w 1776"/>
                <a:gd name="T13" fmla="*/ 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6" h="432">
                  <a:moveTo>
                    <a:pt x="0" y="432"/>
                  </a:moveTo>
                  <a:lnTo>
                    <a:pt x="864" y="96"/>
                  </a:lnTo>
                  <a:lnTo>
                    <a:pt x="864" y="192"/>
                  </a:lnTo>
                  <a:lnTo>
                    <a:pt x="1776" y="0"/>
                  </a:lnTo>
                  <a:lnTo>
                    <a:pt x="768" y="384"/>
                  </a:lnTo>
                  <a:lnTo>
                    <a:pt x="768" y="288"/>
                  </a:lnTo>
                  <a:lnTo>
                    <a:pt x="0" y="432"/>
                  </a:lnTo>
                  <a:close/>
                </a:path>
              </a:pathLst>
            </a:custGeom>
            <a:solidFill>
              <a:srgbClr val="FF33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30777" name="Group 57"/>
          <p:cNvGrpSpPr>
            <a:grpSpLocks/>
          </p:cNvGrpSpPr>
          <p:nvPr/>
        </p:nvGrpSpPr>
        <p:grpSpPr bwMode="auto">
          <a:xfrm>
            <a:off x="4392930" y="2743201"/>
            <a:ext cx="3531870" cy="1394452"/>
            <a:chOff x="1986" y="1728"/>
            <a:chExt cx="1854" cy="878"/>
          </a:xfrm>
        </p:grpSpPr>
        <p:sp>
          <p:nvSpPr>
            <p:cNvPr id="225329" name="Text Box 23"/>
            <p:cNvSpPr txBox="1">
              <a:spLocks noChangeArrowheads="1"/>
            </p:cNvSpPr>
            <p:nvPr/>
          </p:nvSpPr>
          <p:spPr bwMode="auto">
            <a:xfrm>
              <a:off x="2036" y="1920"/>
              <a:ext cx="1601" cy="6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t>Belief in Supernatural</a:t>
              </a:r>
            </a:p>
            <a:p>
              <a:pPr algn="ctr"/>
              <a:r>
                <a:rPr lang="en-US" altLang="en-US" sz="2160" i="1"/>
                <a:t>Intervention</a:t>
              </a:r>
            </a:p>
            <a:p>
              <a:pPr algn="ctr"/>
              <a:r>
                <a:rPr lang="en-US" altLang="en-US" sz="2160" i="1"/>
                <a:t>(“Power &amp; Coming”)</a:t>
              </a:r>
            </a:p>
          </p:txBody>
        </p:sp>
        <p:sp>
          <p:nvSpPr>
            <p:cNvPr id="225330" name="Freeform 53"/>
            <p:cNvSpPr>
              <a:spLocks/>
            </p:cNvSpPr>
            <p:nvPr/>
          </p:nvSpPr>
          <p:spPr bwMode="auto">
            <a:xfrm>
              <a:off x="1986" y="1728"/>
              <a:ext cx="1854" cy="267"/>
            </a:xfrm>
            <a:custGeom>
              <a:avLst/>
              <a:gdLst>
                <a:gd name="T0" fmla="*/ 0 w 1776"/>
                <a:gd name="T1" fmla="*/ 1 h 432"/>
                <a:gd name="T2" fmla="*/ 2640 w 1776"/>
                <a:gd name="T3" fmla="*/ 1 h 432"/>
                <a:gd name="T4" fmla="*/ 2640 w 1776"/>
                <a:gd name="T5" fmla="*/ 1 h 432"/>
                <a:gd name="T6" fmla="*/ 5430 w 1776"/>
                <a:gd name="T7" fmla="*/ 0 h 432"/>
                <a:gd name="T8" fmla="*/ 2351 w 1776"/>
                <a:gd name="T9" fmla="*/ 1 h 432"/>
                <a:gd name="T10" fmla="*/ 2351 w 1776"/>
                <a:gd name="T11" fmla="*/ 1 h 432"/>
                <a:gd name="T12" fmla="*/ 0 w 1776"/>
                <a:gd name="T13" fmla="*/ 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6" h="432">
                  <a:moveTo>
                    <a:pt x="0" y="432"/>
                  </a:moveTo>
                  <a:lnTo>
                    <a:pt x="864" y="96"/>
                  </a:lnTo>
                  <a:lnTo>
                    <a:pt x="864" y="192"/>
                  </a:lnTo>
                  <a:lnTo>
                    <a:pt x="1776" y="0"/>
                  </a:lnTo>
                  <a:lnTo>
                    <a:pt x="768" y="384"/>
                  </a:lnTo>
                  <a:lnTo>
                    <a:pt x="768" y="288"/>
                  </a:lnTo>
                  <a:lnTo>
                    <a:pt x="0" y="432"/>
                  </a:lnTo>
                  <a:close/>
                </a:path>
              </a:pathLst>
            </a:custGeom>
            <a:solidFill>
              <a:srgbClr val="FF33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30778" name="Group 58"/>
          <p:cNvGrpSpPr>
            <a:grpSpLocks/>
          </p:cNvGrpSpPr>
          <p:nvPr/>
        </p:nvGrpSpPr>
        <p:grpSpPr bwMode="auto">
          <a:xfrm>
            <a:off x="4358641" y="4038602"/>
            <a:ext cx="3566160" cy="1343026"/>
            <a:chOff x="1968" y="2544"/>
            <a:chExt cx="1872" cy="846"/>
          </a:xfrm>
        </p:grpSpPr>
        <p:sp>
          <p:nvSpPr>
            <p:cNvPr id="225327" name="Text Box 25"/>
            <p:cNvSpPr txBox="1">
              <a:spLocks noChangeArrowheads="1"/>
            </p:cNvSpPr>
            <p:nvPr/>
          </p:nvSpPr>
          <p:spPr bwMode="auto">
            <a:xfrm>
              <a:off x="2033" y="2704"/>
              <a:ext cx="1644" cy="6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t>Judgment by an</a:t>
              </a:r>
            </a:p>
            <a:p>
              <a:pPr algn="ctr"/>
              <a:r>
                <a:rPr lang="en-US" altLang="en-US" sz="2160" i="1"/>
                <a:t>Absolute, Unchanging</a:t>
              </a:r>
            </a:p>
            <a:p>
              <a:pPr algn="ctr"/>
              <a:r>
                <a:rPr lang="en-US" altLang="en-US" sz="2160" i="1"/>
                <a:t>Standard of Truth</a:t>
              </a:r>
            </a:p>
          </p:txBody>
        </p:sp>
        <p:sp>
          <p:nvSpPr>
            <p:cNvPr id="225328" name="Freeform 54"/>
            <p:cNvSpPr>
              <a:spLocks/>
            </p:cNvSpPr>
            <p:nvPr/>
          </p:nvSpPr>
          <p:spPr bwMode="auto">
            <a:xfrm>
              <a:off x="1968" y="2544"/>
              <a:ext cx="1872" cy="268"/>
            </a:xfrm>
            <a:custGeom>
              <a:avLst/>
              <a:gdLst>
                <a:gd name="T0" fmla="*/ 0 w 1776"/>
                <a:gd name="T1" fmla="*/ 1 h 432"/>
                <a:gd name="T2" fmla="*/ 3399 w 1776"/>
                <a:gd name="T3" fmla="*/ 1 h 432"/>
                <a:gd name="T4" fmla="*/ 3399 w 1776"/>
                <a:gd name="T5" fmla="*/ 1 h 432"/>
                <a:gd name="T6" fmla="*/ 6975 w 1776"/>
                <a:gd name="T7" fmla="*/ 0 h 432"/>
                <a:gd name="T8" fmla="*/ 3018 w 1776"/>
                <a:gd name="T9" fmla="*/ 1 h 432"/>
                <a:gd name="T10" fmla="*/ 3018 w 1776"/>
                <a:gd name="T11" fmla="*/ 1 h 432"/>
                <a:gd name="T12" fmla="*/ 0 w 1776"/>
                <a:gd name="T13" fmla="*/ 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6" h="432">
                  <a:moveTo>
                    <a:pt x="0" y="432"/>
                  </a:moveTo>
                  <a:lnTo>
                    <a:pt x="864" y="96"/>
                  </a:lnTo>
                  <a:lnTo>
                    <a:pt x="864" y="192"/>
                  </a:lnTo>
                  <a:lnTo>
                    <a:pt x="1776" y="0"/>
                  </a:lnTo>
                  <a:lnTo>
                    <a:pt x="768" y="384"/>
                  </a:lnTo>
                  <a:lnTo>
                    <a:pt x="768" y="288"/>
                  </a:lnTo>
                  <a:lnTo>
                    <a:pt x="0" y="432"/>
                  </a:lnTo>
                  <a:close/>
                </a:path>
              </a:pathLst>
            </a:custGeom>
            <a:solidFill>
              <a:srgbClr val="FF33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grpSp>
        <p:nvGrpSpPr>
          <p:cNvPr id="30779" name="Group 59"/>
          <p:cNvGrpSpPr>
            <a:grpSpLocks/>
          </p:cNvGrpSpPr>
          <p:nvPr/>
        </p:nvGrpSpPr>
        <p:grpSpPr bwMode="auto">
          <a:xfrm>
            <a:off x="4358640" y="5257801"/>
            <a:ext cx="3566160" cy="1072499"/>
            <a:chOff x="1968" y="3312"/>
            <a:chExt cx="1872" cy="675"/>
          </a:xfrm>
        </p:grpSpPr>
        <p:sp>
          <p:nvSpPr>
            <p:cNvPr id="225325" name="Text Box 27"/>
            <p:cNvSpPr txBox="1">
              <a:spLocks noChangeArrowheads="1"/>
            </p:cNvSpPr>
            <p:nvPr/>
          </p:nvSpPr>
          <p:spPr bwMode="auto">
            <a:xfrm>
              <a:off x="2131" y="3510"/>
              <a:ext cx="1457" cy="4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160" i="1"/>
                <a:t>Conviction of Moral</a:t>
              </a:r>
            </a:p>
            <a:p>
              <a:pPr algn="ctr"/>
              <a:r>
                <a:rPr lang="en-US" altLang="en-US" sz="2160" i="1"/>
                <a:t>Accountability</a:t>
              </a:r>
            </a:p>
          </p:txBody>
        </p:sp>
        <p:sp>
          <p:nvSpPr>
            <p:cNvPr id="225326" name="Freeform 55"/>
            <p:cNvSpPr>
              <a:spLocks/>
            </p:cNvSpPr>
            <p:nvPr/>
          </p:nvSpPr>
          <p:spPr bwMode="auto">
            <a:xfrm>
              <a:off x="1968" y="3312"/>
              <a:ext cx="1872" cy="267"/>
            </a:xfrm>
            <a:custGeom>
              <a:avLst/>
              <a:gdLst>
                <a:gd name="T0" fmla="*/ 0 w 1776"/>
                <a:gd name="T1" fmla="*/ 1 h 432"/>
                <a:gd name="T2" fmla="*/ 3399 w 1776"/>
                <a:gd name="T3" fmla="*/ 1 h 432"/>
                <a:gd name="T4" fmla="*/ 3399 w 1776"/>
                <a:gd name="T5" fmla="*/ 1 h 432"/>
                <a:gd name="T6" fmla="*/ 6975 w 1776"/>
                <a:gd name="T7" fmla="*/ 0 h 432"/>
                <a:gd name="T8" fmla="*/ 3018 w 1776"/>
                <a:gd name="T9" fmla="*/ 1 h 432"/>
                <a:gd name="T10" fmla="*/ 3018 w 1776"/>
                <a:gd name="T11" fmla="*/ 1 h 432"/>
                <a:gd name="T12" fmla="*/ 0 w 1776"/>
                <a:gd name="T13" fmla="*/ 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6" h="432">
                  <a:moveTo>
                    <a:pt x="0" y="432"/>
                  </a:moveTo>
                  <a:lnTo>
                    <a:pt x="864" y="96"/>
                  </a:lnTo>
                  <a:lnTo>
                    <a:pt x="864" y="192"/>
                  </a:lnTo>
                  <a:lnTo>
                    <a:pt x="1776" y="0"/>
                  </a:lnTo>
                  <a:lnTo>
                    <a:pt x="768" y="384"/>
                  </a:lnTo>
                  <a:lnTo>
                    <a:pt x="768" y="288"/>
                  </a:lnTo>
                  <a:lnTo>
                    <a:pt x="0" y="432"/>
                  </a:lnTo>
                  <a:close/>
                </a:path>
              </a:pathLst>
            </a:custGeom>
            <a:solidFill>
              <a:srgbClr val="FF33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160"/>
            </a:p>
          </p:txBody>
        </p:sp>
      </p:grpSp>
      <p:sp>
        <p:nvSpPr>
          <p:cNvPr id="53" name="AutoShape 3"/>
          <p:cNvSpPr>
            <a:spLocks noChangeArrowheads="1"/>
          </p:cNvSpPr>
          <p:nvPr/>
        </p:nvSpPr>
        <p:spPr bwMode="auto">
          <a:xfrm>
            <a:off x="710566" y="4245603"/>
            <a:ext cx="3749040" cy="469916"/>
          </a:xfrm>
          <a:prstGeom prst="roundRect">
            <a:avLst>
              <a:gd name="adj" fmla="val 16667"/>
            </a:avLst>
          </a:prstGeom>
          <a:gradFill rotWithShape="0">
            <a:gsLst>
              <a:gs pos="0">
                <a:srgbClr val="000099"/>
              </a:gs>
              <a:gs pos="50000">
                <a:schemeClr val="bg2"/>
              </a:gs>
              <a:gs pos="100000">
                <a:srgbClr val="000099"/>
              </a:gs>
            </a:gsLst>
            <a:lin ang="27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defRPr/>
            </a:pPr>
            <a:endParaRPr lang="en-US" sz="2160"/>
          </a:p>
        </p:txBody>
      </p:sp>
      <p:sp>
        <p:nvSpPr>
          <p:cNvPr id="54" name="Text Box 4"/>
          <p:cNvSpPr txBox="1">
            <a:spLocks noChangeArrowheads="1"/>
          </p:cNvSpPr>
          <p:nvPr/>
        </p:nvSpPr>
        <p:spPr bwMode="auto">
          <a:xfrm>
            <a:off x="669465" y="5242561"/>
            <a:ext cx="3772186" cy="12003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Individual Determination</a:t>
            </a:r>
          </a:p>
          <a:p>
            <a:pPr algn="ctr"/>
            <a:r>
              <a:rPr lang="en-US" altLang="en-US" sz="2400"/>
              <a:t>Of Moral Correctness</a:t>
            </a:r>
          </a:p>
          <a:p>
            <a:pPr algn="ctr"/>
            <a:r>
              <a:rPr lang="en-US" altLang="en-US" sz="2400"/>
              <a:t>(Response to Desires)</a:t>
            </a:r>
          </a:p>
        </p:txBody>
      </p:sp>
      <p:sp>
        <p:nvSpPr>
          <p:cNvPr id="55" name="Text Box 6"/>
          <p:cNvSpPr txBox="1">
            <a:spLocks noChangeArrowheads="1"/>
          </p:cNvSpPr>
          <p:nvPr/>
        </p:nvSpPr>
        <p:spPr bwMode="auto">
          <a:xfrm>
            <a:off x="2130881" y="4648201"/>
            <a:ext cx="923651" cy="5355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880">
                <a:solidFill>
                  <a:srgbClr val="FFFF00"/>
                </a:solidFill>
              </a:rPr>
              <a:t>Man</a:t>
            </a:r>
          </a:p>
        </p:txBody>
      </p:sp>
      <p:sp>
        <p:nvSpPr>
          <p:cNvPr id="56" name="Text Box 8"/>
          <p:cNvSpPr txBox="1">
            <a:spLocks noChangeArrowheads="1"/>
          </p:cNvSpPr>
          <p:nvPr/>
        </p:nvSpPr>
        <p:spPr bwMode="auto">
          <a:xfrm>
            <a:off x="1164223" y="899161"/>
            <a:ext cx="2866489"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Non-Personal,</a:t>
            </a:r>
          </a:p>
          <a:p>
            <a:pPr algn="ctr"/>
            <a:r>
              <a:rPr lang="en-US" altLang="en-US" sz="2400"/>
              <a:t>Non-Intrusive God</a:t>
            </a:r>
          </a:p>
        </p:txBody>
      </p:sp>
      <p:grpSp>
        <p:nvGrpSpPr>
          <p:cNvPr id="58" name="Group 65"/>
          <p:cNvGrpSpPr>
            <a:grpSpLocks/>
          </p:cNvGrpSpPr>
          <p:nvPr/>
        </p:nvGrpSpPr>
        <p:grpSpPr bwMode="auto">
          <a:xfrm>
            <a:off x="1055371" y="1905000"/>
            <a:ext cx="3242310" cy="2280280"/>
            <a:chOff x="234" y="1200"/>
            <a:chExt cx="1702" cy="1436"/>
          </a:xfrm>
        </p:grpSpPr>
        <p:sp>
          <p:nvSpPr>
            <p:cNvPr id="225303" name="Text Box 7"/>
            <p:cNvSpPr txBox="1">
              <a:spLocks noChangeArrowheads="1"/>
            </p:cNvSpPr>
            <p:nvPr/>
          </p:nvSpPr>
          <p:spPr bwMode="auto">
            <a:xfrm>
              <a:off x="234" y="2113"/>
              <a:ext cx="1702" cy="5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n-US" altLang="en-US" sz="2400"/>
                <a:t>Religion is a Product</a:t>
              </a:r>
            </a:p>
            <a:p>
              <a:pPr algn="ctr"/>
              <a:r>
                <a:rPr lang="en-US" altLang="en-US" sz="2400"/>
                <a:t>Of Man’s Intellect</a:t>
              </a:r>
            </a:p>
          </p:txBody>
        </p:sp>
        <p:grpSp>
          <p:nvGrpSpPr>
            <p:cNvPr id="225304" name="Group 10"/>
            <p:cNvGrpSpPr>
              <a:grpSpLocks/>
            </p:cNvGrpSpPr>
            <p:nvPr/>
          </p:nvGrpSpPr>
          <p:grpSpPr bwMode="auto">
            <a:xfrm>
              <a:off x="696" y="1200"/>
              <a:ext cx="653" cy="922"/>
              <a:chOff x="1154" y="2947"/>
              <a:chExt cx="653" cy="922"/>
            </a:xfrm>
          </p:grpSpPr>
          <p:sp>
            <p:nvSpPr>
              <p:cNvPr id="225305" name="Oval 11"/>
              <p:cNvSpPr>
                <a:spLocks noChangeArrowheads="1"/>
              </p:cNvSpPr>
              <p:nvPr/>
            </p:nvSpPr>
            <p:spPr bwMode="auto">
              <a:xfrm>
                <a:off x="1374" y="3574"/>
                <a:ext cx="217" cy="190"/>
              </a:xfrm>
              <a:prstGeom prst="ellipse">
                <a:avLst/>
              </a:prstGeom>
              <a:solidFill>
                <a:srgbClr val="969696"/>
              </a:solidFill>
              <a:ln w="14605">
                <a:solidFill>
                  <a:schemeClr val="tx1"/>
                </a:solidFill>
                <a:round/>
                <a:headEnd/>
                <a:tailEnd/>
              </a:ln>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25306" name="Line 12"/>
              <p:cNvSpPr>
                <a:spLocks noChangeShapeType="1"/>
              </p:cNvSpPr>
              <p:nvPr/>
            </p:nvSpPr>
            <p:spPr bwMode="auto">
              <a:xfrm flipV="1">
                <a:off x="1478" y="3665"/>
                <a:ext cx="0" cy="143"/>
              </a:xfrm>
              <a:prstGeom prst="line">
                <a:avLst/>
              </a:prstGeom>
              <a:noFill/>
              <a:ln w="1460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5307" name="Line 13"/>
              <p:cNvSpPr>
                <a:spLocks noChangeShapeType="1"/>
              </p:cNvSpPr>
              <p:nvPr/>
            </p:nvSpPr>
            <p:spPr bwMode="auto">
              <a:xfrm>
                <a:off x="1370" y="3665"/>
                <a:ext cx="216" cy="0"/>
              </a:xfrm>
              <a:prstGeom prst="line">
                <a:avLst/>
              </a:prstGeom>
              <a:noFill/>
              <a:ln w="1460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5308" name="Rectangle 14"/>
              <p:cNvSpPr>
                <a:spLocks noChangeArrowheads="1"/>
              </p:cNvSpPr>
              <p:nvPr/>
            </p:nvSpPr>
            <p:spPr bwMode="auto">
              <a:xfrm>
                <a:off x="1618" y="3622"/>
                <a:ext cx="54" cy="142"/>
              </a:xfrm>
              <a:prstGeom prst="rect">
                <a:avLst/>
              </a:prstGeom>
              <a:blipFill dpi="0" rotWithShape="0">
                <a:blip r:embed="rId3"/>
                <a:srcRect/>
                <a:tile tx="0" ty="0" sx="100000" sy="100000" flip="none" algn="tl"/>
              </a:blipFill>
              <a:ln w="14605">
                <a:solidFill>
                  <a:schemeClr val="tx1"/>
                </a:solidFill>
                <a:miter lim="800000"/>
                <a:headEnd/>
                <a:tailEnd/>
              </a:ln>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25309" name="Rectangle 15"/>
              <p:cNvSpPr>
                <a:spLocks noChangeArrowheads="1"/>
              </p:cNvSpPr>
              <p:nvPr/>
            </p:nvSpPr>
            <p:spPr bwMode="auto">
              <a:xfrm>
                <a:off x="1290" y="3622"/>
                <a:ext cx="54" cy="142"/>
              </a:xfrm>
              <a:prstGeom prst="rect">
                <a:avLst/>
              </a:prstGeom>
              <a:blipFill dpi="0" rotWithShape="0">
                <a:blip r:embed="rId3"/>
                <a:srcRect/>
                <a:tile tx="0" ty="0" sx="100000" sy="100000" flip="none" algn="tl"/>
              </a:blipFill>
              <a:ln w="14605">
                <a:solidFill>
                  <a:schemeClr val="tx1"/>
                </a:solidFill>
                <a:miter lim="800000"/>
                <a:headEnd/>
                <a:tailEnd/>
              </a:ln>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25310" name="Line 16"/>
              <p:cNvSpPr>
                <a:spLocks noChangeShapeType="1"/>
              </p:cNvSpPr>
              <p:nvPr/>
            </p:nvSpPr>
            <p:spPr bwMode="auto">
              <a:xfrm flipV="1">
                <a:off x="1162" y="3338"/>
                <a:ext cx="322" cy="183"/>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5311" name="Line 17"/>
              <p:cNvSpPr>
                <a:spLocks noChangeShapeType="1"/>
              </p:cNvSpPr>
              <p:nvPr/>
            </p:nvSpPr>
            <p:spPr bwMode="auto">
              <a:xfrm>
                <a:off x="1481" y="3338"/>
                <a:ext cx="322" cy="183"/>
              </a:xfrm>
              <a:prstGeom prst="line">
                <a:avLst/>
              </a:prstGeom>
              <a:noFill/>
              <a:ln w="38100" cmpd="dbl">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5312" name="Line 18"/>
              <p:cNvSpPr>
                <a:spLocks noChangeShapeType="1"/>
              </p:cNvSpPr>
              <p:nvPr/>
            </p:nvSpPr>
            <p:spPr bwMode="auto">
              <a:xfrm flipV="1">
                <a:off x="1424" y="2947"/>
                <a:ext cx="54" cy="335"/>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5313" name="Line 19"/>
              <p:cNvSpPr>
                <a:spLocks noChangeShapeType="1"/>
              </p:cNvSpPr>
              <p:nvPr/>
            </p:nvSpPr>
            <p:spPr bwMode="auto">
              <a:xfrm>
                <a:off x="1478" y="2947"/>
                <a:ext cx="54" cy="335"/>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70" name="Rectangle 20"/>
              <p:cNvSpPr>
                <a:spLocks noChangeArrowheads="1"/>
              </p:cNvSpPr>
              <p:nvPr/>
            </p:nvSpPr>
            <p:spPr bwMode="auto">
              <a:xfrm>
                <a:off x="1212" y="3526"/>
                <a:ext cx="54" cy="286"/>
              </a:xfrm>
              <a:prstGeom prst="rect">
                <a:avLst/>
              </a:prstGeom>
              <a:gradFill rotWithShape="0">
                <a:gsLst>
                  <a:gs pos="0">
                    <a:schemeClr val="bg1"/>
                  </a:gs>
                  <a:gs pos="50000">
                    <a:srgbClr val="FFFFFF"/>
                  </a:gs>
                  <a:gs pos="100000">
                    <a:schemeClr val="bg1"/>
                  </a:gs>
                </a:gsLst>
                <a:lin ang="0" scaled="1"/>
              </a:gradFill>
              <a:ln w="14605">
                <a:solidFill>
                  <a:schemeClr val="tx1"/>
                </a:solidFill>
                <a:miter lim="800000"/>
                <a:headEnd/>
                <a:tailEnd/>
              </a:ln>
            </p:spPr>
            <p:txBody>
              <a:bodyPr/>
              <a:lstStyle/>
              <a:p>
                <a:pPr eaLnBrk="0" hangingPunct="0">
                  <a:defRPr/>
                </a:pPr>
                <a:endParaRPr lang="en-US" sz="2160"/>
              </a:p>
            </p:txBody>
          </p:sp>
          <p:sp>
            <p:nvSpPr>
              <p:cNvPr id="71" name="Rectangle 21"/>
              <p:cNvSpPr>
                <a:spLocks noChangeArrowheads="1"/>
              </p:cNvSpPr>
              <p:nvPr/>
            </p:nvSpPr>
            <p:spPr bwMode="auto">
              <a:xfrm>
                <a:off x="1374" y="3526"/>
                <a:ext cx="54" cy="286"/>
              </a:xfrm>
              <a:prstGeom prst="rect">
                <a:avLst/>
              </a:prstGeom>
              <a:gradFill rotWithShape="0">
                <a:gsLst>
                  <a:gs pos="0">
                    <a:schemeClr val="bg1"/>
                  </a:gs>
                  <a:gs pos="50000">
                    <a:srgbClr val="FFFFFF"/>
                  </a:gs>
                  <a:gs pos="100000">
                    <a:schemeClr val="bg1"/>
                  </a:gs>
                </a:gsLst>
                <a:lin ang="0" scaled="1"/>
              </a:gradFill>
              <a:ln w="14605">
                <a:solidFill>
                  <a:schemeClr val="tx1"/>
                </a:solidFill>
                <a:miter lim="800000"/>
                <a:headEnd/>
                <a:tailEnd/>
              </a:ln>
            </p:spPr>
            <p:txBody>
              <a:bodyPr/>
              <a:lstStyle/>
              <a:p>
                <a:pPr eaLnBrk="0" hangingPunct="0">
                  <a:defRPr/>
                </a:pPr>
                <a:endParaRPr lang="en-US" sz="2160"/>
              </a:p>
            </p:txBody>
          </p:sp>
          <p:sp>
            <p:nvSpPr>
              <p:cNvPr id="72" name="Rectangle 22"/>
              <p:cNvSpPr>
                <a:spLocks noChangeArrowheads="1"/>
              </p:cNvSpPr>
              <p:nvPr/>
            </p:nvSpPr>
            <p:spPr bwMode="auto">
              <a:xfrm>
                <a:off x="1699" y="3526"/>
                <a:ext cx="54" cy="286"/>
              </a:xfrm>
              <a:prstGeom prst="rect">
                <a:avLst/>
              </a:prstGeom>
              <a:gradFill rotWithShape="0">
                <a:gsLst>
                  <a:gs pos="0">
                    <a:schemeClr val="bg1"/>
                  </a:gs>
                  <a:gs pos="50000">
                    <a:srgbClr val="FFFFFF"/>
                  </a:gs>
                  <a:gs pos="100000">
                    <a:schemeClr val="bg1"/>
                  </a:gs>
                </a:gsLst>
                <a:lin ang="0" scaled="1"/>
              </a:gradFill>
              <a:ln w="14605">
                <a:solidFill>
                  <a:schemeClr val="tx1"/>
                </a:solidFill>
                <a:miter lim="800000"/>
                <a:headEnd/>
                <a:tailEnd/>
              </a:ln>
            </p:spPr>
            <p:txBody>
              <a:bodyPr/>
              <a:lstStyle/>
              <a:p>
                <a:pPr eaLnBrk="0" hangingPunct="0">
                  <a:defRPr/>
                </a:pPr>
                <a:endParaRPr lang="en-US" sz="2160"/>
              </a:p>
            </p:txBody>
          </p:sp>
          <p:sp>
            <p:nvSpPr>
              <p:cNvPr id="225317" name="Line 23"/>
              <p:cNvSpPr>
                <a:spLocks noChangeShapeType="1"/>
              </p:cNvSpPr>
              <p:nvPr/>
            </p:nvSpPr>
            <p:spPr bwMode="auto">
              <a:xfrm>
                <a:off x="1154" y="3521"/>
                <a:ext cx="649"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5318" name="Rectangle 24" descr="Dark horizontal"/>
              <p:cNvSpPr>
                <a:spLocks noChangeArrowheads="1"/>
              </p:cNvSpPr>
              <p:nvPr/>
            </p:nvSpPr>
            <p:spPr bwMode="auto">
              <a:xfrm>
                <a:off x="1158" y="3813"/>
                <a:ext cx="649" cy="47"/>
              </a:xfrm>
              <a:prstGeom prst="rect">
                <a:avLst/>
              </a:prstGeom>
              <a:pattFill prst="dkHorz">
                <a:fgClr>
                  <a:srgbClr val="000000"/>
                </a:fgClr>
                <a:bgClr>
                  <a:srgbClr val="FFFFFF"/>
                </a:bgClr>
              </a:pattFill>
              <a:ln w="14605">
                <a:solidFill>
                  <a:schemeClr val="tx1"/>
                </a:solidFill>
                <a:miter lim="800000"/>
                <a:headEnd/>
                <a:tailEnd/>
              </a:ln>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25319" name="Line 25"/>
              <p:cNvSpPr>
                <a:spLocks noChangeShapeType="1"/>
              </p:cNvSpPr>
              <p:nvPr/>
            </p:nvSpPr>
            <p:spPr bwMode="auto">
              <a:xfrm flipV="1">
                <a:off x="1424" y="3282"/>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5320" name="Line 26"/>
              <p:cNvSpPr>
                <a:spLocks noChangeShapeType="1"/>
              </p:cNvSpPr>
              <p:nvPr/>
            </p:nvSpPr>
            <p:spPr bwMode="auto">
              <a:xfrm>
                <a:off x="1424" y="3282"/>
                <a:ext cx="108" cy="0"/>
              </a:xfrm>
              <a:prstGeom prst="line">
                <a:avLst/>
              </a:prstGeom>
              <a:noFill/>
              <a:ln w="1460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225321" name="Line 27"/>
              <p:cNvSpPr>
                <a:spLocks noChangeShapeType="1"/>
              </p:cNvSpPr>
              <p:nvPr/>
            </p:nvSpPr>
            <p:spPr bwMode="auto">
              <a:xfrm>
                <a:off x="1532" y="3282"/>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160"/>
              </a:p>
            </p:txBody>
          </p:sp>
          <p:sp>
            <p:nvSpPr>
              <p:cNvPr id="78" name="Rectangle 28"/>
              <p:cNvSpPr>
                <a:spLocks noChangeArrowheads="1"/>
              </p:cNvSpPr>
              <p:nvPr/>
            </p:nvSpPr>
            <p:spPr bwMode="auto">
              <a:xfrm>
                <a:off x="1536" y="3525"/>
                <a:ext cx="54" cy="287"/>
              </a:xfrm>
              <a:prstGeom prst="rect">
                <a:avLst/>
              </a:prstGeom>
              <a:gradFill rotWithShape="0">
                <a:gsLst>
                  <a:gs pos="0">
                    <a:schemeClr val="bg1"/>
                  </a:gs>
                  <a:gs pos="50000">
                    <a:srgbClr val="FFFFFF"/>
                  </a:gs>
                  <a:gs pos="100000">
                    <a:schemeClr val="bg1"/>
                  </a:gs>
                </a:gsLst>
                <a:lin ang="0" scaled="1"/>
              </a:gradFill>
              <a:ln w="14605">
                <a:solidFill>
                  <a:schemeClr val="tx1"/>
                </a:solidFill>
                <a:miter lim="800000"/>
                <a:headEnd/>
                <a:tailEnd/>
              </a:ln>
            </p:spPr>
            <p:txBody>
              <a:bodyPr/>
              <a:lstStyle/>
              <a:p>
                <a:pPr eaLnBrk="0" hangingPunct="0">
                  <a:defRPr/>
                </a:pPr>
                <a:endParaRPr lang="en-US" sz="2160"/>
              </a:p>
            </p:txBody>
          </p:sp>
          <p:sp>
            <p:nvSpPr>
              <p:cNvPr id="225323" name="Rectangle 29" descr="Dotted grid"/>
              <p:cNvSpPr>
                <a:spLocks noChangeArrowheads="1"/>
              </p:cNvSpPr>
              <p:nvPr/>
            </p:nvSpPr>
            <p:spPr bwMode="auto">
              <a:xfrm>
                <a:off x="1429" y="3602"/>
                <a:ext cx="97" cy="267"/>
              </a:xfrm>
              <a:prstGeom prst="rect">
                <a:avLst/>
              </a:prstGeom>
              <a:pattFill prst="dotGrid">
                <a:fgClr>
                  <a:schemeClr val="bg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
            <p:nvSpPr>
              <p:cNvPr id="225324" name="Rectangle 30" descr="Dotted grid"/>
              <p:cNvSpPr>
                <a:spLocks noChangeArrowheads="1"/>
              </p:cNvSpPr>
              <p:nvPr/>
            </p:nvSpPr>
            <p:spPr bwMode="auto">
              <a:xfrm>
                <a:off x="1483" y="3602"/>
                <a:ext cx="97" cy="267"/>
              </a:xfrm>
              <a:prstGeom prst="rect">
                <a:avLst/>
              </a:prstGeom>
              <a:pattFill prst="dotGrid">
                <a:fgClr>
                  <a:schemeClr val="bg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grpSp>
      </p:grpSp>
      <p:sp>
        <p:nvSpPr>
          <p:cNvPr id="81" name="AutoShape 31"/>
          <p:cNvSpPr>
            <a:spLocks noChangeArrowheads="1"/>
          </p:cNvSpPr>
          <p:nvPr/>
        </p:nvSpPr>
        <p:spPr bwMode="auto">
          <a:xfrm>
            <a:off x="1695450" y="4233727"/>
            <a:ext cx="1712596" cy="482239"/>
          </a:xfrm>
          <a:prstGeom prst="upArrow">
            <a:avLst>
              <a:gd name="adj1" fmla="val 50000"/>
              <a:gd name="adj2" fmla="val 25000"/>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endParaRPr lang="en-US" altLang="en-US" sz="2160"/>
          </a:p>
        </p:txBody>
      </p:sp>
    </p:spTree>
    <p:extLst>
      <p:ext uri="{BB962C8B-B14F-4D97-AF65-F5344CB8AC3E}">
        <p14:creationId xmlns:p14="http://schemas.microsoft.com/office/powerpoint/2010/main" val="265598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5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wipe(down)">
                                      <p:cBhvr>
                                        <p:cTn id="14" dur="500"/>
                                        <p:tgtEl>
                                          <p:spTgt spid="81"/>
                                        </p:tgtEl>
                                      </p:cBhvr>
                                    </p:animEffec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58"/>
                                        </p:tgtEl>
                                        <p:attrNameLst>
                                          <p:attrName>style.visibility</p:attrName>
                                        </p:attrNameLst>
                                      </p:cBhvr>
                                      <p:to>
                                        <p:strVal val="visible"/>
                                      </p:to>
                                    </p:se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1000"/>
                                  </p:stCondLst>
                                  <p:childTnLst>
                                    <p:set>
                                      <p:cBhvr>
                                        <p:cTn id="23" dur="1" fill="hold">
                                          <p:stCondLst>
                                            <p:cond delay="0"/>
                                          </p:stCondLst>
                                        </p:cTn>
                                        <p:tgtEl>
                                          <p:spTgt spid="5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0776"/>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0777"/>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3077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30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utoUpdateAnimBg="0"/>
      <p:bldP spid="55" grpId="0"/>
      <p:bldP spid="56" grpId="0"/>
      <p:bldP spid="8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7080</TotalTime>
  <Words>10664</Words>
  <Application>Microsoft Office PowerPoint</Application>
  <PresentationFormat>Widescreen</PresentationFormat>
  <Paragraphs>1462</Paragraphs>
  <Slides>108</Slides>
  <Notes>14</Notes>
  <HiddenSlides>22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108</vt:i4>
      </vt:variant>
    </vt:vector>
  </HeadingPairs>
  <TitlesOfParts>
    <vt:vector size="115" baseType="lpstr">
      <vt:lpstr>Aparajita</vt:lpstr>
      <vt:lpstr>Arial</vt:lpstr>
      <vt:lpstr>Calibri</vt:lpstr>
      <vt:lpstr>Century</vt:lpstr>
      <vt:lpstr>Times New Roman</vt:lpstr>
      <vt:lpstr>Wingdings</vt:lpstr>
      <vt:lpstr>Office Theme</vt:lpstr>
      <vt:lpstr>I &amp; II Peter, &amp; Jude Lesson 9</vt:lpstr>
      <vt:lpstr>Class Schedule</vt:lpstr>
      <vt:lpstr>PowerPoint Presentation</vt:lpstr>
      <vt:lpstr>PowerPoint Presentation</vt:lpstr>
      <vt:lpstr>PowerPoint Presentation</vt:lpstr>
      <vt:lpstr>God’s Grace and the Living Hope</vt:lpstr>
      <vt:lpstr>1st Peter Overview</vt:lpstr>
      <vt:lpstr>Major Point Outline of I Peter</vt:lpstr>
      <vt:lpstr>2 Peter – Spiritual Knowledge</vt:lpstr>
      <vt:lpstr>2 Peter 1:1-11 – Knowing and Growing</vt:lpstr>
      <vt:lpstr>2 Peter 1:12-21 – Wake Up and Remember</vt:lpstr>
      <vt:lpstr>2 Peter 1:12-21 – Wake Up and Remember</vt:lpstr>
      <vt:lpstr>PowerPoint Presentation</vt:lpstr>
      <vt:lpstr>2 Peter – Spiritual Knowledge</vt:lpstr>
      <vt:lpstr>2 Peter 2: Beware of Counterfeits</vt:lpstr>
      <vt:lpstr>2 Peter 2:1-9 Beware of Counterfeits</vt:lpstr>
      <vt:lpstr>2 Peter 2:1-9 Beware of Counterfeits</vt:lpstr>
      <vt:lpstr>2 Peter 2:1-9 Beware of Counterfeits</vt:lpstr>
      <vt:lpstr>2 Peter 2:1-9 Beware of Counterfeits</vt:lpstr>
      <vt:lpstr>2 Peter 2:10-16 – Marked Men, Their Character</vt:lpstr>
      <vt:lpstr>2 Peter 2:10-16 – Marked Men, Their Character</vt:lpstr>
      <vt:lpstr>2 Peter 2:17-22 False Freedom (Their Claims)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Relationship of II Peter &amp; Jude</vt:lpstr>
      <vt:lpstr>Offensive Doctrines (of I Peter) were Rejected by False Teachers.</vt:lpstr>
      <vt:lpstr>What about Today?</vt:lpstr>
      <vt:lpstr>What about Today?</vt:lpstr>
      <vt:lpstr>PowerPoint Presentation</vt:lpstr>
      <vt:lpstr>Jude Outline</vt:lpstr>
      <vt:lpstr>PowerPoint Presentation</vt:lpstr>
      <vt:lpstr>PowerPoint Presentation</vt:lpstr>
      <vt:lpstr>Jude’s Letter to EH 2013</vt:lpstr>
      <vt:lpstr>PowerPoint Presentation</vt:lpstr>
      <vt:lpstr>I &amp; II Peter, &amp; Jude Lesson 11</vt:lpstr>
      <vt:lpstr>Quiz</vt:lpstr>
      <vt:lpstr>2 Peter 3: </vt:lpstr>
      <vt:lpstr>2 Peter 3: </vt:lpstr>
      <vt:lpstr>Mockers</vt:lpstr>
      <vt:lpstr>2 Peter 3: </vt:lpstr>
      <vt:lpstr>“By the Word of God” II Peter 3</vt:lpstr>
      <vt:lpstr>PowerPoint Presentation</vt:lpstr>
      <vt:lpstr>PowerPoint Presentation</vt:lpstr>
      <vt:lpstr>2 Peter 3: </vt:lpstr>
      <vt:lpstr>PowerPoint Presentation</vt:lpstr>
      <vt:lpstr>2 Peter 3: </vt:lpstr>
      <vt:lpstr>So, what do I do?</vt:lpstr>
      <vt:lpstr>Why?</vt:lpstr>
      <vt:lpstr>PowerPoint Presentation</vt:lpstr>
      <vt:lpstr>PowerPoint Presentation</vt:lpstr>
      <vt:lpstr>I &amp; II Peter, &amp; Jude Lesson 12</vt:lpstr>
      <vt:lpstr>Quiz</vt:lpstr>
      <vt:lpstr>Trials</vt:lpstr>
      <vt:lpstr>Persecution (1 Pet)</vt:lpstr>
      <vt:lpstr>Evildoers!! … Right?</vt:lpstr>
      <vt:lpstr>PowerPoint Presentation</vt:lpstr>
      <vt:lpstr>Judgment</vt:lpstr>
      <vt:lpstr>PowerPoint Presentation</vt:lpstr>
      <vt:lpstr>Two World Views in Conflict  (Then)</vt:lpstr>
      <vt:lpstr>Two World Views in Conflict  (Now)</vt:lpstr>
      <vt:lpstr>False Teachings (2 Pet/J)</vt:lpstr>
      <vt:lpstr>Exiles</vt:lpstr>
      <vt:lpstr>I &amp; II Peter, &amp; Jude Lesson 13 - Review</vt:lpstr>
      <vt:lpstr>Pre- Class work:</vt:lpstr>
      <vt:lpstr>Class Schedule:</vt:lpstr>
      <vt:lpstr>How should we approach our Study tonight?</vt:lpstr>
      <vt:lpstr>Option ‘C’ – Process:</vt:lpstr>
      <vt:lpstr>PowerPoint Presentation</vt:lpstr>
      <vt:lpstr>PowerPoint Presentation</vt:lpstr>
      <vt:lpstr>The Great Salvation  (I Pet 1:1-12 in time sequence)</vt:lpstr>
      <vt:lpstr>PowerPoint Presentation</vt:lpstr>
      <vt:lpstr>PowerPoint Presentation</vt:lpstr>
      <vt:lpstr>PowerPoint Presentation</vt:lpstr>
      <vt:lpstr>PowerPoint Presentation</vt:lpstr>
      <vt:lpstr>PowerPoint Presentation</vt:lpstr>
      <vt:lpstr>Relationships Exhibiting Products of Salvation (I Pet 2:13-3:12)</vt:lpstr>
      <vt:lpstr>PowerPoint Presentation</vt:lpstr>
      <vt:lpstr>PowerPoint Presentation</vt:lpstr>
      <vt:lpstr>Partakers of the Divine Nature</vt:lpstr>
      <vt:lpstr>PowerPoint Presentation</vt:lpstr>
      <vt:lpstr>PowerPoint Presentation</vt:lpstr>
      <vt:lpstr>PowerPoint Presentation</vt:lpstr>
      <vt:lpstr>False Teachers (II Pet &amp; Jude)  </vt:lpstr>
      <vt:lpstr>PowerPoint Presentation</vt:lpstr>
      <vt:lpstr>PowerPoint Presentation</vt:lpstr>
      <vt:lpstr>PowerPoint Presentation</vt:lpstr>
      <vt:lpstr>PowerPoint Presentation</vt:lpstr>
      <vt:lpstr>Similarities in II Peter 2 &amp; Jude</vt:lpstr>
      <vt:lpstr>PowerPoint Presentation</vt:lpstr>
      <vt:lpstr>True Teachings</vt:lpstr>
      <vt:lpstr>Two World Views in Conflict  (Then)</vt:lpstr>
      <vt:lpstr>Two World Views in Conflict  (Now)</vt:lpstr>
      <vt:lpstr>The Key Messages for us:</vt:lpstr>
      <vt:lpstr>PowerPoint Presentation</vt:lpstr>
      <vt:lpstr>The Problem of Persecution</vt:lpstr>
      <vt:lpstr>False Teachers Positions  (II Peter)</vt:lpstr>
      <vt:lpstr>Similarities in II Peter 2 &amp; Jude</vt:lpstr>
      <vt:lpstr>Similarities in II Peter 2 &amp; Jude</vt:lpstr>
      <vt:lpstr>Differences in II Peter 2 &amp; Jude</vt:lpstr>
      <vt:lpstr>“By the Word of God” II Peter 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Brown</dc:creator>
  <cp:lastModifiedBy>Brad Beutjer</cp:lastModifiedBy>
  <cp:revision>262</cp:revision>
  <cp:lastPrinted>2020-02-02T01:10:29Z</cp:lastPrinted>
  <dcterms:created xsi:type="dcterms:W3CDTF">2020-01-07T01:11:03Z</dcterms:created>
  <dcterms:modified xsi:type="dcterms:W3CDTF">2020-02-02T13:49:59Z</dcterms:modified>
</cp:coreProperties>
</file>