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64" r:id="rId3"/>
    <p:sldId id="257" r:id="rId4"/>
    <p:sldId id="260" r:id="rId5"/>
    <p:sldId id="261" r:id="rId6"/>
    <p:sldId id="259" r:id="rId7"/>
    <p:sldId id="262" r:id="rId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500"/>
    <a:srgbClr val="EC9760"/>
    <a:srgbClr val="E65742"/>
    <a:srgbClr val="C12E67"/>
    <a:srgbClr val="FF9D26"/>
    <a:srgbClr val="CA4C67"/>
    <a:srgbClr val="D23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9"/>
    <p:restoredTop sz="55588"/>
  </p:normalViewPr>
  <p:slideViewPr>
    <p:cSldViewPr snapToGrid="0" snapToObjects="1">
      <p:cViewPr varScale="1">
        <p:scale>
          <a:sx n="54" d="100"/>
          <a:sy n="54" d="100"/>
        </p:scale>
        <p:origin x="1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DD7DB-56B5-624E-A8B3-E37CA9C63576}" type="datetimeFigureOut">
              <a:rPr lang="en-US" smtClean="0"/>
              <a:t>4/23/20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DF575-C7C2-8C4E-AB3E-97CFA07C4D1C}" type="slidenum">
              <a:rPr lang="en-US" smtClean="0"/>
              <a:t>‹#›</a:t>
            </a:fld>
            <a:endParaRPr lang="en-US"/>
          </a:p>
        </p:txBody>
      </p:sp>
    </p:spTree>
    <p:extLst>
      <p:ext uri="{BB962C8B-B14F-4D97-AF65-F5344CB8AC3E}">
        <p14:creationId xmlns:p14="http://schemas.microsoft.com/office/powerpoint/2010/main" val="245048256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get ready for what’s next?  </a:t>
            </a:r>
          </a:p>
          <a:p>
            <a:endParaRPr lang="en-US" dirty="0"/>
          </a:p>
          <a:p>
            <a:r>
              <a:rPr lang="en-US" dirty="0"/>
              <a:t>Athletes can continue to train and exercise…looking forward to playing again when possible.</a:t>
            </a:r>
          </a:p>
          <a:p>
            <a:r>
              <a:rPr lang="en-US" dirty="0"/>
              <a:t>Offices can create new procedures and seating arrangements…</a:t>
            </a:r>
          </a:p>
          <a:p>
            <a:r>
              <a:rPr lang="en-US" dirty="0"/>
              <a:t>Christians – Christians can look to 2 Corinthians – especially chapter 13:11.  </a:t>
            </a:r>
          </a:p>
          <a:p>
            <a:endParaRPr lang="en-US" dirty="0"/>
          </a:p>
          <a:p>
            <a:r>
              <a:rPr lang="en-US" dirty="0"/>
              <a:t>Paul was with this church in SPIRIT, but he hoped to be with them Physically soon. So, he writes much of 2 Corinthians to help everyone be spiritually prepared for coming together again.  There are some specifics that are significantly different from our position today, but at the end of his letter – he summarizes the qualities that will make coming together a time of joy and fellowship – instead of stress and rebuke.</a:t>
            </a:r>
          </a:p>
          <a:p>
            <a:endParaRPr lang="en-US" dirty="0"/>
          </a:p>
          <a:p>
            <a:r>
              <a:rPr lang="en-US" dirty="0"/>
              <a:t>He earnestly wants it to be a time of greater fellowship, so he uses 5 key phrases in his conclusion that are TIMELESS qualities we can work on while apart that will enrich our fellowship when we can meet together again.</a:t>
            </a:r>
          </a:p>
          <a:p>
            <a:endParaRPr lang="en-US" dirty="0"/>
          </a:p>
          <a:p>
            <a:r>
              <a:rPr lang="en-US" dirty="0"/>
              <a:t>he ends his letter saying… before I get there – take this time to shape up.  Russ gave us some great thoughts along these lines this week, even referencing vs. 5.</a:t>
            </a:r>
          </a:p>
          <a:p>
            <a:endParaRPr lang="en-US" dirty="0"/>
          </a:p>
          <a:p>
            <a:r>
              <a:rPr lang="en-US" dirty="0"/>
              <a:t>Today, I want to focus on vs. 10-14, especially the incredible summary in vs. 11.– he’s got some things for them to do.</a:t>
            </a:r>
          </a:p>
        </p:txBody>
      </p:sp>
      <p:sp>
        <p:nvSpPr>
          <p:cNvPr id="4" name="Slide Number Placeholder 3"/>
          <p:cNvSpPr>
            <a:spLocks noGrp="1"/>
          </p:cNvSpPr>
          <p:nvPr>
            <p:ph type="sldNum" sz="quarter" idx="5"/>
          </p:nvPr>
        </p:nvSpPr>
        <p:spPr/>
        <p:txBody>
          <a:bodyPr/>
          <a:lstStyle/>
          <a:p>
            <a:fld id="{EBCDF575-C7C2-8C4E-AB3E-97CFA07C4D1C}" type="slidenum">
              <a:rPr lang="en-US" smtClean="0"/>
              <a:t>1</a:t>
            </a:fld>
            <a:endParaRPr lang="en-US"/>
          </a:p>
        </p:txBody>
      </p:sp>
    </p:spTree>
    <p:extLst>
      <p:ext uri="{BB962C8B-B14F-4D97-AF65-F5344CB8AC3E}">
        <p14:creationId xmlns:p14="http://schemas.microsoft.com/office/powerpoint/2010/main" val="153536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REJOICE: “Fare-Well” Literally = rejoice.</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Paul Is Concerned With Their Well-Being &amp; Joy.</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Paul uses the word 8 total times in 2 Cor, most of which are in regards to his attitude even when disappointed. Even His joy when he knows the gospel is at work, convicting us and refining us for our better. (Joy of the Lord is our strength?)</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lvl="1"/>
            <a:r>
              <a:rPr lang="en-US" dirty="0"/>
              <a:t>In salutations upon meeting or parting: Be Cheer-</a:t>
            </a:r>
            <a:r>
              <a:rPr lang="en-US" dirty="0" err="1"/>
              <a:t>ful</a:t>
            </a:r>
            <a:r>
              <a:rPr lang="en-US" dirty="0"/>
              <a:t>, Calm Happiness</a:t>
            </a:r>
          </a:p>
          <a:p>
            <a:pPr lvl="1"/>
            <a:r>
              <a:rPr lang="en-US" dirty="0"/>
              <a:t> (Luke 1:28)</a:t>
            </a:r>
          </a:p>
          <a:p>
            <a:pPr lvl="1"/>
            <a:r>
              <a:rPr lang="en-US" dirty="0"/>
              <a:t>Approach The Journey with Joy</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r>
              <a:rPr lang="en-US" dirty="0"/>
              <a:t>COMPLETE:</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(fitted to the job, like well sharpened equipment.)</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A Quality He Cared About For People He Cared About.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1 Thess. 3: - I want you to remember that it says something about the relationship.  This is not Paul picking on them saying: while I’m away I expect you to figure out everything on your own.  This is Paul saying: while I’m away, I want you to be making progress. I want you to be getting healthier, stronger, more equipped for the good work God has called us into.</a:t>
            </a:r>
          </a:p>
          <a:p>
            <a:endParaRPr lang="en-US" dirty="0"/>
          </a:p>
          <a:p>
            <a:endParaRPr lang="en-US" dirty="0"/>
          </a:p>
          <a:p>
            <a:r>
              <a:rPr lang="en-US" dirty="0"/>
              <a:t>1 Peter 5:10– the Greek word is repeated twice.  Perfect to perfection.  Like an art teacher might say: “Sharpen to a Fine Point”. This double usage is also in Heb. 13:21 – to make you perfect.  </a:t>
            </a:r>
          </a:p>
          <a:p>
            <a:endParaRPr lang="en-US" dirty="0"/>
          </a:p>
          <a:p>
            <a:r>
              <a:rPr lang="en-US" dirty="0"/>
              <a:t>Paul is WORKING to make them EQUIPPED to FULLNESS. Like a Baseball Glove – it gets better with use – flexible and soft…. – Instead of “use” ruining and tearing us apart – it actually makes us even more perfect for the job ahead.</a:t>
            </a:r>
          </a:p>
          <a:p>
            <a:endParaRPr lang="en-US" dirty="0"/>
          </a:p>
          <a:p>
            <a:r>
              <a:rPr lang="en-US" dirty="0"/>
              <a:t>* We all have opportunities to draw closer to God right now, to serve Him with our whole heart.  </a:t>
            </a:r>
          </a:p>
          <a:p>
            <a:endParaRPr lang="en-US" dirty="0"/>
          </a:p>
          <a:p>
            <a:r>
              <a:rPr lang="en-US" dirty="0"/>
              <a:t>Friends - GOD is giving us EVERYTHING WE NEED to conquer this life.</a:t>
            </a:r>
          </a:p>
        </p:txBody>
      </p:sp>
      <p:sp>
        <p:nvSpPr>
          <p:cNvPr id="4" name="Slide Number Placeholder 3"/>
          <p:cNvSpPr>
            <a:spLocks noGrp="1"/>
          </p:cNvSpPr>
          <p:nvPr>
            <p:ph type="sldNum" sz="quarter" idx="5"/>
          </p:nvPr>
        </p:nvSpPr>
        <p:spPr/>
        <p:txBody>
          <a:bodyPr/>
          <a:lstStyle/>
          <a:p>
            <a:fld id="{EBCDF575-C7C2-8C4E-AB3E-97CFA07C4D1C}" type="slidenum">
              <a:rPr lang="en-US" smtClean="0"/>
              <a:t>3</a:t>
            </a:fld>
            <a:endParaRPr lang="en-US"/>
          </a:p>
        </p:txBody>
      </p:sp>
    </p:spTree>
    <p:extLst>
      <p:ext uri="{BB962C8B-B14F-4D97-AF65-F5344CB8AC3E}">
        <p14:creationId xmlns:p14="http://schemas.microsoft.com/office/powerpoint/2010/main" val="300677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Likeminded.  Same + Pronoun – especially clear in 2 Cor. 12:18.  His behavior was my behavior and My behavior was His behavior.</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Similar to our first point: Rejoice = Farewell in Salutations.  This word has slightly different meanings when used in a sentence vs. used in a greeting.</a:t>
            </a:r>
          </a:p>
          <a:p>
            <a:endParaRPr lang="en-US" dirty="0"/>
          </a:p>
          <a:p>
            <a:endParaRPr lang="en-US" dirty="0"/>
          </a:p>
          <a:p>
            <a:pPr lvl="1"/>
            <a:r>
              <a:rPr lang="en-US" dirty="0"/>
              <a:t>For your own good… keep putting your faith in God during the storm. We find our comfort in Him.</a:t>
            </a:r>
          </a:p>
          <a:p>
            <a:pPr lvl="1"/>
            <a:r>
              <a:rPr lang="en-US" dirty="0"/>
              <a:t>For your own good… keep following the Scriptures. </a:t>
            </a:r>
            <a:r>
              <a:rPr lang="en-US" dirty="0" err="1"/>
              <a:t>Etc</a:t>
            </a:r>
            <a:r>
              <a:rPr lang="en-US" dirty="0"/>
              <a:t>…</a:t>
            </a:r>
          </a:p>
          <a:p>
            <a:pPr lvl="1"/>
            <a:r>
              <a:rPr lang="en-US" dirty="0"/>
              <a:t>For your own good… make the changes that are righteous, and remove sin and bad influences.</a:t>
            </a:r>
          </a:p>
          <a:p>
            <a:endParaRPr lang="en-US" dirty="0"/>
          </a:p>
          <a:p>
            <a:endParaRPr lang="en-US" dirty="0"/>
          </a:p>
        </p:txBody>
      </p:sp>
      <p:sp>
        <p:nvSpPr>
          <p:cNvPr id="4" name="Slide Number Placeholder 3"/>
          <p:cNvSpPr>
            <a:spLocks noGrp="1"/>
          </p:cNvSpPr>
          <p:nvPr>
            <p:ph type="sldNum" sz="quarter" idx="5"/>
          </p:nvPr>
        </p:nvSpPr>
        <p:spPr/>
        <p:txBody>
          <a:bodyPr/>
          <a:lstStyle/>
          <a:p>
            <a:fld id="{EBCDF575-C7C2-8C4E-AB3E-97CFA07C4D1C}" type="slidenum">
              <a:rPr lang="en-US" smtClean="0"/>
              <a:t>4</a:t>
            </a:fld>
            <a:endParaRPr lang="en-US"/>
          </a:p>
        </p:txBody>
      </p:sp>
    </p:spTree>
    <p:extLst>
      <p:ext uri="{BB962C8B-B14F-4D97-AF65-F5344CB8AC3E}">
        <p14:creationId xmlns:p14="http://schemas.microsoft.com/office/powerpoint/2010/main" val="204660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Likeminded.  Same + Pronoun – especially clear in 2 Cor. 12:18.  His behavior was my behavior and My behavior was His behavior. (have the mind that is his mind)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Compound word. First </a:t>
            </a:r>
            <a:r>
              <a:rPr lang="en-US" dirty="0" err="1"/>
              <a:t>halfThis</a:t>
            </a:r>
            <a:r>
              <a:rPr lang="en-US" dirty="0"/>
              <a:t> is used disproportionately more in the Bible than other ancient Greek writings. It’s a favorite term, that shows up 5,785 times in the </a:t>
            </a:r>
            <a:r>
              <a:rPr lang="en-US" dirty="0" err="1"/>
              <a:t>textus</a:t>
            </a:r>
            <a:r>
              <a:rPr lang="en-US" dirty="0"/>
              <a:t> </a:t>
            </a:r>
            <a:r>
              <a:rPr lang="en-US" dirty="0" err="1"/>
              <a:t>receptus</a:t>
            </a:r>
            <a:r>
              <a:rPr lang="en-US" dirty="0"/>
              <a:t>!  The idea is very similar to the way we say: mi casa </a:t>
            </a:r>
            <a:r>
              <a:rPr lang="en-US" dirty="0" err="1"/>
              <a:t>es</a:t>
            </a:r>
            <a:r>
              <a:rPr lang="en-US" dirty="0"/>
              <a:t> </a:t>
            </a:r>
            <a:r>
              <a:rPr lang="en-US" dirty="0" err="1"/>
              <a:t>su</a:t>
            </a:r>
            <a:r>
              <a:rPr lang="en-US" dirty="0"/>
              <a:t> casa.</a:t>
            </a:r>
          </a:p>
          <a:p>
            <a:endParaRPr lang="en-US" dirty="0"/>
          </a:p>
          <a:p>
            <a:r>
              <a:rPr lang="en-US" dirty="0"/>
              <a:t>*So what can I do to be more LIKE-MINDED with Jesus?  With the Apostles?  I want to value what they value. I want to problem solve the way they problems solve. I want to worship the way they worshipped.</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(Unity &amp; Like-Minded With Local Saints.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PEACE:</a:t>
            </a:r>
          </a:p>
          <a:p>
            <a:pPr lvl="1"/>
            <a:r>
              <a:rPr lang="en-US" dirty="0"/>
              <a:t>Peace From Our Common Quality of Influence &amp; Character (Mark 9:50)</a:t>
            </a:r>
          </a:p>
          <a:p>
            <a:pPr lvl="1"/>
            <a:r>
              <a:rPr lang="en-US" dirty="0"/>
              <a:t>Peace of Brotherly Love (Rom. 12:18)</a:t>
            </a:r>
          </a:p>
          <a:p>
            <a:pPr lvl="1"/>
            <a:r>
              <a:rPr lang="en-US" dirty="0"/>
              <a:t>Peace of Appreciating One Another’s Hard Work ( 1 Thess. 5:13)</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Not Only Do These Reinforce Our Fellowship With One Another, But Most Importantly With The God of Love &amp; Peace!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BCDF575-C7C2-8C4E-AB3E-97CFA07C4D1C}" type="slidenum">
              <a:rPr lang="en-US" smtClean="0"/>
              <a:t>5</a:t>
            </a:fld>
            <a:endParaRPr lang="en-US"/>
          </a:p>
        </p:txBody>
      </p:sp>
    </p:spTree>
    <p:extLst>
      <p:ext uri="{BB962C8B-B14F-4D97-AF65-F5344CB8AC3E}">
        <p14:creationId xmlns:p14="http://schemas.microsoft.com/office/powerpoint/2010/main" val="171190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Your Greetings Be Holy &amp; Loving</a:t>
            </a:r>
          </a:p>
          <a:p>
            <a:r>
              <a:rPr lang="en-US" dirty="0"/>
              <a:t>“Greet” - Be Proactive. </a:t>
            </a:r>
          </a:p>
          <a:p>
            <a:pPr lvl="1"/>
            <a:r>
              <a:rPr lang="en-US" dirty="0"/>
              <a:t>We can each take upon ourselves the responsibility to find someone to greet.</a:t>
            </a:r>
          </a:p>
          <a:p>
            <a:pPr lvl="1"/>
            <a:r>
              <a:rPr lang="en-US" dirty="0"/>
              <a:t>Acknowledge each saint, not just someone special you are waiting for.</a:t>
            </a:r>
          </a:p>
          <a:p>
            <a:pPr lvl="1"/>
            <a:r>
              <a:rPr lang="en-US" dirty="0"/>
              <a:t>Let Your Habit, Lead Your Heart</a:t>
            </a:r>
          </a:p>
          <a:p>
            <a:r>
              <a:rPr lang="en-US" dirty="0"/>
              <a:t>“One Another” - An Inward Focus, Not Just Outward.</a:t>
            </a:r>
          </a:p>
          <a:p>
            <a:pPr lvl="1"/>
            <a:r>
              <a:rPr lang="en-US" dirty="0"/>
              <a:t>“Greeter” aren’t just for visitors.</a:t>
            </a:r>
          </a:p>
          <a:p>
            <a:r>
              <a:rPr lang="en-US" dirty="0"/>
              <a:t>“Holy” - Special &amp; Superior To The World</a:t>
            </a:r>
          </a:p>
          <a:p>
            <a:pPr lvl="1"/>
            <a:r>
              <a:rPr lang="en-US" dirty="0"/>
              <a:t>Love That Is Free from Hypocrisy. (Mt. 26:48-49)</a:t>
            </a:r>
          </a:p>
          <a:p>
            <a:pPr lvl="1"/>
            <a:r>
              <a:rPr lang="en-US" dirty="0"/>
              <a:t>Love That Is Based On our Common Faith (Titus 3:15)</a:t>
            </a:r>
          </a:p>
          <a:p>
            <a:pPr lvl="1"/>
            <a:r>
              <a:rPr lang="en-US" dirty="0"/>
              <a:t>Love That Is Shared Among Family &amp; Friends (1 Peter 5:14, 3 John 1:15)</a:t>
            </a:r>
          </a:p>
          <a:p>
            <a:r>
              <a:rPr lang="en-US" dirty="0"/>
              <a:t>“Kiss” &amp; “All The Saints” – Find Encouragement In Physical or Verbal Greetings.</a:t>
            </a:r>
          </a:p>
          <a:p>
            <a:pPr lvl="1"/>
            <a:r>
              <a:rPr lang="en-US" dirty="0"/>
              <a:t>Kiss = Customary Physical Contact That Communicates our Spiritual Connection</a:t>
            </a:r>
          </a:p>
          <a:p>
            <a:pPr lvl="1"/>
            <a:r>
              <a:rPr lang="en-US" dirty="0"/>
              <a:t>Writing =  Distant Verbal Contact That Communicates our Spiritual Connection</a:t>
            </a:r>
          </a:p>
          <a:p>
            <a:endParaRPr lang="en-US" dirty="0"/>
          </a:p>
          <a:p>
            <a:endParaRPr lang="en-US" dirty="0"/>
          </a:p>
          <a:p>
            <a:r>
              <a:rPr lang="en-US" dirty="0"/>
              <a:t>When we get these 3 or 4 traits right – the meaning of our greeting can overcome the lack of physical connection.  “Right Hand” “Kiss” – these are acts of physical contact that affirm we are connected.</a:t>
            </a:r>
          </a:p>
          <a:p>
            <a:endParaRPr lang="en-US" dirty="0"/>
          </a:p>
          <a:p>
            <a:r>
              <a:rPr lang="en-US" dirty="0"/>
              <a:t>**When </a:t>
            </a:r>
            <a:r>
              <a:rPr lang="en-US" dirty="0" err="1"/>
              <a:t>Sherridon</a:t>
            </a:r>
            <a:r>
              <a:rPr lang="en-US" dirty="0"/>
              <a:t> Dobbs first came back to worship after her surgery, I had a cold, so I knew I had to keep my distance, but from 15 feet away I gestured an “air hug” and she immediately smiled – she knew where my heart was.  </a:t>
            </a:r>
          </a:p>
          <a:p>
            <a:endParaRPr lang="en-US" dirty="0"/>
          </a:p>
          <a:p>
            <a:endParaRPr lang="en-US" dirty="0"/>
          </a:p>
          <a:p>
            <a:r>
              <a:rPr lang="en-US" dirty="0"/>
              <a:t>Loving Friendship– Genuine Care &amp; Putting Your Interest Above My Own </a:t>
            </a:r>
          </a:p>
          <a:p>
            <a:endParaRPr lang="en-US" dirty="0"/>
          </a:p>
          <a:p>
            <a:r>
              <a:rPr lang="en-US" dirty="0"/>
              <a:t>In Romans 16 – the word Greet begins the majority of the verses…notice how the greetings celebrate the very qualities that make for peace.  Greetings that acknowledge people’s sacrifices and diligence.  Greetings</a:t>
            </a:r>
          </a:p>
        </p:txBody>
      </p:sp>
      <p:sp>
        <p:nvSpPr>
          <p:cNvPr id="4" name="Slide Number Placeholder 3"/>
          <p:cNvSpPr>
            <a:spLocks noGrp="1"/>
          </p:cNvSpPr>
          <p:nvPr>
            <p:ph type="sldNum" sz="quarter" idx="5"/>
          </p:nvPr>
        </p:nvSpPr>
        <p:spPr/>
        <p:txBody>
          <a:bodyPr/>
          <a:lstStyle/>
          <a:p>
            <a:fld id="{EBCDF575-C7C2-8C4E-AB3E-97CFA07C4D1C}" type="slidenum">
              <a:rPr lang="en-US" smtClean="0"/>
              <a:t>6</a:t>
            </a:fld>
            <a:endParaRPr lang="en-US"/>
          </a:p>
        </p:txBody>
      </p:sp>
    </p:spTree>
    <p:extLst>
      <p:ext uri="{BB962C8B-B14F-4D97-AF65-F5344CB8AC3E}">
        <p14:creationId xmlns:p14="http://schemas.microsoft.com/office/powerpoint/2010/main" val="243993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be getting ready to be together with one another – but most of all – to be </a:t>
            </a:r>
            <a:r>
              <a:rPr lang="en-US"/>
              <a:t>together with God.</a:t>
            </a:r>
          </a:p>
          <a:p>
            <a:endParaRPr lang="en-US" dirty="0"/>
          </a:p>
          <a:p>
            <a:endParaRPr lang="en-US" dirty="0"/>
          </a:p>
          <a:p>
            <a:r>
              <a:rPr lang="en-US" dirty="0"/>
              <a:t>“All the saints” – there’s no better time to become a child of God.  MUCH greater fellowship awaits!!</a:t>
            </a:r>
          </a:p>
        </p:txBody>
      </p:sp>
      <p:sp>
        <p:nvSpPr>
          <p:cNvPr id="4" name="Slide Number Placeholder 3"/>
          <p:cNvSpPr>
            <a:spLocks noGrp="1"/>
          </p:cNvSpPr>
          <p:nvPr>
            <p:ph type="sldNum" sz="quarter" idx="5"/>
          </p:nvPr>
        </p:nvSpPr>
        <p:spPr/>
        <p:txBody>
          <a:bodyPr/>
          <a:lstStyle/>
          <a:p>
            <a:fld id="{EBCDF575-C7C2-8C4E-AB3E-97CFA07C4D1C}" type="slidenum">
              <a:rPr lang="en-US" smtClean="0"/>
              <a:t>7</a:t>
            </a:fld>
            <a:endParaRPr lang="en-US"/>
          </a:p>
        </p:txBody>
      </p:sp>
    </p:spTree>
    <p:extLst>
      <p:ext uri="{BB962C8B-B14F-4D97-AF65-F5344CB8AC3E}">
        <p14:creationId xmlns:p14="http://schemas.microsoft.com/office/powerpoint/2010/main" val="24114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8F0321-1118-4448-840C-39FA2EB3C18F}"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3138521059"/>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F0321-1118-4448-840C-39FA2EB3C18F}"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358286747"/>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F0321-1118-4448-840C-39FA2EB3C18F}"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1970268049"/>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i="0">
                <a:solidFill>
                  <a:schemeClr val="bg1"/>
                </a:solidFill>
                <a:effectLst>
                  <a:outerShdw blurRad="76200" dist="25400" dir="1800000" algn="l" rotWithShape="0">
                    <a:schemeClr val="tx1">
                      <a:alpha val="80000"/>
                    </a:scheme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728618"/>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94879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F0321-1118-4448-840C-39FA2EB3C18F}" type="datetimeFigureOut">
              <a:rPr lang="en-US" smtClean="0"/>
              <a:t>4/23/20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177117671"/>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8F0321-1118-4448-840C-39FA2EB3C18F}" type="datetimeFigureOut">
              <a:rPr lang="en-US" smtClean="0"/>
              <a:t>4/23/20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842091241"/>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F0321-1118-4448-840C-39FA2EB3C18F}" type="datetimeFigureOut">
              <a:rPr lang="en-US" smtClean="0"/>
              <a:t>4/23/20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473502645"/>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8F0321-1118-4448-840C-39FA2EB3C18F}" type="datetimeFigureOut">
              <a:rPr lang="en-US" smtClean="0"/>
              <a:t>4/23/20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2470248622"/>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F0321-1118-4448-840C-39FA2EB3C18F}" type="datetimeFigureOut">
              <a:rPr lang="en-US" smtClean="0"/>
              <a:t>4/23/20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1311126811"/>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8F0321-1118-4448-840C-39FA2EB3C18F}" type="datetimeFigureOut">
              <a:rPr lang="en-US" smtClean="0"/>
              <a:t>4/23/20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4095353918"/>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8F0321-1118-4448-840C-39FA2EB3C18F}" type="datetimeFigureOut">
              <a:rPr lang="en-US" smtClean="0"/>
              <a:t>4/23/20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7EC09-0647-D449-8499-490E34644778}" type="slidenum">
              <a:rPr lang="en-US" smtClean="0"/>
              <a:t>‹#›</a:t>
            </a:fld>
            <a:endParaRPr lang="en-US"/>
          </a:p>
        </p:txBody>
      </p:sp>
    </p:spTree>
    <p:extLst>
      <p:ext uri="{BB962C8B-B14F-4D97-AF65-F5344CB8AC3E}">
        <p14:creationId xmlns:p14="http://schemas.microsoft.com/office/powerpoint/2010/main" val="1362891259"/>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48F0321-1118-4448-840C-39FA2EB3C18F}" type="datetimeFigureOut">
              <a:rPr lang="en-US" smtClean="0"/>
              <a:t>4/23/20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617EC09-0647-D449-8499-490E34644778}" type="slidenum">
              <a:rPr lang="en-US" smtClean="0"/>
              <a:t>‹#›</a:t>
            </a:fld>
            <a:endParaRPr lang="en-US"/>
          </a:p>
        </p:txBody>
      </p:sp>
    </p:spTree>
    <p:extLst>
      <p:ext uri="{BB962C8B-B14F-4D97-AF65-F5344CB8AC3E}">
        <p14:creationId xmlns:p14="http://schemas.microsoft.com/office/powerpoint/2010/main" val="233938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5A71-9B88-7345-9558-45B77D186769}"/>
              </a:ext>
            </a:extLst>
          </p:cNvPr>
          <p:cNvSpPr>
            <a:spLocks noGrp="1"/>
          </p:cNvSpPr>
          <p:nvPr>
            <p:ph type="ctrTitle"/>
          </p:nvPr>
        </p:nvSpPr>
        <p:spPr/>
        <p:txBody>
          <a:bodyPr/>
          <a:lstStyle/>
          <a:p>
            <a:r>
              <a:rPr lang="en-US" dirty="0"/>
              <a:t>Getting Ready for Greater Fellowship (2 Cor. 13:11)</a:t>
            </a:r>
          </a:p>
        </p:txBody>
      </p:sp>
      <p:sp>
        <p:nvSpPr>
          <p:cNvPr id="3" name="Subtitle 2">
            <a:extLst>
              <a:ext uri="{FF2B5EF4-FFF2-40B4-BE49-F238E27FC236}">
                <a16:creationId xmlns:a16="http://schemas.microsoft.com/office/drawing/2014/main" id="{D540DC3A-A25A-824D-8C43-6F9928B4D997}"/>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5B3BEFFD-4C79-0A49-9BB3-B266099814BB}"/>
              </a:ext>
            </a:extLst>
          </p:cNvPr>
          <p:cNvPicPr>
            <a:picLocks noChangeAspect="1"/>
          </p:cNvPicPr>
          <p:nvPr/>
        </p:nvPicPr>
        <p:blipFill>
          <a:blip r:embed="rId3"/>
          <a:stretch>
            <a:fillRect/>
          </a:stretch>
        </p:blipFill>
        <p:spPr>
          <a:xfrm>
            <a:off x="2976" y="0"/>
            <a:ext cx="9138047" cy="5715000"/>
          </a:xfrm>
          <a:prstGeom prst="rect">
            <a:avLst/>
          </a:prstGeom>
        </p:spPr>
      </p:pic>
    </p:spTree>
    <p:extLst>
      <p:ext uri="{BB962C8B-B14F-4D97-AF65-F5344CB8AC3E}">
        <p14:creationId xmlns:p14="http://schemas.microsoft.com/office/powerpoint/2010/main" val="373484987"/>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C450-3CE8-B047-B23E-AE7150A4C2C5}"/>
              </a:ext>
            </a:extLst>
          </p:cNvPr>
          <p:cNvSpPr>
            <a:spLocks noGrp="1"/>
          </p:cNvSpPr>
          <p:nvPr>
            <p:ph type="title"/>
          </p:nvPr>
        </p:nvSpPr>
        <p:spPr/>
        <p:txBody>
          <a:bodyPr/>
          <a:lstStyle/>
          <a:p>
            <a:r>
              <a:rPr lang="en-US" dirty="0"/>
              <a:t>2 Corinthians 13:11</a:t>
            </a:r>
          </a:p>
        </p:txBody>
      </p:sp>
      <p:sp>
        <p:nvSpPr>
          <p:cNvPr id="3" name="Content Placeholder 2">
            <a:extLst>
              <a:ext uri="{FF2B5EF4-FFF2-40B4-BE49-F238E27FC236}">
                <a16:creationId xmlns:a16="http://schemas.microsoft.com/office/drawing/2014/main" id="{8D8B9A12-468B-8048-86DF-7292E821EBE4}"/>
              </a:ext>
            </a:extLst>
          </p:cNvPr>
          <p:cNvSpPr>
            <a:spLocks noGrp="1"/>
          </p:cNvSpPr>
          <p:nvPr>
            <p:ph idx="1"/>
          </p:nvPr>
        </p:nvSpPr>
        <p:spPr/>
        <p:txBody>
          <a:bodyPr>
            <a:normAutofit/>
          </a:bodyPr>
          <a:lstStyle/>
          <a:p>
            <a:pPr marL="0" indent="0" algn="ctr">
              <a:buNone/>
            </a:pPr>
            <a:r>
              <a:rPr lang="en-US" sz="4000" dirty="0"/>
              <a:t>“Finally, brethren, </a:t>
            </a:r>
            <a:r>
              <a:rPr lang="en-US" sz="4000" b="1" dirty="0">
                <a:solidFill>
                  <a:srgbClr val="C12E67"/>
                </a:solidFill>
              </a:rPr>
              <a:t>rejoice</a:t>
            </a:r>
            <a:r>
              <a:rPr lang="en-US" sz="4000" dirty="0"/>
              <a:t>, </a:t>
            </a:r>
            <a:br>
              <a:rPr lang="en-US" sz="4000" dirty="0"/>
            </a:br>
            <a:r>
              <a:rPr lang="en-US" sz="4000" b="1" dirty="0">
                <a:solidFill>
                  <a:srgbClr val="E65742"/>
                </a:solidFill>
              </a:rPr>
              <a:t>be made complete</a:t>
            </a:r>
            <a:r>
              <a:rPr lang="en-US" sz="4000" dirty="0"/>
              <a:t>, </a:t>
            </a:r>
            <a:r>
              <a:rPr lang="en-US" sz="4000" b="1" dirty="0">
                <a:solidFill>
                  <a:srgbClr val="FF9500"/>
                </a:solidFill>
              </a:rPr>
              <a:t>be comforted</a:t>
            </a:r>
            <a:r>
              <a:rPr lang="en-US" sz="4000" dirty="0"/>
              <a:t>, </a:t>
            </a:r>
            <a:br>
              <a:rPr lang="en-US" sz="4000" dirty="0"/>
            </a:br>
            <a:r>
              <a:rPr lang="en-US" sz="4000" b="1" dirty="0">
                <a:solidFill>
                  <a:srgbClr val="C12E67"/>
                </a:solidFill>
              </a:rPr>
              <a:t>be like-minded</a:t>
            </a:r>
            <a:r>
              <a:rPr lang="en-US" sz="4000" dirty="0"/>
              <a:t>, </a:t>
            </a:r>
            <a:r>
              <a:rPr lang="en-US" sz="4000" b="1" dirty="0">
                <a:solidFill>
                  <a:srgbClr val="E65742"/>
                </a:solidFill>
              </a:rPr>
              <a:t>live in peace</a:t>
            </a:r>
            <a:r>
              <a:rPr lang="en-US" sz="4000" dirty="0"/>
              <a:t>; </a:t>
            </a:r>
            <a:br>
              <a:rPr lang="en-US" sz="4000" dirty="0"/>
            </a:br>
            <a:r>
              <a:rPr lang="en-US" sz="4000" dirty="0"/>
              <a:t>and the God of love and peace</a:t>
            </a:r>
            <a:br>
              <a:rPr lang="en-US" sz="4000" dirty="0"/>
            </a:br>
            <a:r>
              <a:rPr lang="en-US" sz="4000" dirty="0"/>
              <a:t>will be with you.” </a:t>
            </a:r>
          </a:p>
        </p:txBody>
      </p:sp>
    </p:spTree>
    <p:extLst>
      <p:ext uri="{BB962C8B-B14F-4D97-AF65-F5344CB8AC3E}">
        <p14:creationId xmlns:p14="http://schemas.microsoft.com/office/powerpoint/2010/main" val="530856916"/>
      </p:ext>
    </p:extLst>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D419-EF6C-6B45-9339-3E34D09992CE}"/>
              </a:ext>
            </a:extLst>
          </p:cNvPr>
          <p:cNvSpPr>
            <a:spLocks noGrp="1"/>
          </p:cNvSpPr>
          <p:nvPr>
            <p:ph type="title"/>
          </p:nvPr>
        </p:nvSpPr>
        <p:spPr/>
        <p:txBody>
          <a:bodyPr>
            <a:normAutofit/>
          </a:bodyPr>
          <a:lstStyle/>
          <a:p>
            <a:r>
              <a:rPr lang="en-US" dirty="0"/>
              <a:t>W</a:t>
            </a:r>
            <a:r>
              <a:rPr lang="en-US" sz="3600" dirty="0"/>
              <a:t>HILE</a:t>
            </a:r>
            <a:r>
              <a:rPr lang="en-US" dirty="0"/>
              <a:t> I </a:t>
            </a:r>
            <a:r>
              <a:rPr lang="en-US" sz="3600" dirty="0"/>
              <a:t>AM</a:t>
            </a:r>
            <a:r>
              <a:rPr lang="en-US" dirty="0"/>
              <a:t> A</a:t>
            </a:r>
            <a:r>
              <a:rPr lang="en-US" sz="3600" dirty="0"/>
              <a:t>BSENT</a:t>
            </a:r>
            <a:r>
              <a:rPr lang="en-US" dirty="0"/>
              <a:t>…</a:t>
            </a:r>
          </a:p>
        </p:txBody>
      </p:sp>
      <p:sp>
        <p:nvSpPr>
          <p:cNvPr id="3" name="Content Placeholder 2">
            <a:extLst>
              <a:ext uri="{FF2B5EF4-FFF2-40B4-BE49-F238E27FC236}">
                <a16:creationId xmlns:a16="http://schemas.microsoft.com/office/drawing/2014/main" id="{5FA79D00-DCB6-584F-8635-9BFD577FE40A}"/>
              </a:ext>
            </a:extLst>
          </p:cNvPr>
          <p:cNvSpPr>
            <a:spLocks noGrp="1"/>
          </p:cNvSpPr>
          <p:nvPr>
            <p:ph idx="1"/>
          </p:nvPr>
        </p:nvSpPr>
        <p:spPr>
          <a:xfrm>
            <a:off x="1450848" y="1792288"/>
            <a:ext cx="7399867" cy="1554429"/>
          </a:xfrm>
        </p:spPr>
        <p:txBody>
          <a:bodyPr>
            <a:normAutofit fontScale="92500"/>
          </a:bodyPr>
          <a:lstStyle/>
          <a:p>
            <a:r>
              <a:rPr lang="en-US" sz="3100" b="1" dirty="0"/>
              <a:t>“Rejoice” – Approach this Journey with Joy.</a:t>
            </a:r>
          </a:p>
          <a:p>
            <a:pPr lvl="1"/>
            <a:r>
              <a:rPr lang="en-US" dirty="0"/>
              <a:t>I Desire For You To Fare-Well. (See 13:9 “rejoice”)</a:t>
            </a:r>
          </a:p>
          <a:p>
            <a:pPr lvl="1"/>
            <a:r>
              <a:rPr lang="en-US" dirty="0"/>
              <a:t>In Greetings: Be Cheer-full, Calm Happiness (Luke 1:28)</a:t>
            </a:r>
            <a:br>
              <a:rPr lang="en-US" dirty="0"/>
            </a:br>
            <a:endParaRPr lang="en-US" dirty="0"/>
          </a:p>
        </p:txBody>
      </p:sp>
      <p:pic>
        <p:nvPicPr>
          <p:cNvPr id="5" name="Picture 4">
            <a:extLst>
              <a:ext uri="{FF2B5EF4-FFF2-40B4-BE49-F238E27FC236}">
                <a16:creationId xmlns:a16="http://schemas.microsoft.com/office/drawing/2014/main" id="{3B87865A-014D-2544-AC72-1131C9DB57B3}"/>
              </a:ext>
            </a:extLst>
          </p:cNvPr>
          <p:cNvPicPr>
            <a:picLocks noChangeAspect="1"/>
          </p:cNvPicPr>
          <p:nvPr/>
        </p:nvPicPr>
        <p:blipFill>
          <a:blip r:embed="rId3"/>
          <a:stretch>
            <a:fillRect/>
          </a:stretch>
        </p:blipFill>
        <p:spPr>
          <a:xfrm>
            <a:off x="270933" y="1646906"/>
            <a:ext cx="1219201" cy="1248698"/>
          </a:xfrm>
          <a:prstGeom prst="rect">
            <a:avLst/>
          </a:prstGeom>
        </p:spPr>
      </p:pic>
      <p:pic>
        <p:nvPicPr>
          <p:cNvPr id="7" name="Picture 6">
            <a:extLst>
              <a:ext uri="{FF2B5EF4-FFF2-40B4-BE49-F238E27FC236}">
                <a16:creationId xmlns:a16="http://schemas.microsoft.com/office/drawing/2014/main" id="{9B4D209C-D9F2-1A49-98B9-90BF0111030C}"/>
              </a:ext>
            </a:extLst>
          </p:cNvPr>
          <p:cNvPicPr>
            <a:picLocks noChangeAspect="1"/>
          </p:cNvPicPr>
          <p:nvPr/>
        </p:nvPicPr>
        <p:blipFill>
          <a:blip r:embed="rId4"/>
          <a:stretch>
            <a:fillRect/>
          </a:stretch>
        </p:blipFill>
        <p:spPr>
          <a:xfrm>
            <a:off x="457199" y="3346717"/>
            <a:ext cx="994926" cy="968395"/>
          </a:xfrm>
          <a:prstGeom prst="rect">
            <a:avLst/>
          </a:prstGeom>
        </p:spPr>
      </p:pic>
      <p:sp>
        <p:nvSpPr>
          <p:cNvPr id="6" name="Content Placeholder 2">
            <a:extLst>
              <a:ext uri="{FF2B5EF4-FFF2-40B4-BE49-F238E27FC236}">
                <a16:creationId xmlns:a16="http://schemas.microsoft.com/office/drawing/2014/main" id="{0BCE0198-4A48-194C-B798-7FD94188E073}"/>
              </a:ext>
            </a:extLst>
          </p:cNvPr>
          <p:cNvSpPr txBox="1">
            <a:spLocks/>
          </p:cNvSpPr>
          <p:nvPr/>
        </p:nvSpPr>
        <p:spPr>
          <a:xfrm>
            <a:off x="1522723" y="3111035"/>
            <a:ext cx="7399867" cy="244680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100" b="1" dirty="0"/>
              <a:t>“Be Made Complete” – Make Needed Repairs. </a:t>
            </a:r>
          </a:p>
          <a:p>
            <a:pPr lvl="1"/>
            <a:r>
              <a:rPr lang="en-US" dirty="0"/>
              <a:t>By Fixing The Holes. “mending their nets” (Matt. 4:21)</a:t>
            </a:r>
          </a:p>
          <a:p>
            <a:pPr lvl="1"/>
            <a:r>
              <a:rPr lang="en-US" dirty="0"/>
              <a:t>Complete In The Unity Paul Always Promoted. (1 Cor. 1:10 )</a:t>
            </a:r>
          </a:p>
          <a:p>
            <a:pPr lvl="1"/>
            <a:r>
              <a:rPr lang="en-US" dirty="0"/>
              <a:t>Completeness Was Near &amp; Dear to Paul. (1 Thess. 3:10)</a:t>
            </a:r>
          </a:p>
          <a:p>
            <a:pPr lvl="1"/>
            <a:r>
              <a:rPr lang="en-US" dirty="0"/>
              <a:t>Completeness That Comes From God’s Word. (2 Tim. 3:17) </a:t>
            </a:r>
          </a:p>
          <a:p>
            <a:pPr lvl="1"/>
            <a:r>
              <a:rPr lang="en-US" dirty="0"/>
              <a:t>Completeness Formed By Use. (1 Peter 5:10 )</a:t>
            </a:r>
          </a:p>
        </p:txBody>
      </p:sp>
    </p:spTree>
    <p:extLst>
      <p:ext uri="{BB962C8B-B14F-4D97-AF65-F5344CB8AC3E}">
        <p14:creationId xmlns:p14="http://schemas.microsoft.com/office/powerpoint/2010/main" val="15653445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D419-EF6C-6B45-9339-3E34D09992CE}"/>
              </a:ext>
            </a:extLst>
          </p:cNvPr>
          <p:cNvSpPr>
            <a:spLocks noGrp="1"/>
          </p:cNvSpPr>
          <p:nvPr>
            <p:ph type="title"/>
          </p:nvPr>
        </p:nvSpPr>
        <p:spPr/>
        <p:txBody>
          <a:bodyPr/>
          <a:lstStyle/>
          <a:p>
            <a:r>
              <a:rPr lang="en-US" dirty="0"/>
              <a:t>W</a:t>
            </a:r>
            <a:r>
              <a:rPr lang="en-US" sz="3600" dirty="0"/>
              <a:t>HILE</a:t>
            </a:r>
            <a:r>
              <a:rPr lang="en-US" dirty="0"/>
              <a:t> I </a:t>
            </a:r>
            <a:r>
              <a:rPr lang="en-US" sz="3600" dirty="0"/>
              <a:t>AM</a:t>
            </a:r>
            <a:r>
              <a:rPr lang="en-US" dirty="0"/>
              <a:t> A</a:t>
            </a:r>
            <a:r>
              <a:rPr lang="en-US" sz="3600" dirty="0"/>
              <a:t>BSENT</a:t>
            </a:r>
            <a:r>
              <a:rPr lang="en-US" dirty="0"/>
              <a:t>…</a:t>
            </a:r>
          </a:p>
        </p:txBody>
      </p:sp>
      <p:sp>
        <p:nvSpPr>
          <p:cNvPr id="3" name="Content Placeholder 2">
            <a:extLst>
              <a:ext uri="{FF2B5EF4-FFF2-40B4-BE49-F238E27FC236}">
                <a16:creationId xmlns:a16="http://schemas.microsoft.com/office/drawing/2014/main" id="{5FA79D00-DCB6-584F-8635-9BFD577FE40A}"/>
              </a:ext>
            </a:extLst>
          </p:cNvPr>
          <p:cNvSpPr>
            <a:spLocks noGrp="1"/>
          </p:cNvSpPr>
          <p:nvPr>
            <p:ph idx="1"/>
          </p:nvPr>
        </p:nvSpPr>
        <p:spPr>
          <a:xfrm>
            <a:off x="1435037" y="1843088"/>
            <a:ext cx="7343775" cy="3700461"/>
          </a:xfrm>
        </p:spPr>
        <p:txBody>
          <a:bodyPr>
            <a:normAutofit/>
          </a:bodyPr>
          <a:lstStyle/>
          <a:p>
            <a:r>
              <a:rPr lang="en-US" sz="3100" b="1" dirty="0"/>
              <a:t>“Be Comforted” – Don’t Back Away, </a:t>
            </a:r>
            <a:br>
              <a:rPr lang="en-US" sz="3100" b="1" dirty="0"/>
            </a:br>
            <a:r>
              <a:rPr lang="en-US" sz="3100" b="1" dirty="0"/>
              <a:t>Even When It Stings. </a:t>
            </a:r>
          </a:p>
          <a:p>
            <a:pPr lvl="1"/>
            <a:r>
              <a:rPr lang="en-US" dirty="0"/>
              <a:t>Comfort = “Beseech” When Used in Greetings.  </a:t>
            </a:r>
            <a:br>
              <a:rPr lang="en-US" dirty="0"/>
            </a:br>
            <a:r>
              <a:rPr lang="en-US" dirty="0"/>
              <a:t>Used To Call To One’s Side For Comfort. (1 Cor. 4:16)</a:t>
            </a:r>
            <a:br>
              <a:rPr lang="en-US" dirty="0"/>
            </a:br>
            <a:r>
              <a:rPr lang="en-US" dirty="0"/>
              <a:t>Used To Call To Action. (Eph. 4:1)</a:t>
            </a:r>
          </a:p>
          <a:p>
            <a:pPr lvl="1"/>
            <a:r>
              <a:rPr lang="en-US" dirty="0"/>
              <a:t>Paul Is Pleading With Them To Come Near. (6:11-13)</a:t>
            </a:r>
          </a:p>
          <a:p>
            <a:pPr lvl="1"/>
            <a:r>
              <a:rPr lang="en-US" dirty="0"/>
              <a:t>Comfort Is A Major Theme of The Letter: </a:t>
            </a:r>
            <a:br>
              <a:rPr lang="en-US" dirty="0"/>
            </a:br>
            <a:r>
              <a:rPr lang="en-US" dirty="0"/>
              <a:t>Used Four Times In A Row In 2 Corinthians 1:4</a:t>
            </a:r>
          </a:p>
          <a:p>
            <a:pPr lvl="1"/>
            <a:r>
              <a:rPr lang="en-US" dirty="0"/>
              <a:t>Please Act (10:1) for Your Own Good Comfort (13:11).</a:t>
            </a:r>
          </a:p>
        </p:txBody>
      </p:sp>
      <p:pic>
        <p:nvPicPr>
          <p:cNvPr id="5" name="Picture 4">
            <a:extLst>
              <a:ext uri="{FF2B5EF4-FFF2-40B4-BE49-F238E27FC236}">
                <a16:creationId xmlns:a16="http://schemas.microsoft.com/office/drawing/2014/main" id="{3BF80C7E-FABF-1444-B573-73E14BA26C01}"/>
              </a:ext>
            </a:extLst>
          </p:cNvPr>
          <p:cNvPicPr>
            <a:picLocks noChangeAspect="1"/>
          </p:cNvPicPr>
          <p:nvPr/>
        </p:nvPicPr>
        <p:blipFill>
          <a:blip r:embed="rId3"/>
          <a:stretch>
            <a:fillRect/>
          </a:stretch>
        </p:blipFill>
        <p:spPr>
          <a:xfrm>
            <a:off x="128592" y="1714497"/>
            <a:ext cx="1385887" cy="1385887"/>
          </a:xfrm>
          <a:prstGeom prst="rect">
            <a:avLst/>
          </a:prstGeom>
        </p:spPr>
      </p:pic>
    </p:spTree>
    <p:extLst>
      <p:ext uri="{BB962C8B-B14F-4D97-AF65-F5344CB8AC3E}">
        <p14:creationId xmlns:p14="http://schemas.microsoft.com/office/powerpoint/2010/main" val="32318027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D419-EF6C-6B45-9339-3E34D09992CE}"/>
              </a:ext>
            </a:extLst>
          </p:cNvPr>
          <p:cNvSpPr>
            <a:spLocks noGrp="1"/>
          </p:cNvSpPr>
          <p:nvPr>
            <p:ph type="title"/>
          </p:nvPr>
        </p:nvSpPr>
        <p:spPr/>
        <p:txBody>
          <a:bodyPr/>
          <a:lstStyle/>
          <a:p>
            <a:r>
              <a:rPr lang="en-US" dirty="0"/>
              <a:t>W</a:t>
            </a:r>
            <a:r>
              <a:rPr lang="en-US" sz="3600" dirty="0"/>
              <a:t>HILE</a:t>
            </a:r>
            <a:r>
              <a:rPr lang="en-US" dirty="0"/>
              <a:t> I </a:t>
            </a:r>
            <a:r>
              <a:rPr lang="en-US" sz="3600" dirty="0"/>
              <a:t>AM</a:t>
            </a:r>
            <a:r>
              <a:rPr lang="en-US" dirty="0"/>
              <a:t> A</a:t>
            </a:r>
            <a:r>
              <a:rPr lang="en-US" sz="3600" dirty="0"/>
              <a:t>BSENT</a:t>
            </a:r>
            <a:r>
              <a:rPr lang="en-US" dirty="0"/>
              <a:t>…</a:t>
            </a:r>
          </a:p>
        </p:txBody>
      </p:sp>
      <p:sp>
        <p:nvSpPr>
          <p:cNvPr id="3" name="Content Placeholder 2">
            <a:extLst>
              <a:ext uri="{FF2B5EF4-FFF2-40B4-BE49-F238E27FC236}">
                <a16:creationId xmlns:a16="http://schemas.microsoft.com/office/drawing/2014/main" id="{5FA79D00-DCB6-584F-8635-9BFD577FE40A}"/>
              </a:ext>
            </a:extLst>
          </p:cNvPr>
          <p:cNvSpPr>
            <a:spLocks noGrp="1"/>
          </p:cNvSpPr>
          <p:nvPr>
            <p:ph idx="1"/>
          </p:nvPr>
        </p:nvSpPr>
        <p:spPr>
          <a:xfrm>
            <a:off x="1349883" y="1749957"/>
            <a:ext cx="7629525" cy="1523595"/>
          </a:xfrm>
        </p:spPr>
        <p:txBody>
          <a:bodyPr>
            <a:normAutofit fontScale="92500"/>
          </a:bodyPr>
          <a:lstStyle/>
          <a:p>
            <a:r>
              <a:rPr lang="en-US" sz="3100" b="1" dirty="0"/>
              <a:t>“Be Like Minded” - Bring our Thinking Together</a:t>
            </a:r>
          </a:p>
          <a:p>
            <a:pPr lvl="1"/>
            <a:r>
              <a:rPr lang="en-US" dirty="0"/>
              <a:t>Same/Again + A Pronoun </a:t>
            </a:r>
          </a:p>
          <a:p>
            <a:pPr lvl="1"/>
            <a:r>
              <a:rPr lang="en-US" dirty="0"/>
              <a:t>Paul &amp; Titus Had The Same Mind (2 Cor. 12:18)</a:t>
            </a:r>
          </a:p>
        </p:txBody>
      </p:sp>
      <p:pic>
        <p:nvPicPr>
          <p:cNvPr id="5" name="Picture 4">
            <a:extLst>
              <a:ext uri="{FF2B5EF4-FFF2-40B4-BE49-F238E27FC236}">
                <a16:creationId xmlns:a16="http://schemas.microsoft.com/office/drawing/2014/main" id="{AC06F2FD-B0D6-F24C-93A6-F950D4B18CE5}"/>
              </a:ext>
            </a:extLst>
          </p:cNvPr>
          <p:cNvPicPr>
            <a:picLocks noChangeAspect="1"/>
          </p:cNvPicPr>
          <p:nvPr/>
        </p:nvPicPr>
        <p:blipFill>
          <a:blip r:embed="rId3"/>
          <a:stretch>
            <a:fillRect/>
          </a:stretch>
        </p:blipFill>
        <p:spPr>
          <a:xfrm>
            <a:off x="201798" y="1480462"/>
            <a:ext cx="1229729" cy="1297656"/>
          </a:xfrm>
          <a:prstGeom prst="rect">
            <a:avLst/>
          </a:prstGeom>
        </p:spPr>
      </p:pic>
      <p:pic>
        <p:nvPicPr>
          <p:cNvPr id="7" name="Picture 6">
            <a:extLst>
              <a:ext uri="{FF2B5EF4-FFF2-40B4-BE49-F238E27FC236}">
                <a16:creationId xmlns:a16="http://schemas.microsoft.com/office/drawing/2014/main" id="{88297A49-C24F-AE4F-A434-B29ADBA3EB13}"/>
              </a:ext>
            </a:extLst>
          </p:cNvPr>
          <p:cNvPicPr>
            <a:picLocks noChangeAspect="1"/>
          </p:cNvPicPr>
          <p:nvPr/>
        </p:nvPicPr>
        <p:blipFill>
          <a:blip r:embed="rId4"/>
          <a:stretch>
            <a:fillRect/>
          </a:stretch>
        </p:blipFill>
        <p:spPr>
          <a:xfrm rot="19322150">
            <a:off x="192075" y="3029519"/>
            <a:ext cx="1313341" cy="1385887"/>
          </a:xfrm>
          <a:prstGeom prst="rect">
            <a:avLst/>
          </a:prstGeom>
        </p:spPr>
      </p:pic>
      <p:sp>
        <p:nvSpPr>
          <p:cNvPr id="6" name="Content Placeholder 2">
            <a:extLst>
              <a:ext uri="{FF2B5EF4-FFF2-40B4-BE49-F238E27FC236}">
                <a16:creationId xmlns:a16="http://schemas.microsoft.com/office/drawing/2014/main" id="{B382AB97-1FDD-6F46-98FF-1E9DEDA1DCA9}"/>
              </a:ext>
            </a:extLst>
          </p:cNvPr>
          <p:cNvSpPr txBox="1">
            <a:spLocks/>
          </p:cNvSpPr>
          <p:nvPr/>
        </p:nvSpPr>
        <p:spPr>
          <a:xfrm>
            <a:off x="1423772" y="3010696"/>
            <a:ext cx="7629525" cy="19817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100" b="1" dirty="0"/>
              <a:t>“Live In Peace” - Qualities That Foster Peace</a:t>
            </a:r>
          </a:p>
          <a:p>
            <a:pPr lvl="1"/>
            <a:r>
              <a:rPr lang="en-US" dirty="0"/>
              <a:t>Cherish Our Common Character (Mark 9:50)</a:t>
            </a:r>
          </a:p>
          <a:p>
            <a:pPr lvl="1"/>
            <a:r>
              <a:rPr lang="en-US" dirty="0"/>
              <a:t>Respond With Brotherly Love (Rom. 12:18)</a:t>
            </a:r>
          </a:p>
          <a:p>
            <a:pPr lvl="1"/>
            <a:r>
              <a:rPr lang="en-US" dirty="0"/>
              <a:t>Appreciate One Another’s Hard Work (1 Thess. 5:13)</a:t>
            </a:r>
          </a:p>
        </p:txBody>
      </p:sp>
      <p:sp>
        <p:nvSpPr>
          <p:cNvPr id="8" name="Content Placeholder 2">
            <a:extLst>
              <a:ext uri="{FF2B5EF4-FFF2-40B4-BE49-F238E27FC236}">
                <a16:creationId xmlns:a16="http://schemas.microsoft.com/office/drawing/2014/main" id="{9F164D5F-AA42-A84B-AA55-11249A609ADC}"/>
              </a:ext>
            </a:extLst>
          </p:cNvPr>
          <p:cNvSpPr txBox="1">
            <a:spLocks/>
          </p:cNvSpPr>
          <p:nvPr/>
        </p:nvSpPr>
        <p:spPr>
          <a:xfrm>
            <a:off x="1377400" y="4673071"/>
            <a:ext cx="7675897" cy="10584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1" dirty="0"/>
              <a:t>Improves Our Fellowship With One Another, And Most Importantly, With The God of Love &amp; Peace!</a:t>
            </a:r>
          </a:p>
        </p:txBody>
      </p:sp>
    </p:spTree>
    <p:extLst>
      <p:ext uri="{BB962C8B-B14F-4D97-AF65-F5344CB8AC3E}">
        <p14:creationId xmlns:p14="http://schemas.microsoft.com/office/powerpoint/2010/main" val="150694797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A72C-B26C-424B-A0C2-77149E4A6936}"/>
              </a:ext>
            </a:extLst>
          </p:cNvPr>
          <p:cNvSpPr>
            <a:spLocks noGrp="1"/>
          </p:cNvSpPr>
          <p:nvPr>
            <p:ph type="title"/>
          </p:nvPr>
        </p:nvSpPr>
        <p:spPr/>
        <p:txBody>
          <a:bodyPr>
            <a:normAutofit/>
          </a:bodyPr>
          <a:lstStyle/>
          <a:p>
            <a:r>
              <a:rPr lang="en-US" dirty="0"/>
              <a:t>W</a:t>
            </a:r>
            <a:r>
              <a:rPr lang="en-US" sz="3600" dirty="0"/>
              <a:t>HILE </a:t>
            </a:r>
            <a:r>
              <a:rPr lang="en-US" dirty="0"/>
              <a:t>I </a:t>
            </a:r>
            <a:r>
              <a:rPr lang="en-US" sz="3600" dirty="0"/>
              <a:t>AM</a:t>
            </a:r>
            <a:r>
              <a:rPr lang="en-US" dirty="0"/>
              <a:t> A</a:t>
            </a:r>
            <a:r>
              <a:rPr lang="en-US" sz="3600" dirty="0"/>
              <a:t>BSENT</a:t>
            </a:r>
            <a:r>
              <a:rPr lang="en-US" dirty="0"/>
              <a:t>…</a:t>
            </a:r>
          </a:p>
        </p:txBody>
      </p:sp>
      <p:sp>
        <p:nvSpPr>
          <p:cNvPr id="3" name="Content Placeholder 2">
            <a:extLst>
              <a:ext uri="{FF2B5EF4-FFF2-40B4-BE49-F238E27FC236}">
                <a16:creationId xmlns:a16="http://schemas.microsoft.com/office/drawing/2014/main" id="{D7AD59AB-DBCC-E443-B4BE-4B52AFF0B1A6}"/>
              </a:ext>
            </a:extLst>
          </p:cNvPr>
          <p:cNvSpPr>
            <a:spLocks noGrp="1"/>
          </p:cNvSpPr>
          <p:nvPr>
            <p:ph idx="1"/>
          </p:nvPr>
        </p:nvSpPr>
        <p:spPr>
          <a:xfrm>
            <a:off x="1671641" y="1771482"/>
            <a:ext cx="7386636" cy="3626115"/>
          </a:xfrm>
        </p:spPr>
        <p:txBody>
          <a:bodyPr>
            <a:normAutofit lnSpcReduction="10000"/>
          </a:bodyPr>
          <a:lstStyle/>
          <a:p>
            <a:r>
              <a:rPr lang="en-US" sz="2900" b="1" dirty="0"/>
              <a:t>Let Your Greetings Be Holy &amp; Loving</a:t>
            </a:r>
          </a:p>
          <a:p>
            <a:pPr lvl="1"/>
            <a:r>
              <a:rPr lang="en-US" b="1" dirty="0"/>
              <a:t>“Greet” </a:t>
            </a:r>
            <a:r>
              <a:rPr lang="en-US" dirty="0"/>
              <a:t>- Be Proactive. </a:t>
            </a:r>
          </a:p>
          <a:p>
            <a:pPr lvl="1"/>
            <a:r>
              <a:rPr lang="en-US" b="1" dirty="0"/>
              <a:t>“One Another” </a:t>
            </a:r>
            <a:r>
              <a:rPr lang="en-US" dirty="0"/>
              <a:t>- An Inward Focus, Not Just Outward.</a:t>
            </a:r>
          </a:p>
          <a:p>
            <a:pPr lvl="1"/>
            <a:r>
              <a:rPr lang="en-US" b="1" dirty="0"/>
              <a:t>“Holy” </a:t>
            </a:r>
            <a:r>
              <a:rPr lang="en-US" dirty="0"/>
              <a:t>- Special &amp; Superior To The World</a:t>
            </a:r>
          </a:p>
          <a:p>
            <a:pPr lvl="2"/>
            <a:r>
              <a:rPr lang="en-US" sz="2300" dirty="0"/>
              <a:t>Love That Is Free from Hypocrisy. (Mt. 26:48-49)</a:t>
            </a:r>
          </a:p>
          <a:p>
            <a:pPr lvl="2"/>
            <a:r>
              <a:rPr lang="en-US" sz="2300" dirty="0"/>
              <a:t>Love That Is Based On our Common Faith (Titus 3:15)</a:t>
            </a:r>
          </a:p>
          <a:p>
            <a:pPr lvl="2"/>
            <a:r>
              <a:rPr lang="en-US" sz="2300" dirty="0"/>
              <a:t>Love That Is Shared Among Family &amp; Friends </a:t>
            </a:r>
            <a:br>
              <a:rPr lang="en-US" sz="2300" dirty="0"/>
            </a:br>
            <a:r>
              <a:rPr lang="en-US" sz="2300" dirty="0"/>
              <a:t>(1 Peter 5:14, 3 John 1:15)</a:t>
            </a:r>
          </a:p>
          <a:p>
            <a:pPr lvl="1"/>
            <a:r>
              <a:rPr lang="en-US" b="1" dirty="0"/>
              <a:t>“Kiss” &amp; “All The Saints”</a:t>
            </a:r>
          </a:p>
          <a:p>
            <a:pPr lvl="2"/>
            <a:r>
              <a:rPr lang="en-US" sz="2300" dirty="0"/>
              <a:t>Find Encouragement In Physical or Verbal Greetings.</a:t>
            </a:r>
          </a:p>
        </p:txBody>
      </p:sp>
      <p:pic>
        <p:nvPicPr>
          <p:cNvPr id="5" name="Picture 4">
            <a:extLst>
              <a:ext uri="{FF2B5EF4-FFF2-40B4-BE49-F238E27FC236}">
                <a16:creationId xmlns:a16="http://schemas.microsoft.com/office/drawing/2014/main" id="{F49270FD-2C91-4143-B478-4A8822C75F10}"/>
              </a:ext>
            </a:extLst>
          </p:cNvPr>
          <p:cNvPicPr>
            <a:picLocks noChangeAspect="1"/>
          </p:cNvPicPr>
          <p:nvPr/>
        </p:nvPicPr>
        <p:blipFill>
          <a:blip r:embed="rId3"/>
          <a:stretch>
            <a:fillRect/>
          </a:stretch>
        </p:blipFill>
        <p:spPr>
          <a:xfrm>
            <a:off x="368968" y="2128837"/>
            <a:ext cx="1359821" cy="1359821"/>
          </a:xfrm>
          <a:prstGeom prst="rect">
            <a:avLst/>
          </a:prstGeom>
        </p:spPr>
      </p:pic>
    </p:spTree>
    <p:extLst>
      <p:ext uri="{BB962C8B-B14F-4D97-AF65-F5344CB8AC3E}">
        <p14:creationId xmlns:p14="http://schemas.microsoft.com/office/powerpoint/2010/main" val="140945732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5A71-9B88-7345-9558-45B77D186769}"/>
              </a:ext>
            </a:extLst>
          </p:cNvPr>
          <p:cNvSpPr>
            <a:spLocks noGrp="1"/>
          </p:cNvSpPr>
          <p:nvPr>
            <p:ph type="ctrTitle"/>
          </p:nvPr>
        </p:nvSpPr>
        <p:spPr/>
        <p:txBody>
          <a:bodyPr/>
          <a:lstStyle/>
          <a:p>
            <a:r>
              <a:rPr lang="en-US" dirty="0"/>
              <a:t>Getting Ready for Greater Fellowship (2 Cor. 13:11)</a:t>
            </a:r>
          </a:p>
        </p:txBody>
      </p:sp>
      <p:sp>
        <p:nvSpPr>
          <p:cNvPr id="3" name="Subtitle 2">
            <a:extLst>
              <a:ext uri="{FF2B5EF4-FFF2-40B4-BE49-F238E27FC236}">
                <a16:creationId xmlns:a16="http://schemas.microsoft.com/office/drawing/2014/main" id="{D540DC3A-A25A-824D-8C43-6F9928B4D997}"/>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5B3BEFFD-4C79-0A49-9BB3-B266099814BB}"/>
              </a:ext>
            </a:extLst>
          </p:cNvPr>
          <p:cNvPicPr>
            <a:picLocks noChangeAspect="1"/>
          </p:cNvPicPr>
          <p:nvPr/>
        </p:nvPicPr>
        <p:blipFill>
          <a:blip r:embed="rId3"/>
          <a:stretch>
            <a:fillRect/>
          </a:stretch>
        </p:blipFill>
        <p:spPr>
          <a:xfrm>
            <a:off x="2976" y="0"/>
            <a:ext cx="9138047" cy="5715000"/>
          </a:xfrm>
          <a:prstGeom prst="rect">
            <a:avLst/>
          </a:prstGeom>
        </p:spPr>
      </p:pic>
    </p:spTree>
    <p:extLst>
      <p:ext uri="{BB962C8B-B14F-4D97-AF65-F5344CB8AC3E}">
        <p14:creationId xmlns:p14="http://schemas.microsoft.com/office/powerpoint/2010/main" val="1538634158"/>
      </p:ext>
    </p:extLst>
  </p:cSld>
  <p:clrMapOvr>
    <a:masterClrMapping/>
  </p:clrMapOvr>
  <p:transition spd="med">
    <p:circl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1695</Words>
  <Application>Microsoft Macintosh PowerPoint</Application>
  <PresentationFormat>On-screen Show (16:10)</PresentationFormat>
  <Paragraphs>134</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Getting Ready for Greater Fellowship (2 Cor. 13:11)</vt:lpstr>
      <vt:lpstr>2 Corinthians 13:11</vt:lpstr>
      <vt:lpstr>WHILE I AM ABSENT…</vt:lpstr>
      <vt:lpstr>WHILE I AM ABSENT…</vt:lpstr>
      <vt:lpstr>WHILE I AM ABSENT…</vt:lpstr>
      <vt:lpstr>WHILE I AM ABSENT…</vt:lpstr>
      <vt:lpstr>Getting Ready for Greater Fellowship (2 Cor. 13:11)</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Admonitions While Absent 2 Cor. 13:11</dc:title>
  <dc:creator>Phillip Shumake</dc:creator>
  <cp:lastModifiedBy>Phillip Shumake</cp:lastModifiedBy>
  <cp:revision>112</cp:revision>
  <dcterms:created xsi:type="dcterms:W3CDTF">2020-04-21T13:31:57Z</dcterms:created>
  <dcterms:modified xsi:type="dcterms:W3CDTF">2020-04-23T13:37:55Z</dcterms:modified>
</cp:coreProperties>
</file>