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0"/>
  </p:notesMasterIdLst>
  <p:sldIdLst>
    <p:sldId id="256" r:id="rId3"/>
    <p:sldId id="264" r:id="rId4"/>
    <p:sldId id="259" r:id="rId5"/>
    <p:sldId id="260" r:id="rId6"/>
    <p:sldId id="261" r:id="rId7"/>
    <p:sldId id="262" r:id="rId8"/>
    <p:sldId id="257" r:id="rId9"/>
    <p:sldId id="263" r:id="rId10"/>
    <p:sldId id="265" r:id="rId11"/>
    <p:sldId id="258" r:id="rId12"/>
    <p:sldId id="266" r:id="rId13"/>
    <p:sldId id="267" r:id="rId14"/>
    <p:sldId id="270" r:id="rId15"/>
    <p:sldId id="271" r:id="rId16"/>
    <p:sldId id="272" r:id="rId17"/>
    <p:sldId id="269" r:id="rId18"/>
    <p:sldId id="273" r:id="rId1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550D0-AB55-4FFA-BEB0-CF713300169E}" v="1" dt="2020-04-12T21:48:45.714"/>
    <p1510:client id="{1DD0D0B1-49C8-4385-AF79-654B8F5BD257}" v="3" dt="2020-04-12T21:47:28.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1DD0D0B1-49C8-4385-AF79-654B8F5BD257}"/>
    <pc:docChg chg="addSld modSld">
      <pc:chgData name="Brad Beutjer" userId="6261f0cd7a12acb8" providerId="LiveId" clId="{1DD0D0B1-49C8-4385-AF79-654B8F5BD257}" dt="2020-04-12T21:46:18.045" v="2"/>
      <pc:docMkLst>
        <pc:docMk/>
      </pc:docMkLst>
      <pc:sldChg chg="new setBg">
        <pc:chgData name="Brad Beutjer" userId="6261f0cd7a12acb8" providerId="LiveId" clId="{1DD0D0B1-49C8-4385-AF79-654B8F5BD257}" dt="2020-04-12T21:46:18.045" v="2"/>
        <pc:sldMkLst>
          <pc:docMk/>
          <pc:sldMk cId="4293883303" sldId="266"/>
        </pc:sldMkLst>
      </pc:sldChg>
    </pc:docChg>
  </pc:docChgLst>
  <pc:docChgLst>
    <pc:chgData name="Brad Beutjer" userId="6261f0cd7a12acb8" providerId="LiveId" clId="{09B550D0-AB55-4FFA-BEB0-CF713300169E}"/>
    <pc:docChg chg="modSld">
      <pc:chgData name="Brad Beutjer" userId="6261f0cd7a12acb8" providerId="LiveId" clId="{09B550D0-AB55-4FFA-BEB0-CF713300169E}" dt="2020-04-12T21:48:45.714" v="0" actId="14100"/>
      <pc:docMkLst>
        <pc:docMk/>
      </pc:docMkLst>
      <pc:sldChg chg="modSp">
        <pc:chgData name="Brad Beutjer" userId="6261f0cd7a12acb8" providerId="LiveId" clId="{09B550D0-AB55-4FFA-BEB0-CF713300169E}" dt="2020-04-12T21:48:45.714" v="0" actId="14100"/>
        <pc:sldMkLst>
          <pc:docMk/>
          <pc:sldMk cId="1655591249" sldId="272"/>
        </pc:sldMkLst>
        <pc:spChg chg="mod">
          <ac:chgData name="Brad Beutjer" userId="6261f0cd7a12acb8" providerId="LiveId" clId="{09B550D0-AB55-4FFA-BEB0-CF713300169E}" dt="2020-04-12T21:48:45.714" v="0" actId="14100"/>
          <ac:spMkLst>
            <pc:docMk/>
            <pc:sldMk cId="1655591249" sldId="27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BE96D-F4D2-DD42-BA09-66899C66EA8B}" type="datetimeFigureOut">
              <a:rPr lang="en-US" smtClean="0"/>
              <a:t>4/12/2020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B14EF-D5F1-C149-9C31-59A76B40E3D4}" type="slidenum">
              <a:rPr lang="en-US" smtClean="0"/>
              <a:t>‹#›</a:t>
            </a:fld>
            <a:endParaRPr lang="en-US"/>
          </a:p>
        </p:txBody>
      </p:sp>
    </p:spTree>
    <p:extLst>
      <p:ext uri="{BB962C8B-B14F-4D97-AF65-F5344CB8AC3E}">
        <p14:creationId xmlns:p14="http://schemas.microsoft.com/office/powerpoint/2010/main" val="320882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Troubling Times – we become very receptive.</a:t>
            </a:r>
          </a:p>
          <a:p>
            <a:endParaRPr lang="en-US"/>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 am an Identical Twin.  We look the same, we sound the same, we share the same birthday, our DNA is practically the same.  * I say this to establish, when I use the word “identical” it’s a concept I’m really familiar with.  When two things are identical, it is really easy to look at one, and recognize a similarity in the other.  I wear contacts – and guess what – so does Adam – we both have poor eyesight.  You can notice my hair getting thinner …guess what – so is Adam’s!  No one is surprised by that…after all we are identical.</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But I want to make a critical point: Things don’t have to be identical in order to learn some useful principles from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Something doesn’t have to be identical, to be useful.</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We do this in our Bible study all the time.</a:t>
            </a:r>
          </a:p>
          <a:p>
            <a:pPr lvl="1"/>
            <a:r>
              <a:rPr lang="en-US" sz="1200" kern="1200">
                <a:solidFill>
                  <a:schemeClr val="tx1"/>
                </a:solidFill>
                <a:effectLst/>
                <a:latin typeface="+mn-lt"/>
                <a:ea typeface="+mn-ea"/>
                <a:cs typeface="+mn-cs"/>
              </a:rPr>
              <a:t>My marriage is not identical to Abraham and Sarah – but that doesn’t stop me from learning from them!</a:t>
            </a:r>
          </a:p>
          <a:p>
            <a:pPr lvl="1"/>
            <a:r>
              <a:rPr lang="en-US" sz="1200" kern="1200">
                <a:solidFill>
                  <a:schemeClr val="tx1"/>
                </a:solidFill>
                <a:effectLst/>
                <a:latin typeface="+mn-lt"/>
                <a:ea typeface="+mn-ea"/>
                <a:cs typeface="+mn-cs"/>
              </a:rPr>
              <a:t>My parenting is not the same as Noah – but I sure want to save my household.</a:t>
            </a:r>
          </a:p>
          <a:p>
            <a:pPr lvl="1"/>
            <a:r>
              <a:rPr lang="en-US" sz="1200" kern="1200">
                <a:solidFill>
                  <a:schemeClr val="tx1"/>
                </a:solidFill>
                <a:effectLst/>
                <a:latin typeface="+mn-lt"/>
                <a:ea typeface="+mn-ea"/>
                <a:cs typeface="+mn-cs"/>
              </a:rPr>
              <a:t>And when my life has even a little bit in common with these Bible people, then I’m way more receptive to appreciating what I can learn from them.</a:t>
            </a:r>
          </a:p>
          <a:p>
            <a:pPr lvl="1"/>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That’s where we are today:   We are all dealing with a significant illness that has disrupted our lives.  I want to look at Bible passages that can help us during this time… Today’s illness is not identical to those mentioned in the Bible but there are some timeless principles that will help us!</a:t>
            </a:r>
          </a:p>
          <a:p>
            <a:pPr lvl="0"/>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 fully agree with Sewell – we don’t exactly know God’s hand in this and it would be arrogant to claim that we did.  God hasn’t revealed that to us.</a:t>
            </a:r>
          </a:p>
          <a:p>
            <a:pPr lvl="1"/>
            <a:r>
              <a:rPr lang="en-US" sz="1200" kern="1200">
                <a:solidFill>
                  <a:schemeClr val="tx1"/>
                </a:solidFill>
                <a:effectLst/>
                <a:latin typeface="+mn-lt"/>
                <a:ea typeface="+mn-ea"/>
                <a:cs typeface="+mn-cs"/>
              </a:rPr>
              <a:t>But what he has revealed are some situations where others were dealing with sickness – and I think we are in a really receptive time to focus on those lessons, and that those lessons will be extremely useful for us in coping with the disruption we are all experiencing.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Today Is Not Identical To Any One Passage, But There Are Many Useful Lessons In Many Passages.</a:t>
            </a:r>
          </a:p>
          <a:p>
            <a:endParaRPr lang="en-US"/>
          </a:p>
        </p:txBody>
      </p:sp>
      <p:sp>
        <p:nvSpPr>
          <p:cNvPr id="4" name="Slide Number Placeholder 3"/>
          <p:cNvSpPr>
            <a:spLocks noGrp="1"/>
          </p:cNvSpPr>
          <p:nvPr>
            <p:ph type="sldNum" sz="quarter" idx="5"/>
          </p:nvPr>
        </p:nvSpPr>
        <p:spPr/>
        <p:txBody>
          <a:bodyPr/>
          <a:lstStyle/>
          <a:p>
            <a:fld id="{4C2B14EF-D5F1-C149-9C31-59A76B40E3D4}" type="slidenum">
              <a:rPr lang="en-US" smtClean="0"/>
              <a:t>1</a:t>
            </a:fld>
            <a:endParaRPr lang="en-US"/>
          </a:p>
        </p:txBody>
      </p:sp>
    </p:spTree>
    <p:extLst>
      <p:ext uri="{BB962C8B-B14F-4D97-AF65-F5344CB8AC3E}">
        <p14:creationId xmlns:p14="http://schemas.microsoft.com/office/powerpoint/2010/main" val="3823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5FD9-6782-4777-BD37-B8EEBEF1E4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83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5FD9-6782-4777-BD37-B8EEBEF1E4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24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5FD9-6782-4777-BD37-B8EEBEF1E4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79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one but God has a full and complete answer…but I can help you with a framework that will help us approach this Biblically.</a:t>
            </a:r>
          </a:p>
          <a:p>
            <a:endParaRPr lang="en-US"/>
          </a:p>
          <a:p>
            <a:r>
              <a:rPr lang="en-US"/>
              <a:t>1.) He specifically tells us.  This is the reason. This is the punishment. I am the one sending it.  (Like all miracles – this is very rare!).</a:t>
            </a:r>
          </a:p>
          <a:p>
            <a:endParaRPr lang="en-US"/>
          </a:p>
          <a:p>
            <a:endParaRPr lang="en-US"/>
          </a:p>
          <a:p>
            <a:r>
              <a:rPr lang="en-US"/>
              <a:t>I have my opinion about where today’s virus falls and others probably have a different opinion. We don’t have to argue about that – but REGARDLESS of what category someone might place today’s virus in…God has recorded examples of all 3 – and all of these examples are good for us to study all of the time!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I am saying: in any sickness – if a kid falls and breaks their arm on the playground, if someone has a heart attack and needs a bypass, if someone is ill, but doctors are struggling with a diagnosis. IN ALL sickness – whether it affects one person or many people – it is totally normal to turn to God.</a:t>
            </a:r>
          </a:p>
          <a:p>
            <a:endParaRPr lang="en-US"/>
          </a:p>
          <a:p>
            <a:endParaRPr lang="en-US"/>
          </a:p>
          <a:p>
            <a:r>
              <a:rPr lang="en-US"/>
              <a:t>We are going to survey 6 passages. None of them are identical to today’s virus  – some have more in common, some have less – but ALL have great lessons for us…</a:t>
            </a:r>
          </a:p>
          <a:p>
            <a:endParaRPr lang="en-US"/>
          </a:p>
          <a:p>
            <a:r>
              <a:rPr lang="en-US"/>
              <a:t>The passages we are going to study tonight – will hopefully highlight some specific qualities God wants us to emphasize in times like these… So let’s begin in Numbers 11.</a:t>
            </a:r>
          </a:p>
          <a:p>
            <a:endParaRPr lang="en-US"/>
          </a:p>
          <a:p>
            <a:endParaRPr lang="en-US"/>
          </a:p>
        </p:txBody>
      </p:sp>
      <p:sp>
        <p:nvSpPr>
          <p:cNvPr id="4" name="Slide Number Placeholder 3"/>
          <p:cNvSpPr>
            <a:spLocks noGrp="1"/>
          </p:cNvSpPr>
          <p:nvPr>
            <p:ph type="sldNum" sz="quarter" idx="5"/>
          </p:nvPr>
        </p:nvSpPr>
        <p:spPr/>
        <p:txBody>
          <a:bodyPr/>
          <a:lstStyle/>
          <a:p>
            <a:fld id="{4C2B14EF-D5F1-C149-9C31-59A76B40E3D4}" type="slidenum">
              <a:rPr lang="en-US" smtClean="0"/>
              <a:t>2</a:t>
            </a:fld>
            <a:endParaRPr lang="en-US"/>
          </a:p>
        </p:txBody>
      </p:sp>
    </p:spTree>
    <p:extLst>
      <p:ext uri="{BB962C8B-B14F-4D97-AF65-F5344CB8AC3E}">
        <p14:creationId xmlns:p14="http://schemas.microsoft.com/office/powerpoint/2010/main" val="106907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identical.  This was a people directly delivered from physical slavery – divinely led through the wilderness – miraculously provided with good each day.</a:t>
            </a:r>
          </a:p>
          <a:p>
            <a:endParaRPr lang="en-US"/>
          </a:p>
          <a:p>
            <a:r>
              <a:rPr lang="en-US"/>
              <a:t>I want you to notice there is a:</a:t>
            </a:r>
          </a:p>
          <a:p>
            <a:pPr marL="228600" indent="-228600">
              <a:buAutoNum type="arabicParenR"/>
            </a:pPr>
            <a:r>
              <a:rPr lang="en-US"/>
              <a:t>Supernatural Message from God to His appointed Prophet</a:t>
            </a:r>
          </a:p>
          <a:p>
            <a:pPr marL="228600" indent="-228600">
              <a:buAutoNum type="arabicParenR"/>
            </a:pPr>
            <a:r>
              <a:rPr lang="en-US"/>
              <a:t>Supernatural Start (immediate response)</a:t>
            </a:r>
          </a:p>
          <a:p>
            <a:pPr marL="228600" indent="-228600">
              <a:buAutoNum type="arabicParenR"/>
            </a:pPr>
            <a:r>
              <a:rPr lang="en-US"/>
              <a:t>Supernatural Stop (immediate end)</a:t>
            </a:r>
          </a:p>
          <a:p>
            <a:endParaRPr lang="en-US"/>
          </a:p>
          <a:p>
            <a:r>
              <a:rPr lang="en-US"/>
              <a:t>11:4 – “Greed” specifically mentioned.</a:t>
            </a:r>
          </a:p>
          <a:p>
            <a:r>
              <a:rPr lang="en-US"/>
              <a:t>11:33 – immediate, supernatural timing.  God brought the quail in, God brought his judgment immediately.</a:t>
            </a:r>
          </a:p>
          <a:p>
            <a:endParaRPr lang="en-US"/>
          </a:p>
          <a:p>
            <a:r>
              <a:rPr lang="en-US"/>
              <a:t>16:45-49 *Notice the supernatural immediate STOP of the illness as well.</a:t>
            </a:r>
          </a:p>
          <a:p>
            <a:endParaRPr lang="en-US"/>
          </a:p>
          <a:p>
            <a:r>
              <a:rPr lang="en-US"/>
              <a:t>God isn’t causing our food to fall from the sky – but He is the source of our daily bread! – And we should be full of gratitude.</a:t>
            </a:r>
          </a:p>
        </p:txBody>
      </p:sp>
      <p:sp>
        <p:nvSpPr>
          <p:cNvPr id="4" name="Slide Number Placeholder 3"/>
          <p:cNvSpPr>
            <a:spLocks noGrp="1"/>
          </p:cNvSpPr>
          <p:nvPr>
            <p:ph type="sldNum" sz="quarter" idx="5"/>
          </p:nvPr>
        </p:nvSpPr>
        <p:spPr/>
        <p:txBody>
          <a:bodyPr/>
          <a:lstStyle/>
          <a:p>
            <a:fld id="{4C2B14EF-D5F1-C149-9C31-59A76B40E3D4}" type="slidenum">
              <a:rPr lang="en-US" smtClean="0"/>
              <a:t>3</a:t>
            </a:fld>
            <a:endParaRPr lang="en-US"/>
          </a:p>
        </p:txBody>
      </p:sp>
    </p:spTree>
    <p:extLst>
      <p:ext uri="{BB962C8B-B14F-4D97-AF65-F5344CB8AC3E}">
        <p14:creationId xmlns:p14="http://schemas.microsoft.com/office/powerpoint/2010/main" val="25107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again the Supernatural Elements (vs. 15-19). Supernatural Message, Beginning, &amp; End.</a:t>
            </a:r>
          </a:p>
        </p:txBody>
      </p:sp>
      <p:sp>
        <p:nvSpPr>
          <p:cNvPr id="4" name="Slide Number Placeholder 3"/>
          <p:cNvSpPr>
            <a:spLocks noGrp="1"/>
          </p:cNvSpPr>
          <p:nvPr>
            <p:ph type="sldNum" sz="quarter" idx="5"/>
          </p:nvPr>
        </p:nvSpPr>
        <p:spPr/>
        <p:txBody>
          <a:bodyPr/>
          <a:lstStyle/>
          <a:p>
            <a:fld id="{4C2B14EF-D5F1-C149-9C31-59A76B40E3D4}" type="slidenum">
              <a:rPr lang="en-US" smtClean="0"/>
              <a:t>4</a:t>
            </a:fld>
            <a:endParaRPr lang="en-US"/>
          </a:p>
        </p:txBody>
      </p:sp>
    </p:spTree>
    <p:extLst>
      <p:ext uri="{BB962C8B-B14F-4D97-AF65-F5344CB8AC3E}">
        <p14:creationId xmlns:p14="http://schemas.microsoft.com/office/powerpoint/2010/main" val="174418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Vs. 56 – Praise God’s Faithfulness &amp; Reliability</a:t>
            </a:r>
          </a:p>
          <a:p>
            <a:r>
              <a:rPr lang="en-US"/>
              <a:t>Vs. 57 – Call On God For Nearness &amp; Hearts of Obedience</a:t>
            </a:r>
          </a:p>
          <a:p>
            <a:r>
              <a:rPr lang="en-US"/>
              <a:t>Vs. 59 – That He Will Always Look Down &amp; Be Gracious To Us Day &amp; Night</a:t>
            </a:r>
          </a:p>
          <a:p>
            <a:r>
              <a:rPr lang="en-US"/>
              <a:t>Vs. 60 – That People Will See our ONE TRUE GOD</a:t>
            </a:r>
          </a:p>
          <a:p>
            <a:r>
              <a:rPr lang="en-US"/>
              <a:t>Vs. 61 – Challenge To Each of Us To Have Hearts FULLY DEVOTED to the LORD!</a:t>
            </a:r>
          </a:p>
        </p:txBody>
      </p:sp>
      <p:sp>
        <p:nvSpPr>
          <p:cNvPr id="4" name="Slide Number Placeholder 3"/>
          <p:cNvSpPr>
            <a:spLocks noGrp="1"/>
          </p:cNvSpPr>
          <p:nvPr>
            <p:ph type="sldNum" sz="quarter" idx="5"/>
          </p:nvPr>
        </p:nvSpPr>
        <p:spPr/>
        <p:txBody>
          <a:bodyPr/>
          <a:lstStyle/>
          <a:p>
            <a:fld id="{4C2B14EF-D5F1-C149-9C31-59A76B40E3D4}" type="slidenum">
              <a:rPr lang="en-US" smtClean="0"/>
              <a:t>5</a:t>
            </a:fld>
            <a:endParaRPr lang="en-US"/>
          </a:p>
        </p:txBody>
      </p:sp>
    </p:spTree>
    <p:extLst>
      <p:ext uri="{BB962C8B-B14F-4D97-AF65-F5344CB8AC3E}">
        <p14:creationId xmlns:p14="http://schemas.microsoft.com/office/powerpoint/2010/main" val="184402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Sickness are not limited to only the Old Testament.  You see God describe the consequences of sexual immorality in the city of Thyatira as an illness.  He is calling on people to purify themselves.  To choose friendship with God – over friendship with the World.</a:t>
            </a:r>
          </a:p>
          <a:p>
            <a:endParaRPr lang="en-US"/>
          </a:p>
          <a:p>
            <a:r>
              <a:rPr lang="en-US"/>
              <a:t>We can take this season of life to examine: am I influencing the world or is the world influencing me?</a:t>
            </a:r>
          </a:p>
          <a:p>
            <a:endParaRPr lang="en-US"/>
          </a:p>
          <a:p>
            <a:pPr marL="171450" indent="-171450">
              <a:buFont typeface="Arial" panose="020B0604020202020204" pitchFamily="34" charset="0"/>
              <a:buChar char="•"/>
            </a:pPr>
            <a:r>
              <a:rPr lang="en-US"/>
              <a:t>I KNOW many members here have friendships with non-Christians where you are LIGHT!  Thank you! Keep it up! You are the salt of the earth and that is wonderful!</a:t>
            </a:r>
          </a:p>
          <a:p>
            <a:pPr marL="171450" indent="-171450">
              <a:buFont typeface="Arial" panose="020B0604020202020204" pitchFamily="34" charset="0"/>
              <a:buChar char="•"/>
            </a:pPr>
            <a:r>
              <a:rPr lang="en-US"/>
              <a:t>But I also know there are members from </a:t>
            </a:r>
            <a:r>
              <a:rPr lang="en-US" err="1"/>
              <a:t>embry</a:t>
            </a:r>
            <a:r>
              <a:rPr lang="en-US"/>
              <a:t> Hills and your worldly friends are pulling you down and away from the Lord.  Pause and make a change!</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C2B14EF-D5F1-C149-9C31-59A76B40E3D4}" type="slidenum">
              <a:rPr lang="en-US" smtClean="0"/>
              <a:t>6</a:t>
            </a:fld>
            <a:endParaRPr lang="en-US"/>
          </a:p>
        </p:txBody>
      </p:sp>
    </p:spTree>
    <p:extLst>
      <p:ext uri="{BB962C8B-B14F-4D97-AF65-F5344CB8AC3E}">
        <p14:creationId xmlns:p14="http://schemas.microsoft.com/office/powerpoint/2010/main" val="352458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the passages we are going to read tonight have some level of difficulty or trouble going on.</a:t>
            </a:r>
          </a:p>
          <a:p>
            <a:endParaRPr lang="en-US"/>
          </a:p>
          <a:p>
            <a:endParaRPr lang="en-US"/>
          </a:p>
          <a:p>
            <a:r>
              <a:rPr lang="en-US"/>
              <a:t>Trials Build Character – when things are hard – and we choose to do the right thing, the loving thing, the selfless thing, the patient thing – we come out of this stronger!</a:t>
            </a:r>
          </a:p>
        </p:txBody>
      </p:sp>
      <p:sp>
        <p:nvSpPr>
          <p:cNvPr id="4" name="Slide Number Placeholder 3"/>
          <p:cNvSpPr>
            <a:spLocks noGrp="1"/>
          </p:cNvSpPr>
          <p:nvPr>
            <p:ph type="sldNum" sz="quarter" idx="5"/>
          </p:nvPr>
        </p:nvSpPr>
        <p:spPr/>
        <p:txBody>
          <a:bodyPr/>
          <a:lstStyle/>
          <a:p>
            <a:fld id="{4C2B14EF-D5F1-C149-9C31-59A76B40E3D4}" type="slidenum">
              <a:rPr lang="en-US" smtClean="0"/>
              <a:t>7</a:t>
            </a:fld>
            <a:endParaRPr lang="en-US"/>
          </a:p>
        </p:txBody>
      </p:sp>
    </p:spTree>
    <p:extLst>
      <p:ext uri="{BB962C8B-B14F-4D97-AF65-F5344CB8AC3E}">
        <p14:creationId xmlns:p14="http://schemas.microsoft.com/office/powerpoint/2010/main" val="195392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indent="0">
              <a:buFont typeface="Arial" panose="020B0604020202020204" pitchFamily="34" charset="0"/>
              <a:buNone/>
            </a:pPr>
            <a:r>
              <a:rPr lang="en-US"/>
              <a:t>Context: This relationship was strained to say the least. They were doubting Paul’s apostleship and he was doubting their faithfulness.  But he begins the letter confident that God can see them through their troubles.</a:t>
            </a:r>
          </a:p>
          <a:p>
            <a:pPr marL="0" indent="0">
              <a:buFont typeface="Arial" panose="020B0604020202020204" pitchFamily="34" charset="0"/>
              <a:buNone/>
            </a:pPr>
            <a:endParaRPr lang="en-US"/>
          </a:p>
          <a:p>
            <a:pPr marL="0" indent="0">
              <a:buFont typeface="Arial" panose="020B0604020202020204" pitchFamily="34" charset="0"/>
              <a:buNone/>
            </a:pPr>
            <a:r>
              <a:rPr lang="en-US"/>
              <a:t>In our Troubles: Remember GOD IS a God of Comfort.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r>
              <a:rPr lang="en-US"/>
              <a:t>COMFORT OTHERS: What acts of service and kindness helped you when you were lonely, or sick, or stressed?</a:t>
            </a:r>
          </a:p>
          <a:p>
            <a:endParaRPr lang="en-US"/>
          </a:p>
          <a:p>
            <a:r>
              <a:rPr lang="en-US"/>
              <a:t>What blessing helped you during the loss of a loved one?</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4C2B14EF-D5F1-C149-9C31-59A76B40E3D4}" type="slidenum">
              <a:rPr lang="en-US" smtClean="0"/>
              <a:t>8</a:t>
            </a:fld>
            <a:endParaRPr lang="en-US"/>
          </a:p>
        </p:txBody>
      </p:sp>
    </p:spTree>
    <p:extLst>
      <p:ext uri="{BB962C8B-B14F-4D97-AF65-F5344CB8AC3E}">
        <p14:creationId xmlns:p14="http://schemas.microsoft.com/office/powerpoint/2010/main" val="406195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identical.  This was a people directly delivered from physical slavery – divinely led through the wilderness – miraculously provided with good each day.</a:t>
            </a:r>
          </a:p>
          <a:p>
            <a:endParaRPr lang="en-US"/>
          </a:p>
          <a:p>
            <a:r>
              <a:rPr lang="en-US"/>
              <a:t>I want you to notice there is a:</a:t>
            </a:r>
          </a:p>
          <a:p>
            <a:pPr marL="228600" indent="-228600">
              <a:buAutoNum type="arabicParenR"/>
            </a:pPr>
            <a:r>
              <a:rPr lang="en-US"/>
              <a:t>Supernatural Message from God to His appointed Prophet</a:t>
            </a:r>
          </a:p>
          <a:p>
            <a:pPr marL="228600" indent="-228600">
              <a:buAutoNum type="arabicParenR"/>
            </a:pPr>
            <a:r>
              <a:rPr lang="en-US"/>
              <a:t>Supernatural Start (immediate response)</a:t>
            </a:r>
          </a:p>
          <a:p>
            <a:pPr marL="228600" indent="-228600">
              <a:buAutoNum type="arabicParenR"/>
            </a:pPr>
            <a:r>
              <a:rPr lang="en-US"/>
              <a:t>Supernatural Stop (immediate end)</a:t>
            </a:r>
          </a:p>
          <a:p>
            <a:endParaRPr lang="en-US"/>
          </a:p>
          <a:p>
            <a:r>
              <a:rPr lang="en-US"/>
              <a:t>11:4 – “Greed” specifically mentioned.</a:t>
            </a:r>
          </a:p>
          <a:p>
            <a:r>
              <a:rPr lang="en-US"/>
              <a:t>11:33 – immediate, supernatural timing.  God brought the quail in, God brought his judgment immediately.</a:t>
            </a:r>
          </a:p>
          <a:p>
            <a:endParaRPr lang="en-US"/>
          </a:p>
          <a:p>
            <a:r>
              <a:rPr lang="en-US"/>
              <a:t>16:45-49 *Notice the supernatural immediate STOP of the illness as well.</a:t>
            </a:r>
          </a:p>
          <a:p>
            <a:endParaRPr lang="en-US"/>
          </a:p>
          <a:p>
            <a:r>
              <a:rPr lang="en-US"/>
              <a:t>God isn’t causing our food to fall from the sky – but He is the source of our daily bread! – And we should be full of gratitude.</a:t>
            </a:r>
          </a:p>
        </p:txBody>
      </p:sp>
      <p:sp>
        <p:nvSpPr>
          <p:cNvPr id="4" name="Slide Number Placeholder 3"/>
          <p:cNvSpPr>
            <a:spLocks noGrp="1"/>
          </p:cNvSpPr>
          <p:nvPr>
            <p:ph type="sldNum" sz="quarter" idx="5"/>
          </p:nvPr>
        </p:nvSpPr>
        <p:spPr/>
        <p:txBody>
          <a:bodyPr/>
          <a:lstStyle/>
          <a:p>
            <a:fld id="{4C2B14EF-D5F1-C149-9C31-59A76B40E3D4}" type="slidenum">
              <a:rPr lang="en-US" smtClean="0"/>
              <a:t>9</a:t>
            </a:fld>
            <a:endParaRPr lang="en-US"/>
          </a:p>
        </p:txBody>
      </p:sp>
    </p:spTree>
    <p:extLst>
      <p:ext uri="{BB962C8B-B14F-4D97-AF65-F5344CB8AC3E}">
        <p14:creationId xmlns:p14="http://schemas.microsoft.com/office/powerpoint/2010/main" val="42316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F3D32B-4162-7942-B381-BF843A4BA270}"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1283751458"/>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D32B-4162-7942-B381-BF843A4BA270}"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97874180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D32B-4162-7942-B381-BF843A4BA270}"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3789393834"/>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35000"/>
            <a:ext cx="6856214"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635000"/>
            <a:ext cx="2193989" cy="4445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082040"/>
            <a:ext cx="5486400" cy="2712720"/>
          </a:xfrm>
        </p:spPr>
        <p:txBody>
          <a:bodyPr anchor="b">
            <a:normAutofit/>
          </a:bodyPr>
          <a:lstStyle>
            <a:lvl1pPr algn="l">
              <a:defRPr sz="4425" spc="-75"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3891872"/>
            <a:ext cx="5486400" cy="7620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4131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0448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082040"/>
            <a:ext cx="5486400" cy="2712720"/>
          </a:xfrm>
        </p:spPr>
        <p:txBody>
          <a:bodyPr anchor="b">
            <a:normAutofit/>
          </a:bodyPr>
          <a:lstStyle>
            <a:lvl1pPr>
              <a:defRPr sz="4425" b="0" spc="-75"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2914650" y="3893820"/>
            <a:ext cx="5486400" cy="762000"/>
          </a:xfrm>
        </p:spPr>
        <p:txBody>
          <a:bodyPr anchor="t">
            <a:normAutofit/>
          </a:bodyPr>
          <a:lstStyle>
            <a:lvl1pPr marL="0" indent="0">
              <a:buNone/>
              <a:defRPr sz="1650" cap="none" spc="0"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0931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723900"/>
            <a:ext cx="2606040" cy="42672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723900"/>
            <a:ext cx="2606040" cy="42672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4/12/2020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6750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852988"/>
            <a:ext cx="2606040" cy="67310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609113"/>
            <a:ext cx="2606040" cy="33528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852989"/>
            <a:ext cx="2606040" cy="677643"/>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609113"/>
            <a:ext cx="2606040" cy="33528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4/12/2020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2008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4/12/2020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69453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14687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952500"/>
            <a:ext cx="2125980" cy="1981200"/>
          </a:xfrm>
        </p:spPr>
        <p:txBody>
          <a:bodyPr anchor="b">
            <a:normAutofit/>
          </a:bodyPr>
          <a:lstStyle>
            <a:lvl1pPr>
              <a:defRPr sz="2400" b="0" baseline="0"/>
            </a:lvl1pPr>
          </a:lstStyle>
          <a:p>
            <a:r>
              <a:rPr lang="en-US"/>
              <a:t>Click to edit Master title style</a:t>
            </a:r>
          </a:p>
        </p:txBody>
      </p:sp>
      <p:sp>
        <p:nvSpPr>
          <p:cNvPr id="3" name="Content Placeholder 2"/>
          <p:cNvSpPr>
            <a:spLocks noGrp="1"/>
          </p:cNvSpPr>
          <p:nvPr>
            <p:ph idx="1"/>
          </p:nvPr>
        </p:nvSpPr>
        <p:spPr>
          <a:xfrm>
            <a:off x="2930236" y="1543435"/>
            <a:ext cx="1843673" cy="1673898"/>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2911813"/>
            <a:ext cx="2125980" cy="193499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4868854" y="1543435"/>
            <a:ext cx="1843673" cy="1673898"/>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6807472" y="1543435"/>
            <a:ext cx="1843673" cy="1673898"/>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2915845" y="3309937"/>
            <a:ext cx="1858064" cy="669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4854463" y="3309938"/>
            <a:ext cx="1858064" cy="669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6802680" y="3309937"/>
            <a:ext cx="1843673" cy="669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03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Futura Medium" panose="020B0602020204020303" pitchFamily="34" charset="-79"/>
                <a:cs typeface="Futura Medium" panose="020B0602020204020303" pitchFamily="34" charset="-79"/>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D32B-4162-7942-B381-BF843A4BA270}"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217950705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952500"/>
            <a:ext cx="2125980" cy="1981200"/>
          </a:xfrm>
        </p:spPr>
        <p:txBody>
          <a:bodyPr anchor="b">
            <a:normAutofit/>
          </a:bodyPr>
          <a:lstStyle>
            <a:lvl1pPr>
              <a:defRPr sz="2400" b="0"/>
            </a:lvl1pPr>
          </a:lstStyle>
          <a:p>
            <a:r>
              <a:rPr lang="en-US"/>
              <a:t>Click to edit Master title style</a:t>
            </a:r>
          </a:p>
        </p:txBody>
      </p:sp>
      <p:sp>
        <p:nvSpPr>
          <p:cNvPr id="3" name="Picture Placeholder 2"/>
          <p:cNvSpPr>
            <a:spLocks noGrp="1" noChangeAspect="1"/>
          </p:cNvSpPr>
          <p:nvPr>
            <p:ph type="pic" idx="1"/>
          </p:nvPr>
        </p:nvSpPr>
        <p:spPr>
          <a:xfrm>
            <a:off x="2677983" y="639516"/>
            <a:ext cx="6086423" cy="4442460"/>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2024" y="2910840"/>
            <a:ext cx="2125980" cy="193548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4/12/2020</a:t>
            </a:fld>
            <a:endParaRPr lang="en-US"/>
          </a:p>
        </p:txBody>
      </p:sp>
      <p:sp>
        <p:nvSpPr>
          <p:cNvPr id="9" name="Footer Placeholder 8"/>
          <p:cNvSpPr>
            <a:spLocks noGrp="1"/>
          </p:cNvSpPr>
          <p:nvPr>
            <p:ph type="ftr" sz="quarter" idx="11"/>
          </p:nvPr>
        </p:nvSpPr>
        <p:spPr>
          <a:xfrm>
            <a:off x="2624326" y="5296959"/>
            <a:ext cx="4433638" cy="304271"/>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87782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42674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825500"/>
            <a:ext cx="2114550" cy="412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723900"/>
            <a:ext cx="5486400" cy="4267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9342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F3D32B-4162-7942-B381-BF843A4BA270}"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1735999272"/>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3D32B-4162-7942-B381-BF843A4BA270}"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2713812068"/>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F3D32B-4162-7942-B381-BF843A4BA270}"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523413549"/>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F3D32B-4162-7942-B381-BF843A4BA270}"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1117849062"/>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3D32B-4162-7942-B381-BF843A4BA270}"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67990764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F3D32B-4162-7942-B381-BF843A4BA270}"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359129775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F3D32B-4162-7942-B381-BF843A4BA270}"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9DD0A-CD18-4148-8E82-F9FD6CDC9B07}" type="slidenum">
              <a:rPr lang="en-US" smtClean="0"/>
              <a:t>‹#›</a:t>
            </a:fld>
            <a:endParaRPr lang="en-US"/>
          </a:p>
        </p:txBody>
      </p:sp>
    </p:spTree>
    <p:extLst>
      <p:ext uri="{BB962C8B-B14F-4D97-AF65-F5344CB8AC3E}">
        <p14:creationId xmlns:p14="http://schemas.microsoft.com/office/powerpoint/2010/main" val="3994810078"/>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0F3D32B-4162-7942-B381-BF843A4BA270}" type="datetimeFigureOut">
              <a:rPr lang="en-US" smtClean="0"/>
              <a:t>4/12/2020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8B9DD0A-CD18-4148-8E82-F9FD6CDC9B07}" type="slidenum">
              <a:rPr lang="en-US" smtClean="0"/>
              <a:t>‹#›</a:t>
            </a:fld>
            <a:endParaRPr lang="en-US"/>
          </a:p>
        </p:txBody>
      </p:sp>
    </p:spTree>
    <p:extLst>
      <p:ext uri="{BB962C8B-B14F-4D97-AF65-F5344CB8AC3E}">
        <p14:creationId xmlns:p14="http://schemas.microsoft.com/office/powerpoint/2010/main" val="356165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32460"/>
            <a:ext cx="2582693" cy="444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936531"/>
            <a:ext cx="2210612" cy="3834319"/>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720090"/>
            <a:ext cx="5486400" cy="42672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5296959"/>
            <a:ext cx="2057400" cy="304271"/>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smtClean="0"/>
              <a:pPr/>
              <a:t>4/12/2020</a:t>
            </a:fld>
            <a:endParaRPr lang="en-US"/>
          </a:p>
        </p:txBody>
      </p:sp>
      <p:sp>
        <p:nvSpPr>
          <p:cNvPr id="5" name="Footer Placeholder 4"/>
          <p:cNvSpPr>
            <a:spLocks noGrp="1"/>
          </p:cNvSpPr>
          <p:nvPr>
            <p:ph type="ftr" sz="quarter" idx="3"/>
          </p:nvPr>
        </p:nvSpPr>
        <p:spPr>
          <a:xfrm>
            <a:off x="2901951" y="5296959"/>
            <a:ext cx="4433638" cy="304271"/>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5296959"/>
            <a:ext cx="1148195" cy="304271"/>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76268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75000"/>
              <a:lumOff val="2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75000"/>
              <a:lumOff val="2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75000"/>
              <a:lumOff val="2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CEE3-5054-5145-96AE-1B4D7C45A8BD}"/>
              </a:ext>
            </a:extLst>
          </p:cNvPr>
          <p:cNvSpPr>
            <a:spLocks noGrp="1"/>
          </p:cNvSpPr>
          <p:nvPr>
            <p:ph type="ctrTitle"/>
          </p:nvPr>
        </p:nvSpPr>
        <p:spPr/>
        <p:txBody>
          <a:bodyPr/>
          <a:lstStyle/>
          <a:p>
            <a:r>
              <a:rPr lang="en-US"/>
              <a:t>Lessons from Troubling Times</a:t>
            </a:r>
          </a:p>
        </p:txBody>
      </p:sp>
      <p:sp>
        <p:nvSpPr>
          <p:cNvPr id="3" name="Subtitle 2">
            <a:extLst>
              <a:ext uri="{FF2B5EF4-FFF2-40B4-BE49-F238E27FC236}">
                <a16:creationId xmlns:a16="http://schemas.microsoft.com/office/drawing/2014/main" id="{5FACBE0D-4731-0B46-A694-47A7B47665A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C3CA4B7-9A99-FB42-8F8A-7AD17EDB385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088394009"/>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CEE3-5054-5145-96AE-1B4D7C45A8BD}"/>
              </a:ext>
            </a:extLst>
          </p:cNvPr>
          <p:cNvSpPr>
            <a:spLocks noGrp="1"/>
          </p:cNvSpPr>
          <p:nvPr>
            <p:ph type="ctrTitle"/>
          </p:nvPr>
        </p:nvSpPr>
        <p:spPr/>
        <p:txBody>
          <a:bodyPr/>
          <a:lstStyle/>
          <a:p>
            <a:r>
              <a:rPr lang="en-US"/>
              <a:t>Lessons from Troubling Times</a:t>
            </a:r>
          </a:p>
        </p:txBody>
      </p:sp>
      <p:sp>
        <p:nvSpPr>
          <p:cNvPr id="3" name="Subtitle 2">
            <a:extLst>
              <a:ext uri="{FF2B5EF4-FFF2-40B4-BE49-F238E27FC236}">
                <a16:creationId xmlns:a16="http://schemas.microsoft.com/office/drawing/2014/main" id="{5FACBE0D-4731-0B46-A694-47A7B47665A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C3CA4B7-9A99-FB42-8F8A-7AD17EDB385C}"/>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746491019"/>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ECA2-FB2E-44FE-BD9F-33AFB18272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BC6C06-DC65-41C4-B08A-E9FE68502AB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9388330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575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 y="285749"/>
            <a:ext cx="9141699" cy="51435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48167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482600" y="1259586"/>
            <a:ext cx="2763803" cy="1827593"/>
          </a:xfrm>
        </p:spPr>
        <p:txBody>
          <a:bodyPr>
            <a:normAutofit/>
          </a:bodyPr>
          <a:lstStyle/>
          <a:p>
            <a:r>
              <a:rPr lang="en-US" sz="3600"/>
              <a:t>2020 </a:t>
            </a:r>
            <a:br>
              <a:rPr lang="en-US" sz="3600"/>
            </a:br>
            <a:r>
              <a:rPr lang="en-US" sz="3600"/>
              <a:t>Embry Hills Expansion</a:t>
            </a: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482600" y="3788435"/>
            <a:ext cx="2763803" cy="685800"/>
          </a:xfrm>
        </p:spPr>
        <p:txBody>
          <a:bodyPr>
            <a:normAutofit/>
          </a:bodyPr>
          <a:lstStyle/>
          <a:p>
            <a:r>
              <a:rPr lang="en-US"/>
              <a:t>April 12, 2020 update</a:t>
            </a: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854964"/>
            <a:ext cx="288036" cy="3998214"/>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0722-2775-4A70-8182-7C215D42C9B2}"/>
              </a:ext>
            </a:extLst>
          </p:cNvPr>
          <p:cNvSpPr>
            <a:spLocks noGrp="1"/>
          </p:cNvSpPr>
          <p:nvPr>
            <p:ph type="title"/>
          </p:nvPr>
        </p:nvSpPr>
        <p:spPr>
          <a:xfrm>
            <a:off x="6671831" y="1128628"/>
            <a:ext cx="2210612" cy="3450887"/>
          </a:xfrm>
        </p:spPr>
        <p:txBody>
          <a:bodyPr>
            <a:normAutofit/>
          </a:bodyPr>
          <a:lstStyle/>
          <a:p>
            <a:r>
              <a:rPr lang="en-US"/>
              <a:t>Working Timeline</a:t>
            </a:r>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496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28492750-E12D-4995-ABCB-5BB846060890}"/>
              </a:ext>
            </a:extLst>
          </p:cNvPr>
          <p:cNvSpPr txBox="1">
            <a:spLocks/>
          </p:cNvSpPr>
          <p:nvPr/>
        </p:nvSpPr>
        <p:spPr>
          <a:xfrm>
            <a:off x="259388" y="640746"/>
            <a:ext cx="2210612" cy="15833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defTabSz="685800"/>
            <a:r>
              <a:rPr lang="en-US" sz="2700" spc="-45">
                <a:latin typeface="Corbel" panose="020B0503020204020204"/>
              </a:rPr>
              <a:t>Our Progress</a:t>
            </a:r>
          </a:p>
        </p:txBody>
      </p:sp>
      <p:sp>
        <p:nvSpPr>
          <p:cNvPr id="10" name="Oval 9"/>
          <p:cNvSpPr/>
          <p:nvPr/>
        </p:nvSpPr>
        <p:spPr>
          <a:xfrm>
            <a:off x="822262" y="1978798"/>
            <a:ext cx="977906" cy="977906"/>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1" name="Rectangle 10" descr="Thought bubble"/>
          <p:cNvSpPr/>
          <p:nvPr/>
        </p:nvSpPr>
        <p:spPr>
          <a:xfrm>
            <a:off x="1030668" y="2187204"/>
            <a:ext cx="561094" cy="56109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509652" y="3261297"/>
            <a:ext cx="1603125" cy="540000"/>
            <a:chOff x="77287" y="2945969"/>
            <a:chExt cx="2137500" cy="720000"/>
          </a:xfrm>
        </p:grpSpPr>
        <p:sp>
          <p:nvSpPr>
            <p:cNvPr id="14" name="Rectangle 13"/>
            <p:cNvSpPr/>
            <p:nvPr/>
          </p:nvSpPr>
          <p:spPr>
            <a:xfrm>
              <a:off x="77287" y="2945969"/>
              <a:ext cx="2137500" cy="720000"/>
            </a:xfrm>
            <a:prstGeom prst="rect">
              <a:avLst/>
            </a:pr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sp>
        <p:sp>
          <p:nvSpPr>
            <p:cNvPr id="16" name="Rectangle 15"/>
            <p:cNvSpPr/>
            <p:nvPr/>
          </p:nvSpPr>
          <p:spPr>
            <a:xfrm>
              <a:off x="77287" y="2945969"/>
              <a:ext cx="2137500" cy="7200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t" anchorCtr="0">
              <a:noAutofit/>
            </a:bodyPr>
            <a:lstStyle/>
            <a:p>
              <a:pPr algn="ctr" defTabSz="1300163">
                <a:spcBef>
                  <a:spcPct val="0"/>
                </a:spcBef>
                <a:spcAft>
                  <a:spcPct val="35000"/>
                </a:spcAft>
                <a:defRPr cap="all"/>
              </a:pPr>
              <a:r>
                <a:rPr lang="en-US" sz="2925" cap="all">
                  <a:solidFill>
                    <a:srgbClr val="675E47">
                      <a:hueOff val="0"/>
                      <a:satOff val="0"/>
                      <a:lumOff val="0"/>
                      <a:alphaOff val="0"/>
                    </a:srgbClr>
                  </a:solidFill>
                  <a:latin typeface="Corbel" panose="020B0503020204020204"/>
                </a:rPr>
                <a:t>Design</a:t>
              </a:r>
            </a:p>
          </p:txBody>
        </p:sp>
      </p:grpSp>
      <p:sp>
        <p:nvSpPr>
          <p:cNvPr id="5" name="TextBox 4"/>
          <p:cNvSpPr txBox="1"/>
          <p:nvPr/>
        </p:nvSpPr>
        <p:spPr>
          <a:xfrm>
            <a:off x="2958415" y="2631051"/>
            <a:ext cx="5538158" cy="923330"/>
          </a:xfrm>
          <a:prstGeom prst="rect">
            <a:avLst/>
          </a:prstGeom>
          <a:noFill/>
        </p:spPr>
        <p:txBody>
          <a:bodyPr wrap="square" rtlCol="0">
            <a:spAutoFit/>
          </a:bodyPr>
          <a:lstStyle/>
          <a:p>
            <a:pPr marL="342900" indent="-342900" defTabSz="342900">
              <a:buFont typeface="Wingdings" panose="05000000000000000000" pitchFamily="2" charset="2"/>
              <a:buChar char="ü"/>
            </a:pPr>
            <a:r>
              <a:rPr lang="en-US" sz="1800" b="1">
                <a:solidFill>
                  <a:srgbClr val="2F2B20"/>
                </a:solidFill>
                <a:latin typeface="Corbel" panose="020B0503020204020204"/>
              </a:rPr>
              <a:t>Selected Building Contractor to complete Pre-construction design</a:t>
            </a:r>
          </a:p>
          <a:p>
            <a:pPr marL="342900" indent="-342900" defTabSz="342900">
              <a:buFont typeface="Wingdings" panose="05000000000000000000" pitchFamily="2" charset="2"/>
              <a:buChar char="ü"/>
            </a:pPr>
            <a:endParaRPr lang="en-US" sz="1800">
              <a:solidFill>
                <a:srgbClr val="2F2B20"/>
              </a:solidFill>
              <a:latin typeface="Corbel" panose="020B0503020204020204"/>
            </a:endParaRPr>
          </a:p>
        </p:txBody>
      </p:sp>
      <p:sp>
        <p:nvSpPr>
          <p:cNvPr id="18" name="Right Arrow 17"/>
          <p:cNvSpPr/>
          <p:nvPr/>
        </p:nvSpPr>
        <p:spPr>
          <a:xfrm>
            <a:off x="576891" y="3905326"/>
            <a:ext cx="1610983" cy="40112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spTree>
    <p:extLst>
      <p:ext uri="{BB962C8B-B14F-4D97-AF65-F5344CB8AC3E}">
        <p14:creationId xmlns:p14="http://schemas.microsoft.com/office/powerpoint/2010/main" val="36452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796672"/>
            <a:ext cx="9581998" cy="4114799"/>
          </a:xfrm>
          <a:prstGeom prst="rect">
            <a:avLst/>
          </a:prstGeom>
        </p:spPr>
      </p:pic>
      <p:sp>
        <p:nvSpPr>
          <p:cNvPr id="6" name="TextBox 5"/>
          <p:cNvSpPr txBox="1"/>
          <p:nvPr/>
        </p:nvSpPr>
        <p:spPr>
          <a:xfrm>
            <a:off x="4194959" y="2165021"/>
            <a:ext cx="596040" cy="415498"/>
          </a:xfrm>
          <a:prstGeom prst="rect">
            <a:avLst/>
          </a:prstGeom>
          <a:noFill/>
        </p:spPr>
        <p:txBody>
          <a:bodyPr wrap="square" rtlCol="0">
            <a:spAutoFit/>
          </a:bodyPr>
          <a:lstStyle/>
          <a:p>
            <a:pPr defTabSz="342900"/>
            <a:r>
              <a:rPr lang="en-US" sz="1050" b="1">
                <a:solidFill>
                  <a:srgbClr val="2F2B20"/>
                </a:solidFill>
                <a:latin typeface="Corbel" panose="020B0503020204020204"/>
              </a:rPr>
              <a:t>Current</a:t>
            </a:r>
          </a:p>
        </p:txBody>
      </p:sp>
      <p:sp>
        <p:nvSpPr>
          <p:cNvPr id="8" name="TextBox 7"/>
          <p:cNvSpPr txBox="1"/>
          <p:nvPr/>
        </p:nvSpPr>
        <p:spPr>
          <a:xfrm>
            <a:off x="4711535" y="3396210"/>
            <a:ext cx="792678" cy="253916"/>
          </a:xfrm>
          <a:prstGeom prst="rect">
            <a:avLst/>
          </a:prstGeom>
          <a:noFill/>
        </p:spPr>
        <p:txBody>
          <a:bodyPr wrap="square" rtlCol="0">
            <a:spAutoFit/>
          </a:bodyPr>
          <a:lstStyle/>
          <a:p>
            <a:pPr defTabSz="342900"/>
            <a:r>
              <a:rPr lang="en-US" sz="1050" b="1">
                <a:solidFill>
                  <a:srgbClr val="2F2B20"/>
                </a:solidFill>
                <a:latin typeface="Corbel" panose="020B0503020204020204"/>
              </a:rPr>
              <a:t>Chamblee</a:t>
            </a:r>
          </a:p>
        </p:txBody>
      </p:sp>
    </p:spTree>
    <p:extLst>
      <p:ext uri="{BB962C8B-B14F-4D97-AF65-F5344CB8AC3E}">
        <p14:creationId xmlns:p14="http://schemas.microsoft.com/office/powerpoint/2010/main" val="92959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796672"/>
            <a:ext cx="9581998" cy="4114799"/>
          </a:xfrm>
          <a:prstGeom prst="rect">
            <a:avLst/>
          </a:prstGeom>
        </p:spPr>
      </p:pic>
      <p:sp>
        <p:nvSpPr>
          <p:cNvPr id="6" name="TextBox 5"/>
          <p:cNvSpPr txBox="1"/>
          <p:nvPr/>
        </p:nvSpPr>
        <p:spPr>
          <a:xfrm>
            <a:off x="4194958" y="2165021"/>
            <a:ext cx="700891" cy="253916"/>
          </a:xfrm>
          <a:prstGeom prst="rect">
            <a:avLst/>
          </a:prstGeom>
          <a:noFill/>
        </p:spPr>
        <p:txBody>
          <a:bodyPr wrap="square" rtlCol="0">
            <a:spAutoFit/>
          </a:bodyPr>
          <a:lstStyle/>
          <a:p>
            <a:pPr defTabSz="342900"/>
            <a:r>
              <a:rPr lang="en-US" sz="1050" b="1">
                <a:solidFill>
                  <a:srgbClr val="2F2B20"/>
                </a:solidFill>
                <a:latin typeface="Corbel" panose="020B0503020204020204"/>
              </a:rPr>
              <a:t>Current</a:t>
            </a:r>
          </a:p>
        </p:txBody>
      </p:sp>
      <p:sp>
        <p:nvSpPr>
          <p:cNvPr id="8" name="TextBox 7"/>
          <p:cNvSpPr txBox="1"/>
          <p:nvPr/>
        </p:nvSpPr>
        <p:spPr>
          <a:xfrm>
            <a:off x="4711535" y="3396210"/>
            <a:ext cx="792678" cy="253916"/>
          </a:xfrm>
          <a:prstGeom prst="rect">
            <a:avLst/>
          </a:prstGeom>
          <a:noFill/>
        </p:spPr>
        <p:txBody>
          <a:bodyPr wrap="square" rtlCol="0">
            <a:spAutoFit/>
          </a:bodyPr>
          <a:lstStyle/>
          <a:p>
            <a:pPr defTabSz="342900"/>
            <a:r>
              <a:rPr lang="en-US" sz="1050" b="1">
                <a:solidFill>
                  <a:srgbClr val="2F2B20"/>
                </a:solidFill>
                <a:latin typeface="Corbel" panose="020B0503020204020204"/>
              </a:rPr>
              <a:t>Chamblee</a:t>
            </a:r>
          </a:p>
        </p:txBody>
      </p:sp>
      <p:sp>
        <p:nvSpPr>
          <p:cNvPr id="7" name="TextBox 6"/>
          <p:cNvSpPr txBox="1"/>
          <p:nvPr/>
        </p:nvSpPr>
        <p:spPr>
          <a:xfrm>
            <a:off x="1827397" y="3407944"/>
            <a:ext cx="631667" cy="461665"/>
          </a:xfrm>
          <a:prstGeom prst="rect">
            <a:avLst/>
          </a:prstGeom>
          <a:noFill/>
        </p:spPr>
        <p:txBody>
          <a:bodyPr wrap="square" rtlCol="0">
            <a:spAutoFit/>
          </a:bodyPr>
          <a:lstStyle/>
          <a:p>
            <a:pPr defTabSz="342900"/>
            <a:r>
              <a:rPr lang="en-US" sz="1200" b="1">
                <a:solidFill>
                  <a:srgbClr val="FF0000"/>
                </a:solidFill>
                <a:latin typeface="Corbel" panose="020B0503020204020204"/>
              </a:rPr>
              <a:t>House1</a:t>
            </a:r>
          </a:p>
        </p:txBody>
      </p:sp>
      <p:cxnSp>
        <p:nvCxnSpPr>
          <p:cNvPr id="9" name="Straight Connector 8"/>
          <p:cNvCxnSpPr/>
          <p:nvPr/>
        </p:nvCxnSpPr>
        <p:spPr>
          <a:xfrm>
            <a:off x="1727860" y="2458935"/>
            <a:ext cx="0" cy="212058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27860" y="2458934"/>
            <a:ext cx="926276" cy="347354"/>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82883" y="2809725"/>
            <a:ext cx="60863" cy="137707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27860" y="4186794"/>
            <a:ext cx="855023" cy="39272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59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796672"/>
            <a:ext cx="9581998" cy="4114799"/>
          </a:xfrm>
          <a:prstGeom prst="rect">
            <a:avLst/>
          </a:prstGeom>
        </p:spPr>
      </p:pic>
      <p:sp>
        <p:nvSpPr>
          <p:cNvPr id="6" name="TextBox 5"/>
          <p:cNvSpPr txBox="1"/>
          <p:nvPr/>
        </p:nvSpPr>
        <p:spPr>
          <a:xfrm>
            <a:off x="4194959" y="2165021"/>
            <a:ext cx="596040" cy="415498"/>
          </a:xfrm>
          <a:prstGeom prst="rect">
            <a:avLst/>
          </a:prstGeom>
          <a:noFill/>
        </p:spPr>
        <p:txBody>
          <a:bodyPr wrap="square" rtlCol="0">
            <a:spAutoFit/>
          </a:bodyPr>
          <a:lstStyle/>
          <a:p>
            <a:pPr defTabSz="342900"/>
            <a:r>
              <a:rPr lang="en-US" sz="1050" b="1">
                <a:solidFill>
                  <a:srgbClr val="2F2B20"/>
                </a:solidFill>
                <a:latin typeface="Corbel" panose="020B0503020204020204"/>
              </a:rPr>
              <a:t>Current</a:t>
            </a:r>
          </a:p>
        </p:txBody>
      </p:sp>
      <p:sp>
        <p:nvSpPr>
          <p:cNvPr id="8" name="TextBox 7"/>
          <p:cNvSpPr txBox="1"/>
          <p:nvPr/>
        </p:nvSpPr>
        <p:spPr>
          <a:xfrm>
            <a:off x="4711535" y="3396210"/>
            <a:ext cx="792678" cy="253916"/>
          </a:xfrm>
          <a:prstGeom prst="rect">
            <a:avLst/>
          </a:prstGeom>
          <a:noFill/>
        </p:spPr>
        <p:txBody>
          <a:bodyPr wrap="square" rtlCol="0">
            <a:spAutoFit/>
          </a:bodyPr>
          <a:lstStyle/>
          <a:p>
            <a:pPr defTabSz="342900"/>
            <a:r>
              <a:rPr lang="en-US" sz="1050" b="1">
                <a:solidFill>
                  <a:srgbClr val="2F2B20"/>
                </a:solidFill>
                <a:latin typeface="Corbel" panose="020B0503020204020204"/>
              </a:rPr>
              <a:t>Chamblee</a:t>
            </a:r>
          </a:p>
        </p:txBody>
      </p:sp>
      <p:sp>
        <p:nvSpPr>
          <p:cNvPr id="7" name="TextBox 6"/>
          <p:cNvSpPr txBox="1"/>
          <p:nvPr/>
        </p:nvSpPr>
        <p:spPr>
          <a:xfrm>
            <a:off x="1827397" y="3407944"/>
            <a:ext cx="631667" cy="461665"/>
          </a:xfrm>
          <a:prstGeom prst="rect">
            <a:avLst/>
          </a:prstGeom>
          <a:noFill/>
        </p:spPr>
        <p:txBody>
          <a:bodyPr wrap="square" rtlCol="0">
            <a:spAutoFit/>
          </a:bodyPr>
          <a:lstStyle/>
          <a:p>
            <a:pPr defTabSz="342900"/>
            <a:r>
              <a:rPr lang="en-US" sz="1200" b="1">
                <a:solidFill>
                  <a:srgbClr val="FF0000"/>
                </a:solidFill>
                <a:latin typeface="Corbel" panose="020B0503020204020204"/>
              </a:rPr>
              <a:t>House1</a:t>
            </a:r>
          </a:p>
        </p:txBody>
      </p:sp>
      <p:cxnSp>
        <p:nvCxnSpPr>
          <p:cNvPr id="9" name="Straight Connector 8"/>
          <p:cNvCxnSpPr/>
          <p:nvPr/>
        </p:nvCxnSpPr>
        <p:spPr>
          <a:xfrm>
            <a:off x="1727860" y="2458935"/>
            <a:ext cx="0" cy="212058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27860" y="2458934"/>
            <a:ext cx="926276" cy="347354"/>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82883" y="2809725"/>
            <a:ext cx="60863" cy="137707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27860" y="4186794"/>
            <a:ext cx="855023" cy="39272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5053" y="3392267"/>
            <a:ext cx="631667" cy="461665"/>
          </a:xfrm>
          <a:prstGeom prst="rect">
            <a:avLst/>
          </a:prstGeom>
          <a:noFill/>
        </p:spPr>
        <p:txBody>
          <a:bodyPr wrap="square" rtlCol="0">
            <a:spAutoFit/>
          </a:bodyPr>
          <a:lstStyle/>
          <a:p>
            <a:pPr defTabSz="342900"/>
            <a:r>
              <a:rPr lang="en-US" sz="1200" b="1">
                <a:solidFill>
                  <a:srgbClr val="00B0F0"/>
                </a:solidFill>
                <a:latin typeface="Corbel" panose="020B0503020204020204"/>
              </a:rPr>
              <a:t>House2</a:t>
            </a:r>
          </a:p>
        </p:txBody>
      </p:sp>
      <p:cxnSp>
        <p:nvCxnSpPr>
          <p:cNvPr id="10" name="Straight Connector 9"/>
          <p:cNvCxnSpPr/>
          <p:nvPr/>
        </p:nvCxnSpPr>
        <p:spPr>
          <a:xfrm>
            <a:off x="189689" y="2521280"/>
            <a:ext cx="1538171"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9689" y="2522998"/>
            <a:ext cx="299195" cy="148708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8884" y="4010084"/>
            <a:ext cx="686774" cy="90138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175657" y="4579516"/>
            <a:ext cx="537233" cy="33195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575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 y="285749"/>
            <a:ext cx="9141699" cy="51435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6856214" cy="40005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802386" y="1259586"/>
            <a:ext cx="5486400" cy="1597914"/>
          </a:xfrm>
        </p:spPr>
        <p:txBody>
          <a:bodyPr>
            <a:normAutofit/>
          </a:bodyPr>
          <a:lstStyle/>
          <a:p>
            <a:r>
              <a:rPr lang="en-US"/>
              <a:t>Questions</a:t>
            </a:r>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85725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924-C8D4-3447-B0E6-168DD41B3483}"/>
              </a:ext>
            </a:extLst>
          </p:cNvPr>
          <p:cNvSpPr>
            <a:spLocks noGrp="1"/>
          </p:cNvSpPr>
          <p:nvPr>
            <p:ph type="title"/>
          </p:nvPr>
        </p:nvSpPr>
        <p:spPr>
          <a:xfrm>
            <a:off x="298580" y="304271"/>
            <a:ext cx="8216770" cy="1104636"/>
          </a:xfrm>
        </p:spPr>
        <p:txBody>
          <a:bodyPr>
            <a:noAutofit/>
          </a:bodyPr>
          <a:lstStyle/>
          <a:p>
            <a:pPr algn="ctr"/>
            <a:r>
              <a:rPr lang="en-US" sz="3200"/>
              <a:t>Growing Question: How Does Today’s Virus Relate To Illnesses In The Bible?</a:t>
            </a:r>
          </a:p>
        </p:txBody>
      </p:sp>
      <p:sp>
        <p:nvSpPr>
          <p:cNvPr id="3" name="Content Placeholder 2">
            <a:extLst>
              <a:ext uri="{FF2B5EF4-FFF2-40B4-BE49-F238E27FC236}">
                <a16:creationId xmlns:a16="http://schemas.microsoft.com/office/drawing/2014/main" id="{BA9998D9-C9F1-5A4F-8C80-2188AD5CB613}"/>
              </a:ext>
            </a:extLst>
          </p:cNvPr>
          <p:cNvSpPr>
            <a:spLocks noGrp="1"/>
          </p:cNvSpPr>
          <p:nvPr>
            <p:ph idx="1"/>
          </p:nvPr>
        </p:nvSpPr>
        <p:spPr>
          <a:xfrm>
            <a:off x="628650" y="1521354"/>
            <a:ext cx="8123464" cy="4039691"/>
          </a:xfrm>
        </p:spPr>
        <p:txBody>
          <a:bodyPr>
            <a:normAutofit fontScale="85000" lnSpcReduction="10000"/>
          </a:bodyPr>
          <a:lstStyle/>
          <a:p>
            <a:r>
              <a:rPr lang="en-US">
                <a:solidFill>
                  <a:srgbClr val="FFD314"/>
                </a:solidFill>
              </a:rPr>
              <a:t>Group 1: </a:t>
            </a:r>
            <a:r>
              <a:rPr lang="en-US"/>
              <a:t>Illness God Sends Because of Sin:</a:t>
            </a:r>
          </a:p>
          <a:p>
            <a:pPr lvl="1"/>
            <a:r>
              <a:rPr lang="en-US"/>
              <a:t>Idolatry &amp; The 10 Plagues (Exodus 9:13-17)</a:t>
            </a:r>
          </a:p>
          <a:p>
            <a:pPr lvl="1"/>
            <a:r>
              <a:rPr lang="en-US"/>
              <a:t>Covetousness, Lies, &amp; Gehazi’s Leprosy (2 Kings 5:26-27)</a:t>
            </a:r>
          </a:p>
          <a:p>
            <a:r>
              <a:rPr lang="en-US">
                <a:solidFill>
                  <a:srgbClr val="FFD314"/>
                </a:solidFill>
              </a:rPr>
              <a:t>Group 2: </a:t>
            </a:r>
            <a:r>
              <a:rPr lang="en-US"/>
              <a:t>Illness God Allows Upon The Righteous:</a:t>
            </a:r>
          </a:p>
          <a:p>
            <a:pPr lvl="1"/>
            <a:r>
              <a:rPr lang="en-US"/>
              <a:t>Job (Job 2:3-7), The Blindman (John 9:1-3), </a:t>
            </a:r>
            <a:br>
              <a:rPr lang="en-US"/>
            </a:br>
            <a:r>
              <a:rPr lang="en-US"/>
              <a:t>Lazarus (John 11:4,14-15)</a:t>
            </a:r>
          </a:p>
          <a:p>
            <a:r>
              <a:rPr lang="en-US">
                <a:solidFill>
                  <a:srgbClr val="FFD314"/>
                </a:solidFill>
              </a:rPr>
              <a:t>Group 3: </a:t>
            </a:r>
            <a:r>
              <a:rPr lang="en-US"/>
              <a:t>Illness God Allows on Everyone After The Fall:</a:t>
            </a:r>
          </a:p>
          <a:p>
            <a:pPr lvl="1"/>
            <a:r>
              <a:rPr lang="en-US"/>
              <a:t>Peter’s Mother-In-Law, Timothy’s Stomach (Gen. 3:19-24)</a:t>
            </a:r>
          </a:p>
          <a:p>
            <a:pPr lvl="1"/>
            <a:r>
              <a:rPr lang="en-US"/>
              <a:t>We Both Pray &amp; Treat It With Available Resources, Like Luke, The Doctor. (Col. 4:14)</a:t>
            </a:r>
          </a:p>
          <a:p>
            <a:endParaRPr lang="en-US"/>
          </a:p>
        </p:txBody>
      </p:sp>
    </p:spTree>
    <p:extLst>
      <p:ext uri="{BB962C8B-B14F-4D97-AF65-F5344CB8AC3E}">
        <p14:creationId xmlns:p14="http://schemas.microsoft.com/office/powerpoint/2010/main" val="198994865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a:bodyPr>
          <a:lstStyle/>
          <a:p>
            <a:pPr algn="ctr"/>
            <a:r>
              <a:rPr lang="en-US" sz="2500" b="1"/>
              <a:t>TODAY IS NOT IDENTICAL TO </a:t>
            </a:r>
            <a:r>
              <a:rPr lang="en-US" sz="2500" b="1">
                <a:solidFill>
                  <a:schemeClr val="accent6">
                    <a:lumMod val="20000"/>
                    <a:lumOff val="80000"/>
                  </a:schemeClr>
                </a:solidFill>
              </a:rPr>
              <a:t>NUMBERS 11</a:t>
            </a:r>
            <a:r>
              <a:rPr lang="en-US" sz="2500" b="1"/>
              <a:t>,</a:t>
            </a:r>
            <a:br>
              <a:rPr lang="en-US"/>
            </a:br>
            <a:r>
              <a:rPr lang="en-US" sz="3800" b="1"/>
              <a:t>BUT GOD LOVES </a:t>
            </a:r>
            <a:r>
              <a:rPr lang="en-US" sz="3800" b="1">
                <a:solidFill>
                  <a:srgbClr val="FFD314"/>
                </a:solidFill>
              </a:rPr>
              <a:t>GRATITUDE.</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lstStyle/>
          <a:p>
            <a:r>
              <a:rPr lang="en-US"/>
              <a:t>The Context: Complaining &amp; Greedy </a:t>
            </a:r>
          </a:p>
          <a:p>
            <a:pPr lvl="1"/>
            <a:r>
              <a:rPr lang="en-US"/>
              <a:t>Num. 11:1-9, 31-34 &amp; Num. 16:41-50</a:t>
            </a:r>
          </a:p>
          <a:p>
            <a:r>
              <a:rPr lang="en-US"/>
              <a:t>Whining Comes From A Greedy Heart.</a:t>
            </a:r>
          </a:p>
          <a:p>
            <a:r>
              <a:rPr lang="en-US"/>
              <a:t>God Wants Us To Shine As Children of Light.</a:t>
            </a:r>
          </a:p>
          <a:p>
            <a:pPr lvl="1"/>
            <a:r>
              <a:rPr lang="en-US"/>
              <a:t>Philippians 2:14-16</a:t>
            </a:r>
          </a:p>
        </p:txBody>
      </p:sp>
    </p:spTree>
    <p:extLst>
      <p:ext uri="{BB962C8B-B14F-4D97-AF65-F5344CB8AC3E}">
        <p14:creationId xmlns:p14="http://schemas.microsoft.com/office/powerpoint/2010/main" val="619141938"/>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a:bodyPr>
          <a:lstStyle/>
          <a:p>
            <a:pPr algn="ctr"/>
            <a:r>
              <a:rPr lang="en-US" sz="2500" b="1"/>
              <a:t>TODAY IS NOT IDENTICAL TO </a:t>
            </a:r>
            <a:r>
              <a:rPr lang="en-US" sz="2500" b="1">
                <a:solidFill>
                  <a:schemeClr val="accent6">
                    <a:lumMod val="20000"/>
                    <a:lumOff val="80000"/>
                  </a:schemeClr>
                </a:solidFill>
              </a:rPr>
              <a:t>2 SAMUEL 24</a:t>
            </a:r>
            <a:r>
              <a:rPr lang="en-US" sz="2500" b="1"/>
              <a:t>,</a:t>
            </a:r>
            <a:br>
              <a:rPr lang="en-US"/>
            </a:br>
            <a:r>
              <a:rPr lang="en-US" sz="3800" b="1"/>
              <a:t>BUT GOD LOVES </a:t>
            </a:r>
            <a:r>
              <a:rPr lang="en-US" sz="3800" b="1">
                <a:solidFill>
                  <a:srgbClr val="FFD314"/>
                </a:solidFill>
              </a:rPr>
              <a:t>HUMILITY.</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normAutofit fontScale="92500" lnSpcReduction="20000"/>
          </a:bodyPr>
          <a:lstStyle/>
          <a:p>
            <a:r>
              <a:rPr lang="en-US"/>
              <a:t>The Context: David’s Prideful Census</a:t>
            </a:r>
          </a:p>
          <a:p>
            <a:r>
              <a:rPr lang="en-US"/>
              <a:t>Listen To Those Who Try To Warn Us. </a:t>
            </a:r>
          </a:p>
          <a:p>
            <a:pPr lvl="1"/>
            <a:r>
              <a:rPr lang="en-US"/>
              <a:t>Joab’s Objection &amp; 9 Month Journey. (vs. 3-8)</a:t>
            </a:r>
          </a:p>
          <a:p>
            <a:r>
              <a:rPr lang="en-US"/>
              <a:t>God Takes All Forms of Pride &amp; Boasting Seriously. (vs. 10-14)</a:t>
            </a:r>
          </a:p>
          <a:p>
            <a:r>
              <a:rPr lang="en-US"/>
              <a:t>Our Greatest Pleasure &amp; Honor Is In God.</a:t>
            </a:r>
          </a:p>
          <a:p>
            <a:pPr lvl="1"/>
            <a:r>
              <a:rPr lang="en-US"/>
              <a:t>Galatians 6:14, Jeremiah 9:23-24 </a:t>
            </a:r>
          </a:p>
        </p:txBody>
      </p:sp>
    </p:spTree>
    <p:extLst>
      <p:ext uri="{BB962C8B-B14F-4D97-AF65-F5344CB8AC3E}">
        <p14:creationId xmlns:p14="http://schemas.microsoft.com/office/powerpoint/2010/main" val="100957698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fontScale="90000"/>
          </a:bodyPr>
          <a:lstStyle/>
          <a:p>
            <a:pPr algn="ctr"/>
            <a:r>
              <a:rPr lang="en-US" sz="2800" b="1"/>
              <a:t>TODAY IS NOT IDENTICAL TO </a:t>
            </a:r>
            <a:r>
              <a:rPr lang="en-US" sz="2800" b="1">
                <a:solidFill>
                  <a:schemeClr val="accent6">
                    <a:lumMod val="20000"/>
                    <a:lumOff val="80000"/>
                  </a:schemeClr>
                </a:solidFill>
              </a:rPr>
              <a:t>1 KINGS 8</a:t>
            </a:r>
            <a:r>
              <a:rPr lang="en-US" sz="2800" b="1"/>
              <a:t>,</a:t>
            </a:r>
            <a:br>
              <a:rPr lang="en-US"/>
            </a:br>
            <a:r>
              <a:rPr lang="en-US" b="1"/>
              <a:t>BUT GOD LOVES </a:t>
            </a:r>
            <a:r>
              <a:rPr lang="en-US" b="1">
                <a:solidFill>
                  <a:srgbClr val="FFD314"/>
                </a:solidFill>
              </a:rPr>
              <a:t>TRUE WORSHIP.</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normAutofit fontScale="92500" lnSpcReduction="10000"/>
          </a:bodyPr>
          <a:lstStyle/>
          <a:p>
            <a:r>
              <a:rPr lang="en-US"/>
              <a:t>The Context: Solomon’s Temple Dedication</a:t>
            </a:r>
          </a:p>
          <a:p>
            <a:r>
              <a:rPr lang="en-US"/>
              <a:t>Difficult Times Are Part of Life. (vs. 37-40)</a:t>
            </a:r>
          </a:p>
          <a:p>
            <a:r>
              <a:rPr lang="en-US"/>
              <a:t>Prayer &amp; Reverence Are Always An Appropriate Response To Hardship.</a:t>
            </a:r>
          </a:p>
          <a:p>
            <a:r>
              <a:rPr lang="en-US"/>
              <a:t>Solomon’s Praise Is Amazing. (vs. 54-61)</a:t>
            </a:r>
          </a:p>
          <a:p>
            <a:r>
              <a:rPr lang="en-US"/>
              <a:t>Worship Doesn’t Depend On A Place. (John 4:24)</a:t>
            </a:r>
          </a:p>
        </p:txBody>
      </p:sp>
    </p:spTree>
    <p:extLst>
      <p:ext uri="{BB962C8B-B14F-4D97-AF65-F5344CB8AC3E}">
        <p14:creationId xmlns:p14="http://schemas.microsoft.com/office/powerpoint/2010/main" val="3241622013"/>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a:bodyPr>
          <a:lstStyle/>
          <a:p>
            <a:pPr algn="ctr"/>
            <a:r>
              <a:rPr lang="en-US" sz="2500" b="1"/>
              <a:t>TODAY IS NOT IDENTICAL TO </a:t>
            </a:r>
            <a:r>
              <a:rPr lang="en-US" sz="2500" b="1">
                <a:solidFill>
                  <a:schemeClr val="accent6">
                    <a:lumMod val="20000"/>
                    <a:lumOff val="80000"/>
                  </a:schemeClr>
                </a:solidFill>
              </a:rPr>
              <a:t>REVELATION 2</a:t>
            </a:r>
            <a:r>
              <a:rPr lang="en-US" sz="2500" b="1"/>
              <a:t>,</a:t>
            </a:r>
            <a:br>
              <a:rPr lang="en-US"/>
            </a:br>
            <a:r>
              <a:rPr lang="en-US" b="1"/>
              <a:t>BUT GOD LOVES </a:t>
            </a:r>
            <a:r>
              <a:rPr lang="en-US" b="1">
                <a:solidFill>
                  <a:srgbClr val="FFD314"/>
                </a:solidFill>
              </a:rPr>
              <a:t>PURE LIVES.</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normAutofit/>
          </a:bodyPr>
          <a:lstStyle/>
          <a:p>
            <a:r>
              <a:rPr lang="en-US"/>
              <a:t>The Context: Immorality In Thyatira</a:t>
            </a:r>
          </a:p>
          <a:p>
            <a:r>
              <a:rPr lang="en-US"/>
              <a:t>Don’t Waste The Time God Provides For Repentance. (vs. 21)</a:t>
            </a:r>
          </a:p>
          <a:p>
            <a:r>
              <a:rPr lang="en-US"/>
              <a:t>God Searches The Mind &amp; Heart. (vs. 23)</a:t>
            </a:r>
          </a:p>
          <a:p>
            <a:r>
              <a:rPr lang="en-US"/>
              <a:t>Hold Fast To Christ. (vs. 25)</a:t>
            </a:r>
          </a:p>
        </p:txBody>
      </p:sp>
    </p:spTree>
    <p:extLst>
      <p:ext uri="{BB962C8B-B14F-4D97-AF65-F5344CB8AC3E}">
        <p14:creationId xmlns:p14="http://schemas.microsoft.com/office/powerpoint/2010/main" val="293425107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a:bodyPr>
          <a:lstStyle/>
          <a:p>
            <a:pPr algn="ctr"/>
            <a:r>
              <a:rPr lang="en-US" sz="2500" b="1"/>
              <a:t>TODAY IS NOT IDENTICAL TO </a:t>
            </a:r>
            <a:r>
              <a:rPr lang="en-US" sz="2500" b="1">
                <a:solidFill>
                  <a:schemeClr val="accent6">
                    <a:lumMod val="20000"/>
                    <a:lumOff val="80000"/>
                  </a:schemeClr>
                </a:solidFill>
              </a:rPr>
              <a:t>JAMES 1</a:t>
            </a:r>
            <a:r>
              <a:rPr lang="en-US" sz="2500" b="1"/>
              <a:t>,</a:t>
            </a:r>
            <a:br>
              <a:rPr lang="en-US" sz="2800"/>
            </a:br>
            <a:r>
              <a:rPr lang="en-US" sz="3700" b="1"/>
              <a:t>BUT GOD LOVES </a:t>
            </a:r>
            <a:r>
              <a:rPr lang="en-US" sz="3700" b="1">
                <a:solidFill>
                  <a:srgbClr val="FFD314"/>
                </a:solidFill>
              </a:rPr>
              <a:t>OUR GROWTH.</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lstStyle/>
          <a:p>
            <a:r>
              <a:rPr lang="en-US"/>
              <a:t>The Context: Jewish Christians Enduring Trials</a:t>
            </a:r>
          </a:p>
          <a:p>
            <a:r>
              <a:rPr lang="en-US"/>
              <a:t>Even In Our Trials, There Is Joy.</a:t>
            </a:r>
          </a:p>
          <a:p>
            <a:r>
              <a:rPr lang="en-US"/>
              <a:t>Trials Do Build Character, Especially When We Make Righteous Choices.</a:t>
            </a:r>
          </a:p>
        </p:txBody>
      </p:sp>
    </p:spTree>
    <p:extLst>
      <p:ext uri="{BB962C8B-B14F-4D97-AF65-F5344CB8AC3E}">
        <p14:creationId xmlns:p14="http://schemas.microsoft.com/office/powerpoint/2010/main" val="4209975041"/>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354563" y="546864"/>
            <a:ext cx="8453535" cy="1524530"/>
          </a:xfrm>
        </p:spPr>
        <p:txBody>
          <a:bodyPr>
            <a:normAutofit fontScale="90000"/>
          </a:bodyPr>
          <a:lstStyle/>
          <a:p>
            <a:pPr algn="ctr"/>
            <a:r>
              <a:rPr lang="en-US" sz="2800" b="1"/>
              <a:t>TODAY IS NOT IDENTICAL TO </a:t>
            </a:r>
            <a:r>
              <a:rPr lang="en-US" sz="2800" b="1">
                <a:solidFill>
                  <a:schemeClr val="accent6">
                    <a:lumMod val="20000"/>
                    <a:lumOff val="80000"/>
                  </a:schemeClr>
                </a:solidFill>
              </a:rPr>
              <a:t>2 CORINTHIANS</a:t>
            </a:r>
            <a:r>
              <a:rPr lang="en-US" sz="2800" b="1"/>
              <a:t>,</a:t>
            </a:r>
            <a:br>
              <a:rPr lang="en-US"/>
            </a:br>
            <a:r>
              <a:rPr lang="en-US" sz="4300" b="1"/>
              <a:t>BUT GOD LOVES </a:t>
            </a:r>
            <a:r>
              <a:rPr lang="en-US" sz="4300" b="1">
                <a:solidFill>
                  <a:srgbClr val="FFD314"/>
                </a:solidFill>
              </a:rPr>
              <a:t>TO COMFORT.</a:t>
            </a:r>
          </a:p>
        </p:txBody>
      </p:sp>
      <p:sp>
        <p:nvSpPr>
          <p:cNvPr id="3" name="Content Placeholder 2">
            <a:extLst>
              <a:ext uri="{FF2B5EF4-FFF2-40B4-BE49-F238E27FC236}">
                <a16:creationId xmlns:a16="http://schemas.microsoft.com/office/drawing/2014/main" id="{42DFA2FB-024D-3740-8078-307AEEA26793}"/>
              </a:ext>
            </a:extLst>
          </p:cNvPr>
          <p:cNvSpPr>
            <a:spLocks noGrp="1"/>
          </p:cNvSpPr>
          <p:nvPr>
            <p:ph idx="1"/>
          </p:nvPr>
        </p:nvSpPr>
        <p:spPr>
          <a:xfrm>
            <a:off x="628650" y="2239348"/>
            <a:ext cx="7886700" cy="2908122"/>
          </a:xfrm>
        </p:spPr>
        <p:txBody>
          <a:bodyPr>
            <a:normAutofit fontScale="92500"/>
          </a:bodyPr>
          <a:lstStyle/>
          <a:p>
            <a:r>
              <a:rPr lang="en-US"/>
              <a:t>The Context: Afflictions &amp; Hardships Faced By Paul &amp; The Christians in Corinth.</a:t>
            </a:r>
          </a:p>
          <a:p>
            <a:r>
              <a:rPr lang="en-US"/>
              <a:t>God Is Full of Mercy &amp; Comfort For Every Hurt.</a:t>
            </a:r>
          </a:p>
          <a:p>
            <a:r>
              <a:rPr lang="en-US"/>
              <a:t>Our Greatest Comfort Is In Jesus Christ.</a:t>
            </a:r>
          </a:p>
          <a:p>
            <a:r>
              <a:rPr lang="en-US"/>
              <a:t>Our Experiences Prepare Us To Comfort Others.</a:t>
            </a:r>
          </a:p>
        </p:txBody>
      </p:sp>
    </p:spTree>
    <p:extLst>
      <p:ext uri="{BB962C8B-B14F-4D97-AF65-F5344CB8AC3E}">
        <p14:creationId xmlns:p14="http://schemas.microsoft.com/office/powerpoint/2010/main" val="2148419050"/>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77F8-9FDD-4F45-82BC-0C4333B75908}"/>
              </a:ext>
            </a:extLst>
          </p:cNvPr>
          <p:cNvSpPr>
            <a:spLocks noGrp="1"/>
          </p:cNvSpPr>
          <p:nvPr>
            <p:ph type="title"/>
          </p:nvPr>
        </p:nvSpPr>
        <p:spPr>
          <a:xfrm>
            <a:off x="914400" y="602846"/>
            <a:ext cx="7893697" cy="4305055"/>
          </a:xfrm>
        </p:spPr>
        <p:txBody>
          <a:bodyPr>
            <a:normAutofit/>
          </a:bodyPr>
          <a:lstStyle/>
          <a:p>
            <a:r>
              <a:rPr lang="en-US" sz="3600" b="1"/>
              <a:t>During Any Troubling Time…</a:t>
            </a:r>
            <a:br>
              <a:rPr lang="en-US" sz="3600" b="1"/>
            </a:br>
            <a:br>
              <a:rPr lang="en-US" sz="3000" b="1"/>
            </a:br>
            <a:r>
              <a:rPr lang="en-US" sz="3000" b="1"/>
              <a:t> </a:t>
            </a:r>
            <a:r>
              <a:rPr lang="en-US" sz="3600" b="1"/>
              <a:t>GOD LOVES </a:t>
            </a:r>
            <a:r>
              <a:rPr lang="en-US" sz="3600" b="1">
                <a:solidFill>
                  <a:srgbClr val="FFD314"/>
                </a:solidFill>
              </a:rPr>
              <a:t>GRATITUDE.</a:t>
            </a:r>
            <a:br>
              <a:rPr lang="en-US" sz="3600" b="1">
                <a:solidFill>
                  <a:srgbClr val="FFD314"/>
                </a:solidFill>
              </a:rPr>
            </a:br>
            <a:r>
              <a:rPr lang="en-US" sz="3600" b="1">
                <a:solidFill>
                  <a:srgbClr val="FFD314"/>
                </a:solidFill>
              </a:rPr>
              <a:t> </a:t>
            </a:r>
            <a:r>
              <a:rPr lang="en-US" sz="3600" b="1"/>
              <a:t>GOD LOVES </a:t>
            </a:r>
            <a:r>
              <a:rPr lang="en-US" sz="3600" b="1">
                <a:solidFill>
                  <a:srgbClr val="FFD314"/>
                </a:solidFill>
              </a:rPr>
              <a:t>HUMILITY.</a:t>
            </a:r>
            <a:br>
              <a:rPr lang="en-US" sz="3600" b="1">
                <a:solidFill>
                  <a:srgbClr val="FFD314"/>
                </a:solidFill>
              </a:rPr>
            </a:br>
            <a:r>
              <a:rPr lang="en-US" sz="3600" b="1">
                <a:solidFill>
                  <a:srgbClr val="FFD314"/>
                </a:solidFill>
              </a:rPr>
              <a:t> </a:t>
            </a:r>
            <a:r>
              <a:rPr lang="en-US" sz="3600" b="1"/>
              <a:t>GOD LOVES </a:t>
            </a:r>
            <a:r>
              <a:rPr lang="en-US" sz="3600" b="1">
                <a:solidFill>
                  <a:srgbClr val="FFD314"/>
                </a:solidFill>
              </a:rPr>
              <a:t>TRUE WORSHIP.</a:t>
            </a:r>
            <a:br>
              <a:rPr lang="en-US" sz="3600" b="1">
                <a:solidFill>
                  <a:srgbClr val="FFD314"/>
                </a:solidFill>
              </a:rPr>
            </a:br>
            <a:r>
              <a:rPr lang="en-US" sz="3600" b="1">
                <a:solidFill>
                  <a:srgbClr val="FFD314"/>
                </a:solidFill>
              </a:rPr>
              <a:t> </a:t>
            </a:r>
            <a:r>
              <a:rPr lang="en-US" sz="3600" b="1"/>
              <a:t>GOD LOVES </a:t>
            </a:r>
            <a:r>
              <a:rPr lang="en-US" sz="3600" b="1">
                <a:solidFill>
                  <a:srgbClr val="FFD314"/>
                </a:solidFill>
              </a:rPr>
              <a:t>PURE LIVES.</a:t>
            </a:r>
            <a:br>
              <a:rPr lang="en-US" sz="3600" b="1">
                <a:solidFill>
                  <a:srgbClr val="FFD314"/>
                </a:solidFill>
              </a:rPr>
            </a:br>
            <a:r>
              <a:rPr lang="en-US" sz="3600" b="1">
                <a:solidFill>
                  <a:srgbClr val="FFD314"/>
                </a:solidFill>
              </a:rPr>
              <a:t> </a:t>
            </a:r>
            <a:r>
              <a:rPr lang="en-US" sz="3600" b="1"/>
              <a:t>GOD LOVES </a:t>
            </a:r>
            <a:r>
              <a:rPr lang="en-US" sz="3600" b="1">
                <a:solidFill>
                  <a:srgbClr val="FFD314"/>
                </a:solidFill>
              </a:rPr>
              <a:t>OUR GROWTH.</a:t>
            </a:r>
            <a:br>
              <a:rPr lang="en-US" sz="3600" b="1">
                <a:solidFill>
                  <a:srgbClr val="FFD314"/>
                </a:solidFill>
              </a:rPr>
            </a:br>
            <a:r>
              <a:rPr lang="en-US" sz="3600" b="1">
                <a:solidFill>
                  <a:srgbClr val="FFD314"/>
                </a:solidFill>
              </a:rPr>
              <a:t> </a:t>
            </a:r>
            <a:r>
              <a:rPr lang="en-US" sz="3600" b="1"/>
              <a:t>GOD LOVES </a:t>
            </a:r>
            <a:r>
              <a:rPr lang="en-US" sz="3600" b="1">
                <a:solidFill>
                  <a:srgbClr val="FFD314"/>
                </a:solidFill>
              </a:rPr>
              <a:t>TO COMFORT.</a:t>
            </a:r>
          </a:p>
        </p:txBody>
      </p:sp>
    </p:spTree>
    <p:extLst>
      <p:ext uri="{BB962C8B-B14F-4D97-AF65-F5344CB8AC3E}">
        <p14:creationId xmlns:p14="http://schemas.microsoft.com/office/powerpoint/2010/main" val="26844443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M44567466_Architecture Frame design_SL_V1.pptx" id="{C682F7F7-472B-43B5-B4B9-7C20C5565507}" vid="{60A07E3C-0E63-4AF0-8291-98470A21A2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(16:10)</PresentationFormat>
  <Slides>17</Slides>
  <Notes>12</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Frame</vt:lpstr>
      <vt:lpstr>Lessons from Troubling Times</vt:lpstr>
      <vt:lpstr>Growing Question: How Does Today’s Virus Relate To Illnesses In The Bible?</vt:lpstr>
      <vt:lpstr>TODAY IS NOT IDENTICAL TO NUMBERS 11, BUT GOD LOVES GRATITUDE.</vt:lpstr>
      <vt:lpstr>TODAY IS NOT IDENTICAL TO 2 SAMUEL 24, BUT GOD LOVES HUMILITY.</vt:lpstr>
      <vt:lpstr>TODAY IS NOT IDENTICAL TO 1 KINGS 8, BUT GOD LOVES TRUE WORSHIP.</vt:lpstr>
      <vt:lpstr>TODAY IS NOT IDENTICAL TO REVELATION 2, BUT GOD LOVES PURE LIVES.</vt:lpstr>
      <vt:lpstr>TODAY IS NOT IDENTICAL TO JAMES 1, BUT GOD LOVES OUR GROWTH.</vt:lpstr>
      <vt:lpstr>TODAY IS NOT IDENTICAL TO 2 CORINTHIANS, BUT GOD LOVES TO COMFORT.</vt:lpstr>
      <vt:lpstr>During Any Troubling Time…   GOD LOVES GRATITUDE.  GOD LOVES HUMILITY.  GOD LOVES TRUE WORSHIP.  GOD LOVES PURE LIVES.  GOD LOVES OUR GROWTH.  GOD LOVES TO COMFORT.</vt:lpstr>
      <vt:lpstr>Lessons from Troubling Times</vt:lpstr>
      <vt:lpstr>PowerPoint Presentation</vt:lpstr>
      <vt:lpstr>2020  Embry Hills Expansion</vt:lpstr>
      <vt:lpstr>Working Timeline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Troubling Times</dc:title>
  <dc:creator>Phillip Shumake</dc:creator>
  <cp:revision>1</cp:revision>
  <dcterms:created xsi:type="dcterms:W3CDTF">2020-04-08T15:26:07Z</dcterms:created>
  <dcterms:modified xsi:type="dcterms:W3CDTF">2020-04-12T21:49:12Z</dcterms:modified>
</cp:coreProperties>
</file>