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5" r:id="rId3"/>
    <p:sldId id="271" r:id="rId4"/>
    <p:sldId id="275" r:id="rId5"/>
    <p:sldId id="272" r:id="rId6"/>
    <p:sldId id="276" r:id="rId7"/>
    <p:sldId id="273" r:id="rId8"/>
    <p:sldId id="277" r:id="rId9"/>
    <p:sldId id="278" r:id="rId10"/>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D8576"/>
    <a:srgbClr val="6C6A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74"/>
  </p:normalViewPr>
  <p:slideViewPr>
    <p:cSldViewPr snapToGrid="0" snapToObjects="1">
      <p:cViewPr varScale="1">
        <p:scale>
          <a:sx n="137" d="100"/>
          <a:sy n="137" d="100"/>
        </p:scale>
        <p:origin x="384" y="18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7EB7230-663A-CC4F-A1ED-E913A61AE76B}" type="datetimeFigureOut">
              <a:rPr lang="en-US" smtClean="0"/>
              <a:t>5/6/20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631E2-53B8-434B-8627-94DB15DECBCD}" type="slidenum">
              <a:rPr lang="en-US" smtClean="0"/>
              <a:t>‹#›</a:t>
            </a:fld>
            <a:endParaRPr lang="en-US"/>
          </a:p>
        </p:txBody>
      </p:sp>
    </p:spTree>
    <p:extLst>
      <p:ext uri="{BB962C8B-B14F-4D97-AF65-F5344CB8AC3E}">
        <p14:creationId xmlns:p14="http://schemas.microsoft.com/office/powerpoint/2010/main" val="496117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EB7230-663A-CC4F-A1ED-E913A61AE76B}" type="datetimeFigureOut">
              <a:rPr lang="en-US" smtClean="0"/>
              <a:t>5/6/20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631E2-53B8-434B-8627-94DB15DECBCD}" type="slidenum">
              <a:rPr lang="en-US" smtClean="0"/>
              <a:t>‹#›</a:t>
            </a:fld>
            <a:endParaRPr lang="en-US"/>
          </a:p>
        </p:txBody>
      </p:sp>
    </p:spTree>
    <p:extLst>
      <p:ext uri="{BB962C8B-B14F-4D97-AF65-F5344CB8AC3E}">
        <p14:creationId xmlns:p14="http://schemas.microsoft.com/office/powerpoint/2010/main" val="1186744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EB7230-663A-CC4F-A1ED-E913A61AE76B}" type="datetimeFigureOut">
              <a:rPr lang="en-US" smtClean="0"/>
              <a:t>5/6/20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631E2-53B8-434B-8627-94DB15DECBCD}" type="slidenum">
              <a:rPr lang="en-US" smtClean="0"/>
              <a:t>‹#›</a:t>
            </a:fld>
            <a:endParaRPr lang="en-US"/>
          </a:p>
        </p:txBody>
      </p:sp>
    </p:spTree>
    <p:extLst>
      <p:ext uri="{BB962C8B-B14F-4D97-AF65-F5344CB8AC3E}">
        <p14:creationId xmlns:p14="http://schemas.microsoft.com/office/powerpoint/2010/main" val="829961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EB7230-663A-CC4F-A1ED-E913A61AE76B}" type="datetimeFigureOut">
              <a:rPr lang="en-US" smtClean="0"/>
              <a:t>5/6/20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631E2-53B8-434B-8627-94DB15DECBCD}" type="slidenum">
              <a:rPr lang="en-US" smtClean="0"/>
              <a:t>‹#›</a:t>
            </a:fld>
            <a:endParaRPr lang="en-US"/>
          </a:p>
        </p:txBody>
      </p:sp>
    </p:spTree>
    <p:extLst>
      <p:ext uri="{BB962C8B-B14F-4D97-AF65-F5344CB8AC3E}">
        <p14:creationId xmlns:p14="http://schemas.microsoft.com/office/powerpoint/2010/main" val="2996802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EB7230-663A-CC4F-A1ED-E913A61AE76B}" type="datetimeFigureOut">
              <a:rPr lang="en-US" smtClean="0"/>
              <a:t>5/6/20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631E2-53B8-434B-8627-94DB15DECBCD}" type="slidenum">
              <a:rPr lang="en-US" smtClean="0"/>
              <a:t>‹#›</a:t>
            </a:fld>
            <a:endParaRPr lang="en-US"/>
          </a:p>
        </p:txBody>
      </p:sp>
    </p:spTree>
    <p:extLst>
      <p:ext uri="{BB962C8B-B14F-4D97-AF65-F5344CB8AC3E}">
        <p14:creationId xmlns:p14="http://schemas.microsoft.com/office/powerpoint/2010/main" val="1109486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EB7230-663A-CC4F-A1ED-E913A61AE76B}" type="datetimeFigureOut">
              <a:rPr lang="en-US" smtClean="0"/>
              <a:t>5/6/20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D631E2-53B8-434B-8627-94DB15DECBCD}" type="slidenum">
              <a:rPr lang="en-US" smtClean="0"/>
              <a:t>‹#›</a:t>
            </a:fld>
            <a:endParaRPr lang="en-US"/>
          </a:p>
        </p:txBody>
      </p:sp>
    </p:spTree>
    <p:extLst>
      <p:ext uri="{BB962C8B-B14F-4D97-AF65-F5344CB8AC3E}">
        <p14:creationId xmlns:p14="http://schemas.microsoft.com/office/powerpoint/2010/main" val="943650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EB7230-663A-CC4F-A1ED-E913A61AE76B}" type="datetimeFigureOut">
              <a:rPr lang="en-US" smtClean="0"/>
              <a:t>5/6/20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D631E2-53B8-434B-8627-94DB15DECBCD}" type="slidenum">
              <a:rPr lang="en-US" smtClean="0"/>
              <a:t>‹#›</a:t>
            </a:fld>
            <a:endParaRPr lang="en-US"/>
          </a:p>
        </p:txBody>
      </p:sp>
    </p:spTree>
    <p:extLst>
      <p:ext uri="{BB962C8B-B14F-4D97-AF65-F5344CB8AC3E}">
        <p14:creationId xmlns:p14="http://schemas.microsoft.com/office/powerpoint/2010/main" val="2666738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EB7230-663A-CC4F-A1ED-E913A61AE76B}" type="datetimeFigureOut">
              <a:rPr lang="en-US" smtClean="0"/>
              <a:t>5/6/20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D631E2-53B8-434B-8627-94DB15DECBCD}" type="slidenum">
              <a:rPr lang="en-US" smtClean="0"/>
              <a:t>‹#›</a:t>
            </a:fld>
            <a:endParaRPr lang="en-US"/>
          </a:p>
        </p:txBody>
      </p:sp>
    </p:spTree>
    <p:extLst>
      <p:ext uri="{BB962C8B-B14F-4D97-AF65-F5344CB8AC3E}">
        <p14:creationId xmlns:p14="http://schemas.microsoft.com/office/powerpoint/2010/main" val="3595596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EB7230-663A-CC4F-A1ED-E913A61AE76B}" type="datetimeFigureOut">
              <a:rPr lang="en-US" smtClean="0"/>
              <a:t>5/6/20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D631E2-53B8-434B-8627-94DB15DECBCD}" type="slidenum">
              <a:rPr lang="en-US" smtClean="0"/>
              <a:t>‹#›</a:t>
            </a:fld>
            <a:endParaRPr lang="en-US"/>
          </a:p>
        </p:txBody>
      </p:sp>
    </p:spTree>
    <p:extLst>
      <p:ext uri="{BB962C8B-B14F-4D97-AF65-F5344CB8AC3E}">
        <p14:creationId xmlns:p14="http://schemas.microsoft.com/office/powerpoint/2010/main" val="3726676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EB7230-663A-CC4F-A1ED-E913A61AE76B}" type="datetimeFigureOut">
              <a:rPr lang="en-US" smtClean="0"/>
              <a:t>5/6/20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D631E2-53B8-434B-8627-94DB15DECBCD}" type="slidenum">
              <a:rPr lang="en-US" smtClean="0"/>
              <a:t>‹#›</a:t>
            </a:fld>
            <a:endParaRPr lang="en-US"/>
          </a:p>
        </p:txBody>
      </p:sp>
    </p:spTree>
    <p:extLst>
      <p:ext uri="{BB962C8B-B14F-4D97-AF65-F5344CB8AC3E}">
        <p14:creationId xmlns:p14="http://schemas.microsoft.com/office/powerpoint/2010/main" val="3383801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EB7230-663A-CC4F-A1ED-E913A61AE76B}" type="datetimeFigureOut">
              <a:rPr lang="en-US" smtClean="0"/>
              <a:t>5/6/20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D631E2-53B8-434B-8627-94DB15DECBCD}" type="slidenum">
              <a:rPr lang="en-US" smtClean="0"/>
              <a:t>‹#›</a:t>
            </a:fld>
            <a:endParaRPr lang="en-US"/>
          </a:p>
        </p:txBody>
      </p:sp>
    </p:spTree>
    <p:extLst>
      <p:ext uri="{BB962C8B-B14F-4D97-AF65-F5344CB8AC3E}">
        <p14:creationId xmlns:p14="http://schemas.microsoft.com/office/powerpoint/2010/main" val="1015260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07EB7230-663A-CC4F-A1ED-E913A61AE76B}" type="datetimeFigureOut">
              <a:rPr lang="en-US" smtClean="0"/>
              <a:t>5/6/20</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5D631E2-53B8-434B-8627-94DB15DECBCD}" type="slidenum">
              <a:rPr lang="en-US" smtClean="0"/>
              <a:t>‹#›</a:t>
            </a:fld>
            <a:endParaRPr lang="en-US"/>
          </a:p>
        </p:txBody>
      </p:sp>
    </p:spTree>
    <p:extLst>
      <p:ext uri="{BB962C8B-B14F-4D97-AF65-F5344CB8AC3E}">
        <p14:creationId xmlns:p14="http://schemas.microsoft.com/office/powerpoint/2010/main" val="11792882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11481" y="133867"/>
            <a:ext cx="8413493" cy="159124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a:latin typeface="+mn-lt"/>
                <a:cs typeface="Apple Chancery"/>
              </a:rPr>
              <a:t>Goodness &amp; Mercy Follow Me</a:t>
            </a:r>
            <a:br>
              <a:rPr lang="en-US" sz="3600" b="1" dirty="0">
                <a:latin typeface="+mn-lt"/>
                <a:cs typeface="Apple Chancery"/>
              </a:rPr>
            </a:br>
            <a:r>
              <a:rPr lang="en-US" sz="3600" b="1" dirty="0">
                <a:latin typeface="+mn-lt"/>
                <a:cs typeface="Apple Chancery"/>
              </a:rPr>
              <a:t>Psalm 23</a:t>
            </a:r>
          </a:p>
        </p:txBody>
      </p:sp>
    </p:spTree>
    <p:extLst>
      <p:ext uri="{BB962C8B-B14F-4D97-AF65-F5344CB8AC3E}">
        <p14:creationId xmlns:p14="http://schemas.microsoft.com/office/powerpoint/2010/main" val="194016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2" y="0"/>
            <a:ext cx="9144691" cy="5143500"/>
          </a:xfrm>
          <a:solidFill>
            <a:srgbClr val="8D8576">
              <a:alpha val="93000"/>
            </a:srgbClr>
          </a:solidFill>
        </p:spPr>
        <p:txBody>
          <a:bodyPr>
            <a:normAutofit/>
          </a:bodyPr>
          <a:lstStyle/>
          <a:p>
            <a:pPr marL="0" indent="0" algn="ctr">
              <a:buNone/>
            </a:pPr>
            <a:r>
              <a:rPr lang="en-US" sz="4000" b="1" dirty="0">
                <a:latin typeface="Calibri"/>
                <a:cs typeface="Calibri"/>
              </a:rPr>
              <a:t>Goodness &amp; Mercy Follow Me</a:t>
            </a:r>
          </a:p>
        </p:txBody>
      </p:sp>
      <p:sp>
        <p:nvSpPr>
          <p:cNvPr id="5" name="Content Placeholder 2"/>
          <p:cNvSpPr txBox="1">
            <a:spLocks/>
          </p:cNvSpPr>
          <p:nvPr/>
        </p:nvSpPr>
        <p:spPr>
          <a:xfrm>
            <a:off x="122296" y="978370"/>
            <a:ext cx="8899408" cy="4054593"/>
          </a:xfrm>
          <a:prstGeom prst="rect">
            <a:avLst/>
          </a:prstGeom>
          <a:noFill/>
        </p:spPr>
        <p:txBody>
          <a:bodyPr vert="horz" lIns="91440" tIns="45720" rIns="91440" bIns="45720" rtlCol="0">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b="1" dirty="0"/>
              <a:t>What Follows Us</a:t>
            </a:r>
          </a:p>
          <a:p>
            <a:endParaRPr lang="en-US" b="1" dirty="0"/>
          </a:p>
          <a:p>
            <a:r>
              <a:rPr lang="en-US" b="1" dirty="0"/>
              <a:t>How They Follow Us</a:t>
            </a:r>
          </a:p>
          <a:p>
            <a:endParaRPr lang="en-US" b="1" dirty="0"/>
          </a:p>
          <a:p>
            <a:r>
              <a:rPr lang="en-US" b="1" dirty="0"/>
              <a:t>Why They Follow Us</a:t>
            </a:r>
          </a:p>
          <a:p>
            <a:endParaRPr lang="en-US" b="1" dirty="0"/>
          </a:p>
          <a:p>
            <a:r>
              <a:rPr lang="en-US" b="1" dirty="0"/>
              <a:t>Assurance They Follow Us</a:t>
            </a:r>
          </a:p>
          <a:p>
            <a:pPr marL="457200" lvl="1" indent="0">
              <a:buNone/>
            </a:pPr>
            <a:endParaRPr lang="en-US" b="1" dirty="0"/>
          </a:p>
        </p:txBody>
      </p:sp>
    </p:spTree>
    <p:extLst>
      <p:ext uri="{BB962C8B-B14F-4D97-AF65-F5344CB8AC3E}">
        <p14:creationId xmlns:p14="http://schemas.microsoft.com/office/powerpoint/2010/main" val="155748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dissolv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dissolve">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dissolve">
                                      <p:cBhvr>
                                        <p:cTn id="2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2" y="0"/>
            <a:ext cx="9144691" cy="5143500"/>
          </a:xfrm>
          <a:solidFill>
            <a:srgbClr val="8D8576">
              <a:alpha val="93000"/>
            </a:srgbClr>
          </a:solidFill>
        </p:spPr>
        <p:txBody>
          <a:bodyPr>
            <a:normAutofit/>
          </a:bodyPr>
          <a:lstStyle/>
          <a:p>
            <a:pPr marL="0" indent="0" algn="ctr">
              <a:buNone/>
            </a:pPr>
            <a:r>
              <a:rPr lang="en-US" sz="4000" b="1" dirty="0">
                <a:latin typeface="Calibri"/>
                <a:cs typeface="Calibri"/>
              </a:rPr>
              <a:t>What Follows Us</a:t>
            </a:r>
          </a:p>
        </p:txBody>
      </p:sp>
      <p:sp>
        <p:nvSpPr>
          <p:cNvPr id="5" name="Content Placeholder 2"/>
          <p:cNvSpPr txBox="1">
            <a:spLocks/>
          </p:cNvSpPr>
          <p:nvPr/>
        </p:nvSpPr>
        <p:spPr>
          <a:xfrm>
            <a:off x="122296" y="978370"/>
            <a:ext cx="8899408" cy="4054593"/>
          </a:xfrm>
          <a:prstGeom prst="rect">
            <a:avLst/>
          </a:prstGeom>
          <a:noFill/>
        </p:spPr>
        <p:txBody>
          <a:bodyPr vert="horz" lIns="91440" tIns="45720" rIns="91440" bIns="45720" rtlCol="0">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b="1" dirty="0"/>
              <a:t>Goodness</a:t>
            </a:r>
          </a:p>
          <a:p>
            <a:pPr lvl="1"/>
            <a:r>
              <a:rPr lang="en-US" b="1" dirty="0"/>
              <a:t>Beneficial (Genesis 2:18)</a:t>
            </a:r>
          </a:p>
          <a:p>
            <a:pPr lvl="1"/>
            <a:r>
              <a:rPr lang="en-US" b="1" dirty="0"/>
              <a:t>Pleasant to Our Senses (Numbers 14:7; Esther 1:11)</a:t>
            </a:r>
          </a:p>
          <a:p>
            <a:pPr lvl="1"/>
            <a:r>
              <a:rPr lang="en-US" b="1" dirty="0"/>
              <a:t>“Turn away from evil and do good; so shall you dwell forever.” (Psalm 37:27)</a:t>
            </a:r>
          </a:p>
          <a:p>
            <a:r>
              <a:rPr lang="en-US" b="1" dirty="0"/>
              <a:t>Mercy (</a:t>
            </a:r>
            <a:r>
              <a:rPr lang="en-US" b="1" dirty="0" err="1"/>
              <a:t>Hesed</a:t>
            </a:r>
            <a:r>
              <a:rPr lang="en-US" b="1" dirty="0"/>
              <a:t>)</a:t>
            </a:r>
          </a:p>
          <a:p>
            <a:pPr lvl="1"/>
            <a:r>
              <a:rPr lang="en-US" b="1" dirty="0"/>
              <a:t>Steadfast Love / </a:t>
            </a:r>
            <a:r>
              <a:rPr lang="en-US" b="1" dirty="0" err="1"/>
              <a:t>Lovingkindness</a:t>
            </a:r>
            <a:endParaRPr lang="en-US" b="1" dirty="0"/>
          </a:p>
          <a:p>
            <a:pPr lvl="1"/>
            <a:r>
              <a:rPr lang="en-US" b="1" dirty="0"/>
              <a:t>Meanings</a:t>
            </a:r>
          </a:p>
          <a:p>
            <a:pPr lvl="2"/>
            <a:r>
              <a:rPr lang="en-US" b="1" dirty="0"/>
              <a:t>Covenant Loyalty</a:t>
            </a:r>
          </a:p>
          <a:p>
            <a:pPr lvl="2"/>
            <a:r>
              <a:rPr lang="en-US" b="1" dirty="0"/>
              <a:t>Help to the Helpless</a:t>
            </a:r>
          </a:p>
          <a:p>
            <a:pPr lvl="1"/>
            <a:endParaRPr lang="en-US" b="1" dirty="0"/>
          </a:p>
        </p:txBody>
      </p:sp>
    </p:spTree>
    <p:extLst>
      <p:ext uri="{BB962C8B-B14F-4D97-AF65-F5344CB8AC3E}">
        <p14:creationId xmlns:p14="http://schemas.microsoft.com/office/powerpoint/2010/main" val="62784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dissolv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dissolv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dissolv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dissolve">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dissolve">
                                      <p:cBhvr>
                                        <p:cTn id="47"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2" y="0"/>
            <a:ext cx="9144691" cy="5143500"/>
          </a:xfrm>
          <a:solidFill>
            <a:srgbClr val="8D8576">
              <a:alpha val="93000"/>
            </a:srgbClr>
          </a:solidFill>
        </p:spPr>
        <p:txBody>
          <a:bodyPr>
            <a:normAutofit/>
          </a:bodyPr>
          <a:lstStyle/>
          <a:p>
            <a:pPr marL="0" indent="0" algn="ctr">
              <a:buNone/>
            </a:pPr>
            <a:r>
              <a:rPr lang="en-US" sz="4000" b="1" dirty="0">
                <a:latin typeface="Calibri"/>
                <a:cs typeface="Calibri"/>
              </a:rPr>
              <a:t>What Follows Us</a:t>
            </a:r>
          </a:p>
        </p:txBody>
      </p:sp>
      <p:sp>
        <p:nvSpPr>
          <p:cNvPr id="5" name="Content Placeholder 2"/>
          <p:cNvSpPr txBox="1">
            <a:spLocks/>
          </p:cNvSpPr>
          <p:nvPr/>
        </p:nvSpPr>
        <p:spPr>
          <a:xfrm>
            <a:off x="122296" y="978370"/>
            <a:ext cx="8899408" cy="4054593"/>
          </a:xfrm>
          <a:prstGeom prst="rect">
            <a:avLst/>
          </a:prstGeom>
          <a:noFill/>
        </p:spPr>
        <p:txBody>
          <a:bodyPr vert="horz" lIns="91440" tIns="45720" rIns="91440" bIns="45720" rtlCol="0">
            <a:normAutofit fontScale="92500"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b="1" dirty="0"/>
              <a:t>Relationship</a:t>
            </a:r>
          </a:p>
          <a:p>
            <a:pPr lvl="1"/>
            <a:r>
              <a:rPr lang="en-US" b="1" dirty="0"/>
              <a:t>“Oh give thanks to the Lord, for he is good; for his steadfast love endures forever!” (Psalm 106:1)</a:t>
            </a:r>
          </a:p>
          <a:p>
            <a:pPr lvl="1"/>
            <a:r>
              <a:rPr lang="en-US" b="1" dirty="0"/>
              <a:t>Mercy Proves God’s Goodness</a:t>
            </a:r>
          </a:p>
          <a:p>
            <a:pPr lvl="1"/>
            <a:r>
              <a:rPr lang="en-US" b="1" dirty="0"/>
              <a:t>Provides &amp; Pardons</a:t>
            </a:r>
          </a:p>
          <a:p>
            <a:r>
              <a:rPr lang="en-US" b="1" dirty="0"/>
              <a:t>Follows</a:t>
            </a:r>
          </a:p>
          <a:p>
            <a:pPr lvl="1"/>
            <a:r>
              <a:rPr lang="en-US" b="1" dirty="0"/>
              <a:t>“And the men of Israel and Judah rose with a shout and </a:t>
            </a:r>
            <a:r>
              <a:rPr lang="en-US" b="1" u="sng" dirty="0"/>
              <a:t>pursued</a:t>
            </a:r>
            <a:r>
              <a:rPr lang="en-US" b="1" dirty="0"/>
              <a:t> the Philistines…” (1 Samuel 17:52)</a:t>
            </a:r>
          </a:p>
          <a:p>
            <a:pPr lvl="1"/>
            <a:r>
              <a:rPr lang="en-US" b="1" dirty="0"/>
              <a:t>Sheep Dogs</a:t>
            </a:r>
          </a:p>
          <a:p>
            <a:pPr lvl="1"/>
            <a:endParaRPr lang="en-US" b="1" dirty="0"/>
          </a:p>
          <a:p>
            <a:pPr marL="457200" lvl="1" indent="0">
              <a:buNone/>
            </a:pPr>
            <a:endParaRPr lang="en-US" b="1" dirty="0"/>
          </a:p>
        </p:txBody>
      </p:sp>
    </p:spTree>
    <p:extLst>
      <p:ext uri="{BB962C8B-B14F-4D97-AF65-F5344CB8AC3E}">
        <p14:creationId xmlns:p14="http://schemas.microsoft.com/office/powerpoint/2010/main" val="2306369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dissolv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dissolv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dissolve">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2" y="0"/>
            <a:ext cx="9144691" cy="5143500"/>
          </a:xfrm>
          <a:solidFill>
            <a:srgbClr val="8D8576">
              <a:alpha val="93000"/>
            </a:srgbClr>
          </a:solidFill>
        </p:spPr>
        <p:txBody>
          <a:bodyPr>
            <a:normAutofit/>
          </a:bodyPr>
          <a:lstStyle/>
          <a:p>
            <a:pPr marL="0" indent="0" algn="ctr">
              <a:buNone/>
            </a:pPr>
            <a:r>
              <a:rPr lang="en-US" sz="4000" b="1" dirty="0">
                <a:latin typeface="Calibri"/>
                <a:cs typeface="Calibri"/>
              </a:rPr>
              <a:t>How They Follow Us</a:t>
            </a:r>
          </a:p>
        </p:txBody>
      </p:sp>
      <p:sp>
        <p:nvSpPr>
          <p:cNvPr id="5" name="Content Placeholder 2"/>
          <p:cNvSpPr txBox="1">
            <a:spLocks/>
          </p:cNvSpPr>
          <p:nvPr/>
        </p:nvSpPr>
        <p:spPr>
          <a:xfrm>
            <a:off x="122296" y="978370"/>
            <a:ext cx="8899408" cy="4165130"/>
          </a:xfrm>
          <a:prstGeom prst="rect">
            <a:avLst/>
          </a:prstGeom>
          <a:noFill/>
        </p:spPr>
        <p:txBody>
          <a:bodyPr vert="horz" lIns="91440" tIns="45720" rIns="91440" bIns="45720" rtlCol="0">
            <a:normAutofit fontScale="85000"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b="1" dirty="0"/>
              <a:t>Angels (Unaware)</a:t>
            </a:r>
          </a:p>
          <a:p>
            <a:pPr lvl="1"/>
            <a:r>
              <a:rPr lang="en-US" b="1" dirty="0"/>
              <a:t>“The angel of the Lord encamps around those who fear him, and delivers them.” (Psalm 34:7)</a:t>
            </a:r>
          </a:p>
          <a:p>
            <a:pPr lvl="1"/>
            <a:r>
              <a:rPr lang="en-US" b="1" dirty="0"/>
              <a:t>“</a:t>
            </a:r>
            <a:r>
              <a:rPr lang="en-US" b="1" baseline="30000" dirty="0"/>
              <a:t>11</a:t>
            </a:r>
            <a:r>
              <a:rPr lang="en-US" b="1" dirty="0"/>
              <a:t>For he will command his angels concerning you to guard you in all your ways. </a:t>
            </a:r>
            <a:r>
              <a:rPr lang="en-US" b="1" baseline="30000" dirty="0"/>
              <a:t>12</a:t>
            </a:r>
            <a:r>
              <a:rPr lang="en-US" b="1" dirty="0"/>
              <a:t>On their hands they will bear you up, lest you strike your foot against a stone. (Psalm 91:11-12)</a:t>
            </a:r>
          </a:p>
          <a:p>
            <a:pPr lvl="1"/>
            <a:r>
              <a:rPr lang="en-US" b="1" dirty="0"/>
              <a:t>New Testament (Matthew 18:10; Hebrews 1:14)</a:t>
            </a:r>
          </a:p>
          <a:p>
            <a:pPr marL="457200" lvl="1" indent="0">
              <a:buNone/>
            </a:pPr>
            <a:endParaRPr lang="en-US" b="1" dirty="0"/>
          </a:p>
          <a:p>
            <a:r>
              <a:rPr lang="en-US" b="1" dirty="0"/>
              <a:t>Christians (Blinded)</a:t>
            </a:r>
          </a:p>
          <a:p>
            <a:pPr lvl="1"/>
            <a:r>
              <a:rPr lang="en-US" b="1" dirty="0"/>
              <a:t>Jesus Functions Through His Body</a:t>
            </a:r>
          </a:p>
        </p:txBody>
      </p:sp>
    </p:spTree>
    <p:extLst>
      <p:ext uri="{BB962C8B-B14F-4D97-AF65-F5344CB8AC3E}">
        <p14:creationId xmlns:p14="http://schemas.microsoft.com/office/powerpoint/2010/main" val="1022031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dissolve">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dissolve">
                                      <p:cBhvr>
                                        <p:cTn id="3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2" y="0"/>
            <a:ext cx="9144691" cy="5143500"/>
          </a:xfrm>
          <a:solidFill>
            <a:srgbClr val="8D8576">
              <a:alpha val="93000"/>
            </a:srgbClr>
          </a:solidFill>
        </p:spPr>
        <p:txBody>
          <a:bodyPr>
            <a:normAutofit/>
          </a:bodyPr>
          <a:lstStyle/>
          <a:p>
            <a:pPr marL="0" indent="0" algn="ctr">
              <a:buNone/>
            </a:pPr>
            <a:r>
              <a:rPr lang="en-US" sz="4000" b="1" dirty="0">
                <a:latin typeface="Calibri"/>
                <a:cs typeface="Calibri"/>
              </a:rPr>
              <a:t>How They Follow Us</a:t>
            </a:r>
          </a:p>
        </p:txBody>
      </p:sp>
      <p:sp>
        <p:nvSpPr>
          <p:cNvPr id="5" name="Content Placeholder 2"/>
          <p:cNvSpPr txBox="1">
            <a:spLocks/>
          </p:cNvSpPr>
          <p:nvPr/>
        </p:nvSpPr>
        <p:spPr>
          <a:xfrm>
            <a:off x="122296" y="978370"/>
            <a:ext cx="8899408" cy="4165130"/>
          </a:xfrm>
          <a:prstGeom prst="rect">
            <a:avLst/>
          </a:prstGeom>
          <a:noFill/>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b="1" dirty="0"/>
              <a:t>Providence (Hindsight)</a:t>
            </a:r>
          </a:p>
          <a:p>
            <a:pPr lvl="1"/>
            <a:r>
              <a:rPr lang="en-US" b="1" dirty="0"/>
              <a:t>“</a:t>
            </a:r>
            <a:r>
              <a:rPr lang="en-US" b="1" baseline="30000" dirty="0"/>
              <a:t>28</a:t>
            </a:r>
            <a:r>
              <a:rPr lang="en-US" b="1" dirty="0"/>
              <a:t>And we know that for those who love God all things work together for good, for those who are called according to his purpose. </a:t>
            </a:r>
            <a:r>
              <a:rPr lang="en-US" b="1" baseline="30000" dirty="0"/>
              <a:t>29</a:t>
            </a:r>
            <a:r>
              <a:rPr lang="en-US" b="1" dirty="0"/>
              <a:t>For those whom he foreknew he also predestined to be conformed to the image of his Son, in order that he might be the firstborn among many brothers.” (Romans 8:28-29)</a:t>
            </a:r>
          </a:p>
        </p:txBody>
      </p:sp>
    </p:spTree>
    <p:extLst>
      <p:ext uri="{BB962C8B-B14F-4D97-AF65-F5344CB8AC3E}">
        <p14:creationId xmlns:p14="http://schemas.microsoft.com/office/powerpoint/2010/main" val="1627170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2" y="0"/>
            <a:ext cx="9144691" cy="5143500"/>
          </a:xfrm>
          <a:solidFill>
            <a:srgbClr val="8D8576">
              <a:alpha val="93000"/>
            </a:srgbClr>
          </a:solidFill>
        </p:spPr>
        <p:txBody>
          <a:bodyPr>
            <a:normAutofit/>
          </a:bodyPr>
          <a:lstStyle/>
          <a:p>
            <a:pPr marL="0" indent="0" algn="ctr">
              <a:buNone/>
            </a:pPr>
            <a:r>
              <a:rPr lang="en-US" sz="4000" b="1" dirty="0">
                <a:latin typeface="Calibri"/>
                <a:cs typeface="Calibri"/>
              </a:rPr>
              <a:t>Why They Follow Us</a:t>
            </a:r>
          </a:p>
        </p:txBody>
      </p:sp>
      <p:sp>
        <p:nvSpPr>
          <p:cNvPr id="5" name="Content Placeholder 2"/>
          <p:cNvSpPr txBox="1">
            <a:spLocks/>
          </p:cNvSpPr>
          <p:nvPr/>
        </p:nvSpPr>
        <p:spPr>
          <a:xfrm>
            <a:off x="122296" y="978370"/>
            <a:ext cx="8899408" cy="4165130"/>
          </a:xfrm>
          <a:prstGeom prst="rect">
            <a:avLst/>
          </a:prstGeom>
          <a:noFill/>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b="1" dirty="0"/>
              <a:t>Because He Loves You</a:t>
            </a:r>
          </a:p>
          <a:p>
            <a:pPr lvl="1"/>
            <a:r>
              <a:rPr lang="en-US" b="1" dirty="0"/>
              <a:t>“</a:t>
            </a:r>
            <a:r>
              <a:rPr lang="en-US" b="1" baseline="30000" dirty="0"/>
              <a:t>7</a:t>
            </a:r>
            <a:r>
              <a:rPr lang="en-US" b="1" dirty="0"/>
              <a:t>It was not because you were more in number than any other people that the Lord set his love on you and chose you, for you were the fewest of all peoples, </a:t>
            </a:r>
            <a:r>
              <a:rPr lang="en-US" b="1" baseline="30000" dirty="0"/>
              <a:t>8</a:t>
            </a:r>
            <a:r>
              <a:rPr lang="en-US" b="1" dirty="0"/>
              <a:t>but it is because the Lord loves you and is keeping the oath that he swore to your fathers, that the Lord has brought you out with a mighty hand and redeemed you from the house of slavery, from the hand of Pharaoh king of Egypt.” (Deuteronomy 7:7-8)</a:t>
            </a:r>
          </a:p>
        </p:txBody>
      </p:sp>
    </p:spTree>
    <p:extLst>
      <p:ext uri="{BB962C8B-B14F-4D97-AF65-F5344CB8AC3E}">
        <p14:creationId xmlns:p14="http://schemas.microsoft.com/office/powerpoint/2010/main" val="2587652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2" y="0"/>
            <a:ext cx="9144691" cy="5143500"/>
          </a:xfrm>
          <a:solidFill>
            <a:srgbClr val="8D8576">
              <a:alpha val="93000"/>
            </a:srgbClr>
          </a:solidFill>
        </p:spPr>
        <p:txBody>
          <a:bodyPr>
            <a:normAutofit/>
          </a:bodyPr>
          <a:lstStyle/>
          <a:p>
            <a:pPr marL="0" indent="0" algn="ctr">
              <a:buNone/>
            </a:pPr>
            <a:r>
              <a:rPr lang="en-US" sz="4000" b="1" dirty="0">
                <a:latin typeface="Calibri"/>
                <a:cs typeface="Calibri"/>
              </a:rPr>
              <a:t>Why They Follow Us</a:t>
            </a:r>
          </a:p>
        </p:txBody>
      </p:sp>
      <p:sp>
        <p:nvSpPr>
          <p:cNvPr id="5" name="Content Placeholder 2"/>
          <p:cNvSpPr txBox="1">
            <a:spLocks/>
          </p:cNvSpPr>
          <p:nvPr/>
        </p:nvSpPr>
        <p:spPr>
          <a:xfrm>
            <a:off x="122296" y="978370"/>
            <a:ext cx="8899408" cy="4165130"/>
          </a:xfrm>
          <a:prstGeom prst="rect">
            <a:avLst/>
          </a:prstGeom>
          <a:noFill/>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b="1" dirty="0"/>
              <a:t>To Transform You</a:t>
            </a:r>
          </a:p>
          <a:p>
            <a:pPr lvl="1"/>
            <a:r>
              <a:rPr lang="en-US" b="1" dirty="0"/>
              <a:t>“He said to David, ‘You are more righteous than I, for you have repaid me </a:t>
            </a:r>
            <a:r>
              <a:rPr lang="en-US" b="1" u="sng" dirty="0"/>
              <a:t>good</a:t>
            </a:r>
            <a:r>
              <a:rPr lang="en-US" b="1" dirty="0"/>
              <a:t>, whereas I have repaid you evil.’” (1 Samuel 24:17)</a:t>
            </a:r>
          </a:p>
          <a:p>
            <a:pPr lvl="1"/>
            <a:r>
              <a:rPr lang="en-US" b="1" dirty="0"/>
              <a:t>“And the king said, ‘Is there not still someone of the house of Saul, that I may show the </a:t>
            </a:r>
            <a:r>
              <a:rPr lang="en-US" b="1" u="sng" dirty="0"/>
              <a:t>kindness</a:t>
            </a:r>
            <a:r>
              <a:rPr lang="en-US" b="1" dirty="0"/>
              <a:t> of God to him?’ Ziba said to the king, ‘There is still a son of Jonathan; he is crippled in his feet.’” (2 Samuel 9:3)</a:t>
            </a:r>
          </a:p>
        </p:txBody>
      </p:sp>
    </p:spTree>
    <p:extLst>
      <p:ext uri="{BB962C8B-B14F-4D97-AF65-F5344CB8AC3E}">
        <p14:creationId xmlns:p14="http://schemas.microsoft.com/office/powerpoint/2010/main" val="3910533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2" y="0"/>
            <a:ext cx="9144691" cy="5143500"/>
          </a:xfrm>
          <a:solidFill>
            <a:srgbClr val="8D8576">
              <a:alpha val="93000"/>
            </a:srgbClr>
          </a:solidFill>
        </p:spPr>
        <p:txBody>
          <a:bodyPr>
            <a:normAutofit/>
          </a:bodyPr>
          <a:lstStyle/>
          <a:p>
            <a:pPr marL="0" indent="0" algn="ctr">
              <a:buNone/>
            </a:pPr>
            <a:r>
              <a:rPr lang="en-US" sz="4000" b="1" dirty="0">
                <a:latin typeface="Calibri"/>
                <a:cs typeface="Calibri"/>
              </a:rPr>
              <a:t>Assurance They Follow Us</a:t>
            </a:r>
          </a:p>
        </p:txBody>
      </p:sp>
      <p:sp>
        <p:nvSpPr>
          <p:cNvPr id="5" name="Content Placeholder 2"/>
          <p:cNvSpPr txBox="1">
            <a:spLocks/>
          </p:cNvSpPr>
          <p:nvPr/>
        </p:nvSpPr>
        <p:spPr>
          <a:xfrm>
            <a:off x="122296" y="978370"/>
            <a:ext cx="8899408" cy="4165130"/>
          </a:xfrm>
          <a:prstGeom prst="rect">
            <a:avLst/>
          </a:prstGeom>
          <a:noFill/>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b="1" dirty="0"/>
          </a:p>
          <a:p>
            <a:r>
              <a:rPr lang="en-US" b="1" dirty="0"/>
              <a:t>“Surely”</a:t>
            </a:r>
          </a:p>
          <a:p>
            <a:endParaRPr lang="en-US" b="1" dirty="0"/>
          </a:p>
          <a:p>
            <a:r>
              <a:rPr lang="en-US" b="1" dirty="0"/>
              <a:t>“All the Days of My Life”</a:t>
            </a:r>
          </a:p>
          <a:p>
            <a:endParaRPr lang="en-US" b="1" dirty="0"/>
          </a:p>
          <a:p>
            <a:r>
              <a:rPr lang="en-US" b="1" dirty="0"/>
              <a:t>Are You Running?</a:t>
            </a:r>
          </a:p>
        </p:txBody>
      </p:sp>
    </p:spTree>
    <p:extLst>
      <p:ext uri="{BB962C8B-B14F-4D97-AF65-F5344CB8AC3E}">
        <p14:creationId xmlns:p14="http://schemas.microsoft.com/office/powerpoint/2010/main" val="1021451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dissolv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dissolve">
                                      <p:cBhvr>
                                        <p:cTn id="12" dur="5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animEffect transition="in" filter="dissolve">
                                      <p:cBhvr>
                                        <p:cTn id="1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5949</TotalTime>
  <Words>508</Words>
  <Application>Microsoft Macintosh PowerPoint</Application>
  <PresentationFormat>On-screen Show (16:9)</PresentationFormat>
  <Paragraphs>52</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Lord is My Shepherd</dc:title>
  <dc:creator>Erik Borlaug</dc:creator>
  <cp:lastModifiedBy>Erik Borlaug</cp:lastModifiedBy>
  <cp:revision>145</cp:revision>
  <dcterms:created xsi:type="dcterms:W3CDTF">2017-11-29T23:26:08Z</dcterms:created>
  <dcterms:modified xsi:type="dcterms:W3CDTF">2020-05-06T17:30:56Z</dcterms:modified>
</cp:coreProperties>
</file>