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81" r:id="rId2"/>
    <p:sldId id="282" r:id="rId3"/>
    <p:sldId id="256" r:id="rId4"/>
    <p:sldId id="260" r:id="rId5"/>
    <p:sldId id="274" r:id="rId6"/>
    <p:sldId id="277" r:id="rId7"/>
    <p:sldId id="283" r:id="rId8"/>
    <p:sldId id="278" r:id="rId9"/>
    <p:sldId id="280" r:id="rId10"/>
    <p:sldId id="279"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C32"/>
    <a:srgbClr val="E0B62C"/>
    <a:srgbClr val="CF9508"/>
    <a:srgbClr val="F0B365"/>
    <a:srgbClr val="F0A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61"/>
    <p:restoredTop sz="68333"/>
  </p:normalViewPr>
  <p:slideViewPr>
    <p:cSldViewPr snapToGrid="0" snapToObjects="1">
      <p:cViewPr varScale="1">
        <p:scale>
          <a:sx n="68" d="100"/>
          <a:sy n="68" d="100"/>
        </p:scale>
        <p:origin x="1000" y="192"/>
      </p:cViewPr>
      <p:guideLst/>
    </p:cSldViewPr>
  </p:slideViewPr>
  <p:notesTextViewPr>
    <p:cViewPr>
      <p:scale>
        <a:sx n="1" d="1"/>
        <a:sy n="1" d="1"/>
      </p:scale>
      <p:origin x="0" y="0"/>
    </p:cViewPr>
  </p:notesTextViewPr>
  <p:notesViewPr>
    <p:cSldViewPr snapToGrid="0" snapToObjects="1">
      <p:cViewPr varScale="1">
        <p:scale>
          <a:sx n="65" d="100"/>
          <a:sy n="65" d="100"/>
        </p:scale>
        <p:origin x="27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A4E94-5AC8-7748-AFCA-CE8D888A2203}" type="datetimeFigureOut">
              <a:rPr lang="en-US" smtClean="0"/>
              <a:t>5/16/20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A017F-2F8F-D446-835B-1D5C816928D3}" type="slidenum">
              <a:rPr lang="en-US" smtClean="0"/>
              <a:t>‹#›</a:t>
            </a:fld>
            <a:endParaRPr lang="en-US"/>
          </a:p>
        </p:txBody>
      </p:sp>
    </p:spTree>
    <p:extLst>
      <p:ext uri="{BB962C8B-B14F-4D97-AF65-F5344CB8AC3E}">
        <p14:creationId xmlns:p14="http://schemas.microsoft.com/office/powerpoint/2010/main" val="21554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 much to LOVE in this chapter. </a:t>
            </a:r>
          </a:p>
          <a:p>
            <a:endParaRPr lang="en-US" dirty="0"/>
          </a:p>
          <a:p>
            <a:r>
              <a:rPr lang="en-US" dirty="0"/>
              <a:t>We love it because of God’s deliverance.  God’s care and power are on full display.  As intimidating as the lions and lawyers can be – the LIVING GOD is the TRUE KING.</a:t>
            </a:r>
          </a:p>
          <a:p>
            <a:endParaRPr lang="en-US" dirty="0"/>
          </a:p>
          <a:p>
            <a:r>
              <a:rPr lang="en-US" dirty="0"/>
              <a:t>We love it because of Daniel. A man of excellent character, overcoming incredible odds.</a:t>
            </a:r>
          </a:p>
          <a:p>
            <a:endParaRPr lang="en-US" dirty="0"/>
          </a:p>
          <a:p>
            <a:r>
              <a:rPr lang="en-US" dirty="0"/>
              <a:t>We love it because of the friendships.  Servants of God who inspire each other and stick together.</a:t>
            </a:r>
          </a:p>
          <a:p>
            <a:endParaRPr lang="en-US" dirty="0"/>
          </a:p>
          <a:p>
            <a:r>
              <a:rPr lang="en-US" dirty="0"/>
              <a:t>When we read about Daniel’s life, his choices, his hardships…He makes us want to be more faithful and more courageous.  We stand up a little taller. We find more conviction and determination.  We know that whatever lies </a:t>
            </a:r>
            <a:r>
              <a:rPr lang="en-US" dirty="0" err="1"/>
              <a:t>infront</a:t>
            </a:r>
            <a:r>
              <a:rPr lang="en-US" dirty="0"/>
              <a:t> of us: with God’s help, it can be overcome.</a:t>
            </a:r>
          </a:p>
          <a:p>
            <a:endParaRPr lang="en-US" dirty="0"/>
          </a:p>
          <a:p>
            <a:r>
              <a:rPr lang="en-US" dirty="0"/>
              <a:t>I want to invite you to the book of Daniel so that we spend some time with this man of God who was a model of excellence.</a:t>
            </a:r>
          </a:p>
          <a:p>
            <a:endParaRPr lang="en-US" dirty="0"/>
          </a:p>
          <a:p>
            <a:endParaRPr lang="en-US" dirty="0"/>
          </a:p>
        </p:txBody>
      </p:sp>
      <p:sp>
        <p:nvSpPr>
          <p:cNvPr id="4" name="Slide Number Placeholder 3"/>
          <p:cNvSpPr>
            <a:spLocks noGrp="1"/>
          </p:cNvSpPr>
          <p:nvPr>
            <p:ph type="sldNum" sz="quarter" idx="5"/>
          </p:nvPr>
        </p:nvSpPr>
        <p:spPr/>
        <p:txBody>
          <a:bodyPr/>
          <a:lstStyle/>
          <a:p>
            <a:fld id="{B28A017F-2F8F-D446-835B-1D5C816928D3}" type="slidenum">
              <a:rPr lang="en-US" smtClean="0"/>
              <a:t>3</a:t>
            </a:fld>
            <a:endParaRPr lang="en-US"/>
          </a:p>
        </p:txBody>
      </p:sp>
    </p:spTree>
    <p:extLst>
      <p:ext uri="{BB962C8B-B14F-4D97-AF65-F5344CB8AC3E}">
        <p14:creationId xmlns:p14="http://schemas.microsoft.com/office/powerpoint/2010/main" val="24117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Ever Changing Circumstances, Daniel Always Gave His Best...</a:t>
            </a:r>
          </a:p>
          <a:p>
            <a:endParaRPr lang="en-US" sz="1200" dirty="0"/>
          </a:p>
          <a:p>
            <a:r>
              <a:rPr lang="en-US" sz="1200" dirty="0"/>
              <a:t>Daniel lived with Godly Habits Across Every Area of His Life…</a:t>
            </a:r>
          </a:p>
          <a:p>
            <a:endParaRPr lang="en-US" sz="1200" dirty="0"/>
          </a:p>
          <a:p>
            <a:r>
              <a:rPr lang="en-US" dirty="0"/>
              <a:t>DANIEL IS A MODEL OF EXCELLENCE…</a:t>
            </a:r>
          </a:p>
          <a:p>
            <a:endParaRPr lang="en-US" dirty="0"/>
          </a:p>
          <a:p>
            <a:r>
              <a:rPr lang="en-US" dirty="0"/>
              <a:t>Excellent Habits</a:t>
            </a:r>
          </a:p>
          <a:p>
            <a:r>
              <a:rPr lang="en-US" dirty="0"/>
              <a:t>Excellent Work</a:t>
            </a:r>
          </a:p>
          <a:p>
            <a:r>
              <a:rPr lang="en-US" dirty="0"/>
              <a:t>Excellent Faith (Conviction)</a:t>
            </a:r>
          </a:p>
          <a:p>
            <a:r>
              <a:rPr lang="en-US" dirty="0"/>
              <a:t>Excellent Friends</a:t>
            </a:r>
          </a:p>
          <a:p>
            <a:r>
              <a:rPr lang="en-US" dirty="0"/>
              <a:t>Excellent Attitude (Humility)</a:t>
            </a:r>
          </a:p>
          <a:p>
            <a:r>
              <a:rPr lang="en-US" dirty="0"/>
              <a:t>Excellent Perspective (Government)</a:t>
            </a:r>
          </a:p>
        </p:txBody>
      </p:sp>
      <p:sp>
        <p:nvSpPr>
          <p:cNvPr id="4" name="Slide Number Placeholder 3"/>
          <p:cNvSpPr>
            <a:spLocks noGrp="1"/>
          </p:cNvSpPr>
          <p:nvPr>
            <p:ph type="sldNum" sz="quarter" idx="5"/>
          </p:nvPr>
        </p:nvSpPr>
        <p:spPr/>
        <p:txBody>
          <a:bodyPr/>
          <a:lstStyle/>
          <a:p>
            <a:fld id="{B28A017F-2F8F-D446-835B-1D5C816928D3}" type="slidenum">
              <a:rPr lang="en-US" smtClean="0"/>
              <a:t>4</a:t>
            </a:fld>
            <a:endParaRPr lang="en-US"/>
          </a:p>
        </p:txBody>
      </p:sp>
    </p:spTree>
    <p:extLst>
      <p:ext uri="{BB962C8B-B14F-4D97-AF65-F5344CB8AC3E}">
        <p14:creationId xmlns:p14="http://schemas.microsoft.com/office/powerpoint/2010/main" val="413454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want us to focus on just 3 that are on full display in chapter 6.</a:t>
            </a:r>
          </a:p>
          <a:p>
            <a:endParaRPr lang="en-US" dirty="0"/>
          </a:p>
          <a:p>
            <a:r>
              <a:rPr lang="en-US" dirty="0"/>
              <a:t>Give you the what and the why… Why = all of these difficulties and changes bring with them NEEDS. We NEED someone we can count on.  We NEED to have a solid moral compass.  We NEED the wisdom to make key judgment calls.</a:t>
            </a:r>
          </a:p>
          <a:p>
            <a:endParaRPr lang="en-US" dirty="0"/>
          </a:p>
          <a:p>
            <a:r>
              <a:rPr lang="en-US" dirty="0"/>
              <a:t>These were in high demand in Daniel’s day – and they are certainly in high demand now too!</a:t>
            </a:r>
          </a:p>
          <a:p>
            <a:endParaRPr lang="en-US" dirty="0"/>
          </a:p>
          <a:p>
            <a:r>
              <a:rPr lang="en-US" dirty="0"/>
              <a:t>Daniel navigates his difficult circumstances brilliantly…</a:t>
            </a:r>
          </a:p>
          <a:p>
            <a:r>
              <a:rPr lang="en-US" dirty="0"/>
              <a:t>Navigates – he’s not looking for the easy way, or the fast way, he’s looking for the RIGHT WAY.</a:t>
            </a:r>
          </a:p>
          <a:p>
            <a:endParaRPr lang="en-US" dirty="0"/>
          </a:p>
          <a:p>
            <a:r>
              <a:rPr lang="en-US" dirty="0"/>
              <a:t>We need these qualities every day – and like Daniel, we especially need them in trying situations.</a:t>
            </a:r>
          </a:p>
          <a:p>
            <a:endParaRPr lang="en-US" dirty="0"/>
          </a:p>
          <a:p>
            <a:r>
              <a:rPr lang="en-US" dirty="0"/>
              <a:t>If we can focus on these three qualities this week – they are going to help us grow closer to God and are going to help us navigate our challenges…</a:t>
            </a:r>
          </a:p>
        </p:txBody>
      </p:sp>
      <p:sp>
        <p:nvSpPr>
          <p:cNvPr id="4" name="Slide Number Placeholder 3"/>
          <p:cNvSpPr>
            <a:spLocks noGrp="1"/>
          </p:cNvSpPr>
          <p:nvPr>
            <p:ph type="sldNum" sz="quarter" idx="5"/>
          </p:nvPr>
        </p:nvSpPr>
        <p:spPr/>
        <p:txBody>
          <a:bodyPr/>
          <a:lstStyle/>
          <a:p>
            <a:fld id="{B28A017F-2F8F-D446-835B-1D5C816928D3}" type="slidenum">
              <a:rPr lang="en-US" smtClean="0"/>
              <a:t>5</a:t>
            </a:fld>
            <a:endParaRPr lang="en-US"/>
          </a:p>
        </p:txBody>
      </p:sp>
    </p:spTree>
    <p:extLst>
      <p:ext uri="{BB962C8B-B14F-4D97-AF65-F5344CB8AC3E}">
        <p14:creationId xmlns:p14="http://schemas.microsoft.com/office/powerpoint/2010/main" val="292196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Knew Who To Be, </a:t>
            </a:r>
            <a:br>
              <a:rPr lang="en-US" dirty="0"/>
            </a:br>
            <a:r>
              <a:rPr lang="en-US" dirty="0"/>
              <a:t>Before He Knew What To Do.</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Bible.org</a:t>
            </a:r>
            <a:r>
              <a:rPr lang="en-US" sz="1200" b="0" i="0" kern="1200" dirty="0">
                <a:solidFill>
                  <a:schemeClr val="tx1"/>
                </a:solidFill>
                <a:effectLst/>
                <a:latin typeface="+mn-lt"/>
                <a:ea typeface="+mn-ea"/>
                <a:cs typeface="+mn-cs"/>
              </a:rPr>
              <a:t>:  “I believe Darius recognized not only Daniel’s wisdom but his integrity and faithfulness. Here was a man he could trust in a leadership position who would not cause him to “suffer loss.” Recognizing his unique abilities, Darius planned to promote Daniel, placing him in charge of all the commissioners and the satraps.”</a:t>
            </a:r>
          </a:p>
          <a:p>
            <a:endParaRPr lang="en-US" sz="1200" b="0" i="0" kern="1200" dirty="0">
              <a:solidFill>
                <a:schemeClr val="tx1"/>
              </a:solidFill>
              <a:effectLst/>
              <a:latin typeface="+mn-lt"/>
              <a:ea typeface="+mn-ea"/>
              <a:cs typeface="+mn-cs"/>
            </a:endParaRPr>
          </a:p>
          <a:p>
            <a:r>
              <a:rPr lang="en-US" dirty="0"/>
              <a:t>My Connection With God Comes First, &amp; Improves My Connection With Everyone Else.</a:t>
            </a:r>
          </a:p>
          <a:p>
            <a:r>
              <a:rPr lang="en-US" dirty="0"/>
              <a:t>I Will Exercise My Convictions In Daily Choices, So That I’m Ready For Once In A Lifetime Challenges.</a:t>
            </a:r>
          </a:p>
          <a:p>
            <a:endParaRPr lang="en-US" dirty="0"/>
          </a:p>
          <a:p>
            <a:r>
              <a:rPr lang="en-US" dirty="0"/>
              <a:t>Daniel Reminds Us To Be (or I Am) Fully Aware that Every Talent I Possess Comes From God.</a:t>
            </a:r>
          </a:p>
          <a:p>
            <a:r>
              <a:rPr lang="en-US" dirty="0"/>
              <a:t>You Can Trust Me To Complete The Work I’ve Been Assigned. I Work On It Until It Is Done, &amp; Done Right. You Can Trust Me To Be Where I’m Supposed To Be, When I’m Supposed To Be There. Doing What I’m Supposed To Do. Serving Who I Am Supposed To Serve. (Who, What, When, Where, Why &amp; How of Trust)</a:t>
            </a:r>
          </a:p>
          <a:p>
            <a:r>
              <a:rPr lang="en-US" dirty="0"/>
              <a:t>Know That Excellence Brings Both Admiration &amp; Attacks.</a:t>
            </a:r>
          </a:p>
          <a:p>
            <a:endParaRPr lang="en-US" dirty="0"/>
          </a:p>
          <a:p>
            <a:endParaRPr lang="en-US" dirty="0"/>
          </a:p>
        </p:txBody>
      </p:sp>
      <p:sp>
        <p:nvSpPr>
          <p:cNvPr id="4" name="Slide Number Placeholder 3"/>
          <p:cNvSpPr>
            <a:spLocks noGrp="1"/>
          </p:cNvSpPr>
          <p:nvPr>
            <p:ph type="sldNum" sz="quarter" idx="5"/>
          </p:nvPr>
        </p:nvSpPr>
        <p:spPr/>
        <p:txBody>
          <a:bodyPr/>
          <a:lstStyle/>
          <a:p>
            <a:fld id="{B28A017F-2F8F-D446-835B-1D5C816928D3}" type="slidenum">
              <a:rPr lang="en-US" smtClean="0"/>
              <a:t>6</a:t>
            </a:fld>
            <a:endParaRPr lang="en-US"/>
          </a:p>
        </p:txBody>
      </p:sp>
    </p:spTree>
    <p:extLst>
      <p:ext uri="{BB962C8B-B14F-4D97-AF65-F5344CB8AC3E}">
        <p14:creationId xmlns:p14="http://schemas.microsoft.com/office/powerpoint/2010/main" val="242080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aren’t just trying to discredit Daniel – they are trying to kill him.</a:t>
            </a:r>
          </a:p>
          <a:p>
            <a:endParaRPr lang="en-US" dirty="0"/>
          </a:p>
          <a:p>
            <a:r>
              <a:rPr lang="en-US" dirty="0"/>
              <a:t>Our Habits Will Help Us Navigate The Unexpected Challenges Tomorrow Always Brings.</a:t>
            </a:r>
          </a:p>
          <a:p>
            <a:r>
              <a:rPr lang="en-US" dirty="0"/>
              <a:t>Our Habits Will Be Shaped By Our Friendships.</a:t>
            </a:r>
          </a:p>
          <a:p>
            <a:endParaRPr lang="en-US" dirty="0"/>
          </a:p>
          <a:p>
            <a:endParaRPr lang="en-US" dirty="0"/>
          </a:p>
          <a:p>
            <a:r>
              <a:rPr lang="en-US" dirty="0"/>
              <a:t>DANGER:  The political lions were just as vicious as the literal lions.  Today, the academic lions that want to criticize this entire chapter and rip it to shreds are still attacking Daniel.  They can’t accept his prophecies, they can’t accept his morality, and they can’t accept his accuracy speaking of king Darius – so they pounce on this book with pride – and just like Daniel’s enemies in the chapter – they will fail.</a:t>
            </a:r>
          </a:p>
          <a:p>
            <a:endParaRPr lang="en-US" dirty="0"/>
          </a:p>
          <a:p>
            <a:endParaRPr lang="en-US" dirty="0"/>
          </a:p>
          <a:p>
            <a:r>
              <a:rPr lang="en-US" dirty="0"/>
              <a:t>Friends: God is showing us the kind of FAITH that stands against the storms of life.  It is built daily – in the small habits of Bible study, prayer, and obedience to God’s commands.  Be a Daniel this week.</a:t>
            </a:r>
          </a:p>
        </p:txBody>
      </p:sp>
      <p:sp>
        <p:nvSpPr>
          <p:cNvPr id="4" name="Slide Number Placeholder 3"/>
          <p:cNvSpPr>
            <a:spLocks noGrp="1"/>
          </p:cNvSpPr>
          <p:nvPr>
            <p:ph type="sldNum" sz="quarter" idx="5"/>
          </p:nvPr>
        </p:nvSpPr>
        <p:spPr/>
        <p:txBody>
          <a:bodyPr/>
          <a:lstStyle/>
          <a:p>
            <a:fld id="{B28A017F-2F8F-D446-835B-1D5C816928D3}" type="slidenum">
              <a:rPr lang="en-US" smtClean="0"/>
              <a:t>7</a:t>
            </a:fld>
            <a:endParaRPr lang="en-US"/>
          </a:p>
        </p:txBody>
      </p:sp>
    </p:spTree>
    <p:extLst>
      <p:ext uri="{BB962C8B-B14F-4D97-AF65-F5344CB8AC3E}">
        <p14:creationId xmlns:p14="http://schemas.microsoft.com/office/powerpoint/2010/main" val="18762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“While these four godly Hebrews were willing to be called by Babylonian names, attend Babylonian schools, and even work for a Babylonian government, they were not willing to eat the food served at the king’s table.” – </a:t>
            </a:r>
            <a:r>
              <a:rPr lang="en-US" sz="1200" b="0" i="0" kern="1200" dirty="0" err="1">
                <a:solidFill>
                  <a:schemeClr val="tx1"/>
                </a:solidFill>
                <a:effectLst/>
                <a:latin typeface="+mn-lt"/>
                <a:ea typeface="+mn-ea"/>
                <a:cs typeface="+mn-cs"/>
              </a:rPr>
              <a:t>Bible.org</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know where I can give up my liberties and preferences, and I know where I absolutely will not compromise or be moved.</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 can worship from home in a snow-storm, but when the ice begins to melt – I work my way back to the assembly, even if it means extra precautions like driving slower and wearing gloves and a coat.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Likewise, I can worship from home in a pandemic, but when the danger is reduced – I work my way back, taking extra precautions. In a snowstorm, People with 4-Wheel Drive come out first, then those in less steady cars come soon after. Likewise, people with stronger immune systems, will be here first – others will follow as they are able.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Contrast Ch. 1 and Ch. 6 – sometimes by God’s grace you can continue doing what is right, with little resistance.  Sometimes you can continue doing what is right – so that others can learn from your example.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Daniel:  His wisdom set him apart, but His faith kept him going.</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God’s Protection:  God had taken care of him for over 60 years… God wasn’t going to give up on him now.</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Public Service: He could navigate difficult times, because he wasn’t playing sides – he was walking with God.</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Government Errors: He knew there was corruption, He knew there was partiality, He knew there were emotional outburst.  He knew that Government’s aren’t perfect. Only God is perfect.  So his FAITH was in GOD, not in imperfect systems or people.</a:t>
            </a:r>
          </a:p>
          <a:p>
            <a:endParaRPr lang="en-US" dirty="0"/>
          </a:p>
        </p:txBody>
      </p:sp>
      <p:sp>
        <p:nvSpPr>
          <p:cNvPr id="4" name="Slide Number Placeholder 3"/>
          <p:cNvSpPr>
            <a:spLocks noGrp="1"/>
          </p:cNvSpPr>
          <p:nvPr>
            <p:ph type="sldNum" sz="quarter" idx="5"/>
          </p:nvPr>
        </p:nvSpPr>
        <p:spPr/>
        <p:txBody>
          <a:bodyPr/>
          <a:lstStyle/>
          <a:p>
            <a:fld id="{B28A017F-2F8F-D446-835B-1D5C816928D3}" type="slidenum">
              <a:rPr lang="en-US" smtClean="0"/>
              <a:t>8</a:t>
            </a:fld>
            <a:endParaRPr lang="en-US"/>
          </a:p>
        </p:txBody>
      </p:sp>
    </p:spTree>
    <p:extLst>
      <p:ext uri="{BB962C8B-B14F-4D97-AF65-F5344CB8AC3E}">
        <p14:creationId xmlns:p14="http://schemas.microsoft.com/office/powerpoint/2010/main" val="47558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While these four godly Hebrews were willing to be called by Babylonian names, attend Babylonian schools, and even work for a Babylonian government, they were not willing to eat the food served at the king’s table.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know where I can give up my liberties and preferences, and I know where I absolutely will not compromise or be moved.</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 can worship from home in a snow-storm, but when the ice begins to melt – I work my way back to the assembly, even if it means extra precautions like driving slower and wearing gloves and a coat.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Likewise, I can worship from home in a pandemic, but when the danger is reduced – I work my way back, taking extra precautions.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Contrast Ch. 1 and Ch. 6 – sometimes by God’s grace you can continue doing what is right, with little resistance.  Sometimes you can continue doing what is right – so that others can learn from your example.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Daniel:  His wisdom set him apart, but His faith kept him going.</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God’s Protection:  God had taken care of him for over 60 years… God wasn’t going to give up on him now.</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Public Service: He could navigate difficult times, because he wasn’t playing sides – he was walking with God.</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Government Errors: He knew there was corruption, He knew there was partiality, He knew there were emotional outburst.  He knew that Government’s aren’t perfect. Only God is perfect.  So his FAITH was in GOD, not in imperfect systems or people.</a:t>
            </a:r>
          </a:p>
          <a:p>
            <a:endParaRPr lang="en-US" dirty="0"/>
          </a:p>
        </p:txBody>
      </p:sp>
      <p:sp>
        <p:nvSpPr>
          <p:cNvPr id="4" name="Slide Number Placeholder 3"/>
          <p:cNvSpPr>
            <a:spLocks noGrp="1"/>
          </p:cNvSpPr>
          <p:nvPr>
            <p:ph type="sldNum" sz="quarter" idx="5"/>
          </p:nvPr>
        </p:nvSpPr>
        <p:spPr/>
        <p:txBody>
          <a:bodyPr/>
          <a:lstStyle/>
          <a:p>
            <a:fld id="{B28A017F-2F8F-D446-835B-1D5C816928D3}" type="slidenum">
              <a:rPr lang="en-US" smtClean="0"/>
              <a:t>9</a:t>
            </a:fld>
            <a:endParaRPr lang="en-US"/>
          </a:p>
        </p:txBody>
      </p:sp>
    </p:spTree>
    <p:extLst>
      <p:ext uri="{BB962C8B-B14F-4D97-AF65-F5344CB8AC3E}">
        <p14:creationId xmlns:p14="http://schemas.microsoft.com/office/powerpoint/2010/main" val="222926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Daniel, many things are out of our control…but we are people who love, strive for, and value excellence. We are going to go the distance…</a:t>
            </a:r>
          </a:p>
          <a:p>
            <a:endParaRPr lang="en-US" dirty="0"/>
          </a:p>
          <a:p>
            <a:endParaRPr lang="en-US" dirty="0"/>
          </a:p>
          <a:p>
            <a:endParaRPr lang="en-US" dirty="0"/>
          </a:p>
          <a:p>
            <a:endParaRPr lang="en-US" dirty="0"/>
          </a:p>
          <a:p>
            <a:r>
              <a:rPr lang="en-US" dirty="0"/>
              <a:t>There is so much to LOVE in this chapter. </a:t>
            </a:r>
          </a:p>
          <a:p>
            <a:endParaRPr lang="en-US" dirty="0"/>
          </a:p>
          <a:p>
            <a:r>
              <a:rPr lang="en-US" dirty="0"/>
              <a:t>We love it because of God’s deliverance.  God’s care and power are on full display.  As intimidating as the lions and lawyers can be – the LIVING GOD is the TRUE KING.</a:t>
            </a:r>
          </a:p>
          <a:p>
            <a:endParaRPr lang="en-US" dirty="0"/>
          </a:p>
          <a:p>
            <a:r>
              <a:rPr lang="en-US" dirty="0"/>
              <a:t>We love it because of Daniel. A man of excellent character, overcoming incredible odds.</a:t>
            </a:r>
          </a:p>
          <a:p>
            <a:endParaRPr lang="en-US" dirty="0"/>
          </a:p>
          <a:p>
            <a:r>
              <a:rPr lang="en-US" dirty="0"/>
              <a:t>We love it because of the friendships.  Servants of God who inspire each other and stick together.</a:t>
            </a:r>
          </a:p>
          <a:p>
            <a:endParaRPr lang="en-US" dirty="0"/>
          </a:p>
          <a:p>
            <a:r>
              <a:rPr lang="en-US" dirty="0"/>
              <a:t>When we read about Daniel’s life, his choices, his hardships…He makes us want to be more faithful and more courageous.  We stand up a little taller. We find more conviction and determination.  We know that whatever lies </a:t>
            </a:r>
            <a:r>
              <a:rPr lang="en-US" dirty="0" err="1"/>
              <a:t>infront</a:t>
            </a:r>
            <a:r>
              <a:rPr lang="en-US" dirty="0"/>
              <a:t> of us: with God’s help, it can be overcome.</a:t>
            </a:r>
          </a:p>
          <a:p>
            <a:endParaRPr lang="en-US" dirty="0"/>
          </a:p>
          <a:p>
            <a:r>
              <a:rPr lang="en-US" dirty="0"/>
              <a:t>I want to invite you to the book of Daniel so that we spend some time with this man of God who was a model of excellence.</a:t>
            </a:r>
          </a:p>
        </p:txBody>
      </p:sp>
      <p:sp>
        <p:nvSpPr>
          <p:cNvPr id="4" name="Slide Number Placeholder 3"/>
          <p:cNvSpPr>
            <a:spLocks noGrp="1"/>
          </p:cNvSpPr>
          <p:nvPr>
            <p:ph type="sldNum" sz="quarter" idx="5"/>
          </p:nvPr>
        </p:nvSpPr>
        <p:spPr/>
        <p:txBody>
          <a:bodyPr/>
          <a:lstStyle/>
          <a:p>
            <a:fld id="{B28A017F-2F8F-D446-835B-1D5C816928D3}" type="slidenum">
              <a:rPr lang="en-US" smtClean="0"/>
              <a:t>10</a:t>
            </a:fld>
            <a:endParaRPr lang="en-US"/>
          </a:p>
        </p:txBody>
      </p:sp>
    </p:spTree>
    <p:extLst>
      <p:ext uri="{BB962C8B-B14F-4D97-AF65-F5344CB8AC3E}">
        <p14:creationId xmlns:p14="http://schemas.microsoft.com/office/powerpoint/2010/main" val="127151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E5C3EE-CD07-1F43-A7D7-1730E9D4885E}" type="datetimeFigureOut">
              <a:rPr lang="en-US" smtClean="0"/>
              <a:t>5/16/20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2385630772"/>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5C3EE-CD07-1F43-A7D7-1730E9D4885E}" type="datetimeFigureOut">
              <a:rPr lang="en-US" smtClean="0"/>
              <a:t>5/16/20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183108958"/>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5C3EE-CD07-1F43-A7D7-1730E9D4885E}" type="datetimeFigureOut">
              <a:rPr lang="en-US" smtClean="0"/>
              <a:t>5/16/20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772570507"/>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E6BC32"/>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E5C3EE-CD07-1F43-A7D7-1730E9D4885E}" type="datetimeFigureOut">
              <a:rPr lang="en-US" smtClean="0"/>
              <a:t>5/16/20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122458098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E5C3EE-CD07-1F43-A7D7-1730E9D4885E}" type="datetimeFigureOut">
              <a:rPr lang="en-US" smtClean="0"/>
              <a:t>5/16/20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2696432193"/>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E5C3EE-CD07-1F43-A7D7-1730E9D4885E}" type="datetimeFigureOut">
              <a:rPr lang="en-US" smtClean="0"/>
              <a:t>5/16/20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1307227325"/>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E5C3EE-CD07-1F43-A7D7-1730E9D4885E}" type="datetimeFigureOut">
              <a:rPr lang="en-US" smtClean="0"/>
              <a:t>5/16/20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4164823960"/>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E5C3EE-CD07-1F43-A7D7-1730E9D4885E}" type="datetimeFigureOut">
              <a:rPr lang="en-US" smtClean="0"/>
              <a:t>5/16/20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2415639864"/>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5C3EE-CD07-1F43-A7D7-1730E9D4885E}" type="datetimeFigureOut">
              <a:rPr lang="en-US" smtClean="0"/>
              <a:t>5/16/20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2659342992"/>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FE5C3EE-CD07-1F43-A7D7-1730E9D4885E}" type="datetimeFigureOut">
              <a:rPr lang="en-US" smtClean="0"/>
              <a:t>5/16/20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2273280393"/>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FE5C3EE-CD07-1F43-A7D7-1730E9D4885E}" type="datetimeFigureOut">
              <a:rPr lang="en-US" smtClean="0"/>
              <a:t>5/16/20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69A46-8A71-414B-89A7-2A8D84BE50AC}" type="slidenum">
              <a:rPr lang="en-US" smtClean="0"/>
              <a:t>‹#›</a:t>
            </a:fld>
            <a:endParaRPr lang="en-US"/>
          </a:p>
        </p:txBody>
      </p:sp>
    </p:spTree>
    <p:extLst>
      <p:ext uri="{BB962C8B-B14F-4D97-AF65-F5344CB8AC3E}">
        <p14:creationId xmlns:p14="http://schemas.microsoft.com/office/powerpoint/2010/main" val="2843853165"/>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9FE5C3EE-CD07-1F43-A7D7-1730E9D4885E}" type="datetimeFigureOut">
              <a:rPr lang="en-US" smtClean="0"/>
              <a:t>5/16/20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3569A46-8A71-414B-89A7-2A8D84BE50AC}" type="slidenum">
              <a:rPr lang="en-US" smtClean="0"/>
              <a:t>‹#›</a:t>
            </a:fld>
            <a:endParaRPr lang="en-US"/>
          </a:p>
        </p:txBody>
      </p:sp>
    </p:spTree>
    <p:extLst>
      <p:ext uri="{BB962C8B-B14F-4D97-AF65-F5344CB8AC3E}">
        <p14:creationId xmlns:p14="http://schemas.microsoft.com/office/powerpoint/2010/main" val="2552495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F717A-814A-BF4D-B631-5D8870C60651}"/>
              </a:ext>
            </a:extLst>
          </p:cNvPr>
          <p:cNvPicPr>
            <a:picLocks noChangeAspect="1"/>
          </p:cNvPicPr>
          <p:nvPr/>
        </p:nvPicPr>
        <p:blipFill>
          <a:blip r:embed="rId2"/>
          <a:stretch>
            <a:fillRect/>
          </a:stretch>
        </p:blipFill>
        <p:spPr>
          <a:xfrm>
            <a:off x="1172520" y="128910"/>
            <a:ext cx="6828480" cy="5433690"/>
          </a:xfrm>
          <a:prstGeom prst="rect">
            <a:avLst/>
          </a:prstGeom>
        </p:spPr>
      </p:pic>
      <p:sp>
        <p:nvSpPr>
          <p:cNvPr id="6" name="Rectangle 5">
            <a:extLst>
              <a:ext uri="{FF2B5EF4-FFF2-40B4-BE49-F238E27FC236}">
                <a16:creationId xmlns:a16="http://schemas.microsoft.com/office/drawing/2014/main" id="{4C76D609-5FAD-C749-B1C7-DCCE9C8CAD97}"/>
              </a:ext>
            </a:extLst>
          </p:cNvPr>
          <p:cNvSpPr/>
          <p:nvPr/>
        </p:nvSpPr>
        <p:spPr>
          <a:xfrm>
            <a:off x="4705350" y="781050"/>
            <a:ext cx="3067050" cy="3886200"/>
          </a:xfrm>
          <a:prstGeom prst="rect">
            <a:avLst/>
          </a:prstGeom>
          <a:solidFill>
            <a:schemeClr val="tx1">
              <a:alpha val="8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FA63DC3-F522-9245-9D24-BB00D35CD486}"/>
              </a:ext>
            </a:extLst>
          </p:cNvPr>
          <p:cNvSpPr/>
          <p:nvPr/>
        </p:nvSpPr>
        <p:spPr>
          <a:xfrm>
            <a:off x="3943350" y="1409700"/>
            <a:ext cx="704850" cy="4191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a:extLst>
              <a:ext uri="{FF2B5EF4-FFF2-40B4-BE49-F238E27FC236}">
                <a16:creationId xmlns:a16="http://schemas.microsoft.com/office/drawing/2014/main" id="{6A646226-6757-4949-9FF2-5997A0C0A69C}"/>
              </a:ext>
            </a:extLst>
          </p:cNvPr>
          <p:cNvSpPr/>
          <p:nvPr/>
        </p:nvSpPr>
        <p:spPr>
          <a:xfrm>
            <a:off x="4324350" y="1828800"/>
            <a:ext cx="323850" cy="2690490"/>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789539"/>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33A6-E47A-7F46-BB53-EED8B57C03DF}"/>
              </a:ext>
            </a:extLst>
          </p:cNvPr>
          <p:cNvSpPr>
            <a:spLocks noGrp="1"/>
          </p:cNvSpPr>
          <p:nvPr>
            <p:ph type="ctrTitle"/>
          </p:nvPr>
        </p:nvSpPr>
        <p:spPr/>
        <p:txBody>
          <a:bodyPr/>
          <a:lstStyle/>
          <a:p>
            <a:r>
              <a:rPr lang="en-US" dirty="0"/>
              <a:t>Excel Like Daniel</a:t>
            </a:r>
          </a:p>
        </p:txBody>
      </p:sp>
      <p:sp>
        <p:nvSpPr>
          <p:cNvPr id="3" name="Subtitle 2">
            <a:extLst>
              <a:ext uri="{FF2B5EF4-FFF2-40B4-BE49-F238E27FC236}">
                <a16:creationId xmlns:a16="http://schemas.microsoft.com/office/drawing/2014/main" id="{6F49981C-0F1B-3D4E-B81E-A10A6BC2CD50}"/>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92CC24B5-EF30-554E-BBE8-C0852980D684}"/>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055226399"/>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F717A-814A-BF4D-B631-5D8870C60651}"/>
              </a:ext>
            </a:extLst>
          </p:cNvPr>
          <p:cNvPicPr>
            <a:picLocks noChangeAspect="1"/>
          </p:cNvPicPr>
          <p:nvPr/>
        </p:nvPicPr>
        <p:blipFill>
          <a:blip r:embed="rId2"/>
          <a:stretch>
            <a:fillRect/>
          </a:stretch>
        </p:blipFill>
        <p:spPr>
          <a:xfrm>
            <a:off x="1172520" y="128910"/>
            <a:ext cx="6828480" cy="5433690"/>
          </a:xfrm>
          <a:prstGeom prst="rect">
            <a:avLst/>
          </a:prstGeom>
        </p:spPr>
      </p:pic>
      <p:sp>
        <p:nvSpPr>
          <p:cNvPr id="3" name="Rectangle 2">
            <a:extLst>
              <a:ext uri="{FF2B5EF4-FFF2-40B4-BE49-F238E27FC236}">
                <a16:creationId xmlns:a16="http://schemas.microsoft.com/office/drawing/2014/main" id="{5C224C47-A62D-4B46-9586-86916028E477}"/>
              </a:ext>
            </a:extLst>
          </p:cNvPr>
          <p:cNvSpPr/>
          <p:nvPr/>
        </p:nvSpPr>
        <p:spPr>
          <a:xfrm>
            <a:off x="3295650" y="723900"/>
            <a:ext cx="1295400" cy="1123950"/>
          </a:xfrm>
          <a:prstGeom prst="rect">
            <a:avLst/>
          </a:prstGeom>
          <a:solidFill>
            <a:schemeClr val="tx1">
              <a:alpha val="8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0A006B7-EC24-9046-8016-6FC556454407}"/>
              </a:ext>
            </a:extLst>
          </p:cNvPr>
          <p:cNvSpPr/>
          <p:nvPr/>
        </p:nvSpPr>
        <p:spPr>
          <a:xfrm>
            <a:off x="5743575" y="942975"/>
            <a:ext cx="970605" cy="90487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587397A-42EE-7A47-AB03-AE4F2BF41FFE}"/>
              </a:ext>
            </a:extLst>
          </p:cNvPr>
          <p:cNvSpPr/>
          <p:nvPr/>
        </p:nvSpPr>
        <p:spPr>
          <a:xfrm>
            <a:off x="3477097" y="2371403"/>
            <a:ext cx="970605" cy="31464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120E95-70BA-804B-83AA-929ABECA6AC0}"/>
              </a:ext>
            </a:extLst>
          </p:cNvPr>
          <p:cNvSpPr/>
          <p:nvPr/>
        </p:nvSpPr>
        <p:spPr>
          <a:xfrm>
            <a:off x="4768443" y="2366317"/>
            <a:ext cx="970605" cy="31464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183997"/>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33A6-E47A-7F46-BB53-EED8B57C03DF}"/>
              </a:ext>
            </a:extLst>
          </p:cNvPr>
          <p:cNvSpPr>
            <a:spLocks noGrp="1"/>
          </p:cNvSpPr>
          <p:nvPr>
            <p:ph type="ctrTitle"/>
          </p:nvPr>
        </p:nvSpPr>
        <p:spPr/>
        <p:txBody>
          <a:bodyPr/>
          <a:lstStyle/>
          <a:p>
            <a:r>
              <a:rPr lang="en-US" dirty="0"/>
              <a:t>Excel Like Daniel</a:t>
            </a:r>
          </a:p>
        </p:txBody>
      </p:sp>
      <p:sp>
        <p:nvSpPr>
          <p:cNvPr id="3" name="Subtitle 2">
            <a:extLst>
              <a:ext uri="{FF2B5EF4-FFF2-40B4-BE49-F238E27FC236}">
                <a16:creationId xmlns:a16="http://schemas.microsoft.com/office/drawing/2014/main" id="{6F49981C-0F1B-3D4E-B81E-A10A6BC2CD50}"/>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92CC24B5-EF30-554E-BBE8-C0852980D684}"/>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590418491"/>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3844-6012-7646-8FB9-5E39503B83AA}"/>
              </a:ext>
            </a:extLst>
          </p:cNvPr>
          <p:cNvSpPr>
            <a:spLocks noGrp="1"/>
          </p:cNvSpPr>
          <p:nvPr>
            <p:ph type="title"/>
          </p:nvPr>
        </p:nvSpPr>
        <p:spPr>
          <a:xfrm>
            <a:off x="628650" y="304271"/>
            <a:ext cx="7886700" cy="1162580"/>
          </a:xfrm>
        </p:spPr>
        <p:txBody>
          <a:bodyPr>
            <a:normAutofit/>
          </a:bodyPr>
          <a:lstStyle/>
          <a:p>
            <a:pPr algn="ctr"/>
            <a:r>
              <a:rPr lang="en-US" sz="4400" dirty="0"/>
              <a:t>Daniel Is A Model of Excellence</a:t>
            </a:r>
          </a:p>
        </p:txBody>
      </p:sp>
      <p:sp>
        <p:nvSpPr>
          <p:cNvPr id="3" name="Content Placeholder 2">
            <a:extLst>
              <a:ext uri="{FF2B5EF4-FFF2-40B4-BE49-F238E27FC236}">
                <a16:creationId xmlns:a16="http://schemas.microsoft.com/office/drawing/2014/main" id="{7436482A-8718-2649-BC77-798DEBD0C8B4}"/>
              </a:ext>
            </a:extLst>
          </p:cNvPr>
          <p:cNvSpPr>
            <a:spLocks noGrp="1"/>
          </p:cNvSpPr>
          <p:nvPr>
            <p:ph idx="1"/>
          </p:nvPr>
        </p:nvSpPr>
        <p:spPr>
          <a:xfrm>
            <a:off x="628650" y="1676400"/>
            <a:ext cx="8099714" cy="3471069"/>
          </a:xfrm>
        </p:spPr>
        <p:txBody>
          <a:bodyPr/>
          <a:lstStyle/>
          <a:p>
            <a:r>
              <a:rPr lang="en-US" dirty="0"/>
              <a:t>Adapting To Babylonian Captivity (1:3-4)</a:t>
            </a:r>
          </a:p>
          <a:p>
            <a:r>
              <a:rPr lang="en-US" dirty="0"/>
              <a:t>Serving King Nebuchadnezzar (2:24-28)</a:t>
            </a:r>
          </a:p>
          <a:p>
            <a:r>
              <a:rPr lang="en-US" dirty="0"/>
              <a:t>Speaking Boldly at Belshazzar’s Feast (5:13-23)</a:t>
            </a:r>
          </a:p>
          <a:p>
            <a:r>
              <a:rPr lang="en-US" dirty="0"/>
              <a:t>Governing Under Darius the Mede (6:1-2)</a:t>
            </a:r>
          </a:p>
          <a:p>
            <a:r>
              <a:rPr lang="en-US" dirty="0"/>
              <a:t>Prospering During The Reign of Cyrus As The Jews Returned From Babylon. (1:21, 6:28)</a:t>
            </a:r>
          </a:p>
        </p:txBody>
      </p:sp>
    </p:spTree>
    <p:extLst>
      <p:ext uri="{BB962C8B-B14F-4D97-AF65-F5344CB8AC3E}">
        <p14:creationId xmlns:p14="http://schemas.microsoft.com/office/powerpoint/2010/main" val="3745928982"/>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7D4AE-6CFF-C04F-9C95-BDB7D5607CA2}"/>
              </a:ext>
            </a:extLst>
          </p:cNvPr>
          <p:cNvSpPr>
            <a:spLocks noGrp="1"/>
          </p:cNvSpPr>
          <p:nvPr>
            <p:ph idx="1"/>
          </p:nvPr>
        </p:nvSpPr>
        <p:spPr>
          <a:xfrm>
            <a:off x="628650" y="438150"/>
            <a:ext cx="7886700" cy="4972050"/>
          </a:xfrm>
        </p:spPr>
        <p:txBody>
          <a:bodyPr>
            <a:normAutofit fontScale="92500" lnSpcReduction="10000"/>
          </a:bodyPr>
          <a:lstStyle/>
          <a:p>
            <a:pPr algn="ctr"/>
            <a:r>
              <a:rPr lang="en-US" sz="3600" b="1" dirty="0">
                <a:solidFill>
                  <a:srgbClr val="E6BC32"/>
                </a:solidFill>
                <a:latin typeface="+mj-lt"/>
              </a:rPr>
              <a:t>D</a:t>
            </a:r>
            <a:r>
              <a:rPr lang="en-US" sz="3200" b="1" dirty="0">
                <a:solidFill>
                  <a:srgbClr val="E6BC32"/>
                </a:solidFill>
                <a:latin typeface="+mj-lt"/>
              </a:rPr>
              <a:t>ANIEL’S</a:t>
            </a:r>
            <a:r>
              <a:rPr lang="en-US" sz="3600" b="1" dirty="0">
                <a:solidFill>
                  <a:srgbClr val="E6BC32"/>
                </a:solidFill>
                <a:latin typeface="+mj-lt"/>
              </a:rPr>
              <a:t> W</a:t>
            </a:r>
            <a:r>
              <a:rPr lang="en-US" sz="3200" b="1" dirty="0">
                <a:solidFill>
                  <a:srgbClr val="E6BC32"/>
                </a:solidFill>
                <a:latin typeface="+mj-lt"/>
              </a:rPr>
              <a:t>ORK</a:t>
            </a:r>
            <a:r>
              <a:rPr lang="en-US" sz="3600" b="1" dirty="0">
                <a:solidFill>
                  <a:srgbClr val="E6BC32"/>
                </a:solidFill>
                <a:latin typeface="+mj-lt"/>
              </a:rPr>
              <a:t> E</a:t>
            </a:r>
            <a:r>
              <a:rPr lang="en-US" sz="3200" b="1" dirty="0">
                <a:solidFill>
                  <a:srgbClr val="E6BC32"/>
                </a:solidFill>
                <a:latin typeface="+mj-lt"/>
              </a:rPr>
              <a:t>THIC:</a:t>
            </a:r>
            <a:br>
              <a:rPr lang="en-US" sz="3600" dirty="0"/>
            </a:br>
            <a:r>
              <a:rPr lang="en-US" sz="3600" i="1" dirty="0"/>
              <a:t>Challenging Problems call for </a:t>
            </a:r>
            <a:br>
              <a:rPr lang="en-US" sz="3600" i="1" dirty="0"/>
            </a:br>
            <a:r>
              <a:rPr lang="en-US" sz="3600" i="1" dirty="0"/>
              <a:t>Trustworthy People. </a:t>
            </a:r>
            <a:br>
              <a:rPr lang="en-US" sz="3600" dirty="0">
                <a:solidFill>
                  <a:schemeClr val="accent2"/>
                </a:solidFill>
              </a:rPr>
            </a:br>
            <a:endParaRPr lang="en-US" sz="3600" dirty="0">
              <a:solidFill>
                <a:schemeClr val="accent2"/>
              </a:solidFill>
            </a:endParaRPr>
          </a:p>
          <a:p>
            <a:pPr algn="ctr"/>
            <a:r>
              <a:rPr lang="en-US" sz="3600" b="1" dirty="0">
                <a:solidFill>
                  <a:srgbClr val="E6BC32"/>
                </a:solidFill>
                <a:latin typeface="+mj-lt"/>
              </a:rPr>
              <a:t>D</a:t>
            </a:r>
            <a:r>
              <a:rPr lang="en-US" sz="3200" b="1" dirty="0">
                <a:solidFill>
                  <a:srgbClr val="E6BC32"/>
                </a:solidFill>
                <a:latin typeface="+mj-lt"/>
              </a:rPr>
              <a:t>ANIEL’S</a:t>
            </a:r>
            <a:r>
              <a:rPr lang="en-US" sz="3600" b="1" dirty="0">
                <a:solidFill>
                  <a:srgbClr val="E6BC32"/>
                </a:solidFill>
                <a:latin typeface="+mj-lt"/>
              </a:rPr>
              <a:t> F</a:t>
            </a:r>
            <a:r>
              <a:rPr lang="en-US" sz="3200" b="1" dirty="0">
                <a:solidFill>
                  <a:srgbClr val="E6BC32"/>
                </a:solidFill>
                <a:latin typeface="+mj-lt"/>
              </a:rPr>
              <a:t>AITH IN </a:t>
            </a:r>
            <a:r>
              <a:rPr lang="en-US" sz="3600" b="1" dirty="0">
                <a:solidFill>
                  <a:srgbClr val="E6BC32"/>
                </a:solidFill>
                <a:latin typeface="+mj-lt"/>
              </a:rPr>
              <a:t>G</a:t>
            </a:r>
            <a:r>
              <a:rPr lang="en-US" sz="3200" b="1" dirty="0">
                <a:solidFill>
                  <a:srgbClr val="E6BC32"/>
                </a:solidFill>
                <a:latin typeface="+mj-lt"/>
              </a:rPr>
              <a:t>OD:</a:t>
            </a:r>
            <a:r>
              <a:rPr lang="en-US" sz="3400" b="1" dirty="0">
                <a:solidFill>
                  <a:srgbClr val="E6BC32"/>
                </a:solidFill>
                <a:latin typeface="+mj-lt"/>
              </a:rPr>
              <a:t> </a:t>
            </a:r>
            <a:br>
              <a:rPr lang="en-US" sz="3600" dirty="0"/>
            </a:br>
            <a:r>
              <a:rPr lang="en-US" sz="3600" i="1" dirty="0"/>
              <a:t>Changing Environments call for </a:t>
            </a:r>
            <a:br>
              <a:rPr lang="en-US" sz="3600" i="1" dirty="0"/>
            </a:br>
            <a:r>
              <a:rPr lang="en-US" sz="3600" i="1" dirty="0"/>
              <a:t>Grounded Convictions.</a:t>
            </a:r>
          </a:p>
          <a:p>
            <a:pPr marL="0" indent="0" algn="ctr">
              <a:buNone/>
            </a:pPr>
            <a:endParaRPr lang="en-US" sz="3600" dirty="0">
              <a:solidFill>
                <a:schemeClr val="accent2"/>
              </a:solidFill>
            </a:endParaRPr>
          </a:p>
          <a:p>
            <a:pPr algn="ctr"/>
            <a:r>
              <a:rPr lang="en-US" sz="3600" b="1" dirty="0">
                <a:solidFill>
                  <a:srgbClr val="E6BC32"/>
                </a:solidFill>
                <a:latin typeface="+mj-lt"/>
              </a:rPr>
              <a:t>D</a:t>
            </a:r>
            <a:r>
              <a:rPr lang="en-US" sz="3200" b="1" dirty="0">
                <a:solidFill>
                  <a:srgbClr val="E6BC32"/>
                </a:solidFill>
                <a:latin typeface="+mj-lt"/>
              </a:rPr>
              <a:t>ANIEL’S</a:t>
            </a:r>
            <a:r>
              <a:rPr lang="en-US" sz="3600" b="1" dirty="0">
                <a:solidFill>
                  <a:srgbClr val="E6BC32"/>
                </a:solidFill>
                <a:latin typeface="+mj-lt"/>
              </a:rPr>
              <a:t> P</a:t>
            </a:r>
            <a:r>
              <a:rPr lang="en-US" sz="3200" b="1" dirty="0">
                <a:solidFill>
                  <a:srgbClr val="E6BC32"/>
                </a:solidFill>
                <a:latin typeface="+mj-lt"/>
              </a:rPr>
              <a:t>ERSPECTIVE:</a:t>
            </a:r>
            <a:br>
              <a:rPr lang="en-US" sz="3600" dirty="0"/>
            </a:br>
            <a:r>
              <a:rPr lang="en-US" sz="3600" i="1" dirty="0"/>
              <a:t>Complicated Decisions call for</a:t>
            </a:r>
            <a:br>
              <a:rPr lang="en-US" sz="3600" i="1" dirty="0"/>
            </a:br>
            <a:r>
              <a:rPr lang="en-US" sz="3600" i="1" dirty="0"/>
              <a:t>Godly Discernment.</a:t>
            </a:r>
          </a:p>
        </p:txBody>
      </p:sp>
    </p:spTree>
    <p:extLst>
      <p:ext uri="{BB962C8B-B14F-4D97-AF65-F5344CB8AC3E}">
        <p14:creationId xmlns:p14="http://schemas.microsoft.com/office/powerpoint/2010/main" val="3697139804"/>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18D3-1F95-5446-B2A7-E32309E63192}"/>
              </a:ext>
            </a:extLst>
          </p:cNvPr>
          <p:cNvSpPr>
            <a:spLocks noGrp="1"/>
          </p:cNvSpPr>
          <p:nvPr>
            <p:ph type="title"/>
          </p:nvPr>
        </p:nvSpPr>
        <p:spPr>
          <a:xfrm>
            <a:off x="628650" y="304270"/>
            <a:ext cx="7886700" cy="1295929"/>
          </a:xfrm>
        </p:spPr>
        <p:txBody>
          <a:bodyPr>
            <a:normAutofit fontScale="90000"/>
          </a:bodyPr>
          <a:lstStyle/>
          <a:p>
            <a:pPr algn="ctr"/>
            <a:r>
              <a:rPr lang="en-US" sz="4400" b="1" dirty="0"/>
              <a:t>D</a:t>
            </a:r>
            <a:r>
              <a:rPr lang="en-US" b="1" dirty="0"/>
              <a:t>ANIEL’S</a:t>
            </a:r>
            <a:r>
              <a:rPr lang="en-US" sz="4400" b="1" dirty="0"/>
              <a:t> W</a:t>
            </a:r>
            <a:r>
              <a:rPr lang="en-US" b="1" dirty="0"/>
              <a:t>ORK</a:t>
            </a:r>
            <a:r>
              <a:rPr lang="en-US" sz="4400" b="1" dirty="0"/>
              <a:t> E</a:t>
            </a:r>
            <a:r>
              <a:rPr lang="en-US" b="1" dirty="0"/>
              <a:t>THIC</a:t>
            </a:r>
            <a:br>
              <a:rPr lang="en-US" dirty="0"/>
            </a:br>
            <a:r>
              <a:rPr lang="en-US" sz="3300" i="1" dirty="0">
                <a:solidFill>
                  <a:schemeClr val="bg1"/>
                </a:solidFill>
              </a:rPr>
              <a:t>Challenging Problems call for Trustworthy People.</a:t>
            </a:r>
            <a:endParaRPr lang="en-US" sz="3300" dirty="0">
              <a:solidFill>
                <a:schemeClr val="bg1"/>
              </a:solidFill>
            </a:endParaRPr>
          </a:p>
        </p:txBody>
      </p:sp>
      <p:sp>
        <p:nvSpPr>
          <p:cNvPr id="3" name="Content Placeholder 2">
            <a:extLst>
              <a:ext uri="{FF2B5EF4-FFF2-40B4-BE49-F238E27FC236}">
                <a16:creationId xmlns:a16="http://schemas.microsoft.com/office/drawing/2014/main" id="{CAB967BF-5F30-EE44-BAA2-8FB4E49F129E}"/>
              </a:ext>
            </a:extLst>
          </p:cNvPr>
          <p:cNvSpPr>
            <a:spLocks noGrp="1"/>
          </p:cNvSpPr>
          <p:nvPr>
            <p:ph idx="1"/>
          </p:nvPr>
        </p:nvSpPr>
        <p:spPr>
          <a:xfrm>
            <a:off x="628650" y="1943100"/>
            <a:ext cx="7886700" cy="3581400"/>
          </a:xfrm>
        </p:spPr>
        <p:txBody>
          <a:bodyPr>
            <a:normAutofit fontScale="92500" lnSpcReduction="20000"/>
          </a:bodyPr>
          <a:lstStyle/>
          <a:p>
            <a:r>
              <a:rPr lang="en-US" sz="3200" dirty="0"/>
              <a:t>Daniel 6:1-5</a:t>
            </a:r>
          </a:p>
          <a:p>
            <a:r>
              <a:rPr lang="en-US" sz="3200" dirty="0"/>
              <a:t>Daniel Rises Above His Peers Because of His Godly Spirit, Diligence, &amp; Integrity.</a:t>
            </a:r>
          </a:p>
          <a:p>
            <a:r>
              <a:rPr lang="en-US" sz="3200" dirty="0"/>
              <a:t>Examine: The Who, What, When, &amp; Where.</a:t>
            </a:r>
          </a:p>
          <a:p>
            <a:pPr lvl="1"/>
            <a:r>
              <a:rPr lang="en-US" sz="2800" dirty="0"/>
              <a:t>Ephesians 6:5-9</a:t>
            </a:r>
          </a:p>
          <a:p>
            <a:r>
              <a:rPr lang="en-US" sz="3200" dirty="0"/>
              <a:t>Daniel’s Commitment To Work Hard Does Not Overtake His Commitment To God. </a:t>
            </a:r>
          </a:p>
          <a:p>
            <a:r>
              <a:rPr lang="en-US" sz="3200" dirty="0"/>
              <a:t>God Is Calling His People To Give Their Best.</a:t>
            </a:r>
          </a:p>
          <a:p>
            <a:pPr lvl="1"/>
            <a:r>
              <a:rPr lang="en-US" sz="2800" dirty="0"/>
              <a:t>Ecclesiastes 9:10, Colossians 3:23-24</a:t>
            </a:r>
          </a:p>
        </p:txBody>
      </p:sp>
    </p:spTree>
    <p:extLst>
      <p:ext uri="{BB962C8B-B14F-4D97-AF65-F5344CB8AC3E}">
        <p14:creationId xmlns:p14="http://schemas.microsoft.com/office/powerpoint/2010/main" val="1991499684"/>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18D3-1F95-5446-B2A7-E32309E63192}"/>
              </a:ext>
            </a:extLst>
          </p:cNvPr>
          <p:cNvSpPr>
            <a:spLocks noGrp="1"/>
          </p:cNvSpPr>
          <p:nvPr>
            <p:ph type="title"/>
          </p:nvPr>
        </p:nvSpPr>
        <p:spPr>
          <a:xfrm>
            <a:off x="228600" y="304270"/>
            <a:ext cx="8648700" cy="1295929"/>
          </a:xfrm>
        </p:spPr>
        <p:txBody>
          <a:bodyPr>
            <a:normAutofit fontScale="90000"/>
          </a:bodyPr>
          <a:lstStyle/>
          <a:p>
            <a:pPr algn="ctr"/>
            <a:r>
              <a:rPr lang="en-US" sz="4400" b="1" dirty="0"/>
              <a:t>D</a:t>
            </a:r>
            <a:r>
              <a:rPr lang="en-US" b="1" dirty="0"/>
              <a:t>ANIEL’S</a:t>
            </a:r>
            <a:r>
              <a:rPr lang="en-US" sz="4400" b="1" dirty="0"/>
              <a:t> F</a:t>
            </a:r>
            <a:r>
              <a:rPr lang="en-US" b="1" dirty="0"/>
              <a:t>AITH IN </a:t>
            </a:r>
            <a:r>
              <a:rPr lang="en-US" sz="4400" b="1" dirty="0"/>
              <a:t>G</a:t>
            </a:r>
            <a:r>
              <a:rPr lang="en-US" b="1" dirty="0"/>
              <a:t>OD</a:t>
            </a:r>
            <a:br>
              <a:rPr lang="en-US" dirty="0"/>
            </a:br>
            <a:r>
              <a:rPr lang="en-US" sz="3300" i="1" dirty="0">
                <a:solidFill>
                  <a:schemeClr val="bg1"/>
                </a:solidFill>
              </a:rPr>
              <a:t>Changing Environments call for Grounded Convictions</a:t>
            </a:r>
            <a:endParaRPr lang="en-US" sz="3300" dirty="0">
              <a:solidFill>
                <a:schemeClr val="bg1"/>
              </a:solidFill>
            </a:endParaRPr>
          </a:p>
        </p:txBody>
      </p:sp>
      <p:sp>
        <p:nvSpPr>
          <p:cNvPr id="3" name="Content Placeholder 2">
            <a:extLst>
              <a:ext uri="{FF2B5EF4-FFF2-40B4-BE49-F238E27FC236}">
                <a16:creationId xmlns:a16="http://schemas.microsoft.com/office/drawing/2014/main" id="{CAB967BF-5F30-EE44-BAA2-8FB4E49F129E}"/>
              </a:ext>
            </a:extLst>
          </p:cNvPr>
          <p:cNvSpPr>
            <a:spLocks noGrp="1"/>
          </p:cNvSpPr>
          <p:nvPr>
            <p:ph idx="1"/>
          </p:nvPr>
        </p:nvSpPr>
        <p:spPr>
          <a:xfrm>
            <a:off x="457200" y="1981200"/>
            <a:ext cx="8420100" cy="3166269"/>
          </a:xfrm>
        </p:spPr>
        <p:txBody>
          <a:bodyPr>
            <a:normAutofit fontScale="92500" lnSpcReduction="10000"/>
          </a:bodyPr>
          <a:lstStyle/>
          <a:p>
            <a:r>
              <a:rPr lang="en-US" sz="3200" dirty="0"/>
              <a:t>Daniel 6:6-23</a:t>
            </a:r>
          </a:p>
          <a:p>
            <a:r>
              <a:rPr lang="en-US" sz="3200" dirty="0"/>
              <a:t>God Loves Faith That Is Built With Long-Standing Personal Habits. (10,16)</a:t>
            </a:r>
          </a:p>
          <a:p>
            <a:r>
              <a:rPr lang="en-US" sz="3200" dirty="0"/>
              <a:t>God Can Be Trusted In The Face of Danger. (11)</a:t>
            </a:r>
          </a:p>
          <a:p>
            <a:r>
              <a:rPr lang="en-US" sz="3200" dirty="0"/>
              <a:t>God Desires Faith Expressed In Our Word &amp; Behavior That Is Holy &amp; Upright. (14, 18, 22)</a:t>
            </a:r>
          </a:p>
          <a:p>
            <a:r>
              <a:rPr lang="en-US" sz="3200" dirty="0"/>
              <a:t>God Always Keeps His Promises. (9:1-2, 15-19)</a:t>
            </a:r>
          </a:p>
        </p:txBody>
      </p:sp>
    </p:spTree>
    <p:extLst>
      <p:ext uri="{BB962C8B-B14F-4D97-AF65-F5344CB8AC3E}">
        <p14:creationId xmlns:p14="http://schemas.microsoft.com/office/powerpoint/2010/main" val="3909583597"/>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18D3-1F95-5446-B2A7-E32309E63192}"/>
              </a:ext>
            </a:extLst>
          </p:cNvPr>
          <p:cNvSpPr>
            <a:spLocks noGrp="1"/>
          </p:cNvSpPr>
          <p:nvPr>
            <p:ph type="title"/>
          </p:nvPr>
        </p:nvSpPr>
        <p:spPr>
          <a:xfrm>
            <a:off x="628650" y="304270"/>
            <a:ext cx="7886700" cy="1295929"/>
          </a:xfrm>
        </p:spPr>
        <p:txBody>
          <a:bodyPr>
            <a:normAutofit fontScale="90000"/>
          </a:bodyPr>
          <a:lstStyle/>
          <a:p>
            <a:pPr algn="ctr"/>
            <a:r>
              <a:rPr lang="en-US" sz="4400" b="1" dirty="0"/>
              <a:t>D</a:t>
            </a:r>
            <a:r>
              <a:rPr lang="en-US" b="1" dirty="0"/>
              <a:t>ANIEL’S</a:t>
            </a:r>
            <a:r>
              <a:rPr lang="en-US" sz="4400" b="1" dirty="0"/>
              <a:t> P</a:t>
            </a:r>
            <a:r>
              <a:rPr lang="en-US" b="1" dirty="0"/>
              <a:t>ERSPECTIVE</a:t>
            </a:r>
            <a:br>
              <a:rPr lang="en-US" dirty="0"/>
            </a:br>
            <a:r>
              <a:rPr lang="en-US" sz="3300" i="1" dirty="0">
                <a:solidFill>
                  <a:schemeClr val="bg1"/>
                </a:solidFill>
              </a:rPr>
              <a:t>Complicated Decisions call for Godly Discernment.</a:t>
            </a:r>
            <a:endParaRPr lang="en-US" sz="3300" dirty="0">
              <a:solidFill>
                <a:schemeClr val="bg1"/>
              </a:solidFill>
            </a:endParaRPr>
          </a:p>
        </p:txBody>
      </p:sp>
      <p:sp>
        <p:nvSpPr>
          <p:cNvPr id="3" name="Content Placeholder 2">
            <a:extLst>
              <a:ext uri="{FF2B5EF4-FFF2-40B4-BE49-F238E27FC236}">
                <a16:creationId xmlns:a16="http://schemas.microsoft.com/office/drawing/2014/main" id="{CAB967BF-5F30-EE44-BAA2-8FB4E49F129E}"/>
              </a:ext>
            </a:extLst>
          </p:cNvPr>
          <p:cNvSpPr>
            <a:spLocks noGrp="1"/>
          </p:cNvSpPr>
          <p:nvPr>
            <p:ph idx="1"/>
          </p:nvPr>
        </p:nvSpPr>
        <p:spPr>
          <a:xfrm>
            <a:off x="590550" y="1981200"/>
            <a:ext cx="8210550" cy="3166269"/>
          </a:xfrm>
        </p:spPr>
        <p:txBody>
          <a:bodyPr>
            <a:normAutofit/>
          </a:bodyPr>
          <a:lstStyle/>
          <a:p>
            <a:r>
              <a:rPr lang="en-US" sz="3200" dirty="0"/>
              <a:t>On Public Service: Honor, Humility, &amp; Boldness</a:t>
            </a:r>
          </a:p>
          <a:p>
            <a:r>
              <a:rPr lang="en-US" sz="3200" dirty="0"/>
              <a:t>On Government Errors: Daniel knew that imperfect people, make imperfect laws. (6:6-9)</a:t>
            </a:r>
          </a:p>
          <a:p>
            <a:r>
              <a:rPr lang="en-US" sz="3200" dirty="0"/>
              <a:t>On God’s Protection: (6:10, 22)</a:t>
            </a:r>
          </a:p>
          <a:p>
            <a:r>
              <a:rPr lang="en-US" sz="3200" dirty="0"/>
              <a:t>On God’s Dominion: He knew that God’s rule is supreme &amp; everlasting. (6:26-28)</a:t>
            </a:r>
          </a:p>
          <a:p>
            <a:endParaRPr lang="en-US" sz="3200" dirty="0"/>
          </a:p>
        </p:txBody>
      </p:sp>
    </p:spTree>
    <p:extLst>
      <p:ext uri="{BB962C8B-B14F-4D97-AF65-F5344CB8AC3E}">
        <p14:creationId xmlns:p14="http://schemas.microsoft.com/office/powerpoint/2010/main" val="2827333895"/>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18D3-1F95-5446-B2A7-E32309E63192}"/>
              </a:ext>
            </a:extLst>
          </p:cNvPr>
          <p:cNvSpPr>
            <a:spLocks noGrp="1"/>
          </p:cNvSpPr>
          <p:nvPr>
            <p:ph type="title"/>
          </p:nvPr>
        </p:nvSpPr>
        <p:spPr>
          <a:xfrm>
            <a:off x="628650" y="304270"/>
            <a:ext cx="7886700" cy="1295929"/>
          </a:xfrm>
        </p:spPr>
        <p:txBody>
          <a:bodyPr>
            <a:normAutofit/>
          </a:bodyPr>
          <a:lstStyle/>
          <a:p>
            <a:pPr algn="ctr"/>
            <a:r>
              <a:rPr lang="en-US" sz="4400" b="1" i="1" dirty="0"/>
              <a:t>T</a:t>
            </a:r>
            <a:r>
              <a:rPr lang="en-US" b="1" i="1" dirty="0"/>
              <a:t>HIS</a:t>
            </a:r>
            <a:r>
              <a:rPr lang="en-US" sz="4400" b="1" i="1" dirty="0"/>
              <a:t> W</a:t>
            </a:r>
            <a:r>
              <a:rPr lang="en-US" b="1" i="1" dirty="0"/>
              <a:t>EEK: </a:t>
            </a:r>
            <a:r>
              <a:rPr lang="en-US" sz="4400" b="1" i="1" dirty="0">
                <a:solidFill>
                  <a:schemeClr val="bg1"/>
                </a:solidFill>
              </a:rPr>
              <a:t>E</a:t>
            </a:r>
            <a:r>
              <a:rPr lang="en-US" b="1" i="1" dirty="0">
                <a:solidFill>
                  <a:schemeClr val="bg1"/>
                </a:solidFill>
              </a:rPr>
              <a:t>XCEL </a:t>
            </a:r>
            <a:r>
              <a:rPr lang="en-US" sz="4400" b="1" i="1" dirty="0">
                <a:solidFill>
                  <a:schemeClr val="bg1"/>
                </a:solidFill>
              </a:rPr>
              <a:t>L</a:t>
            </a:r>
            <a:r>
              <a:rPr lang="en-US" b="1" i="1" dirty="0">
                <a:solidFill>
                  <a:schemeClr val="bg1"/>
                </a:solidFill>
              </a:rPr>
              <a:t>IKE </a:t>
            </a:r>
            <a:r>
              <a:rPr lang="en-US" sz="4400" b="1" i="1" dirty="0">
                <a:solidFill>
                  <a:schemeClr val="bg1"/>
                </a:solidFill>
              </a:rPr>
              <a:t>D</a:t>
            </a:r>
            <a:r>
              <a:rPr lang="en-US" b="1" i="1" dirty="0">
                <a:solidFill>
                  <a:schemeClr val="bg1"/>
                </a:solidFill>
              </a:rPr>
              <a:t>ANIEL</a:t>
            </a:r>
            <a:endParaRPr lang="en-US" sz="3300" i="1" dirty="0">
              <a:solidFill>
                <a:schemeClr val="bg1"/>
              </a:solidFill>
            </a:endParaRPr>
          </a:p>
        </p:txBody>
      </p:sp>
      <p:sp>
        <p:nvSpPr>
          <p:cNvPr id="3" name="Content Placeholder 2">
            <a:extLst>
              <a:ext uri="{FF2B5EF4-FFF2-40B4-BE49-F238E27FC236}">
                <a16:creationId xmlns:a16="http://schemas.microsoft.com/office/drawing/2014/main" id="{CAB967BF-5F30-EE44-BAA2-8FB4E49F129E}"/>
              </a:ext>
            </a:extLst>
          </p:cNvPr>
          <p:cNvSpPr>
            <a:spLocks noGrp="1"/>
          </p:cNvSpPr>
          <p:nvPr>
            <p:ph idx="1"/>
          </p:nvPr>
        </p:nvSpPr>
        <p:spPr>
          <a:xfrm>
            <a:off x="628650" y="1733550"/>
            <a:ext cx="8115300" cy="3733800"/>
          </a:xfrm>
        </p:spPr>
        <p:txBody>
          <a:bodyPr>
            <a:normAutofit fontScale="92500" lnSpcReduction="10000"/>
          </a:bodyPr>
          <a:lstStyle/>
          <a:p>
            <a:r>
              <a:rPr lang="en-US" sz="3200" dirty="0">
                <a:solidFill>
                  <a:srgbClr val="E6BC32"/>
                </a:solidFill>
              </a:rPr>
              <a:t>Excel In Your Responsibilities: </a:t>
            </a:r>
            <a:r>
              <a:rPr lang="en-US" sz="3200" dirty="0"/>
              <a:t>Give your very best, pick up any slack, tend to each task or team-member you’ve been entrusted with.</a:t>
            </a:r>
          </a:p>
          <a:p>
            <a:r>
              <a:rPr lang="en-US" sz="3200" dirty="0">
                <a:solidFill>
                  <a:srgbClr val="E6BC32"/>
                </a:solidFill>
              </a:rPr>
              <a:t>Excel In Your Faith: </a:t>
            </a:r>
            <a:r>
              <a:rPr lang="en-US" sz="3200" dirty="0"/>
              <a:t>Yield in matters of liberty while staying true to your Godly habits. Rededicate yourself to prayer.</a:t>
            </a:r>
          </a:p>
          <a:p>
            <a:r>
              <a:rPr lang="en-US" sz="3200" dirty="0">
                <a:solidFill>
                  <a:srgbClr val="E6BC32"/>
                </a:solidFill>
              </a:rPr>
              <a:t>Excel In Your Perspective: </a:t>
            </a:r>
            <a:r>
              <a:rPr lang="en-US" sz="3200" dirty="0"/>
              <a:t>Act with a calm and honorable spirit in the face of error and imperfection.</a:t>
            </a:r>
          </a:p>
          <a:p>
            <a:endParaRPr lang="en-US" sz="3200" dirty="0"/>
          </a:p>
        </p:txBody>
      </p:sp>
    </p:spTree>
    <p:extLst>
      <p:ext uri="{BB962C8B-B14F-4D97-AF65-F5344CB8AC3E}">
        <p14:creationId xmlns:p14="http://schemas.microsoft.com/office/powerpoint/2010/main" val="2992760138"/>
      </p:ext>
    </p:extLst>
  </p:cSld>
  <p:clrMapOvr>
    <a:masterClrMapping/>
  </p:clrMapOvr>
  <p:transition spd="slow">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TotalTime>
  <Words>1969</Words>
  <Application>Microsoft Macintosh PowerPoint</Application>
  <PresentationFormat>On-screen Show (16:10)</PresentationFormat>
  <Paragraphs>154</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Excel Like Daniel</vt:lpstr>
      <vt:lpstr>Daniel Is A Model of Excellence</vt:lpstr>
      <vt:lpstr>PowerPoint Presentation</vt:lpstr>
      <vt:lpstr>DANIEL’S WORK ETHIC Challenging Problems call for Trustworthy People.</vt:lpstr>
      <vt:lpstr>DANIEL’S FAITH IN GOD Changing Environments call for Grounded Convictions</vt:lpstr>
      <vt:lpstr>DANIEL’S PERSPECTIVE Complicated Decisions call for Godly Discernment.</vt:lpstr>
      <vt:lpstr>THIS WEEK: EXCEL LIKE DANIEL</vt:lpstr>
      <vt:lpstr>Excel Like Daniel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Like Daniel</dc:title>
  <dc:creator>Phillip Shumake</dc:creator>
  <cp:lastModifiedBy>Phillip Shumake</cp:lastModifiedBy>
  <cp:revision>117</cp:revision>
  <dcterms:created xsi:type="dcterms:W3CDTF">2020-05-13T14:24:09Z</dcterms:created>
  <dcterms:modified xsi:type="dcterms:W3CDTF">2020-05-16T20:25:28Z</dcterms:modified>
</cp:coreProperties>
</file>