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1"/>
    <p:restoredTop sz="95707"/>
  </p:normalViewPr>
  <p:slideViewPr>
    <p:cSldViewPr snapToGrid="0" snapToObjects="1">
      <p:cViewPr varScale="1">
        <p:scale>
          <a:sx n="130" d="100"/>
          <a:sy n="130" d="100"/>
        </p:scale>
        <p:origin x="3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6/5/20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36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6/5/20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5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6/5/20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6/5/20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9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6/5/20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58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6/5/20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35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6/5/20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3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6/5/20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73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6/5/20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52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6/5/20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5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6/5/20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1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D3D4A-8DA0-B34D-BFF1-A9527CE3BBD6}" type="datetimeFigureOut">
              <a:rPr lang="en-US" smtClean="0"/>
              <a:t>6/5/20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771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5B102-DAF7-2446-96E3-2E3D7BCFD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459" y="867833"/>
            <a:ext cx="7917082" cy="1989667"/>
          </a:xfrm>
        </p:spPr>
        <p:txBody>
          <a:bodyPr>
            <a:normAutofit/>
          </a:bodyPr>
          <a:lstStyle/>
          <a:p>
            <a:r>
              <a:rPr lang="en-US" sz="4800" dirty="0"/>
              <a:t>The Good Samaritan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DED552-98A6-F941-A8B8-8DA7B86400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Luke 10:25-37</a:t>
            </a:r>
          </a:p>
        </p:txBody>
      </p:sp>
    </p:spTree>
    <p:extLst>
      <p:ext uri="{BB962C8B-B14F-4D97-AF65-F5344CB8AC3E}">
        <p14:creationId xmlns:p14="http://schemas.microsoft.com/office/powerpoint/2010/main" val="2849425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6E840-8E2D-6C48-93B7-ADBC8E4C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8632"/>
            <a:ext cx="7886700" cy="1104636"/>
          </a:xfrm>
        </p:spPr>
        <p:txBody>
          <a:bodyPr/>
          <a:lstStyle/>
          <a:p>
            <a:pPr algn="ctr"/>
            <a:r>
              <a:rPr lang="en-US" sz="3600" dirty="0"/>
              <a:t>The Good Samaritan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26798-EC56-3743-9F84-71C36D4B2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627" y="1153267"/>
            <a:ext cx="8780745" cy="4490449"/>
          </a:xfrm>
        </p:spPr>
        <p:txBody>
          <a:bodyPr>
            <a:normAutofit fontScale="92500"/>
          </a:bodyPr>
          <a:lstStyle/>
          <a:p>
            <a:r>
              <a:rPr lang="en-US" sz="2800" b="1" dirty="0"/>
              <a:t>The Greatest Commands</a:t>
            </a:r>
          </a:p>
          <a:p>
            <a:pPr lvl="1"/>
            <a:r>
              <a:rPr lang="en-US" sz="2500" b="1" dirty="0"/>
              <a:t>Loving God (cf. Luke 10:38-42)</a:t>
            </a:r>
          </a:p>
          <a:p>
            <a:pPr lvl="1"/>
            <a:r>
              <a:rPr lang="en-US" sz="2500" b="1" dirty="0"/>
              <a:t>Loving Neighbor (cf. Luke 10:30-37)</a:t>
            </a:r>
          </a:p>
          <a:p>
            <a:r>
              <a:rPr lang="en-US" sz="2800" b="1" dirty="0"/>
              <a:t>Samaritans &amp; Jews</a:t>
            </a:r>
          </a:p>
          <a:p>
            <a:pPr lvl="1"/>
            <a:r>
              <a:rPr lang="en-US" sz="2500" b="1" dirty="0"/>
              <a:t>“The Samaritan woman said to him, ‘How is it that you, a Jew, ask for a drink from me, a woman of Samaria?’ (For Jews have no dealings with Samaritans.)” (John 4:9)</a:t>
            </a:r>
          </a:p>
          <a:p>
            <a:pPr lvl="1"/>
            <a:r>
              <a:rPr lang="en-US" sz="2500" b="1" dirty="0"/>
              <a:t>“And the king of Assyria brought people from Babylon, </a:t>
            </a:r>
            <a:r>
              <a:rPr lang="en-US" sz="2500" b="1" dirty="0" err="1"/>
              <a:t>Cuthah</a:t>
            </a:r>
            <a:r>
              <a:rPr lang="en-US" sz="2500" b="1" dirty="0"/>
              <a:t>, </a:t>
            </a:r>
            <a:r>
              <a:rPr lang="en-US" sz="2500" b="1" dirty="0" err="1"/>
              <a:t>Avva</a:t>
            </a:r>
            <a:r>
              <a:rPr lang="en-US" sz="2500" b="1" dirty="0"/>
              <a:t>, </a:t>
            </a:r>
            <a:r>
              <a:rPr lang="en-US" sz="2500" b="1" dirty="0" err="1"/>
              <a:t>Hamath</a:t>
            </a:r>
            <a:r>
              <a:rPr lang="en-US" sz="2500" b="1" dirty="0"/>
              <a:t>, and Sepharvaim, and placed them in the cities of Samaria instead of the people of Israel. And they took possession of Samaria and lived in its cities.” (2 Kings 17:24)</a:t>
            </a:r>
          </a:p>
          <a:p>
            <a:r>
              <a:rPr lang="en-US" sz="2800" b="1" dirty="0"/>
              <a:t>Jesus Rejected by Samaritans (Luke 9:51-56)</a:t>
            </a:r>
          </a:p>
          <a:p>
            <a:pPr marL="342900" lvl="1" indent="0">
              <a:buNone/>
            </a:pPr>
            <a:endParaRPr lang="en-US" sz="2400" b="1" dirty="0"/>
          </a:p>
          <a:p>
            <a:pPr lv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1636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6E840-8E2D-6C48-93B7-ADBC8E4C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8632"/>
            <a:ext cx="7886700" cy="1104636"/>
          </a:xfrm>
        </p:spPr>
        <p:txBody>
          <a:bodyPr/>
          <a:lstStyle/>
          <a:p>
            <a:pPr algn="ctr"/>
            <a:r>
              <a:rPr lang="en-US" sz="3600" dirty="0"/>
              <a:t>The Good Samaritan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26798-EC56-3743-9F84-71C36D4B2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627" y="1081549"/>
            <a:ext cx="8780745" cy="4562168"/>
          </a:xfrm>
        </p:spPr>
        <p:txBody>
          <a:bodyPr>
            <a:normAutofit/>
          </a:bodyPr>
          <a:lstStyle/>
          <a:p>
            <a:r>
              <a:rPr lang="en-US" sz="2800" b="1" dirty="0"/>
              <a:t>“Do this and you will live” (vs. 28)</a:t>
            </a:r>
          </a:p>
          <a:p>
            <a:pPr marL="0" indent="0">
              <a:buNone/>
            </a:pPr>
            <a:endParaRPr lang="en-US" sz="2500" b="1" dirty="0"/>
          </a:p>
          <a:p>
            <a:r>
              <a:rPr lang="en-US" sz="2800" b="1" dirty="0"/>
              <a:t>“Who is my neighbor?” (vs. 29)</a:t>
            </a:r>
          </a:p>
          <a:p>
            <a:endParaRPr lang="en-US" sz="2800" b="1" dirty="0"/>
          </a:p>
          <a:p>
            <a:r>
              <a:rPr lang="en-US" sz="2800" b="1" dirty="0"/>
              <a:t>A Dangerous Journey</a:t>
            </a:r>
          </a:p>
          <a:p>
            <a:endParaRPr lang="en-US" sz="2800" b="1" dirty="0"/>
          </a:p>
          <a:p>
            <a:r>
              <a:rPr lang="en-US" sz="2800" b="1" dirty="0"/>
              <a:t>“Passed by on the other side” (vs. 31, 32)</a:t>
            </a:r>
          </a:p>
          <a:p>
            <a:endParaRPr lang="en-US" sz="2800" b="1" dirty="0"/>
          </a:p>
          <a:p>
            <a:r>
              <a:rPr lang="en-US" sz="2800" b="1" dirty="0"/>
              <a:t>“And the next day…” (vs. 35)</a:t>
            </a:r>
            <a:endParaRPr lang="en-US" sz="2500" b="1" dirty="0"/>
          </a:p>
          <a:p>
            <a:pPr marL="342900" lvl="1" indent="0">
              <a:buNone/>
            </a:pPr>
            <a:endParaRPr lang="en-US" sz="2500" b="1" dirty="0"/>
          </a:p>
          <a:p>
            <a:pPr marL="342900" lvl="1" indent="0">
              <a:buNone/>
            </a:pPr>
            <a:endParaRPr lang="en-US" sz="2400" b="1" dirty="0"/>
          </a:p>
          <a:p>
            <a:pPr lv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6149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6E840-8E2D-6C48-93B7-ADBC8E4C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8632"/>
            <a:ext cx="7886700" cy="1104636"/>
          </a:xfrm>
        </p:spPr>
        <p:txBody>
          <a:bodyPr/>
          <a:lstStyle/>
          <a:p>
            <a:pPr algn="ctr"/>
            <a:r>
              <a:rPr lang="en-US" sz="3600" dirty="0"/>
              <a:t>The Activity of Mercy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26798-EC56-3743-9F84-71C36D4B2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627" y="1153267"/>
            <a:ext cx="8780745" cy="4490449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Emphasis on “Doing”</a:t>
            </a:r>
          </a:p>
          <a:p>
            <a:pPr lvl="1"/>
            <a:r>
              <a:rPr lang="en-US" sz="2500" b="1" dirty="0"/>
              <a:t>”Do this and you will live” (vs. 28)</a:t>
            </a:r>
          </a:p>
          <a:p>
            <a:pPr lvl="1"/>
            <a:r>
              <a:rPr lang="en-US" sz="2500" b="1" dirty="0"/>
              <a:t>“Go and do likewise” (vs. 37)</a:t>
            </a:r>
          </a:p>
          <a:p>
            <a:pPr lvl="1"/>
            <a:endParaRPr lang="en-US" sz="2500" b="1" dirty="0"/>
          </a:p>
          <a:p>
            <a:r>
              <a:rPr lang="en-US" sz="2800" b="1" dirty="0"/>
              <a:t>Actions of the Samaritan</a:t>
            </a:r>
          </a:p>
          <a:p>
            <a:pPr lvl="1"/>
            <a:r>
              <a:rPr lang="en-US" sz="2500" b="1" dirty="0"/>
              <a:t>“went, bound, poured, set, brought, took”</a:t>
            </a:r>
            <a:r>
              <a:rPr lang="en-US" sz="2500" dirty="0"/>
              <a:t> </a:t>
            </a:r>
          </a:p>
          <a:p>
            <a:pPr lvl="1"/>
            <a:r>
              <a:rPr lang="en-US" sz="2500" b="1" dirty="0"/>
              <a:t>Didn’t Ignore</a:t>
            </a:r>
          </a:p>
          <a:p>
            <a:pPr lvl="1"/>
            <a:r>
              <a:rPr lang="en-US" sz="2500" b="1" dirty="0"/>
              <a:t>Healed</a:t>
            </a:r>
          </a:p>
          <a:p>
            <a:pPr lvl="1"/>
            <a:r>
              <a:rPr lang="en-US" sz="2500" b="1" dirty="0"/>
              <a:t>Provided Transportation</a:t>
            </a:r>
          </a:p>
          <a:p>
            <a:pPr lvl="1"/>
            <a:r>
              <a:rPr lang="en-US" sz="2500" b="1" dirty="0"/>
              <a:t>Financial Help</a:t>
            </a:r>
          </a:p>
          <a:p>
            <a:pPr marL="342900" lvl="1" indent="0">
              <a:buNone/>
            </a:pPr>
            <a:endParaRPr lang="en-US" sz="2500" b="1" dirty="0"/>
          </a:p>
          <a:p>
            <a:r>
              <a:rPr lang="en-US" sz="2800" b="1" dirty="0"/>
              <a:t>What Opportunities Are In Front of You? </a:t>
            </a:r>
          </a:p>
          <a:p>
            <a:endParaRPr lang="en-US" sz="2800" b="1" dirty="0"/>
          </a:p>
          <a:p>
            <a:pPr lvl="1"/>
            <a:endParaRPr lang="en-US" sz="25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342900" lvl="1" indent="0">
              <a:buNone/>
            </a:pPr>
            <a:endParaRPr lang="en-US" sz="2500" b="1" dirty="0"/>
          </a:p>
          <a:p>
            <a:pPr marL="342900" lvl="1" indent="0">
              <a:buNone/>
            </a:pPr>
            <a:endParaRPr lang="en-US" sz="2400" b="1" dirty="0"/>
          </a:p>
          <a:p>
            <a:pPr lv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3278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6E840-8E2D-6C48-93B7-ADBC8E4C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8632"/>
            <a:ext cx="7886700" cy="1104636"/>
          </a:xfrm>
        </p:spPr>
        <p:txBody>
          <a:bodyPr/>
          <a:lstStyle/>
          <a:p>
            <a:pPr algn="ctr"/>
            <a:r>
              <a:rPr lang="en-US" sz="3600" dirty="0"/>
              <a:t>The Scope of Mercy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26798-EC56-3743-9F84-71C36D4B2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627" y="1153267"/>
            <a:ext cx="8780745" cy="4490449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“Who is my neighbor” </a:t>
            </a:r>
          </a:p>
          <a:p>
            <a:pPr lvl="1"/>
            <a:r>
              <a:rPr lang="en-US" sz="2500" b="1" dirty="0"/>
              <a:t>Sought to Limit His Responsibility</a:t>
            </a:r>
          </a:p>
          <a:p>
            <a:pPr lvl="1"/>
            <a:r>
              <a:rPr lang="en-US" sz="2500" b="1" dirty="0"/>
              <a:t>We May Limit “Who” Our Neighbor Is</a:t>
            </a:r>
          </a:p>
          <a:p>
            <a:pPr lvl="1"/>
            <a:r>
              <a:rPr lang="en-US" sz="2500" b="1"/>
              <a:t>We May Limit </a:t>
            </a:r>
            <a:r>
              <a:rPr lang="en-US" sz="2500" b="1" dirty="0"/>
              <a:t>“When” To Help Our </a:t>
            </a:r>
            <a:r>
              <a:rPr lang="en-US" sz="2500" b="1"/>
              <a:t>Neighbor Too Quickly</a:t>
            </a:r>
            <a:endParaRPr lang="en-US" sz="2500" b="1" dirty="0"/>
          </a:p>
          <a:p>
            <a:pPr marL="342900" lvl="1" indent="0">
              <a:buNone/>
            </a:pPr>
            <a:endParaRPr lang="en-US" sz="2500" b="1" dirty="0"/>
          </a:p>
          <a:p>
            <a:r>
              <a:rPr lang="en-US" sz="2800" b="1" dirty="0"/>
              <a:t>“If we be never obliged to relieve others' burdens, but when we can do it without burdening ourselves, then how do we bear our neighbor’s burdens, when we bear no burden at all?”</a:t>
            </a:r>
          </a:p>
          <a:p>
            <a:pPr lvl="1"/>
            <a:endParaRPr lang="en-US" sz="2500" b="1" dirty="0"/>
          </a:p>
          <a:p>
            <a:r>
              <a:rPr lang="en-US" sz="2800" b="1" dirty="0"/>
              <a:t>A Question of Eternal Life</a:t>
            </a:r>
          </a:p>
          <a:p>
            <a:endParaRPr lang="en-US" sz="2800" b="1" dirty="0"/>
          </a:p>
          <a:p>
            <a:pPr lvl="1"/>
            <a:endParaRPr lang="en-US" sz="25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342900" lvl="1" indent="0">
              <a:buNone/>
            </a:pPr>
            <a:endParaRPr lang="en-US" sz="2500" b="1" dirty="0"/>
          </a:p>
          <a:p>
            <a:pPr marL="342900" lvl="1" indent="0">
              <a:buNone/>
            </a:pPr>
            <a:endParaRPr lang="en-US" sz="2400" b="1" dirty="0"/>
          </a:p>
          <a:p>
            <a:pPr lv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9630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6E840-8E2D-6C48-93B7-ADBC8E4C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8632"/>
            <a:ext cx="7886700" cy="1104636"/>
          </a:xfrm>
        </p:spPr>
        <p:txBody>
          <a:bodyPr/>
          <a:lstStyle/>
          <a:p>
            <a:pPr algn="ctr"/>
            <a:r>
              <a:rPr lang="en-US" sz="3600" dirty="0"/>
              <a:t>The Power &amp; Motive to Show Mercy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26798-EC56-3743-9F84-71C36D4B2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627" y="1153267"/>
            <a:ext cx="8780745" cy="4490449"/>
          </a:xfrm>
        </p:spPr>
        <p:txBody>
          <a:bodyPr>
            <a:normAutofit/>
          </a:bodyPr>
          <a:lstStyle/>
          <a:p>
            <a:r>
              <a:rPr lang="en-US" sz="2800" b="1" dirty="0"/>
              <a:t>“</a:t>
            </a:r>
            <a:r>
              <a:rPr lang="en-US" sz="2800" b="1" baseline="30000" dirty="0"/>
              <a:t>1</a:t>
            </a:r>
            <a:r>
              <a:rPr lang="en-US" sz="2800" b="1" dirty="0"/>
              <a:t>And you were dead in the trespasses and sins… </a:t>
            </a:r>
            <a:r>
              <a:rPr lang="en-US" sz="2800" b="1" baseline="30000" dirty="0"/>
              <a:t>4</a:t>
            </a:r>
            <a:r>
              <a:rPr lang="en-US" sz="2800" b="1" dirty="0"/>
              <a:t>But God, being rich in mercy, because of the great love with which he loved us…” (Ephesians 2:1, 4)</a:t>
            </a:r>
          </a:p>
          <a:p>
            <a:pPr lvl="1"/>
            <a:endParaRPr lang="en-US" sz="2500" b="1" dirty="0"/>
          </a:p>
          <a:p>
            <a:r>
              <a:rPr lang="en-US" sz="2800" b="1" dirty="0"/>
              <a:t>“</a:t>
            </a:r>
            <a:r>
              <a:rPr lang="en-US" sz="2800" b="1" baseline="30000" dirty="0"/>
              <a:t>6</a:t>
            </a:r>
            <a:r>
              <a:rPr lang="en-US" sz="2800" b="1" dirty="0"/>
              <a:t>This mystery is that the Gentiles are fellow heirs, members of the same body, and partakers of the promise in Christ Jesus through the gospel… </a:t>
            </a:r>
            <a:r>
              <a:rPr lang="en-US" sz="2800" b="1" baseline="30000" dirty="0"/>
              <a:t>10</a:t>
            </a:r>
            <a:r>
              <a:rPr lang="en-US" sz="2800" b="1" dirty="0"/>
              <a:t>so that through the church the manifold wisdom of God might now be made known to the rulers and authorities in the heavenly places.” (Ephesians 3:6, 10)</a:t>
            </a:r>
          </a:p>
          <a:p>
            <a:pPr lvl="1"/>
            <a:endParaRPr lang="en-US" sz="25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342900" lvl="1" indent="0">
              <a:buNone/>
            </a:pPr>
            <a:endParaRPr lang="en-US" sz="2500" b="1" dirty="0"/>
          </a:p>
          <a:p>
            <a:pPr marL="342900" lvl="1" indent="0">
              <a:buNone/>
            </a:pPr>
            <a:endParaRPr lang="en-US" sz="2400" b="1" dirty="0"/>
          </a:p>
          <a:p>
            <a:pPr lv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873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3403</TotalTime>
  <Words>437</Words>
  <Application>Microsoft Macintosh PowerPoint</Application>
  <PresentationFormat>On-screen Show (16:10)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Good Samaritan</vt:lpstr>
      <vt:lpstr>The Good Samaritan</vt:lpstr>
      <vt:lpstr>The Good Samaritan</vt:lpstr>
      <vt:lpstr>The Activity of Mercy</vt:lpstr>
      <vt:lpstr>The Scope of Mercy</vt:lpstr>
      <vt:lpstr>The Power &amp; Motive to Show Mercy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Throne of God</dc:title>
  <dc:creator>Erik Borlaug</dc:creator>
  <cp:lastModifiedBy>Erik Borlaug</cp:lastModifiedBy>
  <cp:revision>45</cp:revision>
  <dcterms:created xsi:type="dcterms:W3CDTF">2019-12-19T19:39:40Z</dcterms:created>
  <dcterms:modified xsi:type="dcterms:W3CDTF">2020-06-06T17:44:48Z</dcterms:modified>
</cp:coreProperties>
</file>