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0" r:id="rId6"/>
    <p:sldId id="261" r:id="rId7"/>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216"/>
    <p:restoredTop sz="95707"/>
  </p:normalViewPr>
  <p:slideViewPr>
    <p:cSldViewPr snapToGrid="0" snapToObjects="1">
      <p:cViewPr varScale="1">
        <p:scale>
          <a:sx n="102" d="100"/>
          <a:sy n="102" d="100"/>
        </p:scale>
        <p:origin x="176" y="3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FFD3D4A-8DA0-B34D-BFF1-A9527CE3BBD6}" type="datetimeFigureOut">
              <a:rPr lang="en-US" smtClean="0"/>
              <a:t>7/16/20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4119036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FD3D4A-8DA0-B34D-BFF1-A9527CE3BBD6}" type="datetimeFigureOut">
              <a:rPr lang="en-US" smtClean="0"/>
              <a:t>7/16/20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2897657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FD3D4A-8DA0-B34D-BFF1-A9527CE3BBD6}" type="datetimeFigureOut">
              <a:rPr lang="en-US" smtClean="0"/>
              <a:t>7/16/20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31739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FD3D4A-8DA0-B34D-BFF1-A9527CE3BBD6}" type="datetimeFigureOut">
              <a:rPr lang="en-US" smtClean="0"/>
              <a:t>7/16/20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447395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FD3D4A-8DA0-B34D-BFF1-A9527CE3BBD6}" type="datetimeFigureOut">
              <a:rPr lang="en-US" smtClean="0"/>
              <a:t>7/16/20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2729587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FD3D4A-8DA0-B34D-BFF1-A9527CE3BBD6}" type="datetimeFigureOut">
              <a:rPr lang="en-US" smtClean="0"/>
              <a:t>7/16/20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563335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FD3D4A-8DA0-B34D-BFF1-A9527CE3BBD6}" type="datetimeFigureOut">
              <a:rPr lang="en-US" smtClean="0"/>
              <a:t>7/16/20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3541132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FFD3D4A-8DA0-B34D-BFF1-A9527CE3BBD6}" type="datetimeFigureOut">
              <a:rPr lang="en-US" smtClean="0"/>
              <a:t>7/16/20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2777073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FD3D4A-8DA0-B34D-BFF1-A9527CE3BBD6}" type="datetimeFigureOut">
              <a:rPr lang="en-US" smtClean="0"/>
              <a:t>7/16/20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2769652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FFD3D4A-8DA0-B34D-BFF1-A9527CE3BBD6}" type="datetimeFigureOut">
              <a:rPr lang="en-US" smtClean="0"/>
              <a:t>7/16/20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1308353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FFD3D4A-8DA0-B34D-BFF1-A9527CE3BBD6}" type="datetimeFigureOut">
              <a:rPr lang="en-US" smtClean="0"/>
              <a:t>7/16/20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4273910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8FFD3D4A-8DA0-B34D-BFF1-A9527CE3BBD6}" type="datetimeFigureOut">
              <a:rPr lang="en-US" smtClean="0"/>
              <a:t>7/16/20</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5C8E8D8C-AC47-594C-B5B1-2F726F7ED1D7}" type="slidenum">
              <a:rPr lang="en-US" smtClean="0"/>
              <a:t>‹#›</a:t>
            </a:fld>
            <a:endParaRPr lang="en-US"/>
          </a:p>
        </p:txBody>
      </p:sp>
    </p:spTree>
    <p:extLst>
      <p:ext uri="{BB962C8B-B14F-4D97-AF65-F5344CB8AC3E}">
        <p14:creationId xmlns:p14="http://schemas.microsoft.com/office/powerpoint/2010/main" val="283007717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B102-DAF7-2446-96E3-2E3D7BCFDE60}"/>
              </a:ext>
            </a:extLst>
          </p:cNvPr>
          <p:cNvSpPr>
            <a:spLocks noGrp="1"/>
          </p:cNvSpPr>
          <p:nvPr>
            <p:ph type="ctrTitle"/>
          </p:nvPr>
        </p:nvSpPr>
        <p:spPr>
          <a:xfrm>
            <a:off x="613459" y="867833"/>
            <a:ext cx="7917082" cy="1989667"/>
          </a:xfrm>
        </p:spPr>
        <p:txBody>
          <a:bodyPr>
            <a:normAutofit/>
          </a:bodyPr>
          <a:lstStyle/>
          <a:p>
            <a:r>
              <a:rPr lang="en-US" sz="4800" dirty="0"/>
              <a:t>Lessons From the Wilderness</a:t>
            </a:r>
          </a:p>
        </p:txBody>
      </p:sp>
      <p:sp>
        <p:nvSpPr>
          <p:cNvPr id="5" name="Subtitle 4">
            <a:extLst>
              <a:ext uri="{FF2B5EF4-FFF2-40B4-BE49-F238E27FC236}">
                <a16:creationId xmlns:a16="http://schemas.microsoft.com/office/drawing/2014/main" id="{9C0CB6A8-0491-9744-9739-2A01574854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49425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6E840-8E2D-6C48-93B7-ADBC8E4C183E}"/>
              </a:ext>
            </a:extLst>
          </p:cNvPr>
          <p:cNvSpPr>
            <a:spLocks noGrp="1"/>
          </p:cNvSpPr>
          <p:nvPr>
            <p:ph type="title"/>
          </p:nvPr>
        </p:nvSpPr>
        <p:spPr>
          <a:xfrm>
            <a:off x="628650" y="48632"/>
            <a:ext cx="7886700" cy="1104636"/>
          </a:xfrm>
        </p:spPr>
        <p:txBody>
          <a:bodyPr/>
          <a:lstStyle/>
          <a:p>
            <a:pPr algn="ctr"/>
            <a:r>
              <a:rPr lang="en-US" sz="3600" dirty="0"/>
              <a:t>Characteristics of the Wilderness</a:t>
            </a:r>
            <a:endParaRPr lang="en-US" dirty="0"/>
          </a:p>
        </p:txBody>
      </p:sp>
      <p:sp>
        <p:nvSpPr>
          <p:cNvPr id="3" name="Content Placeholder 2">
            <a:extLst>
              <a:ext uri="{FF2B5EF4-FFF2-40B4-BE49-F238E27FC236}">
                <a16:creationId xmlns:a16="http://schemas.microsoft.com/office/drawing/2014/main" id="{07726798-EC56-3743-9F84-71C36D4B206A}"/>
              </a:ext>
            </a:extLst>
          </p:cNvPr>
          <p:cNvSpPr>
            <a:spLocks noGrp="1"/>
          </p:cNvSpPr>
          <p:nvPr>
            <p:ph idx="1"/>
          </p:nvPr>
        </p:nvSpPr>
        <p:spPr>
          <a:xfrm>
            <a:off x="181627" y="1153267"/>
            <a:ext cx="8780745" cy="4490449"/>
          </a:xfrm>
        </p:spPr>
        <p:txBody>
          <a:bodyPr>
            <a:normAutofit/>
          </a:bodyPr>
          <a:lstStyle/>
          <a:p>
            <a:r>
              <a:rPr lang="en-US" sz="2800" b="1" dirty="0"/>
              <a:t>Three Travel Narratives</a:t>
            </a:r>
          </a:p>
          <a:p>
            <a:pPr lvl="1"/>
            <a:r>
              <a:rPr lang="en-US" sz="2500" b="1" dirty="0"/>
              <a:t>Egypt to Sinai (Exodus 13-19)</a:t>
            </a:r>
          </a:p>
          <a:p>
            <a:pPr lvl="1"/>
            <a:r>
              <a:rPr lang="en-US" sz="2500" b="1" dirty="0"/>
              <a:t>Sinai to Kadesh (Numbers 11-12)</a:t>
            </a:r>
          </a:p>
          <a:p>
            <a:pPr lvl="1"/>
            <a:r>
              <a:rPr lang="en-US" sz="2500" b="1" dirty="0"/>
              <a:t>Kadesh to Transjordan (Numbers 20-21)</a:t>
            </a:r>
          </a:p>
          <a:p>
            <a:r>
              <a:rPr lang="en-US" sz="2800" b="1" dirty="0"/>
              <a:t>Terrifying</a:t>
            </a:r>
          </a:p>
          <a:p>
            <a:pPr lvl="1"/>
            <a:r>
              <a:rPr lang="en-US" sz="2500" b="1" dirty="0"/>
              <a:t>“…who led you through the great and </a:t>
            </a:r>
            <a:r>
              <a:rPr lang="en-US" sz="2500" b="1" u="sng" dirty="0"/>
              <a:t>terrifying</a:t>
            </a:r>
            <a:r>
              <a:rPr lang="en-US" sz="2500" b="1" dirty="0"/>
              <a:t> wilderness, with its </a:t>
            </a:r>
            <a:r>
              <a:rPr lang="en-US" sz="2500" b="1" u="sng" dirty="0"/>
              <a:t>fiery serpents</a:t>
            </a:r>
            <a:r>
              <a:rPr lang="en-US" sz="2500" b="1" dirty="0"/>
              <a:t> and </a:t>
            </a:r>
            <a:r>
              <a:rPr lang="en-US" sz="2500" b="1" u="sng" dirty="0"/>
              <a:t>scorpions</a:t>
            </a:r>
            <a:r>
              <a:rPr lang="en-US" sz="2500" b="1" dirty="0"/>
              <a:t> and </a:t>
            </a:r>
            <a:r>
              <a:rPr lang="en-US" sz="2500" b="1" u="sng" dirty="0"/>
              <a:t>thirsty ground</a:t>
            </a:r>
            <a:r>
              <a:rPr lang="en-US" sz="2500" b="1" dirty="0"/>
              <a:t> where there was no water, who brought you water out of the flinty rock…” (Deut. 8:15)</a:t>
            </a:r>
          </a:p>
          <a:p>
            <a:pPr lvl="1"/>
            <a:r>
              <a:rPr lang="en-US" sz="2500" b="1" dirty="0"/>
              <a:t>Threat of Enemies</a:t>
            </a:r>
          </a:p>
          <a:p>
            <a:pPr lvl="1"/>
            <a:r>
              <a:rPr lang="en-US" sz="2500" b="1" dirty="0"/>
              <a:t>Deaths</a:t>
            </a:r>
          </a:p>
        </p:txBody>
      </p:sp>
    </p:spTree>
    <p:extLst>
      <p:ext uri="{BB962C8B-B14F-4D97-AF65-F5344CB8AC3E}">
        <p14:creationId xmlns:p14="http://schemas.microsoft.com/office/powerpoint/2010/main" val="2816360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6E840-8E2D-6C48-93B7-ADBC8E4C183E}"/>
              </a:ext>
            </a:extLst>
          </p:cNvPr>
          <p:cNvSpPr>
            <a:spLocks noGrp="1"/>
          </p:cNvSpPr>
          <p:nvPr>
            <p:ph type="title"/>
          </p:nvPr>
        </p:nvSpPr>
        <p:spPr>
          <a:xfrm>
            <a:off x="628650" y="48632"/>
            <a:ext cx="7886700" cy="1104636"/>
          </a:xfrm>
        </p:spPr>
        <p:txBody>
          <a:bodyPr/>
          <a:lstStyle/>
          <a:p>
            <a:pPr algn="ctr"/>
            <a:r>
              <a:rPr lang="en-US" sz="3600" dirty="0"/>
              <a:t>Characteristics of the Wilderness</a:t>
            </a:r>
            <a:endParaRPr lang="en-US" dirty="0"/>
          </a:p>
        </p:txBody>
      </p:sp>
      <p:sp>
        <p:nvSpPr>
          <p:cNvPr id="3" name="Content Placeholder 2">
            <a:extLst>
              <a:ext uri="{FF2B5EF4-FFF2-40B4-BE49-F238E27FC236}">
                <a16:creationId xmlns:a16="http://schemas.microsoft.com/office/drawing/2014/main" id="{07726798-EC56-3743-9F84-71C36D4B206A}"/>
              </a:ext>
            </a:extLst>
          </p:cNvPr>
          <p:cNvSpPr>
            <a:spLocks noGrp="1"/>
          </p:cNvSpPr>
          <p:nvPr>
            <p:ph idx="1"/>
          </p:nvPr>
        </p:nvSpPr>
        <p:spPr>
          <a:xfrm>
            <a:off x="181627" y="1153267"/>
            <a:ext cx="8780745" cy="4490449"/>
          </a:xfrm>
        </p:spPr>
        <p:txBody>
          <a:bodyPr>
            <a:normAutofit fontScale="92500" lnSpcReduction="10000"/>
          </a:bodyPr>
          <a:lstStyle/>
          <a:p>
            <a:r>
              <a:rPr lang="en-US" sz="2800" b="1" dirty="0"/>
              <a:t>“</a:t>
            </a:r>
            <a:r>
              <a:rPr lang="en-US" sz="2800" b="1" baseline="30000" dirty="0"/>
              <a:t>17</a:t>
            </a:r>
            <a:r>
              <a:rPr lang="en-US" sz="2800" b="1" dirty="0"/>
              <a:t>And with whom was he provoked for forty years? Was it not with those who sinned, whose bodies fell in the wilderness? </a:t>
            </a:r>
            <a:r>
              <a:rPr lang="en-US" sz="2800" b="1" baseline="30000" dirty="0"/>
              <a:t>18</a:t>
            </a:r>
            <a:r>
              <a:rPr lang="en-US" sz="2800" b="1" dirty="0"/>
              <a:t>And to whom did he swear that they would not enter his rest, but to those who were disobedient? </a:t>
            </a:r>
            <a:r>
              <a:rPr lang="en-US" sz="2800" b="1" baseline="30000" dirty="0"/>
              <a:t>19</a:t>
            </a:r>
            <a:r>
              <a:rPr lang="en-US" sz="2800" b="1" dirty="0"/>
              <a:t>So we see that they were unable to enter because of unbelief. </a:t>
            </a:r>
            <a:r>
              <a:rPr lang="en-US" sz="2800" b="1" baseline="30000" dirty="0"/>
              <a:t>4:1</a:t>
            </a:r>
            <a:r>
              <a:rPr lang="en-US" sz="2800" b="1" dirty="0"/>
              <a:t>Therefore, while the promise of entering his rest still stands, let us fear lest any of you should seem to have failed to reach it.” (Hebrews 3:17-4:1)</a:t>
            </a:r>
          </a:p>
          <a:p>
            <a:pPr marL="0" indent="0">
              <a:buNone/>
            </a:pPr>
            <a:endParaRPr lang="en-US" sz="2800" b="1" dirty="0"/>
          </a:p>
          <a:p>
            <a:r>
              <a:rPr lang="en-US" sz="2800" b="1" dirty="0"/>
              <a:t>Under God’s Control</a:t>
            </a:r>
          </a:p>
          <a:p>
            <a:pPr lvl="1"/>
            <a:r>
              <a:rPr lang="en-US" sz="2500" b="1" dirty="0"/>
              <a:t>“At the command of the Lord they camped, and at the command of the Lord they set out. They kept the charge of the Lord, at the command of the Lord by Moses.” (Numbers 9:23)</a:t>
            </a:r>
          </a:p>
        </p:txBody>
      </p:sp>
    </p:spTree>
    <p:extLst>
      <p:ext uri="{BB962C8B-B14F-4D97-AF65-F5344CB8AC3E}">
        <p14:creationId xmlns:p14="http://schemas.microsoft.com/office/powerpoint/2010/main" val="323302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6E840-8E2D-6C48-93B7-ADBC8E4C183E}"/>
              </a:ext>
            </a:extLst>
          </p:cNvPr>
          <p:cNvSpPr>
            <a:spLocks noGrp="1"/>
          </p:cNvSpPr>
          <p:nvPr>
            <p:ph type="title"/>
          </p:nvPr>
        </p:nvSpPr>
        <p:spPr>
          <a:xfrm>
            <a:off x="628650" y="48632"/>
            <a:ext cx="7886700" cy="1104636"/>
          </a:xfrm>
        </p:spPr>
        <p:txBody>
          <a:bodyPr>
            <a:normAutofit/>
          </a:bodyPr>
          <a:lstStyle/>
          <a:p>
            <a:pPr algn="ctr"/>
            <a:r>
              <a:rPr lang="en-US" sz="3400" dirty="0"/>
              <a:t>What God Wanted The Wilderness to Teach</a:t>
            </a:r>
          </a:p>
        </p:txBody>
      </p:sp>
      <p:sp>
        <p:nvSpPr>
          <p:cNvPr id="3" name="Content Placeholder 2">
            <a:extLst>
              <a:ext uri="{FF2B5EF4-FFF2-40B4-BE49-F238E27FC236}">
                <a16:creationId xmlns:a16="http://schemas.microsoft.com/office/drawing/2014/main" id="{07726798-EC56-3743-9F84-71C36D4B206A}"/>
              </a:ext>
            </a:extLst>
          </p:cNvPr>
          <p:cNvSpPr>
            <a:spLocks noGrp="1"/>
          </p:cNvSpPr>
          <p:nvPr>
            <p:ph idx="1"/>
          </p:nvPr>
        </p:nvSpPr>
        <p:spPr>
          <a:xfrm>
            <a:off x="181627" y="1153267"/>
            <a:ext cx="8780745" cy="4490449"/>
          </a:xfrm>
        </p:spPr>
        <p:txBody>
          <a:bodyPr>
            <a:normAutofit/>
          </a:bodyPr>
          <a:lstStyle/>
          <a:p>
            <a:endParaRPr lang="en-US" sz="3200" b="1" dirty="0"/>
          </a:p>
          <a:p>
            <a:r>
              <a:rPr lang="en-US" sz="3200" b="1"/>
              <a:t>Reveal </a:t>
            </a:r>
            <a:r>
              <a:rPr lang="en-US" sz="3200" b="1" dirty="0"/>
              <a:t>Impurities (Deut. 8:2)</a:t>
            </a:r>
          </a:p>
          <a:p>
            <a:pPr marL="0" indent="0">
              <a:buNone/>
            </a:pPr>
            <a:endParaRPr lang="en-US" sz="3200" b="1" dirty="0"/>
          </a:p>
          <a:p>
            <a:pPr marL="0" indent="0">
              <a:buNone/>
            </a:pPr>
            <a:endParaRPr lang="en-US" sz="3200" b="1" dirty="0"/>
          </a:p>
          <a:p>
            <a:pPr marL="0" indent="0">
              <a:buNone/>
            </a:pPr>
            <a:endParaRPr lang="en-US" sz="3200" b="1" dirty="0"/>
          </a:p>
          <a:p>
            <a:r>
              <a:rPr lang="en-US" sz="3200" b="1" dirty="0"/>
              <a:t>We Live by God’s Word (Deut. 8:3-6)</a:t>
            </a:r>
          </a:p>
          <a:p>
            <a:endParaRPr lang="en-US" sz="3200" b="1" dirty="0"/>
          </a:p>
        </p:txBody>
      </p:sp>
    </p:spTree>
    <p:extLst>
      <p:ext uri="{BB962C8B-B14F-4D97-AF65-F5344CB8AC3E}">
        <p14:creationId xmlns:p14="http://schemas.microsoft.com/office/powerpoint/2010/main" val="655636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dissolv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6E840-8E2D-6C48-93B7-ADBC8E4C183E}"/>
              </a:ext>
            </a:extLst>
          </p:cNvPr>
          <p:cNvSpPr>
            <a:spLocks noGrp="1"/>
          </p:cNvSpPr>
          <p:nvPr>
            <p:ph type="title"/>
          </p:nvPr>
        </p:nvSpPr>
        <p:spPr>
          <a:xfrm>
            <a:off x="628650" y="48632"/>
            <a:ext cx="7886700" cy="1104636"/>
          </a:xfrm>
        </p:spPr>
        <p:txBody>
          <a:bodyPr>
            <a:normAutofit/>
          </a:bodyPr>
          <a:lstStyle/>
          <a:p>
            <a:pPr algn="ctr"/>
            <a:r>
              <a:rPr lang="en-US" sz="3400" dirty="0"/>
              <a:t>Mindsets That Prevent us From Learning</a:t>
            </a:r>
          </a:p>
        </p:txBody>
      </p:sp>
      <p:sp>
        <p:nvSpPr>
          <p:cNvPr id="3" name="Content Placeholder 2">
            <a:extLst>
              <a:ext uri="{FF2B5EF4-FFF2-40B4-BE49-F238E27FC236}">
                <a16:creationId xmlns:a16="http://schemas.microsoft.com/office/drawing/2014/main" id="{07726798-EC56-3743-9F84-71C36D4B206A}"/>
              </a:ext>
            </a:extLst>
          </p:cNvPr>
          <p:cNvSpPr>
            <a:spLocks noGrp="1"/>
          </p:cNvSpPr>
          <p:nvPr>
            <p:ph idx="1"/>
          </p:nvPr>
        </p:nvSpPr>
        <p:spPr>
          <a:xfrm>
            <a:off x="181627" y="1153267"/>
            <a:ext cx="8780745" cy="4490449"/>
          </a:xfrm>
        </p:spPr>
        <p:txBody>
          <a:bodyPr>
            <a:normAutofit/>
          </a:bodyPr>
          <a:lstStyle/>
          <a:p>
            <a:r>
              <a:rPr lang="en-US" sz="2800" b="1" dirty="0"/>
              <a:t>Dwelling on the Past</a:t>
            </a:r>
          </a:p>
          <a:p>
            <a:pPr lvl="1"/>
            <a:r>
              <a:rPr lang="en-US" sz="2500" b="1" dirty="0"/>
              <a:t>Mind on Egypt</a:t>
            </a:r>
          </a:p>
          <a:p>
            <a:pPr lvl="2"/>
            <a:r>
              <a:rPr lang="en-US" sz="1800" b="1" dirty="0"/>
              <a:t>“Is not this what we said to you in Egypt: ‘Leave us alone that we may serve the Egyptians’? For it would have been better for us to serve the Egyptians than to die in the wilderness.’” (Exodus 14:12)</a:t>
            </a:r>
          </a:p>
          <a:p>
            <a:pPr lvl="2"/>
            <a:r>
              <a:rPr lang="en-US" sz="1800" b="1" dirty="0"/>
              <a:t>“We remember the fish we ate in Egypt that cost nothing, the cucumbers, the melons, the leeks, the onions, and the garlic.” (Numbers 11:5)</a:t>
            </a:r>
          </a:p>
          <a:p>
            <a:pPr lvl="2"/>
            <a:r>
              <a:rPr lang="en-US" sz="1800" b="1" dirty="0"/>
              <a:t>“And the people spoke against God and against Moses, ‘Why have you brought us up out of Egypt to die in the wilderness? For there is no food and no water, and we loathe this worthless food.’” (Numbers 21:5)</a:t>
            </a:r>
          </a:p>
          <a:p>
            <a:pPr lvl="2"/>
            <a:endParaRPr lang="en-US" sz="1800" b="1" dirty="0"/>
          </a:p>
          <a:p>
            <a:pPr lvl="1"/>
            <a:r>
              <a:rPr lang="en-US" sz="2100" b="1" dirty="0"/>
              <a:t>“And he came to a certain place and </a:t>
            </a:r>
            <a:r>
              <a:rPr lang="en-US" sz="2100" b="1" u="sng" dirty="0"/>
              <a:t>stayed there that night</a:t>
            </a:r>
            <a:r>
              <a:rPr lang="en-US" sz="2100" b="1" dirty="0"/>
              <a:t>, because the sun had set…” (Genesis 28:11)</a:t>
            </a:r>
          </a:p>
          <a:p>
            <a:pPr lvl="1"/>
            <a:r>
              <a:rPr lang="en-US" sz="2100" b="1" dirty="0"/>
              <a:t>We Are Being Prepared for Something Greater (Philippians 3:13)</a:t>
            </a:r>
          </a:p>
          <a:p>
            <a:pPr marL="0" indent="0">
              <a:buNone/>
            </a:pPr>
            <a:endParaRPr lang="en-US" sz="2800" b="1" dirty="0"/>
          </a:p>
          <a:p>
            <a:endParaRPr lang="en-US" sz="2800" b="1" dirty="0"/>
          </a:p>
        </p:txBody>
      </p:sp>
    </p:spTree>
    <p:extLst>
      <p:ext uri="{BB962C8B-B14F-4D97-AF65-F5344CB8AC3E}">
        <p14:creationId xmlns:p14="http://schemas.microsoft.com/office/powerpoint/2010/main" val="3587746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6E840-8E2D-6C48-93B7-ADBC8E4C183E}"/>
              </a:ext>
            </a:extLst>
          </p:cNvPr>
          <p:cNvSpPr>
            <a:spLocks noGrp="1"/>
          </p:cNvSpPr>
          <p:nvPr>
            <p:ph type="title"/>
          </p:nvPr>
        </p:nvSpPr>
        <p:spPr>
          <a:xfrm>
            <a:off x="628650" y="48632"/>
            <a:ext cx="7886700" cy="1104636"/>
          </a:xfrm>
        </p:spPr>
        <p:txBody>
          <a:bodyPr>
            <a:normAutofit/>
          </a:bodyPr>
          <a:lstStyle/>
          <a:p>
            <a:pPr algn="ctr"/>
            <a:r>
              <a:rPr lang="en-US" sz="3400" dirty="0"/>
              <a:t>Mindsets That Prevent us From Learning</a:t>
            </a:r>
          </a:p>
        </p:txBody>
      </p:sp>
      <p:sp>
        <p:nvSpPr>
          <p:cNvPr id="3" name="Content Placeholder 2">
            <a:extLst>
              <a:ext uri="{FF2B5EF4-FFF2-40B4-BE49-F238E27FC236}">
                <a16:creationId xmlns:a16="http://schemas.microsoft.com/office/drawing/2014/main" id="{07726798-EC56-3743-9F84-71C36D4B206A}"/>
              </a:ext>
            </a:extLst>
          </p:cNvPr>
          <p:cNvSpPr>
            <a:spLocks noGrp="1"/>
          </p:cNvSpPr>
          <p:nvPr>
            <p:ph idx="1"/>
          </p:nvPr>
        </p:nvSpPr>
        <p:spPr>
          <a:xfrm>
            <a:off x="181627" y="1153267"/>
            <a:ext cx="8780745" cy="4490449"/>
          </a:xfrm>
        </p:spPr>
        <p:txBody>
          <a:bodyPr>
            <a:normAutofit/>
          </a:bodyPr>
          <a:lstStyle/>
          <a:p>
            <a:r>
              <a:rPr lang="en-US" sz="2800" b="1" dirty="0"/>
              <a:t>Hardened Heart</a:t>
            </a:r>
          </a:p>
          <a:p>
            <a:pPr lvl="1"/>
            <a:r>
              <a:rPr lang="en-US" sz="2100" b="1" dirty="0"/>
              <a:t>“</a:t>
            </a:r>
            <a:r>
              <a:rPr lang="en-US" sz="2100" b="1" baseline="30000" dirty="0"/>
              <a:t>8</a:t>
            </a:r>
            <a:r>
              <a:rPr lang="en-US" sz="2100" b="1" dirty="0"/>
              <a:t>Do not harden your hearts as in the rebellion, on the day of testing in the wilderness, 9 where your fathers put me to the test and saw my works for forty years.” (Hebrews 3:8-9)</a:t>
            </a:r>
          </a:p>
          <a:p>
            <a:pPr lvl="1"/>
            <a:r>
              <a:rPr lang="en-US" sz="2100" b="1" dirty="0"/>
              <a:t>“Today, if you hear his voice, do not harden your hearts as in the rebellion.” (Hebrews 3:15)</a:t>
            </a:r>
          </a:p>
          <a:p>
            <a:pPr lvl="1"/>
            <a:r>
              <a:rPr lang="en-US" sz="2100" b="1" dirty="0"/>
              <a:t>“Today, if you hear his voice, do not harden your hearts.” (Hebrews 4:7)</a:t>
            </a:r>
          </a:p>
          <a:p>
            <a:pPr lvl="1"/>
            <a:r>
              <a:rPr lang="en-US" sz="2100" b="1" dirty="0"/>
              <a:t>Changing a Hard Heart</a:t>
            </a:r>
          </a:p>
          <a:p>
            <a:pPr lvl="2"/>
            <a:r>
              <a:rPr lang="en-US" sz="2000" b="1" dirty="0"/>
              <a:t>“But exhort one another every day, as long as it is called “today,” that none of you may be hardened by the deceitfulness of sin.” (Hebrews 3:12)</a:t>
            </a:r>
          </a:p>
          <a:p>
            <a:pPr lvl="2"/>
            <a:r>
              <a:rPr lang="en-US" sz="2000" b="1" dirty="0"/>
              <a:t>“Do not be led away by diverse and strange teachings, for it is good for the heart to be strengthened by grace, not by foods, which have not benefited those devoted to them.” (Hebrews 13:9)</a:t>
            </a:r>
          </a:p>
          <a:p>
            <a:endParaRPr lang="en-US" sz="2800" b="1" dirty="0"/>
          </a:p>
        </p:txBody>
      </p:sp>
    </p:spTree>
    <p:extLst>
      <p:ext uri="{BB962C8B-B14F-4D97-AF65-F5344CB8AC3E}">
        <p14:creationId xmlns:p14="http://schemas.microsoft.com/office/powerpoint/2010/main" val="2763895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4950</TotalTime>
  <Words>588</Words>
  <Application>Microsoft Macintosh PowerPoint</Application>
  <PresentationFormat>On-screen Show (16:10)</PresentationFormat>
  <Paragraphs>39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Lessons From the Wilderness</vt:lpstr>
      <vt:lpstr>Characteristics of the Wilderness</vt:lpstr>
      <vt:lpstr>Characteristics of the Wilderness</vt:lpstr>
      <vt:lpstr>What God Wanted The Wilderness to Teach</vt:lpstr>
      <vt:lpstr>Mindsets That Prevent us From Learning</vt:lpstr>
      <vt:lpstr>Mindsets That Prevent us From Learning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Throne of God</dc:title>
  <dc:creator>Erik Borlaug</dc:creator>
  <cp:lastModifiedBy>Erik Borlaug</cp:lastModifiedBy>
  <cp:revision>80</cp:revision>
  <dcterms:created xsi:type="dcterms:W3CDTF">2019-12-19T19:39:40Z</dcterms:created>
  <dcterms:modified xsi:type="dcterms:W3CDTF">2020-07-16T13:57:11Z</dcterms:modified>
</cp:coreProperties>
</file>