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62" r:id="rId4"/>
    <p:sldId id="261" r:id="rId5"/>
    <p:sldId id="259" r:id="rId6"/>
    <p:sldId id="263" r:id="rId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59"/>
  </p:normalViewPr>
  <p:slideViewPr>
    <p:cSldViewPr snapToGrid="0" snapToObjects="1">
      <p:cViewPr varScale="1">
        <p:scale>
          <a:sx n="105" d="100"/>
          <a:sy n="105" d="100"/>
        </p:scale>
        <p:origin x="13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8/8/20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40934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8/8/20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4535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8/8/20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12555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8/8/20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97267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AD000-4C75-E243-881E-DE7B7BCDF868}" type="datetimeFigureOut">
              <a:rPr lang="en-US" smtClean="0"/>
              <a:t>8/8/20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318174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BAD000-4C75-E243-881E-DE7B7BCDF868}" type="datetimeFigureOut">
              <a:rPr lang="en-US" smtClean="0"/>
              <a:t>8/8/20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24454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BAD000-4C75-E243-881E-DE7B7BCDF868}" type="datetimeFigureOut">
              <a:rPr lang="en-US" smtClean="0"/>
              <a:t>8/8/20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3172246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BAD000-4C75-E243-881E-DE7B7BCDF868}" type="datetimeFigureOut">
              <a:rPr lang="en-US" smtClean="0"/>
              <a:t>8/8/20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34156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AD000-4C75-E243-881E-DE7B7BCDF868}" type="datetimeFigureOut">
              <a:rPr lang="en-US" smtClean="0"/>
              <a:t>8/8/20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11147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BAD000-4C75-E243-881E-DE7B7BCDF868}" type="datetimeFigureOut">
              <a:rPr lang="en-US" smtClean="0"/>
              <a:t>8/8/20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426127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BAD000-4C75-E243-881E-DE7B7BCDF868}" type="datetimeFigureOut">
              <a:rPr lang="en-US" smtClean="0"/>
              <a:t>8/8/20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85552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C1BAD000-4C75-E243-881E-DE7B7BCDF868}" type="datetimeFigureOut">
              <a:rPr lang="en-US" smtClean="0"/>
              <a:t>8/8/20</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05EB41E-8E5C-4442-8F47-535A9892A507}" type="slidenum">
              <a:rPr lang="en-US" smtClean="0"/>
              <a:t>‹#›</a:t>
            </a:fld>
            <a:endParaRPr lang="en-US"/>
          </a:p>
        </p:txBody>
      </p:sp>
    </p:spTree>
    <p:extLst>
      <p:ext uri="{BB962C8B-B14F-4D97-AF65-F5344CB8AC3E}">
        <p14:creationId xmlns:p14="http://schemas.microsoft.com/office/powerpoint/2010/main" val="234722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05D47-FD14-074E-B112-FD963F865741}"/>
              </a:ext>
            </a:extLst>
          </p:cNvPr>
          <p:cNvSpPr>
            <a:spLocks noGrp="1"/>
          </p:cNvSpPr>
          <p:nvPr>
            <p:ph type="ctrTitle"/>
          </p:nvPr>
        </p:nvSpPr>
        <p:spPr>
          <a:xfrm>
            <a:off x="592282" y="1545167"/>
            <a:ext cx="7730836" cy="1379802"/>
          </a:xfrm>
        </p:spPr>
        <p:txBody>
          <a:bodyPr/>
          <a:lstStyle/>
          <a:p>
            <a:r>
              <a:rPr lang="en-US" dirty="0"/>
              <a:t>Gracious &amp; Comforting Words</a:t>
            </a:r>
          </a:p>
        </p:txBody>
      </p:sp>
      <p:sp>
        <p:nvSpPr>
          <p:cNvPr id="3" name="Subtitle 2">
            <a:extLst>
              <a:ext uri="{FF2B5EF4-FFF2-40B4-BE49-F238E27FC236}">
                <a16:creationId xmlns:a16="http://schemas.microsoft.com/office/drawing/2014/main" id="{9BAD3F9A-16E6-394F-A392-341E6C08B221}"/>
              </a:ext>
            </a:extLst>
          </p:cNvPr>
          <p:cNvSpPr>
            <a:spLocks noGrp="1"/>
          </p:cNvSpPr>
          <p:nvPr>
            <p:ph type="subTitle" idx="1"/>
          </p:nvPr>
        </p:nvSpPr>
        <p:spPr>
          <a:xfrm>
            <a:off x="1143000" y="3114432"/>
            <a:ext cx="6858000" cy="1379802"/>
          </a:xfrm>
        </p:spPr>
        <p:txBody>
          <a:bodyPr>
            <a:normAutofit/>
          </a:bodyPr>
          <a:lstStyle/>
          <a:p>
            <a:r>
              <a:rPr lang="en-US" sz="3200" b="1" dirty="0">
                <a:solidFill>
                  <a:schemeClr val="bg1"/>
                </a:solidFill>
              </a:rPr>
              <a:t>Zechariah 12-14</a:t>
            </a:r>
          </a:p>
        </p:txBody>
      </p:sp>
      <p:sp>
        <p:nvSpPr>
          <p:cNvPr id="4" name="Title 1">
            <a:extLst>
              <a:ext uri="{FF2B5EF4-FFF2-40B4-BE49-F238E27FC236}">
                <a16:creationId xmlns:a16="http://schemas.microsoft.com/office/drawing/2014/main" id="{EC7C9FC1-E43A-604E-B404-21AFC306ED5F}"/>
              </a:ext>
            </a:extLst>
          </p:cNvPr>
          <p:cNvSpPr txBox="1">
            <a:spLocks/>
          </p:cNvSpPr>
          <p:nvPr/>
        </p:nvSpPr>
        <p:spPr>
          <a:xfrm>
            <a:off x="706582" y="1545167"/>
            <a:ext cx="7730836" cy="1379802"/>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3600" b="1" dirty="0">
                <a:solidFill>
                  <a:schemeClr val="bg1"/>
                </a:solidFill>
              </a:rPr>
              <a:t>Jerusalem vs. The Nations</a:t>
            </a:r>
          </a:p>
        </p:txBody>
      </p:sp>
    </p:spTree>
    <p:extLst>
      <p:ext uri="{BB962C8B-B14F-4D97-AF65-F5344CB8AC3E}">
        <p14:creationId xmlns:p14="http://schemas.microsoft.com/office/powerpoint/2010/main" val="1012534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Overview of Zechariah</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64197"/>
            <a:ext cx="8855902" cy="4572000"/>
          </a:xfrm>
        </p:spPr>
        <p:txBody>
          <a:bodyPr>
            <a:noAutofit/>
          </a:bodyPr>
          <a:lstStyle/>
          <a:p>
            <a:r>
              <a:rPr lang="en-US" sz="3200" b="1" dirty="0">
                <a:solidFill>
                  <a:schemeClr val="bg1"/>
                </a:solidFill>
              </a:rPr>
              <a:t>“And the elders of the Jews built and prospered through the prophesying of Haggai the prophet and Zechariah the son of </a:t>
            </a:r>
            <a:r>
              <a:rPr lang="en-US" sz="3200" b="1" dirty="0" err="1">
                <a:solidFill>
                  <a:schemeClr val="bg1"/>
                </a:solidFill>
              </a:rPr>
              <a:t>Iddo</a:t>
            </a:r>
            <a:r>
              <a:rPr lang="en-US" sz="3200" b="1" dirty="0">
                <a:solidFill>
                  <a:schemeClr val="bg1"/>
                </a:solidFill>
              </a:rPr>
              <a:t>…” (Ezra 6:14)</a:t>
            </a:r>
          </a:p>
          <a:p>
            <a:r>
              <a:rPr lang="en-US" sz="3200" b="1" dirty="0">
                <a:solidFill>
                  <a:schemeClr val="bg1"/>
                </a:solidFill>
              </a:rPr>
              <a:t>Message – Hope for a Downcast People</a:t>
            </a:r>
          </a:p>
          <a:p>
            <a:r>
              <a:rPr lang="en-US" sz="3200" b="1" dirty="0">
                <a:solidFill>
                  <a:schemeClr val="bg1"/>
                </a:solidFill>
              </a:rPr>
              <a:t>Outline</a:t>
            </a:r>
          </a:p>
          <a:p>
            <a:pPr lvl="1"/>
            <a:r>
              <a:rPr lang="en-US" sz="2800" b="1" dirty="0">
                <a:solidFill>
                  <a:schemeClr val="bg1"/>
                </a:solidFill>
              </a:rPr>
              <a:t>Eight Visions (1-6)</a:t>
            </a:r>
          </a:p>
          <a:p>
            <a:pPr lvl="1"/>
            <a:r>
              <a:rPr lang="en-US" sz="2800" b="1" dirty="0">
                <a:solidFill>
                  <a:schemeClr val="bg1"/>
                </a:solidFill>
              </a:rPr>
              <a:t>One Q&amp;A (7-8)</a:t>
            </a:r>
          </a:p>
          <a:p>
            <a:pPr lvl="1"/>
            <a:r>
              <a:rPr lang="en-US" sz="2800" b="1" dirty="0">
                <a:solidFill>
                  <a:schemeClr val="bg1"/>
                </a:solidFill>
              </a:rPr>
              <a:t>Two Burdens (9-14)</a:t>
            </a:r>
          </a:p>
          <a:p>
            <a:pPr lvl="2"/>
            <a:r>
              <a:rPr lang="en-US" sz="2500" b="1" dirty="0">
                <a:solidFill>
                  <a:schemeClr val="bg1"/>
                </a:solidFill>
              </a:rPr>
              <a:t>Burden Against Enemies (9-11)</a:t>
            </a:r>
          </a:p>
          <a:p>
            <a:pPr lvl="2"/>
            <a:r>
              <a:rPr lang="en-US" sz="2500" b="1" dirty="0">
                <a:solidFill>
                  <a:schemeClr val="bg1"/>
                </a:solidFill>
              </a:rPr>
              <a:t>Burden Against Israel (12-14)</a:t>
            </a:r>
          </a:p>
          <a:p>
            <a:pPr lvl="1"/>
            <a:endParaRPr lang="en-US" sz="2800" b="1" dirty="0">
              <a:solidFill>
                <a:schemeClr val="bg1"/>
              </a:solidFill>
            </a:endParaRPr>
          </a:p>
          <a:p>
            <a:pPr lvl="2"/>
            <a:endParaRPr lang="en-US" sz="2000" b="1" dirty="0">
              <a:solidFill>
                <a:schemeClr val="bg1"/>
              </a:solidFill>
            </a:endParaRPr>
          </a:p>
        </p:txBody>
      </p:sp>
    </p:spTree>
    <p:extLst>
      <p:ext uri="{BB962C8B-B14F-4D97-AF65-F5344CB8AC3E}">
        <p14:creationId xmlns:p14="http://schemas.microsoft.com/office/powerpoint/2010/main" val="255235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Jerusalem vs. The Nations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64197"/>
            <a:ext cx="8855902" cy="4572000"/>
          </a:xfrm>
        </p:spPr>
        <p:txBody>
          <a:bodyPr>
            <a:noAutofit/>
          </a:bodyPr>
          <a:lstStyle/>
          <a:p>
            <a:endParaRPr lang="en-US" sz="3600" b="1" dirty="0">
              <a:solidFill>
                <a:schemeClr val="bg1"/>
              </a:solidFill>
            </a:endParaRPr>
          </a:p>
          <a:p>
            <a:r>
              <a:rPr lang="en-US" sz="3600" b="1" dirty="0">
                <a:solidFill>
                  <a:schemeClr val="bg1"/>
                </a:solidFill>
              </a:rPr>
              <a:t>Protection (Zechariah 12)</a:t>
            </a:r>
          </a:p>
          <a:p>
            <a:endParaRPr lang="en-US" sz="3600" b="1" dirty="0">
              <a:solidFill>
                <a:schemeClr val="bg1"/>
              </a:solidFill>
            </a:endParaRPr>
          </a:p>
          <a:p>
            <a:r>
              <a:rPr lang="en-US" sz="3600" b="1" dirty="0">
                <a:solidFill>
                  <a:schemeClr val="bg1"/>
                </a:solidFill>
              </a:rPr>
              <a:t>Cleansing (Zechariah 13)</a:t>
            </a:r>
          </a:p>
          <a:p>
            <a:endParaRPr lang="en-US" sz="3600" b="1" dirty="0">
              <a:solidFill>
                <a:schemeClr val="bg1"/>
              </a:solidFill>
            </a:endParaRPr>
          </a:p>
          <a:p>
            <a:r>
              <a:rPr lang="en-US" sz="3600" b="1" dirty="0">
                <a:solidFill>
                  <a:schemeClr val="bg1"/>
                </a:solidFill>
              </a:rPr>
              <a:t>Reign (Zechariah 14)</a:t>
            </a:r>
          </a:p>
          <a:p>
            <a:pPr marL="342900" lvl="1" indent="0">
              <a:buNone/>
            </a:pPr>
            <a:endParaRPr lang="en-US" sz="3600" b="1" dirty="0">
              <a:solidFill>
                <a:schemeClr val="bg1"/>
              </a:solidFill>
            </a:endParaRPr>
          </a:p>
          <a:p>
            <a:pPr lvl="2"/>
            <a:endParaRPr lang="en-US" sz="2800" b="1" dirty="0">
              <a:solidFill>
                <a:schemeClr val="bg1"/>
              </a:solidFill>
            </a:endParaRPr>
          </a:p>
        </p:txBody>
      </p:sp>
    </p:spTree>
    <p:extLst>
      <p:ext uri="{BB962C8B-B14F-4D97-AF65-F5344CB8AC3E}">
        <p14:creationId xmlns:p14="http://schemas.microsoft.com/office/powerpoint/2010/main" val="325646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Protection (Zechariah 12)</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597052"/>
          </a:xfrm>
        </p:spPr>
        <p:txBody>
          <a:bodyPr>
            <a:normAutofit/>
          </a:bodyPr>
          <a:lstStyle/>
          <a:p>
            <a:endParaRPr lang="en-US" sz="2800" b="1" dirty="0">
              <a:solidFill>
                <a:schemeClr val="bg1"/>
              </a:solidFill>
            </a:endParaRPr>
          </a:p>
          <a:p>
            <a:r>
              <a:rPr lang="en-US" sz="2800" b="1" dirty="0">
                <a:solidFill>
                  <a:schemeClr val="bg1"/>
                </a:solidFill>
              </a:rPr>
              <a:t>Jerusalem Strengthened Against Enemies (vs. 1-9)</a:t>
            </a:r>
          </a:p>
          <a:p>
            <a:pPr lvl="1"/>
            <a:r>
              <a:rPr lang="en-US" sz="2500" b="1" dirty="0">
                <a:solidFill>
                  <a:schemeClr val="bg1"/>
                </a:solidFill>
              </a:rPr>
              <a:t>Images of Protection (vs. 2-9)</a:t>
            </a:r>
          </a:p>
          <a:p>
            <a:pPr lvl="1"/>
            <a:r>
              <a:rPr lang="en-US" sz="2500" b="1" dirty="0">
                <a:solidFill>
                  <a:schemeClr val="bg1"/>
                </a:solidFill>
              </a:rPr>
              <a:t>Assurance (vs. 1)</a:t>
            </a:r>
          </a:p>
          <a:p>
            <a:pPr marL="342900" lvl="1" indent="0">
              <a:buNone/>
            </a:pPr>
            <a:endParaRPr lang="en-US" sz="2800" b="1" dirty="0">
              <a:solidFill>
                <a:schemeClr val="bg1"/>
              </a:solidFill>
            </a:endParaRPr>
          </a:p>
          <a:p>
            <a:r>
              <a:rPr lang="en-US" sz="2800" b="1" dirty="0">
                <a:solidFill>
                  <a:schemeClr val="bg1"/>
                </a:solidFill>
              </a:rPr>
              <a:t>Mourning (vs. 10-14)</a:t>
            </a:r>
          </a:p>
          <a:p>
            <a:pPr lvl="1"/>
            <a:r>
              <a:rPr lang="en-US" sz="2500" b="1" dirty="0">
                <a:solidFill>
                  <a:schemeClr val="bg1"/>
                </a:solidFill>
              </a:rPr>
              <a:t>Spirit of Grace (Joel 2:28-32; Isaiah 32:15)</a:t>
            </a:r>
          </a:p>
          <a:p>
            <a:pPr lvl="1"/>
            <a:r>
              <a:rPr lang="en-US" sz="2500" b="1" dirty="0">
                <a:solidFill>
                  <a:schemeClr val="bg1"/>
                </a:solidFill>
              </a:rPr>
              <a:t>Intense Mourning</a:t>
            </a:r>
          </a:p>
          <a:p>
            <a:pPr lvl="1"/>
            <a:r>
              <a:rPr lang="en-US" sz="2500" b="1" dirty="0">
                <a:solidFill>
                  <a:schemeClr val="bg1"/>
                </a:solidFill>
              </a:rPr>
              <a:t>Universal Mourning</a:t>
            </a:r>
          </a:p>
          <a:p>
            <a:pPr marL="342900" lvl="1" indent="0">
              <a:buNone/>
            </a:pPr>
            <a:endParaRPr lang="en-US" sz="2400" b="1" dirty="0">
              <a:solidFill>
                <a:schemeClr val="bg1"/>
              </a:solidFill>
            </a:endParaRPr>
          </a:p>
          <a:p>
            <a:pPr lvl="1"/>
            <a:endParaRPr lang="en-US" sz="2400" b="1" dirty="0">
              <a:solidFill>
                <a:schemeClr val="bg1"/>
              </a:solidFill>
            </a:endParaRPr>
          </a:p>
          <a:p>
            <a:pPr marL="342900" lvl="1" indent="0">
              <a:buNone/>
            </a:pPr>
            <a:endParaRPr lang="en-US" sz="2400" b="1" dirty="0">
              <a:solidFill>
                <a:schemeClr val="bg1"/>
              </a:solidFill>
            </a:endParaRPr>
          </a:p>
        </p:txBody>
      </p:sp>
    </p:spTree>
    <p:extLst>
      <p:ext uri="{BB962C8B-B14F-4D97-AF65-F5344CB8AC3E}">
        <p14:creationId xmlns:p14="http://schemas.microsoft.com/office/powerpoint/2010/main" val="25820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ssolv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Cleansing (Zechariah 13)</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64197"/>
            <a:ext cx="8855902" cy="4572000"/>
          </a:xfrm>
        </p:spPr>
        <p:txBody>
          <a:bodyPr>
            <a:normAutofit fontScale="92500" lnSpcReduction="20000"/>
          </a:bodyPr>
          <a:lstStyle/>
          <a:p>
            <a:r>
              <a:rPr lang="en-US" sz="2800" b="1" dirty="0">
                <a:solidFill>
                  <a:schemeClr val="bg1"/>
                </a:solidFill>
              </a:rPr>
              <a:t>Purified of Sin (vs. 1)</a:t>
            </a:r>
          </a:p>
          <a:p>
            <a:pPr lvl="1"/>
            <a:r>
              <a:rPr lang="en-US" sz="2500" b="1" dirty="0">
                <a:solidFill>
                  <a:schemeClr val="bg1"/>
                </a:solidFill>
              </a:rPr>
              <a:t>“</a:t>
            </a:r>
            <a:r>
              <a:rPr lang="en-US" sz="2500" b="1" baseline="30000" dirty="0">
                <a:solidFill>
                  <a:schemeClr val="bg1"/>
                </a:solidFill>
              </a:rPr>
              <a:t>34</a:t>
            </a:r>
            <a:r>
              <a:rPr lang="en-US" sz="2500" b="1" dirty="0">
                <a:solidFill>
                  <a:schemeClr val="bg1"/>
                </a:solidFill>
              </a:rPr>
              <a:t>But one of the soldiers pierced his side with a spear, and at once there came out blood and water… </a:t>
            </a:r>
            <a:r>
              <a:rPr lang="en-US" sz="2500" b="1" baseline="30000" dirty="0">
                <a:solidFill>
                  <a:schemeClr val="bg1"/>
                </a:solidFill>
              </a:rPr>
              <a:t>37</a:t>
            </a:r>
            <a:r>
              <a:rPr lang="en-US" sz="2500" b="1" dirty="0">
                <a:solidFill>
                  <a:schemeClr val="bg1"/>
                </a:solidFill>
              </a:rPr>
              <a:t>And again another Scripture says, ‘They will look on him whom they have pierced.’” (John 19:34, 37)</a:t>
            </a:r>
          </a:p>
          <a:p>
            <a:pPr marL="342900" lvl="1" indent="0">
              <a:buNone/>
            </a:pPr>
            <a:endParaRPr lang="en-US" sz="2500" b="1" dirty="0">
              <a:solidFill>
                <a:schemeClr val="bg1"/>
              </a:solidFill>
            </a:endParaRPr>
          </a:p>
          <a:p>
            <a:r>
              <a:rPr lang="en-US" sz="2800" b="1" dirty="0">
                <a:solidFill>
                  <a:schemeClr val="bg1"/>
                </a:solidFill>
              </a:rPr>
              <a:t>Purified </a:t>
            </a:r>
            <a:r>
              <a:rPr lang="en-US" sz="2800" b="1">
                <a:solidFill>
                  <a:schemeClr val="bg1"/>
                </a:solidFill>
              </a:rPr>
              <a:t>of Idolatry/False </a:t>
            </a:r>
            <a:r>
              <a:rPr lang="en-US" sz="2800" b="1" dirty="0">
                <a:solidFill>
                  <a:schemeClr val="bg1"/>
                </a:solidFill>
              </a:rPr>
              <a:t>Prophets (vs. 2-6) </a:t>
            </a:r>
          </a:p>
          <a:p>
            <a:pPr lvl="1"/>
            <a:r>
              <a:rPr lang="en-US" sz="2500" b="1" dirty="0">
                <a:solidFill>
                  <a:schemeClr val="bg1"/>
                </a:solidFill>
              </a:rPr>
              <a:t>Truth Will Matter More Than Family Relationships</a:t>
            </a:r>
          </a:p>
          <a:p>
            <a:pPr lvl="1"/>
            <a:r>
              <a:rPr lang="en-US" sz="2500" b="1" dirty="0">
                <a:solidFill>
                  <a:schemeClr val="bg1"/>
                </a:solidFill>
              </a:rPr>
              <a:t>Healthy Churches Make False Teachers Uncomfortable</a:t>
            </a:r>
          </a:p>
          <a:p>
            <a:pPr marL="342900" lvl="1" indent="0">
              <a:buNone/>
            </a:pPr>
            <a:endParaRPr lang="en-US" sz="2500" b="1" dirty="0">
              <a:solidFill>
                <a:schemeClr val="bg1"/>
              </a:solidFill>
            </a:endParaRPr>
          </a:p>
          <a:p>
            <a:r>
              <a:rPr lang="en-US" sz="2800" b="1" dirty="0">
                <a:solidFill>
                  <a:schemeClr val="bg1"/>
                </a:solidFill>
              </a:rPr>
              <a:t>Purified in Character (vs. 7-9)</a:t>
            </a:r>
          </a:p>
          <a:p>
            <a:pPr lvl="1"/>
            <a:r>
              <a:rPr lang="en-US" sz="2500" b="1" dirty="0">
                <a:solidFill>
                  <a:schemeClr val="bg1"/>
                </a:solidFill>
              </a:rPr>
              <a:t>“So that the tested genuineness of your faith—more precious than gold that perishes though it is tested by fire—may be found to result in praise and glory and honor at the revelation of Jesus Christ.” (1 Peter 1:7)</a:t>
            </a:r>
          </a:p>
          <a:p>
            <a:pPr lvl="1"/>
            <a:endParaRPr lang="en-US" sz="2500" b="1" dirty="0">
              <a:solidFill>
                <a:schemeClr val="bg1"/>
              </a:solidFill>
            </a:endParaRPr>
          </a:p>
          <a:p>
            <a:pPr lvl="2"/>
            <a:endParaRPr lang="en-US" sz="2200" b="1" dirty="0">
              <a:solidFill>
                <a:schemeClr val="bg1"/>
              </a:solidFill>
            </a:endParaRPr>
          </a:p>
          <a:p>
            <a:endParaRPr lang="en-US" sz="2800" b="1" dirty="0">
              <a:solidFill>
                <a:schemeClr val="bg1"/>
              </a:solidFill>
            </a:endParaRPr>
          </a:p>
          <a:p>
            <a:endParaRPr lang="en-US" sz="2800" b="1" dirty="0">
              <a:solidFill>
                <a:schemeClr val="bg1"/>
              </a:solidFill>
            </a:endParaRPr>
          </a:p>
          <a:p>
            <a:pPr lvl="2"/>
            <a:endParaRPr lang="en-US" sz="1800" b="1" dirty="0">
              <a:solidFill>
                <a:schemeClr val="bg1"/>
              </a:solidFill>
            </a:endParaRPr>
          </a:p>
        </p:txBody>
      </p:sp>
    </p:spTree>
    <p:extLst>
      <p:ext uri="{BB962C8B-B14F-4D97-AF65-F5344CB8AC3E}">
        <p14:creationId xmlns:p14="http://schemas.microsoft.com/office/powerpoint/2010/main" val="33441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ssolv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Reign (Zechariah 14)</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64197"/>
            <a:ext cx="8855902" cy="4572000"/>
          </a:xfrm>
        </p:spPr>
        <p:txBody>
          <a:bodyPr>
            <a:normAutofit lnSpcReduction="10000"/>
          </a:bodyPr>
          <a:lstStyle/>
          <a:p>
            <a:r>
              <a:rPr lang="en-US" sz="2800" b="1" dirty="0">
                <a:solidFill>
                  <a:schemeClr val="bg1"/>
                </a:solidFill>
              </a:rPr>
              <a:t>Dramatic Way of Escape (vs. 1-5)</a:t>
            </a:r>
          </a:p>
          <a:p>
            <a:pPr lvl="1"/>
            <a:r>
              <a:rPr lang="en-US" sz="2500" b="1" dirty="0">
                <a:solidFill>
                  <a:schemeClr val="bg1"/>
                </a:solidFill>
              </a:rPr>
              <a:t>Literal Reading</a:t>
            </a:r>
          </a:p>
          <a:p>
            <a:pPr lvl="2"/>
            <a:r>
              <a:rPr lang="en-US" sz="2200" b="1" dirty="0">
                <a:solidFill>
                  <a:schemeClr val="bg1"/>
                </a:solidFill>
              </a:rPr>
              <a:t>400 Years of Silence?</a:t>
            </a:r>
          </a:p>
          <a:p>
            <a:pPr lvl="2"/>
            <a:r>
              <a:rPr lang="en-US" sz="2200" b="1" dirty="0">
                <a:solidFill>
                  <a:schemeClr val="bg1"/>
                </a:solidFill>
              </a:rPr>
              <a:t>Jerusalem in 70 AD? </a:t>
            </a:r>
          </a:p>
          <a:p>
            <a:pPr lvl="1"/>
            <a:r>
              <a:rPr lang="en-US" sz="2500" b="1" dirty="0">
                <a:solidFill>
                  <a:schemeClr val="bg1"/>
                </a:solidFill>
              </a:rPr>
              <a:t>Spiritual Reading</a:t>
            </a:r>
          </a:p>
          <a:p>
            <a:r>
              <a:rPr lang="en-US" sz="2800" b="1" dirty="0">
                <a:solidFill>
                  <a:schemeClr val="bg1"/>
                </a:solidFill>
              </a:rPr>
              <a:t>Blessings of New Covenant (vs. 6-15)</a:t>
            </a:r>
          </a:p>
          <a:p>
            <a:pPr lvl="1"/>
            <a:r>
              <a:rPr lang="en-US" sz="2500" b="1" dirty="0">
                <a:solidFill>
                  <a:schemeClr val="bg1"/>
                </a:solidFill>
              </a:rPr>
              <a:t>Eternal Daylight (vs. 6-7)</a:t>
            </a:r>
          </a:p>
          <a:p>
            <a:pPr lvl="1"/>
            <a:r>
              <a:rPr lang="en-US" sz="2500" b="1" dirty="0">
                <a:solidFill>
                  <a:schemeClr val="bg1"/>
                </a:solidFill>
              </a:rPr>
              <a:t>Living Waters (vs. 8)</a:t>
            </a:r>
          </a:p>
          <a:p>
            <a:pPr lvl="1"/>
            <a:r>
              <a:rPr lang="en-US" sz="2500" b="1" dirty="0">
                <a:solidFill>
                  <a:schemeClr val="bg1"/>
                </a:solidFill>
              </a:rPr>
              <a:t>Secure Kingdom (vs. 9-15)</a:t>
            </a:r>
          </a:p>
          <a:p>
            <a:r>
              <a:rPr lang="en-US" sz="2800" b="1" dirty="0">
                <a:solidFill>
                  <a:schemeClr val="bg1"/>
                </a:solidFill>
              </a:rPr>
              <a:t>The Feast of Booths (vs. 16-19)</a:t>
            </a:r>
          </a:p>
          <a:p>
            <a:r>
              <a:rPr lang="en-US" sz="2800" b="1" dirty="0">
                <a:solidFill>
                  <a:schemeClr val="bg1"/>
                </a:solidFill>
              </a:rPr>
              <a:t>Holy to the Lord (vs. 20-21)</a:t>
            </a:r>
          </a:p>
        </p:txBody>
      </p:sp>
    </p:spTree>
    <p:extLst>
      <p:ext uri="{BB962C8B-B14F-4D97-AF65-F5344CB8AC3E}">
        <p14:creationId xmlns:p14="http://schemas.microsoft.com/office/powerpoint/2010/main" val="1154202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6493</TotalTime>
  <Words>360</Words>
  <Application>Microsoft Macintosh PowerPoint</Application>
  <PresentationFormat>On-screen Show (16:10)</PresentationFormat>
  <Paragraphs>55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Gracious &amp; Comforting Words</vt:lpstr>
      <vt:lpstr>Overview of Zechariah</vt:lpstr>
      <vt:lpstr>Jerusalem vs. The Nations</vt:lpstr>
      <vt:lpstr>Protection (Zechariah 12)</vt:lpstr>
      <vt:lpstr>Cleansing (Zechariah 13)</vt:lpstr>
      <vt:lpstr>Reign (Zechariah 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Gracious &amp; Comforting Words</dc:title>
  <dc:creator>Erik Borlaug</dc:creator>
  <cp:lastModifiedBy>Erik Borlaug</cp:lastModifiedBy>
  <cp:revision>96</cp:revision>
  <dcterms:created xsi:type="dcterms:W3CDTF">2019-10-31T15:07:03Z</dcterms:created>
  <dcterms:modified xsi:type="dcterms:W3CDTF">2020-08-08T22:37:02Z</dcterms:modified>
</cp:coreProperties>
</file>