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62" r:id="rId2"/>
    <p:sldId id="256" r:id="rId3"/>
    <p:sldId id="261" r:id="rId4"/>
    <p:sldId id="303" r:id="rId5"/>
    <p:sldId id="302" r:id="rId6"/>
    <p:sldId id="341" r:id="rId7"/>
    <p:sldId id="317" r:id="rId8"/>
    <p:sldId id="318" r:id="rId9"/>
    <p:sldId id="319" r:id="rId10"/>
    <p:sldId id="320" r:id="rId11"/>
    <p:sldId id="321" r:id="rId12"/>
    <p:sldId id="322" r:id="rId13"/>
    <p:sldId id="326" r:id="rId14"/>
    <p:sldId id="327" r:id="rId15"/>
    <p:sldId id="328" r:id="rId16"/>
    <p:sldId id="329" r:id="rId17"/>
    <p:sldId id="324" r:id="rId18"/>
    <p:sldId id="331" r:id="rId19"/>
    <p:sldId id="332" r:id="rId20"/>
    <p:sldId id="340" r:id="rId21"/>
    <p:sldId id="339" r:id="rId22"/>
    <p:sldId id="343" r:id="rId23"/>
    <p:sldId id="342" r:id="rId24"/>
    <p:sldId id="260" r:id="rId2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D13"/>
    <a:srgbClr val="8F0B10"/>
    <a:srgbClr val="AE203E"/>
    <a:srgbClr val="AF7A16"/>
    <a:srgbClr val="D1921A"/>
    <a:srgbClr val="197380"/>
    <a:srgbClr val="00B050"/>
    <a:srgbClr val="AE313C"/>
    <a:srgbClr val="E34D36"/>
    <a:srgbClr val="C44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p:restoredTop sz="77745"/>
  </p:normalViewPr>
  <p:slideViewPr>
    <p:cSldViewPr snapToGrid="0" snapToObjects="1">
      <p:cViewPr varScale="1">
        <p:scale>
          <a:sx n="67" d="100"/>
          <a:sy n="67" d="100"/>
        </p:scale>
        <p:origin x="192" y="384"/>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65" d="100"/>
          <a:sy n="65" d="100"/>
        </p:scale>
        <p:origin x="27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3AB4A-DB79-8D4A-BF1B-F74CE52326EE}" type="datetimeFigureOut">
              <a:rPr lang="en-US" smtClean="0"/>
              <a:t>8/13/20</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8417" y="3544887"/>
            <a:ext cx="6321287" cy="534069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96769" y="459581"/>
            <a:ext cx="959644" cy="457201"/>
          </a:xfrm>
          <a:prstGeom prst="rect">
            <a:avLst/>
          </a:prstGeom>
        </p:spPr>
        <p:txBody>
          <a:bodyPr vert="horz" lIns="91440" tIns="45720" rIns="91440" bIns="45720" rtlCol="0" anchor="b"/>
          <a:lstStyle>
            <a:lvl1pPr algn="r">
              <a:defRPr sz="1200"/>
            </a:lvl1pPr>
          </a:lstStyle>
          <a:p>
            <a:fld id="{099202D1-7524-5242-B553-DD62B5BF56B3}" type="slidenum">
              <a:rPr lang="en-US" smtClean="0"/>
              <a:t>‹#›</a:t>
            </a:fld>
            <a:endParaRPr lang="en-US"/>
          </a:p>
        </p:txBody>
      </p:sp>
    </p:spTree>
    <p:extLst>
      <p:ext uri="{BB962C8B-B14F-4D97-AF65-F5344CB8AC3E}">
        <p14:creationId xmlns:p14="http://schemas.microsoft.com/office/powerpoint/2010/main" val="393426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099202D1-7524-5242-B553-DD62B5BF56B3}" type="slidenum">
              <a:rPr lang="en-US" smtClean="0"/>
              <a:t>1</a:t>
            </a:fld>
            <a:endParaRPr lang="en-US"/>
          </a:p>
        </p:txBody>
      </p:sp>
    </p:spTree>
    <p:extLst>
      <p:ext uri="{BB962C8B-B14F-4D97-AF65-F5344CB8AC3E}">
        <p14:creationId xmlns:p14="http://schemas.microsoft.com/office/powerpoint/2010/main" val="231342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When I Know The Risk &amp; The Rewards Are Real…but I know God can be trusted to keep His promises!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Jesus is calling us today – come and let Him transform our lives.  If you want to begin following Jesus today, the steps are so simple.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you believe Jesus is the Son of God – then confess your faith in Him.  Turn away from evil in your life and come and be baptized so that His precious sacrifice on the cross, will wash away your sins.</a:t>
            </a:r>
          </a:p>
        </p:txBody>
      </p:sp>
      <p:sp>
        <p:nvSpPr>
          <p:cNvPr id="4" name="Slide Number Placeholder 3"/>
          <p:cNvSpPr>
            <a:spLocks noGrp="1"/>
          </p:cNvSpPr>
          <p:nvPr>
            <p:ph type="sldNum" sz="quarter" idx="5"/>
          </p:nvPr>
        </p:nvSpPr>
        <p:spPr/>
        <p:txBody>
          <a:bodyPr/>
          <a:lstStyle/>
          <a:p>
            <a:fld id="{099202D1-7524-5242-B553-DD62B5BF56B3}" type="slidenum">
              <a:rPr lang="en-US" smtClean="0"/>
              <a:t>24</a:t>
            </a:fld>
            <a:endParaRPr lang="en-US"/>
          </a:p>
        </p:txBody>
      </p:sp>
    </p:spTree>
    <p:extLst>
      <p:ext uri="{BB962C8B-B14F-4D97-AF65-F5344CB8AC3E}">
        <p14:creationId xmlns:p14="http://schemas.microsoft.com/office/powerpoint/2010/main" val="397070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Good morning – we are in part 3 of our series on the Transformed Life.   This month we are studying things that help the character of Christ shine through in our hearts more and more each day.  </a:t>
            </a:r>
          </a:p>
        </p:txBody>
      </p:sp>
      <p:sp>
        <p:nvSpPr>
          <p:cNvPr id="4" name="Slide Number Placeholder 3"/>
          <p:cNvSpPr>
            <a:spLocks noGrp="1"/>
          </p:cNvSpPr>
          <p:nvPr>
            <p:ph type="sldNum" sz="quarter" idx="5"/>
          </p:nvPr>
        </p:nvSpPr>
        <p:spPr/>
        <p:txBody>
          <a:bodyPr/>
          <a:lstStyle/>
          <a:p>
            <a:fld id="{099202D1-7524-5242-B553-DD62B5BF56B3}" type="slidenum">
              <a:rPr lang="en-US" smtClean="0"/>
              <a:t>2</a:t>
            </a:fld>
            <a:endParaRPr lang="en-US"/>
          </a:p>
        </p:txBody>
      </p:sp>
    </p:spTree>
    <p:extLst>
      <p:ext uri="{BB962C8B-B14F-4D97-AF65-F5344CB8AC3E}">
        <p14:creationId xmlns:p14="http://schemas.microsoft.com/office/powerpoint/2010/main" val="240188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In the last two weeks we’ve looked at… (1,2)</a:t>
            </a:r>
          </a:p>
          <a:p>
            <a:endParaRPr lang="en-US" sz="2000" dirty="0"/>
          </a:p>
          <a:p>
            <a:r>
              <a:rPr lang="en-US" sz="2000" dirty="0"/>
              <a:t>Today, we are looking at…Hidden to Revealed… We are not going to do a verse by verse study of </a:t>
            </a:r>
            <a:r>
              <a:rPr lang="en-US" sz="2000" dirty="0" err="1"/>
              <a:t>ch.</a:t>
            </a:r>
            <a:r>
              <a:rPr lang="en-US" sz="2000" dirty="0"/>
              <a:t> 3…but I do want you to think about a few of these verses as we get started.</a:t>
            </a:r>
          </a:p>
          <a:p>
            <a:endParaRPr lang="en-US" sz="2000" dirty="0"/>
          </a:p>
          <a:p>
            <a:r>
              <a:rPr lang="en-US" sz="2000" dirty="0"/>
              <a:t>In 3:3-6 – Paul points out that God has been working throughout history to bring people from every nation into ONE body.</a:t>
            </a:r>
          </a:p>
          <a:p>
            <a:r>
              <a:rPr lang="en-US" sz="2000" dirty="0"/>
              <a:t>In 1:4 – Paul talks about God’s plan reaching back in time before creation – even before Time…that God has been moving through history carrying out His master plan.</a:t>
            </a:r>
          </a:p>
          <a:p>
            <a:endParaRPr lang="en-US" sz="2000" dirty="0"/>
          </a:p>
          <a:p>
            <a:r>
              <a:rPr lang="en-US" sz="2000" dirty="0"/>
              <a:t>It’s this BIG master plan I want us to study together this morning.  One way of talking about this OVER-ARCHING plan of God is: </a:t>
            </a:r>
            <a:br>
              <a:rPr lang="en-US" sz="2000" dirty="0"/>
            </a:br>
            <a:r>
              <a:rPr lang="en-US" sz="2000" dirty="0"/>
              <a:t>“The Scarlet Thread of the Bible”</a:t>
            </a:r>
          </a:p>
        </p:txBody>
      </p:sp>
      <p:sp>
        <p:nvSpPr>
          <p:cNvPr id="4" name="Slide Number Placeholder 3"/>
          <p:cNvSpPr>
            <a:spLocks noGrp="1"/>
          </p:cNvSpPr>
          <p:nvPr>
            <p:ph type="sldNum" sz="quarter" idx="5"/>
          </p:nvPr>
        </p:nvSpPr>
        <p:spPr/>
        <p:txBody>
          <a:bodyPr/>
          <a:lstStyle/>
          <a:p>
            <a:fld id="{099202D1-7524-5242-B553-DD62B5BF56B3}" type="slidenum">
              <a:rPr lang="en-US" smtClean="0"/>
              <a:t>3</a:t>
            </a:fld>
            <a:endParaRPr lang="en-US"/>
          </a:p>
        </p:txBody>
      </p:sp>
    </p:spTree>
    <p:extLst>
      <p:ext uri="{BB962C8B-B14F-4D97-AF65-F5344CB8AC3E}">
        <p14:creationId xmlns:p14="http://schemas.microsoft.com/office/powerpoint/2010/main" val="292537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endParaRPr lang="en-US" dirty="0"/>
          </a:p>
          <a:p>
            <a:endParaRPr lang="en-US" dirty="0"/>
          </a:p>
          <a:p>
            <a:r>
              <a:rPr lang="en-US" dirty="0"/>
              <a:t>Like a BRIGHT RED THREAD – We can follow God’s work of salvation and atonement through the ENTIRE STORY OF THE BIBLE…</a:t>
            </a:r>
          </a:p>
          <a:p>
            <a:endParaRPr lang="en-US" dirty="0"/>
          </a:p>
          <a:p>
            <a:r>
              <a:rPr lang="en-US" dirty="0"/>
              <a:t>Adam &amp; Eve: Clothed by the sacrifice God provided…and Ultimately All the Saved: Clothed by the Sacrifice of Jesus, which God provided.</a:t>
            </a:r>
          </a:p>
          <a:p>
            <a:endParaRPr lang="en-US" dirty="0"/>
          </a:p>
          <a:p>
            <a:endParaRPr lang="en-US" dirty="0"/>
          </a:p>
          <a:p>
            <a:r>
              <a:rPr lang="en-US" dirty="0"/>
              <a:t>We see sermons like this throughout the book of Acts!</a:t>
            </a:r>
          </a:p>
          <a:p>
            <a:endParaRPr lang="en-US" dirty="0"/>
          </a:p>
          <a:p>
            <a:r>
              <a:rPr lang="en-US" dirty="0"/>
              <a:t>In Acts 2, Peter connects the Reign of David to the Reign of Christ by following God’s promises.</a:t>
            </a:r>
          </a:p>
          <a:p>
            <a:endParaRPr lang="en-US" dirty="0"/>
          </a:p>
          <a:p>
            <a:r>
              <a:rPr lang="en-US" dirty="0"/>
              <a:t>In Acts 3, Peter preaches about Jesus by reminding them of God’s promises to Moses, Samuel, and ultimately Abraham.</a:t>
            </a:r>
          </a:p>
          <a:p>
            <a:endParaRPr lang="en-US" dirty="0"/>
          </a:p>
          <a:p>
            <a:r>
              <a:rPr lang="en-US" dirty="0"/>
              <a:t>In Acts 7, Stephen connects the dots between Abraham, Jacob, Joseph, Moses, David, Solomon, and the Prophets…</a:t>
            </a:r>
          </a:p>
          <a:p>
            <a:endParaRPr lang="en-US" dirty="0"/>
          </a:p>
          <a:p>
            <a:r>
              <a:rPr lang="en-US" dirty="0"/>
              <a:t>This connection is very real – and very valuable to study – especially to see God’s great plans unfold throughout history, calling for us to respond, and make a choice to accept God.</a:t>
            </a:r>
          </a:p>
          <a:p>
            <a:endParaRPr lang="en-US" dirty="0"/>
          </a:p>
          <a:p>
            <a:r>
              <a:rPr lang="en-US" dirty="0"/>
              <a:t>In the recent past, there was a somewhat famous denominational preacher named W.A. Criswell who put it this way…</a:t>
            </a:r>
          </a:p>
        </p:txBody>
      </p:sp>
      <p:sp>
        <p:nvSpPr>
          <p:cNvPr id="4" name="Slide Number Placeholder 3"/>
          <p:cNvSpPr>
            <a:spLocks noGrp="1"/>
          </p:cNvSpPr>
          <p:nvPr>
            <p:ph type="sldNum" sz="quarter" idx="5"/>
          </p:nvPr>
        </p:nvSpPr>
        <p:spPr/>
        <p:txBody>
          <a:bodyPr/>
          <a:lstStyle/>
          <a:p>
            <a:fld id="{099202D1-7524-5242-B553-DD62B5BF56B3}" type="slidenum">
              <a:rPr lang="en-US" smtClean="0"/>
              <a:t>4</a:t>
            </a:fld>
            <a:endParaRPr lang="en-US"/>
          </a:p>
        </p:txBody>
      </p:sp>
    </p:spTree>
    <p:extLst>
      <p:ext uri="{BB962C8B-B14F-4D97-AF65-F5344CB8AC3E}">
        <p14:creationId xmlns:p14="http://schemas.microsoft.com/office/powerpoint/2010/main" val="170217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The key words here are “Atonement and Sacrifice” </a:t>
            </a:r>
          </a:p>
          <a:p>
            <a:endParaRPr lang="en-US" dirty="0"/>
          </a:p>
          <a:p>
            <a:r>
              <a:rPr lang="en-US" dirty="0"/>
              <a:t>All throughout the Scriptures, we see man’s sin and the need for God to provide a solution to our lost condition, so that we can be in loving fellowship with Him.</a:t>
            </a:r>
          </a:p>
        </p:txBody>
      </p:sp>
      <p:sp>
        <p:nvSpPr>
          <p:cNvPr id="4" name="Slide Number Placeholder 3"/>
          <p:cNvSpPr>
            <a:spLocks noGrp="1"/>
          </p:cNvSpPr>
          <p:nvPr>
            <p:ph type="sldNum" sz="quarter" idx="5"/>
          </p:nvPr>
        </p:nvSpPr>
        <p:spPr/>
        <p:txBody>
          <a:bodyPr/>
          <a:lstStyle/>
          <a:p>
            <a:fld id="{099202D1-7524-5242-B553-DD62B5BF56B3}" type="slidenum">
              <a:rPr lang="en-US" smtClean="0"/>
              <a:t>5</a:t>
            </a:fld>
            <a:endParaRPr lang="en-US"/>
          </a:p>
        </p:txBody>
      </p:sp>
    </p:spTree>
    <p:extLst>
      <p:ext uri="{BB962C8B-B14F-4D97-AF65-F5344CB8AC3E}">
        <p14:creationId xmlns:p14="http://schemas.microsoft.com/office/powerpoint/2010/main" val="163605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I *wish* we could look at these three themes simultaneously – but we would be here all day if we tried to do that.</a:t>
            </a:r>
          </a:p>
          <a:p>
            <a:endParaRPr lang="en-US" dirty="0"/>
          </a:p>
          <a:p>
            <a:r>
              <a:rPr lang="en-US" dirty="0"/>
              <a:t>But I just have to mention these other two – because I want you to be aware that the connections of God’s promises and of God’s people who serve Him with Faith are just as detailed and RICH as the passages we will look at today.</a:t>
            </a:r>
          </a:p>
          <a:p>
            <a:endParaRPr lang="en-US" dirty="0"/>
          </a:p>
          <a:p>
            <a:r>
              <a:rPr lang="en-US" dirty="0"/>
              <a:t>It Is A Story of </a:t>
            </a:r>
            <a:r>
              <a:rPr lang="en-US" b="1" dirty="0">
                <a:solidFill>
                  <a:srgbClr val="C00000"/>
                </a:solidFill>
              </a:rPr>
              <a:t>Sacrifice</a:t>
            </a:r>
            <a:r>
              <a:rPr lang="en-US" dirty="0"/>
              <a:t> &amp; Much More…</a:t>
            </a:r>
          </a:p>
          <a:p>
            <a:endParaRPr lang="en-US" dirty="0"/>
          </a:p>
          <a:p>
            <a:r>
              <a:rPr lang="en-US" dirty="0"/>
              <a:t>It Is A Story of </a:t>
            </a:r>
            <a:r>
              <a:rPr lang="en-US" b="1" dirty="0">
                <a:solidFill>
                  <a:srgbClr val="7030A0"/>
                </a:solidFill>
              </a:rPr>
              <a:t>God’s Promises</a:t>
            </a:r>
            <a:r>
              <a:rPr lang="en-US" dirty="0"/>
              <a:t>.</a:t>
            </a:r>
          </a:p>
          <a:p>
            <a:r>
              <a:rPr lang="en-US" dirty="0"/>
              <a:t>It Is A Story of </a:t>
            </a:r>
            <a:r>
              <a:rPr lang="en-US" b="1" dirty="0">
                <a:solidFill>
                  <a:srgbClr val="0070C0"/>
                </a:solidFill>
              </a:rPr>
              <a:t>Faith in God</a:t>
            </a:r>
            <a:r>
              <a:rPr lang="en-US" dirty="0"/>
              <a:t>.</a:t>
            </a:r>
          </a:p>
          <a:p>
            <a:r>
              <a:rPr lang="en-US" dirty="0"/>
              <a:t>It Is A Story of God’s Victory Over Evil.</a:t>
            </a:r>
          </a:p>
          <a:p>
            <a:r>
              <a:rPr lang="en-US" dirty="0"/>
              <a:t>It Is A Story of Fellowship with A Holy God.</a:t>
            </a:r>
          </a:p>
          <a:p>
            <a:endParaRPr lang="en-US" dirty="0"/>
          </a:p>
          <a:p>
            <a:r>
              <a:rPr lang="en-US" dirty="0"/>
              <a:t>Today, we will follow this thread, and we’ll conclude looking at how this transforms us.</a:t>
            </a:r>
          </a:p>
          <a:p>
            <a:endParaRPr lang="en-US" dirty="0"/>
          </a:p>
          <a:p>
            <a:endParaRPr lang="en-US" dirty="0"/>
          </a:p>
          <a:p>
            <a:r>
              <a:rPr lang="en-US" dirty="0"/>
              <a:t>(Define: Story – as a unified narrative.  A whole that can be seen in each of the parts…)</a:t>
            </a:r>
          </a:p>
          <a:p>
            <a:endParaRPr lang="en-US" dirty="0"/>
          </a:p>
          <a:p>
            <a:r>
              <a:rPr lang="en-US" dirty="0"/>
              <a:t>Just as Eccl 4 tells us a cord of three strands is not quickly broken – this scarlet thread is made up of very STRONG stands…</a:t>
            </a:r>
          </a:p>
          <a:p>
            <a:endParaRPr lang="en-US" dirty="0"/>
          </a:p>
          <a:p>
            <a:r>
              <a:rPr lang="en-US" dirty="0"/>
              <a:t>*** We are going to just zoom in and follow the Bright Red Thread of Redemption.  There are so many passages I’d like to include here, but I’m not going to leave you guessing – we are going to read just 15.  I’ve narrowed this down to 15 BIG STATEMENTS made in the progression of God’s awesome plan, and we will conclude with some applications for our lives today.  So in your Bible, or on the screen, let’s follow this thread together…</a:t>
            </a:r>
          </a:p>
          <a:p>
            <a:endParaRPr lang="en-US" dirty="0"/>
          </a:p>
        </p:txBody>
      </p:sp>
      <p:sp>
        <p:nvSpPr>
          <p:cNvPr id="4" name="Slide Number Placeholder 3"/>
          <p:cNvSpPr>
            <a:spLocks noGrp="1"/>
          </p:cNvSpPr>
          <p:nvPr>
            <p:ph type="sldNum" sz="quarter" idx="5"/>
          </p:nvPr>
        </p:nvSpPr>
        <p:spPr/>
        <p:txBody>
          <a:bodyPr/>
          <a:lstStyle/>
          <a:p>
            <a:fld id="{099202D1-7524-5242-B553-DD62B5BF56B3}" type="slidenum">
              <a:rPr lang="en-US" smtClean="0"/>
              <a:t>6</a:t>
            </a:fld>
            <a:endParaRPr lang="en-US"/>
          </a:p>
        </p:txBody>
      </p:sp>
    </p:spTree>
    <p:extLst>
      <p:ext uri="{BB962C8B-B14F-4D97-AF65-F5344CB8AC3E}">
        <p14:creationId xmlns:p14="http://schemas.microsoft.com/office/powerpoint/2010/main" val="151028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He purchased HIS CHURCH with HIS BLOOD – so the teaching and preaching of the church constantly emphasizes the SIGNIFICANCE of this SACRIFICE.  We reflect on it, We Honor Him – because His death was to take our place. His death was to pay for our sins and to REDEEM US and FORGIVE US.</a:t>
            </a:r>
          </a:p>
        </p:txBody>
      </p:sp>
      <p:sp>
        <p:nvSpPr>
          <p:cNvPr id="4" name="Slide Number Placeholder 3"/>
          <p:cNvSpPr>
            <a:spLocks noGrp="1"/>
          </p:cNvSpPr>
          <p:nvPr>
            <p:ph type="sldNum" sz="quarter" idx="5"/>
          </p:nvPr>
        </p:nvSpPr>
        <p:spPr/>
        <p:txBody>
          <a:bodyPr/>
          <a:lstStyle/>
          <a:p>
            <a:fld id="{099202D1-7524-5242-B553-DD62B5BF56B3}" type="slidenum">
              <a:rPr lang="en-US" smtClean="0"/>
              <a:t>17</a:t>
            </a:fld>
            <a:endParaRPr lang="en-US"/>
          </a:p>
        </p:txBody>
      </p:sp>
    </p:spTree>
    <p:extLst>
      <p:ext uri="{BB962C8B-B14F-4D97-AF65-F5344CB8AC3E}">
        <p14:creationId xmlns:p14="http://schemas.microsoft.com/office/powerpoint/2010/main" val="175408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This is the Scarlet Thread…and there are many more passages!  We moved from Exodus to 1 Kings to John.  There are so many more verses we could include, but I hope today you understand like Paul did:  This MYSTERY has been REVEALED.</a:t>
            </a:r>
          </a:p>
          <a:p>
            <a:endParaRPr lang="en-US" dirty="0"/>
          </a:p>
          <a:p>
            <a:r>
              <a:rPr lang="en-US" dirty="0"/>
              <a:t>God has shown us THE POINT of all of these sacrifices – so that we would understand and appreciate the INCREDIBLE GRACE AND LOVE He has for us.</a:t>
            </a:r>
          </a:p>
          <a:p>
            <a:endParaRPr lang="en-US" dirty="0"/>
          </a:p>
          <a:p>
            <a:r>
              <a:rPr lang="en-US" dirty="0"/>
              <a:t>He is a forgiving God!  He wants to cleanse us and bring us home!</a:t>
            </a:r>
          </a:p>
          <a:p>
            <a:endParaRPr lang="en-US" dirty="0"/>
          </a:p>
          <a:p>
            <a:r>
              <a:rPr lang="en-US" dirty="0"/>
              <a:t>When we SEE the plan of GOD revealed – it does Renew our Minds.  It does Transform us, so I want to end with just a few ideas about how this changes us…</a:t>
            </a:r>
          </a:p>
        </p:txBody>
      </p:sp>
      <p:sp>
        <p:nvSpPr>
          <p:cNvPr id="4" name="Slide Number Placeholder 3"/>
          <p:cNvSpPr>
            <a:spLocks noGrp="1"/>
          </p:cNvSpPr>
          <p:nvPr>
            <p:ph type="sldNum" sz="quarter" idx="5"/>
          </p:nvPr>
        </p:nvSpPr>
        <p:spPr/>
        <p:txBody>
          <a:bodyPr/>
          <a:lstStyle/>
          <a:p>
            <a:fld id="{099202D1-7524-5242-B553-DD62B5BF56B3}" type="slidenum">
              <a:rPr lang="en-US" smtClean="0"/>
              <a:t>22</a:t>
            </a:fld>
            <a:endParaRPr lang="en-US"/>
          </a:p>
        </p:txBody>
      </p:sp>
    </p:spTree>
    <p:extLst>
      <p:ext uri="{BB962C8B-B14F-4D97-AF65-F5344CB8AC3E}">
        <p14:creationId xmlns:p14="http://schemas.microsoft.com/office/powerpoint/2010/main" val="340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First, the Thread of Atonement/Redemption.</a:t>
            </a:r>
          </a:p>
          <a:p>
            <a:endParaRPr lang="en-US" dirty="0"/>
          </a:p>
          <a:p>
            <a:r>
              <a:rPr lang="en-US" dirty="0"/>
              <a:t>IMPRESSED. It makes me amazed at His wisdom and sacrificial love.  Also, impressed enough to just make me a better Bible student.  To drive me back to the Scriptures and connect these dots to see the bigger picture.</a:t>
            </a:r>
          </a:p>
          <a:p>
            <a:endParaRPr lang="en-US" dirty="0"/>
          </a:p>
          <a:p>
            <a:endParaRPr lang="en-US" dirty="0"/>
          </a:p>
          <a:p>
            <a:r>
              <a:rPr lang="en-US" dirty="0"/>
              <a:t>That God would go this far.  That God would give HIS VERY BEST.  That God would pay the penalty for my sins.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Thankful to see where this was all leading.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Humble: I know that my works aren’t going to save me.  I see that the story of the Bible is that man has a sin problem HE CANNOT solve on His OWN.  That all along the way, God has been providing Lamb, after Lamb, until He gave the VERY BEST OF HEAVEN. His Only Begotten Son.</a:t>
            </a:r>
          </a:p>
          <a:p>
            <a:endParaRPr lang="en-US" dirty="0"/>
          </a:p>
          <a:p>
            <a:endParaRPr lang="en-US" dirty="0"/>
          </a:p>
          <a:p>
            <a:r>
              <a:rPr lang="en-US" dirty="0"/>
              <a:t>** All Summed up: We love God more knowing What He did for US, and LOVE our neighbors MORE knowing what he has done for them…</a:t>
            </a:r>
          </a:p>
          <a:p>
            <a:endParaRPr lang="en-US" dirty="0"/>
          </a:p>
          <a:p>
            <a:r>
              <a:rPr lang="en-US" dirty="0"/>
              <a:t>Do you want to have your name written in the the Lamb’s book of Life today?  Then come and accept the sacrifice He has made for you, and allow HIM to wash you and make you righteous in the eyes of God.</a:t>
            </a:r>
          </a:p>
        </p:txBody>
      </p:sp>
      <p:sp>
        <p:nvSpPr>
          <p:cNvPr id="4" name="Slide Number Placeholder 3"/>
          <p:cNvSpPr>
            <a:spLocks noGrp="1"/>
          </p:cNvSpPr>
          <p:nvPr>
            <p:ph type="sldNum" sz="quarter" idx="5"/>
          </p:nvPr>
        </p:nvSpPr>
        <p:spPr/>
        <p:txBody>
          <a:bodyPr/>
          <a:lstStyle/>
          <a:p>
            <a:fld id="{099202D1-7524-5242-B553-DD62B5BF56B3}" type="slidenum">
              <a:rPr lang="en-US" smtClean="0"/>
              <a:t>23</a:t>
            </a:fld>
            <a:endParaRPr lang="en-US"/>
          </a:p>
        </p:txBody>
      </p:sp>
    </p:spTree>
    <p:extLst>
      <p:ext uri="{BB962C8B-B14F-4D97-AF65-F5344CB8AC3E}">
        <p14:creationId xmlns:p14="http://schemas.microsoft.com/office/powerpoint/2010/main" val="48074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C5017-A5F5-8A4C-A832-1EC35D8665C9}" type="datetimeFigureOut">
              <a:rPr lang="en-US" smtClean="0"/>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6413185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C5017-A5F5-8A4C-A832-1EC35D8665C9}" type="datetimeFigureOut">
              <a:rPr lang="en-US" smtClean="0"/>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69932345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C5017-A5F5-8A4C-A832-1EC35D8665C9}" type="datetimeFigureOut">
              <a:rPr lang="en-US" smtClean="0"/>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231001660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271"/>
            <a:ext cx="7935686" cy="1104636"/>
          </a:xfrm>
        </p:spPr>
        <p:txBody>
          <a:bodyPr>
            <a:normAutofit/>
          </a:bodyPr>
          <a:lstStyle>
            <a:lvl1pPr algn="ctr">
              <a:defRPr sz="4000" i="1">
                <a:solidFill>
                  <a:srgbClr val="002060"/>
                </a:solidFill>
                <a:latin typeface="+mn-lt"/>
              </a:defRPr>
            </a:lvl1pPr>
          </a:lstStyle>
          <a:p>
            <a:r>
              <a:rPr lang="en-US" dirty="0"/>
              <a:t>Click to edit Master title style</a:t>
            </a:r>
          </a:p>
        </p:txBody>
      </p:sp>
      <p:sp>
        <p:nvSpPr>
          <p:cNvPr id="3" name="Content Placeholder 2"/>
          <p:cNvSpPr>
            <a:spLocks noGrp="1"/>
          </p:cNvSpPr>
          <p:nvPr>
            <p:ph idx="1"/>
          </p:nvPr>
        </p:nvSpPr>
        <p:spPr>
          <a:xfrm>
            <a:off x="914400" y="1521354"/>
            <a:ext cx="7935686" cy="3626115"/>
          </a:xfrm>
        </p:spPr>
        <p:txBody>
          <a:bodyPr>
            <a:normAutofit/>
          </a:bodyPr>
          <a:lstStyle>
            <a:lvl1pPr>
              <a:defRPr sz="3200"/>
            </a:lvl1pPr>
            <a:lvl2pPr>
              <a:defRPr sz="28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314064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BC5017-A5F5-8A4C-A832-1EC35D8665C9}" type="datetimeFigureOut">
              <a:rPr lang="en-US" smtClean="0"/>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287624358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C5017-A5F5-8A4C-A832-1EC35D8665C9}" type="datetimeFigureOut">
              <a:rPr lang="en-US" smtClean="0"/>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153666505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C5017-A5F5-8A4C-A832-1EC35D8665C9}" type="datetimeFigureOut">
              <a:rPr lang="en-US" smtClean="0"/>
              <a:t>8/13/20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39348502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C5017-A5F5-8A4C-A832-1EC35D8665C9}" type="datetimeFigureOut">
              <a:rPr lang="en-US" smtClean="0"/>
              <a:t>8/13/20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179374009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C5017-A5F5-8A4C-A832-1EC35D8665C9}" type="datetimeFigureOut">
              <a:rPr lang="en-US" smtClean="0"/>
              <a:t>8/13/20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277411329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BC5017-A5F5-8A4C-A832-1EC35D8665C9}" type="datetimeFigureOut">
              <a:rPr lang="en-US" smtClean="0"/>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22567834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BC5017-A5F5-8A4C-A832-1EC35D8665C9}" type="datetimeFigureOut">
              <a:rPr lang="en-US" smtClean="0"/>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E35D1-E453-3B42-A077-36E05D3A5D2A}" type="slidenum">
              <a:rPr lang="en-US" smtClean="0"/>
              <a:t>‹#›</a:t>
            </a:fld>
            <a:endParaRPr lang="en-US"/>
          </a:p>
        </p:txBody>
      </p:sp>
    </p:spTree>
    <p:extLst>
      <p:ext uri="{BB962C8B-B14F-4D97-AF65-F5344CB8AC3E}">
        <p14:creationId xmlns:p14="http://schemas.microsoft.com/office/powerpoint/2010/main" val="393471963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EBC5017-A5F5-8A4C-A832-1EC35D8665C9}" type="datetimeFigureOut">
              <a:rPr lang="en-US" smtClean="0"/>
              <a:t>8/13/20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99E35D1-E453-3B42-A077-36E05D3A5D2A}" type="slidenum">
              <a:rPr lang="en-US" smtClean="0"/>
              <a:t>‹#›</a:t>
            </a:fld>
            <a:endParaRPr lang="en-US"/>
          </a:p>
        </p:txBody>
      </p:sp>
    </p:spTree>
    <p:extLst>
      <p:ext uri="{BB962C8B-B14F-4D97-AF65-F5344CB8AC3E}">
        <p14:creationId xmlns:p14="http://schemas.microsoft.com/office/powerpoint/2010/main" val="1864424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239B-B82B-674C-AC9C-582E94AF43E4}"/>
              </a:ext>
            </a:extLst>
          </p:cNvPr>
          <p:cNvSpPr>
            <a:spLocks noGrp="1"/>
          </p:cNvSpPr>
          <p:nvPr>
            <p:ph type="ctrTitle"/>
          </p:nvPr>
        </p:nvSpPr>
        <p:spPr/>
        <p:txBody>
          <a:bodyPr/>
          <a:lstStyle/>
          <a:p>
            <a:r>
              <a:rPr lang="en-US" dirty="0"/>
              <a:t>The Transformed Life: </a:t>
            </a:r>
            <a:br>
              <a:rPr lang="en-US" dirty="0"/>
            </a:br>
            <a:r>
              <a:rPr lang="en-US" sz="3600" b="1" dirty="0"/>
              <a:t>Renewed From Worry To Peace</a:t>
            </a:r>
            <a:endParaRPr lang="en-US" b="1" dirty="0"/>
          </a:p>
        </p:txBody>
      </p:sp>
      <p:sp>
        <p:nvSpPr>
          <p:cNvPr id="3" name="Subtitle 2">
            <a:extLst>
              <a:ext uri="{FF2B5EF4-FFF2-40B4-BE49-F238E27FC236}">
                <a16:creationId xmlns:a16="http://schemas.microsoft.com/office/drawing/2014/main" id="{9F8FD0CD-B769-AD45-8205-8862D2B6E9AE}"/>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F1273DB-0F1A-2C4B-9FA5-20301340EDA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132021191"/>
      </p:ext>
    </p:extLst>
  </p:cSld>
  <p:clrMapOvr>
    <a:masterClrMapping/>
  </p:clrMapOvr>
  <p:transition spd="slow" advClick="0" advTm="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55244F-98F5-2A40-A9BB-5839235A8F02}"/>
              </a:ext>
            </a:extLst>
          </p:cNvPr>
          <p:cNvGrpSpPr/>
          <p:nvPr/>
        </p:nvGrpSpPr>
        <p:grpSpPr>
          <a:xfrm>
            <a:off x="914400" y="205730"/>
            <a:ext cx="1800225" cy="1759184"/>
            <a:chOff x="914400" y="205730"/>
            <a:chExt cx="1800225"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3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Adam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Genesis 3:21</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D04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Abel</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Genesis 4:4</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982243" y="205730"/>
            <a:ext cx="1942307" cy="1759184"/>
            <a:chOff x="3982243" y="205730"/>
            <a:chExt cx="1942307"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4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Abraham</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982243" y="205730"/>
              <a:ext cx="1942307" cy="461665"/>
            </a:xfrm>
            <a:prstGeom prst="rect">
              <a:avLst/>
            </a:prstGeom>
            <a:noFill/>
          </p:spPr>
          <p:txBody>
            <a:bodyPr wrap="square" rtlCol="0">
              <a:spAutoFit/>
            </a:bodyPr>
            <a:lstStyle/>
            <a:p>
              <a:r>
                <a:rPr lang="en-US" sz="2400" b="1" dirty="0">
                  <a:solidFill>
                    <a:srgbClr val="C4445F"/>
                  </a:solidFill>
                </a:rPr>
                <a:t>Genesis 22:13</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04A6FF-888F-344F-820E-5CF9C30CDB46}"/>
              </a:ext>
            </a:extLst>
          </p:cNvPr>
          <p:cNvGrpSpPr/>
          <p:nvPr/>
        </p:nvGrpSpPr>
        <p:grpSpPr>
          <a:xfrm>
            <a:off x="5410200" y="1275172"/>
            <a:ext cx="1886254" cy="1801404"/>
            <a:chOff x="5410200" y="1275172"/>
            <a:chExt cx="1886254" cy="1801404"/>
          </a:xfrm>
        </p:grpSpPr>
        <p:sp>
          <p:nvSpPr>
            <p:cNvPr id="10" name="Freeform 9">
              <a:extLst>
                <a:ext uri="{FF2B5EF4-FFF2-40B4-BE49-F238E27FC236}">
                  <a16:creationId xmlns:a16="http://schemas.microsoft.com/office/drawing/2014/main" id="{03D097DE-C566-954A-9107-69596D7A0487}"/>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20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Passover</a:t>
              </a:r>
            </a:p>
          </p:txBody>
        </p:sp>
        <p:cxnSp>
          <p:nvCxnSpPr>
            <p:cNvPr id="18" name="Straight Connector 17">
              <a:extLst>
                <a:ext uri="{FF2B5EF4-FFF2-40B4-BE49-F238E27FC236}">
                  <a16:creationId xmlns:a16="http://schemas.microsoft.com/office/drawing/2014/main" id="{29EFEA64-DA07-3C44-AA77-77879AE8EFB3}"/>
                </a:ext>
              </a:extLst>
            </p:cNvPr>
            <p:cNvCxnSpPr>
              <a:cxnSpLocks/>
            </p:cNvCxnSpPr>
            <p:nvPr/>
          </p:nvCxnSpPr>
          <p:spPr>
            <a:xfrm flipV="1">
              <a:off x="640080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85D02-E923-5640-9141-C89B0264919F}"/>
                </a:ext>
              </a:extLst>
            </p:cNvPr>
            <p:cNvSpPr txBox="1"/>
            <p:nvPr/>
          </p:nvSpPr>
          <p:spPr>
            <a:xfrm>
              <a:off x="5410200" y="2614911"/>
              <a:ext cx="1866900" cy="461665"/>
            </a:xfrm>
            <a:prstGeom prst="rect">
              <a:avLst/>
            </a:prstGeom>
            <a:noFill/>
          </p:spPr>
          <p:txBody>
            <a:bodyPr wrap="square" rtlCol="0">
              <a:spAutoFit/>
            </a:bodyPr>
            <a:lstStyle/>
            <a:p>
              <a:r>
                <a:rPr lang="en-US" sz="2400" b="1" dirty="0">
                  <a:solidFill>
                    <a:srgbClr val="AE203E"/>
                  </a:solidFill>
                </a:rPr>
                <a:t>Exodus 12:13</a:t>
              </a:r>
            </a:p>
          </p:txBody>
        </p: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643527"/>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“The blood shall be a sign for you on the houses where you live; and </a:t>
            </a:r>
            <a:r>
              <a:rPr lang="en-US" sz="2800" dirty="0">
                <a:solidFill>
                  <a:srgbClr val="C00000"/>
                </a:solidFill>
              </a:rPr>
              <a:t>when I see the blood I will pass over you, and no plague will befall you to destroy </a:t>
            </a:r>
            <a:r>
              <a:rPr lang="en-US" sz="2800" i="1" dirty="0">
                <a:solidFill>
                  <a:srgbClr val="C00000"/>
                </a:solidFill>
              </a:rPr>
              <a:t>you </a:t>
            </a:r>
            <a:r>
              <a:rPr lang="en-US" sz="2800" dirty="0">
                <a:solidFill>
                  <a:prstClr val="black"/>
                </a:solidFill>
              </a:rPr>
              <a:t>when I strike the land of Egypt.” Exodus 12:13</a:t>
            </a:r>
          </a:p>
        </p:txBody>
      </p:sp>
    </p:spTree>
    <p:extLst>
      <p:ext uri="{BB962C8B-B14F-4D97-AF65-F5344CB8AC3E}">
        <p14:creationId xmlns:p14="http://schemas.microsoft.com/office/powerpoint/2010/main" val="3692323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55244F-98F5-2A40-A9BB-5839235A8F02}"/>
              </a:ext>
            </a:extLst>
          </p:cNvPr>
          <p:cNvGrpSpPr/>
          <p:nvPr/>
        </p:nvGrpSpPr>
        <p:grpSpPr>
          <a:xfrm>
            <a:off x="914400" y="205730"/>
            <a:ext cx="1800225" cy="1759184"/>
            <a:chOff x="914400" y="205730"/>
            <a:chExt cx="1800225"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3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Adam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Genesis 3:21</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D04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Abel</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Genesis 4:4</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982243" y="205730"/>
            <a:ext cx="1942307" cy="1759184"/>
            <a:chOff x="3982243" y="205730"/>
            <a:chExt cx="1942307"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4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Abraham</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982243" y="205730"/>
              <a:ext cx="1942307" cy="461665"/>
            </a:xfrm>
            <a:prstGeom prst="rect">
              <a:avLst/>
            </a:prstGeom>
            <a:noFill/>
          </p:spPr>
          <p:txBody>
            <a:bodyPr wrap="square" rtlCol="0">
              <a:spAutoFit/>
            </a:bodyPr>
            <a:lstStyle/>
            <a:p>
              <a:r>
                <a:rPr lang="en-US" sz="2400" b="1" dirty="0">
                  <a:solidFill>
                    <a:srgbClr val="C4445F"/>
                  </a:solidFill>
                </a:rPr>
                <a:t>Genesis 22:13</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04A6FF-888F-344F-820E-5CF9C30CDB46}"/>
              </a:ext>
            </a:extLst>
          </p:cNvPr>
          <p:cNvGrpSpPr/>
          <p:nvPr/>
        </p:nvGrpSpPr>
        <p:grpSpPr>
          <a:xfrm>
            <a:off x="5410200" y="1275172"/>
            <a:ext cx="1886254" cy="1801404"/>
            <a:chOff x="5410200" y="1275172"/>
            <a:chExt cx="1886254" cy="1801404"/>
          </a:xfrm>
        </p:grpSpPr>
        <p:sp>
          <p:nvSpPr>
            <p:cNvPr id="10" name="Freeform 9">
              <a:extLst>
                <a:ext uri="{FF2B5EF4-FFF2-40B4-BE49-F238E27FC236}">
                  <a16:creationId xmlns:a16="http://schemas.microsoft.com/office/drawing/2014/main" id="{03D097DE-C566-954A-9107-69596D7A0487}"/>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20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Passover</a:t>
              </a:r>
            </a:p>
          </p:txBody>
        </p:sp>
        <p:cxnSp>
          <p:nvCxnSpPr>
            <p:cNvPr id="18" name="Straight Connector 17">
              <a:extLst>
                <a:ext uri="{FF2B5EF4-FFF2-40B4-BE49-F238E27FC236}">
                  <a16:creationId xmlns:a16="http://schemas.microsoft.com/office/drawing/2014/main" id="{29EFEA64-DA07-3C44-AA77-77879AE8EFB3}"/>
                </a:ext>
              </a:extLst>
            </p:cNvPr>
            <p:cNvCxnSpPr>
              <a:cxnSpLocks/>
            </p:cNvCxnSpPr>
            <p:nvPr/>
          </p:nvCxnSpPr>
          <p:spPr>
            <a:xfrm flipV="1">
              <a:off x="640080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85D02-E923-5640-9141-C89B0264919F}"/>
                </a:ext>
              </a:extLst>
            </p:cNvPr>
            <p:cNvSpPr txBox="1"/>
            <p:nvPr/>
          </p:nvSpPr>
          <p:spPr>
            <a:xfrm>
              <a:off x="5410200" y="2614911"/>
              <a:ext cx="1866900" cy="461665"/>
            </a:xfrm>
            <a:prstGeom prst="rect">
              <a:avLst/>
            </a:prstGeom>
            <a:noFill/>
          </p:spPr>
          <p:txBody>
            <a:bodyPr wrap="square" rtlCol="0">
              <a:spAutoFit/>
            </a:bodyPr>
            <a:lstStyle/>
            <a:p>
              <a:r>
                <a:rPr lang="en-US" sz="2400" b="1" dirty="0">
                  <a:solidFill>
                    <a:srgbClr val="AE203E"/>
                  </a:solidFill>
                </a:rPr>
                <a:t>Exodus 12:13</a:t>
              </a:r>
            </a:p>
          </p:txBody>
        </p:sp>
      </p:grpSp>
      <p:grpSp>
        <p:nvGrpSpPr>
          <p:cNvPr id="23" name="Group 22">
            <a:extLst>
              <a:ext uri="{FF2B5EF4-FFF2-40B4-BE49-F238E27FC236}">
                <a16:creationId xmlns:a16="http://schemas.microsoft.com/office/drawing/2014/main" id="{98AB26C7-EBBD-F34E-9130-A12C111307B6}"/>
              </a:ext>
            </a:extLst>
          </p:cNvPr>
          <p:cNvGrpSpPr/>
          <p:nvPr/>
        </p:nvGrpSpPr>
        <p:grpSpPr>
          <a:xfrm>
            <a:off x="6686550" y="224135"/>
            <a:ext cx="2252663" cy="1740779"/>
            <a:chOff x="6686550" y="224135"/>
            <a:chExt cx="2252663" cy="1740779"/>
          </a:xfrm>
        </p:grpSpPr>
        <p:sp>
          <p:nvSpPr>
            <p:cNvPr id="12" name="Freeform 11">
              <a:extLst>
                <a:ext uri="{FF2B5EF4-FFF2-40B4-BE49-F238E27FC236}">
                  <a16:creationId xmlns:a16="http://schemas.microsoft.com/office/drawing/2014/main" id="{D88F309B-A637-0A4B-9A53-E7760F6D7CB1}"/>
                </a:ext>
              </a:extLst>
            </p:cNvPr>
            <p:cNvSpPr/>
            <p:nvPr/>
          </p:nvSpPr>
          <p:spPr>
            <a:xfrm>
              <a:off x="7124019"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Priests</a:t>
              </a:r>
            </a:p>
          </p:txBody>
        </p:sp>
        <p:sp>
          <p:nvSpPr>
            <p:cNvPr id="20" name="TextBox 19">
              <a:extLst>
                <a:ext uri="{FF2B5EF4-FFF2-40B4-BE49-F238E27FC236}">
                  <a16:creationId xmlns:a16="http://schemas.microsoft.com/office/drawing/2014/main" id="{86E31CC8-FB02-2D41-899D-41D0EBC8158E}"/>
                </a:ext>
              </a:extLst>
            </p:cNvPr>
            <p:cNvSpPr txBox="1"/>
            <p:nvPr/>
          </p:nvSpPr>
          <p:spPr>
            <a:xfrm>
              <a:off x="6686550" y="224135"/>
              <a:ext cx="2252663" cy="461665"/>
            </a:xfrm>
            <a:prstGeom prst="rect">
              <a:avLst/>
            </a:prstGeom>
            <a:noFill/>
          </p:spPr>
          <p:txBody>
            <a:bodyPr wrap="square" rtlCol="0">
              <a:spAutoFit/>
            </a:bodyPr>
            <a:lstStyle/>
            <a:p>
              <a:r>
                <a:rPr lang="en-US" sz="2400" b="1" dirty="0">
                  <a:solidFill>
                    <a:srgbClr val="C00000"/>
                  </a:solidFill>
                </a:rPr>
                <a:t>Exodus 29:38-39</a:t>
              </a:r>
            </a:p>
          </p:txBody>
        </p:sp>
        <p:cxnSp>
          <p:nvCxnSpPr>
            <p:cNvPr id="21" name="Straight Connector 20">
              <a:extLst>
                <a:ext uri="{FF2B5EF4-FFF2-40B4-BE49-F238E27FC236}">
                  <a16:creationId xmlns:a16="http://schemas.microsoft.com/office/drawing/2014/main" id="{B682025F-523C-A54A-A8A4-7F7CAFC44FF6}"/>
                </a:ext>
              </a:extLst>
            </p:cNvPr>
            <p:cNvCxnSpPr>
              <a:cxnSpLocks/>
            </p:cNvCxnSpPr>
            <p:nvPr/>
          </p:nvCxnSpPr>
          <p:spPr>
            <a:xfrm flipV="1">
              <a:off x="7777956" y="704205"/>
              <a:ext cx="0" cy="495303"/>
            </a:xfrm>
            <a:prstGeom prst="line">
              <a:avLst/>
            </a:prstGeom>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643527"/>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“Now this is what you shall offer on the altar: two one year old lambs </a:t>
            </a:r>
            <a:r>
              <a:rPr lang="en-US" sz="2800" dirty="0">
                <a:solidFill>
                  <a:srgbClr val="C00000"/>
                </a:solidFill>
              </a:rPr>
              <a:t>each day, continuously</a:t>
            </a:r>
            <a:r>
              <a:rPr lang="en-US" sz="2800" dirty="0">
                <a:solidFill>
                  <a:prstClr val="black"/>
                </a:solidFill>
              </a:rPr>
              <a:t>. The one </a:t>
            </a:r>
            <a:r>
              <a:rPr lang="en-US" sz="2800" dirty="0">
                <a:solidFill>
                  <a:srgbClr val="C00000"/>
                </a:solidFill>
              </a:rPr>
              <a:t>lamb</a:t>
            </a:r>
            <a:r>
              <a:rPr lang="en-US" sz="2800" dirty="0">
                <a:solidFill>
                  <a:prstClr val="black"/>
                </a:solidFill>
              </a:rPr>
              <a:t> you shall </a:t>
            </a:r>
            <a:r>
              <a:rPr lang="en-US" sz="2800" dirty="0">
                <a:solidFill>
                  <a:srgbClr val="C00000"/>
                </a:solidFill>
              </a:rPr>
              <a:t>offer in the morning </a:t>
            </a:r>
            <a:r>
              <a:rPr lang="en-US" sz="2800" dirty="0">
                <a:solidFill>
                  <a:prstClr val="black"/>
                </a:solidFill>
              </a:rPr>
              <a:t>and the other </a:t>
            </a:r>
            <a:r>
              <a:rPr lang="en-US" sz="2800" dirty="0">
                <a:solidFill>
                  <a:srgbClr val="C00000"/>
                </a:solidFill>
              </a:rPr>
              <a:t>lamb</a:t>
            </a:r>
            <a:r>
              <a:rPr lang="en-US" sz="2800" dirty="0">
                <a:solidFill>
                  <a:prstClr val="black"/>
                </a:solidFill>
              </a:rPr>
              <a:t> you shall </a:t>
            </a:r>
            <a:r>
              <a:rPr lang="en-US" sz="2800" dirty="0">
                <a:solidFill>
                  <a:srgbClr val="C00000"/>
                </a:solidFill>
              </a:rPr>
              <a:t>offer at twilight</a:t>
            </a:r>
            <a:r>
              <a:rPr lang="en-US" sz="2800" dirty="0">
                <a:solidFill>
                  <a:prstClr val="black"/>
                </a:solidFill>
              </a:rPr>
              <a:t>” Exodus 29:38-39</a:t>
            </a:r>
          </a:p>
        </p:txBody>
      </p:sp>
    </p:spTree>
    <p:extLst>
      <p:ext uri="{BB962C8B-B14F-4D97-AF65-F5344CB8AC3E}">
        <p14:creationId xmlns:p14="http://schemas.microsoft.com/office/powerpoint/2010/main" val="2350583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8880B-C4A2-C34E-88B1-1201C781A1A0}"/>
              </a:ext>
            </a:extLst>
          </p:cNvPr>
          <p:cNvGrpSpPr/>
          <p:nvPr/>
        </p:nvGrpSpPr>
        <p:grpSpPr>
          <a:xfrm>
            <a:off x="914400" y="205730"/>
            <a:ext cx="1800225" cy="1759184"/>
            <a:chOff x="914400" y="205730"/>
            <a:chExt cx="1800225"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Temple</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1 Kings 8:5</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2031325"/>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“And King Solomon and all the congregation of Israel, who were assembled to him, were with him before the ark, </a:t>
            </a:r>
            <a:r>
              <a:rPr lang="en-US" sz="2800" dirty="0">
                <a:solidFill>
                  <a:srgbClr val="C00000"/>
                </a:solidFill>
              </a:rPr>
              <a:t>sacrificing so many sheep and oxen they could not be counted or numbered</a:t>
            </a:r>
            <a:r>
              <a:rPr lang="en-US" sz="2800" dirty="0">
                <a:solidFill>
                  <a:prstClr val="black"/>
                </a:solidFill>
              </a:rPr>
              <a:t>.” </a:t>
            </a:r>
            <a:br>
              <a:rPr lang="en-US" sz="2800" dirty="0">
                <a:solidFill>
                  <a:prstClr val="black"/>
                </a:solidFill>
              </a:rPr>
            </a:br>
            <a:r>
              <a:rPr lang="en-US" sz="2800" dirty="0">
                <a:solidFill>
                  <a:prstClr val="black"/>
                </a:solidFill>
              </a:rPr>
              <a:t>1 Kings 8:5</a:t>
            </a:r>
          </a:p>
        </p:txBody>
      </p:sp>
    </p:spTree>
    <p:extLst>
      <p:ext uri="{BB962C8B-B14F-4D97-AF65-F5344CB8AC3E}">
        <p14:creationId xmlns:p14="http://schemas.microsoft.com/office/powerpoint/2010/main" val="748931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Temple</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1 Kings 8:5</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John The Baptist</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John 1:29</a:t>
              </a:r>
            </a:p>
          </p:txBody>
        </p: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255728"/>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“The next day he saw Jesus coming to him and said, </a:t>
            </a:r>
            <a:r>
              <a:rPr lang="en-US" sz="2800" dirty="0">
                <a:solidFill>
                  <a:srgbClr val="C00000"/>
                </a:solidFill>
              </a:rPr>
              <a:t>“Behold, the Lamb of God who takes away the sin of the world!” </a:t>
            </a:r>
            <a:r>
              <a:rPr lang="en-US" sz="2800" dirty="0">
                <a:solidFill>
                  <a:prstClr val="black"/>
                </a:solidFill>
              </a:rPr>
              <a:t>John 1:29</a:t>
            </a:r>
          </a:p>
        </p:txBody>
      </p:sp>
    </p:spTree>
    <p:extLst>
      <p:ext uri="{BB962C8B-B14F-4D97-AF65-F5344CB8AC3E}">
        <p14:creationId xmlns:p14="http://schemas.microsoft.com/office/powerpoint/2010/main" val="4020369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Temple</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1 Kings 8:5</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John The Baptist</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John 1:29</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867151" y="205730"/>
            <a:ext cx="2209800" cy="1759184"/>
            <a:chOff x="3867151" y="205730"/>
            <a:chExt cx="2209800"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&amp; the Cup</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867151" y="205730"/>
              <a:ext cx="2209800" cy="461665"/>
            </a:xfrm>
            <a:prstGeom prst="rect">
              <a:avLst/>
            </a:prstGeom>
            <a:noFill/>
          </p:spPr>
          <p:txBody>
            <a:bodyPr wrap="square" rtlCol="0">
              <a:spAutoFit/>
            </a:bodyPr>
            <a:lstStyle/>
            <a:p>
              <a:r>
                <a:rPr lang="en-US" sz="2400" b="1" dirty="0">
                  <a:solidFill>
                    <a:srgbClr val="C4445F"/>
                  </a:solidFill>
                </a:rPr>
                <a:t>Matthew 26:28</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255728"/>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“for </a:t>
            </a:r>
            <a:r>
              <a:rPr lang="en-US" sz="2800" dirty="0">
                <a:solidFill>
                  <a:srgbClr val="C00000"/>
                </a:solidFill>
              </a:rPr>
              <a:t>this is My blood </a:t>
            </a:r>
            <a:r>
              <a:rPr lang="en-US" sz="2800" dirty="0">
                <a:solidFill>
                  <a:prstClr val="black"/>
                </a:solidFill>
              </a:rPr>
              <a:t>of the covenant, which is </a:t>
            </a:r>
            <a:r>
              <a:rPr lang="en-US" sz="2800" dirty="0">
                <a:solidFill>
                  <a:srgbClr val="C00000"/>
                </a:solidFill>
              </a:rPr>
              <a:t>poured out for many for forgiveness of sins.</a:t>
            </a:r>
            <a:r>
              <a:rPr lang="en-US" sz="2800" dirty="0">
                <a:solidFill>
                  <a:prstClr val="black"/>
                </a:solidFill>
              </a:rPr>
              <a:t>” Matthew 26:28</a:t>
            </a:r>
          </a:p>
        </p:txBody>
      </p:sp>
    </p:spTree>
    <p:extLst>
      <p:ext uri="{BB962C8B-B14F-4D97-AF65-F5344CB8AC3E}">
        <p14:creationId xmlns:p14="http://schemas.microsoft.com/office/powerpoint/2010/main" val="3701481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Temple</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1 Kings 8:5</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John The Baptist</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John 1:29</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867150" y="205730"/>
            <a:ext cx="2228849" cy="1759184"/>
            <a:chOff x="3867150" y="205730"/>
            <a:chExt cx="2228849"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&amp; the Cup</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867150" y="205730"/>
              <a:ext cx="2228849" cy="461665"/>
            </a:xfrm>
            <a:prstGeom prst="rect">
              <a:avLst/>
            </a:prstGeom>
            <a:noFill/>
          </p:spPr>
          <p:txBody>
            <a:bodyPr wrap="square" rtlCol="0">
              <a:spAutoFit/>
            </a:bodyPr>
            <a:lstStyle/>
            <a:p>
              <a:r>
                <a:rPr lang="en-US" sz="2400" b="1" dirty="0">
                  <a:solidFill>
                    <a:srgbClr val="C4445F"/>
                  </a:solidFill>
                </a:rPr>
                <a:t>Matthew 26:28</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04A6FF-888F-344F-820E-5CF9C30CDB46}"/>
              </a:ext>
            </a:extLst>
          </p:cNvPr>
          <p:cNvGrpSpPr/>
          <p:nvPr/>
        </p:nvGrpSpPr>
        <p:grpSpPr>
          <a:xfrm>
            <a:off x="5410200" y="1275172"/>
            <a:ext cx="2038350" cy="1801404"/>
            <a:chOff x="5410200" y="1275172"/>
            <a:chExt cx="2038350" cy="1801404"/>
          </a:xfrm>
        </p:grpSpPr>
        <p:sp>
          <p:nvSpPr>
            <p:cNvPr id="10" name="Freeform 9">
              <a:extLst>
                <a:ext uri="{FF2B5EF4-FFF2-40B4-BE49-F238E27FC236}">
                  <a16:creationId xmlns:a16="http://schemas.microsoft.com/office/drawing/2014/main" id="{03D097DE-C566-954A-9107-69596D7A0487}"/>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a:t>
              </a:r>
              <a:r>
                <a:rPr lang="en-US" sz="1900" dirty="0"/>
                <a:t> &amp;</a:t>
              </a:r>
              <a:r>
                <a:rPr lang="en-US" sz="1900" kern="1200" dirty="0"/>
                <a:t> the Cross</a:t>
              </a:r>
            </a:p>
          </p:txBody>
        </p:sp>
        <p:cxnSp>
          <p:nvCxnSpPr>
            <p:cNvPr id="18" name="Straight Connector 17">
              <a:extLst>
                <a:ext uri="{FF2B5EF4-FFF2-40B4-BE49-F238E27FC236}">
                  <a16:creationId xmlns:a16="http://schemas.microsoft.com/office/drawing/2014/main" id="{29EFEA64-DA07-3C44-AA77-77879AE8EFB3}"/>
                </a:ext>
              </a:extLst>
            </p:cNvPr>
            <p:cNvCxnSpPr>
              <a:cxnSpLocks/>
            </p:cNvCxnSpPr>
            <p:nvPr/>
          </p:nvCxnSpPr>
          <p:spPr>
            <a:xfrm flipV="1">
              <a:off x="640080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85D02-E923-5640-9141-C89B0264919F}"/>
                </a:ext>
              </a:extLst>
            </p:cNvPr>
            <p:cNvSpPr txBox="1"/>
            <p:nvPr/>
          </p:nvSpPr>
          <p:spPr>
            <a:xfrm>
              <a:off x="5410200" y="2614911"/>
              <a:ext cx="2038350" cy="461665"/>
            </a:xfrm>
            <a:prstGeom prst="rect">
              <a:avLst/>
            </a:prstGeom>
            <a:noFill/>
          </p:spPr>
          <p:txBody>
            <a:bodyPr wrap="square" rtlCol="0">
              <a:spAutoFit/>
            </a:bodyPr>
            <a:lstStyle/>
            <a:p>
              <a:r>
                <a:rPr lang="en-US" sz="2400" b="1" dirty="0">
                  <a:solidFill>
                    <a:srgbClr val="AE203E"/>
                  </a:solidFill>
                </a:rPr>
                <a:t>Luke 23:33-34</a:t>
              </a:r>
            </a:p>
          </p:txBody>
        </p:sp>
      </p:grpSp>
      <p:sp>
        <p:nvSpPr>
          <p:cNvPr id="29" name="TextBox 28">
            <a:extLst>
              <a:ext uri="{FF2B5EF4-FFF2-40B4-BE49-F238E27FC236}">
                <a16:creationId xmlns:a16="http://schemas.microsoft.com/office/drawing/2014/main" id="{502E6748-ABFE-3548-97B8-5B9330AF776E}"/>
              </a:ext>
            </a:extLst>
          </p:cNvPr>
          <p:cNvSpPr txBox="1"/>
          <p:nvPr/>
        </p:nvSpPr>
        <p:spPr>
          <a:xfrm>
            <a:off x="1219200" y="3248026"/>
            <a:ext cx="7631113" cy="2336024"/>
          </a:xfrm>
          <a:prstGeom prst="rect">
            <a:avLst/>
          </a:prstGeom>
          <a:noFill/>
        </p:spPr>
        <p:txBody>
          <a:bodyPr wrap="square" rtlCol="0">
            <a:spAutoFit/>
          </a:bodyPr>
          <a:lstStyle/>
          <a:p>
            <a:pPr indent="-13716" defTabSz="685800">
              <a:lnSpc>
                <a:spcPct val="90000"/>
              </a:lnSpc>
              <a:spcBef>
                <a:spcPts val="375"/>
              </a:spcBef>
            </a:pPr>
            <a:r>
              <a:rPr lang="en-US" sz="2700" dirty="0">
                <a:solidFill>
                  <a:prstClr val="black"/>
                </a:solidFill>
              </a:rPr>
              <a:t>“When they came to the place called The Skull, </a:t>
            </a:r>
            <a:r>
              <a:rPr lang="en-US" sz="2700" dirty="0"/>
              <a:t>there</a:t>
            </a:r>
            <a:r>
              <a:rPr lang="en-US" sz="2700" dirty="0">
                <a:solidFill>
                  <a:srgbClr val="C00000"/>
                </a:solidFill>
              </a:rPr>
              <a:t> they crucified Him </a:t>
            </a:r>
            <a:r>
              <a:rPr lang="en-US" sz="2700" dirty="0">
                <a:solidFill>
                  <a:prstClr val="black"/>
                </a:solidFill>
              </a:rPr>
              <a:t>and the criminals, one on the right and the other on the left. </a:t>
            </a:r>
            <a:r>
              <a:rPr lang="en-US" sz="2700" b="1" baseline="30000" dirty="0">
                <a:solidFill>
                  <a:prstClr val="black"/>
                </a:solidFill>
              </a:rPr>
              <a:t>34 </a:t>
            </a:r>
            <a:r>
              <a:rPr lang="en-US" sz="2700" dirty="0">
                <a:solidFill>
                  <a:srgbClr val="C00000"/>
                </a:solidFill>
              </a:rPr>
              <a:t>But Jesus was saying, “Father, forgive them; for they do not know what they are doing.”</a:t>
            </a:r>
            <a:r>
              <a:rPr lang="en-US" sz="2700" dirty="0">
                <a:solidFill>
                  <a:prstClr val="black"/>
                </a:solidFill>
              </a:rPr>
              <a:t> And they cast lots, dividing up His garments among themselves.” Luke 23:33-34</a:t>
            </a:r>
          </a:p>
        </p:txBody>
      </p:sp>
    </p:spTree>
    <p:extLst>
      <p:ext uri="{BB962C8B-B14F-4D97-AF65-F5344CB8AC3E}">
        <p14:creationId xmlns:p14="http://schemas.microsoft.com/office/powerpoint/2010/main" val="3595528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Temple</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1 Kings 8:5</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John the Baptist</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John 1:29</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867150" y="205730"/>
            <a:ext cx="2228849" cy="1759184"/>
            <a:chOff x="3867150" y="205730"/>
            <a:chExt cx="2228849"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&amp; the Cup</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867150" y="205730"/>
              <a:ext cx="2228849" cy="461665"/>
            </a:xfrm>
            <a:prstGeom prst="rect">
              <a:avLst/>
            </a:prstGeom>
            <a:noFill/>
          </p:spPr>
          <p:txBody>
            <a:bodyPr wrap="square" rtlCol="0">
              <a:spAutoFit/>
            </a:bodyPr>
            <a:lstStyle/>
            <a:p>
              <a:r>
                <a:rPr lang="en-US" sz="2400" b="1" dirty="0">
                  <a:solidFill>
                    <a:srgbClr val="C4445F"/>
                  </a:solidFill>
                </a:rPr>
                <a:t>Matthew 26:28</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04A6FF-888F-344F-820E-5CF9C30CDB46}"/>
              </a:ext>
            </a:extLst>
          </p:cNvPr>
          <p:cNvGrpSpPr/>
          <p:nvPr/>
        </p:nvGrpSpPr>
        <p:grpSpPr>
          <a:xfrm>
            <a:off x="5410200" y="1275172"/>
            <a:ext cx="2038350" cy="1801404"/>
            <a:chOff x="5410200" y="1275172"/>
            <a:chExt cx="2038350" cy="1801404"/>
          </a:xfrm>
        </p:grpSpPr>
        <p:sp>
          <p:nvSpPr>
            <p:cNvPr id="10" name="Freeform 9">
              <a:extLst>
                <a:ext uri="{FF2B5EF4-FFF2-40B4-BE49-F238E27FC236}">
                  <a16:creationId xmlns:a16="http://schemas.microsoft.com/office/drawing/2014/main" id="{03D097DE-C566-954A-9107-69596D7A0487}"/>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a:t>
              </a:r>
              <a:r>
                <a:rPr lang="en-US" sz="1900" dirty="0"/>
                <a:t> &amp;</a:t>
              </a:r>
              <a:r>
                <a:rPr lang="en-US" sz="1900" kern="1200" dirty="0"/>
                <a:t> the Cross</a:t>
              </a:r>
            </a:p>
          </p:txBody>
        </p:sp>
        <p:cxnSp>
          <p:nvCxnSpPr>
            <p:cNvPr id="18" name="Straight Connector 17">
              <a:extLst>
                <a:ext uri="{FF2B5EF4-FFF2-40B4-BE49-F238E27FC236}">
                  <a16:creationId xmlns:a16="http://schemas.microsoft.com/office/drawing/2014/main" id="{29EFEA64-DA07-3C44-AA77-77879AE8EFB3}"/>
                </a:ext>
              </a:extLst>
            </p:cNvPr>
            <p:cNvCxnSpPr>
              <a:cxnSpLocks/>
            </p:cNvCxnSpPr>
            <p:nvPr/>
          </p:nvCxnSpPr>
          <p:spPr>
            <a:xfrm flipV="1">
              <a:off x="640080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85D02-E923-5640-9141-C89B0264919F}"/>
                </a:ext>
              </a:extLst>
            </p:cNvPr>
            <p:cNvSpPr txBox="1"/>
            <p:nvPr/>
          </p:nvSpPr>
          <p:spPr>
            <a:xfrm>
              <a:off x="5410200" y="2614911"/>
              <a:ext cx="2038350" cy="461665"/>
            </a:xfrm>
            <a:prstGeom prst="rect">
              <a:avLst/>
            </a:prstGeom>
            <a:noFill/>
          </p:spPr>
          <p:txBody>
            <a:bodyPr wrap="square" rtlCol="0">
              <a:spAutoFit/>
            </a:bodyPr>
            <a:lstStyle/>
            <a:p>
              <a:r>
                <a:rPr lang="en-US" sz="2400" b="1" dirty="0">
                  <a:solidFill>
                    <a:srgbClr val="AE203E"/>
                  </a:solidFill>
                </a:rPr>
                <a:t>Luke 23:33-34</a:t>
              </a:r>
            </a:p>
          </p:txBody>
        </p:sp>
      </p:grpSp>
      <p:grpSp>
        <p:nvGrpSpPr>
          <p:cNvPr id="4" name="Group 3">
            <a:extLst>
              <a:ext uri="{FF2B5EF4-FFF2-40B4-BE49-F238E27FC236}">
                <a16:creationId xmlns:a16="http://schemas.microsoft.com/office/drawing/2014/main" id="{BA18CDAD-B59C-8644-9907-B7E5FF3E2FD0}"/>
              </a:ext>
            </a:extLst>
          </p:cNvPr>
          <p:cNvGrpSpPr/>
          <p:nvPr/>
        </p:nvGrpSpPr>
        <p:grpSpPr>
          <a:xfrm>
            <a:off x="6686550" y="224135"/>
            <a:ext cx="2419349" cy="1740779"/>
            <a:chOff x="6686550" y="224135"/>
            <a:chExt cx="2419349" cy="1740779"/>
          </a:xfrm>
        </p:grpSpPr>
        <p:sp>
          <p:nvSpPr>
            <p:cNvPr id="12" name="Freeform 11">
              <a:extLst>
                <a:ext uri="{FF2B5EF4-FFF2-40B4-BE49-F238E27FC236}">
                  <a16:creationId xmlns:a16="http://schemas.microsoft.com/office/drawing/2014/main" id="{D88F309B-A637-0A4B-9A53-E7760F6D7CB1}"/>
                </a:ext>
              </a:extLst>
            </p:cNvPr>
            <p:cNvSpPr/>
            <p:nvPr/>
          </p:nvSpPr>
          <p:spPr>
            <a:xfrm>
              <a:off x="7085918" y="1275172"/>
              <a:ext cx="2019981"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Jesus &amp; </a:t>
              </a:r>
              <a:br>
                <a:rPr lang="en-US" sz="1900" dirty="0"/>
              </a:br>
              <a:r>
                <a:rPr lang="en-US" sz="1900" dirty="0"/>
                <a:t>the Church</a:t>
              </a:r>
              <a:endParaRPr lang="en-US" sz="1900" kern="1200" dirty="0"/>
            </a:p>
          </p:txBody>
        </p:sp>
        <p:sp>
          <p:nvSpPr>
            <p:cNvPr id="20" name="TextBox 19">
              <a:extLst>
                <a:ext uri="{FF2B5EF4-FFF2-40B4-BE49-F238E27FC236}">
                  <a16:creationId xmlns:a16="http://schemas.microsoft.com/office/drawing/2014/main" id="{86E31CC8-FB02-2D41-899D-41D0EBC8158E}"/>
                </a:ext>
              </a:extLst>
            </p:cNvPr>
            <p:cNvSpPr txBox="1"/>
            <p:nvPr/>
          </p:nvSpPr>
          <p:spPr>
            <a:xfrm>
              <a:off x="6686550" y="224135"/>
              <a:ext cx="2252663" cy="461665"/>
            </a:xfrm>
            <a:prstGeom prst="rect">
              <a:avLst/>
            </a:prstGeom>
            <a:noFill/>
          </p:spPr>
          <p:txBody>
            <a:bodyPr wrap="square" rtlCol="0">
              <a:spAutoFit/>
            </a:bodyPr>
            <a:lstStyle/>
            <a:p>
              <a:r>
                <a:rPr lang="en-US" sz="2400" b="1" dirty="0">
                  <a:solidFill>
                    <a:srgbClr val="C00000"/>
                  </a:solidFill>
                </a:rPr>
                <a:t>    Acts 20:28</a:t>
              </a:r>
            </a:p>
          </p:txBody>
        </p:sp>
        <p:cxnSp>
          <p:nvCxnSpPr>
            <p:cNvPr id="21" name="Straight Connector 20">
              <a:extLst>
                <a:ext uri="{FF2B5EF4-FFF2-40B4-BE49-F238E27FC236}">
                  <a16:creationId xmlns:a16="http://schemas.microsoft.com/office/drawing/2014/main" id="{B682025F-523C-A54A-A8A4-7F7CAFC44FF6}"/>
                </a:ext>
              </a:extLst>
            </p:cNvPr>
            <p:cNvCxnSpPr>
              <a:cxnSpLocks/>
            </p:cNvCxnSpPr>
            <p:nvPr/>
          </p:nvCxnSpPr>
          <p:spPr>
            <a:xfrm flipV="1">
              <a:off x="7777956" y="704205"/>
              <a:ext cx="0" cy="495303"/>
            </a:xfrm>
            <a:prstGeom prst="line">
              <a:avLst/>
            </a:prstGeom>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643527"/>
          </a:xfrm>
          <a:prstGeom prst="rect">
            <a:avLst/>
          </a:prstGeom>
          <a:noFill/>
        </p:spPr>
        <p:txBody>
          <a:bodyPr wrap="square" rtlCol="0">
            <a:spAutoFit/>
          </a:bodyPr>
          <a:lstStyle/>
          <a:p>
            <a:pPr indent="-13716" defTabSz="685800">
              <a:lnSpc>
                <a:spcPct val="90000"/>
              </a:lnSpc>
              <a:spcBef>
                <a:spcPts val="375"/>
              </a:spcBef>
            </a:pPr>
            <a:r>
              <a:rPr lang="en-US" sz="2800" dirty="0"/>
              <a:t>“Be on guard for yourselves and for all the flock, among which the Holy Spirit has made you overseers, to shepherd </a:t>
            </a:r>
            <a:r>
              <a:rPr lang="en-US" sz="2800" dirty="0">
                <a:solidFill>
                  <a:srgbClr val="C00000"/>
                </a:solidFill>
              </a:rPr>
              <a:t>the church of God which He purchased with His own blood.” </a:t>
            </a:r>
            <a:r>
              <a:rPr lang="en-US" sz="2800" dirty="0"/>
              <a:t>Acts 20:28</a:t>
            </a:r>
          </a:p>
        </p:txBody>
      </p:sp>
    </p:spTree>
    <p:extLst>
      <p:ext uri="{BB962C8B-B14F-4D97-AF65-F5344CB8AC3E}">
        <p14:creationId xmlns:p14="http://schemas.microsoft.com/office/powerpoint/2010/main" val="266107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D026F9-D4AE-0B45-B9E2-3C5E1CD8CDAB}"/>
              </a:ext>
            </a:extLst>
          </p:cNvPr>
          <p:cNvGrpSpPr/>
          <p:nvPr/>
        </p:nvGrpSpPr>
        <p:grpSpPr>
          <a:xfrm>
            <a:off x="914400" y="205730"/>
            <a:ext cx="1925637" cy="1759184"/>
            <a:chOff x="914400" y="205730"/>
            <a:chExt cx="1925637"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Redeem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925637" cy="461665"/>
            </a:xfrm>
            <a:prstGeom prst="rect">
              <a:avLst/>
            </a:prstGeom>
            <a:noFill/>
          </p:spPr>
          <p:txBody>
            <a:bodyPr wrap="square" rtlCol="0">
              <a:spAutoFit/>
            </a:bodyPr>
            <a:lstStyle/>
            <a:p>
              <a:r>
                <a:rPr lang="en-US" sz="2400" b="1" dirty="0">
                  <a:solidFill>
                    <a:srgbClr val="AE313C"/>
                  </a:solidFill>
                </a:rPr>
                <a:t>Ephesians 1:7</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AE203E"/>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255728"/>
          </a:xfrm>
          <a:prstGeom prst="rect">
            <a:avLst/>
          </a:prstGeom>
          <a:noFill/>
        </p:spPr>
        <p:txBody>
          <a:bodyPr wrap="square" rtlCol="0">
            <a:spAutoFit/>
          </a:bodyPr>
          <a:lstStyle/>
          <a:p>
            <a:pPr indent="-13716" defTabSz="685800">
              <a:lnSpc>
                <a:spcPct val="90000"/>
              </a:lnSpc>
              <a:spcBef>
                <a:spcPts val="375"/>
              </a:spcBef>
            </a:pPr>
            <a:r>
              <a:rPr lang="en-US" sz="2800" dirty="0"/>
              <a:t>“</a:t>
            </a:r>
            <a:r>
              <a:rPr lang="en-US" sz="2800" dirty="0">
                <a:solidFill>
                  <a:srgbClr val="C00000"/>
                </a:solidFill>
              </a:rPr>
              <a:t>In Him </a:t>
            </a:r>
            <a:r>
              <a:rPr lang="en-US" sz="2800" b="1" dirty="0">
                <a:solidFill>
                  <a:srgbClr val="C00000"/>
                </a:solidFill>
              </a:rPr>
              <a:t>we have redemption through His blood</a:t>
            </a:r>
            <a:r>
              <a:rPr lang="en-US" sz="2800" dirty="0">
                <a:solidFill>
                  <a:srgbClr val="C00000"/>
                </a:solidFill>
              </a:rPr>
              <a:t>, the forgiveness of our trespasses, according to the riches of His grace</a:t>
            </a:r>
            <a:r>
              <a:rPr lang="en-US" sz="2800" dirty="0"/>
              <a:t>” Ephesians 1:7</a:t>
            </a:r>
          </a:p>
        </p:txBody>
      </p:sp>
    </p:spTree>
    <p:extLst>
      <p:ext uri="{BB962C8B-B14F-4D97-AF65-F5344CB8AC3E}">
        <p14:creationId xmlns:p14="http://schemas.microsoft.com/office/powerpoint/2010/main" val="3705267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Redeem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925637" cy="461665"/>
          </a:xfrm>
          <a:prstGeom prst="rect">
            <a:avLst/>
          </a:prstGeom>
          <a:noFill/>
        </p:spPr>
        <p:txBody>
          <a:bodyPr wrap="square" rtlCol="0">
            <a:spAutoFit/>
          </a:bodyPr>
          <a:lstStyle/>
          <a:p>
            <a:r>
              <a:rPr lang="en-US" sz="2400" b="1" dirty="0">
                <a:solidFill>
                  <a:srgbClr val="C44345"/>
                </a:solidFill>
              </a:rPr>
              <a:t>Ephesians 1:7</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5" y="1275172"/>
            <a:ext cx="1767708" cy="1801404"/>
            <a:chOff x="2424905" y="1275172"/>
            <a:chExt cx="1767708"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Purity</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5" y="2614911"/>
              <a:ext cx="1767707" cy="461665"/>
            </a:xfrm>
            <a:prstGeom prst="rect">
              <a:avLst/>
            </a:prstGeom>
            <a:noFill/>
          </p:spPr>
          <p:txBody>
            <a:bodyPr wrap="square" rtlCol="0">
              <a:spAutoFit/>
            </a:bodyPr>
            <a:lstStyle/>
            <a:p>
              <a:r>
                <a:rPr lang="en-US" sz="2400" b="1" dirty="0">
                  <a:solidFill>
                    <a:srgbClr val="8F0B10"/>
                  </a:solidFill>
                </a:rPr>
                <a:t>1 Peter 1:19</a:t>
              </a:r>
            </a:p>
          </p:txBody>
        </p:sp>
      </p:grpSp>
      <p:sp>
        <p:nvSpPr>
          <p:cNvPr id="29" name="TextBox 28">
            <a:extLst>
              <a:ext uri="{FF2B5EF4-FFF2-40B4-BE49-F238E27FC236}">
                <a16:creationId xmlns:a16="http://schemas.microsoft.com/office/drawing/2014/main" id="{502E6748-ABFE-3548-97B8-5B9330AF776E}"/>
              </a:ext>
            </a:extLst>
          </p:cNvPr>
          <p:cNvSpPr txBox="1"/>
          <p:nvPr/>
        </p:nvSpPr>
        <p:spPr>
          <a:xfrm>
            <a:off x="1066800" y="3438526"/>
            <a:ext cx="7783513" cy="867930"/>
          </a:xfrm>
          <a:prstGeom prst="rect">
            <a:avLst/>
          </a:prstGeom>
          <a:noFill/>
        </p:spPr>
        <p:txBody>
          <a:bodyPr wrap="square" rtlCol="0">
            <a:spAutoFit/>
          </a:bodyPr>
          <a:lstStyle/>
          <a:p>
            <a:pPr indent="-13716" defTabSz="685800">
              <a:lnSpc>
                <a:spcPct val="90000"/>
              </a:lnSpc>
              <a:spcBef>
                <a:spcPts val="375"/>
              </a:spcBef>
            </a:pPr>
            <a:r>
              <a:rPr lang="en-US" sz="2800" dirty="0"/>
              <a:t>“but </a:t>
            </a:r>
            <a:r>
              <a:rPr lang="en-US" sz="2800" dirty="0">
                <a:solidFill>
                  <a:srgbClr val="C00000"/>
                </a:solidFill>
              </a:rPr>
              <a:t>with precious blood, as of a lamb unblemished and spotless, </a:t>
            </a:r>
            <a:r>
              <a:rPr lang="en-US" sz="2800" i="1" dirty="0">
                <a:solidFill>
                  <a:srgbClr val="C00000"/>
                </a:solidFill>
              </a:rPr>
              <a:t>the blood</a:t>
            </a:r>
            <a:r>
              <a:rPr lang="en-US" sz="2800" dirty="0">
                <a:solidFill>
                  <a:srgbClr val="C00000"/>
                </a:solidFill>
              </a:rPr>
              <a:t> of Christ.”</a:t>
            </a:r>
            <a:r>
              <a:rPr lang="en-US" sz="2800" dirty="0"/>
              <a:t>  1 Peter 1:19</a:t>
            </a:r>
          </a:p>
        </p:txBody>
      </p:sp>
    </p:spTree>
    <p:extLst>
      <p:ext uri="{BB962C8B-B14F-4D97-AF65-F5344CB8AC3E}">
        <p14:creationId xmlns:p14="http://schemas.microsoft.com/office/powerpoint/2010/main" val="1647447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Redeem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925637" cy="461665"/>
          </a:xfrm>
          <a:prstGeom prst="rect">
            <a:avLst/>
          </a:prstGeom>
          <a:noFill/>
        </p:spPr>
        <p:txBody>
          <a:bodyPr wrap="square" rtlCol="0">
            <a:spAutoFit/>
          </a:bodyPr>
          <a:lstStyle/>
          <a:p>
            <a:r>
              <a:rPr lang="en-US" sz="2400" b="1" dirty="0">
                <a:solidFill>
                  <a:srgbClr val="C44345"/>
                </a:solidFill>
              </a:rPr>
              <a:t>Ephesians 1:7</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5" y="1275172"/>
            <a:ext cx="1767708" cy="1801404"/>
            <a:chOff x="2424905" y="1275172"/>
            <a:chExt cx="1767708"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Purity</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5" y="2614911"/>
              <a:ext cx="1767707" cy="461665"/>
            </a:xfrm>
            <a:prstGeom prst="rect">
              <a:avLst/>
            </a:prstGeom>
            <a:noFill/>
          </p:spPr>
          <p:txBody>
            <a:bodyPr wrap="square" rtlCol="0">
              <a:spAutoFit/>
            </a:bodyPr>
            <a:lstStyle/>
            <a:p>
              <a:r>
                <a:rPr lang="en-US" sz="2400" b="1" dirty="0">
                  <a:solidFill>
                    <a:srgbClr val="8F0B10"/>
                  </a:solidFill>
                </a:rPr>
                <a:t>1 Peter 1:19</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869871" y="205730"/>
            <a:ext cx="2155372" cy="1759184"/>
            <a:chOff x="3869871" y="205730"/>
            <a:chExt cx="2155372"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Washed</a:t>
              </a:r>
              <a:endParaRPr lang="en-US" sz="1900" kern="1200" dirty="0"/>
            </a:p>
          </p:txBody>
        </p:sp>
        <p:sp>
          <p:nvSpPr>
            <p:cNvPr id="15" name="TextBox 14">
              <a:extLst>
                <a:ext uri="{FF2B5EF4-FFF2-40B4-BE49-F238E27FC236}">
                  <a16:creationId xmlns:a16="http://schemas.microsoft.com/office/drawing/2014/main" id="{CC891096-9DB1-3545-BF6D-39459B9DD861}"/>
                </a:ext>
              </a:extLst>
            </p:cNvPr>
            <p:cNvSpPr txBox="1"/>
            <p:nvPr/>
          </p:nvSpPr>
          <p:spPr>
            <a:xfrm>
              <a:off x="3869871" y="205730"/>
              <a:ext cx="2155372" cy="461665"/>
            </a:xfrm>
            <a:prstGeom prst="rect">
              <a:avLst/>
            </a:prstGeom>
            <a:noFill/>
          </p:spPr>
          <p:txBody>
            <a:bodyPr wrap="square" rtlCol="0">
              <a:spAutoFit/>
            </a:bodyPr>
            <a:lstStyle/>
            <a:p>
              <a:r>
                <a:rPr lang="en-US" sz="2400" b="1" dirty="0">
                  <a:solidFill>
                    <a:srgbClr val="B10D13"/>
                  </a:solidFill>
                </a:rPr>
                <a:t>Revelation 7:14</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2031325"/>
          </a:xfrm>
          <a:prstGeom prst="rect">
            <a:avLst/>
          </a:prstGeom>
          <a:noFill/>
        </p:spPr>
        <p:txBody>
          <a:bodyPr wrap="square" rtlCol="0">
            <a:spAutoFit/>
          </a:bodyPr>
          <a:lstStyle/>
          <a:p>
            <a:pPr indent="-13716" defTabSz="685800">
              <a:lnSpc>
                <a:spcPct val="90000"/>
              </a:lnSpc>
              <a:spcBef>
                <a:spcPts val="375"/>
              </a:spcBef>
            </a:pPr>
            <a:r>
              <a:rPr lang="en-US" sz="2800" dirty="0"/>
              <a:t>“I said to him, “My lord, you know.” And he said to me, “These are the ones who come out of the great tribulation, and </a:t>
            </a:r>
            <a:r>
              <a:rPr lang="en-US" sz="2800" dirty="0">
                <a:solidFill>
                  <a:srgbClr val="C00000"/>
                </a:solidFill>
              </a:rPr>
              <a:t>they have washed their robes and made them white in the blood</a:t>
            </a:r>
            <a:r>
              <a:rPr lang="en-US" sz="2800" b="1" dirty="0">
                <a:solidFill>
                  <a:srgbClr val="C00000"/>
                </a:solidFill>
              </a:rPr>
              <a:t> </a:t>
            </a:r>
            <a:r>
              <a:rPr lang="en-US" sz="2800" dirty="0">
                <a:solidFill>
                  <a:srgbClr val="C00000"/>
                </a:solidFill>
              </a:rPr>
              <a:t>of the Lamb.</a:t>
            </a:r>
            <a:r>
              <a:rPr lang="en-US" sz="2800" dirty="0"/>
              <a:t>” Revelation 7:14</a:t>
            </a:r>
          </a:p>
        </p:txBody>
      </p:sp>
    </p:spTree>
    <p:extLst>
      <p:ext uri="{BB962C8B-B14F-4D97-AF65-F5344CB8AC3E}">
        <p14:creationId xmlns:p14="http://schemas.microsoft.com/office/powerpoint/2010/main" val="2929763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239B-B82B-674C-AC9C-582E94AF43E4}"/>
              </a:ext>
            </a:extLst>
          </p:cNvPr>
          <p:cNvSpPr>
            <a:spLocks noGrp="1"/>
          </p:cNvSpPr>
          <p:nvPr>
            <p:ph type="ctrTitle"/>
          </p:nvPr>
        </p:nvSpPr>
        <p:spPr/>
        <p:txBody>
          <a:bodyPr/>
          <a:lstStyle/>
          <a:p>
            <a:r>
              <a:rPr lang="en-US" dirty="0"/>
              <a:t>The Transformed Life: </a:t>
            </a:r>
            <a:br>
              <a:rPr lang="en-US" dirty="0"/>
            </a:br>
            <a:r>
              <a:rPr lang="en-US" sz="3600" b="1" dirty="0"/>
              <a:t>Renewed From Worry To Peace</a:t>
            </a:r>
            <a:endParaRPr lang="en-US" b="1" dirty="0"/>
          </a:p>
        </p:txBody>
      </p:sp>
      <p:sp>
        <p:nvSpPr>
          <p:cNvPr id="3" name="Subtitle 2">
            <a:extLst>
              <a:ext uri="{FF2B5EF4-FFF2-40B4-BE49-F238E27FC236}">
                <a16:creationId xmlns:a16="http://schemas.microsoft.com/office/drawing/2014/main" id="{9F8FD0CD-B769-AD45-8205-8862D2B6E9A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4FD65F1-A54C-BC4C-B920-0F8B272EEE27}"/>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85667997"/>
      </p:ext>
    </p:extLst>
  </p:cSld>
  <p:clrMapOvr>
    <a:masterClrMapping/>
  </p:clrMapOvr>
  <mc:AlternateContent xmlns:mc="http://schemas.openxmlformats.org/markup-compatibility/2006" xmlns:p14="http://schemas.microsoft.com/office/powerpoint/2010/main">
    <mc:Choice Requires="p14">
      <p:transition spd="slow" p14:dur="6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Redeem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925637" cy="461665"/>
          </a:xfrm>
          <a:prstGeom prst="rect">
            <a:avLst/>
          </a:prstGeom>
          <a:noFill/>
        </p:spPr>
        <p:txBody>
          <a:bodyPr wrap="square" rtlCol="0">
            <a:spAutoFit/>
          </a:bodyPr>
          <a:lstStyle/>
          <a:p>
            <a:r>
              <a:rPr lang="en-US" sz="2400" b="1" dirty="0">
                <a:solidFill>
                  <a:srgbClr val="C44345"/>
                </a:solidFill>
              </a:rPr>
              <a:t>Ephesians 1:7</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5" y="1275172"/>
            <a:ext cx="1767708" cy="1801404"/>
            <a:chOff x="2424905" y="1275172"/>
            <a:chExt cx="1767708"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Purity</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5" y="2614911"/>
              <a:ext cx="1767707" cy="461665"/>
            </a:xfrm>
            <a:prstGeom prst="rect">
              <a:avLst/>
            </a:prstGeom>
            <a:noFill/>
          </p:spPr>
          <p:txBody>
            <a:bodyPr wrap="square" rtlCol="0">
              <a:spAutoFit/>
            </a:bodyPr>
            <a:lstStyle/>
            <a:p>
              <a:r>
                <a:rPr lang="en-US" sz="2400" b="1" dirty="0">
                  <a:solidFill>
                    <a:srgbClr val="8F0B10"/>
                  </a:solidFill>
                </a:rPr>
                <a:t>1 Peter 1:19</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869871" y="205730"/>
            <a:ext cx="2155372" cy="1759184"/>
            <a:chOff x="3869871" y="205730"/>
            <a:chExt cx="2155372"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Washed</a:t>
              </a:r>
              <a:endParaRPr lang="en-US" sz="1900" kern="1200" dirty="0"/>
            </a:p>
          </p:txBody>
        </p:sp>
        <p:sp>
          <p:nvSpPr>
            <p:cNvPr id="15" name="TextBox 14">
              <a:extLst>
                <a:ext uri="{FF2B5EF4-FFF2-40B4-BE49-F238E27FC236}">
                  <a16:creationId xmlns:a16="http://schemas.microsoft.com/office/drawing/2014/main" id="{CC891096-9DB1-3545-BF6D-39459B9DD861}"/>
                </a:ext>
              </a:extLst>
            </p:cNvPr>
            <p:cNvSpPr txBox="1"/>
            <p:nvPr/>
          </p:nvSpPr>
          <p:spPr>
            <a:xfrm>
              <a:off x="3869871" y="205730"/>
              <a:ext cx="2155372" cy="461665"/>
            </a:xfrm>
            <a:prstGeom prst="rect">
              <a:avLst/>
            </a:prstGeom>
            <a:noFill/>
          </p:spPr>
          <p:txBody>
            <a:bodyPr wrap="square" rtlCol="0">
              <a:spAutoFit/>
            </a:bodyPr>
            <a:lstStyle/>
            <a:p>
              <a:r>
                <a:rPr lang="en-US" sz="2400" b="1" dirty="0">
                  <a:solidFill>
                    <a:srgbClr val="B10D13"/>
                  </a:solidFill>
                </a:rPr>
                <a:t>Revelation 7:14</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04A6FF-888F-344F-820E-5CF9C30CDB46}"/>
              </a:ext>
            </a:extLst>
          </p:cNvPr>
          <p:cNvGrpSpPr/>
          <p:nvPr/>
        </p:nvGrpSpPr>
        <p:grpSpPr>
          <a:xfrm>
            <a:off x="5274129" y="1275172"/>
            <a:ext cx="2318657" cy="1801404"/>
            <a:chOff x="5274129" y="1275172"/>
            <a:chExt cx="2318657" cy="1801404"/>
          </a:xfrm>
        </p:grpSpPr>
        <p:sp>
          <p:nvSpPr>
            <p:cNvPr id="10" name="Freeform 9">
              <a:extLst>
                <a:ext uri="{FF2B5EF4-FFF2-40B4-BE49-F238E27FC236}">
                  <a16:creationId xmlns:a16="http://schemas.microsoft.com/office/drawing/2014/main" id="{03D097DE-C566-954A-9107-69596D7A0487}"/>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800" dirty="0"/>
                <a:t>Judgment</a:t>
              </a:r>
              <a:endParaRPr lang="en-US" sz="1800" kern="1200" dirty="0"/>
            </a:p>
          </p:txBody>
        </p:sp>
        <p:cxnSp>
          <p:nvCxnSpPr>
            <p:cNvPr id="18" name="Straight Connector 17">
              <a:extLst>
                <a:ext uri="{FF2B5EF4-FFF2-40B4-BE49-F238E27FC236}">
                  <a16:creationId xmlns:a16="http://schemas.microsoft.com/office/drawing/2014/main" id="{29EFEA64-DA07-3C44-AA77-77879AE8EFB3}"/>
                </a:ext>
              </a:extLst>
            </p:cNvPr>
            <p:cNvCxnSpPr>
              <a:cxnSpLocks/>
            </p:cNvCxnSpPr>
            <p:nvPr/>
          </p:nvCxnSpPr>
          <p:spPr>
            <a:xfrm flipV="1">
              <a:off x="6400800" y="2144624"/>
              <a:ext cx="0" cy="389026"/>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85D02-E923-5640-9141-C89B0264919F}"/>
                </a:ext>
              </a:extLst>
            </p:cNvPr>
            <p:cNvSpPr txBox="1"/>
            <p:nvPr/>
          </p:nvSpPr>
          <p:spPr>
            <a:xfrm>
              <a:off x="5274129" y="2614911"/>
              <a:ext cx="2318657" cy="461665"/>
            </a:xfrm>
            <a:prstGeom prst="rect">
              <a:avLst/>
            </a:prstGeom>
            <a:noFill/>
          </p:spPr>
          <p:txBody>
            <a:bodyPr wrap="square" rtlCol="0">
              <a:spAutoFit/>
            </a:bodyPr>
            <a:lstStyle/>
            <a:p>
              <a:r>
                <a:rPr lang="en-US" sz="2400" b="1" dirty="0">
                  <a:solidFill>
                    <a:srgbClr val="8F0B10"/>
                  </a:solidFill>
                </a:rPr>
                <a:t>Revelation 21:27</a:t>
              </a:r>
            </a:p>
          </p:txBody>
        </p: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643527"/>
          </a:xfrm>
          <a:prstGeom prst="rect">
            <a:avLst/>
          </a:prstGeom>
          <a:noFill/>
        </p:spPr>
        <p:txBody>
          <a:bodyPr wrap="square" rtlCol="0">
            <a:spAutoFit/>
          </a:bodyPr>
          <a:lstStyle/>
          <a:p>
            <a:pPr indent="-13716" defTabSz="685800">
              <a:lnSpc>
                <a:spcPct val="90000"/>
              </a:lnSpc>
              <a:spcBef>
                <a:spcPts val="375"/>
              </a:spcBef>
            </a:pPr>
            <a:r>
              <a:rPr lang="en-US" sz="2800" dirty="0">
                <a:solidFill>
                  <a:srgbClr val="000000"/>
                </a:solidFill>
                <a:latin typeface="system-ui"/>
              </a:rPr>
              <a:t>“and nothing unclean, and no one who practices abomination and lying, shall ever come into it, but </a:t>
            </a:r>
            <a:r>
              <a:rPr lang="en-US" sz="2800" dirty="0">
                <a:solidFill>
                  <a:srgbClr val="C00000"/>
                </a:solidFill>
                <a:latin typeface="system-ui"/>
              </a:rPr>
              <a:t>only those whose names are written in the Lamb’s book of life</a:t>
            </a:r>
            <a:r>
              <a:rPr lang="en-US" sz="2800" dirty="0">
                <a:solidFill>
                  <a:srgbClr val="000000"/>
                </a:solidFill>
                <a:latin typeface="system-ui"/>
              </a:rPr>
              <a:t>.” Revelation 21:27</a:t>
            </a:r>
            <a:endParaRPr lang="en-US" sz="2800" dirty="0">
              <a:solidFill>
                <a:prstClr val="black"/>
              </a:solidFill>
            </a:endParaRPr>
          </a:p>
        </p:txBody>
      </p:sp>
    </p:spTree>
    <p:extLst>
      <p:ext uri="{BB962C8B-B14F-4D97-AF65-F5344CB8AC3E}">
        <p14:creationId xmlns:p14="http://schemas.microsoft.com/office/powerpoint/2010/main" val="372812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Redeem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925637" cy="461665"/>
          </a:xfrm>
          <a:prstGeom prst="rect">
            <a:avLst/>
          </a:prstGeom>
          <a:noFill/>
        </p:spPr>
        <p:txBody>
          <a:bodyPr wrap="square" rtlCol="0">
            <a:spAutoFit/>
          </a:bodyPr>
          <a:lstStyle/>
          <a:p>
            <a:r>
              <a:rPr lang="en-US" sz="2400" b="1" dirty="0">
                <a:solidFill>
                  <a:srgbClr val="C44345"/>
                </a:solidFill>
              </a:rPr>
              <a:t>Ephesians 1:7</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E816035-764C-784F-8358-FCCD809A05E3}"/>
              </a:ext>
            </a:extLst>
          </p:cNvPr>
          <p:cNvGrpSpPr/>
          <p:nvPr/>
        </p:nvGrpSpPr>
        <p:grpSpPr>
          <a:xfrm>
            <a:off x="2424905" y="1275172"/>
            <a:ext cx="1767708" cy="1801404"/>
            <a:chOff x="2424905" y="1275172"/>
            <a:chExt cx="1767708"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Purity</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5" y="2614911"/>
              <a:ext cx="1767707" cy="461665"/>
            </a:xfrm>
            <a:prstGeom prst="rect">
              <a:avLst/>
            </a:prstGeom>
            <a:noFill/>
          </p:spPr>
          <p:txBody>
            <a:bodyPr wrap="square" rtlCol="0">
              <a:spAutoFit/>
            </a:bodyPr>
            <a:lstStyle/>
            <a:p>
              <a:r>
                <a:rPr lang="en-US" sz="2400" b="1" dirty="0">
                  <a:solidFill>
                    <a:srgbClr val="8F0B10"/>
                  </a:solidFill>
                </a:rPr>
                <a:t>1 Peter 1:19</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869871" y="205730"/>
            <a:ext cx="2155372" cy="1759184"/>
            <a:chOff x="3869871" y="205730"/>
            <a:chExt cx="2155372"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Washed</a:t>
              </a:r>
              <a:endParaRPr lang="en-US" sz="1900" kern="1200" dirty="0"/>
            </a:p>
          </p:txBody>
        </p:sp>
        <p:sp>
          <p:nvSpPr>
            <p:cNvPr id="15" name="TextBox 14">
              <a:extLst>
                <a:ext uri="{FF2B5EF4-FFF2-40B4-BE49-F238E27FC236}">
                  <a16:creationId xmlns:a16="http://schemas.microsoft.com/office/drawing/2014/main" id="{CC891096-9DB1-3545-BF6D-39459B9DD861}"/>
                </a:ext>
              </a:extLst>
            </p:cNvPr>
            <p:cNvSpPr txBox="1"/>
            <p:nvPr/>
          </p:nvSpPr>
          <p:spPr>
            <a:xfrm>
              <a:off x="3869871" y="205730"/>
              <a:ext cx="2155372" cy="461665"/>
            </a:xfrm>
            <a:prstGeom prst="rect">
              <a:avLst/>
            </a:prstGeom>
            <a:noFill/>
          </p:spPr>
          <p:txBody>
            <a:bodyPr wrap="square" rtlCol="0">
              <a:spAutoFit/>
            </a:bodyPr>
            <a:lstStyle/>
            <a:p>
              <a:r>
                <a:rPr lang="en-US" sz="2400" b="1" dirty="0">
                  <a:solidFill>
                    <a:srgbClr val="B10D13"/>
                  </a:solidFill>
                </a:rPr>
                <a:t>Revelation 7:14</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04A6FF-888F-344F-820E-5CF9C30CDB46}"/>
              </a:ext>
            </a:extLst>
          </p:cNvPr>
          <p:cNvGrpSpPr/>
          <p:nvPr/>
        </p:nvGrpSpPr>
        <p:grpSpPr>
          <a:xfrm>
            <a:off x="5274129" y="1275172"/>
            <a:ext cx="2318657" cy="1801404"/>
            <a:chOff x="5274129" y="1275172"/>
            <a:chExt cx="2318657" cy="1801404"/>
          </a:xfrm>
        </p:grpSpPr>
        <p:sp>
          <p:nvSpPr>
            <p:cNvPr id="10" name="Freeform 9">
              <a:extLst>
                <a:ext uri="{FF2B5EF4-FFF2-40B4-BE49-F238E27FC236}">
                  <a16:creationId xmlns:a16="http://schemas.microsoft.com/office/drawing/2014/main" id="{03D097DE-C566-954A-9107-69596D7A0487}"/>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800" kern="1200" dirty="0"/>
                <a:t>Judgment</a:t>
              </a:r>
            </a:p>
          </p:txBody>
        </p:sp>
        <p:cxnSp>
          <p:nvCxnSpPr>
            <p:cNvPr id="18" name="Straight Connector 17">
              <a:extLst>
                <a:ext uri="{FF2B5EF4-FFF2-40B4-BE49-F238E27FC236}">
                  <a16:creationId xmlns:a16="http://schemas.microsoft.com/office/drawing/2014/main" id="{29EFEA64-DA07-3C44-AA77-77879AE8EFB3}"/>
                </a:ext>
              </a:extLst>
            </p:cNvPr>
            <p:cNvCxnSpPr>
              <a:cxnSpLocks/>
            </p:cNvCxnSpPr>
            <p:nvPr/>
          </p:nvCxnSpPr>
          <p:spPr>
            <a:xfrm flipV="1">
              <a:off x="6400800" y="2144624"/>
              <a:ext cx="0" cy="389026"/>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85D02-E923-5640-9141-C89B0264919F}"/>
                </a:ext>
              </a:extLst>
            </p:cNvPr>
            <p:cNvSpPr txBox="1"/>
            <p:nvPr/>
          </p:nvSpPr>
          <p:spPr>
            <a:xfrm>
              <a:off x="5274129" y="2614911"/>
              <a:ext cx="2318657" cy="461665"/>
            </a:xfrm>
            <a:prstGeom prst="rect">
              <a:avLst/>
            </a:prstGeom>
            <a:noFill/>
          </p:spPr>
          <p:txBody>
            <a:bodyPr wrap="square" rtlCol="0">
              <a:spAutoFit/>
            </a:bodyPr>
            <a:lstStyle/>
            <a:p>
              <a:r>
                <a:rPr lang="en-US" sz="2400" b="1" dirty="0">
                  <a:solidFill>
                    <a:srgbClr val="8F0B10"/>
                  </a:solidFill>
                </a:rPr>
                <a:t>Revelation 21:27</a:t>
              </a:r>
            </a:p>
          </p:txBody>
        </p:sp>
      </p:grpSp>
      <p:grpSp>
        <p:nvGrpSpPr>
          <p:cNvPr id="23" name="Group 22">
            <a:extLst>
              <a:ext uri="{FF2B5EF4-FFF2-40B4-BE49-F238E27FC236}">
                <a16:creationId xmlns:a16="http://schemas.microsoft.com/office/drawing/2014/main" id="{98AB26C7-EBBD-F34E-9130-A12C111307B6}"/>
              </a:ext>
            </a:extLst>
          </p:cNvPr>
          <p:cNvGrpSpPr/>
          <p:nvPr/>
        </p:nvGrpSpPr>
        <p:grpSpPr>
          <a:xfrm>
            <a:off x="6564086" y="224135"/>
            <a:ext cx="2375127" cy="1740779"/>
            <a:chOff x="6564086" y="224135"/>
            <a:chExt cx="2375127" cy="1740779"/>
          </a:xfrm>
        </p:grpSpPr>
        <p:sp>
          <p:nvSpPr>
            <p:cNvPr id="12" name="Freeform 11">
              <a:extLst>
                <a:ext uri="{FF2B5EF4-FFF2-40B4-BE49-F238E27FC236}">
                  <a16:creationId xmlns:a16="http://schemas.microsoft.com/office/drawing/2014/main" id="{D88F309B-A637-0A4B-9A53-E7760F6D7CB1}"/>
                </a:ext>
              </a:extLst>
            </p:cNvPr>
            <p:cNvSpPr/>
            <p:nvPr/>
          </p:nvSpPr>
          <p:spPr>
            <a:xfrm>
              <a:off x="7124019"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Heaven</a:t>
              </a:r>
              <a:endParaRPr lang="en-US" sz="1900" kern="1200" dirty="0"/>
            </a:p>
          </p:txBody>
        </p:sp>
        <p:sp>
          <p:nvSpPr>
            <p:cNvPr id="20" name="TextBox 19">
              <a:extLst>
                <a:ext uri="{FF2B5EF4-FFF2-40B4-BE49-F238E27FC236}">
                  <a16:creationId xmlns:a16="http://schemas.microsoft.com/office/drawing/2014/main" id="{86E31CC8-FB02-2D41-899D-41D0EBC8158E}"/>
                </a:ext>
              </a:extLst>
            </p:cNvPr>
            <p:cNvSpPr txBox="1"/>
            <p:nvPr/>
          </p:nvSpPr>
          <p:spPr>
            <a:xfrm>
              <a:off x="6564086" y="224135"/>
              <a:ext cx="2375127" cy="461665"/>
            </a:xfrm>
            <a:prstGeom prst="rect">
              <a:avLst/>
            </a:prstGeom>
            <a:noFill/>
          </p:spPr>
          <p:txBody>
            <a:bodyPr wrap="square" rtlCol="0">
              <a:spAutoFit/>
            </a:bodyPr>
            <a:lstStyle/>
            <a:p>
              <a:r>
                <a:rPr lang="en-US" sz="2400" b="1" dirty="0">
                  <a:solidFill>
                    <a:srgbClr val="B10D13"/>
                  </a:solidFill>
                </a:rPr>
                <a:t>Revelation 22:14</a:t>
              </a:r>
            </a:p>
          </p:txBody>
        </p:sp>
        <p:cxnSp>
          <p:nvCxnSpPr>
            <p:cNvPr id="21" name="Straight Connector 20">
              <a:extLst>
                <a:ext uri="{FF2B5EF4-FFF2-40B4-BE49-F238E27FC236}">
                  <a16:creationId xmlns:a16="http://schemas.microsoft.com/office/drawing/2014/main" id="{B682025F-523C-A54A-A8A4-7F7CAFC44FF6}"/>
                </a:ext>
              </a:extLst>
            </p:cNvPr>
            <p:cNvCxnSpPr>
              <a:cxnSpLocks/>
            </p:cNvCxnSpPr>
            <p:nvPr/>
          </p:nvCxnSpPr>
          <p:spPr>
            <a:xfrm flipV="1">
              <a:off x="7777956" y="704205"/>
              <a:ext cx="0" cy="495303"/>
            </a:xfrm>
            <a:prstGeom prst="line">
              <a:avLst/>
            </a:prstGeom>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643527"/>
          </a:xfrm>
          <a:prstGeom prst="rect">
            <a:avLst/>
          </a:prstGeom>
          <a:noFill/>
        </p:spPr>
        <p:txBody>
          <a:bodyPr wrap="square" rtlCol="0">
            <a:spAutoFit/>
          </a:bodyPr>
          <a:lstStyle/>
          <a:p>
            <a:pPr indent="-13716" defTabSz="685800">
              <a:lnSpc>
                <a:spcPct val="90000"/>
              </a:lnSpc>
              <a:spcBef>
                <a:spcPts val="375"/>
              </a:spcBef>
            </a:pPr>
            <a:r>
              <a:rPr lang="en-US" sz="2800" dirty="0"/>
              <a:t>“Blessed are those who </a:t>
            </a:r>
            <a:r>
              <a:rPr lang="en-US" sz="2800" dirty="0">
                <a:solidFill>
                  <a:srgbClr val="C00000"/>
                </a:solidFill>
              </a:rPr>
              <a:t>wash their robes</a:t>
            </a:r>
            <a:r>
              <a:rPr lang="en-US" sz="2800" dirty="0"/>
              <a:t>, so that </a:t>
            </a:r>
            <a:r>
              <a:rPr lang="en-US" sz="2800" dirty="0">
                <a:solidFill>
                  <a:srgbClr val="C00000"/>
                </a:solidFill>
              </a:rPr>
              <a:t>they may have the right to the tree of life, and may enter by the gates into the city.” </a:t>
            </a:r>
            <a:br>
              <a:rPr lang="en-US" sz="2800" dirty="0"/>
            </a:br>
            <a:r>
              <a:rPr lang="en-US" sz="2800" dirty="0"/>
              <a:t>Revelation 22:14</a:t>
            </a:r>
          </a:p>
        </p:txBody>
      </p:sp>
    </p:spTree>
    <p:extLst>
      <p:ext uri="{BB962C8B-B14F-4D97-AF65-F5344CB8AC3E}">
        <p14:creationId xmlns:p14="http://schemas.microsoft.com/office/powerpoint/2010/main" val="2280174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7C93F-0CBF-3D4F-9A22-3D2703BC324D}"/>
              </a:ext>
            </a:extLst>
          </p:cNvPr>
          <p:cNvSpPr/>
          <p:nvPr/>
        </p:nvSpPr>
        <p:spPr>
          <a:xfrm>
            <a:off x="916337" y="9132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3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Adam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53330"/>
            <a:ext cx="1800225" cy="400110"/>
          </a:xfrm>
          <a:prstGeom prst="rect">
            <a:avLst/>
          </a:prstGeom>
          <a:noFill/>
        </p:spPr>
        <p:txBody>
          <a:bodyPr wrap="square" rtlCol="0">
            <a:spAutoFit/>
          </a:bodyPr>
          <a:lstStyle/>
          <a:p>
            <a:r>
              <a:rPr lang="en-US" sz="2000" b="1" dirty="0">
                <a:solidFill>
                  <a:srgbClr val="C44345"/>
                </a:solidFill>
              </a:rPr>
              <a:t>Genesis 3:21</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462261"/>
            <a:ext cx="0" cy="35689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F7F5290D-B3E0-4D49-82C6-057796006874}"/>
              </a:ext>
            </a:extLst>
          </p:cNvPr>
          <p:cNvSpPr/>
          <p:nvPr/>
        </p:nvSpPr>
        <p:spPr>
          <a:xfrm>
            <a:off x="2468257" y="9132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D04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Abel</a:t>
            </a:r>
          </a:p>
        </p:txBody>
      </p:sp>
      <p:sp>
        <p:nvSpPr>
          <p:cNvPr id="11" name="TextBox 10">
            <a:extLst>
              <a:ext uri="{FF2B5EF4-FFF2-40B4-BE49-F238E27FC236}">
                <a16:creationId xmlns:a16="http://schemas.microsoft.com/office/drawing/2014/main" id="{33351A6E-3B70-974C-BAD6-547507FAB48C}"/>
              </a:ext>
            </a:extLst>
          </p:cNvPr>
          <p:cNvSpPr txBox="1"/>
          <p:nvPr/>
        </p:nvSpPr>
        <p:spPr>
          <a:xfrm>
            <a:off x="2424906" y="443211"/>
            <a:ext cx="1670844" cy="400110"/>
          </a:xfrm>
          <a:prstGeom prst="rect">
            <a:avLst/>
          </a:prstGeom>
          <a:noFill/>
        </p:spPr>
        <p:txBody>
          <a:bodyPr wrap="square" rtlCol="0">
            <a:spAutoFit/>
          </a:bodyPr>
          <a:lstStyle/>
          <a:p>
            <a:r>
              <a:rPr lang="en-US" sz="2000" b="1" dirty="0">
                <a:solidFill>
                  <a:srgbClr val="D04732"/>
                </a:solidFill>
              </a:rPr>
              <a:t>Genesis 4:4</a:t>
            </a:r>
          </a:p>
        </p:txBody>
      </p:sp>
      <p:sp>
        <p:nvSpPr>
          <p:cNvPr id="8" name="Freeform 7">
            <a:extLst>
              <a:ext uri="{FF2B5EF4-FFF2-40B4-BE49-F238E27FC236}">
                <a16:creationId xmlns:a16="http://schemas.microsoft.com/office/drawing/2014/main" id="{938022A7-E73C-1447-A68B-CE9BE3A8F877}"/>
              </a:ext>
            </a:extLst>
          </p:cNvPr>
          <p:cNvSpPr/>
          <p:nvPr/>
        </p:nvSpPr>
        <p:spPr>
          <a:xfrm>
            <a:off x="4020178" y="9132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4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Abraham</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982243" y="53330"/>
            <a:ext cx="1942307" cy="400110"/>
          </a:xfrm>
          <a:prstGeom prst="rect">
            <a:avLst/>
          </a:prstGeom>
          <a:noFill/>
        </p:spPr>
        <p:txBody>
          <a:bodyPr wrap="square" rtlCol="0">
            <a:spAutoFit/>
          </a:bodyPr>
          <a:lstStyle/>
          <a:p>
            <a:r>
              <a:rPr lang="en-US" sz="2000" b="1" dirty="0">
                <a:solidFill>
                  <a:srgbClr val="C4445F"/>
                </a:solidFill>
              </a:rPr>
              <a:t>Genesis 22:13</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462261"/>
            <a:ext cx="0" cy="35689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03D097DE-C566-954A-9107-69596D7A0487}"/>
              </a:ext>
            </a:extLst>
          </p:cNvPr>
          <p:cNvSpPr/>
          <p:nvPr/>
        </p:nvSpPr>
        <p:spPr>
          <a:xfrm>
            <a:off x="5572098" y="9132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20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Passover</a:t>
            </a:r>
          </a:p>
        </p:txBody>
      </p:sp>
      <p:sp>
        <p:nvSpPr>
          <p:cNvPr id="19" name="TextBox 18">
            <a:extLst>
              <a:ext uri="{FF2B5EF4-FFF2-40B4-BE49-F238E27FC236}">
                <a16:creationId xmlns:a16="http://schemas.microsoft.com/office/drawing/2014/main" id="{07185D02-E923-5640-9141-C89B0264919F}"/>
              </a:ext>
            </a:extLst>
          </p:cNvPr>
          <p:cNvSpPr txBox="1"/>
          <p:nvPr/>
        </p:nvSpPr>
        <p:spPr>
          <a:xfrm>
            <a:off x="5410200" y="462261"/>
            <a:ext cx="1866900" cy="400110"/>
          </a:xfrm>
          <a:prstGeom prst="rect">
            <a:avLst/>
          </a:prstGeom>
          <a:noFill/>
        </p:spPr>
        <p:txBody>
          <a:bodyPr wrap="square" rtlCol="0">
            <a:spAutoFit/>
          </a:bodyPr>
          <a:lstStyle/>
          <a:p>
            <a:r>
              <a:rPr lang="en-US" sz="2000" b="1" dirty="0">
                <a:solidFill>
                  <a:srgbClr val="AE203E"/>
                </a:solidFill>
              </a:rPr>
              <a:t>Exodus 12:13</a:t>
            </a:r>
          </a:p>
        </p:txBody>
      </p:sp>
      <p:sp>
        <p:nvSpPr>
          <p:cNvPr id="12" name="Freeform 11">
            <a:extLst>
              <a:ext uri="{FF2B5EF4-FFF2-40B4-BE49-F238E27FC236}">
                <a16:creationId xmlns:a16="http://schemas.microsoft.com/office/drawing/2014/main" id="{D88F309B-A637-0A4B-9A53-E7760F6D7CB1}"/>
              </a:ext>
            </a:extLst>
          </p:cNvPr>
          <p:cNvSpPr/>
          <p:nvPr/>
        </p:nvSpPr>
        <p:spPr>
          <a:xfrm>
            <a:off x="7124019" y="9132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Priests</a:t>
            </a:r>
          </a:p>
        </p:txBody>
      </p:sp>
      <p:sp>
        <p:nvSpPr>
          <p:cNvPr id="20" name="TextBox 19">
            <a:extLst>
              <a:ext uri="{FF2B5EF4-FFF2-40B4-BE49-F238E27FC236}">
                <a16:creationId xmlns:a16="http://schemas.microsoft.com/office/drawing/2014/main" id="{86E31CC8-FB02-2D41-899D-41D0EBC8158E}"/>
              </a:ext>
            </a:extLst>
          </p:cNvPr>
          <p:cNvSpPr txBox="1"/>
          <p:nvPr/>
        </p:nvSpPr>
        <p:spPr>
          <a:xfrm>
            <a:off x="6686550" y="71735"/>
            <a:ext cx="2252663" cy="400110"/>
          </a:xfrm>
          <a:prstGeom prst="rect">
            <a:avLst/>
          </a:prstGeom>
          <a:noFill/>
        </p:spPr>
        <p:txBody>
          <a:bodyPr wrap="square" rtlCol="0">
            <a:spAutoFit/>
          </a:bodyPr>
          <a:lstStyle/>
          <a:p>
            <a:r>
              <a:rPr lang="en-US" sz="2000" b="1" dirty="0">
                <a:solidFill>
                  <a:srgbClr val="C00000"/>
                </a:solidFill>
              </a:rPr>
              <a:t>Exodus 29:38-39</a:t>
            </a:r>
          </a:p>
        </p:txBody>
      </p:sp>
      <p:cxnSp>
        <p:nvCxnSpPr>
          <p:cNvPr id="21" name="Straight Connector 20">
            <a:extLst>
              <a:ext uri="{FF2B5EF4-FFF2-40B4-BE49-F238E27FC236}">
                <a16:creationId xmlns:a16="http://schemas.microsoft.com/office/drawing/2014/main" id="{B682025F-523C-A54A-A8A4-7F7CAFC44FF6}"/>
              </a:ext>
            </a:extLst>
          </p:cNvPr>
          <p:cNvCxnSpPr>
            <a:cxnSpLocks/>
          </p:cNvCxnSpPr>
          <p:nvPr/>
        </p:nvCxnSpPr>
        <p:spPr>
          <a:xfrm flipV="1">
            <a:off x="7777956" y="462261"/>
            <a:ext cx="0" cy="375298"/>
          </a:xfrm>
          <a:prstGeom prst="line">
            <a:avLst/>
          </a:prstGeom>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F2A149E-EE95-0941-A2A6-2154FEDD25DD}"/>
              </a:ext>
            </a:extLst>
          </p:cNvPr>
          <p:cNvGrpSpPr/>
          <p:nvPr/>
        </p:nvGrpSpPr>
        <p:grpSpPr>
          <a:xfrm>
            <a:off x="914400" y="1844030"/>
            <a:ext cx="8191499" cy="1492484"/>
            <a:chOff x="914400" y="2205980"/>
            <a:chExt cx="8191499" cy="1492484"/>
          </a:xfrm>
        </p:grpSpPr>
        <p:sp>
          <p:nvSpPr>
            <p:cNvPr id="25" name="Freeform 24">
              <a:extLst>
                <a:ext uri="{FF2B5EF4-FFF2-40B4-BE49-F238E27FC236}">
                  <a16:creationId xmlns:a16="http://schemas.microsoft.com/office/drawing/2014/main" id="{6E883D0F-51E6-8440-8F5C-F7600FC3D92B}"/>
                </a:ext>
              </a:extLst>
            </p:cNvPr>
            <p:cNvSpPr/>
            <p:nvPr/>
          </p:nvSpPr>
          <p:spPr>
            <a:xfrm>
              <a:off x="916337" y="30087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Temple</a:t>
              </a:r>
            </a:p>
          </p:txBody>
        </p:sp>
        <p:sp>
          <p:nvSpPr>
            <p:cNvPr id="26" name="TextBox 25">
              <a:extLst>
                <a:ext uri="{FF2B5EF4-FFF2-40B4-BE49-F238E27FC236}">
                  <a16:creationId xmlns:a16="http://schemas.microsoft.com/office/drawing/2014/main" id="{E528BE7C-7D72-4E46-A932-5927003FED41}"/>
                </a:ext>
              </a:extLst>
            </p:cNvPr>
            <p:cNvSpPr txBox="1"/>
            <p:nvPr/>
          </p:nvSpPr>
          <p:spPr>
            <a:xfrm>
              <a:off x="914400" y="2205980"/>
              <a:ext cx="1800225" cy="400110"/>
            </a:xfrm>
            <a:prstGeom prst="rect">
              <a:avLst/>
            </a:prstGeom>
            <a:noFill/>
          </p:spPr>
          <p:txBody>
            <a:bodyPr wrap="square" rtlCol="0">
              <a:spAutoFit/>
            </a:bodyPr>
            <a:lstStyle/>
            <a:p>
              <a:r>
                <a:rPr lang="en-US" sz="2000" b="1" dirty="0">
                  <a:solidFill>
                    <a:srgbClr val="C44345"/>
                  </a:solidFill>
                </a:rPr>
                <a:t>1 Kings 8:5</a:t>
              </a:r>
            </a:p>
          </p:txBody>
        </p:sp>
        <p:cxnSp>
          <p:nvCxnSpPr>
            <p:cNvPr id="27" name="Straight Connector 26">
              <a:extLst>
                <a:ext uri="{FF2B5EF4-FFF2-40B4-BE49-F238E27FC236}">
                  <a16:creationId xmlns:a16="http://schemas.microsoft.com/office/drawing/2014/main" id="{37899779-C177-5143-8F0D-3E7EF8E56950}"/>
                </a:ext>
              </a:extLst>
            </p:cNvPr>
            <p:cNvCxnSpPr>
              <a:cxnSpLocks/>
            </p:cNvCxnSpPr>
            <p:nvPr/>
          </p:nvCxnSpPr>
          <p:spPr>
            <a:xfrm flipV="1">
              <a:off x="1695450" y="2595861"/>
              <a:ext cx="0" cy="31879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Freeform 41">
              <a:extLst>
                <a:ext uri="{FF2B5EF4-FFF2-40B4-BE49-F238E27FC236}">
                  <a16:creationId xmlns:a16="http://schemas.microsoft.com/office/drawing/2014/main" id="{A4083FC3-AE4C-3C4A-8F75-AE31FDA66851}"/>
                </a:ext>
              </a:extLst>
            </p:cNvPr>
            <p:cNvSpPr/>
            <p:nvPr/>
          </p:nvSpPr>
          <p:spPr>
            <a:xfrm>
              <a:off x="2468257" y="30087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John the Baptist</a:t>
              </a:r>
            </a:p>
          </p:txBody>
        </p:sp>
        <p:sp>
          <p:nvSpPr>
            <p:cNvPr id="44" name="TextBox 43">
              <a:extLst>
                <a:ext uri="{FF2B5EF4-FFF2-40B4-BE49-F238E27FC236}">
                  <a16:creationId xmlns:a16="http://schemas.microsoft.com/office/drawing/2014/main" id="{3A5EEB96-8111-2846-80E8-E2E378E0A047}"/>
                </a:ext>
              </a:extLst>
            </p:cNvPr>
            <p:cNvSpPr txBox="1"/>
            <p:nvPr/>
          </p:nvSpPr>
          <p:spPr>
            <a:xfrm>
              <a:off x="2424906" y="2595861"/>
              <a:ext cx="1670844" cy="400110"/>
            </a:xfrm>
            <a:prstGeom prst="rect">
              <a:avLst/>
            </a:prstGeom>
            <a:noFill/>
          </p:spPr>
          <p:txBody>
            <a:bodyPr wrap="square" rtlCol="0">
              <a:spAutoFit/>
            </a:bodyPr>
            <a:lstStyle/>
            <a:p>
              <a:r>
                <a:rPr lang="en-US" sz="2000" b="1" dirty="0">
                  <a:solidFill>
                    <a:srgbClr val="D04732"/>
                  </a:solidFill>
                </a:rPr>
                <a:t>John 1:29</a:t>
              </a:r>
            </a:p>
          </p:txBody>
        </p:sp>
        <p:grpSp>
          <p:nvGrpSpPr>
            <p:cNvPr id="30" name="Group 29">
              <a:extLst>
                <a:ext uri="{FF2B5EF4-FFF2-40B4-BE49-F238E27FC236}">
                  <a16:creationId xmlns:a16="http://schemas.microsoft.com/office/drawing/2014/main" id="{A2CB7477-C47C-894F-BE57-8F966201E441}"/>
                </a:ext>
              </a:extLst>
            </p:cNvPr>
            <p:cNvGrpSpPr/>
            <p:nvPr/>
          </p:nvGrpSpPr>
          <p:grpSpPr>
            <a:xfrm>
              <a:off x="3867150" y="2225030"/>
              <a:ext cx="2228849" cy="1473434"/>
              <a:chOff x="3867150" y="491480"/>
              <a:chExt cx="2228849" cy="1473434"/>
            </a:xfrm>
          </p:grpSpPr>
          <p:sp>
            <p:nvSpPr>
              <p:cNvPr id="39" name="Freeform 38">
                <a:extLst>
                  <a:ext uri="{FF2B5EF4-FFF2-40B4-BE49-F238E27FC236}">
                    <a16:creationId xmlns:a16="http://schemas.microsoft.com/office/drawing/2014/main" id="{75E49BFF-3FCA-FC4F-8435-B4FE28A19639}"/>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&amp; the Cup</a:t>
                </a:r>
              </a:p>
            </p:txBody>
          </p:sp>
          <p:sp>
            <p:nvSpPr>
              <p:cNvPr id="40" name="TextBox 39">
                <a:extLst>
                  <a:ext uri="{FF2B5EF4-FFF2-40B4-BE49-F238E27FC236}">
                    <a16:creationId xmlns:a16="http://schemas.microsoft.com/office/drawing/2014/main" id="{1ECB4395-EA46-DB42-861C-4E4CEB7757FB}"/>
                  </a:ext>
                </a:extLst>
              </p:cNvPr>
              <p:cNvSpPr txBox="1"/>
              <p:nvPr/>
            </p:nvSpPr>
            <p:spPr>
              <a:xfrm>
                <a:off x="3867150" y="491480"/>
                <a:ext cx="2228849" cy="400110"/>
              </a:xfrm>
              <a:prstGeom prst="rect">
                <a:avLst/>
              </a:prstGeom>
              <a:noFill/>
            </p:spPr>
            <p:txBody>
              <a:bodyPr wrap="square" rtlCol="0">
                <a:spAutoFit/>
              </a:bodyPr>
              <a:lstStyle/>
              <a:p>
                <a:r>
                  <a:rPr lang="en-US" sz="2000" b="1" dirty="0">
                    <a:solidFill>
                      <a:srgbClr val="B10D13"/>
                    </a:solidFill>
                  </a:rPr>
                  <a:t>Matthew 26:28</a:t>
                </a:r>
              </a:p>
            </p:txBody>
          </p:sp>
          <p:cxnSp>
            <p:nvCxnSpPr>
              <p:cNvPr id="41" name="Straight Connector 40">
                <a:extLst>
                  <a:ext uri="{FF2B5EF4-FFF2-40B4-BE49-F238E27FC236}">
                    <a16:creationId xmlns:a16="http://schemas.microsoft.com/office/drawing/2014/main" id="{F6E5B2DA-B4F4-D54D-8639-3F21D0A7FA5C}"/>
                  </a:ext>
                </a:extLst>
              </p:cNvPr>
              <p:cNvCxnSpPr>
                <a:cxnSpLocks/>
              </p:cNvCxnSpPr>
              <p:nvPr/>
            </p:nvCxnSpPr>
            <p:spPr>
              <a:xfrm flipV="1">
                <a:off x="4763293" y="881361"/>
                <a:ext cx="0" cy="29974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6" name="Freeform 35">
              <a:extLst>
                <a:ext uri="{FF2B5EF4-FFF2-40B4-BE49-F238E27FC236}">
                  <a16:creationId xmlns:a16="http://schemas.microsoft.com/office/drawing/2014/main" id="{6E50B13F-2D2D-4544-9FEC-0D7A729E45EC}"/>
                </a:ext>
              </a:extLst>
            </p:cNvPr>
            <p:cNvSpPr/>
            <p:nvPr/>
          </p:nvSpPr>
          <p:spPr>
            <a:xfrm>
              <a:off x="5572098" y="30087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a:t>
              </a:r>
              <a:r>
                <a:rPr lang="en-US" sz="1900" dirty="0"/>
                <a:t> &amp;</a:t>
              </a:r>
              <a:r>
                <a:rPr lang="en-US" sz="1900" kern="1200" dirty="0"/>
                <a:t> the Cross</a:t>
              </a:r>
            </a:p>
          </p:txBody>
        </p:sp>
        <p:sp>
          <p:nvSpPr>
            <p:cNvPr id="38" name="TextBox 37">
              <a:extLst>
                <a:ext uri="{FF2B5EF4-FFF2-40B4-BE49-F238E27FC236}">
                  <a16:creationId xmlns:a16="http://schemas.microsoft.com/office/drawing/2014/main" id="{A5A633DF-B0BE-5746-AD8E-C8E75145DBE4}"/>
                </a:ext>
              </a:extLst>
            </p:cNvPr>
            <p:cNvSpPr txBox="1"/>
            <p:nvPr/>
          </p:nvSpPr>
          <p:spPr>
            <a:xfrm>
              <a:off x="5410200" y="2614911"/>
              <a:ext cx="2038350" cy="400110"/>
            </a:xfrm>
            <a:prstGeom prst="rect">
              <a:avLst/>
            </a:prstGeom>
            <a:noFill/>
          </p:spPr>
          <p:txBody>
            <a:bodyPr wrap="square" rtlCol="0">
              <a:spAutoFit/>
            </a:bodyPr>
            <a:lstStyle/>
            <a:p>
              <a:r>
                <a:rPr lang="en-US" sz="2000" b="1" dirty="0">
                  <a:solidFill>
                    <a:srgbClr val="AE203E"/>
                  </a:solidFill>
                </a:rPr>
                <a:t>Luke 23:33-34</a:t>
              </a:r>
            </a:p>
          </p:txBody>
        </p:sp>
        <p:grpSp>
          <p:nvGrpSpPr>
            <p:cNvPr id="32" name="Group 31">
              <a:extLst>
                <a:ext uri="{FF2B5EF4-FFF2-40B4-BE49-F238E27FC236}">
                  <a16:creationId xmlns:a16="http://schemas.microsoft.com/office/drawing/2014/main" id="{7DED8C70-7D5D-BF40-B786-79CE65CAF213}"/>
                </a:ext>
              </a:extLst>
            </p:cNvPr>
            <p:cNvGrpSpPr/>
            <p:nvPr/>
          </p:nvGrpSpPr>
          <p:grpSpPr>
            <a:xfrm>
              <a:off x="6819900" y="2224385"/>
              <a:ext cx="2285999" cy="1474079"/>
              <a:chOff x="6819900" y="490835"/>
              <a:chExt cx="2285999" cy="1474079"/>
            </a:xfrm>
          </p:grpSpPr>
          <p:sp>
            <p:nvSpPr>
              <p:cNvPr id="33" name="Freeform 32">
                <a:extLst>
                  <a:ext uri="{FF2B5EF4-FFF2-40B4-BE49-F238E27FC236}">
                    <a16:creationId xmlns:a16="http://schemas.microsoft.com/office/drawing/2014/main" id="{7F306AFA-6B4D-3648-96B3-3C0AC19935B7}"/>
                  </a:ext>
                </a:extLst>
              </p:cNvPr>
              <p:cNvSpPr/>
              <p:nvPr/>
            </p:nvSpPr>
            <p:spPr>
              <a:xfrm>
                <a:off x="7085918" y="1275172"/>
                <a:ext cx="2019981"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Jesus &amp; </a:t>
                </a:r>
                <a:br>
                  <a:rPr lang="en-US" sz="1900" dirty="0"/>
                </a:br>
                <a:r>
                  <a:rPr lang="en-US" sz="1900" dirty="0"/>
                  <a:t>the Church</a:t>
                </a:r>
                <a:endParaRPr lang="en-US" sz="1900" kern="1200" dirty="0"/>
              </a:p>
            </p:txBody>
          </p:sp>
          <p:sp>
            <p:nvSpPr>
              <p:cNvPr id="34" name="TextBox 33">
                <a:extLst>
                  <a:ext uri="{FF2B5EF4-FFF2-40B4-BE49-F238E27FC236}">
                    <a16:creationId xmlns:a16="http://schemas.microsoft.com/office/drawing/2014/main" id="{E4B6604D-731F-C942-A4E9-2336BA2D4FCF}"/>
                  </a:ext>
                </a:extLst>
              </p:cNvPr>
              <p:cNvSpPr txBox="1"/>
              <p:nvPr/>
            </p:nvSpPr>
            <p:spPr>
              <a:xfrm>
                <a:off x="6819900" y="490835"/>
                <a:ext cx="2252663" cy="400110"/>
              </a:xfrm>
              <a:prstGeom prst="rect">
                <a:avLst/>
              </a:prstGeom>
              <a:noFill/>
            </p:spPr>
            <p:txBody>
              <a:bodyPr wrap="square" rtlCol="0">
                <a:spAutoFit/>
              </a:bodyPr>
              <a:lstStyle/>
              <a:p>
                <a:r>
                  <a:rPr lang="en-US" sz="2000" b="1" dirty="0">
                    <a:solidFill>
                      <a:srgbClr val="C00000"/>
                    </a:solidFill>
                  </a:rPr>
                  <a:t>    Acts 20:28</a:t>
                </a:r>
              </a:p>
            </p:txBody>
          </p:sp>
          <p:cxnSp>
            <p:nvCxnSpPr>
              <p:cNvPr id="35" name="Straight Connector 34">
                <a:extLst>
                  <a:ext uri="{FF2B5EF4-FFF2-40B4-BE49-F238E27FC236}">
                    <a16:creationId xmlns:a16="http://schemas.microsoft.com/office/drawing/2014/main" id="{C5F031D4-89A8-3943-847E-E378E058C8B9}"/>
                  </a:ext>
                </a:extLst>
              </p:cNvPr>
              <p:cNvCxnSpPr>
                <a:cxnSpLocks/>
              </p:cNvCxnSpPr>
              <p:nvPr/>
            </p:nvCxnSpPr>
            <p:spPr>
              <a:xfrm flipV="1">
                <a:off x="7777956" y="881361"/>
                <a:ext cx="0" cy="318148"/>
              </a:xfrm>
              <a:prstGeom prst="line">
                <a:avLst/>
              </a:prstGeom>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C85915B4-5ECA-E149-A71D-CE078B17C006}"/>
              </a:ext>
            </a:extLst>
          </p:cNvPr>
          <p:cNvGrpSpPr/>
          <p:nvPr/>
        </p:nvGrpSpPr>
        <p:grpSpPr>
          <a:xfrm>
            <a:off x="895350" y="4056472"/>
            <a:ext cx="8367713" cy="1568399"/>
            <a:chOff x="895350" y="1275172"/>
            <a:chExt cx="8367713" cy="1568399"/>
          </a:xfrm>
        </p:grpSpPr>
        <p:sp>
          <p:nvSpPr>
            <p:cNvPr id="48" name="Freeform 47">
              <a:extLst>
                <a:ext uri="{FF2B5EF4-FFF2-40B4-BE49-F238E27FC236}">
                  <a16:creationId xmlns:a16="http://schemas.microsoft.com/office/drawing/2014/main" id="{835A7648-2BD8-9A41-BADF-CE155DAC9812}"/>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AE31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Redeem</a:t>
              </a:r>
            </a:p>
          </p:txBody>
        </p:sp>
        <p:sp>
          <p:nvSpPr>
            <p:cNvPr id="49" name="TextBox 48">
              <a:extLst>
                <a:ext uri="{FF2B5EF4-FFF2-40B4-BE49-F238E27FC236}">
                  <a16:creationId xmlns:a16="http://schemas.microsoft.com/office/drawing/2014/main" id="{D22A7C85-464E-5B4F-8A54-37F2DF3E6AF2}"/>
                </a:ext>
              </a:extLst>
            </p:cNvPr>
            <p:cNvSpPr txBox="1"/>
            <p:nvPr/>
          </p:nvSpPr>
          <p:spPr>
            <a:xfrm>
              <a:off x="895350" y="1939280"/>
              <a:ext cx="1925637" cy="400110"/>
            </a:xfrm>
            <a:prstGeom prst="rect">
              <a:avLst/>
            </a:prstGeom>
            <a:noFill/>
          </p:spPr>
          <p:txBody>
            <a:bodyPr wrap="square" rtlCol="0">
              <a:spAutoFit/>
            </a:bodyPr>
            <a:lstStyle/>
            <a:p>
              <a:r>
                <a:rPr lang="en-US" sz="2000" b="1" dirty="0">
                  <a:solidFill>
                    <a:srgbClr val="C44345"/>
                  </a:solidFill>
                </a:rPr>
                <a:t>Ephesians 1:7</a:t>
              </a:r>
            </a:p>
          </p:txBody>
        </p:sp>
        <p:sp>
          <p:nvSpPr>
            <p:cNvPr id="50" name="Freeform 49">
              <a:extLst>
                <a:ext uri="{FF2B5EF4-FFF2-40B4-BE49-F238E27FC236}">
                  <a16:creationId xmlns:a16="http://schemas.microsoft.com/office/drawing/2014/main" id="{59285A7B-6D39-A344-8B9A-9B7A81A2A685}"/>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Jesus’ Purity</a:t>
              </a:r>
            </a:p>
          </p:txBody>
        </p:sp>
        <p:cxnSp>
          <p:nvCxnSpPr>
            <p:cNvPr id="51" name="Straight Connector 50">
              <a:extLst>
                <a:ext uri="{FF2B5EF4-FFF2-40B4-BE49-F238E27FC236}">
                  <a16:creationId xmlns:a16="http://schemas.microsoft.com/office/drawing/2014/main" id="{1C289EC2-6977-8549-98BD-4EA4BF3B9A1F}"/>
                </a:ext>
              </a:extLst>
            </p:cNvPr>
            <p:cNvCxnSpPr>
              <a:cxnSpLocks/>
            </p:cNvCxnSpPr>
            <p:nvPr/>
          </p:nvCxnSpPr>
          <p:spPr>
            <a:xfrm flipV="1">
              <a:off x="3219450" y="2144624"/>
              <a:ext cx="0" cy="256321"/>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B028677-F821-7A41-97D3-4EFD87887655}"/>
                </a:ext>
              </a:extLst>
            </p:cNvPr>
            <p:cNvSpPr txBox="1"/>
            <p:nvPr/>
          </p:nvSpPr>
          <p:spPr>
            <a:xfrm>
              <a:off x="2424905" y="2443461"/>
              <a:ext cx="1767707" cy="400110"/>
            </a:xfrm>
            <a:prstGeom prst="rect">
              <a:avLst/>
            </a:prstGeom>
            <a:noFill/>
          </p:spPr>
          <p:txBody>
            <a:bodyPr wrap="square" rtlCol="0">
              <a:spAutoFit/>
            </a:bodyPr>
            <a:lstStyle/>
            <a:p>
              <a:r>
                <a:rPr lang="en-US" sz="2000" b="1" dirty="0">
                  <a:solidFill>
                    <a:srgbClr val="8F0B10"/>
                  </a:solidFill>
                </a:rPr>
                <a:t>1 Peter 1:19</a:t>
              </a:r>
            </a:p>
          </p:txBody>
        </p:sp>
        <p:sp>
          <p:nvSpPr>
            <p:cNvPr id="53" name="Freeform 52">
              <a:extLst>
                <a:ext uri="{FF2B5EF4-FFF2-40B4-BE49-F238E27FC236}">
                  <a16:creationId xmlns:a16="http://schemas.microsoft.com/office/drawing/2014/main" id="{DB73BED9-BB59-564C-81E3-F49C1AC3C49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Washed</a:t>
              </a:r>
              <a:endParaRPr lang="en-US" sz="1900" kern="1200" dirty="0"/>
            </a:p>
          </p:txBody>
        </p:sp>
        <p:sp>
          <p:nvSpPr>
            <p:cNvPr id="54" name="TextBox 53">
              <a:extLst>
                <a:ext uri="{FF2B5EF4-FFF2-40B4-BE49-F238E27FC236}">
                  <a16:creationId xmlns:a16="http://schemas.microsoft.com/office/drawing/2014/main" id="{45C0F838-D997-7640-889D-0D0295FBA547}"/>
                </a:ext>
              </a:extLst>
            </p:cNvPr>
            <p:cNvSpPr txBox="1"/>
            <p:nvPr/>
          </p:nvSpPr>
          <p:spPr>
            <a:xfrm>
              <a:off x="3755571" y="1958330"/>
              <a:ext cx="2155372" cy="400110"/>
            </a:xfrm>
            <a:prstGeom prst="rect">
              <a:avLst/>
            </a:prstGeom>
            <a:noFill/>
          </p:spPr>
          <p:txBody>
            <a:bodyPr wrap="square" rtlCol="0">
              <a:spAutoFit/>
            </a:bodyPr>
            <a:lstStyle/>
            <a:p>
              <a:r>
                <a:rPr lang="en-US" sz="2000" b="1" dirty="0">
                  <a:solidFill>
                    <a:srgbClr val="B10D13"/>
                  </a:solidFill>
                </a:rPr>
                <a:t>Revelation 7:14</a:t>
              </a:r>
            </a:p>
          </p:txBody>
        </p:sp>
        <p:sp>
          <p:nvSpPr>
            <p:cNvPr id="55" name="Freeform 54">
              <a:extLst>
                <a:ext uri="{FF2B5EF4-FFF2-40B4-BE49-F238E27FC236}">
                  <a16:creationId xmlns:a16="http://schemas.microsoft.com/office/drawing/2014/main" id="{0DAD3647-DB92-C747-BD15-BC3CF80989BE}"/>
                </a:ext>
              </a:extLst>
            </p:cNvPr>
            <p:cNvSpPr/>
            <p:nvPr/>
          </p:nvSpPr>
          <p:spPr>
            <a:xfrm>
              <a:off x="557209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8F0B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800" kern="1200" dirty="0"/>
                <a:t>Judgment</a:t>
              </a:r>
            </a:p>
          </p:txBody>
        </p:sp>
        <p:cxnSp>
          <p:nvCxnSpPr>
            <p:cNvPr id="56" name="Straight Connector 55">
              <a:extLst>
                <a:ext uri="{FF2B5EF4-FFF2-40B4-BE49-F238E27FC236}">
                  <a16:creationId xmlns:a16="http://schemas.microsoft.com/office/drawing/2014/main" id="{BD3B2479-60A9-BF4C-8FE5-B1533F952E83}"/>
                </a:ext>
              </a:extLst>
            </p:cNvPr>
            <p:cNvCxnSpPr>
              <a:cxnSpLocks/>
            </p:cNvCxnSpPr>
            <p:nvPr/>
          </p:nvCxnSpPr>
          <p:spPr>
            <a:xfrm flipV="1">
              <a:off x="6400800" y="2144624"/>
              <a:ext cx="0" cy="256321"/>
            </a:xfrm>
            <a:prstGeom prst="line">
              <a:avLst/>
            </a:prstGeom>
            <a:ln w="19050">
              <a:solidFill>
                <a:srgbClr val="8F0B1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AEB8C41-3F2A-3C4B-9275-775EEC39B5BA}"/>
                </a:ext>
              </a:extLst>
            </p:cNvPr>
            <p:cNvSpPr txBox="1"/>
            <p:nvPr/>
          </p:nvSpPr>
          <p:spPr>
            <a:xfrm>
              <a:off x="5274129" y="2424411"/>
              <a:ext cx="2318657" cy="400110"/>
            </a:xfrm>
            <a:prstGeom prst="rect">
              <a:avLst/>
            </a:prstGeom>
            <a:noFill/>
          </p:spPr>
          <p:txBody>
            <a:bodyPr wrap="square" rtlCol="0">
              <a:spAutoFit/>
            </a:bodyPr>
            <a:lstStyle/>
            <a:p>
              <a:r>
                <a:rPr lang="en-US" sz="2000" b="1" dirty="0">
                  <a:solidFill>
                    <a:srgbClr val="8F0B10"/>
                  </a:solidFill>
                </a:rPr>
                <a:t>Revelation 21:27</a:t>
              </a:r>
            </a:p>
          </p:txBody>
        </p:sp>
        <p:sp>
          <p:nvSpPr>
            <p:cNvPr id="58" name="Freeform 57">
              <a:extLst>
                <a:ext uri="{FF2B5EF4-FFF2-40B4-BE49-F238E27FC236}">
                  <a16:creationId xmlns:a16="http://schemas.microsoft.com/office/drawing/2014/main" id="{9E16FC52-AA3B-3B45-9AF5-B2FF065173D6}"/>
                </a:ext>
              </a:extLst>
            </p:cNvPr>
            <p:cNvSpPr/>
            <p:nvPr/>
          </p:nvSpPr>
          <p:spPr>
            <a:xfrm>
              <a:off x="7124019"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dirty="0"/>
                <a:t>Heaven</a:t>
              </a:r>
              <a:endParaRPr lang="en-US" sz="1900" kern="1200" dirty="0"/>
            </a:p>
          </p:txBody>
        </p:sp>
        <p:sp>
          <p:nvSpPr>
            <p:cNvPr id="59" name="TextBox 58">
              <a:extLst>
                <a:ext uri="{FF2B5EF4-FFF2-40B4-BE49-F238E27FC236}">
                  <a16:creationId xmlns:a16="http://schemas.microsoft.com/office/drawing/2014/main" id="{E8EAAEA9-2204-3E44-A5BC-D31048ABDA91}"/>
                </a:ext>
              </a:extLst>
            </p:cNvPr>
            <p:cNvSpPr txBox="1"/>
            <p:nvPr/>
          </p:nvSpPr>
          <p:spPr>
            <a:xfrm>
              <a:off x="6887936" y="1995785"/>
              <a:ext cx="2375127" cy="400110"/>
            </a:xfrm>
            <a:prstGeom prst="rect">
              <a:avLst/>
            </a:prstGeom>
            <a:noFill/>
          </p:spPr>
          <p:txBody>
            <a:bodyPr wrap="square" rtlCol="0">
              <a:spAutoFit/>
            </a:bodyPr>
            <a:lstStyle/>
            <a:p>
              <a:r>
                <a:rPr lang="en-US" sz="2000" b="1" dirty="0">
                  <a:solidFill>
                    <a:srgbClr val="B10D13"/>
                  </a:solidFill>
                </a:rPr>
                <a:t>Revelation 22:14</a:t>
              </a:r>
            </a:p>
          </p:txBody>
        </p:sp>
      </p:grpSp>
    </p:spTree>
    <p:extLst>
      <p:ext uri="{BB962C8B-B14F-4D97-AF65-F5344CB8AC3E}">
        <p14:creationId xmlns:p14="http://schemas.microsoft.com/office/powerpoint/2010/main" val="157239644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0284-EC2D-5543-8AA0-64AFAE033CF8}"/>
              </a:ext>
            </a:extLst>
          </p:cNvPr>
          <p:cNvSpPr>
            <a:spLocks noGrp="1"/>
          </p:cNvSpPr>
          <p:nvPr>
            <p:ph type="title"/>
          </p:nvPr>
        </p:nvSpPr>
        <p:spPr/>
        <p:txBody>
          <a:bodyPr>
            <a:normAutofit fontScale="90000"/>
          </a:bodyPr>
          <a:lstStyle/>
          <a:p>
            <a:r>
              <a:rPr lang="en-US" dirty="0">
                <a:solidFill>
                  <a:srgbClr val="8F0B10"/>
                </a:solidFill>
              </a:rPr>
              <a:t>The Transformed Life</a:t>
            </a:r>
            <a:br>
              <a:rPr lang="en-US" dirty="0">
                <a:solidFill>
                  <a:srgbClr val="8F0B10"/>
                </a:solidFill>
              </a:rPr>
            </a:br>
            <a:r>
              <a:rPr lang="en-US" sz="3600" dirty="0">
                <a:solidFill>
                  <a:srgbClr val="8F0B10"/>
                </a:solidFill>
              </a:rPr>
              <a:t>When We Follow The Thread of Redemption…</a:t>
            </a:r>
            <a:endParaRPr lang="en-US" dirty="0">
              <a:solidFill>
                <a:srgbClr val="8F0B10"/>
              </a:solidFill>
            </a:endParaRPr>
          </a:p>
        </p:txBody>
      </p:sp>
      <p:sp>
        <p:nvSpPr>
          <p:cNvPr id="3" name="Content Placeholder 2">
            <a:extLst>
              <a:ext uri="{FF2B5EF4-FFF2-40B4-BE49-F238E27FC236}">
                <a16:creationId xmlns:a16="http://schemas.microsoft.com/office/drawing/2014/main" id="{4C5D1814-A212-E040-B925-02A226474797}"/>
              </a:ext>
            </a:extLst>
          </p:cNvPr>
          <p:cNvSpPr>
            <a:spLocks noGrp="1"/>
          </p:cNvSpPr>
          <p:nvPr>
            <p:ph idx="1"/>
          </p:nvPr>
        </p:nvSpPr>
        <p:spPr>
          <a:xfrm>
            <a:off x="914400" y="1521354"/>
            <a:ext cx="7935686" cy="4022196"/>
          </a:xfrm>
        </p:spPr>
        <p:txBody>
          <a:bodyPr>
            <a:normAutofit fontScale="92500" lnSpcReduction="10000"/>
          </a:bodyPr>
          <a:lstStyle/>
          <a:p>
            <a:r>
              <a:rPr lang="en-US" dirty="0"/>
              <a:t>We Are Impressed with His Long-Standing Plan, and the Extent of His Sacrifice.</a:t>
            </a:r>
          </a:p>
          <a:p>
            <a:r>
              <a:rPr lang="en-US" dirty="0"/>
              <a:t>We Are Grateful to Live in the Light of the Cross.</a:t>
            </a:r>
          </a:p>
          <a:p>
            <a:r>
              <a:rPr lang="en-US" dirty="0"/>
              <a:t>We Are Aware of The Terrible Cost of Sin.</a:t>
            </a:r>
          </a:p>
          <a:p>
            <a:r>
              <a:rPr lang="en-US" dirty="0"/>
              <a:t>We Are More Patient, Trusting In His Timing.</a:t>
            </a:r>
          </a:p>
          <a:p>
            <a:r>
              <a:rPr lang="en-US" dirty="0"/>
              <a:t>We Are More Humble, </a:t>
            </a:r>
            <a:r>
              <a:rPr lang="en-US"/>
              <a:t>Knowing Our </a:t>
            </a:r>
            <a:r>
              <a:rPr lang="en-US" dirty="0"/>
              <a:t>Need For His Grace.</a:t>
            </a:r>
          </a:p>
          <a:p>
            <a:r>
              <a:rPr lang="en-US" dirty="0"/>
              <a:t>We Are More Hopeful, Knowing Our Name Is In The Lamb’s Book of Life.</a:t>
            </a:r>
          </a:p>
          <a:p>
            <a:pPr lvl="1"/>
            <a:endParaRPr lang="en-US" dirty="0"/>
          </a:p>
        </p:txBody>
      </p:sp>
    </p:spTree>
    <p:extLst>
      <p:ext uri="{BB962C8B-B14F-4D97-AF65-F5344CB8AC3E}">
        <p14:creationId xmlns:p14="http://schemas.microsoft.com/office/powerpoint/2010/main" val="122608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239B-B82B-674C-AC9C-582E94AF43E4}"/>
              </a:ext>
            </a:extLst>
          </p:cNvPr>
          <p:cNvSpPr>
            <a:spLocks noGrp="1"/>
          </p:cNvSpPr>
          <p:nvPr>
            <p:ph type="ctrTitle"/>
          </p:nvPr>
        </p:nvSpPr>
        <p:spPr/>
        <p:txBody>
          <a:bodyPr/>
          <a:lstStyle/>
          <a:p>
            <a:r>
              <a:rPr lang="en-US" dirty="0"/>
              <a:t>The Transformed Life: </a:t>
            </a:r>
            <a:br>
              <a:rPr lang="en-US" dirty="0"/>
            </a:br>
            <a:r>
              <a:rPr lang="en-US" sz="3600" b="1" dirty="0"/>
              <a:t>Renewed From Worry To Peace</a:t>
            </a:r>
            <a:endParaRPr lang="en-US" b="1" dirty="0"/>
          </a:p>
        </p:txBody>
      </p:sp>
      <p:sp>
        <p:nvSpPr>
          <p:cNvPr id="3" name="Subtitle 2">
            <a:extLst>
              <a:ext uri="{FF2B5EF4-FFF2-40B4-BE49-F238E27FC236}">
                <a16:creationId xmlns:a16="http://schemas.microsoft.com/office/drawing/2014/main" id="{9F8FD0CD-B769-AD45-8205-8862D2B6E9A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4FD65F1-A54C-BC4C-B920-0F8B272EEE27}"/>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82620336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88C6-2DDE-1345-9CC4-5ABF1EA1BAEA}"/>
              </a:ext>
            </a:extLst>
          </p:cNvPr>
          <p:cNvSpPr>
            <a:spLocks noGrp="1"/>
          </p:cNvSpPr>
          <p:nvPr>
            <p:ph type="title"/>
          </p:nvPr>
        </p:nvSpPr>
        <p:spPr/>
        <p:txBody>
          <a:bodyPr/>
          <a:lstStyle/>
          <a:p>
            <a:r>
              <a:rPr lang="en-US" dirty="0"/>
              <a:t>The Transformed Life</a:t>
            </a:r>
          </a:p>
        </p:txBody>
      </p:sp>
      <p:sp>
        <p:nvSpPr>
          <p:cNvPr id="3" name="Content Placeholder 2">
            <a:extLst>
              <a:ext uri="{FF2B5EF4-FFF2-40B4-BE49-F238E27FC236}">
                <a16:creationId xmlns:a16="http://schemas.microsoft.com/office/drawing/2014/main" id="{491E803E-49C3-5C48-9B61-A581EFF6CA71}"/>
              </a:ext>
            </a:extLst>
          </p:cNvPr>
          <p:cNvSpPr>
            <a:spLocks noGrp="1"/>
          </p:cNvSpPr>
          <p:nvPr>
            <p:ph idx="1"/>
          </p:nvPr>
        </p:nvSpPr>
        <p:spPr/>
        <p:txBody>
          <a:bodyPr>
            <a:normAutofit lnSpcReduction="10000"/>
          </a:bodyPr>
          <a:lstStyle/>
          <a:p>
            <a:r>
              <a:rPr lang="en-US" i="1" dirty="0">
                <a:solidFill>
                  <a:schemeClr val="bg1">
                    <a:lumMod val="50000"/>
                  </a:schemeClr>
                </a:solidFill>
              </a:rPr>
              <a:t>Renewed From Worry to Peace</a:t>
            </a:r>
          </a:p>
          <a:p>
            <a:pPr lvl="1"/>
            <a:r>
              <a:rPr lang="en-US" sz="2400" dirty="0">
                <a:solidFill>
                  <a:srgbClr val="002060"/>
                </a:solidFill>
              </a:rPr>
              <a:t>Numbers 13-14</a:t>
            </a:r>
          </a:p>
          <a:p>
            <a:r>
              <a:rPr lang="en-US" i="1" dirty="0">
                <a:solidFill>
                  <a:schemeClr val="bg1">
                    <a:lumMod val="50000"/>
                  </a:schemeClr>
                </a:solidFill>
              </a:rPr>
              <a:t>Renewed From Confusion to Clarity</a:t>
            </a:r>
          </a:p>
          <a:p>
            <a:pPr lvl="1"/>
            <a:r>
              <a:rPr lang="en-US" sz="2400" dirty="0">
                <a:solidFill>
                  <a:srgbClr val="002060"/>
                </a:solidFill>
              </a:rPr>
              <a:t>Acts 10-11</a:t>
            </a:r>
          </a:p>
          <a:p>
            <a:r>
              <a:rPr lang="en-US" i="1" dirty="0">
                <a:solidFill>
                  <a:srgbClr val="0070C0"/>
                </a:solidFill>
              </a:rPr>
              <a:t>Renewed From Hidden to Revealed</a:t>
            </a:r>
          </a:p>
          <a:p>
            <a:pPr lvl="1"/>
            <a:r>
              <a:rPr lang="en-US" sz="2400" dirty="0">
                <a:solidFill>
                  <a:srgbClr val="002060"/>
                </a:solidFill>
              </a:rPr>
              <a:t>Ephesians 3:1-7</a:t>
            </a:r>
          </a:p>
          <a:p>
            <a:r>
              <a:rPr lang="en-US" i="1" dirty="0">
                <a:solidFill>
                  <a:srgbClr val="0070C0"/>
                </a:solidFill>
              </a:rPr>
              <a:t>Renewed From Faithful to Fruitful</a:t>
            </a:r>
          </a:p>
          <a:p>
            <a:pPr lvl="1"/>
            <a:r>
              <a:rPr lang="en-US" sz="2400" dirty="0">
                <a:solidFill>
                  <a:srgbClr val="002060"/>
                </a:solidFill>
              </a:rPr>
              <a:t>Titus 3:14</a:t>
            </a:r>
          </a:p>
        </p:txBody>
      </p:sp>
    </p:spTree>
    <p:extLst>
      <p:ext uri="{BB962C8B-B14F-4D97-AF65-F5344CB8AC3E}">
        <p14:creationId xmlns:p14="http://schemas.microsoft.com/office/powerpoint/2010/main" val="92644385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107D-439C-7848-B5F8-4F59F47F7B4B}"/>
              </a:ext>
            </a:extLst>
          </p:cNvPr>
          <p:cNvSpPr>
            <a:spLocks noGrp="1"/>
          </p:cNvSpPr>
          <p:nvPr>
            <p:ph type="title"/>
          </p:nvPr>
        </p:nvSpPr>
        <p:spPr>
          <a:xfrm>
            <a:off x="914400" y="-22303"/>
            <a:ext cx="7935686" cy="1104636"/>
          </a:xfrm>
        </p:spPr>
        <p:txBody>
          <a:bodyPr>
            <a:normAutofit fontScale="90000"/>
          </a:bodyPr>
          <a:lstStyle/>
          <a:p>
            <a:r>
              <a:rPr lang="en-US" dirty="0">
                <a:solidFill>
                  <a:srgbClr val="C00000"/>
                </a:solidFill>
              </a:rPr>
              <a:t>“The Scarlet Thread Through The Bible”</a:t>
            </a:r>
          </a:p>
        </p:txBody>
      </p:sp>
      <p:sp>
        <p:nvSpPr>
          <p:cNvPr id="3" name="Content Placeholder 2">
            <a:extLst>
              <a:ext uri="{FF2B5EF4-FFF2-40B4-BE49-F238E27FC236}">
                <a16:creationId xmlns:a16="http://schemas.microsoft.com/office/drawing/2014/main" id="{D97C4AAE-152D-1B42-97C8-13C07CFC456B}"/>
              </a:ext>
            </a:extLst>
          </p:cNvPr>
          <p:cNvSpPr>
            <a:spLocks noGrp="1"/>
          </p:cNvSpPr>
          <p:nvPr>
            <p:ph idx="1"/>
          </p:nvPr>
        </p:nvSpPr>
        <p:spPr>
          <a:xfrm>
            <a:off x="914400" y="2717908"/>
            <a:ext cx="7935686" cy="2997092"/>
          </a:xfrm>
        </p:spPr>
        <p:txBody>
          <a:bodyPr>
            <a:normAutofit/>
          </a:bodyPr>
          <a:lstStyle/>
          <a:p>
            <a:r>
              <a:rPr lang="en-US" sz="2800" dirty="0"/>
              <a:t>God’s Work of Redemption Can Be Traced From Genesis To Revelation. </a:t>
            </a:r>
          </a:p>
          <a:p>
            <a:pPr marL="457200" lvl="0" indent="-457200" defTabSz="713232">
              <a:lnSpc>
                <a:spcPct val="100000"/>
              </a:lnSpc>
              <a:spcBef>
                <a:spcPts val="0"/>
              </a:spcBef>
            </a:pPr>
            <a:r>
              <a:rPr lang="en-US" sz="2600" dirty="0">
                <a:solidFill>
                  <a:prstClr val="black"/>
                </a:solidFill>
              </a:rPr>
              <a:t>“</a:t>
            </a:r>
            <a:r>
              <a:rPr lang="en-US" sz="2600" dirty="0">
                <a:solidFill>
                  <a:srgbClr val="C00000"/>
                </a:solidFill>
              </a:rPr>
              <a:t>The Lord God made garments of skin </a:t>
            </a:r>
            <a:r>
              <a:rPr lang="en-US" sz="2600" dirty="0">
                <a:solidFill>
                  <a:prstClr val="black"/>
                </a:solidFill>
              </a:rPr>
              <a:t>for Adam and his wife, </a:t>
            </a:r>
            <a:r>
              <a:rPr lang="en-US" sz="2600" dirty="0">
                <a:solidFill>
                  <a:srgbClr val="C00000"/>
                </a:solidFill>
              </a:rPr>
              <a:t>and clothed them</a:t>
            </a:r>
            <a:r>
              <a:rPr lang="en-US" sz="2600" dirty="0">
                <a:solidFill>
                  <a:prstClr val="black"/>
                </a:solidFill>
              </a:rPr>
              <a:t>.” Genesis 3:21</a:t>
            </a:r>
          </a:p>
          <a:p>
            <a:pPr marL="457200" lvl="0" indent="-457200" defTabSz="713232">
              <a:lnSpc>
                <a:spcPct val="100000"/>
              </a:lnSpc>
              <a:spcBef>
                <a:spcPts val="0"/>
              </a:spcBef>
            </a:pPr>
            <a:r>
              <a:rPr lang="en-US" sz="2600" dirty="0">
                <a:solidFill>
                  <a:prstClr val="black"/>
                </a:solidFill>
              </a:rPr>
              <a:t>“</a:t>
            </a:r>
            <a:r>
              <a:rPr lang="en-US" sz="2600" dirty="0">
                <a:solidFill>
                  <a:srgbClr val="C00000"/>
                </a:solidFill>
              </a:rPr>
              <a:t>Blessed are those who wash their robes</a:t>
            </a:r>
            <a:r>
              <a:rPr lang="en-US" sz="2600" dirty="0">
                <a:solidFill>
                  <a:prstClr val="black"/>
                </a:solidFill>
              </a:rPr>
              <a:t>, so that they may have the right to the tree of life, and may enter by the gates into the city.” Revelation 22:14</a:t>
            </a:r>
          </a:p>
          <a:p>
            <a:pPr lvl="1"/>
            <a:endParaRPr lang="en-US" sz="2400" dirty="0"/>
          </a:p>
        </p:txBody>
      </p:sp>
      <p:pic>
        <p:nvPicPr>
          <p:cNvPr id="5" name="Picture 4">
            <a:extLst>
              <a:ext uri="{FF2B5EF4-FFF2-40B4-BE49-F238E27FC236}">
                <a16:creationId xmlns:a16="http://schemas.microsoft.com/office/drawing/2014/main" id="{6EF8DA60-4F30-0B4F-8AD3-38C72971C944}"/>
              </a:ext>
            </a:extLst>
          </p:cNvPr>
          <p:cNvPicPr>
            <a:picLocks noChangeAspect="1"/>
          </p:cNvPicPr>
          <p:nvPr/>
        </p:nvPicPr>
        <p:blipFill rotWithShape="1">
          <a:blip r:embed="rId3"/>
          <a:srcRect l="58550" r="3771"/>
          <a:stretch/>
        </p:blipFill>
        <p:spPr>
          <a:xfrm rot="16200000">
            <a:off x="4068138" y="-1285713"/>
            <a:ext cx="1628210" cy="5959931"/>
          </a:xfrm>
          <a:prstGeom prst="rect">
            <a:avLst/>
          </a:prstGeom>
        </p:spPr>
      </p:pic>
    </p:spTree>
    <p:extLst>
      <p:ext uri="{BB962C8B-B14F-4D97-AF65-F5344CB8AC3E}">
        <p14:creationId xmlns:p14="http://schemas.microsoft.com/office/powerpoint/2010/main" val="4259390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107D-439C-7848-B5F8-4F59F47F7B4B}"/>
              </a:ext>
            </a:extLst>
          </p:cNvPr>
          <p:cNvSpPr>
            <a:spLocks noGrp="1"/>
          </p:cNvSpPr>
          <p:nvPr>
            <p:ph type="title"/>
          </p:nvPr>
        </p:nvSpPr>
        <p:spPr>
          <a:xfrm>
            <a:off x="914400" y="-22303"/>
            <a:ext cx="7935686" cy="1104636"/>
          </a:xfrm>
        </p:spPr>
        <p:txBody>
          <a:bodyPr>
            <a:normAutofit fontScale="90000"/>
          </a:bodyPr>
          <a:lstStyle/>
          <a:p>
            <a:r>
              <a:rPr lang="en-US" dirty="0">
                <a:solidFill>
                  <a:srgbClr val="C00000"/>
                </a:solidFill>
              </a:rPr>
              <a:t>“The Scarlet Thread Through The Bible”</a:t>
            </a:r>
          </a:p>
        </p:txBody>
      </p:sp>
      <p:sp>
        <p:nvSpPr>
          <p:cNvPr id="3" name="Content Placeholder 2">
            <a:extLst>
              <a:ext uri="{FF2B5EF4-FFF2-40B4-BE49-F238E27FC236}">
                <a16:creationId xmlns:a16="http://schemas.microsoft.com/office/drawing/2014/main" id="{D97C4AAE-152D-1B42-97C8-13C07CFC456B}"/>
              </a:ext>
            </a:extLst>
          </p:cNvPr>
          <p:cNvSpPr>
            <a:spLocks noGrp="1"/>
          </p:cNvSpPr>
          <p:nvPr>
            <p:ph idx="1"/>
          </p:nvPr>
        </p:nvSpPr>
        <p:spPr>
          <a:xfrm>
            <a:off x="914400" y="1143000"/>
            <a:ext cx="7935686" cy="4376057"/>
          </a:xfrm>
        </p:spPr>
        <p:txBody>
          <a:bodyPr>
            <a:normAutofit lnSpcReduction="10000"/>
          </a:bodyPr>
          <a:lstStyle/>
          <a:p>
            <a:r>
              <a:rPr lang="en-US" dirty="0"/>
              <a:t>“With the sacrifice of an innocent animal, God took coats of skin and covered over the shame and the nakedness of the man and his wife….So the story of atonement and sacrifice begins and unfolds throughout the Word of God until finally in glory we shall see great throngs of the saints who have washed their robes and made them white in the blood of the Lamb. This is </a:t>
            </a:r>
            <a:r>
              <a:rPr lang="en-US" dirty="0">
                <a:solidFill>
                  <a:srgbClr val="C00000"/>
                </a:solidFill>
              </a:rPr>
              <a:t>The Scarlet Thread Through the Bible</a:t>
            </a:r>
            <a:r>
              <a:rPr lang="en-US" dirty="0"/>
              <a:t>.” – W. A. Criswell</a:t>
            </a:r>
          </a:p>
        </p:txBody>
      </p:sp>
    </p:spTree>
    <p:extLst>
      <p:ext uri="{BB962C8B-B14F-4D97-AF65-F5344CB8AC3E}">
        <p14:creationId xmlns:p14="http://schemas.microsoft.com/office/powerpoint/2010/main" val="224797863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107D-439C-7848-B5F8-4F59F47F7B4B}"/>
              </a:ext>
            </a:extLst>
          </p:cNvPr>
          <p:cNvSpPr>
            <a:spLocks noGrp="1"/>
          </p:cNvSpPr>
          <p:nvPr>
            <p:ph type="title"/>
          </p:nvPr>
        </p:nvSpPr>
        <p:spPr>
          <a:xfrm>
            <a:off x="914400" y="168197"/>
            <a:ext cx="7935686" cy="1104636"/>
          </a:xfrm>
        </p:spPr>
        <p:txBody>
          <a:bodyPr>
            <a:normAutofit fontScale="90000"/>
          </a:bodyPr>
          <a:lstStyle/>
          <a:p>
            <a:r>
              <a:rPr lang="en-US" dirty="0">
                <a:solidFill>
                  <a:srgbClr val="C00000"/>
                </a:solidFill>
              </a:rPr>
              <a:t>There Are Many Great Themes </a:t>
            </a:r>
            <a:br>
              <a:rPr lang="en-US" dirty="0">
                <a:solidFill>
                  <a:srgbClr val="C00000"/>
                </a:solidFill>
              </a:rPr>
            </a:br>
            <a:r>
              <a:rPr lang="en-US" dirty="0">
                <a:solidFill>
                  <a:srgbClr val="C00000"/>
                </a:solidFill>
              </a:rPr>
              <a:t>That Can Be Followed Thru The Scriptures</a:t>
            </a:r>
          </a:p>
        </p:txBody>
      </p:sp>
      <p:grpSp>
        <p:nvGrpSpPr>
          <p:cNvPr id="18" name="Group 17">
            <a:extLst>
              <a:ext uri="{FF2B5EF4-FFF2-40B4-BE49-F238E27FC236}">
                <a16:creationId xmlns:a16="http://schemas.microsoft.com/office/drawing/2014/main" id="{5B3BD17E-4185-CC41-8152-544E9FCFD544}"/>
              </a:ext>
            </a:extLst>
          </p:cNvPr>
          <p:cNvGrpSpPr/>
          <p:nvPr/>
        </p:nvGrpSpPr>
        <p:grpSpPr>
          <a:xfrm>
            <a:off x="1676400" y="1577330"/>
            <a:ext cx="2781300" cy="1816334"/>
            <a:chOff x="914400" y="1577330"/>
            <a:chExt cx="2781300" cy="1816334"/>
          </a:xfrm>
        </p:grpSpPr>
        <p:sp>
          <p:nvSpPr>
            <p:cNvPr id="7" name="Freeform 6">
              <a:extLst>
                <a:ext uri="{FF2B5EF4-FFF2-40B4-BE49-F238E27FC236}">
                  <a16:creationId xmlns:a16="http://schemas.microsoft.com/office/drawing/2014/main" id="{7A45A9B9-E368-8746-9452-272DA69DE44A}"/>
                </a:ext>
              </a:extLst>
            </p:cNvPr>
            <p:cNvSpPr/>
            <p:nvPr/>
          </p:nvSpPr>
          <p:spPr>
            <a:xfrm>
              <a:off x="1278287" y="270392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D1921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God’s Promises</a:t>
              </a:r>
            </a:p>
          </p:txBody>
        </p:sp>
        <p:sp>
          <p:nvSpPr>
            <p:cNvPr id="8" name="TextBox 7">
              <a:extLst>
                <a:ext uri="{FF2B5EF4-FFF2-40B4-BE49-F238E27FC236}">
                  <a16:creationId xmlns:a16="http://schemas.microsoft.com/office/drawing/2014/main" id="{E4E9613C-4281-FF49-92A3-604051BFF653}"/>
                </a:ext>
              </a:extLst>
            </p:cNvPr>
            <p:cNvSpPr txBox="1"/>
            <p:nvPr/>
          </p:nvSpPr>
          <p:spPr>
            <a:xfrm>
              <a:off x="914400" y="1577330"/>
              <a:ext cx="2781300" cy="584775"/>
            </a:xfrm>
            <a:prstGeom prst="rect">
              <a:avLst/>
            </a:prstGeom>
            <a:noFill/>
          </p:spPr>
          <p:txBody>
            <a:bodyPr wrap="square" rtlCol="0">
              <a:spAutoFit/>
            </a:bodyPr>
            <a:lstStyle/>
            <a:p>
              <a:r>
                <a:rPr lang="en-US" sz="3200" b="1" dirty="0">
                  <a:solidFill>
                    <a:srgbClr val="AF7A16"/>
                  </a:solidFill>
                </a:rPr>
                <a:t>Genesis 12:1-3</a:t>
              </a:r>
            </a:p>
          </p:txBody>
        </p:sp>
        <p:cxnSp>
          <p:nvCxnSpPr>
            <p:cNvPr id="9" name="Straight Connector 8">
              <a:extLst>
                <a:ext uri="{FF2B5EF4-FFF2-40B4-BE49-F238E27FC236}">
                  <a16:creationId xmlns:a16="http://schemas.microsoft.com/office/drawing/2014/main" id="{A25F0D58-298E-3D48-B44B-F6AAEBC127BB}"/>
                </a:ext>
              </a:extLst>
            </p:cNvPr>
            <p:cNvCxnSpPr>
              <a:cxnSpLocks/>
            </p:cNvCxnSpPr>
            <p:nvPr/>
          </p:nvCxnSpPr>
          <p:spPr>
            <a:xfrm flipV="1">
              <a:off x="2057400" y="2114550"/>
              <a:ext cx="0" cy="495303"/>
            </a:xfrm>
            <a:prstGeom prst="line">
              <a:avLst/>
            </a:prstGeom>
            <a:ln w="19050">
              <a:solidFill>
                <a:srgbClr val="D1921A"/>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94C5027-1EB6-1043-BCE9-0791D077EF0C}"/>
              </a:ext>
            </a:extLst>
          </p:cNvPr>
          <p:cNvGrpSpPr/>
          <p:nvPr/>
        </p:nvGrpSpPr>
        <p:grpSpPr>
          <a:xfrm>
            <a:off x="3695700" y="2703922"/>
            <a:ext cx="2247900" cy="1924514"/>
            <a:chOff x="2152650" y="1275172"/>
            <a:chExt cx="2247900" cy="1924514"/>
          </a:xfrm>
        </p:grpSpPr>
        <p:sp>
          <p:nvSpPr>
            <p:cNvPr id="11" name="Freeform 10">
              <a:extLst>
                <a:ext uri="{FF2B5EF4-FFF2-40B4-BE49-F238E27FC236}">
                  <a16:creationId xmlns:a16="http://schemas.microsoft.com/office/drawing/2014/main" id="{2B3136A1-321C-4D49-A4D2-6994F05774DE}"/>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B10D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God’s Lamb</a:t>
              </a:r>
            </a:p>
          </p:txBody>
        </p:sp>
        <p:cxnSp>
          <p:nvCxnSpPr>
            <p:cNvPr id="12" name="Straight Connector 11">
              <a:extLst>
                <a:ext uri="{FF2B5EF4-FFF2-40B4-BE49-F238E27FC236}">
                  <a16:creationId xmlns:a16="http://schemas.microsoft.com/office/drawing/2014/main" id="{A56BF67B-3161-8A46-95CA-997E4ABF2A1A}"/>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2BF98B-B4D9-1645-986F-E99901EAC08E}"/>
                </a:ext>
              </a:extLst>
            </p:cNvPr>
            <p:cNvSpPr txBox="1"/>
            <p:nvPr/>
          </p:nvSpPr>
          <p:spPr>
            <a:xfrm>
              <a:off x="2152650" y="2614911"/>
              <a:ext cx="2247900" cy="584775"/>
            </a:xfrm>
            <a:prstGeom prst="rect">
              <a:avLst/>
            </a:prstGeom>
            <a:noFill/>
          </p:spPr>
          <p:txBody>
            <a:bodyPr wrap="square" rtlCol="0">
              <a:spAutoFit/>
            </a:bodyPr>
            <a:lstStyle/>
            <a:p>
              <a:r>
                <a:rPr lang="en-US" sz="3200" b="1" dirty="0">
                  <a:solidFill>
                    <a:srgbClr val="C00000"/>
                  </a:solidFill>
                </a:rPr>
                <a:t>Isaiah 53:7</a:t>
              </a:r>
            </a:p>
          </p:txBody>
        </p:sp>
      </p:grpSp>
      <p:grpSp>
        <p:nvGrpSpPr>
          <p:cNvPr id="14" name="Group 13">
            <a:extLst>
              <a:ext uri="{FF2B5EF4-FFF2-40B4-BE49-F238E27FC236}">
                <a16:creationId xmlns:a16="http://schemas.microsoft.com/office/drawing/2014/main" id="{D49808E0-CA5E-6342-97B9-35CA51B0EEB6}"/>
              </a:ext>
            </a:extLst>
          </p:cNvPr>
          <p:cNvGrpSpPr/>
          <p:nvPr/>
        </p:nvGrpSpPr>
        <p:grpSpPr>
          <a:xfrm>
            <a:off x="5524500" y="1596380"/>
            <a:ext cx="2715985" cy="1797284"/>
            <a:chOff x="3600450" y="167630"/>
            <a:chExt cx="2715985" cy="1797284"/>
          </a:xfrm>
        </p:grpSpPr>
        <p:sp>
          <p:nvSpPr>
            <p:cNvPr id="15" name="Freeform 14">
              <a:extLst>
                <a:ext uri="{FF2B5EF4-FFF2-40B4-BE49-F238E27FC236}">
                  <a16:creationId xmlns:a16="http://schemas.microsoft.com/office/drawing/2014/main" id="{E6F2E9B2-7516-EB44-98F1-0DC278E44CD4}"/>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1973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Faith In God</a:t>
              </a:r>
            </a:p>
          </p:txBody>
        </p:sp>
        <p:sp>
          <p:nvSpPr>
            <p:cNvPr id="16" name="TextBox 15">
              <a:extLst>
                <a:ext uri="{FF2B5EF4-FFF2-40B4-BE49-F238E27FC236}">
                  <a16:creationId xmlns:a16="http://schemas.microsoft.com/office/drawing/2014/main" id="{3C4796F7-1BAB-F245-A559-ACFA7691E12B}"/>
                </a:ext>
              </a:extLst>
            </p:cNvPr>
            <p:cNvSpPr txBox="1"/>
            <p:nvPr/>
          </p:nvSpPr>
          <p:spPr>
            <a:xfrm>
              <a:off x="3600450" y="167630"/>
              <a:ext cx="2715985" cy="584775"/>
            </a:xfrm>
            <a:prstGeom prst="rect">
              <a:avLst/>
            </a:prstGeom>
            <a:noFill/>
          </p:spPr>
          <p:txBody>
            <a:bodyPr wrap="square" rtlCol="0">
              <a:spAutoFit/>
            </a:bodyPr>
            <a:lstStyle/>
            <a:p>
              <a:r>
                <a:rPr lang="en-US" sz="3200" b="1" dirty="0">
                  <a:solidFill>
                    <a:srgbClr val="197380"/>
                  </a:solidFill>
                </a:rPr>
                <a:t>Hebrews 11:6</a:t>
              </a:r>
            </a:p>
          </p:txBody>
        </p:sp>
        <p:cxnSp>
          <p:nvCxnSpPr>
            <p:cNvPr id="17" name="Straight Connector 16">
              <a:extLst>
                <a:ext uri="{FF2B5EF4-FFF2-40B4-BE49-F238E27FC236}">
                  <a16:creationId xmlns:a16="http://schemas.microsoft.com/office/drawing/2014/main" id="{6871B490-ADAE-B246-BBD5-11199D0A7893}"/>
                </a:ext>
              </a:extLst>
            </p:cNvPr>
            <p:cNvCxnSpPr>
              <a:cxnSpLocks/>
            </p:cNvCxnSpPr>
            <p:nvPr/>
          </p:nvCxnSpPr>
          <p:spPr>
            <a:xfrm flipV="1">
              <a:off x="4763293" y="685800"/>
              <a:ext cx="0" cy="495303"/>
            </a:xfrm>
            <a:prstGeom prst="line">
              <a:avLst/>
            </a:prstGeom>
            <a:ln w="19050">
              <a:solidFill>
                <a:srgbClr val="197380"/>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272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55244F-98F5-2A40-A9BB-5839235A8F02}"/>
              </a:ext>
            </a:extLst>
          </p:cNvPr>
          <p:cNvGrpSpPr/>
          <p:nvPr/>
        </p:nvGrpSpPr>
        <p:grpSpPr>
          <a:xfrm>
            <a:off x="914400" y="205730"/>
            <a:ext cx="1800225" cy="1759184"/>
            <a:chOff x="914400" y="205730"/>
            <a:chExt cx="1800225"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3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Adam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Genesis 3:21</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384995"/>
          </a:xfrm>
          <a:prstGeom prst="rect">
            <a:avLst/>
          </a:prstGeom>
          <a:noFill/>
        </p:spPr>
        <p:txBody>
          <a:bodyPr wrap="square" rtlCol="0">
            <a:spAutoFit/>
          </a:bodyPr>
          <a:lstStyle/>
          <a:p>
            <a:r>
              <a:rPr lang="en-US" sz="2800" dirty="0"/>
              <a:t>“</a:t>
            </a:r>
            <a:r>
              <a:rPr lang="en-US" sz="2800" dirty="0">
                <a:solidFill>
                  <a:srgbClr val="C00000"/>
                </a:solidFill>
              </a:rPr>
              <a:t>The Lord God </a:t>
            </a:r>
            <a:r>
              <a:rPr lang="en-US" sz="2800" dirty="0"/>
              <a:t>made garments of skin for Adam and his wife, and </a:t>
            </a:r>
            <a:r>
              <a:rPr lang="en-US" sz="2800" dirty="0">
                <a:solidFill>
                  <a:srgbClr val="C00000"/>
                </a:solidFill>
              </a:rPr>
              <a:t>clothed them</a:t>
            </a:r>
            <a:r>
              <a:rPr lang="en-US" sz="2800" dirty="0"/>
              <a:t>.” Gen. 3:21</a:t>
            </a:r>
          </a:p>
          <a:p>
            <a:endParaRPr lang="en-US" sz="2800" dirty="0"/>
          </a:p>
        </p:txBody>
      </p:sp>
    </p:spTree>
    <p:extLst>
      <p:ext uri="{BB962C8B-B14F-4D97-AF65-F5344CB8AC3E}">
        <p14:creationId xmlns:p14="http://schemas.microsoft.com/office/powerpoint/2010/main" val="911019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55244F-98F5-2A40-A9BB-5839235A8F02}"/>
              </a:ext>
            </a:extLst>
          </p:cNvPr>
          <p:cNvGrpSpPr/>
          <p:nvPr/>
        </p:nvGrpSpPr>
        <p:grpSpPr>
          <a:xfrm>
            <a:off x="914400" y="205730"/>
            <a:ext cx="1800225" cy="1759184"/>
            <a:chOff x="914400" y="205730"/>
            <a:chExt cx="1800225"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3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Adam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Genesis 3:21</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D04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Abel</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Genesis 4:4</a:t>
              </a:r>
            </a:p>
          </p:txBody>
        </p: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631113" cy="1686616"/>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“Abel, on his part also </a:t>
            </a:r>
            <a:r>
              <a:rPr lang="en-US" sz="2800" dirty="0">
                <a:solidFill>
                  <a:srgbClr val="C00000"/>
                </a:solidFill>
              </a:rPr>
              <a:t>brought of the firstlings of his flock and of their fat portions</a:t>
            </a:r>
            <a:r>
              <a:rPr lang="en-US" sz="2800" dirty="0">
                <a:solidFill>
                  <a:prstClr val="black"/>
                </a:solidFill>
              </a:rPr>
              <a:t>. And the Lord had regard for Abel and for his offering;” Gen. 4:4</a:t>
            </a:r>
          </a:p>
          <a:p>
            <a:endParaRPr lang="en-US" sz="2800" dirty="0"/>
          </a:p>
        </p:txBody>
      </p:sp>
    </p:spTree>
    <p:extLst>
      <p:ext uri="{BB962C8B-B14F-4D97-AF65-F5344CB8AC3E}">
        <p14:creationId xmlns:p14="http://schemas.microsoft.com/office/powerpoint/2010/main" val="1011107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55244F-98F5-2A40-A9BB-5839235A8F02}"/>
              </a:ext>
            </a:extLst>
          </p:cNvPr>
          <p:cNvGrpSpPr/>
          <p:nvPr/>
        </p:nvGrpSpPr>
        <p:grpSpPr>
          <a:xfrm>
            <a:off x="914400" y="205730"/>
            <a:ext cx="1800225" cy="1759184"/>
            <a:chOff x="914400" y="205730"/>
            <a:chExt cx="1800225" cy="1759184"/>
          </a:xfrm>
        </p:grpSpPr>
        <p:sp>
          <p:nvSpPr>
            <p:cNvPr id="3" name="Freeform 2">
              <a:extLst>
                <a:ext uri="{FF2B5EF4-FFF2-40B4-BE49-F238E27FC236}">
                  <a16:creationId xmlns:a16="http://schemas.microsoft.com/office/drawing/2014/main" id="{A627C93F-0CBF-3D4F-9A22-3D2703BC324D}"/>
                </a:ext>
              </a:extLst>
            </p:cNvPr>
            <p:cNvSpPr/>
            <p:nvPr/>
          </p:nvSpPr>
          <p:spPr>
            <a:xfrm>
              <a:off x="91633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3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Adam</a:t>
              </a:r>
            </a:p>
          </p:txBody>
        </p:sp>
        <p:sp>
          <p:nvSpPr>
            <p:cNvPr id="5" name="TextBox 4">
              <a:extLst>
                <a:ext uri="{FF2B5EF4-FFF2-40B4-BE49-F238E27FC236}">
                  <a16:creationId xmlns:a16="http://schemas.microsoft.com/office/drawing/2014/main" id="{CB2C52CF-A01C-F846-BA4F-1760077048C1}"/>
                </a:ext>
              </a:extLst>
            </p:cNvPr>
            <p:cNvSpPr txBox="1"/>
            <p:nvPr/>
          </p:nvSpPr>
          <p:spPr>
            <a:xfrm>
              <a:off x="914400" y="205730"/>
              <a:ext cx="1800225" cy="461665"/>
            </a:xfrm>
            <a:prstGeom prst="rect">
              <a:avLst/>
            </a:prstGeom>
            <a:noFill/>
          </p:spPr>
          <p:txBody>
            <a:bodyPr wrap="square" rtlCol="0">
              <a:spAutoFit/>
            </a:bodyPr>
            <a:lstStyle/>
            <a:p>
              <a:r>
                <a:rPr lang="en-US" sz="2400" b="1" dirty="0">
                  <a:solidFill>
                    <a:srgbClr val="C44345"/>
                  </a:solidFill>
                </a:rPr>
                <a:t>Genesis 3:21</a:t>
              </a:r>
            </a:p>
          </p:txBody>
        </p:sp>
        <p:cxnSp>
          <p:nvCxnSpPr>
            <p:cNvPr id="7" name="Straight Connector 6">
              <a:extLst>
                <a:ext uri="{FF2B5EF4-FFF2-40B4-BE49-F238E27FC236}">
                  <a16:creationId xmlns:a16="http://schemas.microsoft.com/office/drawing/2014/main" id="{C3405C6C-F428-F647-9FEC-F05FE36E0CA0}"/>
                </a:ext>
              </a:extLst>
            </p:cNvPr>
            <p:cNvCxnSpPr>
              <a:cxnSpLocks/>
            </p:cNvCxnSpPr>
            <p:nvPr/>
          </p:nvCxnSpPr>
          <p:spPr>
            <a:xfrm flipV="1">
              <a:off x="1695450" y="685800"/>
              <a:ext cx="0" cy="495303"/>
            </a:xfrm>
            <a:prstGeom prst="line">
              <a:avLst/>
            </a:prstGeom>
            <a:ln w="19050">
              <a:solidFill>
                <a:srgbClr val="C44345"/>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E816035-764C-784F-8358-FCCD809A05E3}"/>
              </a:ext>
            </a:extLst>
          </p:cNvPr>
          <p:cNvGrpSpPr/>
          <p:nvPr/>
        </p:nvGrpSpPr>
        <p:grpSpPr>
          <a:xfrm>
            <a:off x="2424906" y="1275172"/>
            <a:ext cx="1767707" cy="1801404"/>
            <a:chOff x="2424906" y="1275172"/>
            <a:chExt cx="1767707" cy="1801404"/>
          </a:xfrm>
        </p:grpSpPr>
        <p:sp>
          <p:nvSpPr>
            <p:cNvPr id="6" name="Freeform 5">
              <a:extLst>
                <a:ext uri="{FF2B5EF4-FFF2-40B4-BE49-F238E27FC236}">
                  <a16:creationId xmlns:a16="http://schemas.microsoft.com/office/drawing/2014/main" id="{F7F5290D-B3E0-4D49-82C6-057796006874}"/>
                </a:ext>
              </a:extLst>
            </p:cNvPr>
            <p:cNvSpPr/>
            <p:nvPr/>
          </p:nvSpPr>
          <p:spPr>
            <a:xfrm>
              <a:off x="2468257"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D04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Abel</a:t>
              </a:r>
            </a:p>
          </p:txBody>
        </p:sp>
        <p:cxnSp>
          <p:nvCxnSpPr>
            <p:cNvPr id="9" name="Straight Connector 8">
              <a:extLst>
                <a:ext uri="{FF2B5EF4-FFF2-40B4-BE49-F238E27FC236}">
                  <a16:creationId xmlns:a16="http://schemas.microsoft.com/office/drawing/2014/main" id="{A0AAB5A1-A286-3048-A918-A70A77B0EEEC}"/>
                </a:ext>
              </a:extLst>
            </p:cNvPr>
            <p:cNvCxnSpPr>
              <a:cxnSpLocks/>
            </p:cNvCxnSpPr>
            <p:nvPr/>
          </p:nvCxnSpPr>
          <p:spPr>
            <a:xfrm flipV="1">
              <a:off x="3219450" y="2144624"/>
              <a:ext cx="0" cy="389026"/>
            </a:xfrm>
            <a:prstGeom prst="line">
              <a:avLst/>
            </a:prstGeom>
            <a:ln w="19050">
              <a:solidFill>
                <a:srgbClr val="D047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351A6E-3B70-974C-BAD6-547507FAB48C}"/>
                </a:ext>
              </a:extLst>
            </p:cNvPr>
            <p:cNvSpPr txBox="1"/>
            <p:nvPr/>
          </p:nvSpPr>
          <p:spPr>
            <a:xfrm>
              <a:off x="2424906" y="2614911"/>
              <a:ext cx="1670844" cy="461665"/>
            </a:xfrm>
            <a:prstGeom prst="rect">
              <a:avLst/>
            </a:prstGeom>
            <a:noFill/>
          </p:spPr>
          <p:txBody>
            <a:bodyPr wrap="square" rtlCol="0">
              <a:spAutoFit/>
            </a:bodyPr>
            <a:lstStyle/>
            <a:p>
              <a:r>
                <a:rPr lang="en-US" sz="2400" b="1" dirty="0">
                  <a:solidFill>
                    <a:srgbClr val="D04732"/>
                  </a:solidFill>
                </a:rPr>
                <a:t>Genesis 4:4</a:t>
              </a:r>
            </a:p>
          </p:txBody>
        </p:sp>
      </p:grpSp>
      <p:grpSp>
        <p:nvGrpSpPr>
          <p:cNvPr id="17" name="Group 16">
            <a:extLst>
              <a:ext uri="{FF2B5EF4-FFF2-40B4-BE49-F238E27FC236}">
                <a16:creationId xmlns:a16="http://schemas.microsoft.com/office/drawing/2014/main" id="{E6CCCD31-89AF-A044-96C3-DC09558E04EE}"/>
              </a:ext>
            </a:extLst>
          </p:cNvPr>
          <p:cNvGrpSpPr/>
          <p:nvPr/>
        </p:nvGrpSpPr>
        <p:grpSpPr>
          <a:xfrm>
            <a:off x="3982243" y="205730"/>
            <a:ext cx="1942307" cy="1759184"/>
            <a:chOff x="3982243" y="205730"/>
            <a:chExt cx="1942307" cy="1759184"/>
          </a:xfrm>
        </p:grpSpPr>
        <p:sp>
          <p:nvSpPr>
            <p:cNvPr id="8" name="Freeform 7">
              <a:extLst>
                <a:ext uri="{FF2B5EF4-FFF2-40B4-BE49-F238E27FC236}">
                  <a16:creationId xmlns:a16="http://schemas.microsoft.com/office/drawing/2014/main" id="{938022A7-E73C-1447-A68B-CE9BE3A8F877}"/>
                </a:ext>
              </a:extLst>
            </p:cNvPr>
            <p:cNvSpPr/>
            <p:nvPr/>
          </p:nvSpPr>
          <p:spPr>
            <a:xfrm>
              <a:off x="4020178" y="1275172"/>
              <a:ext cx="1724356" cy="689742"/>
            </a:xfrm>
            <a:custGeom>
              <a:avLst/>
              <a:gdLst>
                <a:gd name="connsiteX0" fmla="*/ 0 w 1724356"/>
                <a:gd name="connsiteY0" fmla="*/ 0 h 689742"/>
                <a:gd name="connsiteX1" fmla="*/ 1379485 w 1724356"/>
                <a:gd name="connsiteY1" fmla="*/ 0 h 689742"/>
                <a:gd name="connsiteX2" fmla="*/ 1724356 w 1724356"/>
                <a:gd name="connsiteY2" fmla="*/ 344871 h 689742"/>
                <a:gd name="connsiteX3" fmla="*/ 1379485 w 1724356"/>
                <a:gd name="connsiteY3" fmla="*/ 689742 h 689742"/>
                <a:gd name="connsiteX4" fmla="*/ 0 w 1724356"/>
                <a:gd name="connsiteY4" fmla="*/ 689742 h 689742"/>
                <a:gd name="connsiteX5" fmla="*/ 344871 w 1724356"/>
                <a:gd name="connsiteY5" fmla="*/ 344871 h 689742"/>
                <a:gd name="connsiteX6" fmla="*/ 0 w 1724356"/>
                <a:gd name="connsiteY6" fmla="*/ 0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356" h="689742">
                  <a:moveTo>
                    <a:pt x="0" y="0"/>
                  </a:moveTo>
                  <a:lnTo>
                    <a:pt x="1379485" y="0"/>
                  </a:lnTo>
                  <a:lnTo>
                    <a:pt x="1724356" y="344871"/>
                  </a:lnTo>
                  <a:lnTo>
                    <a:pt x="1379485" y="689742"/>
                  </a:lnTo>
                  <a:lnTo>
                    <a:pt x="0" y="689742"/>
                  </a:lnTo>
                  <a:lnTo>
                    <a:pt x="344871" y="344871"/>
                  </a:lnTo>
                  <a:lnTo>
                    <a:pt x="0" y="0"/>
                  </a:lnTo>
                  <a:close/>
                </a:path>
              </a:pathLst>
            </a:custGeom>
            <a:solidFill>
              <a:srgbClr val="C444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0881" tIns="25337" rIns="370208" bIns="25337" numCol="1" spcCol="1270" anchor="ctr" anchorCtr="0">
              <a:noAutofit/>
            </a:bodyPr>
            <a:lstStyle/>
            <a:p>
              <a:pPr marL="0" lvl="0" indent="0" algn="ctr" defTabSz="844550">
                <a:lnSpc>
                  <a:spcPct val="90000"/>
                </a:lnSpc>
                <a:spcBef>
                  <a:spcPct val="0"/>
                </a:spcBef>
                <a:spcAft>
                  <a:spcPct val="35000"/>
                </a:spcAft>
                <a:buNone/>
              </a:pPr>
              <a:r>
                <a:rPr lang="en-US" sz="1900" kern="1200" dirty="0"/>
                <a:t>Abraham</a:t>
              </a:r>
            </a:p>
          </p:txBody>
        </p:sp>
        <p:sp>
          <p:nvSpPr>
            <p:cNvPr id="15" name="TextBox 14">
              <a:extLst>
                <a:ext uri="{FF2B5EF4-FFF2-40B4-BE49-F238E27FC236}">
                  <a16:creationId xmlns:a16="http://schemas.microsoft.com/office/drawing/2014/main" id="{CC891096-9DB1-3545-BF6D-39459B9DD861}"/>
                </a:ext>
              </a:extLst>
            </p:cNvPr>
            <p:cNvSpPr txBox="1"/>
            <p:nvPr/>
          </p:nvSpPr>
          <p:spPr>
            <a:xfrm>
              <a:off x="3982243" y="205730"/>
              <a:ext cx="1942307" cy="461665"/>
            </a:xfrm>
            <a:prstGeom prst="rect">
              <a:avLst/>
            </a:prstGeom>
            <a:noFill/>
          </p:spPr>
          <p:txBody>
            <a:bodyPr wrap="square" rtlCol="0">
              <a:spAutoFit/>
            </a:bodyPr>
            <a:lstStyle/>
            <a:p>
              <a:r>
                <a:rPr lang="en-US" sz="2400" b="1" dirty="0">
                  <a:solidFill>
                    <a:srgbClr val="C4445F"/>
                  </a:solidFill>
                </a:rPr>
                <a:t>Genesis 22:13</a:t>
              </a:r>
            </a:p>
          </p:txBody>
        </p:sp>
        <p:cxnSp>
          <p:nvCxnSpPr>
            <p:cNvPr id="16" name="Straight Connector 15">
              <a:extLst>
                <a:ext uri="{FF2B5EF4-FFF2-40B4-BE49-F238E27FC236}">
                  <a16:creationId xmlns:a16="http://schemas.microsoft.com/office/drawing/2014/main" id="{A0C0C452-711F-CA4A-848B-DC54AD48AFDB}"/>
                </a:ext>
              </a:extLst>
            </p:cNvPr>
            <p:cNvCxnSpPr>
              <a:cxnSpLocks/>
            </p:cNvCxnSpPr>
            <p:nvPr/>
          </p:nvCxnSpPr>
          <p:spPr>
            <a:xfrm flipV="1">
              <a:off x="4763293" y="685800"/>
              <a:ext cx="0" cy="495303"/>
            </a:xfrm>
            <a:prstGeom prst="line">
              <a:avLst/>
            </a:prstGeom>
            <a:ln w="19050">
              <a:solidFill>
                <a:srgbClr val="C4445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02E6748-ABFE-3548-97B8-5B9330AF776E}"/>
              </a:ext>
            </a:extLst>
          </p:cNvPr>
          <p:cNvSpPr txBox="1"/>
          <p:nvPr/>
        </p:nvSpPr>
        <p:spPr>
          <a:xfrm>
            <a:off x="1219200" y="3438526"/>
            <a:ext cx="7734300" cy="2462213"/>
          </a:xfrm>
          <a:prstGeom prst="rect">
            <a:avLst/>
          </a:prstGeom>
          <a:noFill/>
        </p:spPr>
        <p:txBody>
          <a:bodyPr wrap="square" rtlCol="0">
            <a:spAutoFit/>
          </a:bodyPr>
          <a:lstStyle/>
          <a:p>
            <a:pPr indent="-13716" defTabSz="685800">
              <a:lnSpc>
                <a:spcPct val="90000"/>
              </a:lnSpc>
              <a:spcBef>
                <a:spcPts val="375"/>
              </a:spcBef>
            </a:pPr>
            <a:r>
              <a:rPr lang="en-US" sz="2800" dirty="0">
                <a:solidFill>
                  <a:prstClr val="black"/>
                </a:solidFill>
              </a:rPr>
              <a:t>“Then Abraham raised his eyes and looked, and behold, behind </a:t>
            </a:r>
            <a:r>
              <a:rPr lang="en-US" sz="2800" i="1" dirty="0">
                <a:solidFill>
                  <a:prstClr val="black"/>
                </a:solidFill>
              </a:rPr>
              <a:t>him</a:t>
            </a:r>
            <a:r>
              <a:rPr lang="en-US" sz="2800" dirty="0">
                <a:solidFill>
                  <a:prstClr val="black"/>
                </a:solidFill>
              </a:rPr>
              <a:t> a ram caught in the thicket by his horns; and Abraham went and </a:t>
            </a:r>
            <a:r>
              <a:rPr lang="en-US" sz="2800" dirty="0">
                <a:solidFill>
                  <a:srgbClr val="C00000"/>
                </a:solidFill>
              </a:rPr>
              <a:t>took the ram and offered him up for a burnt offering in the place of his son</a:t>
            </a:r>
            <a:r>
              <a:rPr lang="en-US" sz="2800" dirty="0">
                <a:solidFill>
                  <a:prstClr val="black"/>
                </a:solidFill>
              </a:rPr>
              <a:t>.” Gen. 22:13</a:t>
            </a:r>
          </a:p>
          <a:p>
            <a:endParaRPr lang="en-US" sz="2800" dirty="0"/>
          </a:p>
        </p:txBody>
      </p:sp>
    </p:spTree>
    <p:extLst>
      <p:ext uri="{BB962C8B-B14F-4D97-AF65-F5344CB8AC3E}">
        <p14:creationId xmlns:p14="http://schemas.microsoft.com/office/powerpoint/2010/main" val="3962492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TotalTime>
  <Words>2407</Words>
  <Application>Microsoft Macintosh PowerPoint</Application>
  <PresentationFormat>On-screen Show (16:10)</PresentationFormat>
  <Paragraphs>255</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system-ui</vt:lpstr>
      <vt:lpstr>Office Theme</vt:lpstr>
      <vt:lpstr>The Transformed Life:  Renewed From Worry To Peace</vt:lpstr>
      <vt:lpstr>The Transformed Life:  Renewed From Worry To Peace</vt:lpstr>
      <vt:lpstr>The Transformed Life</vt:lpstr>
      <vt:lpstr>“The Scarlet Thread Through The Bible”</vt:lpstr>
      <vt:lpstr>“The Scarlet Thread Through The Bible”</vt:lpstr>
      <vt:lpstr>There Are Many Great Themes  That Can Be Followed Thru The Scriptures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Transformed Life When We Follow The Thread of Redemption…</vt:lpstr>
      <vt:lpstr>The Transformed Life:  Renewed From Worry To Peace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Transformed:  From Worry To Peace</dc:title>
  <dc:creator>Phillip Shumake</dc:creator>
  <cp:lastModifiedBy>Phillip Shumake</cp:lastModifiedBy>
  <cp:revision>280</cp:revision>
  <dcterms:created xsi:type="dcterms:W3CDTF">2020-07-29T17:29:37Z</dcterms:created>
  <dcterms:modified xsi:type="dcterms:W3CDTF">2020-08-13T14:40:59Z</dcterms:modified>
</cp:coreProperties>
</file>