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96" r:id="rId3"/>
    <p:sldId id="297" r:id="rId4"/>
    <p:sldId id="298" r:id="rId5"/>
    <p:sldId id="290" r:id="rId6"/>
    <p:sldId id="301" r:id="rId7"/>
    <p:sldId id="274" r:id="rId8"/>
    <p:sldId id="293" r:id="rId9"/>
    <p:sldId id="302" r:id="rId10"/>
    <p:sldId id="266" r:id="rId11"/>
    <p:sldId id="305" r:id="rId12"/>
    <p:sldId id="303" r:id="rId13"/>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96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93"/>
    <p:restoredTop sz="73000"/>
  </p:normalViewPr>
  <p:slideViewPr>
    <p:cSldViewPr snapToGrid="0" snapToObjects="1">
      <p:cViewPr varScale="1">
        <p:scale>
          <a:sx n="64" d="100"/>
          <a:sy n="64" d="100"/>
        </p:scale>
        <p:origin x="9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0A45A-FCAC-A047-9C31-20DF41A3ACAC}" type="datetimeFigureOut">
              <a:rPr lang="en-US" smtClean="0"/>
              <a:t>9/18/20</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295CB-5F1D-7742-AE24-DE14A0BD9B5B}" type="slidenum">
              <a:rPr lang="en-US" smtClean="0"/>
              <a:t>‹#›</a:t>
            </a:fld>
            <a:endParaRPr lang="en-US"/>
          </a:p>
        </p:txBody>
      </p:sp>
    </p:spTree>
    <p:extLst>
      <p:ext uri="{BB962C8B-B14F-4D97-AF65-F5344CB8AC3E}">
        <p14:creationId xmlns:p14="http://schemas.microsoft.com/office/powerpoint/2010/main" val="235463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991 AD, the Viking </a:t>
            </a:r>
            <a:r>
              <a:rPr lang="en-US" sz="1200" b="0" i="0" kern="1200" dirty="0">
                <a:solidFill>
                  <a:schemeClr val="tx1"/>
                </a:solidFill>
                <a:effectLst/>
                <a:latin typeface="+mn-lt"/>
                <a:ea typeface="+mn-ea"/>
                <a:cs typeface="+mn-cs"/>
              </a:rPr>
              <a:t>Olaf Tryggvason (Trig-</a:t>
            </a:r>
            <a:r>
              <a:rPr lang="en-US" sz="1200" b="0" i="0" kern="1200" dirty="0" err="1">
                <a:solidFill>
                  <a:schemeClr val="tx1"/>
                </a:solidFill>
                <a:effectLst/>
                <a:latin typeface="+mn-lt"/>
                <a:ea typeface="+mn-ea"/>
                <a:cs typeface="+mn-cs"/>
              </a:rPr>
              <a:t>Va</a:t>
            </a:r>
            <a:r>
              <a:rPr lang="en-US" sz="1200" b="0" i="0" kern="1200" dirty="0">
                <a:solidFill>
                  <a:schemeClr val="tx1"/>
                </a:solidFill>
                <a:effectLst/>
                <a:latin typeface="+mn-lt"/>
                <a:ea typeface="+mn-ea"/>
                <a:cs typeface="+mn-cs"/>
              </a:rPr>
              <a:t>-Son) sailed his ships to England and began what is called “The Battle of </a:t>
            </a:r>
            <a:r>
              <a:rPr lang="en-US" sz="1200" b="0" i="0" kern="1200" dirty="0" err="1">
                <a:solidFill>
                  <a:schemeClr val="tx1"/>
                </a:solidFill>
                <a:effectLst/>
                <a:latin typeface="+mn-lt"/>
                <a:ea typeface="+mn-ea"/>
                <a:cs typeface="+mn-cs"/>
              </a:rPr>
              <a:t>Maldon</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battle was unique because the Vikings and the English were temporarily separated by the tidal pools of the Blackwater River that are raised and lowered with the tides.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 until the TIDE went out – and the waters became low enough to cross on foot – the soldiers were locked in a deadly standoff.</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description of this battle, we have the very first recorded ENGLISH use of the word STEADFAST.  It is used to describe the </a:t>
            </a:r>
            <a:r>
              <a:rPr lang="en-US" sz="1200" b="0" i="0" kern="1200" dirty="0" err="1">
                <a:solidFill>
                  <a:schemeClr val="tx1"/>
                </a:solidFill>
                <a:effectLst/>
                <a:latin typeface="+mn-lt"/>
                <a:ea typeface="+mn-ea"/>
                <a:cs typeface="+mn-cs"/>
              </a:rPr>
              <a:t>soliders</a:t>
            </a:r>
            <a:r>
              <a:rPr lang="en-US" sz="1200" b="0" i="0" kern="1200" dirty="0">
                <a:solidFill>
                  <a:schemeClr val="tx1"/>
                </a:solidFill>
                <a:effectLst/>
                <a:latin typeface="+mn-lt"/>
                <a:ea typeface="+mn-ea"/>
                <a:cs typeface="+mn-cs"/>
              </a:rPr>
              <a:t> who full of loyalty and courage. The </a:t>
            </a:r>
            <a:r>
              <a:rPr lang="en-US" sz="1200" b="0" i="0" kern="1200" dirty="0" err="1">
                <a:solidFill>
                  <a:schemeClr val="tx1"/>
                </a:solidFill>
                <a:effectLst/>
                <a:latin typeface="+mn-lt"/>
                <a:ea typeface="+mn-ea"/>
                <a:cs typeface="+mn-cs"/>
              </a:rPr>
              <a:t>soliders</a:t>
            </a:r>
            <a:r>
              <a:rPr lang="en-US" sz="1200" b="0" i="0" kern="1200" dirty="0">
                <a:solidFill>
                  <a:schemeClr val="tx1"/>
                </a:solidFill>
                <a:effectLst/>
                <a:latin typeface="+mn-lt"/>
                <a:ea typeface="+mn-ea"/>
                <a:cs typeface="+mn-cs"/>
              </a:rPr>
              <a:t> who stood shoulder to shoulder with their shields up on the front line to block the path of the Vikings.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These men were steadfast – even when bombarded by arrows and spears - they would not move – they would not give an inch.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Ever since, the word steadfast has been RICH with meaning.  It is used to describe those who are unswerving in loyalty, faith, or friendship. It implies a steady unwavering course love, allegiance, or conviction.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year our theme – is centered around a RICH word, in a RICH text, and I’m so thankful we are setting our course to grow in this wonderful quality.</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EF295CB-5F1D-7742-AE24-DE14A0BD9B5B}" type="slidenum">
              <a:rPr lang="en-US" smtClean="0"/>
              <a:t>1</a:t>
            </a:fld>
            <a:endParaRPr lang="en-US"/>
          </a:p>
        </p:txBody>
      </p:sp>
    </p:spTree>
    <p:extLst>
      <p:ext uri="{BB962C8B-B14F-4D97-AF65-F5344CB8AC3E}">
        <p14:creationId xmlns:p14="http://schemas.microsoft.com/office/powerpoint/2010/main" val="1733830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COURSE. This is the path we are on…</a:t>
            </a:r>
          </a:p>
          <a:p>
            <a:endParaRPr lang="en-US" dirty="0"/>
          </a:p>
          <a:p>
            <a:r>
              <a:rPr lang="en-US" dirty="0"/>
              <a:t>Introducing the Theme.</a:t>
            </a:r>
          </a:p>
          <a:p>
            <a:r>
              <a:rPr lang="en-US" dirty="0"/>
              <a:t>Next Month: Study of the Chapter – see how Paul deals concept by concept with the issues they faced and we faced.</a:t>
            </a:r>
          </a:p>
          <a:p>
            <a:endParaRPr lang="en-US" dirty="0"/>
          </a:p>
          <a:p>
            <a:r>
              <a:rPr lang="en-US" dirty="0"/>
              <a:t>Then Dig Into each section of the chapter…</a:t>
            </a:r>
          </a:p>
          <a:p>
            <a:endParaRPr lang="en-US" dirty="0"/>
          </a:p>
          <a:p>
            <a:r>
              <a:rPr lang="en-US" dirty="0"/>
              <a:t>Look at Paul’s Steadfastness – not based on his personality or individual strength but on God’s grace.</a:t>
            </a:r>
          </a:p>
          <a:p>
            <a:endParaRPr lang="en-US" dirty="0"/>
          </a:p>
          <a:p>
            <a:r>
              <a:rPr lang="en-US" dirty="0"/>
              <a:t>The Great work they could do together, and we can do together.</a:t>
            </a:r>
          </a:p>
        </p:txBody>
      </p:sp>
      <p:sp>
        <p:nvSpPr>
          <p:cNvPr id="4" name="Slide Number Placeholder 3"/>
          <p:cNvSpPr>
            <a:spLocks noGrp="1"/>
          </p:cNvSpPr>
          <p:nvPr>
            <p:ph type="sldNum" sz="quarter" idx="5"/>
          </p:nvPr>
        </p:nvSpPr>
        <p:spPr/>
        <p:txBody>
          <a:bodyPr/>
          <a:lstStyle/>
          <a:p>
            <a:fld id="{3EF295CB-5F1D-7742-AE24-DE14A0BD9B5B}" type="slidenum">
              <a:rPr lang="en-US" smtClean="0"/>
              <a:t>10</a:t>
            </a:fld>
            <a:endParaRPr lang="en-US"/>
          </a:p>
        </p:txBody>
      </p:sp>
    </p:spTree>
    <p:extLst>
      <p:ext uri="{BB962C8B-B14F-4D97-AF65-F5344CB8AC3E}">
        <p14:creationId xmlns:p14="http://schemas.microsoft.com/office/powerpoint/2010/main" val="610859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Call to Action…. Ch. That equips us, motivates us, sustains and empowers us…</a:t>
            </a:r>
          </a:p>
          <a:p>
            <a:endParaRPr lang="en-US" sz="1600" dirty="0"/>
          </a:p>
          <a:p>
            <a:r>
              <a:rPr lang="en-US" sz="1600" dirty="0"/>
              <a:t>Acknowledged as being difficult….</a:t>
            </a:r>
          </a:p>
          <a:p>
            <a:endParaRPr lang="en-US" sz="1600" dirty="0"/>
          </a:p>
          <a:p>
            <a:r>
              <a:rPr lang="en-US" sz="1600" dirty="0"/>
              <a:t>Come out on the other side.</a:t>
            </a:r>
          </a:p>
          <a:p>
            <a:endParaRPr lang="en-US" sz="1600" dirty="0"/>
          </a:p>
          <a:p>
            <a:r>
              <a:rPr lang="en-US" sz="1600" dirty="0"/>
              <a:t>Sets this Vision of where we are going, who we are becoming.</a:t>
            </a:r>
          </a:p>
          <a:p>
            <a:r>
              <a:rPr lang="en-US" sz="1600" dirty="0"/>
              <a:t>Not guessing, hoping – but KNOWING it is not in vain.</a:t>
            </a:r>
          </a:p>
          <a:p>
            <a:endParaRPr lang="en-US" sz="1600" dirty="0"/>
          </a:p>
          <a:p>
            <a:r>
              <a:rPr lang="en-US" sz="1600" dirty="0"/>
              <a:t>Group goal – ability to do this alone is really hard – but to do this together is super empowering.</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8BEBBC10-3D29-C34E-A875-5593F25A6603}" type="slidenum">
              <a:rPr lang="en-US" smtClean="0"/>
              <a:t>11</a:t>
            </a:fld>
            <a:endParaRPr lang="en-US"/>
          </a:p>
        </p:txBody>
      </p:sp>
    </p:spTree>
    <p:extLst>
      <p:ext uri="{BB962C8B-B14F-4D97-AF65-F5344CB8AC3E}">
        <p14:creationId xmlns:p14="http://schemas.microsoft.com/office/powerpoint/2010/main" val="843031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We have a lot to look forward to in this study, and today, I hope the lesson makes the idea of BEING STEAFAST in the Lord more real, and more clear than ever before.  So that, TOGETHER, as a church family, We can help each other become…</a:t>
            </a:r>
          </a:p>
          <a:p>
            <a:endParaRPr lang="en-US" sz="3600" dirty="0"/>
          </a:p>
          <a:p>
            <a:endParaRPr lang="en-US" sz="3600" dirty="0"/>
          </a:p>
          <a:p>
            <a:r>
              <a:rPr lang="en-US" sz="3600" dirty="0"/>
              <a:t>“Therefore, my beloved brethren, </a:t>
            </a:r>
            <a:br>
              <a:rPr lang="en-US" sz="3600" dirty="0"/>
            </a:br>
            <a:r>
              <a:rPr lang="en-US" sz="3600" dirty="0"/>
              <a:t>be steadfast, immovable, always abounding in the work of the Lord, knowing that your toil is not </a:t>
            </a:r>
            <a:r>
              <a:rPr lang="en-US" sz="3600" i="1" dirty="0"/>
              <a:t>in</a:t>
            </a:r>
            <a:r>
              <a:rPr lang="en-US" sz="3600" dirty="0"/>
              <a:t> vain in the Lord.”</a:t>
            </a:r>
          </a:p>
          <a:p>
            <a:pPr marL="342900" lvl="1" indent="0">
              <a:buNone/>
            </a:pPr>
            <a:r>
              <a:rPr lang="en-US" sz="3200" dirty="0"/>
              <a:t>1 Corinthians 15:58</a:t>
            </a:r>
          </a:p>
          <a:p>
            <a:endParaRPr lang="en-US" dirty="0"/>
          </a:p>
          <a:p>
            <a:r>
              <a:rPr lang="en-US" dirty="0"/>
              <a:t>If you know you haven’t been steadfast – you’ve let sin get a foothold in your life.  We are here to pray with you and help you come back to the Lord.</a:t>
            </a:r>
          </a:p>
          <a:p>
            <a:endParaRPr lang="en-US" dirty="0"/>
          </a:p>
          <a:p>
            <a:r>
              <a:rPr lang="en-US" dirty="0"/>
              <a:t>If you know you haven’t TAKEN your stand with JESUS, but have sin in your life that has left you DEAD.  He offers LIFE!  </a:t>
            </a:r>
          </a:p>
          <a:p>
            <a:endParaRPr lang="en-US" dirty="0"/>
          </a:p>
          <a:p>
            <a:r>
              <a:rPr lang="en-US" dirty="0"/>
              <a:t>If today you want to DEVOTE your life to HIM.  You want to TAKE YOUR STAND with His kingdom, and give your life to His service.  Then He wants to wash your sins away and bring you home.</a:t>
            </a:r>
          </a:p>
        </p:txBody>
      </p:sp>
      <p:sp>
        <p:nvSpPr>
          <p:cNvPr id="4" name="Slide Number Placeholder 3"/>
          <p:cNvSpPr>
            <a:spLocks noGrp="1"/>
          </p:cNvSpPr>
          <p:nvPr>
            <p:ph type="sldNum" sz="quarter" idx="5"/>
          </p:nvPr>
        </p:nvSpPr>
        <p:spPr/>
        <p:txBody>
          <a:bodyPr/>
          <a:lstStyle/>
          <a:p>
            <a:fld id="{3EF295CB-5F1D-7742-AE24-DE14A0BD9B5B}" type="slidenum">
              <a:rPr lang="en-US" smtClean="0"/>
              <a:t>12</a:t>
            </a:fld>
            <a:endParaRPr lang="en-US"/>
          </a:p>
        </p:txBody>
      </p:sp>
    </p:spTree>
    <p:extLst>
      <p:ext uri="{BB962C8B-B14F-4D97-AF65-F5344CB8AC3E}">
        <p14:creationId xmlns:p14="http://schemas.microsoft.com/office/powerpoint/2010/main" val="133716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 until the TIDE went out – and the waters became low enough to cross on foot – the soldiers were locked in a deadly standoff.</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a:t>
            </a:r>
            <a:r>
              <a:rPr lang="en-US" dirty="0" err="1"/>
              <a:t>arial</a:t>
            </a:r>
            <a:r>
              <a:rPr lang="en-US" dirty="0"/>
              <a:t> picture of the battlefield today. The English troops from Essex – on the north, and the Vikings were on the Island. Instead of 240 yards of separation you see in this modern picture, it would have been only half that distance in the 10</a:t>
            </a:r>
            <a:r>
              <a:rPr lang="en-US" baseline="30000" dirty="0"/>
              <a:t>th</a:t>
            </a:r>
            <a:r>
              <a:rPr lang="en-US" dirty="0"/>
              <a:t> century.  Much closer to 120 (yards)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kern="1200" dirty="0">
                <a:solidFill>
                  <a:schemeClr val="tx1"/>
                </a:solidFill>
                <a:effectLst/>
                <a:latin typeface="+mn-lt"/>
                <a:ea typeface="+mn-ea"/>
                <a:cs typeface="+mn-cs"/>
              </a:rPr>
              <a:t>What I want you to understand is…In the description of this battle, we have the very first recorded ENGLISH use of the word STEADFAST.  It is used to describe the </a:t>
            </a:r>
            <a:r>
              <a:rPr lang="en-US" sz="1200" b="0" i="0" kern="1200" dirty="0" err="1">
                <a:solidFill>
                  <a:schemeClr val="tx1"/>
                </a:solidFill>
                <a:effectLst/>
                <a:latin typeface="+mn-lt"/>
                <a:ea typeface="+mn-ea"/>
                <a:cs typeface="+mn-cs"/>
              </a:rPr>
              <a:t>soliders</a:t>
            </a:r>
            <a:r>
              <a:rPr lang="en-US" sz="1200" b="0" i="0" kern="1200" dirty="0">
                <a:solidFill>
                  <a:schemeClr val="tx1"/>
                </a:solidFill>
                <a:effectLst/>
                <a:latin typeface="+mn-lt"/>
                <a:ea typeface="+mn-ea"/>
                <a:cs typeface="+mn-cs"/>
              </a:rPr>
              <a:t> - who full of loyalty and courage - stood shoulder to shoulder with their shields up on the front line to block the path of the Vikings.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These men were steadfast – even when bombarded by hateful threats, flying arrows, and sharp spears - they would not move – they would not give an inch.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EF295CB-5F1D-7742-AE24-DE14A0BD9B5B}" type="slidenum">
              <a:rPr lang="en-US" smtClean="0"/>
              <a:t>2</a:t>
            </a:fld>
            <a:endParaRPr lang="en-US"/>
          </a:p>
        </p:txBody>
      </p:sp>
    </p:spTree>
    <p:extLst>
      <p:ext uri="{BB962C8B-B14F-4D97-AF65-F5344CB8AC3E}">
        <p14:creationId xmlns:p14="http://schemas.microsoft.com/office/powerpoint/2010/main" val="122986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Ever since, the word steadfast has been RICH with meaning.  It is used to describe those who are unswerving in loyalty, faith, or friendship. It implies a steady unwavering course love, allegiance, or conviction.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year our theme – is centered around a RICH word, in a RICH text, and I’m so thankful we are setting our course to grow in this wonderful quality.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Actual Quote from the Battle of </a:t>
            </a:r>
            <a:r>
              <a:rPr lang="en-US" sz="1200" b="0" i="0" kern="1200" dirty="0" err="1">
                <a:solidFill>
                  <a:schemeClr val="tx1"/>
                </a:solidFill>
                <a:effectLst/>
                <a:latin typeface="+mn-lt"/>
                <a:ea typeface="+mn-ea"/>
                <a:cs typeface="+mn-cs"/>
              </a:rPr>
              <a:t>Maldon</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They all stood so firmly stiff-minded,</a:t>
            </a:r>
            <a:br>
              <a:rPr lang="en-US" b="1" u="sng" dirty="0"/>
            </a:br>
            <a:r>
              <a:rPr lang="en-US" sz="1200" b="1" i="0" u="sng" kern="1200" dirty="0">
                <a:solidFill>
                  <a:schemeClr val="tx1"/>
                </a:solidFill>
                <a:effectLst/>
                <a:latin typeface="+mn-lt"/>
                <a:ea typeface="+mn-ea"/>
                <a:cs typeface="+mn-cs"/>
              </a:rPr>
              <a:t>the young warriors in the battle</a:t>
            </a:r>
            <a:r>
              <a:rPr lang="en-US" sz="1200" b="0" i="0" kern="1200" dirty="0">
                <a:solidFill>
                  <a:schemeClr val="tx1"/>
                </a:solidFill>
                <a:effectLst/>
                <a:latin typeface="+mn-lt"/>
                <a:ea typeface="+mn-ea"/>
                <a:cs typeface="+mn-cs"/>
              </a:rPr>
              <a:t>, thinking eagerly</a:t>
            </a:r>
            <a:br>
              <a:rPr lang="en-US" dirty="0"/>
            </a:br>
            <a:r>
              <a:rPr lang="en-US" sz="1200" b="0" i="0" kern="1200" dirty="0">
                <a:solidFill>
                  <a:schemeClr val="tx1"/>
                </a:solidFill>
                <a:effectLst/>
                <a:latin typeface="+mn-lt"/>
                <a:ea typeface="+mn-ea"/>
                <a:cs typeface="+mn-cs"/>
              </a:rPr>
              <a:t>who they could soonest conquer</a:t>
            </a:r>
            <a:br>
              <a:rPr lang="en-US" dirty="0"/>
            </a:br>
            <a:r>
              <a:rPr lang="en-US" sz="1200" b="0" i="0" kern="1200" dirty="0">
                <a:solidFill>
                  <a:schemeClr val="tx1"/>
                </a:solidFill>
                <a:effectLst/>
                <a:latin typeface="+mn-lt"/>
                <a:ea typeface="+mn-ea"/>
                <a:cs typeface="+mn-cs"/>
              </a:rPr>
              <a:t>with their swords, the life of fated men,</a:t>
            </a:r>
            <a:br>
              <a:rPr lang="en-US" dirty="0"/>
            </a:br>
            <a:r>
              <a:rPr lang="en-US" sz="1200" b="0" i="0" kern="1200" dirty="0">
                <a:solidFill>
                  <a:schemeClr val="tx1"/>
                </a:solidFill>
                <a:effectLst/>
                <a:latin typeface="+mn-lt"/>
                <a:ea typeface="+mn-ea"/>
                <a:cs typeface="+mn-cs"/>
              </a:rPr>
              <a:t>the warriors with their weapons. </a:t>
            </a:r>
            <a:r>
              <a:rPr lang="en-US" sz="1200" b="1" i="0" u="sng" kern="1200" dirty="0">
                <a:solidFill>
                  <a:schemeClr val="tx1"/>
                </a:solidFill>
                <a:effectLst/>
                <a:latin typeface="+mn-lt"/>
                <a:ea typeface="+mn-ea"/>
                <a:cs typeface="+mn-cs"/>
              </a:rPr>
              <a:t>Slaughter fell upon the earth.</a:t>
            </a:r>
            <a:br>
              <a:rPr lang="en-US" b="1" u="sng" dirty="0"/>
            </a:br>
            <a:r>
              <a:rPr lang="en-US" sz="1200" b="1" i="0" u="sng" kern="1200" dirty="0">
                <a:solidFill>
                  <a:schemeClr val="tx1"/>
                </a:solidFill>
                <a:effectLst/>
                <a:latin typeface="+mn-lt"/>
                <a:ea typeface="+mn-ea"/>
                <a:cs typeface="+mn-cs"/>
              </a:rPr>
              <a:t>They stood steadfast: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EF295CB-5F1D-7742-AE24-DE14A0BD9B5B}" type="slidenum">
              <a:rPr lang="en-US" smtClean="0"/>
              <a:t>3</a:t>
            </a:fld>
            <a:endParaRPr lang="en-US"/>
          </a:p>
        </p:txBody>
      </p:sp>
    </p:spTree>
    <p:extLst>
      <p:ext uri="{BB962C8B-B14F-4D97-AF65-F5344CB8AC3E}">
        <p14:creationId xmlns:p14="http://schemas.microsoft.com/office/powerpoint/2010/main" val="3086683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the steadfast and brave men who resisted the Vikings are remembered with this statue of the Earl from Essex.</a:t>
            </a:r>
          </a:p>
          <a:p>
            <a:endParaRPr lang="en-US" dirty="0"/>
          </a:p>
          <a:p>
            <a:r>
              <a:rPr lang="en-US" dirty="0"/>
              <a:t>This is the statue or the Earl who led his brave men to resist the Vikings, 1,109 years ago.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year our theme – is centered around a RICH word, in a RICH text, and I’m so thankful we are setting our course to grow in this wonderful quality.</a:t>
            </a:r>
          </a:p>
          <a:p>
            <a:endParaRPr lang="en-US" dirty="0"/>
          </a:p>
        </p:txBody>
      </p:sp>
      <p:sp>
        <p:nvSpPr>
          <p:cNvPr id="4" name="Slide Number Placeholder 3"/>
          <p:cNvSpPr>
            <a:spLocks noGrp="1"/>
          </p:cNvSpPr>
          <p:nvPr>
            <p:ph type="sldNum" sz="quarter" idx="5"/>
          </p:nvPr>
        </p:nvSpPr>
        <p:spPr/>
        <p:txBody>
          <a:bodyPr/>
          <a:lstStyle/>
          <a:p>
            <a:fld id="{3EF295CB-5F1D-7742-AE24-DE14A0BD9B5B}" type="slidenum">
              <a:rPr lang="en-US" smtClean="0"/>
              <a:t>4</a:t>
            </a:fld>
            <a:endParaRPr lang="en-US"/>
          </a:p>
        </p:txBody>
      </p:sp>
    </p:spTree>
    <p:extLst>
      <p:ext uri="{BB962C8B-B14F-4D97-AF65-F5344CB8AC3E}">
        <p14:creationId xmlns:p14="http://schemas.microsoft.com/office/powerpoint/2010/main" val="1935943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Pronounced: (He-DRY-</a:t>
            </a:r>
            <a:r>
              <a:rPr lang="en-US" dirty="0" err="1"/>
              <a:t>os</a:t>
            </a:r>
            <a:r>
              <a:rPr lang="en-US" dirty="0"/>
              <a:t>). (Hah more than </a:t>
            </a:r>
            <a:r>
              <a:rPr lang="en-US" dirty="0" err="1"/>
              <a:t>hE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Greek Definition:  Sitting, To Put Your Full Weight Down On This Position.</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CHOICE: Similar to “Stand Firm”, But Carries The Idea of Our Conclusion Reached &amp; Full Mental &amp; Physical Rest In This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Cor 16:13 – literally means to stand stationary where you are.  Paul uses this to describe those who are IN CHRIST – remaining in CHRIST.  </a:t>
            </a:r>
          </a:p>
          <a:p>
            <a:endParaRPr lang="en-US" dirty="0"/>
          </a:p>
        </p:txBody>
      </p:sp>
      <p:sp>
        <p:nvSpPr>
          <p:cNvPr id="4" name="Slide Number Placeholder 3"/>
          <p:cNvSpPr>
            <a:spLocks noGrp="1"/>
          </p:cNvSpPr>
          <p:nvPr>
            <p:ph type="sldNum" sz="quarter" idx="5"/>
          </p:nvPr>
        </p:nvSpPr>
        <p:spPr/>
        <p:txBody>
          <a:bodyPr/>
          <a:lstStyle/>
          <a:p>
            <a:fld id="{3EF295CB-5F1D-7742-AE24-DE14A0BD9B5B}" type="slidenum">
              <a:rPr lang="en-US" smtClean="0"/>
              <a:t>5</a:t>
            </a:fld>
            <a:endParaRPr lang="en-US"/>
          </a:p>
        </p:txBody>
      </p:sp>
    </p:spTree>
    <p:extLst>
      <p:ext uri="{BB962C8B-B14F-4D97-AF65-F5344CB8AC3E}">
        <p14:creationId xmlns:p14="http://schemas.microsoft.com/office/powerpoint/2010/main" val="1119988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Pronounced: (He-DRY-</a:t>
            </a:r>
            <a:r>
              <a:rPr lang="en-US" dirty="0" err="1"/>
              <a:t>os</a:t>
            </a:r>
            <a:r>
              <a:rPr lang="en-US" dirty="0"/>
              <a:t>). (Hah more than </a:t>
            </a:r>
            <a:r>
              <a:rPr lang="en-US" dirty="0" err="1"/>
              <a:t>hE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Greek Definition:  Sitting, To Put Your Full Weight Down On This Position.</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CHOICE: Similar to “Stand Firm”, But Carries The Idea of Our Conclusion Reached &amp; Full Mental &amp; Physical Rest In This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placing the large concrete blocks:  Ideally, you sit them down where they belong. You don’t just drop them somewhere and then build around them.</a:t>
            </a:r>
          </a:p>
          <a:p>
            <a:endParaRPr lang="en-US" dirty="0"/>
          </a:p>
        </p:txBody>
      </p:sp>
      <p:sp>
        <p:nvSpPr>
          <p:cNvPr id="4" name="Slide Number Placeholder 3"/>
          <p:cNvSpPr>
            <a:spLocks noGrp="1"/>
          </p:cNvSpPr>
          <p:nvPr>
            <p:ph type="sldNum" sz="quarter" idx="5"/>
          </p:nvPr>
        </p:nvSpPr>
        <p:spPr/>
        <p:txBody>
          <a:bodyPr/>
          <a:lstStyle/>
          <a:p>
            <a:fld id="{3EF295CB-5F1D-7742-AE24-DE14A0BD9B5B}" type="slidenum">
              <a:rPr lang="en-US" smtClean="0"/>
              <a:t>6</a:t>
            </a:fld>
            <a:endParaRPr lang="en-US"/>
          </a:p>
        </p:txBody>
      </p:sp>
    </p:spTree>
    <p:extLst>
      <p:ext uri="{BB962C8B-B14F-4D97-AF65-F5344CB8AC3E}">
        <p14:creationId xmlns:p14="http://schemas.microsoft.com/office/powerpoint/2010/main" val="39534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STEADFAST:  We have total faith in the resurrection of Christ and of ourselves!</a:t>
            </a:r>
          </a:p>
          <a:p>
            <a:endParaRPr lang="en-US" dirty="0"/>
          </a:p>
          <a:p>
            <a:endParaRPr lang="en-US" dirty="0"/>
          </a:p>
          <a:p>
            <a:r>
              <a:rPr lang="en-US" dirty="0"/>
              <a:t>How steadfast will we be?    We might guess this is determined by our personality.  </a:t>
            </a:r>
          </a:p>
          <a:p>
            <a:endParaRPr lang="en-US" dirty="0"/>
          </a:p>
          <a:p>
            <a:r>
              <a:rPr lang="en-US" dirty="0"/>
              <a:t>Strong willed people – they will be very steadfast. </a:t>
            </a:r>
          </a:p>
          <a:p>
            <a:r>
              <a:rPr lang="en-US" dirty="0"/>
              <a:t>But more timid people – they will be pushed around.</a:t>
            </a:r>
          </a:p>
          <a:p>
            <a:endParaRPr lang="en-US" dirty="0"/>
          </a:p>
          <a:p>
            <a:r>
              <a:rPr lang="en-US" dirty="0"/>
              <a:t>Guess what:  Our personality isn’t the determining factor.   It is actually what we think of JESUS.  The more fully we see HIM, HIS LIFE, HIS VICTORY… this motivates even the most timid people to take a stand.</a:t>
            </a:r>
          </a:p>
        </p:txBody>
      </p:sp>
      <p:sp>
        <p:nvSpPr>
          <p:cNvPr id="4" name="Slide Number Placeholder 3"/>
          <p:cNvSpPr>
            <a:spLocks noGrp="1"/>
          </p:cNvSpPr>
          <p:nvPr>
            <p:ph type="sldNum" sz="quarter" idx="5"/>
          </p:nvPr>
        </p:nvSpPr>
        <p:spPr/>
        <p:txBody>
          <a:bodyPr/>
          <a:lstStyle/>
          <a:p>
            <a:fld id="{3EF295CB-5F1D-7742-AE24-DE14A0BD9B5B}" type="slidenum">
              <a:rPr lang="en-US" smtClean="0"/>
              <a:t>7</a:t>
            </a:fld>
            <a:endParaRPr lang="en-US"/>
          </a:p>
        </p:txBody>
      </p:sp>
    </p:spTree>
    <p:extLst>
      <p:ext uri="{BB962C8B-B14F-4D97-AF65-F5344CB8AC3E}">
        <p14:creationId xmlns:p14="http://schemas.microsoft.com/office/powerpoint/2010/main" val="1941353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the soldiers defending their homes in England…</a:t>
            </a:r>
          </a:p>
          <a:p>
            <a:endParaRPr lang="en-US" dirty="0"/>
          </a:p>
          <a:p>
            <a:endParaRPr lang="en-US" dirty="0"/>
          </a:p>
          <a:p>
            <a:r>
              <a:rPr lang="en-US" dirty="0"/>
              <a:t>Not Alone:  Daniel in the Lions Den.  Elijah (7,000 had not bowed the knees).  Friends – in our growth over the next year, remember: We are not alone.  </a:t>
            </a:r>
          </a:p>
          <a:p>
            <a:endParaRPr lang="en-US" dirty="0"/>
          </a:p>
          <a:p>
            <a:endParaRPr lang="en-US" dirty="0"/>
          </a:p>
          <a:p>
            <a:r>
              <a:rPr lang="en-US" dirty="0"/>
              <a:t>CONFESSION:  1 Tim. 6:12 “</a:t>
            </a:r>
            <a:r>
              <a:rPr lang="en-US" sz="1200" b="0" i="0" kern="1200" dirty="0">
                <a:solidFill>
                  <a:schemeClr val="tx1"/>
                </a:solidFill>
                <a:effectLst/>
                <a:latin typeface="+mn-lt"/>
                <a:ea typeface="+mn-ea"/>
                <a:cs typeface="+mn-cs"/>
              </a:rPr>
              <a:t>Fight the good fight of faith; take hold of the eternal life to which you were called, and you made the good </a:t>
            </a:r>
            <a:r>
              <a:rPr lang="en-US" sz="1200" b="1" i="0" kern="1200" dirty="0">
                <a:solidFill>
                  <a:schemeClr val="tx1"/>
                </a:solidFill>
                <a:effectLst/>
                <a:latin typeface="+mn-lt"/>
                <a:ea typeface="+mn-ea"/>
                <a:cs typeface="+mn-cs"/>
              </a:rPr>
              <a:t>confession</a:t>
            </a:r>
            <a:r>
              <a:rPr lang="en-US" sz="1200" b="0" i="0" kern="1200" dirty="0">
                <a:solidFill>
                  <a:schemeClr val="tx1"/>
                </a:solidFill>
                <a:effectLst/>
                <a:latin typeface="+mn-lt"/>
                <a:ea typeface="+mn-ea"/>
                <a:cs typeface="+mn-cs"/>
              </a:rPr>
              <a:t> in the presence of many witnesses.”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b="1" dirty="0"/>
              <a:t>Steadfast Christians Are A Life-Changing Blessing…</a:t>
            </a:r>
          </a:p>
          <a:p>
            <a:pPr lvl="1"/>
            <a:r>
              <a:rPr lang="en-US" b="1" dirty="0"/>
              <a:t>They Are Leaders Who Will Not Compromise with Sin.</a:t>
            </a:r>
          </a:p>
          <a:p>
            <a:pPr lvl="1"/>
            <a:r>
              <a:rPr lang="en-US" b="1" dirty="0"/>
              <a:t>They Are Friends Who Will Not Ignore our Burdens.</a:t>
            </a:r>
          </a:p>
          <a:p>
            <a:pPr lvl="1"/>
            <a:r>
              <a:rPr lang="en-US" b="1" dirty="0"/>
              <a:t>They Are Examples Who Inspire our Faithfulness.</a:t>
            </a:r>
          </a:p>
          <a:p>
            <a:endParaRPr lang="en-US" dirty="0"/>
          </a:p>
          <a:p>
            <a:endParaRPr lang="en-US" dirty="0"/>
          </a:p>
        </p:txBody>
      </p:sp>
      <p:sp>
        <p:nvSpPr>
          <p:cNvPr id="4" name="Slide Number Placeholder 3"/>
          <p:cNvSpPr>
            <a:spLocks noGrp="1"/>
          </p:cNvSpPr>
          <p:nvPr>
            <p:ph type="sldNum" sz="quarter" idx="5"/>
          </p:nvPr>
        </p:nvSpPr>
        <p:spPr/>
        <p:txBody>
          <a:bodyPr/>
          <a:lstStyle/>
          <a:p>
            <a:fld id="{3EF295CB-5F1D-7742-AE24-DE14A0BD9B5B}" type="slidenum">
              <a:rPr lang="en-US" smtClean="0"/>
              <a:t>8</a:t>
            </a:fld>
            <a:endParaRPr lang="en-US"/>
          </a:p>
        </p:txBody>
      </p:sp>
    </p:spTree>
    <p:extLst>
      <p:ext uri="{BB962C8B-B14F-4D97-AF65-F5344CB8AC3E}">
        <p14:creationId xmlns:p14="http://schemas.microsoft.com/office/powerpoint/2010/main" val="629005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have more to say about these in future lessons…but I want to just introduce these concepts from our theme 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IMMOVABLE:  Notice that our English dictionary employs words like “unswerving” and “unwavering.”</a:t>
            </a:r>
          </a:p>
          <a:p>
            <a:r>
              <a:rPr lang="en-US" dirty="0"/>
              <a:t> - Immovable Describes Not Just A Character Trait, But Describes This Trait UNDER PRESSURE.</a:t>
            </a:r>
          </a:p>
          <a:p>
            <a:r>
              <a:rPr lang="en-US" dirty="0"/>
              <a:t> - The Theme Lessons Will Explore The Pressures on the Corinthians and On Us That Seek To Move Us Away From Our Faith &amp; Purpose.</a:t>
            </a:r>
          </a:p>
          <a:p>
            <a:endParaRPr lang="en-US" dirty="0"/>
          </a:p>
          <a:p>
            <a:endParaRPr lang="en-US" dirty="0"/>
          </a:p>
          <a:p>
            <a:r>
              <a:rPr lang="en-US" dirty="0"/>
              <a:t>ALWAYS ABOUNDING: Barnes quote is short and powerful.  “Always engaged in doing the will of God; in promoting His glory, and advancing His kingdom. The phrase means not only to be engaged in this, but to be engaged diligently, laboriously; excelling in this.  The “work of the Lord” here means that which the Lord requires; all the appropriate duties of Christians. Paul exhorts them to practice every Christian virtue, and to do all that they could do to further the gospel among people.”</a:t>
            </a:r>
          </a:p>
          <a:p>
            <a:endParaRPr lang="en-US" dirty="0"/>
          </a:p>
          <a:p>
            <a:endParaRPr lang="en-US" dirty="0"/>
          </a:p>
          <a:p>
            <a:r>
              <a:rPr lang="en-US" dirty="0"/>
              <a:t>NOT IN VAIN:  “You’re just wasting your time…there is not resurrection.” or “You’re just wasting your time…come enjoy the pleasures of the world.”  1 Cor 15 is a chapter that answers these evil influences and fully PROVES – Being a Christian is the most meaningful, most important, most eternally rewarding decision we could ever make.  It is NOT a VAIN choice. It is the MOST VICTORIOUS CHOICE!</a:t>
            </a:r>
          </a:p>
          <a:p>
            <a:endParaRPr lang="en-US" dirty="0"/>
          </a:p>
        </p:txBody>
      </p:sp>
      <p:sp>
        <p:nvSpPr>
          <p:cNvPr id="4" name="Slide Number Placeholder 3"/>
          <p:cNvSpPr>
            <a:spLocks noGrp="1"/>
          </p:cNvSpPr>
          <p:nvPr>
            <p:ph type="sldNum" sz="quarter" idx="5"/>
          </p:nvPr>
        </p:nvSpPr>
        <p:spPr/>
        <p:txBody>
          <a:bodyPr/>
          <a:lstStyle/>
          <a:p>
            <a:fld id="{3EF295CB-5F1D-7742-AE24-DE14A0BD9B5B}" type="slidenum">
              <a:rPr lang="en-US" smtClean="0"/>
              <a:t>9</a:t>
            </a:fld>
            <a:endParaRPr lang="en-US"/>
          </a:p>
        </p:txBody>
      </p:sp>
    </p:spTree>
    <p:extLst>
      <p:ext uri="{BB962C8B-B14F-4D97-AF65-F5344CB8AC3E}">
        <p14:creationId xmlns:p14="http://schemas.microsoft.com/office/powerpoint/2010/main" val="377534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7E8237-2508-E347-BDD1-81B9EEFB1C0E}" type="datetimeFigureOut">
              <a:rPr lang="en-US" smtClean="0"/>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356424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E8237-2508-E347-BDD1-81B9EEFB1C0E}" type="datetimeFigureOut">
              <a:rPr lang="en-US" smtClean="0"/>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285024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E8237-2508-E347-BDD1-81B9EEFB1C0E}" type="datetimeFigureOut">
              <a:rPr lang="en-US" smtClean="0"/>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31719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7E8237-2508-E347-BDD1-81B9EEFB1C0E}" type="datetimeFigureOut">
              <a:rPr lang="en-US" smtClean="0"/>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355217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7E8237-2508-E347-BDD1-81B9EEFB1C0E}" type="datetimeFigureOut">
              <a:rPr lang="en-US" smtClean="0"/>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125850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7E8237-2508-E347-BDD1-81B9EEFB1C0E}" type="datetimeFigureOut">
              <a:rPr lang="en-US" smtClean="0"/>
              <a:t>9/18/20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44686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7E8237-2508-E347-BDD1-81B9EEFB1C0E}" type="datetimeFigureOut">
              <a:rPr lang="en-US" smtClean="0"/>
              <a:t>9/18/20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269316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7E8237-2508-E347-BDD1-81B9EEFB1C0E}" type="datetimeFigureOut">
              <a:rPr lang="en-US" smtClean="0"/>
              <a:t>9/18/20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59423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E8237-2508-E347-BDD1-81B9EEFB1C0E}" type="datetimeFigureOut">
              <a:rPr lang="en-US" smtClean="0"/>
              <a:t>9/18/20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78473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97E8237-2508-E347-BDD1-81B9EEFB1C0E}" type="datetimeFigureOut">
              <a:rPr lang="en-US" smtClean="0"/>
              <a:t>9/18/20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240631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97E8237-2508-E347-BDD1-81B9EEFB1C0E}" type="datetimeFigureOut">
              <a:rPr lang="en-US" smtClean="0"/>
              <a:t>9/18/20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43317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597E8237-2508-E347-BDD1-81B9EEFB1C0E}" type="datetimeFigureOut">
              <a:rPr lang="en-US" smtClean="0"/>
              <a:t>9/18/20</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856D3EC-433E-5E4C-B62A-5F8668BCA100}" type="slidenum">
              <a:rPr lang="en-US" smtClean="0"/>
              <a:t>‹#›</a:t>
            </a:fld>
            <a:endParaRPr lang="en-US"/>
          </a:p>
        </p:txBody>
      </p:sp>
    </p:spTree>
    <p:extLst>
      <p:ext uri="{BB962C8B-B14F-4D97-AF65-F5344CB8AC3E}">
        <p14:creationId xmlns:p14="http://schemas.microsoft.com/office/powerpoint/2010/main" val="1303513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5EC-9C0D-1B4C-B286-CE2E884C575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D227E5B-AFDC-1E4B-906E-F5B3692A762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B7AE6CC-38F3-084C-A36D-49BF141FD929}"/>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93453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F162799-461A-D643-82D8-30F3D6038A6F}"/>
              </a:ext>
            </a:extLst>
          </p:cNvPr>
          <p:cNvGraphicFramePr>
            <a:graphicFrameLocks noGrp="1"/>
          </p:cNvGraphicFramePr>
          <p:nvPr>
            <p:extLst/>
          </p:nvPr>
        </p:nvGraphicFramePr>
        <p:xfrm>
          <a:off x="391886" y="338101"/>
          <a:ext cx="8399417" cy="5077605"/>
        </p:xfrm>
        <a:graphic>
          <a:graphicData uri="http://schemas.openxmlformats.org/drawingml/2006/table">
            <a:tbl>
              <a:tblPr firstRow="1" firstCol="1" bandRow="1">
                <a:tableStyleId>{C083E6E3-FA7D-4D7B-A595-EF9225AFEA82}</a:tableStyleId>
              </a:tblPr>
              <a:tblGrid>
                <a:gridCol w="5677491">
                  <a:extLst>
                    <a:ext uri="{9D8B030D-6E8A-4147-A177-3AD203B41FA5}">
                      <a16:colId xmlns:a16="http://schemas.microsoft.com/office/drawing/2014/main" val="20000"/>
                    </a:ext>
                  </a:extLst>
                </a:gridCol>
                <a:gridCol w="2721926">
                  <a:extLst>
                    <a:ext uri="{9D8B030D-6E8A-4147-A177-3AD203B41FA5}">
                      <a16:colId xmlns:a16="http://schemas.microsoft.com/office/drawing/2014/main" val="20001"/>
                    </a:ext>
                  </a:extLst>
                </a:gridCol>
              </a:tblGrid>
              <a:tr h="390585">
                <a:tc>
                  <a:txBody>
                    <a:bodyPr/>
                    <a:lstStyle/>
                    <a:p>
                      <a:pPr marL="0" marR="0" algn="ctr">
                        <a:spcBef>
                          <a:spcPts val="0"/>
                        </a:spcBef>
                        <a:spcAft>
                          <a:spcPts val="0"/>
                        </a:spcAft>
                      </a:pPr>
                      <a:r>
                        <a:rPr lang="en-US" sz="1600" dirty="0">
                          <a:solidFill>
                            <a:schemeClr val="bg1"/>
                          </a:solidFill>
                          <a:effectLst/>
                        </a:rPr>
                        <a:t>Sermon Title</a:t>
                      </a:r>
                      <a:endParaRPr lang="en-US" sz="200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ctr">
                        <a:spcBef>
                          <a:spcPts val="0"/>
                        </a:spcBef>
                        <a:spcAft>
                          <a:spcPts val="0"/>
                        </a:spcAft>
                      </a:pPr>
                      <a:r>
                        <a:rPr lang="en-US" sz="1600" dirty="0">
                          <a:solidFill>
                            <a:schemeClr val="bg1"/>
                          </a:solidFill>
                          <a:effectLst/>
                        </a:rPr>
                        <a:t>Sundays at</a:t>
                      </a:r>
                      <a:r>
                        <a:rPr lang="en-US" sz="1600" baseline="0" dirty="0">
                          <a:solidFill>
                            <a:schemeClr val="bg1"/>
                          </a:solidFill>
                          <a:effectLst/>
                        </a:rPr>
                        <a:t> </a:t>
                      </a:r>
                      <a:r>
                        <a:rPr lang="en-US" sz="1600" dirty="0">
                          <a:solidFill>
                            <a:schemeClr val="bg1"/>
                          </a:solidFill>
                          <a:effectLst/>
                        </a:rPr>
                        <a:t>6:00 P.M.</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0"/>
                  </a:ext>
                </a:extLst>
              </a:tr>
              <a:tr h="390585">
                <a:tc>
                  <a:txBody>
                    <a:bodyPr/>
                    <a:lstStyle/>
                    <a:p>
                      <a:pPr marL="0" marR="0">
                        <a:spcBef>
                          <a:spcPts val="0"/>
                        </a:spcBef>
                        <a:spcAft>
                          <a:spcPts val="0"/>
                        </a:spcAft>
                      </a:pPr>
                      <a:r>
                        <a:rPr lang="en-US" sz="1600" dirty="0">
                          <a:solidFill>
                            <a:schemeClr val="bg1"/>
                          </a:solidFill>
                          <a:effectLst/>
                        </a:rPr>
                        <a:t>  Overview: Steadfast in The LORD</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September 20, 2020</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1"/>
                  </a:ext>
                </a:extLst>
              </a:tr>
              <a:tr h="390585">
                <a:tc>
                  <a:txBody>
                    <a:bodyPr/>
                    <a:lstStyle/>
                    <a:p>
                      <a:pPr marL="0" marR="0">
                        <a:spcBef>
                          <a:spcPts val="0"/>
                        </a:spcBef>
                        <a:spcAft>
                          <a:spcPts val="0"/>
                        </a:spcAft>
                      </a:pPr>
                      <a:r>
                        <a:rPr lang="en-US" sz="1600" dirty="0">
                          <a:solidFill>
                            <a:schemeClr val="bg1"/>
                          </a:solidFill>
                          <a:effectLst/>
                        </a:rPr>
                        <a:t>  Hope &amp; Victory: 1 Corinthians 15</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October 18, 2020</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2"/>
                  </a:ext>
                </a:extLst>
              </a:tr>
              <a:tr h="390585">
                <a:tc>
                  <a:txBody>
                    <a:bodyPr/>
                    <a:lstStyle/>
                    <a:p>
                      <a:pPr marL="0" marR="0">
                        <a:spcBef>
                          <a:spcPts val="0"/>
                        </a:spcBef>
                        <a:spcAft>
                          <a:spcPts val="0"/>
                        </a:spcAft>
                      </a:pPr>
                      <a:r>
                        <a:rPr lang="en-US" sz="1600" dirty="0">
                          <a:solidFill>
                            <a:schemeClr val="bg1"/>
                          </a:solidFill>
                          <a:effectLst/>
                        </a:rPr>
                        <a:t>  Steadfast in The Gospel</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November 15, 2020</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3"/>
                  </a:ext>
                </a:extLst>
              </a:tr>
              <a:tr h="390585">
                <a:tc>
                  <a:txBody>
                    <a:bodyPr/>
                    <a:lstStyle/>
                    <a:p>
                      <a:pPr marL="0" marR="0">
                        <a:spcBef>
                          <a:spcPts val="0"/>
                        </a:spcBef>
                        <a:spcAft>
                          <a:spcPts val="0"/>
                        </a:spcAft>
                      </a:pPr>
                      <a:r>
                        <a:rPr lang="en-US" sz="1600" dirty="0">
                          <a:solidFill>
                            <a:schemeClr val="bg1"/>
                          </a:solidFill>
                          <a:effectLst/>
                        </a:rPr>
                        <a:t>  Steadfast in Sound Doctrine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December 20, 2020</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4"/>
                  </a:ext>
                </a:extLst>
              </a:tr>
              <a:tr h="390585">
                <a:tc>
                  <a:txBody>
                    <a:bodyPr/>
                    <a:lstStyle/>
                    <a:p>
                      <a:pPr marL="0" marR="0">
                        <a:spcBef>
                          <a:spcPts val="0"/>
                        </a:spcBef>
                        <a:spcAft>
                          <a:spcPts val="0"/>
                        </a:spcAft>
                      </a:pPr>
                      <a:r>
                        <a:rPr lang="en-US" sz="1600" dirty="0">
                          <a:solidFill>
                            <a:schemeClr val="bg1"/>
                          </a:solidFill>
                          <a:effectLst/>
                        </a:rPr>
                        <a:t>  Immovable Against False Teachings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January 17,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5"/>
                  </a:ext>
                </a:extLst>
              </a:tr>
              <a:tr h="390585">
                <a:tc>
                  <a:txBody>
                    <a:bodyPr/>
                    <a:lstStyle/>
                    <a:p>
                      <a:pPr marL="0" marR="0">
                        <a:spcBef>
                          <a:spcPts val="0"/>
                        </a:spcBef>
                        <a:spcAft>
                          <a:spcPts val="0"/>
                        </a:spcAft>
                      </a:pPr>
                      <a:r>
                        <a:rPr lang="en-US" sz="1600" dirty="0">
                          <a:solidFill>
                            <a:schemeClr val="bg1"/>
                          </a:solidFill>
                          <a:effectLst/>
                        </a:rPr>
                        <a:t>  Immovable Against Temptations &amp; Evil Companions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February 21,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6"/>
                  </a:ext>
                </a:extLst>
              </a:tr>
              <a:tr h="390585">
                <a:tc>
                  <a:txBody>
                    <a:bodyPr/>
                    <a:lstStyle/>
                    <a:p>
                      <a:pPr marL="0" marR="0">
                        <a:spcBef>
                          <a:spcPts val="0"/>
                        </a:spcBef>
                        <a:spcAft>
                          <a:spcPts val="0"/>
                        </a:spcAft>
                      </a:pPr>
                      <a:r>
                        <a:rPr lang="en-US" sz="1600" dirty="0">
                          <a:solidFill>
                            <a:schemeClr val="bg1"/>
                          </a:solidFill>
                          <a:effectLst/>
                        </a:rPr>
                        <a:t>  Immovable Against Skepticism &amp; Struggles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March 21,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7"/>
                  </a:ext>
                </a:extLst>
              </a:tr>
              <a:tr h="390585">
                <a:tc>
                  <a:txBody>
                    <a:bodyPr/>
                    <a:lstStyle/>
                    <a:p>
                      <a:pPr marL="0" marR="0">
                        <a:spcBef>
                          <a:spcPts val="0"/>
                        </a:spcBef>
                        <a:spcAft>
                          <a:spcPts val="0"/>
                        </a:spcAft>
                      </a:pPr>
                      <a:r>
                        <a:rPr lang="en-US" sz="1600" dirty="0">
                          <a:solidFill>
                            <a:schemeClr val="bg1"/>
                          </a:solidFill>
                          <a:effectLst/>
                        </a:rPr>
                        <a:t>  Depending on God’s Grace &amp; Strength</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April 18,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8"/>
                  </a:ext>
                </a:extLst>
              </a:tr>
              <a:tr h="390585">
                <a:tc>
                  <a:txBody>
                    <a:bodyPr/>
                    <a:lstStyle/>
                    <a:p>
                      <a:pPr marL="0" marR="0">
                        <a:spcBef>
                          <a:spcPts val="0"/>
                        </a:spcBef>
                        <a:spcAft>
                          <a:spcPts val="0"/>
                        </a:spcAft>
                      </a:pPr>
                      <a:r>
                        <a:rPr lang="en-US" sz="1600" dirty="0">
                          <a:solidFill>
                            <a:schemeClr val="bg1"/>
                          </a:solidFill>
                          <a:effectLst/>
                        </a:rPr>
                        <a:t>  Abounding In Our Work Together As A Church</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May 16,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9"/>
                  </a:ext>
                </a:extLst>
              </a:tr>
              <a:tr h="390585">
                <a:tc>
                  <a:txBody>
                    <a:bodyPr/>
                    <a:lstStyle/>
                    <a:p>
                      <a:pPr marL="0" marR="0">
                        <a:spcBef>
                          <a:spcPts val="0"/>
                        </a:spcBef>
                        <a:spcAft>
                          <a:spcPts val="0"/>
                        </a:spcAft>
                      </a:pPr>
                      <a:r>
                        <a:rPr lang="en-US" sz="1600" dirty="0">
                          <a:solidFill>
                            <a:schemeClr val="bg1"/>
                          </a:solidFill>
                          <a:effectLst/>
                        </a:rPr>
                        <a:t>  Abounding In Personal Morality</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June 20,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0"/>
                  </a:ext>
                </a:extLst>
              </a:tr>
              <a:tr h="390585">
                <a:tc>
                  <a:txBody>
                    <a:bodyPr/>
                    <a:lstStyle/>
                    <a:p>
                      <a:pPr marL="0" marR="0">
                        <a:spcBef>
                          <a:spcPts val="0"/>
                        </a:spcBef>
                        <a:spcAft>
                          <a:spcPts val="0"/>
                        </a:spcAft>
                      </a:pPr>
                      <a:r>
                        <a:rPr lang="en-US" sz="1600" dirty="0">
                          <a:solidFill>
                            <a:schemeClr val="bg1"/>
                          </a:solidFill>
                          <a:effectLst/>
                        </a:rPr>
                        <a:t>  Abounding In Personal Love &amp; Good Deeds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July 18,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1"/>
                  </a:ext>
                </a:extLst>
              </a:tr>
              <a:tr h="390585">
                <a:tc>
                  <a:txBody>
                    <a:bodyPr/>
                    <a:lstStyle/>
                    <a:p>
                      <a:pPr marL="0" marR="0">
                        <a:spcBef>
                          <a:spcPts val="0"/>
                        </a:spcBef>
                        <a:spcAft>
                          <a:spcPts val="0"/>
                        </a:spcAft>
                      </a:pPr>
                      <a:r>
                        <a:rPr lang="en-US" sz="1600" dirty="0">
                          <a:solidFill>
                            <a:schemeClr val="bg1"/>
                          </a:solidFill>
                          <a:effectLst/>
                        </a:rPr>
                        <a:t>  Conclusion: Our Labor Is Not In Vain</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August 15,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2"/>
                  </a:ext>
                </a:extLst>
              </a:tr>
            </a:tbl>
          </a:graphicData>
        </a:graphic>
      </p:graphicFrame>
      <p:sp>
        <p:nvSpPr>
          <p:cNvPr id="2" name="Rectangle 1">
            <a:extLst>
              <a:ext uri="{FF2B5EF4-FFF2-40B4-BE49-F238E27FC236}">
                <a16:creationId xmlns:a16="http://schemas.microsoft.com/office/drawing/2014/main" id="{29DEDC0D-1B42-D44A-8E53-10142DA60B37}"/>
              </a:ext>
            </a:extLst>
          </p:cNvPr>
          <p:cNvSpPr/>
          <p:nvPr/>
        </p:nvSpPr>
        <p:spPr>
          <a:xfrm>
            <a:off x="391887" y="769403"/>
            <a:ext cx="8313202" cy="327878"/>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4A10-EB87-5E4D-9556-A54EC3236D46}"/>
              </a:ext>
            </a:extLst>
          </p:cNvPr>
          <p:cNvSpPr>
            <a:spLocks noGrp="1"/>
          </p:cNvSpPr>
          <p:nvPr>
            <p:ph type="title"/>
          </p:nvPr>
        </p:nvSpPr>
        <p:spPr>
          <a:xfrm>
            <a:off x="628650" y="304271"/>
            <a:ext cx="7886700" cy="871386"/>
          </a:xfrm>
        </p:spPr>
        <p:txBody>
          <a:bodyPr>
            <a:normAutofit/>
          </a:bodyPr>
          <a:lstStyle/>
          <a:p>
            <a:pPr algn="ctr"/>
            <a:r>
              <a:rPr lang="en-US" sz="3600" i="1" dirty="0"/>
              <a:t>The Blessings of 1 Corinthians 15</a:t>
            </a:r>
          </a:p>
        </p:txBody>
      </p:sp>
      <p:sp>
        <p:nvSpPr>
          <p:cNvPr id="3" name="Content Placeholder 2">
            <a:extLst>
              <a:ext uri="{FF2B5EF4-FFF2-40B4-BE49-F238E27FC236}">
                <a16:creationId xmlns:a16="http://schemas.microsoft.com/office/drawing/2014/main" id="{B2F9DAA4-E3B5-3649-906F-37D77E6CF6A8}"/>
              </a:ext>
            </a:extLst>
          </p:cNvPr>
          <p:cNvSpPr>
            <a:spLocks noGrp="1"/>
          </p:cNvSpPr>
          <p:nvPr>
            <p:ph idx="1"/>
          </p:nvPr>
        </p:nvSpPr>
        <p:spPr>
          <a:xfrm>
            <a:off x="628650" y="1280160"/>
            <a:ext cx="8032024" cy="4062549"/>
          </a:xfrm>
        </p:spPr>
        <p:txBody>
          <a:bodyPr>
            <a:normAutofit fontScale="92500" lnSpcReduction="10000"/>
          </a:bodyPr>
          <a:lstStyle/>
          <a:p>
            <a:r>
              <a:rPr lang="en-US" dirty="0"/>
              <a:t>Brings </a:t>
            </a:r>
            <a:r>
              <a:rPr lang="en-US" dirty="0">
                <a:solidFill>
                  <a:srgbClr val="ED932C"/>
                </a:solidFill>
              </a:rPr>
              <a:t>honor to God </a:t>
            </a:r>
            <a:r>
              <a:rPr lang="en-US" dirty="0"/>
              <a:t>by emphasizing His grace and sovereignty.</a:t>
            </a:r>
          </a:p>
          <a:p>
            <a:r>
              <a:rPr lang="en-US" dirty="0"/>
              <a:t>Brings </a:t>
            </a:r>
            <a:r>
              <a:rPr lang="en-US" dirty="0">
                <a:solidFill>
                  <a:srgbClr val="ED932C"/>
                </a:solidFill>
              </a:rPr>
              <a:t>stability to our lives </a:t>
            </a:r>
            <a:r>
              <a:rPr lang="en-US" dirty="0"/>
              <a:t>by helping us stay grounded in the good news of Jesus’ life, death, and resurrection.</a:t>
            </a:r>
          </a:p>
          <a:p>
            <a:r>
              <a:rPr lang="en-US" dirty="0"/>
              <a:t>Brings </a:t>
            </a:r>
            <a:r>
              <a:rPr lang="en-US" dirty="0">
                <a:solidFill>
                  <a:srgbClr val="ED932C"/>
                </a:solidFill>
              </a:rPr>
              <a:t>hope to our outlook </a:t>
            </a:r>
            <a:r>
              <a:rPr lang="en-US" dirty="0"/>
              <a:t>by explaining key facts about the final resurrection and victory prepared for Christians.</a:t>
            </a:r>
          </a:p>
          <a:p>
            <a:r>
              <a:rPr lang="en-US" dirty="0"/>
              <a:t>Brings </a:t>
            </a:r>
            <a:r>
              <a:rPr lang="en-US" dirty="0">
                <a:solidFill>
                  <a:srgbClr val="ED932C"/>
                </a:solidFill>
              </a:rPr>
              <a:t>success to our battles </a:t>
            </a:r>
            <a:r>
              <a:rPr lang="en-US" dirty="0"/>
              <a:t>by directing us away from dangerous sins and influences.</a:t>
            </a:r>
          </a:p>
          <a:p>
            <a:r>
              <a:rPr lang="en-US" dirty="0"/>
              <a:t>Brings </a:t>
            </a:r>
            <a:r>
              <a:rPr lang="en-US" dirty="0">
                <a:solidFill>
                  <a:srgbClr val="ED932C"/>
                </a:solidFill>
              </a:rPr>
              <a:t>encouragement to our works </a:t>
            </a:r>
            <a:r>
              <a:rPr lang="en-US" dirty="0"/>
              <a:t>by showing us the eternal difference our labors make.</a:t>
            </a:r>
          </a:p>
        </p:txBody>
      </p:sp>
    </p:spTree>
    <p:extLst>
      <p:ext uri="{BB962C8B-B14F-4D97-AF65-F5344CB8AC3E}">
        <p14:creationId xmlns:p14="http://schemas.microsoft.com/office/powerpoint/2010/main" val="163119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5EC-9C0D-1B4C-B286-CE2E884C575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D227E5B-AFDC-1E4B-906E-F5B3692A762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B7AE6CC-38F3-084C-A36D-49BF141FD929}"/>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421882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4F48B1-8832-6C41-987F-241E035257A3}"/>
              </a:ext>
            </a:extLst>
          </p:cNvPr>
          <p:cNvPicPr>
            <a:picLocks noChangeAspect="1"/>
          </p:cNvPicPr>
          <p:nvPr/>
        </p:nvPicPr>
        <p:blipFill rotWithShape="1">
          <a:blip r:embed="rId3"/>
          <a:srcRect b="6296"/>
          <a:stretch/>
        </p:blipFill>
        <p:spPr>
          <a:xfrm>
            <a:off x="0" y="-1"/>
            <a:ext cx="9144000" cy="5715001"/>
          </a:xfrm>
          <a:prstGeom prst="rect">
            <a:avLst/>
          </a:prstGeom>
        </p:spPr>
      </p:pic>
      <p:sp>
        <p:nvSpPr>
          <p:cNvPr id="2" name="Title 1">
            <a:extLst>
              <a:ext uri="{FF2B5EF4-FFF2-40B4-BE49-F238E27FC236}">
                <a16:creationId xmlns:a16="http://schemas.microsoft.com/office/drawing/2014/main" id="{71F77709-1E46-4D43-8BEA-5FC60AD62360}"/>
              </a:ext>
            </a:extLst>
          </p:cNvPr>
          <p:cNvSpPr>
            <a:spLocks noGrp="1"/>
          </p:cNvSpPr>
          <p:nvPr>
            <p:ph type="title"/>
          </p:nvPr>
        </p:nvSpPr>
        <p:spPr>
          <a:xfrm>
            <a:off x="2423886" y="4378135"/>
            <a:ext cx="6222092" cy="1104636"/>
          </a:xfrm>
        </p:spPr>
        <p:txBody>
          <a:bodyPr>
            <a:normAutofit fontScale="90000"/>
          </a:bodyPr>
          <a:lstStyle/>
          <a:p>
            <a:pPr algn="ctr"/>
            <a:r>
              <a:rPr lang="en-US" sz="4900" b="1" dirty="0">
                <a:solidFill>
                  <a:schemeClr val="tx1"/>
                </a:solidFill>
                <a:latin typeface="Arial" panose="020B0604020202020204" pitchFamily="34" charset="0"/>
                <a:cs typeface="Arial" panose="020B0604020202020204" pitchFamily="34" charset="0"/>
              </a:rPr>
              <a:t>The Battle of </a:t>
            </a:r>
            <a:r>
              <a:rPr lang="en-US" sz="4900" b="1" dirty="0" err="1">
                <a:solidFill>
                  <a:schemeClr val="tx1"/>
                </a:solidFill>
                <a:latin typeface="Arial" panose="020B0604020202020204" pitchFamily="34" charset="0"/>
                <a:cs typeface="Arial" panose="020B0604020202020204" pitchFamily="34" charset="0"/>
              </a:rPr>
              <a:t>Maldon</a:t>
            </a:r>
            <a:r>
              <a:rPr lang="en-US" sz="4900" b="1" dirty="0">
                <a:solidFill>
                  <a:schemeClr val="tx1"/>
                </a:solidFill>
                <a:latin typeface="Arial" panose="020B0604020202020204" pitchFamily="34" charset="0"/>
                <a:cs typeface="Arial" panose="020B0604020202020204" pitchFamily="34" charset="0"/>
              </a:rPr>
              <a:t> </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August 11, 991 </a:t>
            </a:r>
            <a:r>
              <a:rPr lang="en-US" sz="3100" b="1" dirty="0">
                <a:solidFill>
                  <a:schemeClr val="tx1"/>
                </a:solidFill>
                <a:latin typeface="Arial" panose="020B0604020202020204" pitchFamily="34" charset="0"/>
                <a:cs typeface="Arial" panose="020B0604020202020204" pitchFamily="34" charset="0"/>
              </a:rPr>
              <a:t>AD</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920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5EC-9C0D-1B4C-B286-CE2E884C575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D227E5B-AFDC-1E4B-906E-F5B3692A762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B7AE6CC-38F3-084C-A36D-49BF141FD929}"/>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47491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75EC-04A1-9E46-A36A-876172680EF2}"/>
              </a:ext>
            </a:extLst>
          </p:cNvPr>
          <p:cNvSpPr>
            <a:spLocks noGrp="1"/>
          </p:cNvSpPr>
          <p:nvPr>
            <p:ph type="title"/>
          </p:nvPr>
        </p:nvSpPr>
        <p:spPr>
          <a:xfrm>
            <a:off x="3042140" y="304271"/>
            <a:ext cx="5578720" cy="1104636"/>
          </a:xfrm>
        </p:spPr>
        <p:txBody>
          <a:bodyPr/>
          <a:lstStyle/>
          <a:p>
            <a:r>
              <a:rPr lang="en-US" dirty="0"/>
              <a:t>Be Steadfast…</a:t>
            </a:r>
          </a:p>
        </p:txBody>
      </p:sp>
      <p:sp>
        <p:nvSpPr>
          <p:cNvPr id="3" name="Content Placeholder 2">
            <a:extLst>
              <a:ext uri="{FF2B5EF4-FFF2-40B4-BE49-F238E27FC236}">
                <a16:creationId xmlns:a16="http://schemas.microsoft.com/office/drawing/2014/main" id="{A779BFCE-EC6B-AE49-9A1A-FD5A69197CFD}"/>
              </a:ext>
            </a:extLst>
          </p:cNvPr>
          <p:cNvSpPr>
            <a:spLocks noGrp="1"/>
          </p:cNvSpPr>
          <p:nvPr>
            <p:ph idx="1"/>
          </p:nvPr>
        </p:nvSpPr>
        <p:spPr>
          <a:xfrm>
            <a:off x="3042140" y="1521354"/>
            <a:ext cx="5578719" cy="3626115"/>
          </a:xfrm>
        </p:spPr>
        <p:txBody>
          <a:bodyPr/>
          <a:lstStyle/>
          <a:p>
            <a:r>
              <a:rPr lang="en-US" sz="3200" dirty="0"/>
              <a:t>Steadfast: “is used to describe those who are unswerving in </a:t>
            </a:r>
            <a:r>
              <a:rPr lang="en-US" sz="3200" dirty="0">
                <a:solidFill>
                  <a:srgbClr val="ED9641"/>
                </a:solidFill>
              </a:rPr>
              <a:t>loyalty</a:t>
            </a:r>
            <a:r>
              <a:rPr lang="en-US" sz="3200" dirty="0"/>
              <a:t>, </a:t>
            </a:r>
            <a:r>
              <a:rPr lang="en-US" sz="3200" dirty="0">
                <a:solidFill>
                  <a:srgbClr val="ED9641"/>
                </a:solidFill>
              </a:rPr>
              <a:t>faith</a:t>
            </a:r>
            <a:r>
              <a:rPr lang="en-US" sz="3200" dirty="0"/>
              <a:t>, or </a:t>
            </a:r>
            <a:r>
              <a:rPr lang="en-US" sz="3200" dirty="0">
                <a:solidFill>
                  <a:srgbClr val="ED9641"/>
                </a:solidFill>
              </a:rPr>
              <a:t>friendship</a:t>
            </a:r>
            <a:r>
              <a:rPr lang="en-US" sz="3200" dirty="0"/>
              <a:t>. </a:t>
            </a:r>
            <a:br>
              <a:rPr lang="en-US" sz="3200" dirty="0"/>
            </a:br>
            <a:r>
              <a:rPr lang="en-US" sz="3200" dirty="0"/>
              <a:t>It implies a steady unwavering course of </a:t>
            </a:r>
            <a:r>
              <a:rPr lang="en-US" sz="3200" dirty="0">
                <a:solidFill>
                  <a:srgbClr val="00B0F0"/>
                </a:solidFill>
              </a:rPr>
              <a:t>love</a:t>
            </a:r>
            <a:r>
              <a:rPr lang="en-US" sz="3200" dirty="0"/>
              <a:t>, </a:t>
            </a:r>
            <a:r>
              <a:rPr lang="en-US" sz="3200" dirty="0">
                <a:solidFill>
                  <a:srgbClr val="00B0F0"/>
                </a:solidFill>
              </a:rPr>
              <a:t>allegiance</a:t>
            </a:r>
            <a:r>
              <a:rPr lang="en-US" sz="3200" dirty="0"/>
              <a:t>, or </a:t>
            </a:r>
            <a:r>
              <a:rPr lang="en-US" sz="3200" dirty="0">
                <a:solidFill>
                  <a:srgbClr val="00B0F0"/>
                </a:solidFill>
              </a:rPr>
              <a:t>conviction</a:t>
            </a:r>
            <a:r>
              <a:rPr lang="en-US" sz="3200" dirty="0"/>
              <a:t>.”</a:t>
            </a:r>
          </a:p>
          <a:p>
            <a:pPr lvl="1"/>
            <a:r>
              <a:rPr lang="en-US" sz="2800" dirty="0"/>
              <a:t>Merriam-</a:t>
            </a:r>
            <a:r>
              <a:rPr lang="en-US" sz="2800" dirty="0" err="1"/>
              <a:t>Webster.com</a:t>
            </a:r>
            <a:endParaRPr lang="en-US" sz="2800" dirty="0"/>
          </a:p>
          <a:p>
            <a:pPr lvl="1"/>
            <a:endParaRPr lang="en-US" dirty="0"/>
          </a:p>
          <a:p>
            <a:endParaRPr lang="en-US" dirty="0"/>
          </a:p>
        </p:txBody>
      </p:sp>
      <p:pic>
        <p:nvPicPr>
          <p:cNvPr id="5" name="Picture 4">
            <a:extLst>
              <a:ext uri="{FF2B5EF4-FFF2-40B4-BE49-F238E27FC236}">
                <a16:creationId xmlns:a16="http://schemas.microsoft.com/office/drawing/2014/main" id="{6CEC99BB-83ED-4A49-852B-05C9A560F928}"/>
              </a:ext>
            </a:extLst>
          </p:cNvPr>
          <p:cNvPicPr>
            <a:picLocks noChangeAspect="1"/>
          </p:cNvPicPr>
          <p:nvPr/>
        </p:nvPicPr>
        <p:blipFill rotWithShape="1">
          <a:blip r:embed="rId3"/>
          <a:srcRect l="21260" t="10461" r="19973" b="9931"/>
          <a:stretch/>
        </p:blipFill>
        <p:spPr>
          <a:xfrm>
            <a:off x="509953" y="597877"/>
            <a:ext cx="2409092" cy="4549592"/>
          </a:xfrm>
          <a:prstGeom prst="rect">
            <a:avLst/>
          </a:prstGeom>
        </p:spPr>
      </p:pic>
    </p:spTree>
    <p:extLst>
      <p:ext uri="{BB962C8B-B14F-4D97-AF65-F5344CB8AC3E}">
        <p14:creationId xmlns:p14="http://schemas.microsoft.com/office/powerpoint/2010/main" val="338300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54E91-B1E0-B248-BCA4-7DD2EE15145B}"/>
              </a:ext>
            </a:extLst>
          </p:cNvPr>
          <p:cNvSpPr>
            <a:spLocks noGrp="1"/>
          </p:cNvSpPr>
          <p:nvPr>
            <p:ph type="title"/>
          </p:nvPr>
        </p:nvSpPr>
        <p:spPr/>
        <p:txBody>
          <a:bodyPr/>
          <a:lstStyle/>
          <a:p>
            <a:pPr algn="ctr"/>
            <a:r>
              <a:rPr lang="en-US" dirty="0"/>
              <a:t>Steadfast In Faith &amp; Purpose</a:t>
            </a:r>
          </a:p>
        </p:txBody>
      </p:sp>
      <p:sp>
        <p:nvSpPr>
          <p:cNvPr id="3" name="Content Placeholder 2">
            <a:extLst>
              <a:ext uri="{FF2B5EF4-FFF2-40B4-BE49-F238E27FC236}">
                <a16:creationId xmlns:a16="http://schemas.microsoft.com/office/drawing/2014/main" id="{832CE85A-2377-624F-A285-307D7FC6BC71}"/>
              </a:ext>
            </a:extLst>
          </p:cNvPr>
          <p:cNvSpPr>
            <a:spLocks noGrp="1"/>
          </p:cNvSpPr>
          <p:nvPr>
            <p:ph idx="1"/>
          </p:nvPr>
        </p:nvSpPr>
        <p:spPr>
          <a:xfrm>
            <a:off x="575894" y="1363089"/>
            <a:ext cx="7886701" cy="3626115"/>
          </a:xfrm>
        </p:spPr>
        <p:txBody>
          <a:bodyPr>
            <a:normAutofit/>
          </a:bodyPr>
          <a:lstStyle/>
          <a:p>
            <a:r>
              <a:rPr lang="en-US" dirty="0"/>
              <a:t>Greek: Strong’s #1476 “</a:t>
            </a:r>
            <a:r>
              <a:rPr lang="en-US" i="1" dirty="0" err="1"/>
              <a:t>hedraios</a:t>
            </a:r>
            <a:r>
              <a:rPr lang="en-US" i="1" dirty="0"/>
              <a:t>.” Only 3 NT Uses. </a:t>
            </a:r>
            <a:endParaRPr lang="en-US" dirty="0"/>
          </a:p>
          <a:p>
            <a:pPr lvl="1"/>
            <a:r>
              <a:rPr lang="en-US" b="1" dirty="0">
                <a:solidFill>
                  <a:srgbClr val="00B0F0"/>
                </a:solidFill>
              </a:rPr>
              <a:t>Emphasis on Faith </a:t>
            </a:r>
            <a:r>
              <a:rPr lang="en-US" dirty="0"/>
              <a:t>(Colossians 1:23)</a:t>
            </a:r>
          </a:p>
          <a:p>
            <a:pPr lvl="1"/>
            <a:r>
              <a:rPr lang="en-US" b="1" dirty="0">
                <a:solidFill>
                  <a:srgbClr val="00B0F0"/>
                </a:solidFill>
              </a:rPr>
              <a:t>Emphasis on Purpose </a:t>
            </a:r>
            <a:r>
              <a:rPr lang="en-US" dirty="0"/>
              <a:t>(1 Corinthians 7:37)</a:t>
            </a:r>
          </a:p>
          <a:p>
            <a:r>
              <a:rPr lang="en-US" dirty="0"/>
              <a:t>Defining Steadfast</a:t>
            </a:r>
          </a:p>
          <a:p>
            <a:pPr lvl="1"/>
            <a:r>
              <a:rPr lang="en-US" dirty="0"/>
              <a:t>Greek: To Sit. To Firmly Hold Your Position.  </a:t>
            </a:r>
          </a:p>
          <a:p>
            <a:pPr lvl="1"/>
            <a:r>
              <a:rPr lang="en-US" dirty="0"/>
              <a:t>English: Place + Firmly Fixed</a:t>
            </a:r>
            <a:br>
              <a:rPr lang="en-US" dirty="0"/>
            </a:br>
            <a:r>
              <a:rPr lang="en-US" dirty="0"/>
              <a:t>Place, such as in Home</a:t>
            </a:r>
            <a:r>
              <a:rPr lang="en-US" u="sng" dirty="0"/>
              <a:t>stead</a:t>
            </a:r>
            <a:r>
              <a:rPr lang="en-US" dirty="0"/>
              <a:t>. </a:t>
            </a:r>
            <a:br>
              <a:rPr lang="en-US" dirty="0"/>
            </a:br>
            <a:r>
              <a:rPr lang="en-US" dirty="0"/>
              <a:t>Fast, such as in </a:t>
            </a:r>
            <a:r>
              <a:rPr lang="en-US" u="sng" dirty="0"/>
              <a:t>Fast</a:t>
            </a:r>
            <a:r>
              <a:rPr lang="en-US" dirty="0"/>
              <a:t>ened</a:t>
            </a:r>
          </a:p>
        </p:txBody>
      </p:sp>
      <p:pic>
        <p:nvPicPr>
          <p:cNvPr id="5" name="Picture 4">
            <a:extLst>
              <a:ext uri="{FF2B5EF4-FFF2-40B4-BE49-F238E27FC236}">
                <a16:creationId xmlns:a16="http://schemas.microsoft.com/office/drawing/2014/main" id="{FADC9EF3-5A2A-0543-A263-929337934D90}"/>
              </a:ext>
            </a:extLst>
          </p:cNvPr>
          <p:cNvPicPr>
            <a:picLocks noChangeAspect="1"/>
          </p:cNvPicPr>
          <p:nvPr/>
        </p:nvPicPr>
        <p:blipFill>
          <a:blip r:embed="rId3"/>
          <a:stretch>
            <a:fillRect/>
          </a:stretch>
        </p:blipFill>
        <p:spPr>
          <a:xfrm>
            <a:off x="1370091" y="1215477"/>
            <a:ext cx="6415751" cy="4112662"/>
          </a:xfrm>
          <a:prstGeom prst="rect">
            <a:avLst/>
          </a:prstGeom>
        </p:spPr>
      </p:pic>
    </p:spTree>
    <p:extLst>
      <p:ext uri="{BB962C8B-B14F-4D97-AF65-F5344CB8AC3E}">
        <p14:creationId xmlns:p14="http://schemas.microsoft.com/office/powerpoint/2010/main" val="427226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54E91-B1E0-B248-BCA4-7DD2EE15145B}"/>
              </a:ext>
            </a:extLst>
          </p:cNvPr>
          <p:cNvSpPr>
            <a:spLocks noGrp="1"/>
          </p:cNvSpPr>
          <p:nvPr>
            <p:ph type="title"/>
          </p:nvPr>
        </p:nvSpPr>
        <p:spPr/>
        <p:txBody>
          <a:bodyPr/>
          <a:lstStyle/>
          <a:p>
            <a:pPr algn="ctr"/>
            <a:r>
              <a:rPr lang="en-US" dirty="0"/>
              <a:t>Steadfast In Faith &amp; Purpose</a:t>
            </a:r>
          </a:p>
        </p:txBody>
      </p:sp>
      <p:sp>
        <p:nvSpPr>
          <p:cNvPr id="3" name="Content Placeholder 2">
            <a:extLst>
              <a:ext uri="{FF2B5EF4-FFF2-40B4-BE49-F238E27FC236}">
                <a16:creationId xmlns:a16="http://schemas.microsoft.com/office/drawing/2014/main" id="{832CE85A-2377-624F-A285-307D7FC6BC71}"/>
              </a:ext>
            </a:extLst>
          </p:cNvPr>
          <p:cNvSpPr>
            <a:spLocks noGrp="1"/>
          </p:cNvSpPr>
          <p:nvPr>
            <p:ph idx="1"/>
          </p:nvPr>
        </p:nvSpPr>
        <p:spPr>
          <a:xfrm>
            <a:off x="628649" y="1521354"/>
            <a:ext cx="8198827" cy="3626115"/>
          </a:xfrm>
        </p:spPr>
        <p:txBody>
          <a:bodyPr>
            <a:normAutofit lnSpcReduction="10000"/>
          </a:bodyPr>
          <a:lstStyle/>
          <a:p>
            <a:r>
              <a:rPr lang="en-US" dirty="0"/>
              <a:t>To “Be” Steadfast Requires A Choice. Luke 14:7-11</a:t>
            </a:r>
          </a:p>
          <a:p>
            <a:pPr lvl="1"/>
            <a:r>
              <a:rPr lang="en-US" dirty="0"/>
              <a:t>Choose Where To Sit with Humility &amp; Wisdom.</a:t>
            </a:r>
          </a:p>
          <a:p>
            <a:pPr lvl="1"/>
            <a:r>
              <a:rPr lang="en-US" dirty="0"/>
              <a:t>Conscious Consideration.</a:t>
            </a:r>
          </a:p>
          <a:p>
            <a:pPr lvl="1"/>
            <a:r>
              <a:rPr lang="en-US" dirty="0"/>
              <a:t>Purposeful Choice.  </a:t>
            </a:r>
          </a:p>
          <a:p>
            <a:pPr lvl="1"/>
            <a:r>
              <a:rPr lang="en-US" dirty="0"/>
              <a:t>Moral Motivation. </a:t>
            </a:r>
          </a:p>
          <a:p>
            <a:r>
              <a:rPr lang="en-US" dirty="0"/>
              <a:t>Ideally, Being Steadfast </a:t>
            </a:r>
            <a:r>
              <a:rPr lang="en-US" dirty="0">
                <a:solidFill>
                  <a:srgbClr val="ED9641"/>
                </a:solidFill>
              </a:rPr>
              <a:t>Begins With </a:t>
            </a:r>
            <a:r>
              <a:rPr lang="en-US" dirty="0"/>
              <a:t>A Recognition of the Facts &amp; A Determination To Respond Accordingly.</a:t>
            </a:r>
          </a:p>
          <a:p>
            <a:r>
              <a:rPr lang="en-US" dirty="0"/>
              <a:t>And Is </a:t>
            </a:r>
            <a:r>
              <a:rPr lang="en-US" dirty="0">
                <a:solidFill>
                  <a:srgbClr val="ED9641"/>
                </a:solidFill>
              </a:rPr>
              <a:t>Then Maintained </a:t>
            </a:r>
            <a:r>
              <a:rPr lang="en-US" dirty="0"/>
              <a:t>With Honor &amp; Devotion, </a:t>
            </a:r>
            <a:br>
              <a:rPr lang="en-US" dirty="0"/>
            </a:br>
            <a:r>
              <a:rPr lang="en-US" dirty="0"/>
              <a:t>Not Merely A Regretful Obligation.  </a:t>
            </a:r>
          </a:p>
        </p:txBody>
      </p:sp>
    </p:spTree>
    <p:extLst>
      <p:ext uri="{BB962C8B-B14F-4D97-AF65-F5344CB8AC3E}">
        <p14:creationId xmlns:p14="http://schemas.microsoft.com/office/powerpoint/2010/main" val="71515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D06F99-3E2F-1247-939B-7FD27D8DA6F5}"/>
              </a:ext>
            </a:extLst>
          </p:cNvPr>
          <p:cNvPicPr>
            <a:picLocks noChangeAspect="1"/>
          </p:cNvPicPr>
          <p:nvPr/>
        </p:nvPicPr>
        <p:blipFill>
          <a:blip r:embed="rId3"/>
          <a:stretch>
            <a:fillRect/>
          </a:stretch>
        </p:blipFill>
        <p:spPr>
          <a:xfrm>
            <a:off x="0" y="0"/>
            <a:ext cx="9144000" cy="5715000"/>
          </a:xfrm>
          <a:prstGeom prst="rect">
            <a:avLst/>
          </a:prstGeom>
        </p:spPr>
      </p:pic>
      <p:sp>
        <p:nvSpPr>
          <p:cNvPr id="3" name="Content Placeholder 2">
            <a:extLst>
              <a:ext uri="{FF2B5EF4-FFF2-40B4-BE49-F238E27FC236}">
                <a16:creationId xmlns:a16="http://schemas.microsoft.com/office/drawing/2014/main" id="{22B8899E-EB06-0445-8D7D-5FFDF70C7BB4}"/>
              </a:ext>
            </a:extLst>
          </p:cNvPr>
          <p:cNvSpPr>
            <a:spLocks noGrp="1"/>
          </p:cNvSpPr>
          <p:nvPr>
            <p:ph idx="1"/>
          </p:nvPr>
        </p:nvSpPr>
        <p:spPr>
          <a:xfrm>
            <a:off x="628650" y="2372201"/>
            <a:ext cx="7886700" cy="2685623"/>
          </a:xfrm>
        </p:spPr>
        <p:txBody>
          <a:bodyPr>
            <a:normAutofit/>
          </a:bodyPr>
          <a:lstStyle/>
          <a:p>
            <a:pPr algn="ctr"/>
            <a:r>
              <a:rPr lang="en-US" sz="3600" dirty="0"/>
              <a:t>In 1 Corinthians 15, </a:t>
            </a:r>
            <a:br>
              <a:rPr lang="en-US" sz="3600" dirty="0"/>
            </a:br>
            <a:r>
              <a:rPr lang="en-US" sz="3600" dirty="0"/>
              <a:t>Becoming Steadfast Is A Response To Our </a:t>
            </a:r>
            <a:r>
              <a:rPr lang="en-US" sz="3600" dirty="0">
                <a:solidFill>
                  <a:srgbClr val="ED9641"/>
                </a:solidFill>
              </a:rPr>
              <a:t>CERTAIN</a:t>
            </a:r>
            <a:r>
              <a:rPr lang="en-US" sz="3600" dirty="0">
                <a:solidFill>
                  <a:schemeClr val="accent2"/>
                </a:solidFill>
              </a:rPr>
              <a:t> </a:t>
            </a:r>
            <a:r>
              <a:rPr lang="en-US" sz="3600" dirty="0"/>
              <a:t>Victory In Christ.</a:t>
            </a:r>
          </a:p>
          <a:p>
            <a:pPr algn="ctr"/>
            <a:r>
              <a:rPr lang="en-US" sz="3600" dirty="0"/>
              <a:t>Paul’s Conclusion In Vs. 58 Is A Vivid Picture of </a:t>
            </a:r>
            <a:r>
              <a:rPr lang="en-US" sz="3600" dirty="0">
                <a:solidFill>
                  <a:srgbClr val="ED9641"/>
                </a:solidFill>
              </a:rPr>
              <a:t>What We Can Become</a:t>
            </a:r>
            <a:r>
              <a:rPr lang="en-US" sz="3600" dirty="0"/>
              <a:t>.</a:t>
            </a:r>
          </a:p>
        </p:txBody>
      </p:sp>
    </p:spTree>
    <p:extLst>
      <p:ext uri="{BB962C8B-B14F-4D97-AF65-F5344CB8AC3E}">
        <p14:creationId xmlns:p14="http://schemas.microsoft.com/office/powerpoint/2010/main" val="184268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F99A-73BD-9744-A65D-72A1CCFEE9E5}"/>
              </a:ext>
            </a:extLst>
          </p:cNvPr>
          <p:cNvSpPr>
            <a:spLocks noGrp="1"/>
          </p:cNvSpPr>
          <p:nvPr>
            <p:ph type="title"/>
          </p:nvPr>
        </p:nvSpPr>
        <p:spPr/>
        <p:txBody>
          <a:bodyPr>
            <a:normAutofit/>
          </a:bodyPr>
          <a:lstStyle/>
          <a:p>
            <a:pPr algn="ctr"/>
            <a:r>
              <a:rPr lang="en-US" dirty="0"/>
              <a:t>1 Corinthians 15 Helps Christians…</a:t>
            </a:r>
          </a:p>
        </p:txBody>
      </p:sp>
      <p:sp>
        <p:nvSpPr>
          <p:cNvPr id="3" name="Content Placeholder 2">
            <a:extLst>
              <a:ext uri="{FF2B5EF4-FFF2-40B4-BE49-F238E27FC236}">
                <a16:creationId xmlns:a16="http://schemas.microsoft.com/office/drawing/2014/main" id="{CD474AD4-EF3B-5C42-99F8-338FE2B00631}"/>
              </a:ext>
            </a:extLst>
          </p:cNvPr>
          <p:cNvSpPr>
            <a:spLocks noGrp="1"/>
          </p:cNvSpPr>
          <p:nvPr>
            <p:ph idx="1"/>
          </p:nvPr>
        </p:nvSpPr>
        <p:spPr/>
        <p:txBody>
          <a:bodyPr>
            <a:normAutofit/>
          </a:bodyPr>
          <a:lstStyle/>
          <a:p>
            <a:r>
              <a:rPr lang="en-US" sz="2600" dirty="0"/>
              <a:t>Become Fully Convinced of the Truth &amp; Value of The Gospel.</a:t>
            </a:r>
          </a:p>
          <a:p>
            <a:r>
              <a:rPr lang="en-US" sz="2600" dirty="0"/>
              <a:t>Accept The Possibility of All Difficulties Including Death.</a:t>
            </a:r>
          </a:p>
          <a:p>
            <a:r>
              <a:rPr lang="en-US" sz="2600" dirty="0"/>
              <a:t>Know They Are Not Alone, Even When Others Are Not Present.</a:t>
            </a:r>
          </a:p>
          <a:p>
            <a:r>
              <a:rPr lang="en-US" sz="2600" dirty="0"/>
              <a:t>Determine Not To Give Up or Retreat From Their Confession of Loyalty &amp; Sacrifice.</a:t>
            </a:r>
          </a:p>
          <a:p>
            <a:r>
              <a:rPr lang="en-US" sz="2600" dirty="0"/>
              <a:t>View Our Coming Victory With Real &amp; Meaningful Hope.</a:t>
            </a:r>
          </a:p>
        </p:txBody>
      </p:sp>
    </p:spTree>
    <p:extLst>
      <p:ext uri="{BB962C8B-B14F-4D97-AF65-F5344CB8AC3E}">
        <p14:creationId xmlns:p14="http://schemas.microsoft.com/office/powerpoint/2010/main" val="74159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5AD2A-7C47-5844-8FB7-8F60C4FF3432}"/>
              </a:ext>
            </a:extLst>
          </p:cNvPr>
          <p:cNvSpPr>
            <a:spLocks noGrp="1"/>
          </p:cNvSpPr>
          <p:nvPr>
            <p:ph type="title"/>
          </p:nvPr>
        </p:nvSpPr>
        <p:spPr/>
        <p:txBody>
          <a:bodyPr/>
          <a:lstStyle/>
          <a:p>
            <a:pPr algn="ctr"/>
            <a:r>
              <a:rPr lang="en-US" dirty="0"/>
              <a:t>Steadfast Is Just The Beginning</a:t>
            </a:r>
          </a:p>
        </p:txBody>
      </p:sp>
      <p:sp>
        <p:nvSpPr>
          <p:cNvPr id="3" name="Content Placeholder 2">
            <a:extLst>
              <a:ext uri="{FF2B5EF4-FFF2-40B4-BE49-F238E27FC236}">
                <a16:creationId xmlns:a16="http://schemas.microsoft.com/office/drawing/2014/main" id="{655C06AE-4E5E-6042-9622-1D61D672CA80}"/>
              </a:ext>
            </a:extLst>
          </p:cNvPr>
          <p:cNvSpPr>
            <a:spLocks noGrp="1"/>
          </p:cNvSpPr>
          <p:nvPr>
            <p:ph idx="1"/>
          </p:nvPr>
        </p:nvSpPr>
        <p:spPr/>
        <p:txBody>
          <a:bodyPr>
            <a:normAutofit lnSpcReduction="10000"/>
          </a:bodyPr>
          <a:lstStyle/>
          <a:p>
            <a:r>
              <a:rPr lang="en-US" dirty="0"/>
              <a:t>Be </a:t>
            </a:r>
            <a:r>
              <a:rPr lang="en-US" dirty="0">
                <a:solidFill>
                  <a:srgbClr val="ED9641"/>
                </a:solidFill>
              </a:rPr>
              <a:t>Immovable</a:t>
            </a:r>
            <a:r>
              <a:rPr lang="en-US" dirty="0"/>
              <a:t>: </a:t>
            </a:r>
            <a:r>
              <a:rPr lang="en-US" i="1" dirty="0" err="1"/>
              <a:t>ametakinētos</a:t>
            </a:r>
            <a:r>
              <a:rPr lang="en-US" i="1" dirty="0"/>
              <a:t> (</a:t>
            </a:r>
            <a:r>
              <a:rPr lang="en-US" i="1" dirty="0" err="1"/>
              <a:t>Strongs</a:t>
            </a:r>
            <a:r>
              <a:rPr lang="en-US" i="1" dirty="0"/>
              <a:t> #277)</a:t>
            </a:r>
            <a:endParaRPr lang="en-US" dirty="0"/>
          </a:p>
          <a:p>
            <a:pPr lvl="1"/>
            <a:r>
              <a:rPr lang="en-US" i="1" dirty="0"/>
              <a:t>“a” = Not  “</a:t>
            </a:r>
            <a:r>
              <a:rPr lang="en-US" i="1" dirty="0" err="1"/>
              <a:t>metakinētos</a:t>
            </a:r>
            <a:r>
              <a:rPr lang="en-US" i="1" dirty="0"/>
              <a:t>” To Move Away</a:t>
            </a:r>
          </a:p>
          <a:p>
            <a:pPr lvl="1"/>
            <a:r>
              <a:rPr lang="en-US" dirty="0"/>
              <a:t>Maintaining Our Steadfast Faith, Even Under Pressure.</a:t>
            </a:r>
          </a:p>
          <a:p>
            <a:r>
              <a:rPr lang="en-US" dirty="0"/>
              <a:t>Be </a:t>
            </a:r>
            <a:r>
              <a:rPr lang="en-US" dirty="0">
                <a:solidFill>
                  <a:srgbClr val="ED9641"/>
                </a:solidFill>
              </a:rPr>
              <a:t>Always Abounding </a:t>
            </a:r>
            <a:r>
              <a:rPr lang="en-US" dirty="0"/>
              <a:t>In The </a:t>
            </a:r>
            <a:r>
              <a:rPr lang="en-US" dirty="0">
                <a:solidFill>
                  <a:srgbClr val="ED9641"/>
                </a:solidFill>
              </a:rPr>
              <a:t>Work</a:t>
            </a:r>
            <a:r>
              <a:rPr lang="en-US" dirty="0"/>
              <a:t> of the Lord</a:t>
            </a:r>
          </a:p>
          <a:p>
            <a:pPr lvl="1"/>
            <a:r>
              <a:rPr lang="en-US" dirty="0"/>
              <a:t>In Frequency: Constant</a:t>
            </a:r>
          </a:p>
          <a:p>
            <a:pPr lvl="1"/>
            <a:r>
              <a:rPr lang="en-US" dirty="0"/>
              <a:t>In Measure: Overflowing</a:t>
            </a:r>
          </a:p>
          <a:p>
            <a:pPr lvl="1"/>
            <a:r>
              <a:rPr lang="en-US" dirty="0"/>
              <a:t>In Effort: Diligently Excelling</a:t>
            </a:r>
          </a:p>
          <a:p>
            <a:r>
              <a:rPr lang="en-US" dirty="0"/>
              <a:t>Knowing That Your Toil Is </a:t>
            </a:r>
            <a:r>
              <a:rPr lang="en-US" dirty="0">
                <a:solidFill>
                  <a:srgbClr val="ED9641"/>
                </a:solidFill>
              </a:rPr>
              <a:t>Not In Vain </a:t>
            </a:r>
            <a:r>
              <a:rPr lang="en-US" dirty="0"/>
              <a:t>In The Lord.</a:t>
            </a:r>
          </a:p>
          <a:p>
            <a:pPr lvl="1"/>
            <a:r>
              <a:rPr lang="en-US" dirty="0"/>
              <a:t>The Evil Influences (Then &amp; Now) Are Fully Refuted.</a:t>
            </a:r>
          </a:p>
          <a:p>
            <a:pPr lvl="1"/>
            <a:endParaRPr lang="en-US" dirty="0"/>
          </a:p>
          <a:p>
            <a:pPr lvl="1"/>
            <a:endParaRPr lang="en-US" dirty="0"/>
          </a:p>
          <a:p>
            <a:pPr marL="342900" lvl="1" indent="0">
              <a:buNone/>
            </a:pPr>
            <a:endParaRPr lang="en-US" dirty="0"/>
          </a:p>
        </p:txBody>
      </p:sp>
    </p:spTree>
    <p:extLst>
      <p:ext uri="{BB962C8B-B14F-4D97-AF65-F5344CB8AC3E}">
        <p14:creationId xmlns:p14="http://schemas.microsoft.com/office/powerpoint/2010/main" val="59813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909</TotalTime>
  <Words>2240</Words>
  <Application>Microsoft Macintosh PowerPoint</Application>
  <PresentationFormat>On-screen Show (16:10)</PresentationFormat>
  <Paragraphs>209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The Battle of Maldon  August 11, 991 AD</vt:lpstr>
      <vt:lpstr>PowerPoint Presentation</vt:lpstr>
      <vt:lpstr>Be Steadfast…</vt:lpstr>
      <vt:lpstr>Steadfast In Faith &amp; Purpose</vt:lpstr>
      <vt:lpstr>Steadfast In Faith &amp; Purpose</vt:lpstr>
      <vt:lpstr>PowerPoint Presentation</vt:lpstr>
      <vt:lpstr>1 Corinthians 15 Helps Christians…</vt:lpstr>
      <vt:lpstr>Steadfast Is Just The Beginning</vt:lpstr>
      <vt:lpstr>PowerPoint Presentation</vt:lpstr>
      <vt:lpstr>The Blessings of 1 Corinthians 15</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Phillip Shumake</cp:lastModifiedBy>
  <cp:revision>132</cp:revision>
  <dcterms:created xsi:type="dcterms:W3CDTF">2020-08-27T18:38:39Z</dcterms:created>
  <dcterms:modified xsi:type="dcterms:W3CDTF">2020-09-18T17:52:15Z</dcterms:modified>
</cp:coreProperties>
</file>