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93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4"/>
    <p:restoredTop sz="86918" autoAdjust="0"/>
  </p:normalViewPr>
  <p:slideViewPr>
    <p:cSldViewPr snapToGrid="0" snapToObjects="1">
      <p:cViewPr varScale="1">
        <p:scale>
          <a:sx n="85" d="100"/>
          <a:sy n="85" d="100"/>
        </p:scale>
        <p:origin x="12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0A45A-FCAC-A047-9C31-20DF41A3ACA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8246" y="149881"/>
            <a:ext cx="4247667" cy="265513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8783" y="2954895"/>
            <a:ext cx="6458847" cy="60300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64695" y="571501"/>
            <a:ext cx="89293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95CB-5F1D-7742-AE24-DE14A0BD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4813" y="41275"/>
            <a:ext cx="3690937" cy="230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783" y="2349501"/>
            <a:ext cx="6458847" cy="6635474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4813" y="41275"/>
            <a:ext cx="3690937" cy="230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783" y="2349501"/>
            <a:ext cx="6458847" cy="6635474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4813" y="41275"/>
            <a:ext cx="3690937" cy="230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783" y="2349501"/>
            <a:ext cx="6458847" cy="6635474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2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4813" y="41275"/>
            <a:ext cx="3690937" cy="230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783" y="2349501"/>
            <a:ext cx="6458847" cy="6635474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8237-2508-E347-BDD1-81B9EEFB1C0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D3EC-433E-5E4C-B62A-5F8668BC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5EC-9C0D-1B4C-B286-CE2E884C5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27E5B-AFDC-1E4B-906E-F5B3692A7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AE6CC-38F3-084C-A36D-49BF141F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F99A-73BD-9744-A65D-72A1CCFE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36"/>
            <a:ext cx="8058150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Victory Statement - I Corinthians 15:50-57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AD4-EF3B-5C42-99F8-338FE2B0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7" y="977153"/>
            <a:ext cx="8570259" cy="44106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baseline="30000" dirty="0"/>
              <a:t>50 </a:t>
            </a:r>
            <a:r>
              <a:rPr lang="en-US" i="1" dirty="0"/>
              <a:t>I tell you this, brothers: flesh and blood cannot inherit the kingdom of God, nor does the perishable inherit the imperishable. </a:t>
            </a:r>
            <a:r>
              <a:rPr lang="en-US" b="1" i="1" baseline="30000" dirty="0"/>
              <a:t>51 </a:t>
            </a:r>
            <a:r>
              <a:rPr lang="en-US" i="1" dirty="0"/>
              <a:t>Behold! I tell you a mystery. We shall not all sleep, but we shall all be changed, </a:t>
            </a:r>
            <a:r>
              <a:rPr lang="en-US" b="1" i="1" baseline="30000" dirty="0"/>
              <a:t>52 </a:t>
            </a:r>
            <a:r>
              <a:rPr lang="en-US" i="1" dirty="0"/>
              <a:t>in a moment, in the twinkling of an eye, at the last trumpet. For the trumpet will sound, and the dead will be raised imperishable, and we shall be changed. </a:t>
            </a:r>
            <a:r>
              <a:rPr lang="en-US" b="1" i="1" baseline="30000" dirty="0"/>
              <a:t>53 </a:t>
            </a:r>
            <a:r>
              <a:rPr lang="en-US" i="1" dirty="0"/>
              <a:t>For this perishable body must put on the imperishable, and this mortal body must put on immortality. </a:t>
            </a:r>
            <a:r>
              <a:rPr lang="en-US" b="1" i="1" baseline="30000" dirty="0"/>
              <a:t>54 </a:t>
            </a:r>
            <a:r>
              <a:rPr lang="en-US" i="1" dirty="0"/>
              <a:t>When the perishable puts on the imperishable, and the mortal puts on immortality, then shall come to pass the saying that is written: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“Death is swallowed up in victory.”</a:t>
            </a:r>
            <a:br>
              <a:rPr lang="en-US" i="1" dirty="0"/>
            </a:br>
            <a:r>
              <a:rPr lang="en-US" b="1" i="1" baseline="30000" dirty="0"/>
              <a:t>55 </a:t>
            </a:r>
            <a:r>
              <a:rPr lang="en-US" i="1" dirty="0"/>
              <a:t>“O death, where is your victory?</a:t>
            </a:r>
            <a:br>
              <a:rPr lang="en-US" i="1" dirty="0"/>
            </a:br>
            <a:r>
              <a:rPr lang="en-US" i="1" dirty="0"/>
              <a:t>    O death, where is your sting?”</a:t>
            </a:r>
            <a:endParaRPr lang="en-US" dirty="0"/>
          </a:p>
          <a:p>
            <a:pPr marL="0" indent="0">
              <a:buNone/>
            </a:pPr>
            <a:r>
              <a:rPr lang="en-US" b="1" i="1" baseline="30000" dirty="0"/>
              <a:t>56 </a:t>
            </a:r>
            <a:r>
              <a:rPr lang="en-US" i="1" dirty="0"/>
              <a:t>The sting of death is sin, and the power of sin is the law. </a:t>
            </a:r>
            <a:r>
              <a:rPr lang="en-US" b="1" i="1" baseline="30000" dirty="0"/>
              <a:t>57 </a:t>
            </a:r>
            <a:r>
              <a:rPr lang="en-US" i="1" dirty="0"/>
              <a:t>But thanks be to God, who gives us the victory through our Lord Jesus Christ.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F99A-73BD-9744-A65D-72A1CC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I Corinthians 15:58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AD4-EF3B-5C42-99F8-338FE2B0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61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Therefore, my beloved brothers, be steadfast, immovable, always abounding in the work of the Lord, knowing that in the Lord your labor is not in vain.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6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72458"/>
              </p:ext>
            </p:extLst>
          </p:nvPr>
        </p:nvGraphicFramePr>
        <p:xfrm>
          <a:off x="478101" y="338101"/>
          <a:ext cx="8399417" cy="5077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Sermon Title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Overview: Steadfast in The LORD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September 20, 2020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Hope and Victory: 1 Corinthians 15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October 18, 2020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Steadfast in The Gospel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November 15, 2020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Steadfast in Sound Doctrine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December 20, 2020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Immovable Against False Teachings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January 17,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Immovable Against Temptations &amp; Evil Companions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February 21,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Immovable Against Skepticism &amp; Struggles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March 21,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Depending on God’s Grace &amp; Strength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April 18,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Abounding In Our Work Together As A Church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May 16,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Abounding In Personal Morality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June 20,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Abounding In Personal Love &amp; Good Deeds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July 18,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Conclusion: Our Labor Is Not In Vain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August 15, 2021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9DEDC0D-1B42-D44A-8E53-10142DA60B37}"/>
              </a:ext>
            </a:extLst>
          </p:cNvPr>
          <p:cNvSpPr/>
          <p:nvPr/>
        </p:nvSpPr>
        <p:spPr>
          <a:xfrm>
            <a:off x="521208" y="1086522"/>
            <a:ext cx="8313202" cy="41440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F99A-73BD-9744-A65D-72A1CC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I Corinthians 15:58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AD4-EF3B-5C42-99F8-338FE2B0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61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Therefore, my beloved brothers, be steadfast, immovable, always abounding in the work of the Lord, knowing that in the Lord your labor is not in vain.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415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F99A-73BD-9744-A65D-72A1CC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I Corinthians 15:58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AD4-EF3B-5C42-99F8-338FE2B0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54" y="1407752"/>
            <a:ext cx="7886700" cy="3626115"/>
          </a:xfrm>
        </p:spPr>
        <p:txBody>
          <a:bodyPr>
            <a:normAutofit/>
          </a:bodyPr>
          <a:lstStyle/>
          <a:p>
            <a:pPr lvl="0"/>
            <a:r>
              <a:rPr lang="en-US" i="1" dirty="0"/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– a conclusion</a:t>
            </a:r>
          </a:p>
          <a:p>
            <a:pPr lvl="0"/>
            <a:r>
              <a:rPr lang="en-US" i="1" dirty="0"/>
              <a:t>beloved brothers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– addressed to Christians</a:t>
            </a:r>
          </a:p>
          <a:p>
            <a:pPr lvl="0"/>
            <a:r>
              <a:rPr lang="en-US" i="1" dirty="0"/>
              <a:t>be steadfast, immovable </a:t>
            </a:r>
            <a:r>
              <a:rPr lang="en-US" dirty="0">
                <a:solidFill>
                  <a:srgbClr val="FFC000"/>
                </a:solidFill>
              </a:rPr>
              <a:t>– demands stability and lack of movement</a:t>
            </a:r>
          </a:p>
          <a:p>
            <a:pPr lvl="0"/>
            <a:r>
              <a:rPr lang="en-US" i="1" dirty="0"/>
              <a:t>always abounding in the Lord’s work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– yet demands action and effort</a:t>
            </a:r>
          </a:p>
          <a:p>
            <a:pPr lvl="0"/>
            <a:r>
              <a:rPr lang="en-US" i="1" dirty="0"/>
              <a:t>knowing your labor is not in vain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– involves confidence and assurance</a:t>
            </a:r>
          </a:p>
          <a:p>
            <a:pPr marL="0" indent="0" algn="ctr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54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F99A-73BD-9744-A65D-72A1CCFE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I Corinthians 15:1-2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AD4-EF3B-5C42-99F8-338FE2B0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61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Now I would remind you, brothers, of the gospel I preached to you, which you received, </a:t>
            </a:r>
            <a:r>
              <a:rPr lang="en-US" sz="3200" i="1" dirty="0">
                <a:solidFill>
                  <a:srgbClr val="FFC000"/>
                </a:solidFill>
              </a:rPr>
              <a:t>in which you stand</a:t>
            </a:r>
            <a:r>
              <a:rPr lang="en-US" sz="3200" i="1" dirty="0"/>
              <a:t>, </a:t>
            </a:r>
            <a:r>
              <a:rPr lang="en-US" sz="3200" b="1" i="1" baseline="30000" dirty="0"/>
              <a:t>2 </a:t>
            </a:r>
            <a:r>
              <a:rPr lang="en-US" sz="3200" i="1" dirty="0"/>
              <a:t>and by which you are being saved, </a:t>
            </a:r>
            <a:r>
              <a:rPr lang="en-US" sz="3200" i="1" dirty="0">
                <a:solidFill>
                  <a:srgbClr val="FFC000"/>
                </a:solidFill>
              </a:rPr>
              <a:t>if you hold fast </a:t>
            </a:r>
            <a:r>
              <a:rPr lang="en-US" sz="3200" i="1" dirty="0"/>
              <a:t>to the word I preached to you—</a:t>
            </a:r>
            <a:r>
              <a:rPr lang="en-US" sz="3200" i="1" dirty="0">
                <a:solidFill>
                  <a:srgbClr val="FFC000"/>
                </a:solidFill>
              </a:rPr>
              <a:t>unless you believed in vain.</a:t>
            </a:r>
            <a:endParaRPr lang="en-US" sz="36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AD2A-7C47-5844-8FB7-8F60C4FF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ED9641"/>
                </a:solidFill>
                <a:ea typeface="+mn-ea"/>
                <a:cs typeface="+mn-cs"/>
              </a:rPr>
              <a:t>A Solid Foundation (First Importance)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06AE-4E5E-6042-9622-1D61D672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28224"/>
            <a:ext cx="6858000" cy="12740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“that Christ died for our sins . . . that he was buried that he was raised on the third da</a:t>
            </a:r>
            <a:r>
              <a:rPr lang="en-US" sz="3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y”</a:t>
            </a:r>
            <a:endParaRPr lang="en-US" sz="3000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D473-A0AC-4241-ACAD-F834C3C9A02B}"/>
              </a:ext>
            </a:extLst>
          </p:cNvPr>
          <p:cNvSpPr txBox="1">
            <a:spLocks/>
          </p:cNvSpPr>
          <p:nvPr/>
        </p:nvSpPr>
        <p:spPr>
          <a:xfrm>
            <a:off x="882688" y="2718068"/>
            <a:ext cx="7378624" cy="213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Connected with scriptures</a:t>
            </a:r>
          </a:p>
          <a:p>
            <a:r>
              <a:rPr lang="en-US" sz="3600" dirty="0"/>
              <a:t>Same message as the other Apostles</a:t>
            </a:r>
          </a:p>
          <a:p>
            <a:r>
              <a:rPr lang="en-US" sz="3600" dirty="0"/>
              <a:t>Eyewitness accounts</a:t>
            </a:r>
          </a:p>
          <a:p>
            <a:pPr lvl="1"/>
            <a:endParaRPr lang="en-US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796EB27-C792-4701-91DD-601A2A2F458F}"/>
              </a:ext>
            </a:extLst>
          </p:cNvPr>
          <p:cNvSpPr/>
          <p:nvPr/>
        </p:nvSpPr>
        <p:spPr>
          <a:xfrm>
            <a:off x="1136726" y="3941437"/>
            <a:ext cx="7378624" cy="1493682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baseline="30000" dirty="0"/>
              <a:t>9 </a:t>
            </a:r>
            <a:r>
              <a:rPr lang="en-US" sz="2000" i="1" dirty="0"/>
              <a:t>For I am the least of the apostles, unworthy to be called an apostle, because I persecuted the church of God. </a:t>
            </a:r>
            <a:r>
              <a:rPr lang="en-US" sz="2000" b="1" i="1" baseline="30000" dirty="0"/>
              <a:t>10 </a:t>
            </a:r>
            <a:r>
              <a:rPr lang="en-US" sz="2000" i="1" dirty="0"/>
              <a:t>But by the grace of God I am what I am, and his grace toward me was not in vain . . . </a:t>
            </a:r>
            <a:r>
              <a:rPr lang="en-US" sz="2000" b="1" i="1" baseline="30000" dirty="0"/>
              <a:t>11 </a:t>
            </a:r>
            <a:r>
              <a:rPr lang="en-US" sz="2000" i="1" dirty="0"/>
              <a:t>Whether then it was I or they, so we preach and so you believed.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79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AD2A-7C47-5844-8FB7-8F60C4FF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ED9641"/>
                </a:solidFill>
                <a:ea typeface="+mn-ea"/>
                <a:cs typeface="+mn-cs"/>
              </a:rPr>
              <a:t>Paul’s Defense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D473-A0AC-4241-ACAD-F834C3C9A02B}"/>
              </a:ext>
            </a:extLst>
          </p:cNvPr>
          <p:cNvSpPr txBox="1">
            <a:spLocks/>
          </p:cNvSpPr>
          <p:nvPr/>
        </p:nvSpPr>
        <p:spPr>
          <a:xfrm>
            <a:off x="746987" y="1703546"/>
            <a:ext cx="7886700" cy="213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/>
            <a:r>
              <a:rPr lang="en-US" sz="4000" dirty="0"/>
              <a:t>Against False Teaching</a:t>
            </a:r>
          </a:p>
          <a:p>
            <a:pPr lvl="1"/>
            <a:endParaRPr lang="en-US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66F7CC0-48CA-4215-ABC3-D591168597B8}"/>
              </a:ext>
            </a:extLst>
          </p:cNvPr>
          <p:cNvSpPr/>
          <p:nvPr/>
        </p:nvSpPr>
        <p:spPr>
          <a:xfrm>
            <a:off x="1855694" y="2402542"/>
            <a:ext cx="6463553" cy="1524000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Now if Christ is proclaimed as raised from the dead, how can some of you say that there is no resurrection of the dead? </a:t>
            </a:r>
            <a:endParaRPr lang="en-US" sz="2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FACD3BB-BCD1-40AF-B39E-24D15A38D00B}"/>
              </a:ext>
            </a:extLst>
          </p:cNvPr>
          <p:cNvSpPr/>
          <p:nvPr/>
        </p:nvSpPr>
        <p:spPr>
          <a:xfrm>
            <a:off x="1290918" y="2539927"/>
            <a:ext cx="7224432" cy="2776144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baseline="30000" dirty="0"/>
              <a:t>20 </a:t>
            </a:r>
            <a:r>
              <a:rPr lang="en-US" sz="2400" i="1" dirty="0"/>
              <a:t>But in fact Christ has been raised from the dead, the </a:t>
            </a:r>
            <a:r>
              <a:rPr lang="en-US" sz="2400" i="1" dirty="0" err="1"/>
              <a:t>firstfruits</a:t>
            </a:r>
            <a:r>
              <a:rPr lang="en-US" sz="2400" i="1" dirty="0"/>
              <a:t> of those who have fallen asleep. </a:t>
            </a:r>
            <a:r>
              <a:rPr lang="en-US" sz="2400" b="1" i="1" baseline="30000" dirty="0"/>
              <a:t>21 </a:t>
            </a:r>
            <a:r>
              <a:rPr lang="en-US" sz="2400" i="1" dirty="0"/>
              <a:t>For as by a man came death, by a man has come also the resurrection of the dead. </a:t>
            </a:r>
            <a:r>
              <a:rPr lang="en-US" sz="2400" b="1" i="1" baseline="30000" dirty="0"/>
              <a:t>22 </a:t>
            </a:r>
            <a:r>
              <a:rPr lang="en-US" sz="2400" i="1" dirty="0"/>
              <a:t>For as in Adam all die, so also in Christ shall all be made alive. </a:t>
            </a:r>
            <a:r>
              <a:rPr lang="en-US" sz="2400" b="1" i="1" baseline="30000" dirty="0"/>
              <a:t>23 </a:t>
            </a:r>
            <a:r>
              <a:rPr lang="en-US" sz="2400" i="1" dirty="0"/>
              <a:t>But each in his own order: Christ the </a:t>
            </a:r>
            <a:r>
              <a:rPr lang="en-US" sz="2400" i="1" dirty="0" err="1"/>
              <a:t>firstfruits</a:t>
            </a:r>
            <a:r>
              <a:rPr lang="en-US" sz="2400" i="1" dirty="0"/>
              <a:t>, then at his coming those who belong to Christ.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40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AD2A-7C47-5844-8FB7-8F60C4FF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ED9641"/>
                </a:solidFill>
                <a:ea typeface="+mn-ea"/>
                <a:cs typeface="+mn-cs"/>
              </a:rPr>
              <a:t>Paul’s Defense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D473-A0AC-4241-ACAD-F834C3C9A02B}"/>
              </a:ext>
            </a:extLst>
          </p:cNvPr>
          <p:cNvSpPr txBox="1">
            <a:spLocks/>
          </p:cNvSpPr>
          <p:nvPr/>
        </p:nvSpPr>
        <p:spPr>
          <a:xfrm>
            <a:off x="746987" y="1703546"/>
            <a:ext cx="7886700" cy="213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/>
            <a:r>
              <a:rPr lang="en-US" sz="4000" dirty="0"/>
              <a:t>Against False Teaching</a:t>
            </a:r>
          </a:p>
          <a:p>
            <a:pPr marL="225425" indent="-225425"/>
            <a:r>
              <a:rPr lang="en-US" sz="4000" dirty="0"/>
              <a:t>Against Immorality</a:t>
            </a:r>
          </a:p>
          <a:p>
            <a:pPr lvl="1"/>
            <a:endParaRPr lang="en-US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9F5FB6-F5FE-4E56-9BF9-979CA9532C38}"/>
              </a:ext>
            </a:extLst>
          </p:cNvPr>
          <p:cNvSpPr/>
          <p:nvPr/>
        </p:nvSpPr>
        <p:spPr>
          <a:xfrm>
            <a:off x="1721223" y="2997579"/>
            <a:ext cx="6382871" cy="865466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If the dead are not raised, “Let us eat and drink, for tomorrow we die.”</a:t>
            </a:r>
            <a:endParaRPr lang="en-US" sz="40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8951C64-4C4D-4C95-AAB2-B1F972BB5B12}"/>
              </a:ext>
            </a:extLst>
          </p:cNvPr>
          <p:cNvSpPr/>
          <p:nvPr/>
        </p:nvSpPr>
        <p:spPr>
          <a:xfrm>
            <a:off x="1290918" y="3167456"/>
            <a:ext cx="7106095" cy="1595717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baseline="30000" dirty="0"/>
              <a:t>33 </a:t>
            </a:r>
            <a:r>
              <a:rPr lang="en-US" sz="2400" i="1" dirty="0"/>
              <a:t>Do not be deceived: “Bad company ruins good morals.” </a:t>
            </a:r>
            <a:r>
              <a:rPr lang="en-US" sz="2400" b="1" i="1" baseline="30000" dirty="0"/>
              <a:t>34 </a:t>
            </a:r>
            <a:r>
              <a:rPr lang="en-US" sz="2400" i="1" dirty="0"/>
              <a:t>Wake up from your drunken stupor, as is right, and do not go on sinning.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332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AD2A-7C47-5844-8FB7-8F60C4FF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ED9641"/>
                </a:solidFill>
                <a:ea typeface="+mn-ea"/>
                <a:cs typeface="+mn-cs"/>
              </a:rPr>
              <a:t>Paul’s Defense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D473-A0AC-4241-ACAD-F834C3C9A02B}"/>
              </a:ext>
            </a:extLst>
          </p:cNvPr>
          <p:cNvSpPr txBox="1">
            <a:spLocks/>
          </p:cNvSpPr>
          <p:nvPr/>
        </p:nvSpPr>
        <p:spPr>
          <a:xfrm>
            <a:off x="746987" y="1703546"/>
            <a:ext cx="7886700" cy="213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/>
            <a:r>
              <a:rPr lang="en-US" sz="4000" dirty="0"/>
              <a:t>Against False Teaching</a:t>
            </a:r>
          </a:p>
          <a:p>
            <a:pPr marL="225425" indent="-225425"/>
            <a:r>
              <a:rPr lang="en-US" sz="4000" dirty="0"/>
              <a:t>Against Immorality</a:t>
            </a:r>
          </a:p>
          <a:p>
            <a:pPr marL="225425" indent="-225425"/>
            <a:r>
              <a:rPr lang="en-US" sz="4000" dirty="0"/>
              <a:t>Against Skepticism</a:t>
            </a:r>
          </a:p>
          <a:p>
            <a:pPr lvl="1"/>
            <a:endParaRPr lang="en-US" dirty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1587D5E-D901-4700-AF14-80456414BAB7}"/>
              </a:ext>
            </a:extLst>
          </p:cNvPr>
          <p:cNvSpPr/>
          <p:nvPr/>
        </p:nvSpPr>
        <p:spPr>
          <a:xfrm>
            <a:off x="1409255" y="3660516"/>
            <a:ext cx="6901027" cy="741156"/>
          </a:xfrm>
          <a:prstGeom prst="wedgeRoundRectCallout">
            <a:avLst>
              <a:gd name="adj1" fmla="val -20998"/>
              <a:gd name="adj2" fmla="val -5912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But someone will ask, “How are the dead raised? With what kind of body do they come?”</a:t>
            </a:r>
            <a:r>
              <a:rPr lang="en-US" sz="2400" dirty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421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1545</TotalTime>
  <Words>831</Words>
  <Application>Microsoft Office PowerPoint</Application>
  <PresentationFormat>On-screen Show (16:10)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 Corinthians 15:58</vt:lpstr>
      <vt:lpstr>I Corinthians 15:58</vt:lpstr>
      <vt:lpstr>I Corinthians 15:1-2</vt:lpstr>
      <vt:lpstr>A Solid Foundation (First Importance)</vt:lpstr>
      <vt:lpstr>Paul’s Defense</vt:lpstr>
      <vt:lpstr>Paul’s Defense</vt:lpstr>
      <vt:lpstr>Paul’s Defense</vt:lpstr>
      <vt:lpstr>Victory Statement - I Corinthians 15:50-57</vt:lpstr>
      <vt:lpstr>I Corinthians 15:58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Russ LaGrone</cp:lastModifiedBy>
  <cp:revision>150</cp:revision>
  <dcterms:created xsi:type="dcterms:W3CDTF">2020-08-27T18:38:39Z</dcterms:created>
  <dcterms:modified xsi:type="dcterms:W3CDTF">2020-10-17T19:11:00Z</dcterms:modified>
</cp:coreProperties>
</file>