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9" r:id="rId3"/>
    <p:sldId id="263" r:id="rId4"/>
    <p:sldId id="267" r:id="rId5"/>
    <p:sldId id="270" r:id="rId6"/>
    <p:sldId id="268" r:id="rId7"/>
    <p:sldId id="282" r:id="rId8"/>
    <p:sldId id="278" r:id="rId9"/>
    <p:sldId id="285" r:id="rId10"/>
    <p:sldId id="286" r:id="rId11"/>
    <p:sldId id="287" r:id="rId12"/>
    <p:sldId id="288" r:id="rId13"/>
    <p:sldId id="289" r:id="rId14"/>
    <p:sldId id="291" r:id="rId15"/>
    <p:sldId id="290" r:id="rId16"/>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7"/>
    <p:restoredTop sz="79608"/>
  </p:normalViewPr>
  <p:slideViewPr>
    <p:cSldViewPr snapToGrid="0" snapToObjects="1">
      <p:cViewPr varScale="1">
        <p:scale>
          <a:sx n="99" d="100"/>
          <a:sy n="99" d="100"/>
        </p:scale>
        <p:origin x="16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7D587-BA9E-A04A-A903-7651703058F5}" type="datetimeFigureOut">
              <a:rPr lang="en-US" smtClean="0"/>
              <a:t>11/15/2020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74324-EF36-6644-B027-7DCFD9C2FC69}" type="slidenum">
              <a:rPr lang="en-US" smtClean="0"/>
              <a:t>‹#›</a:t>
            </a:fld>
            <a:endParaRPr lang="en-US"/>
          </a:p>
        </p:txBody>
      </p:sp>
    </p:spTree>
    <p:extLst>
      <p:ext uri="{BB962C8B-B14F-4D97-AF65-F5344CB8AC3E}">
        <p14:creationId xmlns:p14="http://schemas.microsoft.com/office/powerpoint/2010/main" val="3445873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neat to see the way people use the word heart.  </a:t>
            </a:r>
          </a:p>
          <a:p>
            <a:r>
              <a:rPr lang="en-US" dirty="0"/>
              <a:t>Some use it in sports to describe a dedicated player that “really has heart.”  </a:t>
            </a:r>
          </a:p>
          <a:p>
            <a:r>
              <a:rPr lang="en-US" dirty="0"/>
              <a:t>Some use it in Holiday Hallmark movies to describe the affections felt in a racing “heart.”</a:t>
            </a:r>
          </a:p>
          <a:p>
            <a:endParaRPr lang="en-US" dirty="0"/>
          </a:p>
          <a:p>
            <a:r>
              <a:rPr lang="en-US" dirty="0"/>
              <a:t>But one of my favorite ways the word Heart is Used is to describe a person’s core.</a:t>
            </a:r>
          </a:p>
          <a:p>
            <a:endParaRPr lang="en-US" dirty="0"/>
          </a:p>
          <a:p>
            <a:r>
              <a:rPr lang="en-US" dirty="0"/>
              <a:t>When we want to make a strong and meaningful connection… To speak to the heart of a child or friend</a:t>
            </a:r>
          </a:p>
          <a:p>
            <a:r>
              <a:rPr lang="en-US" dirty="0"/>
              <a:t>When we want to go deep in the study of a topic… I want to get to the “heart of the matter.”</a:t>
            </a:r>
          </a:p>
          <a:p>
            <a:r>
              <a:rPr lang="en-US" dirty="0"/>
              <a:t>When we want to get to the core issues in a disagreement… we may ask, “what is at the heart of this problem.”</a:t>
            </a:r>
          </a:p>
          <a:p>
            <a:endParaRPr lang="en-US" dirty="0"/>
          </a:p>
          <a:p>
            <a:r>
              <a:rPr lang="en-US" dirty="0"/>
              <a:t>In the Bible the HEART is used to talk about our CENTER… And for a few sermons this month, I want us to go DEEP on understanding the HEART.   Specifically, I want us to look at how JESUS talked about the HEART so that we can all have a HEART more like His.</a:t>
            </a:r>
          </a:p>
          <a:p>
            <a:endParaRPr lang="en-US" dirty="0"/>
          </a:p>
        </p:txBody>
      </p:sp>
      <p:sp>
        <p:nvSpPr>
          <p:cNvPr id="4" name="Slide Number Placeholder 3"/>
          <p:cNvSpPr>
            <a:spLocks noGrp="1"/>
          </p:cNvSpPr>
          <p:nvPr>
            <p:ph type="sldNum" sz="quarter" idx="5"/>
          </p:nvPr>
        </p:nvSpPr>
        <p:spPr/>
        <p:txBody>
          <a:bodyPr/>
          <a:lstStyle/>
          <a:p>
            <a:fld id="{AC174324-EF36-6644-B027-7DCFD9C2FC69}" type="slidenum">
              <a:rPr lang="en-US" smtClean="0"/>
              <a:t>1</a:t>
            </a:fld>
            <a:endParaRPr lang="en-US"/>
          </a:p>
        </p:txBody>
      </p:sp>
    </p:spTree>
    <p:extLst>
      <p:ext uri="{BB962C8B-B14F-4D97-AF65-F5344CB8AC3E}">
        <p14:creationId xmlns:p14="http://schemas.microsoft.com/office/powerpoint/2010/main" val="2002415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Week, Let Paul’s Example in Philippians 1:20-21 Override All Other Pursuits.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give encouragement.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give prayers.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give a meal.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give attention or tears.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give a ride, a book, a gift card.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it requires you to say: I have enough, and so I want you to have this.</a:t>
            </a:r>
          </a:p>
          <a:p>
            <a:endParaRPr lang="en-US" dirty="0"/>
          </a:p>
        </p:txBody>
      </p:sp>
      <p:sp>
        <p:nvSpPr>
          <p:cNvPr id="4" name="Slide Number Placeholder 3"/>
          <p:cNvSpPr>
            <a:spLocks noGrp="1"/>
          </p:cNvSpPr>
          <p:nvPr>
            <p:ph type="sldNum" sz="quarter" idx="5"/>
          </p:nvPr>
        </p:nvSpPr>
        <p:spPr/>
        <p:txBody>
          <a:bodyPr/>
          <a:lstStyle/>
          <a:p>
            <a:fld id="{AC174324-EF36-6644-B027-7DCFD9C2FC69}" type="slidenum">
              <a:rPr lang="en-US" smtClean="0"/>
              <a:t>12</a:t>
            </a:fld>
            <a:endParaRPr lang="en-US"/>
          </a:p>
        </p:txBody>
      </p:sp>
    </p:spTree>
    <p:extLst>
      <p:ext uri="{BB962C8B-B14F-4D97-AF65-F5344CB8AC3E}">
        <p14:creationId xmlns:p14="http://schemas.microsoft.com/office/powerpoint/2010/main" val="2499115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Vs. 9-15 you see disagreements among Christians.</a:t>
            </a:r>
          </a:p>
        </p:txBody>
      </p:sp>
      <p:sp>
        <p:nvSpPr>
          <p:cNvPr id="4" name="Slide Number Placeholder 3"/>
          <p:cNvSpPr>
            <a:spLocks noGrp="1"/>
          </p:cNvSpPr>
          <p:nvPr>
            <p:ph type="sldNum" sz="quarter" idx="5"/>
          </p:nvPr>
        </p:nvSpPr>
        <p:spPr/>
        <p:txBody>
          <a:bodyPr/>
          <a:lstStyle/>
          <a:p>
            <a:fld id="{AC174324-EF36-6644-B027-7DCFD9C2FC69}" type="slidenum">
              <a:rPr lang="en-US" smtClean="0"/>
              <a:t>13</a:t>
            </a:fld>
            <a:endParaRPr lang="en-US"/>
          </a:p>
        </p:txBody>
      </p:sp>
    </p:spTree>
    <p:extLst>
      <p:ext uri="{BB962C8B-B14F-4D97-AF65-F5344CB8AC3E}">
        <p14:creationId xmlns:p14="http://schemas.microsoft.com/office/powerpoint/2010/main" val="1117796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 51.</a:t>
            </a:r>
          </a:p>
        </p:txBody>
      </p:sp>
      <p:sp>
        <p:nvSpPr>
          <p:cNvPr id="4" name="Slide Number Placeholder 3"/>
          <p:cNvSpPr>
            <a:spLocks noGrp="1"/>
          </p:cNvSpPr>
          <p:nvPr>
            <p:ph type="sldNum" sz="quarter" idx="5"/>
          </p:nvPr>
        </p:nvSpPr>
        <p:spPr/>
        <p:txBody>
          <a:bodyPr/>
          <a:lstStyle/>
          <a:p>
            <a:fld id="{AC174324-EF36-6644-B027-7DCFD9C2FC69}" type="slidenum">
              <a:rPr lang="en-US" smtClean="0"/>
              <a:t>14</a:t>
            </a:fld>
            <a:endParaRPr lang="en-US"/>
          </a:p>
        </p:txBody>
      </p:sp>
    </p:spTree>
    <p:extLst>
      <p:ext uri="{BB962C8B-B14F-4D97-AF65-F5344CB8AC3E}">
        <p14:creationId xmlns:p14="http://schemas.microsoft.com/office/powerpoint/2010/main" val="523209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neat to see the way people use the word heart.  </a:t>
            </a:r>
          </a:p>
          <a:p>
            <a:r>
              <a:rPr lang="en-US" dirty="0"/>
              <a:t>Some use it in sports to describe a dedicated player that “really has heart.”  </a:t>
            </a:r>
          </a:p>
          <a:p>
            <a:r>
              <a:rPr lang="en-US" dirty="0"/>
              <a:t>Some use it in Holiday Hallmark movies to describe the affections felt in a racing “heart.”</a:t>
            </a:r>
          </a:p>
          <a:p>
            <a:endParaRPr lang="en-US" dirty="0"/>
          </a:p>
          <a:p>
            <a:r>
              <a:rPr lang="en-US" dirty="0"/>
              <a:t>But one of my favorite ways the word Heart is Used is to describe a person’s core.</a:t>
            </a:r>
          </a:p>
          <a:p>
            <a:endParaRPr lang="en-US" dirty="0"/>
          </a:p>
          <a:p>
            <a:r>
              <a:rPr lang="en-US" dirty="0"/>
              <a:t>When we want to make a strong and meaningful connection… To speak to the heart of a child or friend</a:t>
            </a:r>
          </a:p>
          <a:p>
            <a:r>
              <a:rPr lang="en-US" dirty="0"/>
              <a:t>When we want to go deep in the study of a topic… I want to get to the “heart of the matter.”</a:t>
            </a:r>
          </a:p>
          <a:p>
            <a:r>
              <a:rPr lang="en-US" dirty="0"/>
              <a:t>When we want to get to the core issues in a disagreement… we may ask, “what is at the heart of this problem.”</a:t>
            </a:r>
          </a:p>
          <a:p>
            <a:endParaRPr lang="en-US" dirty="0"/>
          </a:p>
          <a:p>
            <a:r>
              <a:rPr lang="en-US" dirty="0"/>
              <a:t>In the Bible the HEART is used to talk about our CENTER… And for a few sermons this month, I want us to go DEEP on understanding the HEART.   Specifically, I want us to look at how JESUS talked about the HEART so that we can all have a HEART more like His.</a:t>
            </a:r>
          </a:p>
          <a:p>
            <a:endParaRPr lang="en-US" dirty="0"/>
          </a:p>
        </p:txBody>
      </p:sp>
      <p:sp>
        <p:nvSpPr>
          <p:cNvPr id="4" name="Slide Number Placeholder 3"/>
          <p:cNvSpPr>
            <a:spLocks noGrp="1"/>
          </p:cNvSpPr>
          <p:nvPr>
            <p:ph type="sldNum" sz="quarter" idx="5"/>
          </p:nvPr>
        </p:nvSpPr>
        <p:spPr/>
        <p:txBody>
          <a:bodyPr/>
          <a:lstStyle/>
          <a:p>
            <a:fld id="{AC174324-EF36-6644-B027-7DCFD9C2FC69}" type="slidenum">
              <a:rPr lang="en-US" smtClean="0"/>
              <a:t>15</a:t>
            </a:fld>
            <a:endParaRPr lang="en-US"/>
          </a:p>
        </p:txBody>
      </p:sp>
    </p:spTree>
    <p:extLst>
      <p:ext uri="{BB962C8B-B14F-4D97-AF65-F5344CB8AC3E}">
        <p14:creationId xmlns:p14="http://schemas.microsoft.com/office/powerpoint/2010/main" val="278128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just </a:t>
            </a:r>
            <a:r>
              <a:rPr lang="en-US" dirty="0" err="1"/>
              <a:t>mentione</a:t>
            </a:r>
            <a:r>
              <a:rPr lang="en-US" dirty="0"/>
              <a:t> the heart is at the “CENTER” of who we are.  This is true even in passages that are using “heart” about non-humans.  For example…In Matthew 12:40 as Jesus talks about Jonah in the belly of the great fish – he says the Son of Man will be in the “Heart” of the earth.  Placed on the inside.  Similarly Ps. 46:2 says even if the mountains slip into the “heart of the sea” – get the idea of the depths of the sea…</a:t>
            </a:r>
          </a:p>
          <a:p>
            <a:endParaRPr lang="en-US" dirty="0"/>
          </a:p>
          <a:p>
            <a:r>
              <a:rPr lang="en-US" dirty="0"/>
              <a:t>Understanding &amp; Faith – used this way extensively.  Proverbs 6:18 – a hear that devises wicked plans… thinking.. </a:t>
            </a:r>
            <a:r>
              <a:rPr lang="en-US" dirty="0" err="1"/>
              <a:t>Heb</a:t>
            </a:r>
            <a:r>
              <a:rPr lang="en-US" dirty="0"/>
              <a:t> 4:12…the thoughts and intents of the heart.   The heart is the CENTER of our thinking.</a:t>
            </a:r>
          </a:p>
          <a:p>
            <a:endParaRPr lang="en-US" dirty="0"/>
          </a:p>
          <a:p>
            <a:r>
              <a:rPr lang="en-US" dirty="0"/>
              <a:t>Identity &amp; Character – a Heart can be “good and honest” or a heart can be hard and stubborn.  Proverbs tells us a heart can be Prideful or Humble.  Colossians 3:12 tells us specific characteristics to put on in our hearts… </a:t>
            </a:r>
          </a:p>
          <a:p>
            <a:endParaRPr lang="en-US" dirty="0"/>
          </a:p>
          <a:p>
            <a:r>
              <a:rPr lang="en-US" dirty="0"/>
              <a:t>EMOTIONS &amp; ACTIONS:  our Heart can be filled with grief or filled with joy.  Our heart can be meek and lowly, resulting in actions that are sacrificial and loving.</a:t>
            </a:r>
          </a:p>
          <a:p>
            <a:endParaRPr lang="en-US" dirty="0"/>
          </a:p>
          <a:p>
            <a:r>
              <a:rPr lang="en-US" dirty="0"/>
              <a:t>I’m using popular verses, because I want you to realize that we use this language frequently, but we don’t always stop to consider how CENTRAL the term heart is.</a:t>
            </a:r>
          </a:p>
          <a:p>
            <a:endParaRPr lang="en-US" dirty="0"/>
          </a:p>
          <a:p>
            <a:r>
              <a:rPr lang="en-US" dirty="0"/>
              <a:t>Because the HEART is at the CENTER of who we are – it is extremely important that we think carefully about WHAT is IN OUR HEARTS… </a:t>
            </a:r>
          </a:p>
          <a:p>
            <a:endParaRPr lang="en-US" dirty="0"/>
          </a:p>
          <a:p>
            <a:r>
              <a:rPr lang="en-US" dirty="0"/>
              <a:t>Look at the way Luke 6:45 describes this…</a:t>
            </a:r>
          </a:p>
          <a:p>
            <a:endParaRPr lang="en-US" dirty="0"/>
          </a:p>
          <a:p>
            <a:endParaRPr lang="en-US" dirty="0"/>
          </a:p>
        </p:txBody>
      </p:sp>
      <p:sp>
        <p:nvSpPr>
          <p:cNvPr id="4" name="Slide Number Placeholder 3"/>
          <p:cNvSpPr>
            <a:spLocks noGrp="1"/>
          </p:cNvSpPr>
          <p:nvPr>
            <p:ph type="sldNum" sz="quarter" idx="5"/>
          </p:nvPr>
        </p:nvSpPr>
        <p:spPr/>
        <p:txBody>
          <a:bodyPr/>
          <a:lstStyle/>
          <a:p>
            <a:fld id="{AC174324-EF36-6644-B027-7DCFD9C2FC69}" type="slidenum">
              <a:rPr lang="en-US" smtClean="0"/>
              <a:t>2</a:t>
            </a:fld>
            <a:endParaRPr lang="en-US"/>
          </a:p>
        </p:txBody>
      </p:sp>
    </p:spTree>
    <p:extLst>
      <p:ext uri="{BB962C8B-B14F-4D97-AF65-F5344CB8AC3E}">
        <p14:creationId xmlns:p14="http://schemas.microsoft.com/office/powerpoint/2010/main" val="371735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only thing we know is that God sees our hearts – that could be un-nerving.  Wait – you mean he sees every evil thought, every stain…yes He does.  But God’s knowledge doesn’t stop there!  He actively helps us clean and purify them.</a:t>
            </a:r>
          </a:p>
          <a:p>
            <a:endParaRPr lang="en-US" dirty="0"/>
          </a:p>
          <a:p>
            <a:endParaRPr lang="en-US" dirty="0"/>
          </a:p>
          <a:p>
            <a:r>
              <a:rPr lang="en-US" dirty="0"/>
              <a:t>Choosing King David…</a:t>
            </a:r>
          </a:p>
          <a:p>
            <a:endParaRPr lang="en-US" dirty="0"/>
          </a:p>
          <a:p>
            <a:r>
              <a:rPr lang="en-US" sz="1200" dirty="0"/>
              <a:t>Acts 15:8 –</a:t>
            </a:r>
          </a:p>
          <a:p>
            <a:endParaRPr lang="en-US" sz="1200" dirty="0"/>
          </a:p>
          <a:p>
            <a:endParaRPr lang="en-US" sz="1200" dirty="0"/>
          </a:p>
          <a:p>
            <a:r>
              <a:rPr lang="en-US" sz="1200" dirty="0"/>
              <a:t>The Good News is that God will help us fill our hearts with righteousness when we seek Him.</a:t>
            </a:r>
            <a:endParaRPr lang="en-US" dirty="0"/>
          </a:p>
          <a:p>
            <a:endParaRPr lang="en-US" sz="1200" dirty="0"/>
          </a:p>
        </p:txBody>
      </p:sp>
      <p:sp>
        <p:nvSpPr>
          <p:cNvPr id="4" name="Slide Number Placeholder 3"/>
          <p:cNvSpPr>
            <a:spLocks noGrp="1"/>
          </p:cNvSpPr>
          <p:nvPr>
            <p:ph type="sldNum" sz="quarter" idx="5"/>
          </p:nvPr>
        </p:nvSpPr>
        <p:spPr/>
        <p:txBody>
          <a:bodyPr/>
          <a:lstStyle/>
          <a:p>
            <a:fld id="{AC174324-EF36-6644-B027-7DCFD9C2FC69}" type="slidenum">
              <a:rPr lang="en-US" smtClean="0"/>
              <a:t>4</a:t>
            </a:fld>
            <a:endParaRPr lang="en-US"/>
          </a:p>
        </p:txBody>
      </p:sp>
    </p:spTree>
    <p:extLst>
      <p:ext uri="{BB962C8B-B14F-4D97-AF65-F5344CB8AC3E}">
        <p14:creationId xmlns:p14="http://schemas.microsoft.com/office/powerpoint/2010/main" val="241741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didn’t turn and read these last week.  </a:t>
            </a:r>
          </a:p>
          <a:p>
            <a:endParaRPr lang="en-US" dirty="0"/>
          </a:p>
          <a:p>
            <a:r>
              <a:rPr lang="en-US" dirty="0"/>
              <a:t>5:4 – God sees the greed, the deception, the pride in the hearts of </a:t>
            </a:r>
            <a:r>
              <a:rPr lang="en-US" dirty="0" err="1"/>
              <a:t>Annanias</a:t>
            </a:r>
            <a:r>
              <a:rPr lang="en-US" dirty="0"/>
              <a:t> &amp; </a:t>
            </a:r>
            <a:r>
              <a:rPr lang="en-US" dirty="0" err="1"/>
              <a:t>Sapharia</a:t>
            </a:r>
            <a:r>
              <a:rPr lang="en-US" dirty="0"/>
              <a:t>.  *Special note – deceitfulness in the heart is </a:t>
            </a:r>
            <a:r>
              <a:rPr lang="en-US" dirty="0" err="1"/>
              <a:t>repeatidly</a:t>
            </a:r>
            <a:r>
              <a:rPr lang="en-US" dirty="0"/>
              <a:t> mentioned as a major heart condition. (</a:t>
            </a:r>
            <a:r>
              <a:rPr lang="en-US" dirty="0" err="1"/>
              <a:t>Prov</a:t>
            </a:r>
            <a:r>
              <a:rPr lang="en-US" dirty="0"/>
              <a:t> 12:20, Jeremiah 17:9-10)</a:t>
            </a:r>
          </a:p>
          <a:p>
            <a:endParaRPr lang="en-US" dirty="0"/>
          </a:p>
          <a:p>
            <a:r>
              <a:rPr lang="en-US" dirty="0"/>
              <a:t>8:21 – God sees the worldliness, the selfishness in the heart of Simon the Sorcerer.</a:t>
            </a:r>
          </a:p>
          <a:p>
            <a:endParaRPr lang="en-US" dirty="0"/>
          </a:p>
          <a:p>
            <a:r>
              <a:rPr lang="en-US" dirty="0"/>
              <a:t>15:8 –God knew the hearts of the family of Cornelius – in their sincere faith and </a:t>
            </a:r>
            <a:r>
              <a:rPr lang="en-US" dirty="0" err="1"/>
              <a:t>repentace</a:t>
            </a:r>
            <a:r>
              <a:rPr lang="en-US" dirty="0"/>
              <a:t>.</a:t>
            </a:r>
          </a:p>
          <a:p>
            <a:endParaRPr lang="en-US" dirty="0"/>
          </a:p>
          <a:p>
            <a:r>
              <a:rPr lang="en-US" dirty="0"/>
              <a:t>Bonus point: the speaker in all 3 of these passages is Peter.  This was the apostle who denied the Lord 3 times, but was also forgiven and restored… who told Jesus, “You KNOW that I love you…. You KNOW that I love you… You KNOW ALL THINGS; You KNOW that I love you…”</a:t>
            </a:r>
          </a:p>
          <a:p>
            <a:endParaRPr lang="en-US" dirty="0"/>
          </a:p>
          <a:p>
            <a:r>
              <a:rPr lang="en-US" dirty="0"/>
              <a:t>Peter had a vivid first person concept of GOD KNOWING HIS HEART.  And he wants us to remember that GOD knows our hearts as well.</a:t>
            </a:r>
          </a:p>
          <a:p>
            <a:endParaRPr lang="en-US" dirty="0"/>
          </a:p>
          <a:p>
            <a:r>
              <a:rPr lang="en-US" dirty="0"/>
              <a:t>&gt;&gt; This makes God’s warning about Corrupt hearts especially meaningful and weighty.  God never “miss-diagnoses” the heart.  His warnings are 100% accurate, and must be taken very seriously if we want to be ready to stand before Him on the day of Judgment.</a:t>
            </a:r>
          </a:p>
          <a:p>
            <a:endParaRPr lang="en-US" dirty="0"/>
          </a:p>
          <a:p>
            <a:endParaRPr lang="en-US" dirty="0"/>
          </a:p>
        </p:txBody>
      </p:sp>
      <p:sp>
        <p:nvSpPr>
          <p:cNvPr id="4" name="Slide Number Placeholder 3"/>
          <p:cNvSpPr>
            <a:spLocks noGrp="1"/>
          </p:cNvSpPr>
          <p:nvPr>
            <p:ph type="sldNum" sz="quarter" idx="5"/>
          </p:nvPr>
        </p:nvSpPr>
        <p:spPr/>
        <p:txBody>
          <a:bodyPr/>
          <a:lstStyle/>
          <a:p>
            <a:fld id="{AC174324-EF36-6644-B027-7DCFD9C2FC69}" type="slidenum">
              <a:rPr lang="en-US" smtClean="0"/>
              <a:t>5</a:t>
            </a:fld>
            <a:endParaRPr lang="en-US"/>
          </a:p>
        </p:txBody>
      </p:sp>
    </p:spTree>
    <p:extLst>
      <p:ext uri="{BB962C8B-B14F-4D97-AF65-F5344CB8AC3E}">
        <p14:creationId xmlns:p14="http://schemas.microsoft.com/office/powerpoint/2010/main" val="237402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have a heart like this…Do I?  Do You?  Do we?</a:t>
            </a:r>
          </a:p>
          <a:p>
            <a:endParaRPr lang="en-US" dirty="0"/>
          </a:p>
          <a:p>
            <a:r>
              <a:rPr lang="en-US" dirty="0"/>
              <a:t>Beware The Hard Heart.  </a:t>
            </a:r>
          </a:p>
          <a:p>
            <a:pPr lvl="1"/>
            <a:r>
              <a:rPr lang="en-US" dirty="0"/>
              <a:t>Doesn’t listen. Doesn’t Yield. (</a:t>
            </a:r>
            <a:r>
              <a:rPr lang="en-US" dirty="0" err="1"/>
              <a:t>Pr</a:t>
            </a:r>
            <a:r>
              <a:rPr lang="en-US" dirty="0"/>
              <a:t> 28:14)</a:t>
            </a:r>
          </a:p>
          <a:p>
            <a:r>
              <a:rPr lang="en-US" dirty="0"/>
              <a:t>Beware The Darkened Heart. </a:t>
            </a:r>
          </a:p>
          <a:p>
            <a:pPr lvl="1"/>
            <a:r>
              <a:rPr lang="en-US" dirty="0"/>
              <a:t>(Rom 1:21). Doesn’t acknowledge God. (Acts 28:27)</a:t>
            </a:r>
          </a:p>
          <a:p>
            <a:r>
              <a:rPr lang="en-US" dirty="0"/>
              <a:t>Beware The Arrogant Heart. </a:t>
            </a:r>
          </a:p>
          <a:p>
            <a:pPr lvl="1"/>
            <a:r>
              <a:rPr lang="en-US" dirty="0"/>
              <a:t>Doesn’t trust in or lean on God, but on self.</a:t>
            </a:r>
          </a:p>
          <a:p>
            <a:r>
              <a:rPr lang="en-US" dirty="0"/>
              <a:t>Beware The Twisted Heart.</a:t>
            </a:r>
          </a:p>
          <a:p>
            <a:pPr lvl="1"/>
            <a:r>
              <a:rPr lang="en-US" dirty="0"/>
              <a:t>Proverbs 6:14. Always </a:t>
            </a:r>
            <a:r>
              <a:rPr lang="en-US" dirty="0" err="1"/>
              <a:t>schemeing</a:t>
            </a:r>
            <a:r>
              <a:rPr lang="en-US" dirty="0"/>
              <a:t> and </a:t>
            </a:r>
            <a:r>
              <a:rPr lang="en-US" dirty="0" err="1"/>
              <a:t>divising</a:t>
            </a:r>
            <a:r>
              <a:rPr lang="en-US" dirty="0"/>
              <a:t> troubling plans.</a:t>
            </a:r>
          </a:p>
          <a:p>
            <a:r>
              <a:rPr lang="en-US" dirty="0"/>
              <a:t>Beware The Far Heart. </a:t>
            </a:r>
          </a:p>
          <a:p>
            <a:pPr lvl="1"/>
            <a:r>
              <a:rPr lang="en-US" dirty="0"/>
              <a:t>External self-righteousness. Distant from Devotion to God. Matthew 15:8</a:t>
            </a:r>
          </a:p>
          <a:p>
            <a:r>
              <a:rPr lang="en-US" dirty="0"/>
              <a:t>Beware The Divided Heart: </a:t>
            </a:r>
          </a:p>
          <a:p>
            <a:pPr lvl="1"/>
            <a:r>
              <a:rPr lang="en-US" dirty="0"/>
              <a:t>Double Minded. Not fully loyal. Not pursuing one direction, but split between the two. Matthew 6:24, James 1:8</a:t>
            </a:r>
          </a:p>
          <a:p>
            <a:pPr lvl="1"/>
            <a:endParaRPr lang="en-US" dirty="0"/>
          </a:p>
          <a:p>
            <a:pPr lvl="1"/>
            <a:endParaRPr lang="en-US" dirty="0"/>
          </a:p>
          <a:p>
            <a:pPr lvl="0"/>
            <a:r>
              <a:rPr lang="en-US" dirty="0"/>
              <a:t>** Do you know who the BIG example of this kind of heart is in Scripture?  It’s not the Babylonians, or some terrible nation God destroys.  The CHIEF EXAMPLE of these kind of hearts in the Bible…is Israel.  It’s the ones who had everything – but neglected it – and allowed the hearts to be turned to treasure the </a:t>
            </a:r>
            <a:r>
              <a:rPr lang="en-US" dirty="0" err="1"/>
              <a:t>entircements</a:t>
            </a:r>
            <a:r>
              <a:rPr lang="en-US" dirty="0"/>
              <a:t> on the world. </a:t>
            </a:r>
            <a:r>
              <a:rPr lang="en-US" dirty="0">
                <a:sym typeface="Wingdings" pitchFamily="2" charset="2"/>
              </a:rPr>
              <a:t>. That should actually break our hearts – and cause us to examine our own hearts even more.  It isn’t the IGNORANT who so often have a heart like this. It is the BLESSED – who take their blessings for granted!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C174324-EF36-6644-B027-7DCFD9C2FC69}" type="slidenum">
              <a:rPr lang="en-US" smtClean="0"/>
              <a:t>6</a:t>
            </a:fld>
            <a:endParaRPr lang="en-US"/>
          </a:p>
        </p:txBody>
      </p:sp>
    </p:spTree>
    <p:extLst>
      <p:ext uri="{BB962C8B-B14F-4D97-AF65-F5344CB8AC3E}">
        <p14:creationId xmlns:p14="http://schemas.microsoft.com/office/powerpoint/2010/main" val="4888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please imagine a few treasure chests inside your heart….one for each category…because Jesus would like to make a few deposits.  Now you can ignore it and toss it aside…but I want to give you actual treasure that you can put in your heart…and you can add to it, with good deeds and personal study…but I want to open a few accounts – and make the initial deposit for you.</a:t>
            </a:r>
          </a:p>
          <a:p>
            <a:endParaRPr lang="en-US" dirty="0"/>
          </a:p>
          <a:p>
            <a:r>
              <a:rPr lang="en-US" dirty="0"/>
              <a:t>Make an initial deposit – and give you a way to make it grow.</a:t>
            </a:r>
          </a:p>
        </p:txBody>
      </p:sp>
      <p:sp>
        <p:nvSpPr>
          <p:cNvPr id="4" name="Slide Number Placeholder 3"/>
          <p:cNvSpPr>
            <a:spLocks noGrp="1"/>
          </p:cNvSpPr>
          <p:nvPr>
            <p:ph type="sldNum" sz="quarter" idx="5"/>
          </p:nvPr>
        </p:nvSpPr>
        <p:spPr/>
        <p:txBody>
          <a:bodyPr/>
          <a:lstStyle/>
          <a:p>
            <a:fld id="{AC174324-EF36-6644-B027-7DCFD9C2FC69}" type="slidenum">
              <a:rPr lang="en-US" smtClean="0"/>
              <a:t>8</a:t>
            </a:fld>
            <a:endParaRPr lang="en-US"/>
          </a:p>
        </p:txBody>
      </p:sp>
    </p:spTree>
    <p:extLst>
      <p:ext uri="{BB962C8B-B14F-4D97-AF65-F5344CB8AC3E}">
        <p14:creationId xmlns:p14="http://schemas.microsoft.com/office/powerpoint/2010/main" val="264495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 How can I treat Christ as valuable and important this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Spend more time reading His words.  Do things I know make Him happy. </a:t>
            </a:r>
            <a:r>
              <a:rPr lang="en-US" dirty="0" err="1"/>
              <a:t>Etc</a:t>
            </a:r>
            <a:r>
              <a:rPr lang="en-US" dirty="0"/>
              <a:t>… Repent of things I know He hates and wants to set me free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Week, Let Paul’s Example in Philippians 1:20-21 Override All Other Pursuits.</a:t>
            </a:r>
          </a:p>
          <a:p>
            <a:endParaRPr lang="en-US" dirty="0"/>
          </a:p>
        </p:txBody>
      </p:sp>
      <p:sp>
        <p:nvSpPr>
          <p:cNvPr id="4" name="Slide Number Placeholder 3"/>
          <p:cNvSpPr>
            <a:spLocks noGrp="1"/>
          </p:cNvSpPr>
          <p:nvPr>
            <p:ph type="sldNum" sz="quarter" idx="5"/>
          </p:nvPr>
        </p:nvSpPr>
        <p:spPr/>
        <p:txBody>
          <a:bodyPr/>
          <a:lstStyle/>
          <a:p>
            <a:fld id="{AC174324-EF36-6644-B027-7DCFD9C2FC69}" type="slidenum">
              <a:rPr lang="en-US" smtClean="0"/>
              <a:t>9</a:t>
            </a:fld>
            <a:endParaRPr lang="en-US"/>
          </a:p>
        </p:txBody>
      </p:sp>
    </p:spTree>
    <p:extLst>
      <p:ext uri="{BB962C8B-B14F-4D97-AF65-F5344CB8AC3E}">
        <p14:creationId xmlns:p14="http://schemas.microsoft.com/office/powerpoint/2010/main" val="606171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Week, Let Paul’s Example in Philippians 1:20-21 Override All Other Pursuits.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give encouragement.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give prayers.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give a meal.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give attention or tears.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give a ride, a book, a gift card.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it requires you to say: I have enough, and so I want you to have this.</a:t>
            </a:r>
          </a:p>
          <a:p>
            <a:endParaRPr lang="en-US" dirty="0"/>
          </a:p>
        </p:txBody>
      </p:sp>
      <p:sp>
        <p:nvSpPr>
          <p:cNvPr id="4" name="Slide Number Placeholder 3"/>
          <p:cNvSpPr>
            <a:spLocks noGrp="1"/>
          </p:cNvSpPr>
          <p:nvPr>
            <p:ph type="sldNum" sz="quarter" idx="5"/>
          </p:nvPr>
        </p:nvSpPr>
        <p:spPr/>
        <p:txBody>
          <a:bodyPr/>
          <a:lstStyle/>
          <a:p>
            <a:fld id="{AC174324-EF36-6644-B027-7DCFD9C2FC69}" type="slidenum">
              <a:rPr lang="en-US" smtClean="0"/>
              <a:t>10</a:t>
            </a:fld>
            <a:endParaRPr lang="en-US"/>
          </a:p>
        </p:txBody>
      </p:sp>
    </p:spTree>
    <p:extLst>
      <p:ext uri="{BB962C8B-B14F-4D97-AF65-F5344CB8AC3E}">
        <p14:creationId xmlns:p14="http://schemas.microsoft.com/office/powerpoint/2010/main" val="233544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Week, Let Paul’s Example in Philippians 1:20-21 Override All Other Pursuits.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give encouragement.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give prayers.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give a meal.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give attention or tears.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give a ride, a book, a gift card.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it requires you to say: I have enough, and so I want you to have this.</a:t>
            </a:r>
          </a:p>
          <a:p>
            <a:endParaRPr lang="en-US" dirty="0"/>
          </a:p>
        </p:txBody>
      </p:sp>
      <p:sp>
        <p:nvSpPr>
          <p:cNvPr id="4" name="Slide Number Placeholder 3"/>
          <p:cNvSpPr>
            <a:spLocks noGrp="1"/>
          </p:cNvSpPr>
          <p:nvPr>
            <p:ph type="sldNum" sz="quarter" idx="5"/>
          </p:nvPr>
        </p:nvSpPr>
        <p:spPr/>
        <p:txBody>
          <a:bodyPr/>
          <a:lstStyle/>
          <a:p>
            <a:fld id="{AC174324-EF36-6644-B027-7DCFD9C2FC69}" type="slidenum">
              <a:rPr lang="en-US" smtClean="0"/>
              <a:t>11</a:t>
            </a:fld>
            <a:endParaRPr lang="en-US"/>
          </a:p>
        </p:txBody>
      </p:sp>
    </p:spTree>
    <p:extLst>
      <p:ext uri="{BB962C8B-B14F-4D97-AF65-F5344CB8AC3E}">
        <p14:creationId xmlns:p14="http://schemas.microsoft.com/office/powerpoint/2010/main" val="305741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A10AEC-F699-104B-BB77-2728D12C2D85}"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B5025-FF26-D444-979B-7A185E9A35DD}" type="slidenum">
              <a:rPr lang="en-US" smtClean="0"/>
              <a:t>‹#›</a:t>
            </a:fld>
            <a:endParaRPr lang="en-US"/>
          </a:p>
        </p:txBody>
      </p:sp>
    </p:spTree>
    <p:extLst>
      <p:ext uri="{BB962C8B-B14F-4D97-AF65-F5344CB8AC3E}">
        <p14:creationId xmlns:p14="http://schemas.microsoft.com/office/powerpoint/2010/main" val="74743549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A10AEC-F699-104B-BB77-2728D12C2D85}"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B5025-FF26-D444-979B-7A185E9A35DD}" type="slidenum">
              <a:rPr lang="en-US" smtClean="0"/>
              <a:t>‹#›</a:t>
            </a:fld>
            <a:endParaRPr lang="en-US"/>
          </a:p>
        </p:txBody>
      </p:sp>
    </p:spTree>
    <p:extLst>
      <p:ext uri="{BB962C8B-B14F-4D97-AF65-F5344CB8AC3E}">
        <p14:creationId xmlns:p14="http://schemas.microsoft.com/office/powerpoint/2010/main" val="3310145391"/>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A10AEC-F699-104B-BB77-2728D12C2D85}"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B5025-FF26-D444-979B-7A185E9A35DD}" type="slidenum">
              <a:rPr lang="en-US" smtClean="0"/>
              <a:t>‹#›</a:t>
            </a:fld>
            <a:endParaRPr lang="en-US"/>
          </a:p>
        </p:txBody>
      </p:sp>
    </p:spTree>
    <p:extLst>
      <p:ext uri="{BB962C8B-B14F-4D97-AF65-F5344CB8AC3E}">
        <p14:creationId xmlns:p14="http://schemas.microsoft.com/office/powerpoint/2010/main" val="1848479839"/>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b="0" i="0">
                <a:solidFill>
                  <a:schemeClr val="bg1"/>
                </a:solidFill>
                <a:latin typeface="+mn-lt"/>
                <a:cs typeface="Arial Narrow"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5A10AEC-F699-104B-BB77-2728D12C2D85}"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B5025-FF26-D444-979B-7A185E9A35DD}" type="slidenum">
              <a:rPr lang="en-US" smtClean="0"/>
              <a:t>‹#›</a:t>
            </a:fld>
            <a:endParaRPr lang="en-US"/>
          </a:p>
        </p:txBody>
      </p:sp>
    </p:spTree>
    <p:extLst>
      <p:ext uri="{BB962C8B-B14F-4D97-AF65-F5344CB8AC3E}">
        <p14:creationId xmlns:p14="http://schemas.microsoft.com/office/powerpoint/2010/main" val="2208655019"/>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A10AEC-F699-104B-BB77-2728D12C2D85}"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B5025-FF26-D444-979B-7A185E9A35DD}" type="slidenum">
              <a:rPr lang="en-US" smtClean="0"/>
              <a:t>‹#›</a:t>
            </a:fld>
            <a:endParaRPr lang="en-US"/>
          </a:p>
        </p:txBody>
      </p:sp>
    </p:spTree>
    <p:extLst>
      <p:ext uri="{BB962C8B-B14F-4D97-AF65-F5344CB8AC3E}">
        <p14:creationId xmlns:p14="http://schemas.microsoft.com/office/powerpoint/2010/main" val="3169210259"/>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28650" y="1521354"/>
            <a:ext cx="3886200" cy="36261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21354"/>
            <a:ext cx="3886200" cy="36261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5A10AEC-F699-104B-BB77-2728D12C2D85}"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B5025-FF26-D444-979B-7A185E9A35DD}" type="slidenum">
              <a:rPr lang="en-US" smtClean="0"/>
              <a:t>‹#›</a:t>
            </a:fld>
            <a:endParaRPr lang="en-US"/>
          </a:p>
        </p:txBody>
      </p:sp>
    </p:spTree>
    <p:extLst>
      <p:ext uri="{BB962C8B-B14F-4D97-AF65-F5344CB8AC3E}">
        <p14:creationId xmlns:p14="http://schemas.microsoft.com/office/powerpoint/2010/main" val="2772492299"/>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A10AEC-F699-104B-BB77-2728D12C2D85}"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B5025-FF26-D444-979B-7A185E9A35DD}" type="slidenum">
              <a:rPr lang="en-US" smtClean="0"/>
              <a:t>‹#›</a:t>
            </a:fld>
            <a:endParaRPr lang="en-US"/>
          </a:p>
        </p:txBody>
      </p:sp>
    </p:spTree>
    <p:extLst>
      <p:ext uri="{BB962C8B-B14F-4D97-AF65-F5344CB8AC3E}">
        <p14:creationId xmlns:p14="http://schemas.microsoft.com/office/powerpoint/2010/main" val="1581240049"/>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A10AEC-F699-104B-BB77-2728D12C2D85}"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B5025-FF26-D444-979B-7A185E9A35DD}" type="slidenum">
              <a:rPr lang="en-US" smtClean="0"/>
              <a:t>‹#›</a:t>
            </a:fld>
            <a:endParaRPr lang="en-US"/>
          </a:p>
        </p:txBody>
      </p:sp>
    </p:spTree>
    <p:extLst>
      <p:ext uri="{BB962C8B-B14F-4D97-AF65-F5344CB8AC3E}">
        <p14:creationId xmlns:p14="http://schemas.microsoft.com/office/powerpoint/2010/main" val="3547198949"/>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10AEC-F699-104B-BB77-2728D12C2D85}"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B5025-FF26-D444-979B-7A185E9A35DD}" type="slidenum">
              <a:rPr lang="en-US" smtClean="0"/>
              <a:t>‹#›</a:t>
            </a:fld>
            <a:endParaRPr lang="en-US"/>
          </a:p>
        </p:txBody>
      </p:sp>
    </p:spTree>
    <p:extLst>
      <p:ext uri="{BB962C8B-B14F-4D97-AF65-F5344CB8AC3E}">
        <p14:creationId xmlns:p14="http://schemas.microsoft.com/office/powerpoint/2010/main" val="3101170033"/>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5A10AEC-F699-104B-BB77-2728D12C2D85}"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B5025-FF26-D444-979B-7A185E9A35DD}" type="slidenum">
              <a:rPr lang="en-US" smtClean="0"/>
              <a:t>‹#›</a:t>
            </a:fld>
            <a:endParaRPr lang="en-US"/>
          </a:p>
        </p:txBody>
      </p:sp>
    </p:spTree>
    <p:extLst>
      <p:ext uri="{BB962C8B-B14F-4D97-AF65-F5344CB8AC3E}">
        <p14:creationId xmlns:p14="http://schemas.microsoft.com/office/powerpoint/2010/main" val="2445660661"/>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5A10AEC-F699-104B-BB77-2728D12C2D85}"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B5025-FF26-D444-979B-7A185E9A35DD}" type="slidenum">
              <a:rPr lang="en-US" smtClean="0"/>
              <a:t>‹#›</a:t>
            </a:fld>
            <a:endParaRPr lang="en-US"/>
          </a:p>
        </p:txBody>
      </p:sp>
    </p:spTree>
    <p:extLst>
      <p:ext uri="{BB962C8B-B14F-4D97-AF65-F5344CB8AC3E}">
        <p14:creationId xmlns:p14="http://schemas.microsoft.com/office/powerpoint/2010/main" val="2959688257"/>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5A10AEC-F699-104B-BB77-2728D12C2D85}" type="datetimeFigureOut">
              <a:rPr lang="en-US" smtClean="0"/>
              <a:t>11/15/2020</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B80B5025-FF26-D444-979B-7A185E9A35DD}" type="slidenum">
              <a:rPr lang="en-US" smtClean="0"/>
              <a:t>‹#›</a:t>
            </a:fld>
            <a:endParaRPr lang="en-US"/>
          </a:p>
        </p:txBody>
      </p:sp>
    </p:spTree>
    <p:extLst>
      <p:ext uri="{BB962C8B-B14F-4D97-AF65-F5344CB8AC3E}">
        <p14:creationId xmlns:p14="http://schemas.microsoft.com/office/powerpoint/2010/main" val="3053029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3456A-B751-2D4D-BEF5-EE7F84E970BC}"/>
              </a:ext>
            </a:extLst>
          </p:cNvPr>
          <p:cNvSpPr>
            <a:spLocks noGrp="1"/>
          </p:cNvSpPr>
          <p:nvPr>
            <p:ph type="ctrTitle"/>
          </p:nvPr>
        </p:nvSpPr>
        <p:spPr/>
        <p:txBody>
          <a:bodyPr/>
          <a:lstStyle/>
          <a:p>
            <a:r>
              <a:rPr lang="en-US" dirty="0"/>
              <a:t>Kingdom Hearts</a:t>
            </a:r>
          </a:p>
        </p:txBody>
      </p:sp>
      <p:sp>
        <p:nvSpPr>
          <p:cNvPr id="3" name="Subtitle 2">
            <a:extLst>
              <a:ext uri="{FF2B5EF4-FFF2-40B4-BE49-F238E27FC236}">
                <a16:creationId xmlns:a16="http://schemas.microsoft.com/office/drawing/2014/main" id="{2A6430AB-537D-E04C-A851-68637C45C278}"/>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689AFF1D-7E34-054E-8D90-110629B4F0D9}"/>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485820466"/>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CE68-F227-FE4C-8D42-F23BF049486F}"/>
              </a:ext>
            </a:extLst>
          </p:cNvPr>
          <p:cNvSpPr>
            <a:spLocks noGrp="1"/>
          </p:cNvSpPr>
          <p:nvPr>
            <p:ph type="title"/>
          </p:nvPr>
        </p:nvSpPr>
        <p:spPr>
          <a:xfrm>
            <a:off x="628650" y="304271"/>
            <a:ext cx="7886700" cy="2139384"/>
          </a:xfrm>
        </p:spPr>
        <p:txBody>
          <a:bodyPr>
            <a:normAutofit/>
          </a:bodyPr>
          <a:lstStyle/>
          <a:p>
            <a:r>
              <a:rPr lang="en-US" sz="4400" dirty="0"/>
              <a:t>Kingdom Hearts</a:t>
            </a:r>
            <a:br>
              <a:rPr lang="en-US" sz="4400" dirty="0"/>
            </a:br>
            <a:r>
              <a:rPr lang="en-US" sz="4400" dirty="0"/>
              <a:t>Are Rich In </a:t>
            </a:r>
            <a:r>
              <a:rPr lang="en-US" sz="4400" dirty="0">
                <a:solidFill>
                  <a:srgbClr val="FFC000"/>
                </a:solidFill>
              </a:rPr>
              <a:t>Contentment.</a:t>
            </a:r>
            <a:br>
              <a:rPr lang="en-US" sz="4400" dirty="0">
                <a:solidFill>
                  <a:srgbClr val="FFC000"/>
                </a:solidFill>
              </a:rPr>
            </a:br>
            <a:r>
              <a:rPr lang="en-US" sz="3200" dirty="0"/>
              <a:t>-</a:t>
            </a:r>
            <a:r>
              <a:rPr lang="en-US" sz="3200" dirty="0">
                <a:solidFill>
                  <a:srgbClr val="FFC000"/>
                </a:solidFill>
              </a:rPr>
              <a:t> </a:t>
            </a:r>
            <a:r>
              <a:rPr lang="en-US" sz="3200" dirty="0"/>
              <a:t>ACTS 20:35</a:t>
            </a:r>
            <a:endParaRPr lang="en-US" sz="4400" dirty="0">
              <a:solidFill>
                <a:srgbClr val="FFC000"/>
              </a:solidFill>
            </a:endParaRPr>
          </a:p>
        </p:txBody>
      </p:sp>
      <p:sp>
        <p:nvSpPr>
          <p:cNvPr id="3" name="Content Placeholder 2">
            <a:extLst>
              <a:ext uri="{FF2B5EF4-FFF2-40B4-BE49-F238E27FC236}">
                <a16:creationId xmlns:a16="http://schemas.microsoft.com/office/drawing/2014/main" id="{DD35215C-AAFF-6F48-AA45-DEB77F8E9DB6}"/>
              </a:ext>
            </a:extLst>
          </p:cNvPr>
          <p:cNvSpPr>
            <a:spLocks noGrp="1"/>
          </p:cNvSpPr>
          <p:nvPr>
            <p:ph idx="1"/>
          </p:nvPr>
        </p:nvSpPr>
        <p:spPr>
          <a:xfrm>
            <a:off x="1103586" y="3263462"/>
            <a:ext cx="6842235" cy="1884007"/>
          </a:xfrm>
        </p:spPr>
        <p:txBody>
          <a:bodyPr>
            <a:normAutofit/>
          </a:bodyPr>
          <a:lstStyle/>
          <a:p>
            <a:pPr marL="0" indent="0" algn="ctr">
              <a:buNone/>
            </a:pPr>
            <a:r>
              <a:rPr lang="en-US" sz="3200" dirty="0"/>
              <a:t>What Can I Give </a:t>
            </a:r>
            <a:r>
              <a:rPr lang="en-US" sz="3200" u="sng" dirty="0"/>
              <a:t>To Ease The Struggle</a:t>
            </a:r>
            <a:br>
              <a:rPr lang="en-US" sz="3200" dirty="0"/>
            </a:br>
            <a:r>
              <a:rPr lang="en-US" sz="3200" dirty="0"/>
              <a:t>Someone Else Is Facing This Week?</a:t>
            </a:r>
          </a:p>
        </p:txBody>
      </p:sp>
    </p:spTree>
    <p:extLst>
      <p:ext uri="{BB962C8B-B14F-4D97-AF65-F5344CB8AC3E}">
        <p14:creationId xmlns:p14="http://schemas.microsoft.com/office/powerpoint/2010/main" val="2034673797"/>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CE68-F227-FE4C-8D42-F23BF049486F}"/>
              </a:ext>
            </a:extLst>
          </p:cNvPr>
          <p:cNvSpPr>
            <a:spLocks noGrp="1"/>
          </p:cNvSpPr>
          <p:nvPr>
            <p:ph type="title"/>
          </p:nvPr>
        </p:nvSpPr>
        <p:spPr>
          <a:xfrm>
            <a:off x="628650" y="304271"/>
            <a:ext cx="7886700" cy="2139384"/>
          </a:xfrm>
        </p:spPr>
        <p:txBody>
          <a:bodyPr>
            <a:normAutofit/>
          </a:bodyPr>
          <a:lstStyle/>
          <a:p>
            <a:r>
              <a:rPr lang="en-US" sz="4400" dirty="0"/>
              <a:t>Kingdom Hearts</a:t>
            </a:r>
            <a:br>
              <a:rPr lang="en-US" sz="4400" dirty="0"/>
            </a:br>
            <a:r>
              <a:rPr lang="en-US" sz="4400" dirty="0"/>
              <a:t>Are Rich In </a:t>
            </a:r>
            <a:r>
              <a:rPr lang="en-US" sz="4400" dirty="0">
                <a:solidFill>
                  <a:srgbClr val="FFC000"/>
                </a:solidFill>
              </a:rPr>
              <a:t>Patience.</a:t>
            </a:r>
            <a:br>
              <a:rPr lang="en-US" sz="4400" dirty="0">
                <a:solidFill>
                  <a:srgbClr val="FFC000"/>
                </a:solidFill>
              </a:rPr>
            </a:br>
            <a:r>
              <a:rPr lang="en-US" sz="3200" dirty="0"/>
              <a:t>- PSALM 27:14</a:t>
            </a:r>
          </a:p>
        </p:txBody>
      </p:sp>
      <p:sp>
        <p:nvSpPr>
          <p:cNvPr id="3" name="Content Placeholder 2">
            <a:extLst>
              <a:ext uri="{FF2B5EF4-FFF2-40B4-BE49-F238E27FC236}">
                <a16:creationId xmlns:a16="http://schemas.microsoft.com/office/drawing/2014/main" id="{DD35215C-AAFF-6F48-AA45-DEB77F8E9DB6}"/>
              </a:ext>
            </a:extLst>
          </p:cNvPr>
          <p:cNvSpPr>
            <a:spLocks noGrp="1"/>
          </p:cNvSpPr>
          <p:nvPr>
            <p:ph idx="1"/>
          </p:nvPr>
        </p:nvSpPr>
        <p:spPr>
          <a:xfrm>
            <a:off x="1103586" y="3263462"/>
            <a:ext cx="6842235" cy="1884007"/>
          </a:xfrm>
        </p:spPr>
        <p:txBody>
          <a:bodyPr>
            <a:normAutofit/>
          </a:bodyPr>
          <a:lstStyle/>
          <a:p>
            <a:pPr marL="0" indent="0" algn="ctr">
              <a:buNone/>
            </a:pPr>
            <a:r>
              <a:rPr lang="en-US" sz="3200" dirty="0"/>
              <a:t>Where Can I </a:t>
            </a:r>
            <a:r>
              <a:rPr lang="en-US" sz="3200" u="sng" dirty="0"/>
              <a:t>Slow Down </a:t>
            </a:r>
            <a:r>
              <a:rPr lang="en-US" sz="3200" dirty="0"/>
              <a:t>&amp; Solve </a:t>
            </a:r>
            <a:br>
              <a:rPr lang="en-US" sz="3200" dirty="0"/>
            </a:br>
            <a:r>
              <a:rPr lang="en-US" sz="3200" dirty="0"/>
              <a:t>A Problem With Righteousness </a:t>
            </a:r>
            <a:br>
              <a:rPr lang="en-US" sz="3200" dirty="0"/>
            </a:br>
            <a:r>
              <a:rPr lang="en-US" sz="3200" dirty="0"/>
              <a:t>Instead of Rushing?</a:t>
            </a:r>
          </a:p>
        </p:txBody>
      </p:sp>
    </p:spTree>
    <p:extLst>
      <p:ext uri="{BB962C8B-B14F-4D97-AF65-F5344CB8AC3E}">
        <p14:creationId xmlns:p14="http://schemas.microsoft.com/office/powerpoint/2010/main" val="3160157054"/>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CE68-F227-FE4C-8D42-F23BF049486F}"/>
              </a:ext>
            </a:extLst>
          </p:cNvPr>
          <p:cNvSpPr>
            <a:spLocks noGrp="1"/>
          </p:cNvSpPr>
          <p:nvPr>
            <p:ph type="title"/>
          </p:nvPr>
        </p:nvSpPr>
        <p:spPr>
          <a:xfrm>
            <a:off x="628650" y="304271"/>
            <a:ext cx="7886700" cy="2139384"/>
          </a:xfrm>
        </p:spPr>
        <p:txBody>
          <a:bodyPr>
            <a:normAutofit/>
          </a:bodyPr>
          <a:lstStyle/>
          <a:p>
            <a:r>
              <a:rPr lang="en-US" sz="4400" dirty="0"/>
              <a:t>Kingdom Hearts</a:t>
            </a:r>
            <a:br>
              <a:rPr lang="en-US" sz="4400" dirty="0"/>
            </a:br>
            <a:r>
              <a:rPr lang="en-US" sz="4400" dirty="0"/>
              <a:t>Are Rich In </a:t>
            </a:r>
            <a:r>
              <a:rPr lang="en-US" sz="4400" dirty="0">
                <a:solidFill>
                  <a:srgbClr val="FFC000"/>
                </a:solidFill>
              </a:rPr>
              <a:t>Sincerity.</a:t>
            </a:r>
            <a:br>
              <a:rPr lang="en-US" sz="4400" dirty="0">
                <a:solidFill>
                  <a:srgbClr val="FFC000"/>
                </a:solidFill>
              </a:rPr>
            </a:br>
            <a:r>
              <a:rPr lang="en-US" sz="3200" dirty="0"/>
              <a:t>- COLOSSIANS 3:22</a:t>
            </a:r>
          </a:p>
        </p:txBody>
      </p:sp>
      <p:sp>
        <p:nvSpPr>
          <p:cNvPr id="3" name="Content Placeholder 2">
            <a:extLst>
              <a:ext uri="{FF2B5EF4-FFF2-40B4-BE49-F238E27FC236}">
                <a16:creationId xmlns:a16="http://schemas.microsoft.com/office/drawing/2014/main" id="{DD35215C-AAFF-6F48-AA45-DEB77F8E9DB6}"/>
              </a:ext>
            </a:extLst>
          </p:cNvPr>
          <p:cNvSpPr>
            <a:spLocks noGrp="1"/>
          </p:cNvSpPr>
          <p:nvPr>
            <p:ph idx="1"/>
          </p:nvPr>
        </p:nvSpPr>
        <p:spPr>
          <a:xfrm>
            <a:off x="1103586" y="3263462"/>
            <a:ext cx="6842235" cy="1884007"/>
          </a:xfrm>
        </p:spPr>
        <p:txBody>
          <a:bodyPr>
            <a:normAutofit/>
          </a:bodyPr>
          <a:lstStyle/>
          <a:p>
            <a:pPr marL="0" indent="0" algn="ctr">
              <a:buNone/>
            </a:pPr>
            <a:r>
              <a:rPr lang="en-US" sz="3200" dirty="0"/>
              <a:t>What Work Can I Accomplish To</a:t>
            </a:r>
            <a:br>
              <a:rPr lang="en-US" sz="3200" dirty="0"/>
            </a:br>
            <a:r>
              <a:rPr lang="en-US" sz="3200" u="sng" dirty="0"/>
              <a:t>The Highest Quality </a:t>
            </a:r>
            <a:r>
              <a:rPr lang="en-US" sz="3200" dirty="0"/>
              <a:t>Even If</a:t>
            </a:r>
            <a:br>
              <a:rPr lang="en-US" sz="3200" dirty="0"/>
            </a:br>
            <a:r>
              <a:rPr lang="en-US" sz="3200" dirty="0"/>
              <a:t>No One Notices?</a:t>
            </a:r>
          </a:p>
        </p:txBody>
      </p:sp>
    </p:spTree>
    <p:extLst>
      <p:ext uri="{BB962C8B-B14F-4D97-AF65-F5344CB8AC3E}">
        <p14:creationId xmlns:p14="http://schemas.microsoft.com/office/powerpoint/2010/main" val="1714925026"/>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CE68-F227-FE4C-8D42-F23BF049486F}"/>
              </a:ext>
            </a:extLst>
          </p:cNvPr>
          <p:cNvSpPr>
            <a:spLocks noGrp="1"/>
          </p:cNvSpPr>
          <p:nvPr>
            <p:ph type="title"/>
          </p:nvPr>
        </p:nvSpPr>
        <p:spPr>
          <a:xfrm>
            <a:off x="628650" y="304271"/>
            <a:ext cx="7886700" cy="2139384"/>
          </a:xfrm>
        </p:spPr>
        <p:txBody>
          <a:bodyPr>
            <a:normAutofit/>
          </a:bodyPr>
          <a:lstStyle/>
          <a:p>
            <a:r>
              <a:rPr lang="en-US" sz="4400" dirty="0"/>
              <a:t>Kingdom Hearts</a:t>
            </a:r>
            <a:br>
              <a:rPr lang="en-US" sz="4400" dirty="0"/>
            </a:br>
            <a:r>
              <a:rPr lang="en-US" sz="4400" dirty="0"/>
              <a:t>Are Rich In </a:t>
            </a:r>
            <a:r>
              <a:rPr lang="en-US" sz="4400" dirty="0">
                <a:solidFill>
                  <a:srgbClr val="FFC000"/>
                </a:solidFill>
              </a:rPr>
              <a:t>Peace.</a:t>
            </a:r>
            <a:br>
              <a:rPr lang="en-US" sz="4400" dirty="0">
                <a:solidFill>
                  <a:srgbClr val="FFC000"/>
                </a:solidFill>
              </a:rPr>
            </a:br>
            <a:r>
              <a:rPr lang="en-US" sz="3200" dirty="0"/>
              <a:t>- COLOSSIANS 3:15</a:t>
            </a:r>
          </a:p>
        </p:txBody>
      </p:sp>
      <p:sp>
        <p:nvSpPr>
          <p:cNvPr id="3" name="Content Placeholder 2">
            <a:extLst>
              <a:ext uri="{FF2B5EF4-FFF2-40B4-BE49-F238E27FC236}">
                <a16:creationId xmlns:a16="http://schemas.microsoft.com/office/drawing/2014/main" id="{DD35215C-AAFF-6F48-AA45-DEB77F8E9DB6}"/>
              </a:ext>
            </a:extLst>
          </p:cNvPr>
          <p:cNvSpPr>
            <a:spLocks noGrp="1"/>
          </p:cNvSpPr>
          <p:nvPr>
            <p:ph idx="1"/>
          </p:nvPr>
        </p:nvSpPr>
        <p:spPr>
          <a:xfrm>
            <a:off x="1103586" y="3263462"/>
            <a:ext cx="6842235" cy="1884007"/>
          </a:xfrm>
        </p:spPr>
        <p:txBody>
          <a:bodyPr>
            <a:normAutofit/>
          </a:bodyPr>
          <a:lstStyle/>
          <a:p>
            <a:pPr marL="0" indent="0" algn="ctr">
              <a:buNone/>
            </a:pPr>
            <a:r>
              <a:rPr lang="en-US" sz="3200" dirty="0"/>
              <a:t>What Disagreement, Difference, or Hurt</a:t>
            </a:r>
            <a:br>
              <a:rPr lang="en-US" sz="3200" dirty="0"/>
            </a:br>
            <a:r>
              <a:rPr lang="en-US" sz="3200" dirty="0"/>
              <a:t>Can I </a:t>
            </a:r>
            <a:r>
              <a:rPr lang="en-US" sz="3200" u="sng" dirty="0"/>
              <a:t>Set Aside</a:t>
            </a:r>
            <a:r>
              <a:rPr lang="en-US" sz="3200" dirty="0"/>
              <a:t> &amp; </a:t>
            </a:r>
            <a:r>
              <a:rPr lang="en-US" sz="3200" u="sng" dirty="0"/>
              <a:t>Forgive</a:t>
            </a:r>
            <a:r>
              <a:rPr lang="en-US" sz="3200" dirty="0"/>
              <a:t> Knowing</a:t>
            </a:r>
            <a:br>
              <a:rPr lang="en-US" sz="3200" dirty="0"/>
            </a:br>
            <a:r>
              <a:rPr lang="en-US" sz="3200" dirty="0"/>
              <a:t>Christ Has Forgiven Me?</a:t>
            </a:r>
          </a:p>
        </p:txBody>
      </p:sp>
    </p:spTree>
    <p:extLst>
      <p:ext uri="{BB962C8B-B14F-4D97-AF65-F5344CB8AC3E}">
        <p14:creationId xmlns:p14="http://schemas.microsoft.com/office/powerpoint/2010/main" val="887788006"/>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9301-E85C-DF4E-A536-DEBD056C7FEA}"/>
              </a:ext>
            </a:extLst>
          </p:cNvPr>
          <p:cNvSpPr>
            <a:spLocks noGrp="1"/>
          </p:cNvSpPr>
          <p:nvPr>
            <p:ph type="title"/>
          </p:nvPr>
        </p:nvSpPr>
        <p:spPr/>
        <p:txBody>
          <a:bodyPr>
            <a:normAutofit/>
          </a:bodyPr>
          <a:lstStyle/>
          <a:p>
            <a:r>
              <a:rPr lang="en-US" dirty="0"/>
              <a:t>Like David, We Long For A Pure Heart</a:t>
            </a:r>
          </a:p>
        </p:txBody>
      </p:sp>
      <p:sp>
        <p:nvSpPr>
          <p:cNvPr id="3" name="Content Placeholder 2">
            <a:extLst>
              <a:ext uri="{FF2B5EF4-FFF2-40B4-BE49-F238E27FC236}">
                <a16:creationId xmlns:a16="http://schemas.microsoft.com/office/drawing/2014/main" id="{60D46420-CAE2-0243-AAA2-85B38695F506}"/>
              </a:ext>
            </a:extLst>
          </p:cNvPr>
          <p:cNvSpPr>
            <a:spLocks noGrp="1"/>
          </p:cNvSpPr>
          <p:nvPr>
            <p:ph idx="1"/>
          </p:nvPr>
        </p:nvSpPr>
        <p:spPr>
          <a:xfrm>
            <a:off x="1198178" y="1521354"/>
            <a:ext cx="7317171" cy="4012343"/>
          </a:xfrm>
        </p:spPr>
        <p:txBody>
          <a:bodyPr>
            <a:normAutofit fontScale="85000" lnSpcReduction="20000"/>
          </a:bodyPr>
          <a:lstStyle/>
          <a:p>
            <a:pPr marL="0" indent="0">
              <a:buNone/>
            </a:pPr>
            <a:r>
              <a:rPr lang="en-US" b="1" baseline="30000" dirty="0"/>
              <a:t>6 </a:t>
            </a:r>
            <a:r>
              <a:rPr lang="en-US" dirty="0"/>
              <a:t>Behold, You desire truth </a:t>
            </a:r>
            <a:r>
              <a:rPr lang="en-US" b="1" dirty="0">
                <a:solidFill>
                  <a:srgbClr val="FFC000"/>
                </a:solidFill>
              </a:rPr>
              <a:t>in the innermost being,</a:t>
            </a:r>
          </a:p>
          <a:p>
            <a:pPr marL="0" indent="0">
              <a:buNone/>
            </a:pPr>
            <a:r>
              <a:rPr lang="en-US" dirty="0"/>
              <a:t>And in the hidden part You will make me know wisdom.</a:t>
            </a:r>
          </a:p>
          <a:p>
            <a:pPr marL="0" indent="0">
              <a:buNone/>
            </a:pPr>
            <a:r>
              <a:rPr lang="en-US" b="1" baseline="30000" dirty="0"/>
              <a:t>7 </a:t>
            </a:r>
            <a:r>
              <a:rPr lang="en-US" b="1" dirty="0">
                <a:solidFill>
                  <a:srgbClr val="FFC000"/>
                </a:solidFill>
              </a:rPr>
              <a:t>Purify me </a:t>
            </a:r>
            <a:r>
              <a:rPr lang="en-US" dirty="0"/>
              <a:t>with hyssop, and I shall be clean;</a:t>
            </a:r>
          </a:p>
          <a:p>
            <a:pPr marL="0" indent="0">
              <a:buNone/>
            </a:pPr>
            <a:r>
              <a:rPr lang="en-US" b="1" dirty="0">
                <a:solidFill>
                  <a:srgbClr val="FFC000"/>
                </a:solidFill>
              </a:rPr>
              <a:t>Wash me</a:t>
            </a:r>
            <a:r>
              <a:rPr lang="en-US" dirty="0"/>
              <a:t>, and I shall be whiter than snow.</a:t>
            </a:r>
          </a:p>
          <a:p>
            <a:pPr marL="0" indent="0">
              <a:buNone/>
            </a:pPr>
            <a:r>
              <a:rPr lang="en-US" b="1" baseline="30000" dirty="0"/>
              <a:t>8 </a:t>
            </a:r>
            <a:r>
              <a:rPr lang="en-US" b="1" dirty="0">
                <a:solidFill>
                  <a:srgbClr val="FFC000"/>
                </a:solidFill>
              </a:rPr>
              <a:t>Make me to hear joy </a:t>
            </a:r>
            <a:r>
              <a:rPr lang="en-US" dirty="0"/>
              <a:t>and gladness,</a:t>
            </a:r>
          </a:p>
          <a:p>
            <a:pPr marL="0" indent="0">
              <a:buNone/>
            </a:pPr>
            <a:r>
              <a:rPr lang="en-US" dirty="0"/>
              <a:t>Let the bones which You have broken rejoice.</a:t>
            </a:r>
          </a:p>
          <a:p>
            <a:pPr marL="0" indent="0">
              <a:buNone/>
            </a:pPr>
            <a:r>
              <a:rPr lang="en-US" b="1" baseline="30000" dirty="0"/>
              <a:t>9 </a:t>
            </a:r>
            <a:r>
              <a:rPr lang="en-US" b="1" dirty="0">
                <a:solidFill>
                  <a:srgbClr val="FFC000"/>
                </a:solidFill>
              </a:rPr>
              <a:t>Hide</a:t>
            </a:r>
            <a:r>
              <a:rPr lang="en-US" dirty="0">
                <a:solidFill>
                  <a:srgbClr val="FFC000"/>
                </a:solidFill>
              </a:rPr>
              <a:t> </a:t>
            </a:r>
            <a:r>
              <a:rPr lang="en-US" dirty="0"/>
              <a:t>Your face from my sins</a:t>
            </a:r>
          </a:p>
          <a:p>
            <a:pPr marL="0" indent="0">
              <a:buNone/>
            </a:pPr>
            <a:r>
              <a:rPr lang="en-US" dirty="0"/>
              <a:t>And </a:t>
            </a:r>
            <a:r>
              <a:rPr lang="en-US" b="1" dirty="0">
                <a:solidFill>
                  <a:srgbClr val="FFC000"/>
                </a:solidFill>
              </a:rPr>
              <a:t>blot out </a:t>
            </a:r>
            <a:r>
              <a:rPr lang="en-US" dirty="0"/>
              <a:t>all my iniquities.</a:t>
            </a:r>
          </a:p>
          <a:p>
            <a:pPr marL="0" indent="0">
              <a:buNone/>
            </a:pPr>
            <a:r>
              <a:rPr lang="en-US" b="1" baseline="30000" dirty="0"/>
              <a:t>10 </a:t>
            </a:r>
            <a:r>
              <a:rPr lang="en-US" b="1" dirty="0">
                <a:solidFill>
                  <a:srgbClr val="FFC000"/>
                </a:solidFill>
              </a:rPr>
              <a:t>Create in me a clean heart, O God,</a:t>
            </a:r>
          </a:p>
          <a:p>
            <a:pPr marL="0" indent="0">
              <a:buNone/>
            </a:pPr>
            <a:r>
              <a:rPr lang="en-US" b="1" dirty="0">
                <a:solidFill>
                  <a:srgbClr val="FFC000"/>
                </a:solidFill>
              </a:rPr>
              <a:t>And renew a steadfast spirit within me.</a:t>
            </a:r>
          </a:p>
          <a:p>
            <a:pPr marL="0" indent="0">
              <a:buNone/>
            </a:pPr>
            <a:r>
              <a:rPr lang="en-US" sz="2400" dirty="0"/>
              <a:t>   - Psalm 51:6-10</a:t>
            </a:r>
          </a:p>
        </p:txBody>
      </p:sp>
    </p:spTree>
    <p:extLst>
      <p:ext uri="{BB962C8B-B14F-4D97-AF65-F5344CB8AC3E}">
        <p14:creationId xmlns:p14="http://schemas.microsoft.com/office/powerpoint/2010/main" val="2000651180"/>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3456A-B751-2D4D-BEF5-EE7F84E970BC}"/>
              </a:ext>
            </a:extLst>
          </p:cNvPr>
          <p:cNvSpPr>
            <a:spLocks noGrp="1"/>
          </p:cNvSpPr>
          <p:nvPr>
            <p:ph type="ctrTitle"/>
          </p:nvPr>
        </p:nvSpPr>
        <p:spPr/>
        <p:txBody>
          <a:bodyPr/>
          <a:lstStyle/>
          <a:p>
            <a:r>
              <a:rPr lang="en-US" dirty="0"/>
              <a:t>Kingdom Hearts</a:t>
            </a:r>
          </a:p>
        </p:txBody>
      </p:sp>
      <p:sp>
        <p:nvSpPr>
          <p:cNvPr id="3" name="Subtitle 2">
            <a:extLst>
              <a:ext uri="{FF2B5EF4-FFF2-40B4-BE49-F238E27FC236}">
                <a16:creationId xmlns:a16="http://schemas.microsoft.com/office/drawing/2014/main" id="{2A6430AB-537D-E04C-A851-68637C45C278}"/>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689AFF1D-7E34-054E-8D90-110629B4F0D9}"/>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472255940"/>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49A6F8-B2A2-3843-AF8E-4F7996C37A2C}"/>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3F17B426-97CB-314A-AA14-9597E69793F8}"/>
              </a:ext>
            </a:extLst>
          </p:cNvPr>
          <p:cNvSpPr>
            <a:spLocks noGrp="1"/>
          </p:cNvSpPr>
          <p:nvPr>
            <p:ph type="title"/>
          </p:nvPr>
        </p:nvSpPr>
        <p:spPr>
          <a:xfrm>
            <a:off x="628650" y="532873"/>
            <a:ext cx="7886700" cy="3758278"/>
          </a:xfrm>
        </p:spPr>
        <p:txBody>
          <a:bodyPr>
            <a:normAutofit/>
          </a:bodyPr>
          <a:lstStyle/>
          <a:p>
            <a:r>
              <a:rPr lang="en-US" sz="5400" dirty="0"/>
              <a:t>In the Bible, the </a:t>
            </a:r>
            <a:r>
              <a:rPr lang="en-US" sz="5400" dirty="0">
                <a:solidFill>
                  <a:schemeClr val="accent4"/>
                </a:solidFill>
              </a:rPr>
              <a:t>heart</a:t>
            </a:r>
            <a:br>
              <a:rPr lang="en-US" sz="5400" dirty="0"/>
            </a:br>
            <a:r>
              <a:rPr lang="en-US" sz="5400" dirty="0"/>
              <a:t>is the center of all we are.</a:t>
            </a:r>
            <a:br>
              <a:rPr lang="en-US" sz="5400" dirty="0"/>
            </a:br>
            <a:br>
              <a:rPr lang="en-US" sz="2600" dirty="0"/>
            </a:br>
            <a:r>
              <a:rPr lang="en-US" sz="2800" i="1" dirty="0"/>
              <a:t>Center of Understanding &amp; Faith (Rom 10:9-10)</a:t>
            </a:r>
            <a:br>
              <a:rPr lang="en-US" sz="2800" i="1" dirty="0"/>
            </a:br>
            <a:r>
              <a:rPr lang="en-US" sz="2800" i="1" dirty="0"/>
              <a:t>Center of Identity &amp; Character (Luke 8</a:t>
            </a:r>
            <a:r>
              <a:rPr lang="en-US" sz="2800" i="1" dirty="0">
                <a:sym typeface="Wingdings" pitchFamily="2" charset="2"/>
              </a:rPr>
              <a:t>:</a:t>
            </a:r>
            <a:r>
              <a:rPr lang="en-US" sz="2800" i="1" dirty="0"/>
              <a:t>15)</a:t>
            </a:r>
            <a:br>
              <a:rPr lang="en-US" sz="2800" i="1" dirty="0"/>
            </a:br>
            <a:r>
              <a:rPr lang="en-US" sz="2800" i="1" dirty="0"/>
              <a:t>Center of Emotions &amp; Actions (Matt. 11:29, Lk 6:45)</a:t>
            </a:r>
            <a:endParaRPr lang="en-US" sz="2800" dirty="0"/>
          </a:p>
        </p:txBody>
      </p:sp>
    </p:spTree>
    <p:extLst>
      <p:ext uri="{BB962C8B-B14F-4D97-AF65-F5344CB8AC3E}">
        <p14:creationId xmlns:p14="http://schemas.microsoft.com/office/powerpoint/2010/main" val="1425284279"/>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130A-A218-274B-9850-28ACB41C955F}"/>
              </a:ext>
            </a:extLst>
          </p:cNvPr>
          <p:cNvSpPr>
            <a:spLocks noGrp="1"/>
          </p:cNvSpPr>
          <p:nvPr>
            <p:ph type="title"/>
          </p:nvPr>
        </p:nvSpPr>
        <p:spPr/>
        <p:txBody>
          <a:bodyPr/>
          <a:lstStyle/>
          <a:p>
            <a:r>
              <a:rPr lang="en-US" dirty="0"/>
              <a:t>Luke 6:45</a:t>
            </a:r>
          </a:p>
        </p:txBody>
      </p:sp>
      <p:sp>
        <p:nvSpPr>
          <p:cNvPr id="3" name="Content Placeholder 2">
            <a:extLst>
              <a:ext uri="{FF2B5EF4-FFF2-40B4-BE49-F238E27FC236}">
                <a16:creationId xmlns:a16="http://schemas.microsoft.com/office/drawing/2014/main" id="{93EAB6A7-D9BE-3448-A8A5-B0D62FBD76D4}"/>
              </a:ext>
            </a:extLst>
          </p:cNvPr>
          <p:cNvSpPr>
            <a:spLocks noGrp="1"/>
          </p:cNvSpPr>
          <p:nvPr>
            <p:ph idx="1"/>
          </p:nvPr>
        </p:nvSpPr>
        <p:spPr>
          <a:xfrm>
            <a:off x="1072659" y="1521354"/>
            <a:ext cx="7069016" cy="3626115"/>
          </a:xfrm>
        </p:spPr>
        <p:txBody>
          <a:bodyPr>
            <a:normAutofit/>
          </a:bodyPr>
          <a:lstStyle/>
          <a:p>
            <a:r>
              <a:rPr lang="en-US" sz="3200" dirty="0"/>
              <a:t>“The good man out of the good treasure of his heart brings forth what is good; and the evil </a:t>
            </a:r>
            <a:r>
              <a:rPr lang="en-US" sz="3200" i="1" dirty="0"/>
              <a:t>man</a:t>
            </a:r>
            <a:r>
              <a:rPr lang="en-US" sz="3200" dirty="0"/>
              <a:t> out of the evil </a:t>
            </a:r>
            <a:r>
              <a:rPr lang="en-US" sz="3200" i="1" dirty="0"/>
              <a:t>treasure </a:t>
            </a:r>
            <a:r>
              <a:rPr lang="en-US" sz="3200" dirty="0"/>
              <a:t>brings forth what is evil; for </a:t>
            </a:r>
            <a:r>
              <a:rPr lang="en-US" sz="3200" dirty="0">
                <a:solidFill>
                  <a:srgbClr val="FFC000"/>
                </a:solidFill>
              </a:rPr>
              <a:t>his mouth speaks from that which fills his heart.</a:t>
            </a:r>
            <a:r>
              <a:rPr lang="en-US" sz="3200" dirty="0"/>
              <a:t>”</a:t>
            </a:r>
          </a:p>
        </p:txBody>
      </p:sp>
    </p:spTree>
    <p:extLst>
      <p:ext uri="{BB962C8B-B14F-4D97-AF65-F5344CB8AC3E}">
        <p14:creationId xmlns:p14="http://schemas.microsoft.com/office/powerpoint/2010/main" val="1818440537"/>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49A6F8-B2A2-3843-AF8E-4F7996C37A2C}"/>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3F17B426-97CB-314A-AA14-9597E69793F8}"/>
              </a:ext>
            </a:extLst>
          </p:cNvPr>
          <p:cNvSpPr>
            <a:spLocks noGrp="1"/>
          </p:cNvSpPr>
          <p:nvPr>
            <p:ph type="title"/>
          </p:nvPr>
        </p:nvSpPr>
        <p:spPr>
          <a:xfrm>
            <a:off x="628650" y="462534"/>
            <a:ext cx="7886700" cy="3758278"/>
          </a:xfrm>
        </p:spPr>
        <p:txBody>
          <a:bodyPr>
            <a:normAutofit fontScale="90000"/>
          </a:bodyPr>
          <a:lstStyle/>
          <a:p>
            <a:r>
              <a:rPr lang="en-US" sz="4800" dirty="0"/>
              <a:t>God sees exactly </a:t>
            </a:r>
            <a:br>
              <a:rPr lang="en-US" sz="4800" dirty="0"/>
            </a:br>
            <a:r>
              <a:rPr lang="en-US" sz="4800" dirty="0"/>
              <a:t>what is in our hearts.</a:t>
            </a:r>
            <a:br>
              <a:rPr lang="en-US" sz="4800" dirty="0"/>
            </a:br>
            <a:br>
              <a:rPr lang="en-US" sz="2200" dirty="0"/>
            </a:br>
            <a:r>
              <a:rPr lang="en-US" sz="4800" dirty="0"/>
              <a:t>He wants to help us fill them</a:t>
            </a:r>
            <a:br>
              <a:rPr lang="en-US" sz="4800" dirty="0"/>
            </a:br>
            <a:r>
              <a:rPr lang="en-US" sz="4800" dirty="0"/>
              <a:t>with good treasure.</a:t>
            </a:r>
            <a:br>
              <a:rPr lang="en-US" sz="4800" dirty="0"/>
            </a:br>
            <a:br>
              <a:rPr lang="en-US" sz="4800" dirty="0"/>
            </a:br>
            <a:r>
              <a:rPr lang="en-US" sz="2700" i="1" dirty="0"/>
              <a:t>• Acts 5:4, 8:21, 15:8     •  Matt. 7:7-8, Jer. 29:13</a:t>
            </a:r>
            <a:endParaRPr lang="en-US" sz="2700" dirty="0"/>
          </a:p>
        </p:txBody>
      </p:sp>
    </p:spTree>
    <p:extLst>
      <p:ext uri="{BB962C8B-B14F-4D97-AF65-F5344CB8AC3E}">
        <p14:creationId xmlns:p14="http://schemas.microsoft.com/office/powerpoint/2010/main" val="4154279621"/>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9AB9-0AAE-4147-8C22-6059EE4576BA}"/>
              </a:ext>
            </a:extLst>
          </p:cNvPr>
          <p:cNvSpPr>
            <a:spLocks noGrp="1"/>
          </p:cNvSpPr>
          <p:nvPr>
            <p:ph type="title"/>
          </p:nvPr>
        </p:nvSpPr>
        <p:spPr>
          <a:xfrm>
            <a:off x="628650" y="209674"/>
            <a:ext cx="7886700" cy="1930929"/>
          </a:xfrm>
        </p:spPr>
        <p:txBody>
          <a:bodyPr>
            <a:normAutofit/>
          </a:bodyPr>
          <a:lstStyle/>
          <a:p>
            <a:r>
              <a:rPr lang="en-US" sz="4400" dirty="0"/>
              <a:t>God sees exactly </a:t>
            </a:r>
            <a:br>
              <a:rPr lang="en-US" sz="4400" dirty="0"/>
            </a:br>
            <a:r>
              <a:rPr lang="en-US" sz="4400" dirty="0"/>
              <a:t>what is in our hearts.</a:t>
            </a:r>
          </a:p>
        </p:txBody>
      </p:sp>
      <p:sp>
        <p:nvSpPr>
          <p:cNvPr id="3" name="Content Placeholder 2">
            <a:extLst>
              <a:ext uri="{FF2B5EF4-FFF2-40B4-BE49-F238E27FC236}">
                <a16:creationId xmlns:a16="http://schemas.microsoft.com/office/drawing/2014/main" id="{32111E52-E51D-DE40-BAFA-AC1D7ABC2D98}"/>
              </a:ext>
            </a:extLst>
          </p:cNvPr>
          <p:cNvSpPr>
            <a:spLocks noGrp="1"/>
          </p:cNvSpPr>
          <p:nvPr>
            <p:ph idx="1"/>
          </p:nvPr>
        </p:nvSpPr>
        <p:spPr>
          <a:xfrm>
            <a:off x="1054100" y="2273300"/>
            <a:ext cx="7461250" cy="2912269"/>
          </a:xfrm>
        </p:spPr>
        <p:txBody>
          <a:bodyPr>
            <a:normAutofit lnSpcReduction="10000"/>
          </a:bodyPr>
          <a:lstStyle/>
          <a:p>
            <a:r>
              <a:rPr lang="en-US" sz="2400" b="1" baseline="30000" dirty="0"/>
              <a:t>“</a:t>
            </a:r>
            <a:r>
              <a:rPr lang="en-US" sz="2400" dirty="0"/>
              <a:t>While it remained </a:t>
            </a:r>
            <a:r>
              <a:rPr lang="en-US" sz="2400" i="1" dirty="0"/>
              <a:t>unsold</a:t>
            </a:r>
            <a:r>
              <a:rPr lang="en-US" sz="2400" dirty="0"/>
              <a:t>, did it not remain your own? And after it was sold, was it not under your control? Why is it that </a:t>
            </a:r>
            <a:r>
              <a:rPr lang="en-US" sz="2400" b="1" dirty="0">
                <a:solidFill>
                  <a:srgbClr val="FFC000"/>
                </a:solidFill>
              </a:rPr>
              <a:t>you have conceived this deed in your heart? </a:t>
            </a:r>
            <a:r>
              <a:rPr lang="en-US" sz="2400" dirty="0"/>
              <a:t>You have not lied to men but to God.” Acts 5:4</a:t>
            </a:r>
          </a:p>
          <a:p>
            <a:r>
              <a:rPr lang="en-US" sz="2400" b="1" baseline="30000" dirty="0"/>
              <a:t>“</a:t>
            </a:r>
            <a:r>
              <a:rPr lang="en-US" sz="2400" dirty="0"/>
              <a:t>You have no part or portion in this matter, for </a:t>
            </a:r>
            <a:br>
              <a:rPr lang="en-US" sz="2400" dirty="0"/>
            </a:br>
            <a:r>
              <a:rPr lang="en-US" sz="2400" b="1" dirty="0">
                <a:solidFill>
                  <a:srgbClr val="FFC000"/>
                </a:solidFill>
              </a:rPr>
              <a:t>your heart is not right before God.”</a:t>
            </a:r>
            <a:r>
              <a:rPr lang="en-US" sz="2400" b="1" dirty="0"/>
              <a:t> </a:t>
            </a:r>
            <a:r>
              <a:rPr lang="en-US" sz="2400" dirty="0"/>
              <a:t>Acts 8:21</a:t>
            </a:r>
          </a:p>
          <a:p>
            <a:r>
              <a:rPr lang="en-US" sz="2400" dirty="0"/>
              <a:t>“And </a:t>
            </a:r>
            <a:r>
              <a:rPr lang="en-US" sz="2400" b="1" dirty="0">
                <a:solidFill>
                  <a:srgbClr val="FFC000"/>
                </a:solidFill>
              </a:rPr>
              <a:t>God, who knows the heart, </a:t>
            </a:r>
            <a:r>
              <a:rPr lang="en-US" sz="2400" dirty="0"/>
              <a:t>testified to them giving them the Holy Spirit, just as He also did to us;” Acts 15:8</a:t>
            </a:r>
          </a:p>
        </p:txBody>
      </p:sp>
    </p:spTree>
    <p:extLst>
      <p:ext uri="{BB962C8B-B14F-4D97-AF65-F5344CB8AC3E}">
        <p14:creationId xmlns:p14="http://schemas.microsoft.com/office/powerpoint/2010/main" val="2097646029"/>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C598-A869-1749-8431-3C62D71111D8}"/>
              </a:ext>
            </a:extLst>
          </p:cNvPr>
          <p:cNvSpPr>
            <a:spLocks noGrp="1"/>
          </p:cNvSpPr>
          <p:nvPr>
            <p:ph type="title"/>
          </p:nvPr>
        </p:nvSpPr>
        <p:spPr/>
        <p:txBody>
          <a:bodyPr>
            <a:normAutofit/>
          </a:bodyPr>
          <a:lstStyle/>
          <a:p>
            <a:pPr algn="ctr"/>
            <a:r>
              <a:rPr lang="en-US" sz="4000" dirty="0"/>
              <a:t>God Warns Us About Bankrupt Hearts</a:t>
            </a:r>
          </a:p>
        </p:txBody>
      </p:sp>
      <p:sp>
        <p:nvSpPr>
          <p:cNvPr id="3" name="Content Placeholder 2">
            <a:extLst>
              <a:ext uri="{FF2B5EF4-FFF2-40B4-BE49-F238E27FC236}">
                <a16:creationId xmlns:a16="http://schemas.microsoft.com/office/drawing/2014/main" id="{6ED85F9C-1243-3640-ACD1-46FA81581EAC}"/>
              </a:ext>
            </a:extLst>
          </p:cNvPr>
          <p:cNvSpPr>
            <a:spLocks noGrp="1"/>
          </p:cNvSpPr>
          <p:nvPr>
            <p:ph sz="half" idx="1"/>
          </p:nvPr>
        </p:nvSpPr>
        <p:spPr>
          <a:xfrm>
            <a:off x="549819" y="1749972"/>
            <a:ext cx="4227129" cy="3397497"/>
          </a:xfrm>
        </p:spPr>
        <p:txBody>
          <a:bodyPr>
            <a:normAutofit/>
          </a:bodyPr>
          <a:lstStyle/>
          <a:p>
            <a:r>
              <a:rPr lang="en-US" sz="2400" b="1" dirty="0"/>
              <a:t>Beware The Hard Heart.  </a:t>
            </a:r>
          </a:p>
          <a:p>
            <a:pPr lvl="1"/>
            <a:r>
              <a:rPr lang="en-US" sz="2000" dirty="0"/>
              <a:t>Proverbs 28:14</a:t>
            </a:r>
          </a:p>
          <a:p>
            <a:r>
              <a:rPr lang="en-US" sz="2400" b="1" dirty="0"/>
              <a:t>Beware The Darkened Heart. </a:t>
            </a:r>
          </a:p>
          <a:p>
            <a:pPr lvl="1"/>
            <a:r>
              <a:rPr lang="en-US" sz="2000" dirty="0"/>
              <a:t>Romans 1:21, Acts 28:27</a:t>
            </a:r>
          </a:p>
          <a:p>
            <a:r>
              <a:rPr lang="en-US" sz="2400" b="1" dirty="0"/>
              <a:t>Beware The Arrogant Heart. </a:t>
            </a:r>
          </a:p>
          <a:p>
            <a:pPr lvl="1"/>
            <a:r>
              <a:rPr lang="en-US" sz="2000" dirty="0"/>
              <a:t>Proverbs 18:12</a:t>
            </a:r>
          </a:p>
          <a:p>
            <a:endParaRPr lang="en-US" sz="2400" dirty="0"/>
          </a:p>
        </p:txBody>
      </p:sp>
      <p:sp>
        <p:nvSpPr>
          <p:cNvPr id="4" name="Content Placeholder 3">
            <a:extLst>
              <a:ext uri="{FF2B5EF4-FFF2-40B4-BE49-F238E27FC236}">
                <a16:creationId xmlns:a16="http://schemas.microsoft.com/office/drawing/2014/main" id="{E71674EF-03CD-9940-AB06-90767335F0CE}"/>
              </a:ext>
            </a:extLst>
          </p:cNvPr>
          <p:cNvSpPr>
            <a:spLocks noGrp="1"/>
          </p:cNvSpPr>
          <p:nvPr>
            <p:ph sz="half" idx="2"/>
          </p:nvPr>
        </p:nvSpPr>
        <p:spPr>
          <a:xfrm>
            <a:off x="4629150" y="1749972"/>
            <a:ext cx="4120712" cy="3397497"/>
          </a:xfrm>
        </p:spPr>
        <p:txBody>
          <a:bodyPr>
            <a:normAutofit/>
          </a:bodyPr>
          <a:lstStyle/>
          <a:p>
            <a:r>
              <a:rPr lang="en-US" sz="2400" b="1" dirty="0"/>
              <a:t>Beware The Twisted Heart.</a:t>
            </a:r>
          </a:p>
          <a:p>
            <a:pPr lvl="1"/>
            <a:r>
              <a:rPr lang="en-US" sz="2000" dirty="0"/>
              <a:t>Proverbs 6:14. </a:t>
            </a:r>
          </a:p>
          <a:p>
            <a:r>
              <a:rPr lang="en-US" sz="2400" b="1" dirty="0"/>
              <a:t>Beware The Distant Heart. </a:t>
            </a:r>
          </a:p>
          <a:p>
            <a:pPr lvl="1"/>
            <a:r>
              <a:rPr lang="en-US" sz="2000" dirty="0"/>
              <a:t>Matthew 15:8</a:t>
            </a:r>
          </a:p>
          <a:p>
            <a:r>
              <a:rPr lang="en-US" sz="2400" b="1" dirty="0"/>
              <a:t>Beware The Divided Heart.</a:t>
            </a:r>
          </a:p>
          <a:p>
            <a:pPr lvl="1"/>
            <a:r>
              <a:rPr lang="en-US" sz="2000" dirty="0"/>
              <a:t>Matthew 6:24, James 1:8</a:t>
            </a:r>
          </a:p>
        </p:txBody>
      </p:sp>
    </p:spTree>
    <p:extLst>
      <p:ext uri="{BB962C8B-B14F-4D97-AF65-F5344CB8AC3E}">
        <p14:creationId xmlns:p14="http://schemas.microsoft.com/office/powerpoint/2010/main" val="57306179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childTnLst>
                                </p:cTn>
                              </p:par>
                              <p:par>
                                <p:cTn id="25" presetID="17" presetClass="entr" presetSubtype="8"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strVal val="#ppt_h"/>
                                          </p:val>
                                        </p:tav>
                                        <p:tav tm="100000">
                                          <p:val>
                                            <p:strVal val="#ppt_h"/>
                                          </p:val>
                                        </p:tav>
                                      </p:tavLst>
                                    </p:anim>
                                  </p:childTnLst>
                                </p:cTn>
                              </p:par>
                              <p:par>
                                <p:cTn id="39" presetID="17" presetClass="entr" presetSubtype="8"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42"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p:cTn id="49"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50"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5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4">
                                            <p:txEl>
                                              <p:pRg st="0" end="0"/>
                                            </p:txEl>
                                          </p:spTgt>
                                        </p:tgtEl>
                                        <p:attrNameLst>
                                          <p:attrName>ppt_h</p:attrName>
                                        </p:attrNameLst>
                                      </p:cBhvr>
                                      <p:tavLst>
                                        <p:tav tm="0">
                                          <p:val>
                                            <p:strVal val="#ppt_h"/>
                                          </p:val>
                                        </p:tav>
                                        <p:tav tm="100000">
                                          <p:val>
                                            <p:strVal val="#ppt_h"/>
                                          </p:val>
                                        </p:tav>
                                      </p:tavLst>
                                    </p:anim>
                                  </p:childTnLst>
                                </p:cTn>
                              </p:par>
                              <p:par>
                                <p:cTn id="53" presetID="17" presetClass="entr" presetSubtype="8" fill="hold" grpId="0" nodeType="with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p:cTn id="55"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56"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5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8"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 calcmode="lin" valueType="num">
                                      <p:cBhvr>
                                        <p:cTn id="63"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64"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6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6" dur="500" fill="hold"/>
                                        <p:tgtEl>
                                          <p:spTgt spid="4">
                                            <p:txEl>
                                              <p:pRg st="2" end="2"/>
                                            </p:txEl>
                                          </p:spTgt>
                                        </p:tgtEl>
                                        <p:attrNameLst>
                                          <p:attrName>ppt_h</p:attrName>
                                        </p:attrNameLst>
                                      </p:cBhvr>
                                      <p:tavLst>
                                        <p:tav tm="0">
                                          <p:val>
                                            <p:strVal val="#ppt_h"/>
                                          </p:val>
                                        </p:tav>
                                        <p:tav tm="100000">
                                          <p:val>
                                            <p:strVal val="#ppt_h"/>
                                          </p:val>
                                        </p:tav>
                                      </p:tavLst>
                                    </p:anim>
                                  </p:childTnLst>
                                </p:cTn>
                              </p:par>
                              <p:par>
                                <p:cTn id="67" presetID="17" presetClass="entr" presetSubtype="8" fill="hold" grpId="0" nodeType="with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anim calcmode="lin" valueType="num">
                                      <p:cBhvr>
                                        <p:cTn id="69" dur="500" fill="hold"/>
                                        <p:tgtEl>
                                          <p:spTgt spid="4">
                                            <p:txEl>
                                              <p:pRg st="3" end="3"/>
                                            </p:txEl>
                                          </p:spTgt>
                                        </p:tgtEl>
                                        <p:attrNameLst>
                                          <p:attrName>ppt_x</p:attrName>
                                        </p:attrNameLst>
                                      </p:cBhvr>
                                      <p:tavLst>
                                        <p:tav tm="0">
                                          <p:val>
                                            <p:strVal val="#ppt_x-#ppt_w/2"/>
                                          </p:val>
                                        </p:tav>
                                        <p:tav tm="100000">
                                          <p:val>
                                            <p:strVal val="#ppt_x"/>
                                          </p:val>
                                        </p:tav>
                                      </p:tavLst>
                                    </p:anim>
                                    <p:anim calcmode="lin" valueType="num">
                                      <p:cBhvr>
                                        <p:cTn id="70"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7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2"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8" fill="hold" grpId="0" nodeType="click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 calcmode="lin" valueType="num">
                                      <p:cBhvr>
                                        <p:cTn id="77" dur="500" fill="hold"/>
                                        <p:tgtEl>
                                          <p:spTgt spid="4">
                                            <p:txEl>
                                              <p:pRg st="4" end="4"/>
                                            </p:txEl>
                                          </p:spTgt>
                                        </p:tgtEl>
                                        <p:attrNameLst>
                                          <p:attrName>ppt_x</p:attrName>
                                        </p:attrNameLst>
                                      </p:cBhvr>
                                      <p:tavLst>
                                        <p:tav tm="0">
                                          <p:val>
                                            <p:strVal val="#ppt_x-#ppt_w/2"/>
                                          </p:val>
                                        </p:tav>
                                        <p:tav tm="100000">
                                          <p:val>
                                            <p:strVal val="#ppt_x"/>
                                          </p:val>
                                        </p:tav>
                                      </p:tavLst>
                                    </p:anim>
                                    <p:anim calcmode="lin" valueType="num">
                                      <p:cBhvr>
                                        <p:cTn id="78"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7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0" dur="500" fill="hold"/>
                                        <p:tgtEl>
                                          <p:spTgt spid="4">
                                            <p:txEl>
                                              <p:pRg st="4" end="4"/>
                                            </p:txEl>
                                          </p:spTgt>
                                        </p:tgtEl>
                                        <p:attrNameLst>
                                          <p:attrName>ppt_h</p:attrName>
                                        </p:attrNameLst>
                                      </p:cBhvr>
                                      <p:tavLst>
                                        <p:tav tm="0">
                                          <p:val>
                                            <p:strVal val="#ppt_h"/>
                                          </p:val>
                                        </p:tav>
                                        <p:tav tm="100000">
                                          <p:val>
                                            <p:strVal val="#ppt_h"/>
                                          </p:val>
                                        </p:tav>
                                      </p:tavLst>
                                    </p:anim>
                                  </p:childTnLst>
                                </p:cTn>
                              </p:par>
                              <p:par>
                                <p:cTn id="81" presetID="17" presetClass="entr" presetSubtype="8" fill="hold" grpId="0" nodeType="withEffect">
                                  <p:stCondLst>
                                    <p:cond delay="0"/>
                                  </p:stCondLst>
                                  <p:childTnLst>
                                    <p:set>
                                      <p:cBhvr>
                                        <p:cTn id="82" dur="1" fill="hold">
                                          <p:stCondLst>
                                            <p:cond delay="0"/>
                                          </p:stCondLst>
                                        </p:cTn>
                                        <p:tgtEl>
                                          <p:spTgt spid="4">
                                            <p:txEl>
                                              <p:pRg st="5" end="5"/>
                                            </p:txEl>
                                          </p:spTgt>
                                        </p:tgtEl>
                                        <p:attrNameLst>
                                          <p:attrName>style.visibility</p:attrName>
                                        </p:attrNameLst>
                                      </p:cBhvr>
                                      <p:to>
                                        <p:strVal val="visible"/>
                                      </p:to>
                                    </p:set>
                                    <p:anim calcmode="lin" valueType="num">
                                      <p:cBhvr>
                                        <p:cTn id="83" dur="500" fill="hold"/>
                                        <p:tgtEl>
                                          <p:spTgt spid="4">
                                            <p:txEl>
                                              <p:pRg st="5" end="5"/>
                                            </p:txEl>
                                          </p:spTgt>
                                        </p:tgtEl>
                                        <p:attrNameLst>
                                          <p:attrName>ppt_x</p:attrName>
                                        </p:attrNameLst>
                                      </p:cBhvr>
                                      <p:tavLst>
                                        <p:tav tm="0">
                                          <p:val>
                                            <p:strVal val="#ppt_x-#ppt_w/2"/>
                                          </p:val>
                                        </p:tav>
                                        <p:tav tm="100000">
                                          <p:val>
                                            <p:strVal val="#ppt_x"/>
                                          </p:val>
                                        </p:tav>
                                      </p:tavLst>
                                    </p:anim>
                                    <p:anim calcmode="lin" valueType="num">
                                      <p:cBhvr>
                                        <p:cTn id="84" dur="5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8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6" dur="5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130A-A218-274B-9850-28ACB41C955F}"/>
              </a:ext>
            </a:extLst>
          </p:cNvPr>
          <p:cNvSpPr>
            <a:spLocks noGrp="1"/>
          </p:cNvSpPr>
          <p:nvPr>
            <p:ph type="title"/>
          </p:nvPr>
        </p:nvSpPr>
        <p:spPr/>
        <p:txBody>
          <a:bodyPr>
            <a:normAutofit fontScale="90000"/>
          </a:bodyPr>
          <a:lstStyle/>
          <a:p>
            <a:r>
              <a:rPr lang="en-US" dirty="0"/>
              <a:t>God Wants To Fill Our Hearts</a:t>
            </a:r>
            <a:br>
              <a:rPr lang="en-US" dirty="0"/>
            </a:br>
            <a:r>
              <a:rPr lang="en-US" dirty="0"/>
              <a:t> With Good Treasure.</a:t>
            </a:r>
          </a:p>
        </p:txBody>
      </p:sp>
      <p:sp>
        <p:nvSpPr>
          <p:cNvPr id="3" name="Content Placeholder 2">
            <a:extLst>
              <a:ext uri="{FF2B5EF4-FFF2-40B4-BE49-F238E27FC236}">
                <a16:creationId xmlns:a16="http://schemas.microsoft.com/office/drawing/2014/main" id="{93EAB6A7-D9BE-3448-A8A5-B0D62FBD76D4}"/>
              </a:ext>
            </a:extLst>
          </p:cNvPr>
          <p:cNvSpPr>
            <a:spLocks noGrp="1"/>
          </p:cNvSpPr>
          <p:nvPr>
            <p:ph idx="1"/>
          </p:nvPr>
        </p:nvSpPr>
        <p:spPr>
          <a:xfrm>
            <a:off x="1072658" y="1779373"/>
            <a:ext cx="7220003" cy="3368096"/>
          </a:xfrm>
        </p:spPr>
        <p:txBody>
          <a:bodyPr>
            <a:normAutofit/>
          </a:bodyPr>
          <a:lstStyle/>
          <a:p>
            <a:r>
              <a:rPr lang="en-US" sz="3200" dirty="0"/>
              <a:t>“The good man </a:t>
            </a:r>
            <a:r>
              <a:rPr lang="en-US" sz="3200" b="1" dirty="0">
                <a:solidFill>
                  <a:srgbClr val="FFC000"/>
                </a:solidFill>
              </a:rPr>
              <a:t>out of the good treasure of his heart</a:t>
            </a:r>
            <a:r>
              <a:rPr lang="en-US" sz="3200" dirty="0"/>
              <a:t> brings forth what is good; and the evil </a:t>
            </a:r>
            <a:r>
              <a:rPr lang="en-US" sz="3200" i="1" dirty="0"/>
              <a:t>man</a:t>
            </a:r>
            <a:r>
              <a:rPr lang="en-US" sz="3200" dirty="0"/>
              <a:t> out of the evil </a:t>
            </a:r>
            <a:r>
              <a:rPr lang="en-US" sz="3200" i="1" dirty="0"/>
              <a:t>treasure </a:t>
            </a:r>
            <a:r>
              <a:rPr lang="en-US" sz="3200" dirty="0"/>
              <a:t>brings forth what is evil; for his mouth speaks from that which fills his heart.”</a:t>
            </a:r>
          </a:p>
          <a:p>
            <a:pPr lvl="1"/>
            <a:r>
              <a:rPr lang="en-US" sz="2800" dirty="0"/>
              <a:t>Luke 6:45</a:t>
            </a:r>
          </a:p>
          <a:p>
            <a:endParaRPr lang="en-US" sz="3200" dirty="0"/>
          </a:p>
          <a:p>
            <a:endParaRPr lang="en-US" sz="3200" dirty="0"/>
          </a:p>
        </p:txBody>
      </p:sp>
    </p:spTree>
    <p:extLst>
      <p:ext uri="{BB962C8B-B14F-4D97-AF65-F5344CB8AC3E}">
        <p14:creationId xmlns:p14="http://schemas.microsoft.com/office/powerpoint/2010/main" val="2625896164"/>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534ED4-F503-D049-BC39-2EC1B15D696D}"/>
              </a:ext>
            </a:extLst>
          </p:cNvPr>
          <p:cNvPicPr>
            <a:picLocks noChangeAspect="1"/>
          </p:cNvPicPr>
          <p:nvPr/>
        </p:nvPicPr>
        <p:blipFill>
          <a:blip r:embed="rId3"/>
          <a:stretch>
            <a:fillRect/>
          </a:stretch>
        </p:blipFill>
        <p:spPr>
          <a:xfrm>
            <a:off x="0" y="0"/>
            <a:ext cx="9144000" cy="5715000"/>
          </a:xfrm>
          <a:prstGeom prst="rect">
            <a:avLst/>
          </a:prstGeom>
        </p:spPr>
      </p:pic>
      <p:pic>
        <p:nvPicPr>
          <p:cNvPr id="7" name="Picture 6">
            <a:extLst>
              <a:ext uri="{FF2B5EF4-FFF2-40B4-BE49-F238E27FC236}">
                <a16:creationId xmlns:a16="http://schemas.microsoft.com/office/drawing/2014/main" id="{EB1717FA-2D05-D542-83CF-B196977D5C4A}"/>
              </a:ext>
            </a:extLst>
          </p:cNvPr>
          <p:cNvPicPr>
            <a:picLocks noChangeAspect="1"/>
          </p:cNvPicPr>
          <p:nvPr/>
        </p:nvPicPr>
        <p:blipFill>
          <a:blip r:embed="rId4"/>
          <a:stretch>
            <a:fillRect/>
          </a:stretch>
        </p:blipFill>
        <p:spPr>
          <a:xfrm>
            <a:off x="635000" y="400050"/>
            <a:ext cx="7874000" cy="4914900"/>
          </a:xfrm>
          <a:prstGeom prst="rect">
            <a:avLst/>
          </a:prstGeom>
        </p:spPr>
      </p:pic>
    </p:spTree>
    <p:extLst>
      <p:ext uri="{BB962C8B-B14F-4D97-AF65-F5344CB8AC3E}">
        <p14:creationId xmlns:p14="http://schemas.microsoft.com/office/powerpoint/2010/main" val="3611983428"/>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CE68-F227-FE4C-8D42-F23BF049486F}"/>
              </a:ext>
            </a:extLst>
          </p:cNvPr>
          <p:cNvSpPr>
            <a:spLocks noGrp="1"/>
          </p:cNvSpPr>
          <p:nvPr>
            <p:ph type="title"/>
          </p:nvPr>
        </p:nvSpPr>
        <p:spPr>
          <a:xfrm>
            <a:off x="628650" y="304271"/>
            <a:ext cx="7886700" cy="2139384"/>
          </a:xfrm>
        </p:spPr>
        <p:txBody>
          <a:bodyPr>
            <a:normAutofit/>
          </a:bodyPr>
          <a:lstStyle/>
          <a:p>
            <a:r>
              <a:rPr lang="en-US" sz="4400" dirty="0"/>
              <a:t>Kingdom Hearts</a:t>
            </a:r>
            <a:br>
              <a:rPr lang="en-US" sz="4400" dirty="0"/>
            </a:br>
            <a:r>
              <a:rPr lang="en-US" sz="4400" dirty="0"/>
              <a:t>Are Rich In </a:t>
            </a:r>
            <a:r>
              <a:rPr lang="en-US" sz="4400" dirty="0">
                <a:solidFill>
                  <a:srgbClr val="FFC000"/>
                </a:solidFill>
              </a:rPr>
              <a:t>Honor.</a:t>
            </a:r>
            <a:br>
              <a:rPr lang="en-US" sz="4400" dirty="0">
                <a:solidFill>
                  <a:srgbClr val="FFC000"/>
                </a:solidFill>
              </a:rPr>
            </a:br>
            <a:r>
              <a:rPr lang="en-US" sz="3200" dirty="0"/>
              <a:t>-</a:t>
            </a:r>
            <a:r>
              <a:rPr lang="en-US" sz="3200" dirty="0">
                <a:solidFill>
                  <a:srgbClr val="FFC000"/>
                </a:solidFill>
              </a:rPr>
              <a:t> </a:t>
            </a:r>
            <a:r>
              <a:rPr lang="en-US" sz="3200" dirty="0"/>
              <a:t>1 PETER 3:15</a:t>
            </a:r>
            <a:endParaRPr lang="en-US" sz="4400" dirty="0"/>
          </a:p>
        </p:txBody>
      </p:sp>
      <p:sp>
        <p:nvSpPr>
          <p:cNvPr id="3" name="Content Placeholder 2">
            <a:extLst>
              <a:ext uri="{FF2B5EF4-FFF2-40B4-BE49-F238E27FC236}">
                <a16:creationId xmlns:a16="http://schemas.microsoft.com/office/drawing/2014/main" id="{DD35215C-AAFF-6F48-AA45-DEB77F8E9DB6}"/>
              </a:ext>
            </a:extLst>
          </p:cNvPr>
          <p:cNvSpPr>
            <a:spLocks noGrp="1"/>
          </p:cNvSpPr>
          <p:nvPr>
            <p:ph idx="1"/>
          </p:nvPr>
        </p:nvSpPr>
        <p:spPr>
          <a:xfrm>
            <a:off x="1103586" y="3263462"/>
            <a:ext cx="6842235" cy="1884007"/>
          </a:xfrm>
        </p:spPr>
        <p:txBody>
          <a:bodyPr>
            <a:normAutofit/>
          </a:bodyPr>
          <a:lstStyle/>
          <a:p>
            <a:pPr marL="0" indent="0" algn="ctr">
              <a:buNone/>
            </a:pPr>
            <a:r>
              <a:rPr lang="en-US" sz="3200" dirty="0"/>
              <a:t>Who Can I Treat As </a:t>
            </a:r>
            <a:r>
              <a:rPr lang="en-US" sz="3200" u="sng" dirty="0"/>
              <a:t>Valuable</a:t>
            </a:r>
            <a:r>
              <a:rPr lang="en-US" sz="3200" dirty="0"/>
              <a:t> &amp; </a:t>
            </a:r>
            <a:r>
              <a:rPr lang="en-US" sz="3200" u="sng" dirty="0"/>
              <a:t>Important</a:t>
            </a:r>
            <a:r>
              <a:rPr lang="en-US" sz="3200" dirty="0"/>
              <a:t> This Week?</a:t>
            </a:r>
          </a:p>
        </p:txBody>
      </p:sp>
    </p:spTree>
    <p:extLst>
      <p:ext uri="{BB962C8B-B14F-4D97-AF65-F5344CB8AC3E}">
        <p14:creationId xmlns:p14="http://schemas.microsoft.com/office/powerpoint/2010/main" val="1281494751"/>
      </p:ext>
    </p:extLst>
  </p:cSld>
  <p:clrMapOvr>
    <a:masterClrMapping/>
  </p:clrMapOvr>
  <p:transition>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TotalTime>
  <Words>2239</Words>
  <Application>Microsoft Office PowerPoint</Application>
  <PresentationFormat>On-screen Show (16:10)</PresentationFormat>
  <Paragraphs>175</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Kingdom Hearts</vt:lpstr>
      <vt:lpstr>In the Bible, the heart is the center of all we are.  Center of Understanding &amp; Faith (Rom 10:9-10) Center of Identity &amp; Character (Luke 8:15) Center of Emotions &amp; Actions (Matt. 11:29, Lk 6:45)</vt:lpstr>
      <vt:lpstr>Luke 6:45</vt:lpstr>
      <vt:lpstr>God sees exactly  what is in our hearts.  He wants to help us fill them with good treasure.  • Acts 5:4, 8:21, 15:8     •  Matt. 7:7-8, Jer. 29:13</vt:lpstr>
      <vt:lpstr>God sees exactly  what is in our hearts.</vt:lpstr>
      <vt:lpstr>God Warns Us About Bankrupt Hearts</vt:lpstr>
      <vt:lpstr>God Wants To Fill Our Hearts  With Good Treasure.</vt:lpstr>
      <vt:lpstr>PowerPoint Presentation</vt:lpstr>
      <vt:lpstr>Kingdom Hearts Are Rich In Honor. - 1 PETER 3:15</vt:lpstr>
      <vt:lpstr>Kingdom Hearts Are Rich In Contentment. - ACTS 20:35</vt:lpstr>
      <vt:lpstr>Kingdom Hearts Are Rich In Patience. - PSALM 27:14</vt:lpstr>
      <vt:lpstr>Kingdom Hearts Are Rich In Sincerity. - COLOSSIANS 3:22</vt:lpstr>
      <vt:lpstr>Kingdom Hearts Are Rich In Peace. - COLOSSIANS 3:15</vt:lpstr>
      <vt:lpstr>Like David, We Long For A Pure Heart</vt:lpstr>
      <vt:lpstr>Kingdom Hearts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Hearts</dc:title>
  <dc:creator>Phillip Shumake</dc:creator>
  <cp:lastModifiedBy>Brad Beutjer</cp:lastModifiedBy>
  <cp:revision>118</cp:revision>
  <dcterms:created xsi:type="dcterms:W3CDTF">2020-10-26T17:42:35Z</dcterms:created>
  <dcterms:modified xsi:type="dcterms:W3CDTF">2020-11-15T15:31:43Z</dcterms:modified>
</cp:coreProperties>
</file>