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59" r:id="rId5"/>
    <p:sldId id="279" r:id="rId6"/>
    <p:sldId id="281" r:id="rId7"/>
    <p:sldId id="285" r:id="rId8"/>
    <p:sldId id="283" r:id="rId9"/>
    <p:sldId id="286" r:id="rId10"/>
    <p:sldId id="282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9D94"/>
    <a:srgbClr val="C3B3A9"/>
    <a:srgbClr val="353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3"/>
    <p:restoredTop sz="93800"/>
  </p:normalViewPr>
  <p:slideViewPr>
    <p:cSldViewPr snapToGrid="0" snapToObjects="1">
      <p:cViewPr varScale="1">
        <p:scale>
          <a:sx n="73" d="100"/>
          <a:sy n="73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0F81-FF2F-9647-86FF-BCB3F1BE052E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D699-84C2-A148-BBE3-24528949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D699-84C2-A148-BBE3-24528949F5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AE3-ABD0-0C42-AF1C-D7B7035AE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56F0-B8DE-4F41-A536-00194E913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19D7-A57D-CB4A-83A4-5981C9C0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2429C-5D14-334F-8E49-B0DEBF18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F030-369F-964E-B4C7-F2888549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B3D-05BD-C348-87C7-5F5D14CF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DB179-AF51-954C-96AF-B945A2202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E999-9DEC-0843-B216-3C6A9018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86DE-CA02-0342-B2BC-5CC5A8AB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A864-6606-9440-A71F-7D825EDF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22449-2FF5-EB49-A373-F8ED324A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F5D6B-E201-6B40-BF2A-D6338E8B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BE1C-C6C1-564B-8AB3-565D5243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CE1B-501F-1B48-8DE7-A96CC78B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0FE4-F4E6-4A4A-AFFB-C017B2F8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50F3-8DFB-1148-9DFB-C0B7601E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F1F3-95E6-4D4B-8933-B42B06C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D44C-A57C-6E4F-90BB-BFF33EFA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B5E7-AA7E-A741-A4B3-978BEFD7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9108-8203-8B4E-BA97-5D03D707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AC27-3D05-C24F-B551-7CA6273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BFBD-26C3-7B48-9CB7-E4779B51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E16D-1101-2541-96EA-FBC354F2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478D-D6FA-104B-BCBB-F9858DEF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F08E-8D9F-3249-89B0-E7562DF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FAA1-353E-E543-B752-F57388E2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810B-5CC9-C34C-B598-AC2F6CD66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643C1-24EA-BC47-88DE-61280CDE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6DE01-30F1-E944-85AA-84928581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AC84-07B0-9D41-A3AA-11F4918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9E6CB-E373-9446-9186-A2F673F2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A8B3-5B60-7143-99C8-E4A410D5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7E8A0-8402-8842-9D7E-8F470E42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2B0C5-040C-B14C-9761-5609BA008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38BD2-AF60-5348-BCB4-7683E58B0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ECE5-A655-EF44-B946-16A2A201E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D5361-4D7E-4545-BFBC-55D2F02F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FC72E-8360-9A46-A688-D543ECD7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11E04-DF6D-294F-97E8-6AD523A5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A93C-0B4F-644E-A5C5-7D87A250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25610-B82A-7D49-AF42-C5DAA8B4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388D2-A3F8-624D-A77E-D917EEA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E557C-03C2-0A40-8798-7F3CE476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E632F-ECA6-C846-9460-919705EC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FF0-A2D5-CC48-B876-159BADF1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609DF-4C91-9148-A9FB-71A9682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6C1E-75C5-BB42-9D87-EDAAD150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AD6F-9EEE-A346-8BE6-8CC42258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976AA-3C77-8043-BEEA-C96D8BC1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0405-B082-8148-B942-0420C5C1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D69B-1A4A-E541-BF3A-46EEB1E5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EDB8-615D-5F43-8436-F03B39DE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E47-7734-5249-BDB3-88C4DE1D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E64E0-2D52-1D4F-B90E-6758B8422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984B3-0818-FB4A-BC98-BB52C97CE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1119-F301-A64F-8395-F2C33CA0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B2D5-412E-4C4E-9CB9-249A20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56D70-0C06-F548-A86A-0A43E20F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B74AE-E467-DE47-AF8E-6FD36D35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7C20-60AE-0B4F-8193-A1721938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E7BD-3F29-6641-BF07-EF4FF3932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8101-BFFA-3C44-BAD4-6F6948B8B0BA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CA11-D809-2141-8191-21365FDF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CDC42-B939-4947-8CF5-95FB73F13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721B-07FB-8742-A9A6-3CE770A7E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55" y="5131016"/>
            <a:ext cx="8941089" cy="1559719"/>
          </a:xfrm>
          <a:solidFill>
            <a:srgbClr val="C3B3A9">
              <a:alpha val="68000"/>
            </a:srgbClr>
          </a:solidFill>
        </p:spPr>
        <p:txBody>
          <a:bodyPr>
            <a:noAutofit/>
          </a:bodyPr>
          <a:lstStyle/>
          <a:p>
            <a:r>
              <a:rPr lang="en-US" sz="4800" b="1" dirty="0"/>
              <a:t>Victories &amp; Serpents</a:t>
            </a:r>
            <a:br>
              <a:rPr lang="en-US" b="1" dirty="0"/>
            </a:br>
            <a:r>
              <a:rPr lang="en-US" sz="4000" b="1" dirty="0"/>
              <a:t>Numbers 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06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Victory Over Sihon (vs. 21-31)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181100"/>
            <a:ext cx="11954934" cy="5676901"/>
          </a:xfrm>
        </p:spPr>
        <p:txBody>
          <a:bodyPr>
            <a:normAutofit/>
          </a:bodyPr>
          <a:lstStyle/>
          <a:p>
            <a:r>
              <a:rPr lang="en-US" b="1" dirty="0"/>
              <a:t>The Diplomatic Request (vs. 21-22)</a:t>
            </a:r>
          </a:p>
          <a:p>
            <a:pPr lvl="1"/>
            <a:r>
              <a:rPr lang="en-US" b="1" dirty="0"/>
              <a:t>Like the Request Made to Edom (Numbers 20:14-17)</a:t>
            </a:r>
          </a:p>
          <a:p>
            <a:pPr lvl="1"/>
            <a:r>
              <a:rPr lang="en-US" b="1" dirty="0"/>
              <a:t>“Sihon did not trust Israel to pass through his territory, so Sihon gathered all his people together…” (Judges 11:20)</a:t>
            </a:r>
          </a:p>
          <a:p>
            <a:r>
              <a:rPr lang="en-US" b="1" dirty="0"/>
              <a:t>The Battle (vs. 23-26, 31)</a:t>
            </a:r>
          </a:p>
          <a:p>
            <a:pPr lvl="1"/>
            <a:r>
              <a:rPr lang="en-US" b="1" dirty="0"/>
              <a:t>Sihon Instigates a Battle and Loses (Israel Not the Aggressive Party)</a:t>
            </a:r>
          </a:p>
          <a:p>
            <a:pPr lvl="1"/>
            <a:r>
              <a:rPr lang="en-US" b="1" dirty="0"/>
              <a:t>Israel Settled in the Amorite Cities; Heshbon Singled Out (vs. 31)</a:t>
            </a:r>
          </a:p>
          <a:p>
            <a:pPr lvl="2"/>
            <a:r>
              <a:rPr lang="en-US" b="1" dirty="0"/>
              <a:t>These Cities Previously Occupied by Moabites (vs. 26)</a:t>
            </a:r>
          </a:p>
          <a:p>
            <a:pPr lvl="2"/>
            <a:r>
              <a:rPr lang="en-US" b="1" dirty="0"/>
              <a:t>May Explain Why New King of Moab is Terrified (Numbers 22:1-3)</a:t>
            </a:r>
          </a:p>
          <a:p>
            <a:pPr lvl="1"/>
            <a:r>
              <a:rPr lang="en-US" b="1" dirty="0"/>
              <a:t>This Victory Used to Encourage Future Victories (cf. vs. 34)</a:t>
            </a:r>
          </a:p>
          <a:p>
            <a:r>
              <a:rPr lang="en-US" b="1" dirty="0"/>
              <a:t>Poem Celebrating Former </a:t>
            </a:r>
            <a:r>
              <a:rPr lang="en-US" b="1" dirty="0" err="1"/>
              <a:t>Sihon’s</a:t>
            </a:r>
            <a:r>
              <a:rPr lang="en-US" b="1" dirty="0"/>
              <a:t> Former Conquest (vs. 27-30)</a:t>
            </a:r>
          </a:p>
          <a:p>
            <a:pPr lvl="1"/>
            <a:r>
              <a:rPr lang="en-US" b="1" dirty="0"/>
              <a:t>Ancient Amorite Poem Praising </a:t>
            </a:r>
            <a:r>
              <a:rPr lang="en-US" b="1" dirty="0" err="1"/>
              <a:t>Sihon’s</a:t>
            </a:r>
            <a:r>
              <a:rPr lang="en-US" b="1" dirty="0"/>
              <a:t> Strength</a:t>
            </a:r>
          </a:p>
          <a:p>
            <a:pPr lvl="1"/>
            <a:r>
              <a:rPr lang="en-US" b="1" dirty="0" err="1"/>
              <a:t>Chemosh</a:t>
            </a:r>
            <a:r>
              <a:rPr lang="en-US" b="1" dirty="0"/>
              <a:t> Has Let Them Down (Like All False Gods)</a:t>
            </a:r>
          </a:p>
          <a:p>
            <a:pPr lvl="1"/>
            <a:r>
              <a:rPr lang="en-US" b="1" dirty="0"/>
              <a:t>Sihon Defeated Moab; Israel Defeated Sihon (God is With Them)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5"/>
            <a:ext cx="7890934" cy="7577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Victory Over </a:t>
            </a:r>
            <a:r>
              <a:rPr lang="en-US" sz="4000" b="1" dirty="0" err="1"/>
              <a:t>Og</a:t>
            </a:r>
            <a:r>
              <a:rPr lang="en-US" sz="4000" b="1" dirty="0"/>
              <a:t> (vs. 32-35)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" y="1155698"/>
            <a:ext cx="12073467" cy="5702302"/>
          </a:xfrm>
        </p:spPr>
        <p:txBody>
          <a:bodyPr>
            <a:noAutofit/>
          </a:bodyPr>
          <a:lstStyle/>
          <a:p>
            <a:r>
              <a:rPr lang="en-US" b="1" dirty="0"/>
              <a:t>Dispossessing </a:t>
            </a:r>
            <a:r>
              <a:rPr lang="en-US" b="1" dirty="0" err="1"/>
              <a:t>Jazer</a:t>
            </a:r>
            <a:r>
              <a:rPr lang="en-US" b="1" dirty="0"/>
              <a:t> (vs. 32)</a:t>
            </a:r>
          </a:p>
          <a:p>
            <a:pPr lvl="1"/>
            <a:r>
              <a:rPr lang="en-US" b="1" dirty="0" err="1"/>
              <a:t>Jazer</a:t>
            </a:r>
            <a:r>
              <a:rPr lang="en-US" b="1" dirty="0"/>
              <a:t> May Have Belonged to Sihon or </a:t>
            </a:r>
            <a:r>
              <a:rPr lang="en-US" b="1" dirty="0" err="1"/>
              <a:t>Og</a:t>
            </a:r>
            <a:endParaRPr lang="en-US" b="1" dirty="0"/>
          </a:p>
          <a:p>
            <a:pPr lvl="1"/>
            <a:r>
              <a:rPr lang="en-US" b="1" dirty="0"/>
              <a:t>Spies Sent &amp; Israel “Dispossessed” Them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Battling </a:t>
            </a:r>
            <a:r>
              <a:rPr lang="en-US" b="1" dirty="0" err="1"/>
              <a:t>Og</a:t>
            </a:r>
            <a:r>
              <a:rPr lang="en-US" b="1" dirty="0"/>
              <a:t> (vs. 33-35)</a:t>
            </a:r>
          </a:p>
          <a:p>
            <a:pPr lvl="1"/>
            <a:r>
              <a:rPr lang="en-US" b="1" dirty="0"/>
              <a:t>Bashan / </a:t>
            </a:r>
            <a:r>
              <a:rPr lang="en-US" b="1" dirty="0" err="1"/>
              <a:t>Edrei</a:t>
            </a:r>
            <a:r>
              <a:rPr lang="en-US" b="1" dirty="0"/>
              <a:t> – 30 Miles East of Sea of Galilee</a:t>
            </a:r>
          </a:p>
          <a:p>
            <a:pPr lvl="1"/>
            <a:r>
              <a:rPr lang="en-US" b="1" dirty="0"/>
              <a:t>“For only </a:t>
            </a:r>
            <a:r>
              <a:rPr lang="en-US" b="1" dirty="0" err="1"/>
              <a:t>Og</a:t>
            </a:r>
            <a:r>
              <a:rPr lang="en-US" b="1" dirty="0"/>
              <a:t> the king of Bashan was left of the remnant of the Rephaim. Behold, his bed was a bed of iron… Nine cubits was its length, and four cubits its breadth…” (Deut. 3:11)</a:t>
            </a:r>
          </a:p>
          <a:p>
            <a:pPr lvl="1"/>
            <a:r>
              <a:rPr lang="en-US" b="1" dirty="0"/>
              <a:t>Victory</a:t>
            </a:r>
          </a:p>
          <a:p>
            <a:pPr lvl="2"/>
            <a:r>
              <a:rPr lang="en-US" b="1" dirty="0"/>
              <a:t>Earlier They Were Scared of Giants; Now They Are Victorious Over Them</a:t>
            </a:r>
          </a:p>
          <a:p>
            <a:pPr lvl="2"/>
            <a:r>
              <a:rPr lang="en-US" b="1" dirty="0"/>
              <a:t>God Assured Them Victory Before the Battle Began (vs. 34)</a:t>
            </a:r>
          </a:p>
          <a:p>
            <a:pPr lvl="2"/>
            <a:r>
              <a:rPr lang="en-US" b="1" dirty="0"/>
              <a:t>Israel Took Sixty Cities (cf. Deut. 3:4)</a:t>
            </a:r>
          </a:p>
          <a:p>
            <a:pPr lvl="2"/>
            <a:r>
              <a:rPr lang="en-US" b="1" dirty="0"/>
              <a:t>Victory on One Side of Jordan Promises Victory on Other Side</a:t>
            </a:r>
          </a:p>
          <a:p>
            <a:pPr lvl="2"/>
            <a:r>
              <a:rPr lang="en-US" b="1" dirty="0"/>
              <a:t>Victory Over One Sin Promises Victory Over More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94FF-64D7-A84A-AD6F-A2438476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" y="76438"/>
            <a:ext cx="10735056" cy="67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9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9D076-0434-9145-861D-4CA8B2842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88138"/>
              </p:ext>
            </p:extLst>
          </p:nvPr>
        </p:nvGraphicFramePr>
        <p:xfrm>
          <a:off x="114925" y="164515"/>
          <a:ext cx="11962150" cy="652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165">
                  <a:extLst>
                    <a:ext uri="{9D8B030D-6E8A-4147-A177-3AD203B41FA5}">
                      <a16:colId xmlns:a16="http://schemas.microsoft.com/office/drawing/2014/main" val="278050853"/>
                    </a:ext>
                  </a:extLst>
                </a:gridCol>
                <a:gridCol w="2670628">
                  <a:extLst>
                    <a:ext uri="{9D8B030D-6E8A-4147-A177-3AD203B41FA5}">
                      <a16:colId xmlns:a16="http://schemas.microsoft.com/office/drawing/2014/main" val="1280373776"/>
                    </a:ext>
                  </a:extLst>
                </a:gridCol>
                <a:gridCol w="2960915">
                  <a:extLst>
                    <a:ext uri="{9D8B030D-6E8A-4147-A177-3AD203B41FA5}">
                      <a16:colId xmlns:a16="http://schemas.microsoft.com/office/drawing/2014/main" val="961311293"/>
                    </a:ext>
                  </a:extLst>
                </a:gridCol>
                <a:gridCol w="2955012">
                  <a:extLst>
                    <a:ext uri="{9D8B030D-6E8A-4147-A177-3AD203B41FA5}">
                      <a16:colId xmlns:a16="http://schemas.microsoft.com/office/drawing/2014/main" val="986204421"/>
                    </a:ext>
                  </a:extLst>
                </a:gridCol>
                <a:gridCol w="2392430">
                  <a:extLst>
                    <a:ext uri="{9D8B030D-6E8A-4147-A177-3AD203B41FA5}">
                      <a16:colId xmlns:a16="http://schemas.microsoft.com/office/drawing/2014/main" val="663983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Nature of Complaint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God’s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Moses’ Response</a:t>
                      </a:r>
                    </a:p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22050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Numbers 11:1-3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Misfortunes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Sends 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Intercedes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(11:2)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20319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7030A0"/>
                          </a:solidFill>
                        </a:rPr>
                        <a:t>Numbers 11:4-35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Overabundance of Quail / Great Plague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Complains to God (11:10-15)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57845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B050"/>
                          </a:solidFill>
                        </a:rPr>
                        <a:t>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00B050"/>
                          </a:solidFill>
                        </a:rPr>
                        <a:t>Numbers 12:1-16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Leadership of Moses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Leprosy on Miriam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Intercedes (12:13)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38626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     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/>
                        <a:t>Numbers 13:1-14:45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Promised Land Too Intimidating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Sentenced to 40 Years of Wandering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Intercedes (14:11-20)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43519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B050"/>
                          </a:solidFill>
                        </a:rPr>
                        <a:t>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00B050"/>
                          </a:solidFill>
                        </a:rPr>
                        <a:t>Numbers 16:1-17:12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Leadership of Moses &amp; Aaron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Sends Earthquake &amp; Plague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Intercedes (16:22; 43-50)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9664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7030A0"/>
                          </a:solidFill>
                        </a:rPr>
                        <a:t>Numbers 20:2-13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Food &amp;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Water From 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Lacks Faith (20:10-13)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62157"/>
                  </a:ext>
                </a:extLst>
              </a:tr>
              <a:tr h="82820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Numbers 21:4-9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Various Misfortunes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Sends Fiery Serpents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Intercedes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(21:7-9)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73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12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29634"/>
            <a:ext cx="7890934" cy="1228186"/>
          </a:xfrm>
        </p:spPr>
        <p:txBody>
          <a:bodyPr/>
          <a:lstStyle/>
          <a:p>
            <a:pPr algn="ctr"/>
            <a:r>
              <a:rPr lang="en-US" b="1" dirty="0"/>
              <a:t>Victories </a:t>
            </a:r>
            <a:r>
              <a:rPr lang="en-US" b="1"/>
              <a:t>&amp; Serpents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20"/>
            <a:ext cx="11954934" cy="5511280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Introductory Thoughts</a:t>
            </a:r>
          </a:p>
          <a:p>
            <a:pPr lvl="1"/>
            <a:r>
              <a:rPr lang="en-US" sz="3200" b="1" dirty="0"/>
              <a:t>Numbers 21, in a Sense, Begins the Conquest</a:t>
            </a:r>
          </a:p>
          <a:p>
            <a:pPr lvl="2"/>
            <a:r>
              <a:rPr lang="en-US" sz="2800" b="1" dirty="0"/>
              <a:t>Other Nations Initiate the Battles (vs. 1, 23, 33)</a:t>
            </a:r>
          </a:p>
          <a:p>
            <a:pPr lvl="2"/>
            <a:r>
              <a:rPr lang="en-US" sz="2800" b="1" dirty="0"/>
              <a:t>Moses Led the Trans-Jordan Conquest</a:t>
            </a:r>
          </a:p>
          <a:p>
            <a:pPr lvl="1"/>
            <a:r>
              <a:rPr lang="en-US" sz="3200" b="1" dirty="0"/>
              <a:t>Moses Knows He’s Not Entering Land, But Still Serves</a:t>
            </a:r>
          </a:p>
          <a:p>
            <a:pPr marL="914400" lvl="2" indent="0">
              <a:buNone/>
            </a:pPr>
            <a:endParaRPr lang="en-US" sz="2800" b="1" dirty="0"/>
          </a:p>
          <a:p>
            <a:r>
              <a:rPr lang="en-US" sz="4000" b="1" dirty="0"/>
              <a:t>Outline of Section</a:t>
            </a:r>
          </a:p>
          <a:p>
            <a:pPr lvl="1"/>
            <a:r>
              <a:rPr lang="en-US" sz="3200" b="1" dirty="0"/>
              <a:t>Victory Over Arad (vs. 1-3)</a:t>
            </a:r>
          </a:p>
          <a:p>
            <a:pPr lvl="1"/>
            <a:r>
              <a:rPr lang="en-US" sz="3200" b="1" dirty="0"/>
              <a:t>The Bronze Serpent (vs. 4-9)</a:t>
            </a:r>
          </a:p>
          <a:p>
            <a:pPr lvl="1"/>
            <a:r>
              <a:rPr lang="en-US" sz="3200" b="1" dirty="0"/>
              <a:t>Travelling Towards the Land (vs. 10-20)</a:t>
            </a:r>
          </a:p>
          <a:p>
            <a:pPr lvl="1"/>
            <a:r>
              <a:rPr lang="en-US" sz="3200" b="1" dirty="0"/>
              <a:t>Victory Over Sihon (vs. 21-31)</a:t>
            </a:r>
          </a:p>
          <a:p>
            <a:pPr lvl="1"/>
            <a:r>
              <a:rPr lang="en-US" sz="3200" b="1" dirty="0"/>
              <a:t>Victory Over </a:t>
            </a:r>
            <a:r>
              <a:rPr lang="en-US" sz="3200" b="1" dirty="0" err="1"/>
              <a:t>Og</a:t>
            </a:r>
            <a:r>
              <a:rPr lang="en-US" sz="3200" b="1" dirty="0"/>
              <a:t> (vs. 32-35)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Victory Over Arad (vs. 1-3)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3" cy="5511282"/>
          </a:xfrm>
        </p:spPr>
        <p:txBody>
          <a:bodyPr>
            <a:normAutofit/>
          </a:bodyPr>
          <a:lstStyle/>
          <a:p>
            <a:r>
              <a:rPr lang="en-US" b="1" dirty="0"/>
              <a:t>The Problem (vs. 1)</a:t>
            </a:r>
          </a:p>
          <a:p>
            <a:pPr lvl="1"/>
            <a:r>
              <a:rPr lang="en-US" b="1" dirty="0"/>
              <a:t>Israel Attacked by The King of Arad</a:t>
            </a:r>
          </a:p>
          <a:p>
            <a:pPr lvl="2"/>
            <a:r>
              <a:rPr lang="en-US" b="1" dirty="0"/>
              <a:t>Called “The Canaanite” (The People God Promised to Overthrow; cf. Gen. 15:18-21; Ex. 23:28)</a:t>
            </a:r>
          </a:p>
          <a:p>
            <a:pPr lvl="2"/>
            <a:r>
              <a:rPr lang="en-US" b="1" dirty="0"/>
              <a:t>Some Israelites Taken Captive (It Seems the Discouragements From Ch. 20 Are Continuing)</a:t>
            </a:r>
          </a:p>
          <a:p>
            <a:pPr lvl="1"/>
            <a:r>
              <a:rPr lang="en-US" b="1" dirty="0"/>
              <a:t>May Not be a Problem Had Edom Allowed Passageway (20:14-21)</a:t>
            </a:r>
          </a:p>
          <a:p>
            <a:pPr lvl="2"/>
            <a:r>
              <a:rPr lang="en-US" b="1" dirty="0"/>
              <a:t>Edom’s Hatred Towards Israel Had Serious Ripple Effects</a:t>
            </a:r>
          </a:p>
          <a:p>
            <a:r>
              <a:rPr lang="en-US" b="1" dirty="0"/>
              <a:t>The Solution (vs. 2-3)</a:t>
            </a:r>
          </a:p>
          <a:p>
            <a:pPr lvl="1"/>
            <a:r>
              <a:rPr lang="en-US" b="1" dirty="0"/>
              <a:t>Vow to the Lord </a:t>
            </a:r>
          </a:p>
          <a:p>
            <a:pPr lvl="2"/>
            <a:r>
              <a:rPr lang="en-US" b="1" dirty="0"/>
              <a:t>“If You </a:t>
            </a:r>
            <a:r>
              <a:rPr lang="en-US" b="1" u="sng" dirty="0"/>
              <a:t>Give</a:t>
            </a:r>
            <a:r>
              <a:rPr lang="en-US" b="1" dirty="0"/>
              <a:t>, We will </a:t>
            </a:r>
            <a:r>
              <a:rPr lang="en-US" b="1" u="sng" dirty="0"/>
              <a:t>Devote</a:t>
            </a:r>
            <a:r>
              <a:rPr lang="en-US" b="1" dirty="0"/>
              <a:t>” (We Should Devote to What What We Are Given)</a:t>
            </a:r>
          </a:p>
          <a:p>
            <a:pPr lvl="2"/>
            <a:r>
              <a:rPr lang="en-US" b="1" dirty="0"/>
              <a:t>Vow Shows Increased Devotion to God</a:t>
            </a:r>
          </a:p>
          <a:p>
            <a:pPr lvl="1"/>
            <a:r>
              <a:rPr lang="en-US" b="1" dirty="0"/>
              <a:t>“The Lord Heeded the Voice of Israel” (God Listened to Their Prayer)</a:t>
            </a:r>
          </a:p>
          <a:p>
            <a:pPr lvl="2"/>
            <a:r>
              <a:rPr lang="en-US" b="1" dirty="0"/>
              <a:t>Precursor of Future Victories</a:t>
            </a:r>
          </a:p>
          <a:p>
            <a:pPr lvl="2"/>
            <a:r>
              <a:rPr lang="en-US" b="1" dirty="0"/>
              <a:t>First Victory Since Amalek (Exodus 17:8-16)</a:t>
            </a:r>
          </a:p>
          <a:p>
            <a:pPr lvl="2"/>
            <a:r>
              <a:rPr lang="en-US" b="1" dirty="0"/>
              <a:t>“</a:t>
            </a:r>
            <a:r>
              <a:rPr lang="en-US" b="1" dirty="0" err="1"/>
              <a:t>Hormah</a:t>
            </a:r>
            <a:r>
              <a:rPr lang="en-US" b="1" dirty="0"/>
              <a:t>” is the Place They Were Previously Defeated (cf. 14:45)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Bronze Serpent (vs. 4-9)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2"/>
          </a:xfrm>
        </p:spPr>
        <p:txBody>
          <a:bodyPr>
            <a:noAutofit/>
          </a:bodyPr>
          <a:lstStyle/>
          <a:p>
            <a:r>
              <a:rPr lang="en-US" b="1" dirty="0"/>
              <a:t>The Complaint (vs. 4-5)</a:t>
            </a:r>
          </a:p>
          <a:p>
            <a:pPr lvl="1"/>
            <a:r>
              <a:rPr lang="en-US" b="1" dirty="0"/>
              <a:t>Israel Grew Impatient Due to Longer Travels (cf. 20:14-21)</a:t>
            </a:r>
          </a:p>
          <a:p>
            <a:pPr lvl="2"/>
            <a:r>
              <a:rPr lang="en-US" b="1" dirty="0"/>
              <a:t>Impatience Was a Problem at Mount Sinai (Exodus 32)</a:t>
            </a:r>
          </a:p>
          <a:p>
            <a:pPr lvl="2"/>
            <a:r>
              <a:rPr lang="en-US" b="1" dirty="0"/>
              <a:t>When We Are Impatient, We Seek to Take Matters in Our Own Hands</a:t>
            </a:r>
          </a:p>
          <a:p>
            <a:pPr lvl="1"/>
            <a:r>
              <a:rPr lang="en-US" b="1" dirty="0"/>
              <a:t>Illogical Complaint (Demonstration of Thanklessness) </a:t>
            </a:r>
          </a:p>
          <a:p>
            <a:pPr lvl="2"/>
            <a:r>
              <a:rPr lang="en-US" b="1" dirty="0"/>
              <a:t>“Why Have You Brought us Here to Die?” (They Caused Themselves to Die in the Wilderness)</a:t>
            </a:r>
          </a:p>
          <a:p>
            <a:pPr lvl="2"/>
            <a:r>
              <a:rPr lang="en-US" b="1" dirty="0"/>
              <a:t>“There is No Food &amp; Water” (God Has Consistently Provided For Them)</a:t>
            </a:r>
          </a:p>
          <a:p>
            <a:pPr lvl="2"/>
            <a:r>
              <a:rPr lang="en-US" b="1" dirty="0"/>
              <a:t>“We Loathe This Worthless Food” (They Just Complained They Had No Food)</a:t>
            </a:r>
          </a:p>
          <a:p>
            <a:pPr lvl="1"/>
            <a:r>
              <a:rPr lang="en-US" b="1" dirty="0"/>
              <a:t>Do We Itemize Our Complaints or Our Blessings? </a:t>
            </a:r>
          </a:p>
          <a:p>
            <a:r>
              <a:rPr lang="en-US" b="1" dirty="0"/>
              <a:t>The Fiery Serpents (vs. 6; cf. Deut. 8:15)</a:t>
            </a:r>
          </a:p>
          <a:p>
            <a:pPr lvl="1"/>
            <a:r>
              <a:rPr lang="en-US" b="1" dirty="0"/>
              <a:t>Meaning of “Fiery”: Sensation of Bite / Supernaturally on Fire / Fiery Coloration?</a:t>
            </a:r>
          </a:p>
          <a:p>
            <a:pPr lvl="1"/>
            <a:r>
              <a:rPr lang="en-US" b="1" dirty="0"/>
              <a:t>“Many People of Israel Died”</a:t>
            </a:r>
          </a:p>
          <a:p>
            <a:pPr lvl="2"/>
            <a:r>
              <a:rPr lang="en-US" b="1" dirty="0"/>
              <a:t>God Believes This is an Appropriate Response to Complaining (What Do I Deserve?)</a:t>
            </a:r>
          </a:p>
          <a:p>
            <a:pPr lvl="2"/>
            <a:r>
              <a:rPr lang="en-US" b="1" dirty="0"/>
              <a:t>The Serpent – Satan – Has Caused Even More to Die</a:t>
            </a:r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888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Bronze Serpent (vs. 4-9)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2"/>
          </a:xfrm>
        </p:spPr>
        <p:txBody>
          <a:bodyPr>
            <a:noAutofit/>
          </a:bodyPr>
          <a:lstStyle/>
          <a:p>
            <a:r>
              <a:rPr lang="en-US" b="1" dirty="0"/>
              <a:t>The Bronze Serpent (vs. 7-9)</a:t>
            </a:r>
          </a:p>
          <a:p>
            <a:pPr lvl="1"/>
            <a:r>
              <a:rPr lang="en-US" b="1" dirty="0"/>
              <a:t>Israel Confesses Sin &amp; Asks For Intercession</a:t>
            </a:r>
          </a:p>
          <a:p>
            <a:pPr lvl="2"/>
            <a:r>
              <a:rPr lang="en-US" b="1" dirty="0"/>
              <a:t>From Speaking Against Moses to Pleading For His Help</a:t>
            </a:r>
          </a:p>
          <a:p>
            <a:pPr lvl="2"/>
            <a:r>
              <a:rPr lang="en-US" b="1" dirty="0"/>
              <a:t>Adversity Caused Them to Reprioritize</a:t>
            </a:r>
          </a:p>
          <a:p>
            <a:pPr lvl="2"/>
            <a:r>
              <a:rPr lang="en-US" b="1" dirty="0"/>
              <a:t>Last Complaint About Food in Numbers</a:t>
            </a:r>
          </a:p>
          <a:p>
            <a:pPr lvl="1"/>
            <a:r>
              <a:rPr lang="en-US" b="1" dirty="0"/>
              <a:t>Moses Prays for the People</a:t>
            </a:r>
          </a:p>
          <a:p>
            <a:pPr lvl="2"/>
            <a:r>
              <a:rPr lang="en-US" b="1" dirty="0"/>
              <a:t>Where Would the New Generation Be Without Moses’ Prayer?</a:t>
            </a:r>
          </a:p>
          <a:p>
            <a:pPr lvl="2"/>
            <a:r>
              <a:rPr lang="en-US" b="1" dirty="0"/>
              <a:t>Would You Have Prayed For These People After they Complained to You? </a:t>
            </a:r>
          </a:p>
          <a:p>
            <a:pPr lvl="2"/>
            <a:r>
              <a:rPr lang="en-US" b="1" dirty="0"/>
              <a:t>We Have a Greater High Priest Who Lives to Make Intercession For Us</a:t>
            </a:r>
          </a:p>
          <a:p>
            <a:pPr lvl="1"/>
            <a:r>
              <a:rPr lang="en-US" b="1" dirty="0"/>
              <a:t>Solution</a:t>
            </a:r>
          </a:p>
          <a:p>
            <a:pPr lvl="2"/>
            <a:r>
              <a:rPr lang="en-US" b="1" dirty="0"/>
              <a:t>Look Upon a Fiery Serpent That Moses Makes &amp; Live (Doesn’t Remove the Serpents)</a:t>
            </a:r>
          </a:p>
          <a:p>
            <a:pPr lvl="2"/>
            <a:r>
              <a:rPr lang="en-US" b="1" dirty="0"/>
              <a:t>God Offered a Way of Escape to a Rebellious People</a:t>
            </a:r>
          </a:p>
          <a:p>
            <a:pPr lvl="2"/>
            <a:r>
              <a:rPr lang="en-US" b="1" dirty="0"/>
              <a:t>Symbol of Death Becomes Symbol of Life</a:t>
            </a:r>
          </a:p>
          <a:p>
            <a:pPr lvl="2"/>
            <a:r>
              <a:rPr lang="en-US" b="1" dirty="0"/>
              <a:t>Jesus Would Also be “Lifted Up” &amp; Bring Salvation (cf. John 3:14-16)</a:t>
            </a:r>
          </a:p>
          <a:p>
            <a:pPr lvl="1"/>
            <a:r>
              <a:rPr lang="en-US" b="1" dirty="0"/>
              <a:t>Bronze Serpent Worshipped 700 Years Later (2 Kings 18:4)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8534"/>
            <a:ext cx="7416800" cy="8886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Travelling Towards the Land (21:10-20)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1193801"/>
            <a:ext cx="11921067" cy="5664200"/>
          </a:xfrm>
        </p:spPr>
        <p:txBody>
          <a:bodyPr>
            <a:noAutofit/>
          </a:bodyPr>
          <a:lstStyle/>
          <a:p>
            <a:r>
              <a:rPr lang="en-US" b="1" dirty="0"/>
              <a:t>Observations on Travels</a:t>
            </a:r>
          </a:p>
          <a:p>
            <a:pPr lvl="1"/>
            <a:r>
              <a:rPr lang="en-US" b="1" dirty="0"/>
              <a:t>Emphasis on Moab (vs. 11, 13, 20; 22:1)</a:t>
            </a:r>
          </a:p>
          <a:p>
            <a:pPr lvl="2"/>
            <a:r>
              <a:rPr lang="en-US" b="1" dirty="0"/>
              <a:t>Marching Closer to the Promised Land</a:t>
            </a:r>
          </a:p>
          <a:p>
            <a:pPr lvl="1"/>
            <a:r>
              <a:rPr lang="en-US" b="1" dirty="0"/>
              <a:t>Full Travelogue in Numbers 33</a:t>
            </a:r>
          </a:p>
          <a:p>
            <a:pPr lvl="1"/>
            <a:r>
              <a:rPr lang="en-US" b="1" dirty="0"/>
              <a:t>Debates on Route Israel Travelled</a:t>
            </a:r>
          </a:p>
          <a:p>
            <a:r>
              <a:rPr lang="en-US" b="1" dirty="0"/>
              <a:t>Poem #1 (vs. 14-15)</a:t>
            </a:r>
          </a:p>
          <a:p>
            <a:pPr lvl="1"/>
            <a:r>
              <a:rPr lang="en-US" b="1" dirty="0"/>
              <a:t>From the “Book of the Wars” </a:t>
            </a:r>
          </a:p>
          <a:p>
            <a:pPr lvl="2"/>
            <a:r>
              <a:rPr lang="en-US" b="1" dirty="0"/>
              <a:t>Collection of Israelite Battles?</a:t>
            </a:r>
          </a:p>
          <a:p>
            <a:pPr lvl="2"/>
            <a:r>
              <a:rPr lang="en-US" b="1" dirty="0"/>
              <a:t>Like the Book of </a:t>
            </a:r>
            <a:r>
              <a:rPr lang="en-US" b="1" dirty="0" err="1"/>
              <a:t>Jashar</a:t>
            </a:r>
            <a:r>
              <a:rPr lang="en-US" b="1" dirty="0"/>
              <a:t> (Jos. 10:13; 2 Sam. 1:18)</a:t>
            </a:r>
          </a:p>
          <a:p>
            <a:pPr lvl="1"/>
            <a:r>
              <a:rPr lang="en-US" b="1" dirty="0" err="1"/>
              <a:t>Waheb</a:t>
            </a:r>
            <a:r>
              <a:rPr lang="en-US" b="1" dirty="0"/>
              <a:t> &amp; </a:t>
            </a:r>
            <a:r>
              <a:rPr lang="en-US" b="1" dirty="0" err="1"/>
              <a:t>Suphah</a:t>
            </a:r>
            <a:r>
              <a:rPr lang="en-US" b="1" dirty="0"/>
              <a:t> Source of </a:t>
            </a:r>
            <a:r>
              <a:rPr lang="en-US" b="1" dirty="0" err="1"/>
              <a:t>Arnon</a:t>
            </a:r>
            <a:r>
              <a:rPr lang="en-US" b="1" dirty="0"/>
              <a:t> River?</a:t>
            </a:r>
          </a:p>
          <a:p>
            <a:r>
              <a:rPr lang="en-US" b="1" dirty="0"/>
              <a:t>Poem #2 (vs. 16-18a)</a:t>
            </a:r>
          </a:p>
          <a:p>
            <a:pPr lvl="1"/>
            <a:r>
              <a:rPr lang="en-US" b="1" dirty="0"/>
              <a:t>God Provides Water From a Well (Last Time Was a Rock; God Provides in Many Ways)</a:t>
            </a:r>
          </a:p>
          <a:p>
            <a:pPr lvl="1"/>
            <a:r>
              <a:rPr lang="en-US" b="1" dirty="0"/>
              <a:t>Rejoicing Over a Well that Provided Water</a:t>
            </a:r>
          </a:p>
          <a:p>
            <a:pPr lvl="1"/>
            <a:r>
              <a:rPr lang="en-US" b="1" dirty="0"/>
              <a:t>Complaining Turned to Rejoicing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pic>
        <p:nvPicPr>
          <p:cNvPr id="10" name="Picture 9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988B7B31-7B32-8147-AE8F-94D185347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0094FAD3-9C2D-8341-AE9A-C78E18E85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2" r="13707" b="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E9C43DF0-3903-D744-8B2C-8250AC2D5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99" r="2" b="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1138</Words>
  <Application>Microsoft Macintosh PowerPoint</Application>
  <PresentationFormat>Widescreen</PresentationFormat>
  <Paragraphs>145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Victories &amp; Serpents Numbers 21</vt:lpstr>
      <vt:lpstr>PowerPoint Presentation</vt:lpstr>
      <vt:lpstr>PowerPoint Presentation</vt:lpstr>
      <vt:lpstr>Victories &amp; Serpents</vt:lpstr>
      <vt:lpstr>Victory Over Arad (vs. 1-3)</vt:lpstr>
      <vt:lpstr>The Bronze Serpent (vs. 4-9)</vt:lpstr>
      <vt:lpstr>The Bronze Serpent (vs. 4-9)</vt:lpstr>
      <vt:lpstr>Travelling Towards the Land (21:10-20)</vt:lpstr>
      <vt:lpstr>PowerPoint Presentation</vt:lpstr>
      <vt:lpstr>Victory Over Sihon (vs. 21-31)</vt:lpstr>
      <vt:lpstr>Victory Over Og (vs. 32-35)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Victories &amp; Serpents Numbers 21</dc:title>
  <dc:creator>Erik Borlaug</dc:creator>
  <cp:lastModifiedBy>Erik Borlaug</cp:lastModifiedBy>
  <cp:revision>7</cp:revision>
  <dcterms:created xsi:type="dcterms:W3CDTF">2021-01-05T13:21:54Z</dcterms:created>
  <dcterms:modified xsi:type="dcterms:W3CDTF">2021-01-05T13:44:27Z</dcterms:modified>
</cp:coreProperties>
</file>