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3"/>
  </p:notesMasterIdLst>
  <p:handoutMasterIdLst>
    <p:handoutMasterId r:id="rId14"/>
  </p:handoutMasterIdLst>
  <p:sldIdLst>
    <p:sldId id="256" r:id="rId2"/>
    <p:sldId id="265" r:id="rId3"/>
    <p:sldId id="264" r:id="rId4"/>
    <p:sldId id="281" r:id="rId5"/>
    <p:sldId id="282" r:id="rId6"/>
    <p:sldId id="283" r:id="rId7"/>
    <p:sldId id="284" r:id="rId8"/>
    <p:sldId id="285" r:id="rId9"/>
    <p:sldId id="286" r:id="rId10"/>
    <p:sldId id="288" r:id="rId11"/>
    <p:sldId id="287" r:id="rId12"/>
  </p:sldIdLst>
  <p:sldSz cx="9144000" cy="5715000" type="screen16x1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clrMode="bw"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0A05B"/>
    <a:srgbClr val="D0D8E8"/>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1059"/>
    <p:restoredTop sz="94653"/>
  </p:normalViewPr>
  <p:slideViewPr>
    <p:cSldViewPr snapToGrid="0" snapToObjects="1">
      <p:cViewPr varScale="1">
        <p:scale>
          <a:sx n="103" d="100"/>
          <a:sy n="103" d="100"/>
        </p:scale>
        <p:origin x="1064" y="168"/>
      </p:cViewPr>
      <p:guideLst>
        <p:guide orient="horz" pos="180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9BE1FA2-F3EE-094E-9B24-F64D79FF892C}" type="datetimeFigureOut">
              <a:rPr lang="en-US" smtClean="0"/>
              <a:t>1/3/21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BCA9E5EA-72FC-E448-A8B8-07C41CBFF8F8}" type="slidenum">
              <a:rPr lang="en-US" smtClean="0"/>
              <a:t>‹#›</a:t>
            </a:fld>
            <a:endParaRPr lang="en-US"/>
          </a:p>
        </p:txBody>
      </p:sp>
    </p:spTree>
    <p:extLst>
      <p:ext uri="{BB962C8B-B14F-4D97-AF65-F5344CB8AC3E}">
        <p14:creationId xmlns:p14="http://schemas.microsoft.com/office/powerpoint/2010/main" val="181806358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F5A6571-8068-4197-9FBD-A56AE32D22FB}" type="datetimeFigureOut">
              <a:rPr lang="en-US" smtClean="0"/>
              <a:t>1/3/21</a:t>
            </a:fld>
            <a:endParaRPr lang="en-US"/>
          </a:p>
        </p:txBody>
      </p:sp>
      <p:sp>
        <p:nvSpPr>
          <p:cNvPr id="4" name="Slide Image Placeholder 3"/>
          <p:cNvSpPr>
            <a:spLocks noGrp="1" noRot="1" noChangeAspect="1"/>
          </p:cNvSpPr>
          <p:nvPr>
            <p:ph type="sldImg" idx="2"/>
          </p:nvPr>
        </p:nvSpPr>
        <p:spPr>
          <a:xfrm>
            <a:off x="960438" y="1143000"/>
            <a:ext cx="4937125"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6DDCD96-CAE6-46D7-B0B3-0AEC4BE7B3A8}" type="slidenum">
              <a:rPr lang="en-US" smtClean="0"/>
              <a:t>‹#›</a:t>
            </a:fld>
            <a:endParaRPr lang="en-US"/>
          </a:p>
        </p:txBody>
      </p:sp>
    </p:spTree>
    <p:extLst>
      <p:ext uri="{BB962C8B-B14F-4D97-AF65-F5344CB8AC3E}">
        <p14:creationId xmlns:p14="http://schemas.microsoft.com/office/powerpoint/2010/main" val="191569549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76DDCD96-CAE6-46D7-B0B3-0AEC4BE7B3A8}" type="slidenum">
              <a:rPr lang="en-US" smtClean="0"/>
              <a:t>2</a:t>
            </a:fld>
            <a:endParaRPr lang="en-US"/>
          </a:p>
        </p:txBody>
      </p:sp>
    </p:spTree>
    <p:extLst>
      <p:ext uri="{BB962C8B-B14F-4D97-AF65-F5344CB8AC3E}">
        <p14:creationId xmlns:p14="http://schemas.microsoft.com/office/powerpoint/2010/main" val="12978515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6"/>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196" indent="0" algn="ctr">
              <a:buNone/>
              <a:defRPr>
                <a:solidFill>
                  <a:schemeClr val="tx1">
                    <a:tint val="75000"/>
                  </a:schemeClr>
                </a:solidFill>
              </a:defRPr>
            </a:lvl2pPr>
            <a:lvl3pPr marL="914391" indent="0" algn="ctr">
              <a:buNone/>
              <a:defRPr>
                <a:solidFill>
                  <a:schemeClr val="tx1">
                    <a:tint val="75000"/>
                  </a:schemeClr>
                </a:solidFill>
              </a:defRPr>
            </a:lvl3pPr>
            <a:lvl4pPr marL="1371587" indent="0" algn="ctr">
              <a:buNone/>
              <a:defRPr>
                <a:solidFill>
                  <a:schemeClr val="tx1">
                    <a:tint val="75000"/>
                  </a:schemeClr>
                </a:solidFill>
              </a:defRPr>
            </a:lvl4pPr>
            <a:lvl5pPr marL="1828782" indent="0" algn="ctr">
              <a:buNone/>
              <a:defRPr>
                <a:solidFill>
                  <a:schemeClr val="tx1">
                    <a:tint val="75000"/>
                  </a:schemeClr>
                </a:solidFill>
              </a:defRPr>
            </a:lvl5pPr>
            <a:lvl6pPr marL="2285978" indent="0" algn="ctr">
              <a:buNone/>
              <a:defRPr>
                <a:solidFill>
                  <a:schemeClr val="tx1">
                    <a:tint val="75000"/>
                  </a:schemeClr>
                </a:solidFill>
              </a:defRPr>
            </a:lvl6pPr>
            <a:lvl7pPr marL="2743173" indent="0" algn="ctr">
              <a:buNone/>
              <a:defRPr>
                <a:solidFill>
                  <a:schemeClr val="tx1">
                    <a:tint val="75000"/>
                  </a:schemeClr>
                </a:solidFill>
              </a:defRPr>
            </a:lvl7pPr>
            <a:lvl8pPr marL="3200368" indent="0" algn="ctr">
              <a:buNone/>
              <a:defRPr>
                <a:solidFill>
                  <a:schemeClr val="tx1">
                    <a:tint val="75000"/>
                  </a:schemeClr>
                </a:solidFill>
              </a:defRPr>
            </a:lvl8pPr>
            <a:lvl9pPr marL="3657563"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0BCA701-6945-D449-88E8-DB4B1EA75B2F}"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2259179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CA701-6945-D449-88E8-DB4B1EA75B2F}"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33453484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71979"/>
            <a:ext cx="2057400" cy="365654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171979"/>
            <a:ext cx="6019800" cy="365654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CA701-6945-D449-88E8-DB4B1EA75B2F}"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6717417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0BCA701-6945-D449-88E8-DB4B1EA75B2F}"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409052475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8"/>
            <a:ext cx="7772400" cy="1135062"/>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196" indent="0">
              <a:buNone/>
              <a:defRPr sz="1800">
                <a:solidFill>
                  <a:schemeClr val="tx1">
                    <a:tint val="75000"/>
                  </a:schemeClr>
                </a:solidFill>
              </a:defRPr>
            </a:lvl2pPr>
            <a:lvl3pPr marL="914391" indent="0">
              <a:buNone/>
              <a:defRPr sz="1600">
                <a:solidFill>
                  <a:schemeClr val="tx1">
                    <a:tint val="75000"/>
                  </a:schemeClr>
                </a:solidFill>
              </a:defRPr>
            </a:lvl3pPr>
            <a:lvl4pPr marL="1371587" indent="0">
              <a:buNone/>
              <a:defRPr sz="1400">
                <a:solidFill>
                  <a:schemeClr val="tx1">
                    <a:tint val="75000"/>
                  </a:schemeClr>
                </a:solidFill>
              </a:defRPr>
            </a:lvl4pPr>
            <a:lvl5pPr marL="1828782" indent="0">
              <a:buNone/>
              <a:defRPr sz="1400">
                <a:solidFill>
                  <a:schemeClr val="tx1">
                    <a:tint val="75000"/>
                  </a:schemeClr>
                </a:solidFill>
              </a:defRPr>
            </a:lvl5pPr>
            <a:lvl6pPr marL="2285978" indent="0">
              <a:buNone/>
              <a:defRPr sz="1400">
                <a:solidFill>
                  <a:schemeClr val="tx1">
                    <a:tint val="75000"/>
                  </a:schemeClr>
                </a:solidFill>
              </a:defRPr>
            </a:lvl6pPr>
            <a:lvl7pPr marL="2743173" indent="0">
              <a:buNone/>
              <a:defRPr sz="1400">
                <a:solidFill>
                  <a:schemeClr val="tx1">
                    <a:tint val="75000"/>
                  </a:schemeClr>
                </a:solidFill>
              </a:defRPr>
            </a:lvl7pPr>
            <a:lvl8pPr marL="3200368" indent="0">
              <a:buNone/>
              <a:defRPr sz="1400">
                <a:solidFill>
                  <a:schemeClr val="tx1">
                    <a:tint val="75000"/>
                  </a:schemeClr>
                </a:solidFill>
              </a:defRPr>
            </a:lvl8pPr>
            <a:lvl9pPr marL="3657563"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BCA701-6945-D449-88E8-DB4B1EA75B2F}" type="datetimeFigureOut">
              <a:rPr lang="en-US" smtClean="0"/>
              <a:t>1/3/21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42036043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000125"/>
            <a:ext cx="4038600" cy="282839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0BCA701-6945-D449-88E8-DB4B1EA75B2F}"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194079833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866"/>
            <a:ext cx="8229600" cy="9525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6"/>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279261"/>
            <a:ext cx="4041775" cy="533136"/>
          </a:xfrm>
        </p:spPr>
        <p:txBody>
          <a:bodyPr anchor="b"/>
          <a:lstStyle>
            <a:lvl1pPr marL="0" indent="0">
              <a:buNone/>
              <a:defRPr sz="2400" b="1"/>
            </a:lvl1pPr>
            <a:lvl2pPr marL="457196" indent="0">
              <a:buNone/>
              <a:defRPr sz="2000" b="1"/>
            </a:lvl2pPr>
            <a:lvl3pPr marL="914391" indent="0">
              <a:buNone/>
              <a:defRPr sz="1800" b="1"/>
            </a:lvl3pPr>
            <a:lvl4pPr marL="1371587" indent="0">
              <a:buNone/>
              <a:defRPr sz="1600" b="1"/>
            </a:lvl4pPr>
            <a:lvl5pPr marL="1828782" indent="0">
              <a:buNone/>
              <a:defRPr sz="1600" b="1"/>
            </a:lvl5pPr>
            <a:lvl6pPr marL="2285978" indent="0">
              <a:buNone/>
              <a:defRPr sz="1600" b="1"/>
            </a:lvl6pPr>
            <a:lvl7pPr marL="2743173" indent="0">
              <a:buNone/>
              <a:defRPr sz="1600" b="1"/>
            </a:lvl7pPr>
            <a:lvl8pPr marL="3200368" indent="0">
              <a:buNone/>
              <a:defRPr sz="1600" b="1"/>
            </a:lvl8pPr>
            <a:lvl9pPr marL="3657563"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0BCA701-6945-D449-88E8-DB4B1EA75B2F}" type="datetimeFigureOut">
              <a:rPr lang="en-US" smtClean="0"/>
              <a:t>1/3/21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35412532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0BCA701-6945-D449-88E8-DB4B1EA75B2F}" type="datetimeFigureOut">
              <a:rPr lang="en-US" smtClean="0"/>
              <a:t>1/3/21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4350609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BCA701-6945-D449-88E8-DB4B1EA75B2F}" type="datetimeFigureOut">
              <a:rPr lang="en-US" smtClean="0"/>
              <a:t>1/3/21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35559527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4" y="227541"/>
            <a:ext cx="3008313" cy="968376"/>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27544"/>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4" y="1195919"/>
            <a:ext cx="3008313" cy="390921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CA701-6945-D449-88E8-DB4B1EA75B2F}"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24493054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a:lstStyle>
            <a:lvl1pPr marL="0" indent="0">
              <a:buNone/>
              <a:defRPr sz="3200"/>
            </a:lvl1pPr>
            <a:lvl2pPr marL="457196" indent="0">
              <a:buNone/>
              <a:defRPr sz="2800"/>
            </a:lvl2pPr>
            <a:lvl3pPr marL="914391" indent="0">
              <a:buNone/>
              <a:defRPr sz="2400"/>
            </a:lvl3pPr>
            <a:lvl4pPr marL="1371587" indent="0">
              <a:buNone/>
              <a:defRPr sz="2000"/>
            </a:lvl4pPr>
            <a:lvl5pPr marL="1828782" indent="0">
              <a:buNone/>
              <a:defRPr sz="2000"/>
            </a:lvl5pPr>
            <a:lvl6pPr marL="2285978" indent="0">
              <a:buNone/>
              <a:defRPr sz="2000"/>
            </a:lvl6pPr>
            <a:lvl7pPr marL="2743173" indent="0">
              <a:buNone/>
              <a:defRPr sz="2000"/>
            </a:lvl7pPr>
            <a:lvl8pPr marL="3200368" indent="0">
              <a:buNone/>
              <a:defRPr sz="2000"/>
            </a:lvl8pPr>
            <a:lvl9pPr marL="3657563" indent="0">
              <a:buNone/>
              <a:defRPr sz="2000"/>
            </a:lvl9pPr>
          </a:lstStyle>
          <a:p>
            <a:endParaRPr lang="en-US"/>
          </a:p>
        </p:txBody>
      </p:sp>
      <p:sp>
        <p:nvSpPr>
          <p:cNvPr id="4" name="Text Placeholder 3"/>
          <p:cNvSpPr>
            <a:spLocks noGrp="1"/>
          </p:cNvSpPr>
          <p:nvPr>
            <p:ph type="body" sz="half" idx="2"/>
          </p:nvPr>
        </p:nvSpPr>
        <p:spPr>
          <a:xfrm>
            <a:off x="1792288" y="4472783"/>
            <a:ext cx="5486400" cy="670719"/>
          </a:xfrm>
        </p:spPr>
        <p:txBody>
          <a:bodyPr/>
          <a:lstStyle>
            <a:lvl1pPr marL="0" indent="0">
              <a:buNone/>
              <a:defRPr sz="1400"/>
            </a:lvl1pPr>
            <a:lvl2pPr marL="457196" indent="0">
              <a:buNone/>
              <a:defRPr sz="1200"/>
            </a:lvl2pPr>
            <a:lvl3pPr marL="914391" indent="0">
              <a:buNone/>
              <a:defRPr sz="1000"/>
            </a:lvl3pPr>
            <a:lvl4pPr marL="1371587" indent="0">
              <a:buNone/>
              <a:defRPr sz="900"/>
            </a:lvl4pPr>
            <a:lvl5pPr marL="1828782" indent="0">
              <a:buNone/>
              <a:defRPr sz="900"/>
            </a:lvl5pPr>
            <a:lvl6pPr marL="2285978" indent="0">
              <a:buNone/>
              <a:defRPr sz="900"/>
            </a:lvl6pPr>
            <a:lvl7pPr marL="2743173" indent="0">
              <a:buNone/>
              <a:defRPr sz="900"/>
            </a:lvl7pPr>
            <a:lvl8pPr marL="3200368" indent="0">
              <a:buNone/>
              <a:defRPr sz="900"/>
            </a:lvl8pPr>
            <a:lvl9pPr marL="3657563"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0BCA701-6945-D449-88E8-DB4B1EA75B2F}" type="datetimeFigureOut">
              <a:rPr lang="en-US" smtClean="0"/>
              <a:t>1/3/21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ACF590-1D6F-FD41-888C-3D8FE560A50A}" type="slidenum">
              <a:rPr lang="en-US" smtClean="0"/>
              <a:t>‹#›</a:t>
            </a:fld>
            <a:endParaRPr lang="en-US"/>
          </a:p>
        </p:txBody>
      </p:sp>
    </p:spTree>
    <p:extLst>
      <p:ext uri="{BB962C8B-B14F-4D97-AF65-F5344CB8AC3E}">
        <p14:creationId xmlns:p14="http://schemas.microsoft.com/office/powerpoint/2010/main" val="20637463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28866"/>
            <a:ext cx="8229600" cy="9525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333501"/>
            <a:ext cx="8229600" cy="37716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5296960"/>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00BCA701-6945-D449-88E8-DB4B1EA75B2F}" type="datetimeFigureOut">
              <a:rPr lang="en-US" smtClean="0"/>
              <a:t>1/3/21</a:t>
            </a:fld>
            <a:endParaRPr lang="en-US"/>
          </a:p>
        </p:txBody>
      </p:sp>
      <p:sp>
        <p:nvSpPr>
          <p:cNvPr id="5" name="Footer Placeholder 4"/>
          <p:cNvSpPr>
            <a:spLocks noGrp="1"/>
          </p:cNvSpPr>
          <p:nvPr>
            <p:ph type="ftr" sz="quarter" idx="3"/>
          </p:nvPr>
        </p:nvSpPr>
        <p:spPr>
          <a:xfrm>
            <a:off x="3124200" y="5296960"/>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5296960"/>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5AACF590-1D6F-FD41-888C-3D8FE560A50A}" type="slidenum">
              <a:rPr lang="en-US" smtClean="0"/>
              <a:t>‹#›</a:t>
            </a:fld>
            <a:endParaRPr lang="en-US"/>
          </a:p>
        </p:txBody>
      </p:sp>
    </p:spTree>
    <p:extLst>
      <p:ext uri="{BB962C8B-B14F-4D97-AF65-F5344CB8AC3E}">
        <p14:creationId xmlns:p14="http://schemas.microsoft.com/office/powerpoint/2010/main" val="131269368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196" rtl="0" eaLnBrk="1" latinLnBrk="0" hangingPunct="1">
        <a:spcBef>
          <a:spcPct val="0"/>
        </a:spcBef>
        <a:buNone/>
        <a:defRPr sz="4400" kern="1200">
          <a:solidFill>
            <a:schemeClr val="tx1"/>
          </a:solidFill>
          <a:latin typeface="+mj-lt"/>
          <a:ea typeface="+mj-ea"/>
          <a:cs typeface="+mj-cs"/>
        </a:defRPr>
      </a:lvl1pPr>
    </p:titleStyle>
    <p:bodyStyle>
      <a:lvl1pPr marL="342896" indent="-342896" algn="l" defTabSz="457196" rtl="0" eaLnBrk="1" latinLnBrk="0" hangingPunct="1">
        <a:spcBef>
          <a:spcPct val="20000"/>
        </a:spcBef>
        <a:buFont typeface="Arial"/>
        <a:buChar char="•"/>
        <a:defRPr sz="3200" kern="1200">
          <a:solidFill>
            <a:schemeClr val="tx1"/>
          </a:solidFill>
          <a:latin typeface="+mn-lt"/>
          <a:ea typeface="+mn-ea"/>
          <a:cs typeface="+mn-cs"/>
        </a:defRPr>
      </a:lvl1pPr>
      <a:lvl2pPr marL="742943" indent="-285747" algn="l" defTabSz="457196" rtl="0" eaLnBrk="1" latinLnBrk="0" hangingPunct="1">
        <a:spcBef>
          <a:spcPct val="20000"/>
        </a:spcBef>
        <a:buFont typeface="Arial"/>
        <a:buChar char="–"/>
        <a:defRPr sz="2800" kern="1200">
          <a:solidFill>
            <a:schemeClr val="tx1"/>
          </a:solidFill>
          <a:latin typeface="+mn-lt"/>
          <a:ea typeface="+mn-ea"/>
          <a:cs typeface="+mn-cs"/>
        </a:defRPr>
      </a:lvl2pPr>
      <a:lvl3pPr marL="1142988" indent="-228597" algn="l" defTabSz="457196" rtl="0" eaLnBrk="1" latinLnBrk="0" hangingPunct="1">
        <a:spcBef>
          <a:spcPct val="20000"/>
        </a:spcBef>
        <a:buFont typeface="Arial"/>
        <a:buChar char="•"/>
        <a:defRPr sz="2400" kern="1200">
          <a:solidFill>
            <a:schemeClr val="tx1"/>
          </a:solidFill>
          <a:latin typeface="+mn-lt"/>
          <a:ea typeface="+mn-ea"/>
          <a:cs typeface="+mn-cs"/>
        </a:defRPr>
      </a:lvl3pPr>
      <a:lvl4pPr marL="1600184" indent="-228597" algn="l" defTabSz="457196" rtl="0" eaLnBrk="1" latinLnBrk="0" hangingPunct="1">
        <a:spcBef>
          <a:spcPct val="20000"/>
        </a:spcBef>
        <a:buFont typeface="Arial"/>
        <a:buChar char="–"/>
        <a:defRPr sz="2000" kern="1200">
          <a:solidFill>
            <a:schemeClr val="tx1"/>
          </a:solidFill>
          <a:latin typeface="+mn-lt"/>
          <a:ea typeface="+mn-ea"/>
          <a:cs typeface="+mn-cs"/>
        </a:defRPr>
      </a:lvl4pPr>
      <a:lvl5pPr marL="2057379" indent="-228597" algn="l" defTabSz="457196" rtl="0" eaLnBrk="1" latinLnBrk="0" hangingPunct="1">
        <a:spcBef>
          <a:spcPct val="20000"/>
        </a:spcBef>
        <a:buFont typeface="Arial"/>
        <a:buChar char="»"/>
        <a:defRPr sz="2000" kern="1200">
          <a:solidFill>
            <a:schemeClr val="tx1"/>
          </a:solidFill>
          <a:latin typeface="+mn-lt"/>
          <a:ea typeface="+mn-ea"/>
          <a:cs typeface="+mn-cs"/>
        </a:defRPr>
      </a:lvl5pPr>
      <a:lvl6pPr marL="2514575" indent="-228597" algn="l" defTabSz="457196" rtl="0" eaLnBrk="1" latinLnBrk="0" hangingPunct="1">
        <a:spcBef>
          <a:spcPct val="20000"/>
        </a:spcBef>
        <a:buFont typeface="Arial"/>
        <a:buChar char="•"/>
        <a:defRPr sz="2000" kern="1200">
          <a:solidFill>
            <a:schemeClr val="tx1"/>
          </a:solidFill>
          <a:latin typeface="+mn-lt"/>
          <a:ea typeface="+mn-ea"/>
          <a:cs typeface="+mn-cs"/>
        </a:defRPr>
      </a:lvl6pPr>
      <a:lvl7pPr marL="2971770" indent="-228597" algn="l" defTabSz="457196" rtl="0" eaLnBrk="1" latinLnBrk="0" hangingPunct="1">
        <a:spcBef>
          <a:spcPct val="20000"/>
        </a:spcBef>
        <a:buFont typeface="Arial"/>
        <a:buChar char="•"/>
        <a:defRPr sz="2000" kern="1200">
          <a:solidFill>
            <a:schemeClr val="tx1"/>
          </a:solidFill>
          <a:latin typeface="+mn-lt"/>
          <a:ea typeface="+mn-ea"/>
          <a:cs typeface="+mn-cs"/>
        </a:defRPr>
      </a:lvl7pPr>
      <a:lvl8pPr marL="3428966" indent="-228597" algn="l" defTabSz="457196" rtl="0" eaLnBrk="1" latinLnBrk="0" hangingPunct="1">
        <a:spcBef>
          <a:spcPct val="20000"/>
        </a:spcBef>
        <a:buFont typeface="Arial"/>
        <a:buChar char="•"/>
        <a:defRPr sz="2000" kern="1200">
          <a:solidFill>
            <a:schemeClr val="tx1"/>
          </a:solidFill>
          <a:latin typeface="+mn-lt"/>
          <a:ea typeface="+mn-ea"/>
          <a:cs typeface="+mn-cs"/>
        </a:defRPr>
      </a:lvl8pPr>
      <a:lvl9pPr marL="3886161" indent="-228597" algn="l" defTabSz="457196"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196" rtl="0" eaLnBrk="1" latinLnBrk="0" hangingPunct="1">
        <a:defRPr sz="1800" kern="1200">
          <a:solidFill>
            <a:schemeClr val="tx1"/>
          </a:solidFill>
          <a:latin typeface="+mn-lt"/>
          <a:ea typeface="+mn-ea"/>
          <a:cs typeface="+mn-cs"/>
        </a:defRPr>
      </a:lvl1pPr>
      <a:lvl2pPr marL="457196" algn="l" defTabSz="457196" rtl="0" eaLnBrk="1" latinLnBrk="0" hangingPunct="1">
        <a:defRPr sz="1800" kern="1200">
          <a:solidFill>
            <a:schemeClr val="tx1"/>
          </a:solidFill>
          <a:latin typeface="+mn-lt"/>
          <a:ea typeface="+mn-ea"/>
          <a:cs typeface="+mn-cs"/>
        </a:defRPr>
      </a:lvl2pPr>
      <a:lvl3pPr marL="914391" algn="l" defTabSz="457196" rtl="0" eaLnBrk="1" latinLnBrk="0" hangingPunct="1">
        <a:defRPr sz="1800" kern="1200">
          <a:solidFill>
            <a:schemeClr val="tx1"/>
          </a:solidFill>
          <a:latin typeface="+mn-lt"/>
          <a:ea typeface="+mn-ea"/>
          <a:cs typeface="+mn-cs"/>
        </a:defRPr>
      </a:lvl3pPr>
      <a:lvl4pPr marL="1371587" algn="l" defTabSz="457196" rtl="0" eaLnBrk="1" latinLnBrk="0" hangingPunct="1">
        <a:defRPr sz="1800" kern="1200">
          <a:solidFill>
            <a:schemeClr val="tx1"/>
          </a:solidFill>
          <a:latin typeface="+mn-lt"/>
          <a:ea typeface="+mn-ea"/>
          <a:cs typeface="+mn-cs"/>
        </a:defRPr>
      </a:lvl4pPr>
      <a:lvl5pPr marL="1828782" algn="l" defTabSz="457196" rtl="0" eaLnBrk="1" latinLnBrk="0" hangingPunct="1">
        <a:defRPr sz="1800" kern="1200">
          <a:solidFill>
            <a:schemeClr val="tx1"/>
          </a:solidFill>
          <a:latin typeface="+mn-lt"/>
          <a:ea typeface="+mn-ea"/>
          <a:cs typeface="+mn-cs"/>
        </a:defRPr>
      </a:lvl5pPr>
      <a:lvl6pPr marL="2285978" algn="l" defTabSz="457196" rtl="0" eaLnBrk="1" latinLnBrk="0" hangingPunct="1">
        <a:defRPr sz="1800" kern="1200">
          <a:solidFill>
            <a:schemeClr val="tx1"/>
          </a:solidFill>
          <a:latin typeface="+mn-lt"/>
          <a:ea typeface="+mn-ea"/>
          <a:cs typeface="+mn-cs"/>
        </a:defRPr>
      </a:lvl6pPr>
      <a:lvl7pPr marL="2743173" algn="l" defTabSz="457196" rtl="0" eaLnBrk="1" latinLnBrk="0" hangingPunct="1">
        <a:defRPr sz="1800" kern="1200">
          <a:solidFill>
            <a:schemeClr val="tx1"/>
          </a:solidFill>
          <a:latin typeface="+mn-lt"/>
          <a:ea typeface="+mn-ea"/>
          <a:cs typeface="+mn-cs"/>
        </a:defRPr>
      </a:lvl7pPr>
      <a:lvl8pPr marL="3200368" algn="l" defTabSz="457196" rtl="0" eaLnBrk="1" latinLnBrk="0" hangingPunct="1">
        <a:defRPr sz="1800" kern="1200">
          <a:solidFill>
            <a:schemeClr val="tx1"/>
          </a:solidFill>
          <a:latin typeface="+mn-lt"/>
          <a:ea typeface="+mn-ea"/>
          <a:cs typeface="+mn-cs"/>
        </a:defRPr>
      </a:lvl8pPr>
      <a:lvl9pPr marL="3657563" algn="l" defTabSz="457196"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8" Type="http://schemas.openxmlformats.org/officeDocument/2006/relationships/hyperlink" Target="ref:Luk.21.15" TargetMode="External"/><Relationship Id="rId3" Type="http://schemas.openxmlformats.org/officeDocument/2006/relationships/hyperlink" Target="ref:Act.7.10" TargetMode="External"/><Relationship Id="rId7" Type="http://schemas.openxmlformats.org/officeDocument/2006/relationships/hyperlink" Target="num:G4750" TargetMode="External"/><Relationship Id="rId2" Type="http://schemas.openxmlformats.org/officeDocument/2006/relationships/hyperlink" Target="ref:Act.6.3" TargetMode="External"/><Relationship Id="rId1" Type="http://schemas.openxmlformats.org/officeDocument/2006/relationships/slideLayout" Target="../slideLayouts/slideLayout2.xml"/><Relationship Id="rId6" Type="http://schemas.openxmlformats.org/officeDocument/2006/relationships/hyperlink" Target="ref:Col.4.5" TargetMode="External"/><Relationship Id="rId11" Type="http://schemas.openxmlformats.org/officeDocument/2006/relationships/image" Target="../media/image7.jpg"/><Relationship Id="rId5" Type="http://schemas.openxmlformats.org/officeDocument/2006/relationships/hyperlink" Target="ref:Col.3.16" TargetMode="External"/><Relationship Id="rId10" Type="http://schemas.openxmlformats.org/officeDocument/2006/relationships/image" Target="../media/image2.jpg"/><Relationship Id="rId4" Type="http://schemas.openxmlformats.org/officeDocument/2006/relationships/hyperlink" Target="ref:Col.1.28" TargetMode="External"/><Relationship Id="rId9" Type="http://schemas.openxmlformats.org/officeDocument/2006/relationships/hyperlink" Target="ref:1Ki.2.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933200" y="3858752"/>
            <a:ext cx="5277600" cy="700891"/>
          </a:xfrm>
          <a:solidFill>
            <a:srgbClr val="D0A05B">
              <a:alpha val="73000"/>
            </a:srgbClr>
          </a:solidFill>
        </p:spPr>
        <p:txBody>
          <a:bodyPr>
            <a:normAutofit/>
          </a:bodyPr>
          <a:lstStyle/>
          <a:p>
            <a:r>
              <a:rPr lang="en-US" b="1" dirty="0">
                <a:solidFill>
                  <a:srgbClr val="000000"/>
                </a:solidFill>
              </a:rPr>
              <a:t>External Resources for Study</a:t>
            </a:r>
          </a:p>
        </p:txBody>
      </p:sp>
    </p:spTree>
    <p:extLst>
      <p:ext uri="{BB962C8B-B14F-4D97-AF65-F5344CB8AC3E}">
        <p14:creationId xmlns:p14="http://schemas.microsoft.com/office/powerpoint/2010/main" val="21667686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1"/>
            <a:ext cx="8960066" cy="1677199"/>
          </a:xfrm>
        </p:spPr>
        <p:txBody>
          <a:bodyPr>
            <a:normAutofit/>
          </a:bodyPr>
          <a:lstStyle/>
          <a:p>
            <a:r>
              <a:rPr lang="en-US" b="1" dirty="0"/>
              <a:t>Study Bibles</a:t>
            </a:r>
          </a:p>
          <a:p>
            <a:pPr lvl="1"/>
            <a:r>
              <a:rPr lang="en-US" b="1" dirty="0"/>
              <a:t>Puts Many Resources Together in One Book</a:t>
            </a:r>
          </a:p>
          <a:p>
            <a:pPr lvl="1"/>
            <a:r>
              <a:rPr lang="en-US" b="1" dirty="0"/>
              <a:t>Condensed Notes Get to the Point</a:t>
            </a:r>
          </a:p>
          <a:p>
            <a:pPr lvl="2"/>
            <a:endParaRPr lang="en-US" b="1" dirty="0"/>
          </a:p>
          <a:p>
            <a:pPr lvl="1"/>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6" name="Picture 5" descr="A close - up of a document&#10;&#10;Description automatically generated with low confidence">
            <a:extLst>
              <a:ext uri="{FF2B5EF4-FFF2-40B4-BE49-F238E27FC236}">
                <a16:creationId xmlns:a16="http://schemas.microsoft.com/office/drawing/2014/main" id="{E7CEE763-06A2-834B-BE29-7693544FD1A6}"/>
              </a:ext>
            </a:extLst>
          </p:cNvPr>
          <p:cNvPicPr>
            <a:picLocks noChangeAspect="1"/>
          </p:cNvPicPr>
          <p:nvPr/>
        </p:nvPicPr>
        <p:blipFill>
          <a:blip r:embed="rId3"/>
          <a:stretch>
            <a:fillRect/>
          </a:stretch>
        </p:blipFill>
        <p:spPr>
          <a:xfrm>
            <a:off x="550141" y="2481562"/>
            <a:ext cx="2120900" cy="3162300"/>
          </a:xfrm>
          <a:prstGeom prst="rect">
            <a:avLst/>
          </a:prstGeom>
        </p:spPr>
      </p:pic>
      <p:pic>
        <p:nvPicPr>
          <p:cNvPr id="8" name="Picture 7" descr="Text, whiteboard&#10;&#10;Description automatically generated">
            <a:extLst>
              <a:ext uri="{FF2B5EF4-FFF2-40B4-BE49-F238E27FC236}">
                <a16:creationId xmlns:a16="http://schemas.microsoft.com/office/drawing/2014/main" id="{DEDC5DEF-76FB-6F48-987D-353B13FA1537}"/>
              </a:ext>
            </a:extLst>
          </p:cNvPr>
          <p:cNvPicPr>
            <a:picLocks noChangeAspect="1"/>
          </p:cNvPicPr>
          <p:nvPr/>
        </p:nvPicPr>
        <p:blipFill>
          <a:blip r:embed="rId4"/>
          <a:stretch>
            <a:fillRect/>
          </a:stretch>
        </p:blipFill>
        <p:spPr>
          <a:xfrm>
            <a:off x="3475640" y="2481561"/>
            <a:ext cx="2095500" cy="3162300"/>
          </a:xfrm>
          <a:prstGeom prst="rect">
            <a:avLst/>
          </a:prstGeom>
        </p:spPr>
      </p:pic>
      <p:pic>
        <p:nvPicPr>
          <p:cNvPr id="10" name="Picture 9" descr="A picture containing text&#10;&#10;Description automatically generated">
            <a:extLst>
              <a:ext uri="{FF2B5EF4-FFF2-40B4-BE49-F238E27FC236}">
                <a16:creationId xmlns:a16="http://schemas.microsoft.com/office/drawing/2014/main" id="{6661DA6D-E98D-244A-B889-0CA8ACF9F415}"/>
              </a:ext>
            </a:extLst>
          </p:cNvPr>
          <p:cNvPicPr>
            <a:picLocks noChangeAspect="1"/>
          </p:cNvPicPr>
          <p:nvPr/>
        </p:nvPicPr>
        <p:blipFill>
          <a:blip r:embed="rId5"/>
          <a:stretch>
            <a:fillRect/>
          </a:stretch>
        </p:blipFill>
        <p:spPr>
          <a:xfrm>
            <a:off x="6375740" y="2481562"/>
            <a:ext cx="2136689" cy="3162299"/>
          </a:xfrm>
          <a:prstGeom prst="rect">
            <a:avLst/>
          </a:prstGeom>
        </p:spPr>
      </p:pic>
    </p:spTree>
    <p:extLst>
      <p:ext uri="{BB962C8B-B14F-4D97-AF65-F5344CB8AC3E}">
        <p14:creationId xmlns:p14="http://schemas.microsoft.com/office/powerpoint/2010/main" val="491879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dissolv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dissolve">
                                      <p:cBhvr>
                                        <p:cTn id="3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8960066" cy="4904509"/>
          </a:xfrm>
        </p:spPr>
        <p:txBody>
          <a:bodyPr>
            <a:normAutofit/>
          </a:bodyPr>
          <a:lstStyle/>
          <a:p>
            <a:r>
              <a:rPr lang="en-US" b="1" dirty="0"/>
              <a:t>Other Resources</a:t>
            </a:r>
          </a:p>
          <a:p>
            <a:pPr lvl="1"/>
            <a:r>
              <a:rPr lang="en-US" b="1" dirty="0"/>
              <a:t>Audio/Written Sermons</a:t>
            </a:r>
          </a:p>
          <a:p>
            <a:pPr lvl="1"/>
            <a:r>
              <a:rPr lang="en-US" b="1" dirty="0"/>
              <a:t>Survey Books</a:t>
            </a:r>
          </a:p>
          <a:p>
            <a:pPr marL="457196" lvl="1" indent="0">
              <a:buNone/>
            </a:pPr>
            <a:endParaRPr lang="en-US" b="1" dirty="0"/>
          </a:p>
          <a:p>
            <a:r>
              <a:rPr lang="en-US" b="1" dirty="0"/>
              <a:t>What Additional Resources Do You Enjoy?</a:t>
            </a:r>
          </a:p>
          <a:p>
            <a:endParaRPr lang="en-US" b="1" dirty="0"/>
          </a:p>
          <a:p>
            <a:endParaRPr lang="en-US" b="1" dirty="0"/>
          </a:p>
          <a:p>
            <a:r>
              <a:rPr lang="en-US" b="1" dirty="0"/>
              <a:t>When Have Resources Especially Helped You?</a:t>
            </a:r>
          </a:p>
          <a:p>
            <a:endParaRPr lang="en-US" b="1" dirty="0"/>
          </a:p>
          <a:p>
            <a:endParaRPr lang="en-US" b="1" dirty="0"/>
          </a:p>
          <a:p>
            <a:pPr lvl="2"/>
            <a:endParaRPr lang="en-US" b="1" dirty="0"/>
          </a:p>
          <a:p>
            <a:pPr lvl="1"/>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spTree>
    <p:extLst>
      <p:ext uri="{BB962C8B-B14F-4D97-AF65-F5344CB8AC3E}">
        <p14:creationId xmlns:p14="http://schemas.microsoft.com/office/powerpoint/2010/main" val="3028389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7" end="7"/>
                                            </p:txEl>
                                          </p:spTgt>
                                        </p:tgtEl>
                                        <p:attrNameLst>
                                          <p:attrName>style.visibility</p:attrName>
                                        </p:attrNameLst>
                                      </p:cBhvr>
                                      <p:to>
                                        <p:strVal val="visible"/>
                                      </p:to>
                                    </p:set>
                                    <p:animEffect transition="in" filter="dissolve">
                                      <p:cBhvr>
                                        <p:cTn id="2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AFF7188D-D1DF-1540-A7A5-F40CACF286D2}"/>
              </a:ext>
            </a:extLst>
          </p:cNvPr>
          <p:cNvGraphicFramePr>
            <a:graphicFrameLocks noGrp="1"/>
          </p:cNvGraphicFramePr>
          <p:nvPr>
            <p:extLst>
              <p:ext uri="{D42A27DB-BD31-4B8C-83A1-F6EECF244321}">
                <p14:modId xmlns:p14="http://schemas.microsoft.com/office/powerpoint/2010/main" val="4283629913"/>
              </p:ext>
            </p:extLst>
          </p:nvPr>
        </p:nvGraphicFramePr>
        <p:xfrm>
          <a:off x="152080" y="563880"/>
          <a:ext cx="8839840" cy="4587240"/>
        </p:xfrm>
        <a:graphic>
          <a:graphicData uri="http://schemas.openxmlformats.org/drawingml/2006/table">
            <a:tbl>
              <a:tblPr firstRow="1" bandRow="1">
                <a:tableStyleId>{5C22544A-7EE6-4342-B048-85BDC9FD1C3A}</a:tableStyleId>
              </a:tblPr>
              <a:tblGrid>
                <a:gridCol w="1485334">
                  <a:extLst>
                    <a:ext uri="{9D8B030D-6E8A-4147-A177-3AD203B41FA5}">
                      <a16:colId xmlns:a16="http://schemas.microsoft.com/office/drawing/2014/main" val="2791907738"/>
                    </a:ext>
                  </a:extLst>
                </a:gridCol>
                <a:gridCol w="3243505">
                  <a:extLst>
                    <a:ext uri="{9D8B030D-6E8A-4147-A177-3AD203B41FA5}">
                      <a16:colId xmlns:a16="http://schemas.microsoft.com/office/drawing/2014/main" val="1881182467"/>
                    </a:ext>
                  </a:extLst>
                </a:gridCol>
                <a:gridCol w="2625667">
                  <a:extLst>
                    <a:ext uri="{9D8B030D-6E8A-4147-A177-3AD203B41FA5}">
                      <a16:colId xmlns:a16="http://schemas.microsoft.com/office/drawing/2014/main" val="1696000313"/>
                    </a:ext>
                  </a:extLst>
                </a:gridCol>
                <a:gridCol w="1485334">
                  <a:extLst>
                    <a:ext uri="{9D8B030D-6E8A-4147-A177-3AD203B41FA5}">
                      <a16:colId xmlns:a16="http://schemas.microsoft.com/office/drawing/2014/main" val="2487586196"/>
                    </a:ext>
                  </a:extLst>
                </a:gridCol>
              </a:tblGrid>
              <a:tr h="276867">
                <a:tc>
                  <a:txBody>
                    <a:bodyPr/>
                    <a:lstStyle/>
                    <a:p>
                      <a:pPr algn="ctr"/>
                      <a:r>
                        <a:rPr lang="en-US" sz="1700" dirty="0"/>
                        <a:t>Lesson</a:t>
                      </a:r>
                    </a:p>
                  </a:txBody>
                  <a:tcPr marL="68580" marR="68580" marT="34290" marB="34290"/>
                </a:tc>
                <a:tc>
                  <a:txBody>
                    <a:bodyPr/>
                    <a:lstStyle/>
                    <a:p>
                      <a:pPr algn="ctr"/>
                      <a:r>
                        <a:rPr lang="en-US" sz="1700" dirty="0"/>
                        <a:t>Topic</a:t>
                      </a:r>
                    </a:p>
                  </a:txBody>
                  <a:tcPr marL="68580" marR="68580" marT="34290" marB="34290"/>
                </a:tc>
                <a:tc>
                  <a:txBody>
                    <a:bodyPr/>
                    <a:lstStyle/>
                    <a:p>
                      <a:pPr algn="ctr"/>
                      <a:r>
                        <a:rPr lang="en-US" sz="1700" dirty="0"/>
                        <a:t>Date</a:t>
                      </a:r>
                    </a:p>
                  </a:txBody>
                  <a:tcPr marL="68580" marR="68580" marT="34290" marB="34290"/>
                </a:tc>
                <a:tc>
                  <a:txBody>
                    <a:bodyPr/>
                    <a:lstStyle/>
                    <a:p>
                      <a:pPr algn="ctr"/>
                      <a:r>
                        <a:rPr lang="en-US" sz="1700" dirty="0"/>
                        <a:t>Teacher</a:t>
                      </a:r>
                    </a:p>
                  </a:txBody>
                  <a:tcPr marL="68580" marR="68580" marT="34290" marB="34290"/>
                </a:tc>
                <a:extLst>
                  <a:ext uri="{0D108BD9-81ED-4DB2-BD59-A6C34878D82A}">
                    <a16:rowId xmlns:a16="http://schemas.microsoft.com/office/drawing/2014/main" val="860003811"/>
                  </a:ext>
                </a:extLst>
              </a:tr>
              <a:tr h="276867">
                <a:tc>
                  <a:txBody>
                    <a:bodyPr/>
                    <a:lstStyle/>
                    <a:p>
                      <a:pPr algn="ctr"/>
                      <a:r>
                        <a:rPr lang="en-US" sz="1700" b="1" dirty="0"/>
                        <a:t>Lesson 14</a:t>
                      </a:r>
                    </a:p>
                  </a:txBody>
                  <a:tcPr marL="68580" marR="68580" marT="34290" marB="34290">
                    <a:solidFill>
                      <a:schemeClr val="accent6">
                        <a:lumMod val="60000"/>
                        <a:lumOff val="40000"/>
                      </a:schemeClr>
                    </a:solidFill>
                  </a:tcPr>
                </a:tc>
                <a:tc>
                  <a:txBody>
                    <a:bodyPr/>
                    <a:lstStyle/>
                    <a:p>
                      <a:pPr algn="ctr"/>
                      <a:r>
                        <a:rPr lang="en-US" sz="1700" b="1" dirty="0"/>
                        <a:t>External Resources for Bible Study</a:t>
                      </a:r>
                    </a:p>
                  </a:txBody>
                  <a:tcPr marL="68580" marR="68580" marT="34290" marB="34290">
                    <a:solidFill>
                      <a:schemeClr val="accent6">
                        <a:lumMod val="60000"/>
                        <a:lumOff val="40000"/>
                      </a:schemeClr>
                    </a:solidFill>
                  </a:tcPr>
                </a:tc>
                <a:tc>
                  <a:txBody>
                    <a:bodyPr/>
                    <a:lstStyle/>
                    <a:p>
                      <a:pPr algn="ctr"/>
                      <a:r>
                        <a:rPr lang="en-US" sz="1700" b="1" dirty="0"/>
                        <a:t>Sunday, January 3</a:t>
                      </a:r>
                    </a:p>
                  </a:txBody>
                  <a:tcPr marL="68580" marR="68580" marT="34290" marB="34290">
                    <a:solidFill>
                      <a:schemeClr val="accent6">
                        <a:lumMod val="60000"/>
                        <a:lumOff val="40000"/>
                      </a:schemeClr>
                    </a:solidFill>
                  </a:tcPr>
                </a:tc>
                <a:tc>
                  <a:txBody>
                    <a:bodyPr/>
                    <a:lstStyle/>
                    <a:p>
                      <a:pPr algn="ctr"/>
                      <a:r>
                        <a:rPr lang="en-US" sz="1700" b="1" dirty="0"/>
                        <a:t>Erik</a:t>
                      </a:r>
                    </a:p>
                  </a:txBody>
                  <a:tcPr marL="68580" marR="68580" marT="34290" marB="34290">
                    <a:solidFill>
                      <a:schemeClr val="accent6">
                        <a:lumMod val="60000"/>
                        <a:lumOff val="40000"/>
                      </a:schemeClr>
                    </a:solidFill>
                  </a:tcPr>
                </a:tc>
                <a:extLst>
                  <a:ext uri="{0D108BD9-81ED-4DB2-BD59-A6C34878D82A}">
                    <a16:rowId xmlns:a16="http://schemas.microsoft.com/office/drawing/2014/main" val="3950300373"/>
                  </a:ext>
                </a:extLst>
              </a:tr>
              <a:tr h="276867">
                <a:tc>
                  <a:txBody>
                    <a:bodyPr/>
                    <a:lstStyle/>
                    <a:p>
                      <a:pPr algn="ctr"/>
                      <a:r>
                        <a:rPr lang="en-US" sz="1700" dirty="0"/>
                        <a:t>Lesson 15</a:t>
                      </a:r>
                    </a:p>
                  </a:txBody>
                  <a:tcPr marL="68580" marR="68580" marT="34290" marB="34290"/>
                </a:tc>
                <a:tc>
                  <a:txBody>
                    <a:bodyPr/>
                    <a:lstStyle/>
                    <a:p>
                      <a:pPr algn="ctr"/>
                      <a:r>
                        <a:rPr lang="en-US" sz="1700" dirty="0"/>
                        <a:t>1 Corinthians 6</a:t>
                      </a:r>
                    </a:p>
                  </a:txBody>
                  <a:tcPr marL="68580" marR="68580" marT="34290" marB="34290"/>
                </a:tc>
                <a:tc>
                  <a:txBody>
                    <a:bodyPr/>
                    <a:lstStyle/>
                    <a:p>
                      <a:pPr algn="ctr"/>
                      <a:r>
                        <a:rPr lang="en-US" sz="1700" dirty="0"/>
                        <a:t>Wednesday, January 6</a:t>
                      </a:r>
                    </a:p>
                  </a:txBody>
                  <a:tcPr marL="68580" marR="68580" marT="34290" marB="34290"/>
                </a:tc>
                <a:tc>
                  <a:txBody>
                    <a:bodyPr/>
                    <a:lstStyle/>
                    <a:p>
                      <a:pPr algn="ctr"/>
                      <a:r>
                        <a:rPr lang="en-US" sz="1700" dirty="0"/>
                        <a:t>Erik</a:t>
                      </a:r>
                    </a:p>
                  </a:txBody>
                  <a:tcPr marL="68580" marR="68580" marT="34290" marB="34290"/>
                </a:tc>
                <a:extLst>
                  <a:ext uri="{0D108BD9-81ED-4DB2-BD59-A6C34878D82A}">
                    <a16:rowId xmlns:a16="http://schemas.microsoft.com/office/drawing/2014/main" val="3290326182"/>
                  </a:ext>
                </a:extLst>
              </a:tr>
              <a:tr h="276867">
                <a:tc>
                  <a:txBody>
                    <a:bodyPr/>
                    <a:lstStyle/>
                    <a:p>
                      <a:pPr algn="ctr"/>
                      <a:r>
                        <a:rPr lang="en-US" sz="1700" dirty="0"/>
                        <a:t>Lesson 16</a:t>
                      </a:r>
                    </a:p>
                  </a:txBody>
                  <a:tcPr marL="68580" marR="68580" marT="34290" marB="34290"/>
                </a:tc>
                <a:tc>
                  <a:txBody>
                    <a:bodyPr/>
                    <a:lstStyle/>
                    <a:p>
                      <a:pPr algn="ctr"/>
                      <a:r>
                        <a:rPr lang="en-US" sz="1700" dirty="0"/>
                        <a:t>1 Corinthians 7</a:t>
                      </a:r>
                    </a:p>
                  </a:txBody>
                  <a:tcPr marL="68580" marR="68580" marT="34290" marB="34290"/>
                </a:tc>
                <a:tc>
                  <a:txBody>
                    <a:bodyPr/>
                    <a:lstStyle/>
                    <a:p>
                      <a:pPr algn="ctr"/>
                      <a:r>
                        <a:rPr lang="en-US" sz="1700" dirty="0"/>
                        <a:t>Sunday, January 10</a:t>
                      </a:r>
                    </a:p>
                  </a:txBody>
                  <a:tcPr marL="68580" marR="68580" marT="34290" marB="34290"/>
                </a:tc>
                <a:tc>
                  <a:txBody>
                    <a:bodyPr/>
                    <a:lstStyle/>
                    <a:p>
                      <a:pPr algn="ctr"/>
                      <a:r>
                        <a:rPr lang="en-US" sz="1700" dirty="0"/>
                        <a:t>Dave</a:t>
                      </a:r>
                    </a:p>
                  </a:txBody>
                  <a:tcPr marL="68580" marR="68580" marT="34290" marB="34290"/>
                </a:tc>
                <a:extLst>
                  <a:ext uri="{0D108BD9-81ED-4DB2-BD59-A6C34878D82A}">
                    <a16:rowId xmlns:a16="http://schemas.microsoft.com/office/drawing/2014/main" val="4137481836"/>
                  </a:ext>
                </a:extLst>
              </a:tr>
              <a:tr h="276867">
                <a:tc>
                  <a:txBody>
                    <a:bodyPr/>
                    <a:lstStyle/>
                    <a:p>
                      <a:pPr algn="ctr"/>
                      <a:r>
                        <a:rPr lang="en-US" sz="1700" dirty="0"/>
                        <a:t>Lesson 17</a:t>
                      </a:r>
                    </a:p>
                  </a:txBody>
                  <a:tcPr marL="68580" marR="68580" marT="34290" marB="34290">
                    <a:solidFill>
                      <a:schemeClr val="accent6">
                        <a:lumMod val="60000"/>
                        <a:lumOff val="40000"/>
                      </a:schemeClr>
                    </a:solidFill>
                  </a:tcPr>
                </a:tc>
                <a:tc>
                  <a:txBody>
                    <a:bodyPr/>
                    <a:lstStyle/>
                    <a:p>
                      <a:pPr algn="ctr"/>
                      <a:r>
                        <a:rPr lang="en-US" sz="1700" dirty="0"/>
                        <a:t>Reading as Interpretation</a:t>
                      </a:r>
                    </a:p>
                  </a:txBody>
                  <a:tcPr marL="68580" marR="68580" marT="34290" marB="34290">
                    <a:solidFill>
                      <a:schemeClr val="accent6">
                        <a:lumMod val="60000"/>
                        <a:lumOff val="40000"/>
                      </a:schemeClr>
                    </a:solidFill>
                  </a:tcPr>
                </a:tc>
                <a:tc>
                  <a:txBody>
                    <a:bodyPr/>
                    <a:lstStyle/>
                    <a:p>
                      <a:pPr algn="ctr"/>
                      <a:r>
                        <a:rPr lang="en-US" sz="1700" dirty="0"/>
                        <a:t>Wednesday, January 13</a:t>
                      </a:r>
                    </a:p>
                  </a:txBody>
                  <a:tcPr marL="68580" marR="68580" marT="34290" marB="34290">
                    <a:solidFill>
                      <a:schemeClr val="accent6">
                        <a:lumMod val="60000"/>
                        <a:lumOff val="40000"/>
                      </a:schemeClr>
                    </a:solidFill>
                  </a:tcPr>
                </a:tc>
                <a:tc>
                  <a:txBody>
                    <a:bodyPr/>
                    <a:lstStyle/>
                    <a:p>
                      <a:pPr algn="ctr"/>
                      <a:r>
                        <a:rPr lang="en-US" sz="1700" dirty="0"/>
                        <a:t>Erik</a:t>
                      </a:r>
                    </a:p>
                  </a:txBody>
                  <a:tcPr marL="68580" marR="68580" marT="34290" marB="34290">
                    <a:solidFill>
                      <a:schemeClr val="accent6">
                        <a:lumMod val="60000"/>
                        <a:lumOff val="40000"/>
                      </a:schemeClr>
                    </a:solidFill>
                  </a:tcPr>
                </a:tc>
                <a:extLst>
                  <a:ext uri="{0D108BD9-81ED-4DB2-BD59-A6C34878D82A}">
                    <a16:rowId xmlns:a16="http://schemas.microsoft.com/office/drawing/2014/main" val="1732232237"/>
                  </a:ext>
                </a:extLst>
              </a:tr>
              <a:tr h="276867">
                <a:tc>
                  <a:txBody>
                    <a:bodyPr/>
                    <a:lstStyle/>
                    <a:p>
                      <a:pPr algn="ctr"/>
                      <a:r>
                        <a:rPr lang="en-US" sz="1700" dirty="0"/>
                        <a:t>Lesson 18</a:t>
                      </a:r>
                    </a:p>
                  </a:txBody>
                  <a:tcPr marL="68580" marR="68580" marT="34290" marB="34290"/>
                </a:tc>
                <a:tc>
                  <a:txBody>
                    <a:bodyPr/>
                    <a:lstStyle/>
                    <a:p>
                      <a:pPr algn="ctr"/>
                      <a:r>
                        <a:rPr lang="en-US" sz="1700" dirty="0"/>
                        <a:t>1 Corinthians 8-9</a:t>
                      </a:r>
                    </a:p>
                  </a:txBody>
                  <a:tcPr marL="68580" marR="68580" marT="34290" marB="34290"/>
                </a:tc>
                <a:tc>
                  <a:txBody>
                    <a:bodyPr/>
                    <a:lstStyle/>
                    <a:p>
                      <a:pPr algn="ctr"/>
                      <a:r>
                        <a:rPr lang="en-US" sz="1700" dirty="0"/>
                        <a:t>Sunday, January 17</a:t>
                      </a:r>
                    </a:p>
                  </a:txBody>
                  <a:tcPr marL="68580" marR="68580" marT="34290" marB="34290"/>
                </a:tc>
                <a:tc>
                  <a:txBody>
                    <a:bodyPr/>
                    <a:lstStyle/>
                    <a:p>
                      <a:pPr algn="ctr"/>
                      <a:r>
                        <a:rPr lang="en-US" sz="1700" dirty="0"/>
                        <a:t>Erik</a:t>
                      </a:r>
                    </a:p>
                  </a:txBody>
                  <a:tcPr marL="68580" marR="68580" marT="34290" marB="34290"/>
                </a:tc>
                <a:extLst>
                  <a:ext uri="{0D108BD9-81ED-4DB2-BD59-A6C34878D82A}">
                    <a16:rowId xmlns:a16="http://schemas.microsoft.com/office/drawing/2014/main" val="4221933274"/>
                  </a:ext>
                </a:extLst>
              </a:tr>
              <a:tr h="276867">
                <a:tc>
                  <a:txBody>
                    <a:bodyPr/>
                    <a:lstStyle/>
                    <a:p>
                      <a:pPr algn="ctr"/>
                      <a:r>
                        <a:rPr lang="en-US" sz="1700" dirty="0"/>
                        <a:t>Lesson 19</a:t>
                      </a:r>
                    </a:p>
                  </a:txBody>
                  <a:tcPr marL="68580" marR="68580" marT="34290" marB="34290"/>
                </a:tc>
                <a:tc>
                  <a:txBody>
                    <a:bodyPr/>
                    <a:lstStyle/>
                    <a:p>
                      <a:pPr algn="ctr"/>
                      <a:r>
                        <a:rPr lang="en-US" sz="1700" dirty="0"/>
                        <a:t>1 Corinthians 10</a:t>
                      </a:r>
                    </a:p>
                  </a:txBody>
                  <a:tcPr marL="68580" marR="68580" marT="34290" marB="34290"/>
                </a:tc>
                <a:tc>
                  <a:txBody>
                    <a:bodyPr/>
                    <a:lstStyle/>
                    <a:p>
                      <a:pPr algn="ctr"/>
                      <a:r>
                        <a:rPr lang="en-US" sz="1700" dirty="0"/>
                        <a:t>Wednesday, January 20</a:t>
                      </a:r>
                    </a:p>
                  </a:txBody>
                  <a:tcPr marL="68580" marR="68580" marT="34290" marB="34290"/>
                </a:tc>
                <a:tc>
                  <a:txBody>
                    <a:bodyPr/>
                    <a:lstStyle/>
                    <a:p>
                      <a:pPr algn="ctr"/>
                      <a:r>
                        <a:rPr lang="en-US" sz="1700" dirty="0"/>
                        <a:t>Dave</a:t>
                      </a:r>
                    </a:p>
                  </a:txBody>
                  <a:tcPr marL="68580" marR="68580" marT="34290" marB="34290"/>
                </a:tc>
                <a:extLst>
                  <a:ext uri="{0D108BD9-81ED-4DB2-BD59-A6C34878D82A}">
                    <a16:rowId xmlns:a16="http://schemas.microsoft.com/office/drawing/2014/main" val="1078171716"/>
                  </a:ext>
                </a:extLst>
              </a:tr>
              <a:tr h="276867">
                <a:tc>
                  <a:txBody>
                    <a:bodyPr/>
                    <a:lstStyle/>
                    <a:p>
                      <a:pPr algn="ctr"/>
                      <a:r>
                        <a:rPr lang="en-US" sz="1700" dirty="0"/>
                        <a:t>Lesson 20</a:t>
                      </a:r>
                    </a:p>
                  </a:txBody>
                  <a:tcPr marL="68580" marR="68580" marT="34290" marB="34290">
                    <a:solidFill>
                      <a:schemeClr val="accent6">
                        <a:lumMod val="60000"/>
                        <a:lumOff val="40000"/>
                      </a:schemeClr>
                    </a:solidFill>
                  </a:tcPr>
                </a:tc>
                <a:tc>
                  <a:txBody>
                    <a:bodyPr/>
                    <a:lstStyle/>
                    <a:p>
                      <a:pPr algn="ctr"/>
                      <a:r>
                        <a:rPr lang="en-US" sz="1700" dirty="0"/>
                        <a:t>“Second Level” Readings</a:t>
                      </a:r>
                    </a:p>
                  </a:txBody>
                  <a:tcPr marL="68580" marR="68580" marT="34290" marB="34290">
                    <a:solidFill>
                      <a:schemeClr val="accent6">
                        <a:lumMod val="60000"/>
                        <a:lumOff val="40000"/>
                      </a:schemeClr>
                    </a:solidFill>
                  </a:tcPr>
                </a:tc>
                <a:tc>
                  <a:txBody>
                    <a:bodyPr/>
                    <a:lstStyle/>
                    <a:p>
                      <a:pPr algn="ctr"/>
                      <a:r>
                        <a:rPr lang="en-US" sz="1700" dirty="0"/>
                        <a:t>Sunday, January 24</a:t>
                      </a:r>
                    </a:p>
                  </a:txBody>
                  <a:tcPr marL="68580" marR="68580" marT="34290" marB="34290">
                    <a:solidFill>
                      <a:schemeClr val="accent6">
                        <a:lumMod val="60000"/>
                        <a:lumOff val="40000"/>
                      </a:schemeClr>
                    </a:solidFill>
                  </a:tcPr>
                </a:tc>
                <a:tc>
                  <a:txBody>
                    <a:bodyPr/>
                    <a:lstStyle/>
                    <a:p>
                      <a:pPr algn="ctr"/>
                      <a:r>
                        <a:rPr lang="en-US" sz="1700" dirty="0"/>
                        <a:t>Dave</a:t>
                      </a:r>
                    </a:p>
                  </a:txBody>
                  <a:tcPr marL="68580" marR="68580" marT="34290" marB="34290">
                    <a:solidFill>
                      <a:schemeClr val="accent6">
                        <a:lumMod val="60000"/>
                        <a:lumOff val="40000"/>
                      </a:schemeClr>
                    </a:solidFill>
                  </a:tcPr>
                </a:tc>
                <a:extLst>
                  <a:ext uri="{0D108BD9-81ED-4DB2-BD59-A6C34878D82A}">
                    <a16:rowId xmlns:a16="http://schemas.microsoft.com/office/drawing/2014/main" val="3565593256"/>
                  </a:ext>
                </a:extLst>
              </a:tr>
              <a:tr h="276867">
                <a:tc>
                  <a:txBody>
                    <a:bodyPr/>
                    <a:lstStyle/>
                    <a:p>
                      <a:pPr algn="ctr"/>
                      <a:r>
                        <a:rPr lang="en-US" sz="1700" b="0" dirty="0"/>
                        <a:t>Lesson 21</a:t>
                      </a:r>
                    </a:p>
                  </a:txBody>
                  <a:tcPr marL="68580" marR="68580" marT="34290" marB="34290"/>
                </a:tc>
                <a:tc>
                  <a:txBody>
                    <a:bodyPr/>
                    <a:lstStyle/>
                    <a:p>
                      <a:pPr algn="ctr"/>
                      <a:r>
                        <a:rPr lang="en-US" sz="1700" b="0" dirty="0"/>
                        <a:t>1 Corinthians 11</a:t>
                      </a:r>
                    </a:p>
                  </a:txBody>
                  <a:tcPr marL="68580" marR="68580" marT="34290" marB="34290"/>
                </a:tc>
                <a:tc>
                  <a:txBody>
                    <a:bodyPr/>
                    <a:lstStyle/>
                    <a:p>
                      <a:pPr algn="ctr"/>
                      <a:r>
                        <a:rPr lang="en-US" sz="1700" b="0" dirty="0"/>
                        <a:t>Wednesday, January 27</a:t>
                      </a:r>
                    </a:p>
                  </a:txBody>
                  <a:tcPr marL="68580" marR="68580" marT="34290" marB="34290"/>
                </a:tc>
                <a:tc>
                  <a:txBody>
                    <a:bodyPr/>
                    <a:lstStyle/>
                    <a:p>
                      <a:pPr algn="ctr"/>
                      <a:r>
                        <a:rPr lang="en-US" sz="1700" b="0" dirty="0"/>
                        <a:t>Dave</a:t>
                      </a:r>
                    </a:p>
                  </a:txBody>
                  <a:tcPr marL="68580" marR="68580" marT="34290" marB="34290"/>
                </a:tc>
                <a:extLst>
                  <a:ext uri="{0D108BD9-81ED-4DB2-BD59-A6C34878D82A}">
                    <a16:rowId xmlns:a16="http://schemas.microsoft.com/office/drawing/2014/main" val="55416966"/>
                  </a:ext>
                </a:extLst>
              </a:tr>
              <a:tr h="276867">
                <a:tc>
                  <a:txBody>
                    <a:bodyPr/>
                    <a:lstStyle/>
                    <a:p>
                      <a:pPr algn="ctr"/>
                      <a:r>
                        <a:rPr lang="en-US" sz="1700" b="0" dirty="0"/>
                        <a:t>Lesson 22</a:t>
                      </a:r>
                    </a:p>
                  </a:txBody>
                  <a:tcPr marL="68580" marR="68580" marT="34290" marB="34290"/>
                </a:tc>
                <a:tc>
                  <a:txBody>
                    <a:bodyPr/>
                    <a:lstStyle/>
                    <a:p>
                      <a:pPr algn="ctr"/>
                      <a:r>
                        <a:rPr lang="en-US" sz="1700" b="0" dirty="0"/>
                        <a:t>1 Corinthians 12</a:t>
                      </a:r>
                    </a:p>
                  </a:txBody>
                  <a:tcPr marL="68580" marR="68580" marT="34290" marB="34290"/>
                </a:tc>
                <a:tc>
                  <a:txBody>
                    <a:bodyPr/>
                    <a:lstStyle/>
                    <a:p>
                      <a:pPr algn="ctr"/>
                      <a:r>
                        <a:rPr lang="en-US" sz="1700" b="0" dirty="0"/>
                        <a:t>Sunday, January 31</a:t>
                      </a:r>
                      <a:endParaRPr lang="en-US" sz="1700" b="1" dirty="0"/>
                    </a:p>
                  </a:txBody>
                  <a:tcPr marL="68580" marR="68580" marT="34290" marB="34290"/>
                </a:tc>
                <a:tc>
                  <a:txBody>
                    <a:bodyPr/>
                    <a:lstStyle/>
                    <a:p>
                      <a:pPr algn="ctr"/>
                      <a:r>
                        <a:rPr lang="en-US" sz="1700" b="0" dirty="0"/>
                        <a:t>Erik</a:t>
                      </a:r>
                    </a:p>
                  </a:txBody>
                  <a:tcPr marL="68580" marR="68580" marT="34290" marB="34290"/>
                </a:tc>
                <a:extLst>
                  <a:ext uri="{0D108BD9-81ED-4DB2-BD59-A6C34878D82A}">
                    <a16:rowId xmlns:a16="http://schemas.microsoft.com/office/drawing/2014/main" val="2180280908"/>
                  </a:ext>
                </a:extLst>
              </a:tr>
              <a:tr h="276867">
                <a:tc>
                  <a:txBody>
                    <a:bodyPr/>
                    <a:lstStyle/>
                    <a:p>
                      <a:pPr algn="ctr"/>
                      <a:r>
                        <a:rPr lang="en-US" sz="1700" dirty="0"/>
                        <a:t>Lesson 23</a:t>
                      </a:r>
                    </a:p>
                  </a:txBody>
                  <a:tcPr marL="68580" marR="68580" marT="34290" marB="34290"/>
                </a:tc>
                <a:tc>
                  <a:txBody>
                    <a:bodyPr/>
                    <a:lstStyle/>
                    <a:p>
                      <a:pPr algn="ctr"/>
                      <a:r>
                        <a:rPr lang="en-US" sz="1700" dirty="0"/>
                        <a:t>1 Corinthians 13</a:t>
                      </a:r>
                    </a:p>
                  </a:txBody>
                  <a:tcPr marL="68580" marR="68580" marT="34290" marB="34290"/>
                </a:tc>
                <a:tc>
                  <a:txBody>
                    <a:bodyPr/>
                    <a:lstStyle/>
                    <a:p>
                      <a:pPr algn="ctr"/>
                      <a:r>
                        <a:rPr lang="en-US" sz="1700" dirty="0"/>
                        <a:t>Wednesday, February 3</a:t>
                      </a:r>
                    </a:p>
                  </a:txBody>
                  <a:tcPr marL="68580" marR="68580" marT="34290" marB="34290"/>
                </a:tc>
                <a:tc>
                  <a:txBody>
                    <a:bodyPr/>
                    <a:lstStyle/>
                    <a:p>
                      <a:pPr algn="ctr"/>
                      <a:r>
                        <a:rPr lang="en-US" sz="1700" dirty="0"/>
                        <a:t>Erik</a:t>
                      </a:r>
                    </a:p>
                  </a:txBody>
                  <a:tcPr marL="68580" marR="68580" marT="34290" marB="34290"/>
                </a:tc>
                <a:extLst>
                  <a:ext uri="{0D108BD9-81ED-4DB2-BD59-A6C34878D82A}">
                    <a16:rowId xmlns:a16="http://schemas.microsoft.com/office/drawing/2014/main" val="3442698315"/>
                  </a:ext>
                </a:extLst>
              </a:tr>
              <a:tr h="276867">
                <a:tc>
                  <a:txBody>
                    <a:bodyPr/>
                    <a:lstStyle/>
                    <a:p>
                      <a:pPr algn="ctr"/>
                      <a:r>
                        <a:rPr lang="en-US" sz="1700" dirty="0"/>
                        <a:t>Lesson 24</a:t>
                      </a:r>
                    </a:p>
                  </a:txBody>
                  <a:tcPr marL="68580" marR="68580" marT="34290" marB="34290"/>
                </a:tc>
                <a:tc>
                  <a:txBody>
                    <a:bodyPr/>
                    <a:lstStyle/>
                    <a:p>
                      <a:pPr algn="ctr"/>
                      <a:r>
                        <a:rPr lang="en-US" sz="1700" dirty="0"/>
                        <a:t>1 Corinthians 14</a:t>
                      </a:r>
                    </a:p>
                  </a:txBody>
                  <a:tcPr marL="68580" marR="68580" marT="34290" marB="34290"/>
                </a:tc>
                <a:tc>
                  <a:txBody>
                    <a:bodyPr/>
                    <a:lstStyle/>
                    <a:p>
                      <a:pPr algn="ctr"/>
                      <a:r>
                        <a:rPr lang="en-US" sz="1700" dirty="0"/>
                        <a:t>Sunday, February 7</a:t>
                      </a:r>
                    </a:p>
                  </a:txBody>
                  <a:tcPr marL="68580" marR="68580" marT="34290" marB="34290"/>
                </a:tc>
                <a:tc>
                  <a:txBody>
                    <a:bodyPr/>
                    <a:lstStyle/>
                    <a:p>
                      <a:pPr algn="ctr"/>
                      <a:r>
                        <a:rPr lang="en-US" sz="1700" dirty="0"/>
                        <a:t>Erik</a:t>
                      </a:r>
                    </a:p>
                  </a:txBody>
                  <a:tcPr marL="68580" marR="68580" marT="34290" marB="34290"/>
                </a:tc>
                <a:extLst>
                  <a:ext uri="{0D108BD9-81ED-4DB2-BD59-A6C34878D82A}">
                    <a16:rowId xmlns:a16="http://schemas.microsoft.com/office/drawing/2014/main" val="1852698852"/>
                  </a:ext>
                </a:extLst>
              </a:tr>
              <a:tr h="276867">
                <a:tc>
                  <a:txBody>
                    <a:bodyPr/>
                    <a:lstStyle/>
                    <a:p>
                      <a:pPr algn="ctr"/>
                      <a:r>
                        <a:rPr lang="en-US" sz="1700" dirty="0"/>
                        <a:t>Lesson 25</a:t>
                      </a:r>
                    </a:p>
                  </a:txBody>
                  <a:tcPr marL="68580" marR="68580" marT="34290" marB="34290"/>
                </a:tc>
                <a:tc>
                  <a:txBody>
                    <a:bodyPr/>
                    <a:lstStyle/>
                    <a:p>
                      <a:pPr algn="ctr"/>
                      <a:r>
                        <a:rPr lang="en-US" sz="1700" dirty="0"/>
                        <a:t>1 Corinthians 15</a:t>
                      </a:r>
                    </a:p>
                  </a:txBody>
                  <a:tcPr marL="68580" marR="68580" marT="34290" marB="34290"/>
                </a:tc>
                <a:tc>
                  <a:txBody>
                    <a:bodyPr/>
                    <a:lstStyle/>
                    <a:p>
                      <a:pPr algn="ctr"/>
                      <a:r>
                        <a:rPr lang="en-US" sz="1700" dirty="0"/>
                        <a:t>Wednesday, February 10</a:t>
                      </a:r>
                    </a:p>
                  </a:txBody>
                  <a:tcPr marL="68580" marR="68580" marT="34290" marB="34290"/>
                </a:tc>
                <a:tc>
                  <a:txBody>
                    <a:bodyPr/>
                    <a:lstStyle/>
                    <a:p>
                      <a:pPr algn="ctr"/>
                      <a:r>
                        <a:rPr lang="en-US" sz="1700" dirty="0"/>
                        <a:t>Erik</a:t>
                      </a:r>
                    </a:p>
                  </a:txBody>
                  <a:tcPr marL="68580" marR="68580" marT="34290" marB="34290"/>
                </a:tc>
                <a:extLst>
                  <a:ext uri="{0D108BD9-81ED-4DB2-BD59-A6C34878D82A}">
                    <a16:rowId xmlns:a16="http://schemas.microsoft.com/office/drawing/2014/main" val="3206591061"/>
                  </a:ext>
                </a:extLst>
              </a:tr>
              <a:tr h="276867">
                <a:tc>
                  <a:txBody>
                    <a:bodyPr/>
                    <a:lstStyle/>
                    <a:p>
                      <a:pPr algn="ctr"/>
                      <a:r>
                        <a:rPr lang="en-US" sz="1700" dirty="0"/>
                        <a:t>Lesson 26</a:t>
                      </a:r>
                    </a:p>
                  </a:txBody>
                  <a:tcPr marL="68580" marR="68580" marT="34290" marB="34290">
                    <a:solidFill>
                      <a:srgbClr val="D0D8E8"/>
                    </a:solidFill>
                  </a:tcPr>
                </a:tc>
                <a:tc>
                  <a:txBody>
                    <a:bodyPr/>
                    <a:lstStyle/>
                    <a:p>
                      <a:pPr algn="ctr"/>
                      <a:r>
                        <a:rPr lang="en-US" sz="1700" dirty="0"/>
                        <a:t>1 Corinthians 16 &amp; Review</a:t>
                      </a:r>
                    </a:p>
                  </a:txBody>
                  <a:tcPr marL="68580" marR="68580" marT="34290" marB="34290">
                    <a:solidFill>
                      <a:srgbClr val="D0D8E8"/>
                    </a:solidFill>
                  </a:tcPr>
                </a:tc>
                <a:tc>
                  <a:txBody>
                    <a:bodyPr/>
                    <a:lstStyle/>
                    <a:p>
                      <a:pPr algn="ctr"/>
                      <a:r>
                        <a:rPr lang="en-US" sz="1700" dirty="0"/>
                        <a:t>Sunday</a:t>
                      </a:r>
                      <a:r>
                        <a:rPr lang="en-US" sz="1700"/>
                        <a:t>, February 14</a:t>
                      </a:r>
                      <a:endParaRPr lang="en-US" sz="1700" dirty="0"/>
                    </a:p>
                  </a:txBody>
                  <a:tcPr marL="68580" marR="68580" marT="34290" marB="34290">
                    <a:solidFill>
                      <a:srgbClr val="D0D8E8"/>
                    </a:solidFill>
                  </a:tcPr>
                </a:tc>
                <a:tc>
                  <a:txBody>
                    <a:bodyPr/>
                    <a:lstStyle/>
                    <a:p>
                      <a:pPr algn="ctr"/>
                      <a:r>
                        <a:rPr lang="en-US" sz="1700" dirty="0"/>
                        <a:t>Erik</a:t>
                      </a:r>
                    </a:p>
                  </a:txBody>
                  <a:tcPr marL="68580" marR="68580" marT="34290" marB="34290">
                    <a:solidFill>
                      <a:srgbClr val="D0D8E8"/>
                    </a:solidFill>
                  </a:tcPr>
                </a:tc>
                <a:extLst>
                  <a:ext uri="{0D108BD9-81ED-4DB2-BD59-A6C34878D82A}">
                    <a16:rowId xmlns:a16="http://schemas.microsoft.com/office/drawing/2014/main" val="612453330"/>
                  </a:ext>
                </a:extLst>
              </a:tr>
            </a:tbl>
          </a:graphicData>
        </a:graphic>
      </p:graphicFrame>
    </p:spTree>
    <p:extLst>
      <p:ext uri="{BB962C8B-B14F-4D97-AF65-F5344CB8AC3E}">
        <p14:creationId xmlns:p14="http://schemas.microsoft.com/office/powerpoint/2010/main" val="223365859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600"/>
              <a:t>External Resources</a:t>
            </a:r>
            <a:endParaRPr lang="en-US" sz="3600" dirty="0"/>
          </a:p>
        </p:txBody>
      </p:sp>
      <p:sp>
        <p:nvSpPr>
          <p:cNvPr id="3" name="Content Placeholder 2"/>
          <p:cNvSpPr>
            <a:spLocks noGrp="1"/>
          </p:cNvSpPr>
          <p:nvPr>
            <p:ph idx="1"/>
          </p:nvPr>
        </p:nvSpPr>
        <p:spPr>
          <a:xfrm>
            <a:off x="91967" y="810490"/>
            <a:ext cx="8960066" cy="4904509"/>
          </a:xfrm>
        </p:spPr>
        <p:txBody>
          <a:bodyPr>
            <a:normAutofit/>
          </a:bodyPr>
          <a:lstStyle/>
          <a:p>
            <a:r>
              <a:rPr lang="en-US" sz="3600" b="1" dirty="0"/>
              <a:t>Introductory Thoughts</a:t>
            </a:r>
          </a:p>
          <a:p>
            <a:pPr lvl="1"/>
            <a:r>
              <a:rPr lang="en-US" sz="3200" b="1" dirty="0"/>
              <a:t>Why Might External Resources Be Helpful?</a:t>
            </a:r>
          </a:p>
          <a:p>
            <a:pPr lvl="1"/>
            <a:r>
              <a:rPr lang="en-US" sz="3200" b="1" dirty="0"/>
              <a:t>“The way of a fool is right in his own eyes, but a wise man listens to advice.” (Pro. 12:15)</a:t>
            </a:r>
          </a:p>
          <a:p>
            <a:pPr marL="457196" lvl="1" indent="0">
              <a:buNone/>
            </a:pPr>
            <a:endParaRPr lang="en-US" sz="3200" b="1" dirty="0"/>
          </a:p>
          <a:p>
            <a:r>
              <a:rPr lang="en-US" sz="3600" b="1" dirty="0"/>
              <a:t>Outline of Class</a:t>
            </a:r>
          </a:p>
          <a:p>
            <a:pPr lvl="1"/>
            <a:r>
              <a:rPr lang="en-US" sz="3200" b="1" dirty="0"/>
              <a:t>A Warning About External Resources</a:t>
            </a:r>
          </a:p>
          <a:p>
            <a:pPr lvl="1"/>
            <a:r>
              <a:rPr lang="en-US" sz="3200" b="1" dirty="0"/>
              <a:t>Types of External Resources</a:t>
            </a:r>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spTree>
    <p:extLst>
      <p:ext uri="{BB962C8B-B14F-4D97-AF65-F5344CB8AC3E}">
        <p14:creationId xmlns:p14="http://schemas.microsoft.com/office/powerpoint/2010/main" val="1079961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000" dirty="0"/>
              <a:t>Warning About External Resources</a:t>
            </a:r>
          </a:p>
        </p:txBody>
      </p:sp>
      <p:sp>
        <p:nvSpPr>
          <p:cNvPr id="3" name="Content Placeholder 2"/>
          <p:cNvSpPr>
            <a:spLocks noGrp="1"/>
          </p:cNvSpPr>
          <p:nvPr>
            <p:ph idx="1"/>
          </p:nvPr>
        </p:nvSpPr>
        <p:spPr>
          <a:xfrm>
            <a:off x="91967" y="810490"/>
            <a:ext cx="8960066" cy="4904509"/>
          </a:xfrm>
        </p:spPr>
        <p:txBody>
          <a:bodyPr>
            <a:normAutofit/>
          </a:bodyPr>
          <a:lstStyle/>
          <a:p>
            <a:r>
              <a:rPr lang="en-US" b="1" dirty="0"/>
              <a:t>Correcting Apollos (Acts 18:24-28)</a:t>
            </a:r>
          </a:p>
          <a:p>
            <a:pPr lvl="1"/>
            <a:r>
              <a:rPr lang="en-US" b="1" dirty="0"/>
              <a:t>Preaching in Synagogue at Ephesus</a:t>
            </a:r>
          </a:p>
          <a:p>
            <a:pPr lvl="1"/>
            <a:r>
              <a:rPr lang="en-US" b="1" dirty="0"/>
              <a:t>Eloquent &amp; Competent in Scriptures</a:t>
            </a:r>
          </a:p>
          <a:p>
            <a:pPr lvl="1"/>
            <a:r>
              <a:rPr lang="en-US" b="1" dirty="0"/>
              <a:t>“Only Knew Baptism of John”</a:t>
            </a:r>
          </a:p>
          <a:p>
            <a:pPr lvl="1"/>
            <a:r>
              <a:rPr lang="en-US" b="1" dirty="0"/>
              <a:t>Corrected by Priscilla &amp; Aquila</a:t>
            </a:r>
          </a:p>
          <a:p>
            <a:r>
              <a:rPr lang="en-US" b="1" dirty="0"/>
              <a:t>Correcting Bible Students in Ephesus (Acts 19:1-7)</a:t>
            </a:r>
          </a:p>
          <a:p>
            <a:pPr lvl="1"/>
            <a:r>
              <a:rPr lang="en-US" b="1" dirty="0"/>
              <a:t>Paul Came to Ephesus</a:t>
            </a:r>
          </a:p>
          <a:p>
            <a:pPr lvl="1"/>
            <a:r>
              <a:rPr lang="en-US" b="1" dirty="0"/>
              <a:t>12 “Disciples” Who Only Know of John’s Baptism</a:t>
            </a:r>
          </a:p>
          <a:p>
            <a:pPr lvl="1"/>
            <a:r>
              <a:rPr lang="en-US" b="1" dirty="0"/>
              <a:t>Students of “Apollos” Needed Same Correction</a:t>
            </a:r>
          </a:p>
          <a:p>
            <a:pPr lvl="1"/>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spTree>
    <p:extLst>
      <p:ext uri="{BB962C8B-B14F-4D97-AF65-F5344CB8AC3E}">
        <p14:creationId xmlns:p14="http://schemas.microsoft.com/office/powerpoint/2010/main" val="206323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dissolve">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dissolve">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3">
                                            <p:txEl>
                                              <p:pRg st="7" end="7"/>
                                            </p:txEl>
                                          </p:spTgt>
                                        </p:tgtEl>
                                        <p:attrNameLst>
                                          <p:attrName>style.visibility</p:attrName>
                                        </p:attrNameLst>
                                      </p:cBhvr>
                                      <p:to>
                                        <p:strVal val="visible"/>
                                      </p:to>
                                    </p:set>
                                    <p:animEffect transition="in" filter="dissolve">
                                      <p:cBhvr>
                                        <p:cTn id="42" dur="500"/>
                                        <p:tgtEl>
                                          <p:spTgt spid="3">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3">
                                            <p:txEl>
                                              <p:pRg st="8" end="8"/>
                                            </p:txEl>
                                          </p:spTgt>
                                        </p:tgtEl>
                                        <p:attrNameLst>
                                          <p:attrName>style.visibility</p:attrName>
                                        </p:attrNameLst>
                                      </p:cBhvr>
                                      <p:to>
                                        <p:strVal val="visible"/>
                                      </p:to>
                                    </p:set>
                                    <p:animEffect transition="in" filter="dissolve">
                                      <p:cBhvr>
                                        <p:cTn id="47"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8960066" cy="4904509"/>
          </a:xfrm>
        </p:spPr>
        <p:txBody>
          <a:bodyPr>
            <a:normAutofit/>
          </a:bodyPr>
          <a:lstStyle/>
          <a:p>
            <a:r>
              <a:rPr lang="en-US" b="1" dirty="0"/>
              <a:t>Atlas</a:t>
            </a:r>
          </a:p>
          <a:p>
            <a:pPr lvl="1"/>
            <a:r>
              <a:rPr lang="en-US" b="1" dirty="0"/>
              <a:t>Maps &amp; History of Cities</a:t>
            </a:r>
          </a:p>
          <a:p>
            <a:pPr lvl="1"/>
            <a:r>
              <a:rPr lang="en-US" b="1" dirty="0"/>
              <a:t>Geography / Topography</a:t>
            </a:r>
          </a:p>
          <a:p>
            <a:pPr marL="914391" lvl="2" indent="0">
              <a:buNone/>
            </a:pPr>
            <a:endParaRPr lang="en-US" b="1" dirty="0"/>
          </a:p>
          <a:p>
            <a:pPr lvl="1"/>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6" name="Picture 5" descr="A screenshot of a video game&#10;&#10;Description automatically generated with low confidence">
            <a:extLst>
              <a:ext uri="{FF2B5EF4-FFF2-40B4-BE49-F238E27FC236}">
                <a16:creationId xmlns:a16="http://schemas.microsoft.com/office/drawing/2014/main" id="{167BC421-D6C0-AB4D-9C43-50E84591FAF3}"/>
              </a:ext>
            </a:extLst>
          </p:cNvPr>
          <p:cNvPicPr>
            <a:picLocks noChangeAspect="1"/>
          </p:cNvPicPr>
          <p:nvPr/>
        </p:nvPicPr>
        <p:blipFill>
          <a:blip r:embed="rId3"/>
          <a:stretch>
            <a:fillRect/>
          </a:stretch>
        </p:blipFill>
        <p:spPr>
          <a:xfrm>
            <a:off x="6078682" y="1073278"/>
            <a:ext cx="2973351" cy="3938109"/>
          </a:xfrm>
          <a:prstGeom prst="rect">
            <a:avLst/>
          </a:prstGeom>
        </p:spPr>
      </p:pic>
      <p:pic>
        <p:nvPicPr>
          <p:cNvPr id="11" name="Picture 10" descr="A picture containing mountain, sky, outdoor, stone&#10;&#10;Description automatically generated">
            <a:extLst>
              <a:ext uri="{FF2B5EF4-FFF2-40B4-BE49-F238E27FC236}">
                <a16:creationId xmlns:a16="http://schemas.microsoft.com/office/drawing/2014/main" id="{2813909A-3DB2-2F45-A97D-90B8BA54C0AD}"/>
              </a:ext>
            </a:extLst>
          </p:cNvPr>
          <p:cNvPicPr>
            <a:picLocks noChangeAspect="1"/>
          </p:cNvPicPr>
          <p:nvPr/>
        </p:nvPicPr>
        <p:blipFill>
          <a:blip r:embed="rId4"/>
          <a:stretch>
            <a:fillRect/>
          </a:stretch>
        </p:blipFill>
        <p:spPr>
          <a:xfrm>
            <a:off x="1080077" y="2488046"/>
            <a:ext cx="4489450" cy="3029027"/>
          </a:xfrm>
          <a:prstGeom prst="rect">
            <a:avLst/>
          </a:prstGeom>
        </p:spPr>
      </p:pic>
    </p:spTree>
    <p:extLst>
      <p:ext uri="{BB962C8B-B14F-4D97-AF65-F5344CB8AC3E}">
        <p14:creationId xmlns:p14="http://schemas.microsoft.com/office/powerpoint/2010/main" val="3828374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6097014" cy="4904509"/>
          </a:xfrm>
        </p:spPr>
        <p:txBody>
          <a:bodyPr>
            <a:normAutofit fontScale="92500" lnSpcReduction="20000"/>
          </a:bodyPr>
          <a:lstStyle/>
          <a:p>
            <a:r>
              <a:rPr lang="en-US" b="1" dirty="0"/>
              <a:t>Bible Dictionary</a:t>
            </a:r>
          </a:p>
          <a:p>
            <a:pPr lvl="1"/>
            <a:r>
              <a:rPr lang="en-US" b="1" dirty="0"/>
              <a:t>Like a Bible Encyclopedia</a:t>
            </a:r>
          </a:p>
          <a:p>
            <a:pPr lvl="1"/>
            <a:r>
              <a:rPr lang="en-US" b="1" dirty="0"/>
              <a:t>Brief Summaries/Definitions</a:t>
            </a:r>
          </a:p>
          <a:p>
            <a:pPr lvl="1"/>
            <a:r>
              <a:rPr lang="en-US" b="1" dirty="0"/>
              <a:t>Corinth: “A celebrated city of the Peloponnesus, capital of </a:t>
            </a:r>
            <a:r>
              <a:rPr lang="en-US" b="1" dirty="0" err="1"/>
              <a:t>Corinthia</a:t>
            </a:r>
            <a:r>
              <a:rPr lang="en-US" b="1" dirty="0"/>
              <a:t>, which lay North of Argolis, and with the Isthmus joined the peninsula to the mainland. Corinth had three good harbors (</a:t>
            </a:r>
            <a:r>
              <a:rPr lang="en-US" b="1" dirty="0" err="1"/>
              <a:t>Lechaeum</a:t>
            </a:r>
            <a:r>
              <a:rPr lang="en-US" b="1" dirty="0"/>
              <a:t>, on the Corinthian, and </a:t>
            </a:r>
            <a:r>
              <a:rPr lang="en-US" b="1" dirty="0" err="1"/>
              <a:t>Cenchrea</a:t>
            </a:r>
            <a:r>
              <a:rPr lang="en-US" b="1" dirty="0"/>
              <a:t> and Schoenus on the Saronic Gulf), and Thus commanded the traffic of both the eastern and the western seas…”</a:t>
            </a:r>
          </a:p>
          <a:p>
            <a:pPr lvl="1"/>
            <a:endParaRPr lang="en-US" b="1" dirty="0"/>
          </a:p>
          <a:p>
            <a:pPr marL="457196" lvl="1" indent="0">
              <a:buNone/>
            </a:pPr>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9" name="Picture 8">
            <a:extLst>
              <a:ext uri="{FF2B5EF4-FFF2-40B4-BE49-F238E27FC236}">
                <a16:creationId xmlns:a16="http://schemas.microsoft.com/office/drawing/2014/main" id="{B3E3BCC5-E054-554A-9921-FE26E51D5CC2}"/>
              </a:ext>
            </a:extLst>
          </p:cNvPr>
          <p:cNvPicPr>
            <a:picLocks noChangeAspect="1"/>
          </p:cNvPicPr>
          <p:nvPr/>
        </p:nvPicPr>
        <p:blipFill rotWithShape="1">
          <a:blip r:embed="rId3"/>
          <a:srcRect l="14773" r="15118"/>
          <a:stretch/>
        </p:blipFill>
        <p:spPr>
          <a:xfrm>
            <a:off x="6188981" y="997527"/>
            <a:ext cx="2863052" cy="4083628"/>
          </a:xfrm>
          <a:prstGeom prst="rect">
            <a:avLst/>
          </a:prstGeom>
        </p:spPr>
      </p:pic>
    </p:spTree>
    <p:extLst>
      <p:ext uri="{BB962C8B-B14F-4D97-AF65-F5344CB8AC3E}">
        <p14:creationId xmlns:p14="http://schemas.microsoft.com/office/powerpoint/2010/main" val="10648513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4946086" cy="4904509"/>
          </a:xfrm>
        </p:spPr>
        <p:txBody>
          <a:bodyPr>
            <a:normAutofit/>
          </a:bodyPr>
          <a:lstStyle/>
          <a:p>
            <a:endParaRPr lang="en-US" b="1" dirty="0"/>
          </a:p>
          <a:p>
            <a:r>
              <a:rPr lang="en-US" b="1" dirty="0"/>
              <a:t>Concordance</a:t>
            </a:r>
          </a:p>
          <a:p>
            <a:pPr lvl="1"/>
            <a:r>
              <a:rPr lang="en-US" b="1"/>
              <a:t>Locations </a:t>
            </a:r>
            <a:r>
              <a:rPr lang="en-US" b="1" dirty="0"/>
              <a:t>Words Are Used</a:t>
            </a:r>
          </a:p>
          <a:p>
            <a:pPr lvl="1"/>
            <a:r>
              <a:rPr lang="en-US" b="1" dirty="0"/>
              <a:t>Amount Words Are Used</a:t>
            </a:r>
          </a:p>
          <a:p>
            <a:pPr lvl="1"/>
            <a:r>
              <a:rPr lang="en-US" b="1" dirty="0"/>
              <a:t>Keyed to Translations</a:t>
            </a:r>
          </a:p>
          <a:p>
            <a:pPr lvl="1"/>
            <a:r>
              <a:rPr lang="en-US" b="1" dirty="0"/>
              <a:t>Good for Word Studies </a:t>
            </a:r>
          </a:p>
          <a:p>
            <a:pPr lvl="1"/>
            <a:r>
              <a:rPr lang="en-US" b="1" dirty="0"/>
              <a:t>Available on Free Software</a:t>
            </a:r>
          </a:p>
          <a:p>
            <a:pPr marL="914391" lvl="2" indent="0">
              <a:buNone/>
            </a:pPr>
            <a:endParaRPr lang="en-US" b="1" dirty="0"/>
          </a:p>
          <a:p>
            <a:pPr lvl="1"/>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8" name="Picture 7" descr="Graphical user interface, text, application, email&#10;&#10;Description automatically generated">
            <a:extLst>
              <a:ext uri="{FF2B5EF4-FFF2-40B4-BE49-F238E27FC236}">
                <a16:creationId xmlns:a16="http://schemas.microsoft.com/office/drawing/2014/main" id="{EBCC9A3A-381E-A74B-9672-C2990E3ED4B1}"/>
              </a:ext>
            </a:extLst>
          </p:cNvPr>
          <p:cNvPicPr>
            <a:picLocks noChangeAspect="1"/>
          </p:cNvPicPr>
          <p:nvPr/>
        </p:nvPicPr>
        <p:blipFill>
          <a:blip r:embed="rId3"/>
          <a:stretch>
            <a:fillRect/>
          </a:stretch>
        </p:blipFill>
        <p:spPr>
          <a:xfrm>
            <a:off x="5038053" y="935181"/>
            <a:ext cx="4013980" cy="4488874"/>
          </a:xfrm>
          <a:prstGeom prst="rect">
            <a:avLst/>
          </a:prstGeom>
        </p:spPr>
      </p:pic>
    </p:spTree>
    <p:extLst>
      <p:ext uri="{BB962C8B-B14F-4D97-AF65-F5344CB8AC3E}">
        <p14:creationId xmlns:p14="http://schemas.microsoft.com/office/powerpoint/2010/main" val="39617905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dissolve">
                                      <p:cBhvr>
                                        <p:cTn id="32" dur="500"/>
                                        <p:tgtEl>
                                          <p:spTgt spid="3">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8"/>
                                        </p:tgtEl>
                                        <p:attrNameLst>
                                          <p:attrName>style.visibility</p:attrName>
                                        </p:attrNameLst>
                                      </p:cBhvr>
                                      <p:to>
                                        <p:strVal val="visible"/>
                                      </p:to>
                                    </p:set>
                                    <p:animEffect transition="in" filter="dissolve">
                                      <p:cBhvr>
                                        <p:cTn id="3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6412742" cy="4904509"/>
          </a:xfrm>
        </p:spPr>
        <p:txBody>
          <a:bodyPr>
            <a:normAutofit fontScale="85000" lnSpcReduction="20000"/>
          </a:bodyPr>
          <a:lstStyle/>
          <a:p>
            <a:r>
              <a:rPr lang="en-US" b="1" dirty="0"/>
              <a:t>Hebrew/Greek Word Studies</a:t>
            </a:r>
          </a:p>
          <a:p>
            <a:pPr lvl="1"/>
            <a:r>
              <a:rPr lang="en-US" b="1" dirty="0"/>
              <a:t>Provides Definitions of Original Words</a:t>
            </a:r>
          </a:p>
          <a:p>
            <a:pPr lvl="1"/>
            <a:r>
              <a:rPr lang="en-US" b="1" dirty="0"/>
              <a:t>Dr. Spiros </a:t>
            </a:r>
            <a:r>
              <a:rPr lang="en-US" b="1" dirty="0" err="1"/>
              <a:t>Zodhiates</a:t>
            </a:r>
            <a:endParaRPr lang="en-US" b="1" dirty="0"/>
          </a:p>
          <a:p>
            <a:pPr lvl="1"/>
            <a:r>
              <a:rPr lang="en-US" b="1" dirty="0"/>
              <a:t>“Wisdom” (1 Cor. 1:17)</a:t>
            </a:r>
          </a:p>
          <a:p>
            <a:pPr lvl="2"/>
            <a:r>
              <a:rPr lang="en-US" b="1" dirty="0"/>
              <a:t>(I) Skill in the affairs of life, practical wisdom, wise management as shown in forming the best plans and selecting the best means, including the idea of sound judgment and good sense (</a:t>
            </a:r>
            <a:r>
              <a:rPr lang="en-US" b="1" u="sng" dirty="0">
                <a:hlinkClick r:id="rId2"/>
              </a:rPr>
              <a:t>Act 6:3</a:t>
            </a:r>
            <a:r>
              <a:rPr lang="en-US" b="1" dirty="0"/>
              <a:t>; </a:t>
            </a:r>
            <a:r>
              <a:rPr lang="en-US" b="1" u="sng" dirty="0">
                <a:hlinkClick r:id="rId3"/>
              </a:rPr>
              <a:t>Act 7:10</a:t>
            </a:r>
            <a:r>
              <a:rPr lang="en-US" b="1" dirty="0"/>
              <a:t>; </a:t>
            </a:r>
            <a:r>
              <a:rPr lang="en-US" b="1" u="sng" dirty="0">
                <a:hlinkClick r:id="rId4"/>
              </a:rPr>
              <a:t>Col 1:28</a:t>
            </a:r>
            <a:r>
              <a:rPr lang="en-US" b="1" dirty="0"/>
              <a:t>; </a:t>
            </a:r>
            <a:r>
              <a:rPr lang="en-US" b="1" u="sng" dirty="0">
                <a:hlinkClick r:id="rId5"/>
              </a:rPr>
              <a:t>Col 3:16</a:t>
            </a:r>
            <a:r>
              <a:rPr lang="en-US" b="1" dirty="0"/>
              <a:t>; </a:t>
            </a:r>
            <a:r>
              <a:rPr lang="en-US" b="1" u="sng" dirty="0">
                <a:hlinkClick r:id="rId6"/>
              </a:rPr>
              <a:t>Col 4:5</a:t>
            </a:r>
            <a:r>
              <a:rPr lang="en-US" b="1" dirty="0"/>
              <a:t>). </a:t>
            </a:r>
            <a:r>
              <a:rPr lang="en-US" b="1" dirty="0" err="1"/>
              <a:t>Stóma</a:t>
            </a:r>
            <a:r>
              <a:rPr lang="en-US" b="1" dirty="0"/>
              <a:t> (</a:t>
            </a:r>
            <a:r>
              <a:rPr lang="en-US" b="1" u="sng" dirty="0">
                <a:hlinkClick r:id="rId7"/>
              </a:rPr>
              <a:t>G4750</a:t>
            </a:r>
            <a:r>
              <a:rPr lang="en-US" b="1" dirty="0"/>
              <a:t>), mouth, and </a:t>
            </a:r>
            <a:r>
              <a:rPr lang="en-US" b="1" dirty="0" err="1"/>
              <a:t>sophían</a:t>
            </a:r>
            <a:r>
              <a:rPr lang="en-US" b="1" dirty="0"/>
              <a:t> in </a:t>
            </a:r>
            <a:r>
              <a:rPr lang="en-US" b="1" u="sng" dirty="0">
                <a:hlinkClick r:id="rId8"/>
              </a:rPr>
              <a:t>Luk 21:15</a:t>
            </a:r>
            <a:r>
              <a:rPr lang="en-US" b="1" dirty="0"/>
              <a:t> means wise utterance. See Sept: </a:t>
            </a:r>
            <a:r>
              <a:rPr lang="en-US" b="1" u="sng" dirty="0">
                <a:hlinkClick r:id="rId9"/>
              </a:rPr>
              <a:t>1Ki 2:6</a:t>
            </a:r>
            <a:r>
              <a:rPr lang="en-US" b="1" dirty="0"/>
              <a:t>.</a:t>
            </a:r>
          </a:p>
          <a:p>
            <a:pPr marL="914391" lvl="2" indent="0">
              <a:buNone/>
            </a:pPr>
            <a:endParaRPr lang="en-US" b="1" dirty="0"/>
          </a:p>
          <a:p>
            <a:pPr lvl="2"/>
            <a:r>
              <a:rPr lang="en-US" b="1" dirty="0"/>
              <a:t>(II) In a higher sense, wisdom, deep knowledge, natural and moral insight, learning, science, implying cultivation of mind and enlightened understanding.</a:t>
            </a:r>
          </a:p>
          <a:p>
            <a:pPr lvl="1"/>
            <a:endParaRPr lang="en-US" b="1" dirty="0"/>
          </a:p>
          <a:p>
            <a:pPr lvl="1"/>
            <a:endParaRPr lang="en-US" b="1" dirty="0"/>
          </a:p>
        </p:txBody>
      </p:sp>
      <p:pic>
        <p:nvPicPr>
          <p:cNvPr id="4" name="Picture 3" descr="maxresdefault.jp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6" name="Picture 5" descr="Text&#10;&#10;Description automatically generated">
            <a:extLst>
              <a:ext uri="{FF2B5EF4-FFF2-40B4-BE49-F238E27FC236}">
                <a16:creationId xmlns:a16="http://schemas.microsoft.com/office/drawing/2014/main" id="{948B5900-EF3E-4347-8010-FEEE67E93008}"/>
              </a:ext>
            </a:extLst>
          </p:cNvPr>
          <p:cNvPicPr>
            <a:picLocks noChangeAspect="1"/>
          </p:cNvPicPr>
          <p:nvPr/>
        </p:nvPicPr>
        <p:blipFill>
          <a:blip r:embed="rId11"/>
          <a:stretch>
            <a:fillRect/>
          </a:stretch>
        </p:blipFill>
        <p:spPr>
          <a:xfrm>
            <a:off x="6504709" y="947007"/>
            <a:ext cx="2547324" cy="3820986"/>
          </a:xfrm>
          <a:prstGeom prst="rect">
            <a:avLst/>
          </a:prstGeom>
        </p:spPr>
      </p:pic>
    </p:spTree>
    <p:extLst>
      <p:ext uri="{BB962C8B-B14F-4D97-AF65-F5344CB8AC3E}">
        <p14:creationId xmlns:p14="http://schemas.microsoft.com/office/powerpoint/2010/main" val="3757545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dissolve">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3">
                                            <p:txEl>
                                              <p:pRg st="4" end="4"/>
                                            </p:txEl>
                                          </p:spTgt>
                                        </p:tgtEl>
                                        <p:attrNameLst>
                                          <p:attrName>style.visibility</p:attrName>
                                        </p:attrNameLst>
                                      </p:cBhvr>
                                      <p:to>
                                        <p:strVal val="visible"/>
                                      </p:to>
                                    </p:set>
                                    <p:animEffect transition="in" filter="dissolve">
                                      <p:cBhvr>
                                        <p:cTn id="32" dur="500"/>
                                        <p:tgtEl>
                                          <p:spTgt spid="3">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Effect transition="in" filter="dissolve">
                                      <p:cBhvr>
                                        <p:cTn id="37"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0A05B"/>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1968" y="65010"/>
            <a:ext cx="5839162" cy="668909"/>
          </a:xfrm>
        </p:spPr>
        <p:txBody>
          <a:bodyPr>
            <a:noAutofit/>
          </a:bodyPr>
          <a:lstStyle/>
          <a:p>
            <a:r>
              <a:rPr lang="en-US" sz="3400" dirty="0"/>
              <a:t>Types of External Resources</a:t>
            </a:r>
          </a:p>
        </p:txBody>
      </p:sp>
      <p:sp>
        <p:nvSpPr>
          <p:cNvPr id="3" name="Content Placeholder 2"/>
          <p:cNvSpPr>
            <a:spLocks noGrp="1"/>
          </p:cNvSpPr>
          <p:nvPr>
            <p:ph idx="1"/>
          </p:nvPr>
        </p:nvSpPr>
        <p:spPr>
          <a:xfrm>
            <a:off x="91967" y="810490"/>
            <a:ext cx="6865860" cy="4904509"/>
          </a:xfrm>
        </p:spPr>
        <p:txBody>
          <a:bodyPr>
            <a:normAutofit fontScale="92500" lnSpcReduction="20000"/>
          </a:bodyPr>
          <a:lstStyle/>
          <a:p>
            <a:r>
              <a:rPr lang="en-US" b="1" dirty="0"/>
              <a:t>Commentaries</a:t>
            </a:r>
          </a:p>
          <a:p>
            <a:pPr lvl="1"/>
            <a:r>
              <a:rPr lang="en-US" b="1" dirty="0"/>
              <a:t>Help With Specific Books</a:t>
            </a:r>
          </a:p>
          <a:p>
            <a:pPr lvl="1"/>
            <a:r>
              <a:rPr lang="en-US" b="1" dirty="0"/>
              <a:t>Section by Section / Verse by Verse</a:t>
            </a:r>
          </a:p>
          <a:p>
            <a:pPr lvl="1"/>
            <a:r>
              <a:rPr lang="en-US" b="1" dirty="0"/>
              <a:t>“﻿The allusion to the third day should not be restricted to a single Old Testament passage that includes this exact phrase, such as Hos. 6:2. ‘According to the scriptures’ governs the biblical frame of reference that provides an ﻿understanding of resurrection as such as God's vindication of his faithful Servant-Son, rather than more narrowly alluding only to the third day.”</a:t>
            </a:r>
          </a:p>
          <a:p>
            <a:pPr marL="457196" lvl="1" indent="0">
              <a:buNone/>
            </a:pPr>
            <a:endParaRPr lang="en-US" b="1" dirty="0"/>
          </a:p>
          <a:p>
            <a:pPr lvl="1"/>
            <a:endParaRPr lang="en-US" b="1" dirty="0"/>
          </a:p>
        </p:txBody>
      </p:sp>
      <p:pic>
        <p:nvPicPr>
          <p:cNvPr id="4" name="Picture 3" descr="maxresdefault.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31129" y="65010"/>
            <a:ext cx="3212871" cy="668909"/>
          </a:xfrm>
          <a:prstGeom prst="rect">
            <a:avLst/>
          </a:prstGeom>
        </p:spPr>
      </p:pic>
      <p:pic>
        <p:nvPicPr>
          <p:cNvPr id="9" name="Picture 8" descr="A picture containing text, stone&#10;&#10;Description automatically generated">
            <a:extLst>
              <a:ext uri="{FF2B5EF4-FFF2-40B4-BE49-F238E27FC236}">
                <a16:creationId xmlns:a16="http://schemas.microsoft.com/office/drawing/2014/main" id="{6588DF79-7886-7C4B-9FCE-9C6E4030E7D9}"/>
              </a:ext>
            </a:extLst>
          </p:cNvPr>
          <p:cNvPicPr>
            <a:picLocks noChangeAspect="1"/>
          </p:cNvPicPr>
          <p:nvPr/>
        </p:nvPicPr>
        <p:blipFill>
          <a:blip r:embed="rId3"/>
          <a:stretch>
            <a:fillRect/>
          </a:stretch>
        </p:blipFill>
        <p:spPr>
          <a:xfrm>
            <a:off x="6919848" y="1004232"/>
            <a:ext cx="2132186" cy="3207550"/>
          </a:xfrm>
          <a:prstGeom prst="rect">
            <a:avLst/>
          </a:prstGeom>
        </p:spPr>
      </p:pic>
    </p:spTree>
    <p:extLst>
      <p:ext uri="{BB962C8B-B14F-4D97-AF65-F5344CB8AC3E}">
        <p14:creationId xmlns:p14="http://schemas.microsoft.com/office/powerpoint/2010/main" val="2459669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dissolv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dissolve">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dissolve">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dissolve">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animEffect transition="in" filter="dissolve">
                                      <p:cBhvr>
                                        <p:cTn id="27"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14243</TotalTime>
  <Words>634</Words>
  <Application>Microsoft Macintosh PowerPoint</Application>
  <PresentationFormat>On-screen Show (16:10)</PresentationFormat>
  <Paragraphs>126</Paragraphs>
  <Slides>11</Slides>
  <Notes>1</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Calibri</vt:lpstr>
      <vt:lpstr>Office Theme</vt:lpstr>
      <vt:lpstr>PowerPoint Presentation</vt:lpstr>
      <vt:lpstr>PowerPoint Presentation</vt:lpstr>
      <vt:lpstr>External Resources</vt:lpstr>
      <vt:lpstr>Warning About External Resources</vt:lpstr>
      <vt:lpstr>Types of External Resources</vt:lpstr>
      <vt:lpstr>Types of External Resources</vt:lpstr>
      <vt:lpstr>Types of External Resources</vt:lpstr>
      <vt:lpstr>Types of External Resources</vt:lpstr>
      <vt:lpstr>Types of External Resources</vt:lpstr>
      <vt:lpstr>Types of External Resources</vt:lpstr>
      <vt:lpstr>Types of External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Erik Borlaug</dc:creator>
  <cp:lastModifiedBy>Erik Borlaug</cp:lastModifiedBy>
  <cp:revision>395</cp:revision>
  <cp:lastPrinted>2020-11-25T19:54:31Z</cp:lastPrinted>
  <dcterms:created xsi:type="dcterms:W3CDTF">2018-01-22T21:44:32Z</dcterms:created>
  <dcterms:modified xsi:type="dcterms:W3CDTF">2021-01-03T20:06:15Z</dcterms:modified>
</cp:coreProperties>
</file>