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79" r:id="rId5"/>
    <p:sldId id="285" r:id="rId6"/>
    <p:sldId id="286" r:id="rId7"/>
    <p:sldId id="282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9D94"/>
    <a:srgbClr val="C3B3A9"/>
    <a:srgbClr val="353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8"/>
    <p:restoredTop sz="93800"/>
  </p:normalViewPr>
  <p:slideViewPr>
    <p:cSldViewPr snapToGrid="0" snapToObjects="1">
      <p:cViewPr varScale="1">
        <p:scale>
          <a:sx n="101" d="100"/>
          <a:sy n="101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0F81-FF2F-9647-86FF-BCB3F1BE052E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D699-84C2-A148-BBE3-24528949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9AE3-ABD0-0C42-AF1C-D7B7035AE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56F0-B8DE-4F41-A536-00194E913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19D7-A57D-CB4A-83A4-5981C9C0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2429C-5D14-334F-8E49-B0DEBF18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F030-369F-964E-B4C7-F2888549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B3D-05BD-C348-87C7-5F5D14CF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DB179-AF51-954C-96AF-B945A2202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E999-9DEC-0843-B216-3C6A9018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86DE-CA02-0342-B2BC-5CC5A8AB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A864-6606-9440-A71F-7D825EDF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22449-2FF5-EB49-A373-F8ED324A2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F5D6B-E201-6B40-BF2A-D6338E8B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BE1C-C6C1-564B-8AB3-565D5243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9CE1B-501F-1B48-8DE7-A96CC78B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40FE4-F4E6-4A4A-AFFB-C017B2F8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50F3-8DFB-1148-9DFB-C0B7601E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F1F3-95E6-4D4B-8933-B42B06C1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D44C-A57C-6E4F-90BB-BFF33EFA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B5E7-AA7E-A741-A4B3-978BEFD7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79108-8203-8B4E-BA97-5D03D707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AC27-3D05-C24F-B551-7CA6273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FBFBD-26C3-7B48-9CB7-E4779B51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FE16D-1101-2541-96EA-FBC354F2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478D-D6FA-104B-BCBB-F9858DEF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2F08E-8D9F-3249-89B0-E7562DF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5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FAA1-353E-E543-B752-F57388E2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810B-5CC9-C34C-B598-AC2F6CD66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643C1-24EA-BC47-88DE-61280CDE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6DE01-30F1-E944-85AA-84928581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EAC84-07B0-9D41-A3AA-11F49188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9E6CB-E373-9446-9186-A2F673F2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A8B3-5B60-7143-99C8-E4A410D5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7E8A0-8402-8842-9D7E-8F470E42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2B0C5-040C-B14C-9761-5609BA008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38BD2-AF60-5348-BCB4-7683E58B0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BECE5-A655-EF44-B946-16A2A201E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D5361-4D7E-4545-BFBC-55D2F02F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FC72E-8360-9A46-A688-D543ECD7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11E04-DF6D-294F-97E8-6AD523A5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A93C-0B4F-644E-A5C5-7D87A250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25610-B82A-7D49-AF42-C5DAA8B4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388D2-A3F8-624D-A77E-D917EEA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E557C-03C2-0A40-8798-7F3CE476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E632F-ECA6-C846-9460-919705EC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8FF0-A2D5-CC48-B876-159BADF1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609DF-4C91-9148-A9FB-71A96828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6C1E-75C5-BB42-9D87-EDAAD150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AD6F-9EEE-A346-8BE6-8CC422589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976AA-3C77-8043-BEEA-C96D8BC18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0405-B082-8148-B942-0420C5C1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D69B-1A4A-E541-BF3A-46EEB1E5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EDB8-615D-5F43-8436-F03B39DE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E47-7734-5249-BDB3-88C4DE1D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E64E0-2D52-1D4F-B90E-6758B8422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984B3-0818-FB4A-BC98-BB52C97CE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61119-F301-A64F-8395-F2C33CA0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CB2D5-412E-4C4E-9CB9-249A2017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56D70-0C06-F548-A86A-0A43E20F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B74AE-E467-DE47-AF8E-6FD36D35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C7C20-60AE-0B4F-8193-A17219382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E7BD-3F29-6641-BF07-EF4FF3932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8101-BFFA-3C44-BAD4-6F6948B8B0B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CA11-D809-2141-8191-21365FDF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CDC42-B939-4947-8CF5-95FB73F13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721B-07FB-8742-A9A6-3CE770A7E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455" y="5131016"/>
            <a:ext cx="8941089" cy="1559719"/>
          </a:xfrm>
          <a:solidFill>
            <a:srgbClr val="C3B3A9">
              <a:alpha val="68000"/>
            </a:srgbClr>
          </a:solidFill>
        </p:spPr>
        <p:txBody>
          <a:bodyPr>
            <a:noAutofit/>
          </a:bodyPr>
          <a:lstStyle/>
          <a:p>
            <a:r>
              <a:rPr lang="en-US" sz="4800" b="1" dirty="0"/>
              <a:t>Apostasy &amp; Accounting</a:t>
            </a:r>
            <a:br>
              <a:rPr lang="en-US" b="1" dirty="0"/>
            </a:br>
            <a:r>
              <a:rPr lang="en-US" sz="4000" b="1" dirty="0"/>
              <a:t>Numbers 25-26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06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94FF-64D7-A84A-AD6F-A2438476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" y="76438"/>
            <a:ext cx="10735056" cy="67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29634"/>
            <a:ext cx="7890934" cy="1228186"/>
          </a:xfrm>
        </p:spPr>
        <p:txBody>
          <a:bodyPr/>
          <a:lstStyle/>
          <a:p>
            <a:pPr algn="ctr"/>
            <a:r>
              <a:rPr lang="en-US" b="1" dirty="0"/>
              <a:t>Apostasy &amp; Accounting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20"/>
            <a:ext cx="11954934" cy="5511280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Introductory Thoughts</a:t>
            </a:r>
          </a:p>
          <a:p>
            <a:pPr lvl="1"/>
            <a:r>
              <a:rPr lang="en-US" sz="3200" b="1" dirty="0"/>
              <a:t>Threats Against Israel</a:t>
            </a:r>
          </a:p>
          <a:p>
            <a:pPr lvl="2"/>
            <a:r>
              <a:rPr lang="en-US" sz="2800" b="1" dirty="0"/>
              <a:t>External Forces (Numbers 22-24)</a:t>
            </a:r>
          </a:p>
          <a:p>
            <a:pPr lvl="2"/>
            <a:r>
              <a:rPr lang="en-US" sz="2800" b="1" dirty="0"/>
              <a:t>Internal Temptations (Numbers 25)</a:t>
            </a:r>
          </a:p>
          <a:p>
            <a:pPr lvl="1"/>
            <a:r>
              <a:rPr lang="en-US" sz="3200" b="1" dirty="0"/>
              <a:t>Balaam Involved in Both Attacks</a:t>
            </a:r>
          </a:p>
          <a:p>
            <a:pPr marL="914400" lvl="2" indent="0">
              <a:buNone/>
            </a:pPr>
            <a:endParaRPr lang="en-US" sz="2800" b="1" dirty="0"/>
          </a:p>
          <a:p>
            <a:r>
              <a:rPr lang="en-US" sz="4000" b="1" dirty="0"/>
              <a:t>Outline of Section</a:t>
            </a:r>
          </a:p>
          <a:p>
            <a:pPr lvl="1"/>
            <a:r>
              <a:rPr lang="en-US" sz="3200" b="1" dirty="0"/>
              <a:t>Apostasy (Numbers 25)</a:t>
            </a:r>
          </a:p>
          <a:p>
            <a:pPr lvl="1"/>
            <a:r>
              <a:rPr lang="en-US" sz="3200" b="1" dirty="0"/>
              <a:t>Accounting (Numbers 26)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500EBD0-FD72-F74E-B760-CE612F2F6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396" y="1346719"/>
            <a:ext cx="3845069" cy="3292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6C11DE-0679-E249-BA2A-8276AEE3C6E2}"/>
              </a:ext>
            </a:extLst>
          </p:cNvPr>
          <p:cNvSpPr txBox="1"/>
          <p:nvPr/>
        </p:nvSpPr>
        <p:spPr>
          <a:xfrm>
            <a:off x="6385810" y="4601359"/>
            <a:ext cx="5152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Deir </a:t>
            </a:r>
            <a:r>
              <a:rPr lang="en-US" sz="2000" b="1" dirty="0" err="1"/>
              <a:t>Alla</a:t>
            </a:r>
            <a:r>
              <a:rPr lang="en-US" sz="2000" b="1" dirty="0"/>
              <a:t> </a:t>
            </a:r>
            <a:r>
              <a:rPr lang="en-US" sz="2000" b="1" dirty="0" err="1"/>
              <a:t>Inscrption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Town 8 KM East of Jordan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Discovered in 1967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“The sayings of Balaam, son of </a:t>
            </a:r>
            <a:r>
              <a:rPr lang="en-US" sz="2000" b="1" dirty="0" err="1"/>
              <a:t>Beor</a:t>
            </a:r>
            <a:r>
              <a:rPr lang="en-US" sz="2000" b="1" dirty="0"/>
              <a:t>, the man who was a seer of the gods. Lo! Gods came to him in the night and spoke to him according to these words…”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425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8886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Apostasy (25:1-18)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3" cy="551128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The Sins (vs. 1-3)</a:t>
            </a:r>
          </a:p>
          <a:p>
            <a:pPr lvl="1"/>
            <a:r>
              <a:rPr lang="en-US" sz="2800" b="1" dirty="0"/>
              <a:t>Israel “Whored” With Daughters of Moab (Midian Also Involved; vs. 6, 18)</a:t>
            </a:r>
          </a:p>
          <a:p>
            <a:pPr lvl="1"/>
            <a:r>
              <a:rPr lang="en-US" sz="2800" b="1" dirty="0"/>
              <a:t>Israel “Yoked” Himself to Baal (First Mention of “Baal” In the Bible)</a:t>
            </a:r>
          </a:p>
          <a:p>
            <a:pPr lvl="2"/>
            <a:r>
              <a:rPr lang="en-US" sz="2400" b="1" dirty="0"/>
              <a:t>Accepting Invitations From Women to Worship Baal</a:t>
            </a:r>
          </a:p>
          <a:p>
            <a:pPr lvl="2"/>
            <a:r>
              <a:rPr lang="en-US" sz="2400" b="1" dirty="0"/>
              <a:t>Romantic/Sexual Relationships Have Great Power Over our Faith</a:t>
            </a:r>
          </a:p>
          <a:p>
            <a:pPr lvl="2"/>
            <a:r>
              <a:rPr lang="en-US" sz="2400" b="1" dirty="0"/>
              <a:t>Idolatry And Immorality Are Always Tied Closely</a:t>
            </a:r>
          </a:p>
          <a:p>
            <a:pPr lvl="2"/>
            <a:r>
              <a:rPr lang="en-US" sz="2400" b="1" dirty="0"/>
              <a:t>The Challenge of Conforming to the World is Constantly Before Israel</a:t>
            </a:r>
          </a:p>
          <a:p>
            <a:pPr lvl="1"/>
            <a:r>
              <a:rPr lang="en-US" sz="2800" b="1" dirty="0"/>
              <a:t>Balaam’s Role in Arranging These Circumstances</a:t>
            </a:r>
          </a:p>
          <a:p>
            <a:pPr lvl="2"/>
            <a:r>
              <a:rPr lang="en-US" sz="2400" b="1" dirty="0"/>
              <a:t>“Behold, these, on Balaam's advice, caused the people of Israel to act treacherously against the LORD in the incident of </a:t>
            </a:r>
            <a:r>
              <a:rPr lang="en-US" sz="2400" b="1" dirty="0" err="1"/>
              <a:t>Peor</a:t>
            </a:r>
            <a:r>
              <a:rPr lang="en-US" sz="2400" b="1" dirty="0"/>
              <a:t>, and so the plague came among the congregation of the LORD.” (Numbers 31:16)</a:t>
            </a:r>
          </a:p>
          <a:p>
            <a:pPr lvl="2"/>
            <a:r>
              <a:rPr lang="en-US" sz="2400" b="1" dirty="0"/>
              <a:t>“But I have a few things against you: you have some there who hold the teaching of Balaam, who taught </a:t>
            </a:r>
            <a:r>
              <a:rPr lang="en-US" sz="2400" b="1" dirty="0" err="1"/>
              <a:t>Balak</a:t>
            </a:r>
            <a:r>
              <a:rPr lang="en-US" sz="2400" b="1" dirty="0"/>
              <a:t> to put a stumbling block before the sons of Israel, so that they might eat food sacrificed to idols and practice sexual immorality.” (Revelation 2:14)</a:t>
            </a:r>
          </a:p>
          <a:p>
            <a:pPr lvl="1"/>
            <a:r>
              <a:rPr lang="en-US" sz="2800" b="1" dirty="0"/>
              <a:t>Persistence of the Enemy</a:t>
            </a:r>
          </a:p>
          <a:p>
            <a:pPr lvl="2"/>
            <a:r>
              <a:rPr lang="en-US" sz="2400" b="1" dirty="0"/>
              <a:t>Balaam Couldn’t Harm Israel With Curses (Ch. 22-24)</a:t>
            </a:r>
          </a:p>
          <a:p>
            <a:pPr lvl="2"/>
            <a:r>
              <a:rPr lang="en-US" sz="2400" b="1" dirty="0"/>
              <a:t>Balaam Preyed on the Weaknesses Within Israel (Ch. 25)</a:t>
            </a:r>
          </a:p>
          <a:p>
            <a:pPr lvl="2"/>
            <a:r>
              <a:rPr lang="en-US" sz="2400" b="1" dirty="0"/>
              <a:t>Satan is Always Looking for a Weakness to Exploit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8886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Zeal of Phinehas (25:1-18)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219200"/>
            <a:ext cx="11954933" cy="5638801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Instructions for Judgment (vs. 4-5)</a:t>
            </a:r>
          </a:p>
          <a:p>
            <a:pPr lvl="1"/>
            <a:r>
              <a:rPr lang="en-US" sz="2800" b="1" dirty="0"/>
              <a:t>Chiefs of the People Must Be Hanged/Impaled (Leaders Didn’t Stop It?)</a:t>
            </a:r>
          </a:p>
          <a:p>
            <a:pPr lvl="1"/>
            <a:r>
              <a:rPr lang="en-US" sz="2800" b="1" dirty="0"/>
              <a:t>Moses Tell Judges to Kill those Who Yoked Themselves to Baal</a:t>
            </a:r>
          </a:p>
          <a:p>
            <a:pPr lvl="1"/>
            <a:r>
              <a:rPr lang="en-US" sz="2800" b="1" dirty="0"/>
              <a:t>Judgments Will Turn God’s Wrath Away</a:t>
            </a:r>
          </a:p>
          <a:p>
            <a:pPr lvl="1"/>
            <a:r>
              <a:rPr lang="en-US" sz="2800" b="1" dirty="0"/>
              <a:t>Swift Judgments Common at “Turning Points” In Scripture</a:t>
            </a:r>
          </a:p>
          <a:p>
            <a:r>
              <a:rPr lang="en-US" sz="3200" b="1" dirty="0"/>
              <a:t>Phinehas Kills Adulterers (vs. 6-9)</a:t>
            </a:r>
          </a:p>
          <a:p>
            <a:pPr lvl="1"/>
            <a:r>
              <a:rPr lang="en-US" sz="2800" b="1" dirty="0"/>
              <a:t>Son of Eleazar, Grandson of Aaron (Exodus 6:25)</a:t>
            </a:r>
          </a:p>
          <a:p>
            <a:pPr lvl="1"/>
            <a:r>
              <a:rPr lang="en-US" sz="2800" b="1" dirty="0"/>
              <a:t>Two People Shamelessly Walking Into Tent (“In the Sight of…” Israelites)</a:t>
            </a:r>
          </a:p>
          <a:p>
            <a:pPr lvl="1"/>
            <a:r>
              <a:rPr lang="en-US" sz="2800" b="1" dirty="0"/>
              <a:t>Phinehas Impales Adulterers With a Spear</a:t>
            </a:r>
          </a:p>
          <a:p>
            <a:pPr lvl="2"/>
            <a:r>
              <a:rPr lang="en-US" sz="2400" b="1" dirty="0"/>
              <a:t>Phinehas in Charge of Guarding Sanctuary (Num. 3:32; 1 Chron. 9:20)</a:t>
            </a:r>
          </a:p>
          <a:p>
            <a:pPr lvl="2"/>
            <a:r>
              <a:rPr lang="en-US" sz="2400" b="1" dirty="0"/>
              <a:t>Sin Must Be Put to Death (cf. Colossians 3:5)</a:t>
            </a:r>
          </a:p>
          <a:p>
            <a:pPr lvl="2"/>
            <a:r>
              <a:rPr lang="en-US" sz="2400" b="1" dirty="0"/>
              <a:t>Intervention of Priest Saved Many Lives (Consistent Theme in Numbers)</a:t>
            </a:r>
          </a:p>
          <a:p>
            <a:pPr lvl="2"/>
            <a:r>
              <a:rPr lang="en-US" sz="2400" b="1" dirty="0"/>
              <a:t>Graphic Picture of the Need for Church “Discipline” </a:t>
            </a:r>
          </a:p>
          <a:p>
            <a:pPr lvl="1"/>
            <a:r>
              <a:rPr lang="en-US" sz="2800" b="1" dirty="0"/>
              <a:t>The Death Count</a:t>
            </a:r>
          </a:p>
          <a:p>
            <a:pPr lvl="2"/>
            <a:r>
              <a:rPr lang="en-US" sz="2400" b="1" dirty="0"/>
              <a:t>24,000 in Numbers 25:9 (Emphasizes Total Death Toll)</a:t>
            </a:r>
          </a:p>
          <a:p>
            <a:pPr lvl="2"/>
            <a:r>
              <a:rPr lang="en-US" sz="2400" b="1" dirty="0"/>
              <a:t>23,000 in 1 Corinthians 10:8 (Emphasizes “Single Day” Death Toll)</a:t>
            </a:r>
          </a:p>
          <a:p>
            <a:pPr lvl="1"/>
            <a:endParaRPr lang="en-US" sz="28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8886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Zeal of Phinehas (25:1-18)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007166"/>
            <a:ext cx="11954933" cy="5850836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Covenant With Phinehas (vs. 10-13)</a:t>
            </a:r>
          </a:p>
          <a:p>
            <a:pPr lvl="1"/>
            <a:r>
              <a:rPr lang="en-US" sz="2800" b="1" dirty="0"/>
              <a:t>Phinehas Acted With “Jealousy” or Zeal (vs. 11, 13)</a:t>
            </a:r>
          </a:p>
          <a:p>
            <a:pPr lvl="2"/>
            <a:r>
              <a:rPr lang="en-US" sz="2400" b="1" dirty="0"/>
              <a:t>Two Kinds of Jealousy</a:t>
            </a:r>
          </a:p>
          <a:p>
            <a:pPr lvl="3"/>
            <a:r>
              <a:rPr lang="en-US" sz="2200" b="1" dirty="0"/>
              <a:t>Sinful: When Something Doesn’t Belong to You </a:t>
            </a:r>
          </a:p>
          <a:p>
            <a:pPr lvl="3"/>
            <a:r>
              <a:rPr lang="en-US" sz="2200" b="1" dirty="0"/>
              <a:t>Righteous: When Something Does Belong to You (Acted With Heart For God)</a:t>
            </a:r>
          </a:p>
          <a:p>
            <a:pPr lvl="2"/>
            <a:r>
              <a:rPr lang="en-US" sz="2400" b="1" dirty="0"/>
              <a:t>Saul of Tarsus May Have Been Influenced by This Story</a:t>
            </a:r>
          </a:p>
          <a:p>
            <a:pPr lvl="1"/>
            <a:r>
              <a:rPr lang="en-US" sz="2800" b="1" dirty="0"/>
              <a:t>What Causes us to Be Angry/Jealous?</a:t>
            </a:r>
          </a:p>
          <a:p>
            <a:pPr lvl="1"/>
            <a:r>
              <a:rPr lang="en-US" sz="2800" b="1" dirty="0"/>
              <a:t>Given a “Covenant of Peace” (Reaffirms Aaron’s Priesthood)</a:t>
            </a:r>
          </a:p>
          <a:p>
            <a:pPr lvl="2"/>
            <a:r>
              <a:rPr lang="en-US" sz="2400" b="1" dirty="0"/>
              <a:t>Succession of Priesthood Will Go Through His Children</a:t>
            </a:r>
          </a:p>
          <a:p>
            <a:pPr lvl="2"/>
            <a:r>
              <a:rPr lang="en-US" sz="2400" b="1" dirty="0"/>
              <a:t>Taking a “Hard Stand” On Certain Matters is Pleasing to God</a:t>
            </a:r>
          </a:p>
          <a:p>
            <a:r>
              <a:rPr lang="en-US" sz="3200" b="1" dirty="0"/>
              <a:t>Consequences of the Apostasy (vs. 14-18)</a:t>
            </a:r>
          </a:p>
          <a:p>
            <a:pPr lvl="1"/>
            <a:r>
              <a:rPr lang="en-US" sz="2800" b="1" dirty="0"/>
              <a:t>Names of Adulterers </a:t>
            </a:r>
          </a:p>
          <a:p>
            <a:pPr lvl="2"/>
            <a:r>
              <a:rPr lang="en-US" sz="2400" b="1" dirty="0" err="1"/>
              <a:t>Zimri</a:t>
            </a:r>
            <a:r>
              <a:rPr lang="en-US" sz="2400" b="1" dirty="0"/>
              <a:t>: Son of a Chief Among Simeon (vs. 14)</a:t>
            </a:r>
          </a:p>
          <a:p>
            <a:pPr lvl="2"/>
            <a:r>
              <a:rPr lang="en-US" sz="2400" b="1" dirty="0" err="1"/>
              <a:t>Cozbi</a:t>
            </a:r>
            <a:r>
              <a:rPr lang="en-US" sz="2400" b="1" dirty="0"/>
              <a:t>: Daughter of the King of Midian (cf. Numbers 31:8)</a:t>
            </a:r>
          </a:p>
          <a:p>
            <a:pPr lvl="2"/>
            <a:r>
              <a:rPr lang="en-US" sz="2400" b="1" dirty="0"/>
              <a:t>“Important” People Not Immune From Judgment</a:t>
            </a:r>
          </a:p>
          <a:p>
            <a:pPr lvl="1"/>
            <a:r>
              <a:rPr lang="en-US" sz="2800" b="1" dirty="0"/>
              <a:t>“Strike Down” the Midianites</a:t>
            </a:r>
          </a:p>
          <a:p>
            <a:pPr lvl="2"/>
            <a:r>
              <a:rPr lang="en-US" sz="2400" b="1" dirty="0"/>
              <a:t>Battle Happens in Numbers 31 (Also in Judges 6-8)</a:t>
            </a:r>
          </a:p>
          <a:p>
            <a:pPr lvl="2"/>
            <a:r>
              <a:rPr lang="en-US" sz="2400" b="1" dirty="0"/>
              <a:t>Balaam is Killed in Numbers 31:7-8</a:t>
            </a:r>
          </a:p>
          <a:p>
            <a:pPr lvl="2"/>
            <a:r>
              <a:rPr lang="en-US" sz="2400" b="1" dirty="0"/>
              <a:t>Israel Told When/Who to Fight in War (They Didn’t Determine it For Themselves)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8886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Accounting (26:1-65)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8"/>
            <a:ext cx="11954934" cy="551128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Instructions (vs. 1-4)</a:t>
            </a:r>
          </a:p>
          <a:p>
            <a:pPr lvl="1"/>
            <a:r>
              <a:rPr lang="en-US" b="1" dirty="0"/>
              <a:t>Introduces New Section (Numbers 26-36 Similar to Numbers 1-10)</a:t>
            </a:r>
          </a:p>
          <a:p>
            <a:pPr lvl="1"/>
            <a:r>
              <a:rPr lang="en-US" b="1" dirty="0"/>
              <a:t>Number the Men for War (War Was Just Commanded in Numbers 25:16-18)</a:t>
            </a:r>
          </a:p>
          <a:p>
            <a:r>
              <a:rPr lang="en-US" b="1" dirty="0"/>
              <a:t>Census (vs. 5-51)</a:t>
            </a:r>
          </a:p>
          <a:p>
            <a:pPr lvl="1"/>
            <a:r>
              <a:rPr lang="en-US" b="1" dirty="0"/>
              <a:t>Examples of Rebellion </a:t>
            </a:r>
          </a:p>
          <a:p>
            <a:pPr lvl="2"/>
            <a:r>
              <a:rPr lang="en-US" b="1" dirty="0"/>
              <a:t>Korah’s Rebellion (vs. 9-11)</a:t>
            </a:r>
          </a:p>
          <a:p>
            <a:pPr lvl="2"/>
            <a:r>
              <a:rPr lang="en-US" b="1" dirty="0"/>
              <a:t>Er &amp; Onan (vs. 19; cf. Genesis 38)</a:t>
            </a:r>
          </a:p>
          <a:p>
            <a:pPr lvl="2"/>
            <a:r>
              <a:rPr lang="en-US" b="1" dirty="0"/>
              <a:t>Nadab &amp; Abihu (vs. 61)</a:t>
            </a:r>
          </a:p>
          <a:p>
            <a:pPr lvl="2"/>
            <a:r>
              <a:rPr lang="en-US" b="1" dirty="0"/>
              <a:t>Whole Faithless Generation (vs. 64-65)</a:t>
            </a:r>
          </a:p>
          <a:p>
            <a:pPr lvl="1"/>
            <a:r>
              <a:rPr lang="en-US" b="1" dirty="0"/>
              <a:t>Sons of Korah Survived &amp; Went to Write Some Psalms (vs. 11; cf. Psalm 84, 85, 87)</a:t>
            </a:r>
          </a:p>
          <a:p>
            <a:pPr lvl="1"/>
            <a:r>
              <a:rPr lang="en-US" b="1" dirty="0"/>
              <a:t>Daughters Listed in Census (vs. 33, 46)</a:t>
            </a:r>
          </a:p>
          <a:p>
            <a:r>
              <a:rPr lang="en-US" b="1" dirty="0"/>
              <a:t>Principles of Land Assignments (vs. 52-65)</a:t>
            </a:r>
          </a:p>
          <a:p>
            <a:pPr lvl="1"/>
            <a:r>
              <a:rPr lang="en-US" b="1" dirty="0"/>
              <a:t>Land Given In Proportion to Tribe Sizes (vs. 54)</a:t>
            </a:r>
          </a:p>
          <a:p>
            <a:pPr lvl="1"/>
            <a:r>
              <a:rPr lang="en-US" b="1" dirty="0"/>
              <a:t>Location Chosen by lot (vs. 55; cf. Proverbs 16:33)</a:t>
            </a:r>
          </a:p>
          <a:p>
            <a:pPr lvl="1"/>
            <a:r>
              <a:rPr lang="en-US" b="1" dirty="0"/>
              <a:t>No Inheritance for Levites (vs. 62)</a:t>
            </a:r>
          </a:p>
          <a:p>
            <a:pPr lvl="1"/>
            <a:r>
              <a:rPr lang="en-US" b="1" dirty="0"/>
              <a:t>Joshua &amp; Caleb Listed as Exceptions (vs. 65)</a:t>
            </a:r>
          </a:p>
          <a:p>
            <a:pPr lvl="1"/>
            <a:r>
              <a:rPr lang="en-US" b="1" dirty="0"/>
              <a:t>Instructions Promise That They Will Conquer the Land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17BF88BF-C5E0-AF42-BBC7-D5EA8FE8E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32154"/>
              </p:ext>
            </p:extLst>
          </p:nvPr>
        </p:nvGraphicFramePr>
        <p:xfrm>
          <a:off x="38100" y="156633"/>
          <a:ext cx="7251700" cy="654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817">
                  <a:extLst>
                    <a:ext uri="{9D8B030D-6E8A-4147-A177-3AD203B41FA5}">
                      <a16:colId xmlns:a16="http://schemas.microsoft.com/office/drawing/2014/main" val="2601204337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47231826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1639405394"/>
                    </a:ext>
                  </a:extLst>
                </a:gridCol>
                <a:gridCol w="1751883">
                  <a:extLst>
                    <a:ext uri="{9D8B030D-6E8A-4147-A177-3AD203B41FA5}">
                      <a16:colId xmlns:a16="http://schemas.microsoft.com/office/drawing/2014/main" val="3997381595"/>
                    </a:ext>
                  </a:extLst>
                </a:gridCol>
              </a:tblGrid>
              <a:tr h="4674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First Census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Second Census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42356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Reuben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43,730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-2,770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88010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Simeon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59,300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22,200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-37,100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270844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45,650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40,500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-5,150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9687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Judah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74,600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76,500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+1,900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63196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Issachar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54,400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+9,900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43419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Zebulun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57,400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60,500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+3,100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4494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Manasseh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32,200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52,700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+20,500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221863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Ephraim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40,500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40655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Benjamin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35,400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45,600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+10,200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727330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62,700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64,400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+1,700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347881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Asher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53,400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+11,900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64261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r>
                        <a:rPr lang="en-US" sz="2400" b="1" dirty="0"/>
                        <a:t>Naphtali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53,400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45,400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185006"/>
                  </a:ext>
                </a:extLst>
              </a:tr>
              <a:tr h="46748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Totals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603,550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601,730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-1,820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478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AF2CC35-C70D-C94B-93D3-DCCDB482C6B8}"/>
              </a:ext>
            </a:extLst>
          </p:cNvPr>
          <p:cNvSpPr txBox="1"/>
          <p:nvPr/>
        </p:nvSpPr>
        <p:spPr>
          <a:xfrm>
            <a:off x="7327900" y="1536174"/>
            <a:ext cx="4864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Net Decline of .3%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Simeon’s Major Loss (cf. 25:14)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Manasseh’s Major 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Judah Remains Largest Tribe</a:t>
            </a:r>
          </a:p>
          <a:p>
            <a:pPr lvl="1"/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Lessons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Sin Hinders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Sin Doesn’t Overthrow God’s  Promises</a:t>
            </a:r>
          </a:p>
        </p:txBody>
      </p:sp>
    </p:spTree>
    <p:extLst>
      <p:ext uri="{BB962C8B-B14F-4D97-AF65-F5344CB8AC3E}">
        <p14:creationId xmlns:p14="http://schemas.microsoft.com/office/powerpoint/2010/main" val="9568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963</Words>
  <Application>Microsoft Macintosh PowerPoint</Application>
  <PresentationFormat>Widescreen</PresentationFormat>
  <Paragraphs>150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Apostasy &amp; Accounting Numbers 25-26</vt:lpstr>
      <vt:lpstr>PowerPoint Presentation</vt:lpstr>
      <vt:lpstr>Apostasy &amp; Accounting</vt:lpstr>
      <vt:lpstr>Apostasy (25:1-18)</vt:lpstr>
      <vt:lpstr>The Zeal of Phinehas (25:1-18)</vt:lpstr>
      <vt:lpstr>The Zeal of Phinehas (25:1-18)</vt:lpstr>
      <vt:lpstr>Accounting (26:1-65)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Victories &amp; Serpents Numbers 21</dc:title>
  <dc:creator>Erik Borlaug</dc:creator>
  <cp:lastModifiedBy>Erik Borlaug</cp:lastModifiedBy>
  <cp:revision>52</cp:revision>
  <dcterms:created xsi:type="dcterms:W3CDTF">2021-01-05T13:21:54Z</dcterms:created>
  <dcterms:modified xsi:type="dcterms:W3CDTF">2021-02-03T14:08:49Z</dcterms:modified>
</cp:coreProperties>
</file>