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5" r:id="rId3"/>
    <p:sldId id="258" r:id="rId4"/>
    <p:sldId id="264" r:id="rId5"/>
    <p:sldId id="290" r:id="rId6"/>
    <p:sldId id="294" r:id="rId7"/>
    <p:sldId id="295" r:id="rId8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A05B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59"/>
    <p:restoredTop sz="94674"/>
  </p:normalViewPr>
  <p:slideViewPr>
    <p:cSldViewPr snapToGrid="0" snapToObjects="1">
      <p:cViewPr varScale="1">
        <p:scale>
          <a:sx n="123" d="100"/>
          <a:sy n="123" d="100"/>
        </p:scale>
        <p:origin x="504" y="17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E1FA2-F3EE-094E-9B24-F64D79FF892C}" type="datetimeFigureOut">
              <a:rPr lang="en-US" smtClean="0"/>
              <a:t>2/1/21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9E5EA-72FC-E448-A8B8-07C41CBFF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63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A6571-8068-4197-9FBD-A56AE32D22FB}" type="datetimeFigureOut">
              <a:rPr lang="en-US" smtClean="0"/>
              <a:t>2/1/21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DDCD96-CAE6-46D7-B0B3-0AEC4BE7B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695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DDCD96-CAE6-46D7-B0B3-0AEC4BE7B3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851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A701-6945-D449-88E8-DB4B1EA75B2F}" type="datetimeFigureOut">
              <a:rPr lang="en-US" smtClean="0"/>
              <a:t>2/1/21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F590-1D6F-FD41-888C-3D8FE560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17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A701-6945-D449-88E8-DB4B1EA75B2F}" type="datetimeFigureOut">
              <a:rPr lang="en-US" smtClean="0"/>
              <a:t>2/1/21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F590-1D6F-FD41-888C-3D8FE560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348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1979"/>
            <a:ext cx="2057400" cy="365654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1979"/>
            <a:ext cx="6019800" cy="365654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A701-6945-D449-88E8-DB4B1EA75B2F}" type="datetimeFigureOut">
              <a:rPr lang="en-US" smtClean="0"/>
              <a:t>2/1/21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F590-1D6F-FD41-888C-3D8FE560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41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A701-6945-D449-88E8-DB4B1EA75B2F}" type="datetimeFigureOut">
              <a:rPr lang="en-US" smtClean="0"/>
              <a:t>2/1/21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F590-1D6F-FD41-888C-3D8FE560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24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A701-6945-D449-88E8-DB4B1EA75B2F}" type="datetimeFigureOut">
              <a:rPr lang="en-US" smtClean="0"/>
              <a:t>2/1/21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F590-1D6F-FD41-888C-3D8FE560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604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00125"/>
            <a:ext cx="4038600" cy="28283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00125"/>
            <a:ext cx="4038600" cy="28283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A701-6945-D449-88E8-DB4B1EA75B2F}" type="datetimeFigureOut">
              <a:rPr lang="en-US" smtClean="0"/>
              <a:t>2/1/21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F590-1D6F-FD41-888C-3D8FE560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798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A701-6945-D449-88E8-DB4B1EA75B2F}" type="datetimeFigureOut">
              <a:rPr lang="en-US" smtClean="0"/>
              <a:t>2/1/21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F590-1D6F-FD41-888C-3D8FE560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25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A701-6945-D449-88E8-DB4B1EA75B2F}" type="datetimeFigureOut">
              <a:rPr lang="en-US" smtClean="0"/>
              <a:t>2/1/21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F590-1D6F-FD41-888C-3D8FE560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060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A701-6945-D449-88E8-DB4B1EA75B2F}" type="datetimeFigureOut">
              <a:rPr lang="en-US" smtClean="0"/>
              <a:t>2/1/21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F590-1D6F-FD41-888C-3D8FE560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952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195919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2" indent="0">
              <a:buNone/>
              <a:defRPr sz="900"/>
            </a:lvl5pPr>
            <a:lvl6pPr marL="2285978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A701-6945-D449-88E8-DB4B1EA75B2F}" type="datetimeFigureOut">
              <a:rPr lang="en-US" smtClean="0"/>
              <a:t>2/1/21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F590-1D6F-FD41-888C-3D8FE560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305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2" indent="0">
              <a:buNone/>
              <a:defRPr sz="2000"/>
            </a:lvl5pPr>
            <a:lvl6pPr marL="2285978" indent="0">
              <a:buNone/>
              <a:defRPr sz="2000"/>
            </a:lvl6pPr>
            <a:lvl7pPr marL="2743173" indent="0">
              <a:buNone/>
              <a:defRPr sz="2000"/>
            </a:lvl7pPr>
            <a:lvl8pPr marL="3200368" indent="0">
              <a:buNone/>
              <a:defRPr sz="2000"/>
            </a:lvl8pPr>
            <a:lvl9pPr marL="3657563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3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196" indent="0">
              <a:buNone/>
              <a:defRPr sz="1200"/>
            </a:lvl2pPr>
            <a:lvl3pPr marL="914391" indent="0">
              <a:buNone/>
              <a:defRPr sz="1000"/>
            </a:lvl3pPr>
            <a:lvl4pPr marL="1371587" indent="0">
              <a:buNone/>
              <a:defRPr sz="900"/>
            </a:lvl4pPr>
            <a:lvl5pPr marL="1828782" indent="0">
              <a:buNone/>
              <a:defRPr sz="900"/>
            </a:lvl5pPr>
            <a:lvl6pPr marL="2285978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A701-6945-D449-88E8-DB4B1EA75B2F}" type="datetimeFigureOut">
              <a:rPr lang="en-US" smtClean="0"/>
              <a:t>2/1/21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F590-1D6F-FD41-888C-3D8FE560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746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CA701-6945-D449-88E8-DB4B1EA75B2F}" type="datetimeFigureOut">
              <a:rPr lang="en-US" smtClean="0"/>
              <a:t>2/1/21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CF590-1D6F-FD41-888C-3D8FE560A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693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9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6" indent="-342896" algn="l" defTabSz="45719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3" indent="-285747" algn="l" defTabSz="45719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8" indent="-228597" algn="l" defTabSz="45719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4" indent="-228597" algn="l" defTabSz="457196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9" indent="-228597" algn="l" defTabSz="457196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5" indent="-228597" algn="l" defTabSz="4571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0" indent="-228597" algn="l" defTabSz="4571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6" indent="-228597" algn="l" defTabSz="4571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1" indent="-228597" algn="l" defTabSz="4571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2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3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8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3" algn="l" defTabSz="4571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3DFE6AC9-1DE4-E04D-9741-9E2BE270C2F3}"/>
              </a:ext>
            </a:extLst>
          </p:cNvPr>
          <p:cNvSpPr txBox="1">
            <a:spLocks/>
          </p:cNvSpPr>
          <p:nvPr/>
        </p:nvSpPr>
        <p:spPr>
          <a:xfrm>
            <a:off x="1933200" y="3858752"/>
            <a:ext cx="5277600" cy="962629"/>
          </a:xfrm>
          <a:prstGeom prst="rect">
            <a:avLst/>
          </a:prstGeom>
          <a:solidFill>
            <a:srgbClr val="D0A05B">
              <a:alpha val="73000"/>
            </a:srgbClr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457196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96" indent="0" algn="ctr" defTabSz="457196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91" indent="0" algn="ctr" defTabSz="457196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587" indent="0" algn="ctr" defTabSz="457196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782" indent="0" algn="ctr" defTabSz="457196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978" indent="0" algn="ctr" defTabSz="457196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173" indent="0" algn="ctr" defTabSz="457196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368" indent="0" algn="ctr" defTabSz="457196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563" indent="0" algn="ctr" defTabSz="457196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000000"/>
                </a:solidFill>
              </a:rPr>
              <a:t>The Most Excellent Way</a:t>
            </a:r>
          </a:p>
          <a:p>
            <a:r>
              <a:rPr lang="en-US" sz="3000" b="1" dirty="0">
                <a:solidFill>
                  <a:srgbClr val="000000"/>
                </a:solidFill>
              </a:rPr>
              <a:t>1 Corinthians 13</a:t>
            </a:r>
          </a:p>
        </p:txBody>
      </p:sp>
    </p:spTree>
    <p:extLst>
      <p:ext uri="{BB962C8B-B14F-4D97-AF65-F5344CB8AC3E}">
        <p14:creationId xmlns:p14="http://schemas.microsoft.com/office/powerpoint/2010/main" val="2166768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A0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FF7188D-D1DF-1540-A7A5-F40CACF286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563228"/>
              </p:ext>
            </p:extLst>
          </p:nvPr>
        </p:nvGraphicFramePr>
        <p:xfrm>
          <a:off x="152080" y="563880"/>
          <a:ext cx="8839840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334">
                  <a:extLst>
                    <a:ext uri="{9D8B030D-6E8A-4147-A177-3AD203B41FA5}">
                      <a16:colId xmlns:a16="http://schemas.microsoft.com/office/drawing/2014/main" val="2791907738"/>
                    </a:ext>
                  </a:extLst>
                </a:gridCol>
                <a:gridCol w="3243505">
                  <a:extLst>
                    <a:ext uri="{9D8B030D-6E8A-4147-A177-3AD203B41FA5}">
                      <a16:colId xmlns:a16="http://schemas.microsoft.com/office/drawing/2014/main" val="1881182467"/>
                    </a:ext>
                  </a:extLst>
                </a:gridCol>
                <a:gridCol w="2625667">
                  <a:extLst>
                    <a:ext uri="{9D8B030D-6E8A-4147-A177-3AD203B41FA5}">
                      <a16:colId xmlns:a16="http://schemas.microsoft.com/office/drawing/2014/main" val="1696000313"/>
                    </a:ext>
                  </a:extLst>
                </a:gridCol>
                <a:gridCol w="1485334">
                  <a:extLst>
                    <a:ext uri="{9D8B030D-6E8A-4147-A177-3AD203B41FA5}">
                      <a16:colId xmlns:a16="http://schemas.microsoft.com/office/drawing/2014/main" val="2487586196"/>
                    </a:ext>
                  </a:extLst>
                </a:gridCol>
              </a:tblGrid>
              <a:tr h="276867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Lesson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Topic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Date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Teacher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60003811"/>
                  </a:ext>
                </a:extLst>
              </a:tr>
              <a:tr h="276867"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/>
                        <a:t>Lesson 14</a:t>
                      </a:r>
                    </a:p>
                  </a:txBody>
                  <a:tcPr marL="68580" marR="68580" marT="34290" marB="3429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/>
                        <a:t>External Resources for Bible Study</a:t>
                      </a:r>
                    </a:p>
                  </a:txBody>
                  <a:tcPr marL="68580" marR="68580" marT="34290" marB="3429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/>
                        <a:t>Sunday, January 3</a:t>
                      </a:r>
                    </a:p>
                  </a:txBody>
                  <a:tcPr marL="68580" marR="68580" marT="34290" marB="3429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/>
                        <a:t>Erik</a:t>
                      </a:r>
                    </a:p>
                  </a:txBody>
                  <a:tcPr marL="68580" marR="68580" marT="34290" marB="3429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0300373"/>
                  </a:ext>
                </a:extLst>
              </a:tr>
              <a:tr h="276867"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/>
                        <a:t>Lesson 15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/>
                        <a:t>1 Corinthians 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/>
                        <a:t>Wednesday, January 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/>
                        <a:t>Erik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90326182"/>
                  </a:ext>
                </a:extLst>
              </a:tr>
              <a:tr h="276867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Lesson 16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 Corinthians 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Sunday, January 10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Dave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37481836"/>
                  </a:ext>
                </a:extLst>
              </a:tr>
              <a:tr h="276867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Lesson 17</a:t>
                      </a:r>
                    </a:p>
                  </a:txBody>
                  <a:tcPr marL="68580" marR="68580" marT="34290" marB="3429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Reading as Interpretation</a:t>
                      </a:r>
                    </a:p>
                  </a:txBody>
                  <a:tcPr marL="68580" marR="68580" marT="34290" marB="3429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Wednesday, January 13</a:t>
                      </a:r>
                    </a:p>
                  </a:txBody>
                  <a:tcPr marL="68580" marR="68580" marT="34290" marB="3429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Erik</a:t>
                      </a:r>
                    </a:p>
                  </a:txBody>
                  <a:tcPr marL="68580" marR="68580" marT="34290" marB="3429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232237"/>
                  </a:ext>
                </a:extLst>
              </a:tr>
              <a:tr h="276867"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/>
                        <a:t>Lesson 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/>
                        <a:t>1 Corinthians 8-9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/>
                        <a:t>Sunday, January 17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/>
                        <a:t>Erik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21933274"/>
                  </a:ext>
                </a:extLst>
              </a:tr>
              <a:tr h="276867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Lesson 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 Corinthians 10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Wednesday, January 20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Dave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78171716"/>
                  </a:ext>
                </a:extLst>
              </a:tr>
              <a:tr h="276867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Lesson 20</a:t>
                      </a:r>
                    </a:p>
                  </a:txBody>
                  <a:tcPr marL="68580" marR="68580" marT="34290" marB="3429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“Second Level” Readings</a:t>
                      </a:r>
                    </a:p>
                  </a:txBody>
                  <a:tcPr marL="68580" marR="68580" marT="34290" marB="3429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Sunday, January 24</a:t>
                      </a:r>
                    </a:p>
                  </a:txBody>
                  <a:tcPr marL="68580" marR="68580" marT="34290" marB="3429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Dave</a:t>
                      </a:r>
                    </a:p>
                  </a:txBody>
                  <a:tcPr marL="68580" marR="68580" marT="34290" marB="3429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593256"/>
                  </a:ext>
                </a:extLst>
              </a:tr>
              <a:tr h="276867"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/>
                        <a:t>Lesson 21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/>
                        <a:t>1 Corinthians 11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/>
                        <a:t>Wednesday, January 27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/>
                        <a:t>Dave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5416966"/>
                  </a:ext>
                </a:extLst>
              </a:tr>
              <a:tr h="276867"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/>
                        <a:t>Lesson 22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/>
                        <a:t>1 Corinthians 12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/>
                        <a:t>Sunday, January 31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/>
                        <a:t>Dave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80280908"/>
                  </a:ext>
                </a:extLst>
              </a:tr>
              <a:tr h="276867"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Lesson 23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1 Corinthians 13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Wednesday, February 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/>
                        <a:t>Erik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42698315"/>
                  </a:ext>
                </a:extLst>
              </a:tr>
              <a:tr h="276867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Lesson 24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 Corinthians 14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Sunday, February 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Erik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52698852"/>
                  </a:ext>
                </a:extLst>
              </a:tr>
              <a:tr h="276867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Lesson 25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 Corinthians 15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Wednesday, February 10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Erik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06591061"/>
                  </a:ext>
                </a:extLst>
              </a:tr>
              <a:tr h="276867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Lesson 26</a:t>
                      </a:r>
                    </a:p>
                  </a:txBody>
                  <a:tcPr marL="68580" marR="68580" marT="34290" marB="34290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1 Corinthians 16 &amp; Review</a:t>
                      </a:r>
                    </a:p>
                  </a:txBody>
                  <a:tcPr marL="68580" marR="68580" marT="34290" marB="34290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Sunday</a:t>
                      </a:r>
                      <a:r>
                        <a:rPr lang="en-US" sz="1700"/>
                        <a:t>, February 14</a:t>
                      </a:r>
                      <a:endParaRPr lang="en-US" sz="1700" dirty="0"/>
                    </a:p>
                  </a:txBody>
                  <a:tcPr marL="68580" marR="68580" marT="34290" marB="34290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Erik</a:t>
                      </a:r>
                    </a:p>
                  </a:txBody>
                  <a:tcPr marL="68580" marR="68580" marT="34290" marB="34290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4533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658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A0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 Corinthian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96" y="290124"/>
            <a:ext cx="8713808" cy="5134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738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A0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968" y="65010"/>
            <a:ext cx="5839162" cy="668909"/>
          </a:xfrm>
        </p:spPr>
        <p:txBody>
          <a:bodyPr>
            <a:noAutofit/>
          </a:bodyPr>
          <a:lstStyle/>
          <a:p>
            <a:r>
              <a:rPr lang="en-US" sz="3600" dirty="0"/>
              <a:t>The Most Excellent 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967" y="810490"/>
            <a:ext cx="8960066" cy="4904509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Introductory Points</a:t>
            </a:r>
          </a:p>
          <a:p>
            <a:pPr lvl="1"/>
            <a:r>
              <a:rPr lang="en-US" b="1" dirty="0"/>
              <a:t>Context</a:t>
            </a:r>
          </a:p>
          <a:p>
            <a:pPr lvl="2"/>
            <a:r>
              <a:rPr lang="en-US" b="1" dirty="0"/>
              <a:t>Divisions Over Miraculous Abilities (Ch. 12-14)</a:t>
            </a:r>
          </a:p>
          <a:p>
            <a:pPr lvl="2"/>
            <a:r>
              <a:rPr lang="en-US" b="1" dirty="0"/>
              <a:t>Love is “More Excellent Way” (1 Corinthians 12:31)</a:t>
            </a:r>
          </a:p>
          <a:p>
            <a:pPr lvl="1"/>
            <a:r>
              <a:rPr lang="en-US" b="1" dirty="0"/>
              <a:t>“We love because he first loved us” (1 John 4:19) </a:t>
            </a:r>
          </a:p>
          <a:p>
            <a:pPr marL="457196" lvl="1" indent="0">
              <a:buNone/>
            </a:pPr>
            <a:endParaRPr lang="en-US" b="1" dirty="0"/>
          </a:p>
          <a:p>
            <a:r>
              <a:rPr lang="en-US" b="1" dirty="0"/>
              <a:t>Outline of Section</a:t>
            </a:r>
          </a:p>
          <a:p>
            <a:pPr lvl="1"/>
            <a:r>
              <a:rPr lang="en-US" b="1" dirty="0"/>
              <a:t>The Superiority of Love (vs. 1-3)</a:t>
            </a:r>
          </a:p>
          <a:p>
            <a:pPr lvl="1"/>
            <a:r>
              <a:rPr lang="en-US" b="1" dirty="0"/>
              <a:t>Characteristics of Love (vs. 4-7)</a:t>
            </a:r>
          </a:p>
          <a:p>
            <a:pPr lvl="1"/>
            <a:r>
              <a:rPr lang="en-US" b="1" dirty="0"/>
              <a:t>Endurance of Love (vs. 8-13)</a:t>
            </a:r>
          </a:p>
        </p:txBody>
      </p:sp>
      <p:pic>
        <p:nvPicPr>
          <p:cNvPr id="4" name="Picture 3" descr="maxresdefaul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129" y="65010"/>
            <a:ext cx="3212871" cy="668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961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A0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968" y="65010"/>
            <a:ext cx="5839162" cy="668909"/>
          </a:xfrm>
        </p:spPr>
        <p:txBody>
          <a:bodyPr>
            <a:noAutofit/>
          </a:bodyPr>
          <a:lstStyle/>
          <a:p>
            <a:r>
              <a:rPr lang="en-US" sz="3200" dirty="0"/>
              <a:t>The Superiority of Love (vs. 1-3)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967" y="810490"/>
            <a:ext cx="8960066" cy="4904509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Without Love</a:t>
            </a:r>
          </a:p>
          <a:p>
            <a:pPr lvl="1"/>
            <a:r>
              <a:rPr lang="en-US" b="1" dirty="0"/>
              <a:t>I Am a Noisy Gong / Clanging Symbol (Just Noise)</a:t>
            </a:r>
          </a:p>
          <a:p>
            <a:pPr lvl="1"/>
            <a:r>
              <a:rPr lang="en-US" b="1" dirty="0"/>
              <a:t>I Am Nothing (Choosing to Love Makes us “Something”)</a:t>
            </a:r>
          </a:p>
          <a:p>
            <a:pPr lvl="1"/>
            <a:r>
              <a:rPr lang="en-US" b="1" dirty="0"/>
              <a:t>I Gain Nothing (No Spiritual Benefit)</a:t>
            </a:r>
          </a:p>
          <a:p>
            <a:r>
              <a:rPr lang="en-US" b="1" dirty="0"/>
              <a:t>Talent Can Exist Without Love</a:t>
            </a:r>
          </a:p>
          <a:p>
            <a:pPr lvl="1"/>
            <a:r>
              <a:rPr lang="en-US" b="1" dirty="0"/>
              <a:t>Extreme/Hyperbolic Gifts</a:t>
            </a:r>
          </a:p>
          <a:p>
            <a:pPr lvl="2"/>
            <a:r>
              <a:rPr lang="en-US" b="1" dirty="0"/>
              <a:t>Tongues of Men &amp; Angels (No Angelic Language in Bible)</a:t>
            </a:r>
          </a:p>
          <a:p>
            <a:pPr lvl="2"/>
            <a:r>
              <a:rPr lang="en-US" b="1" dirty="0"/>
              <a:t>Understanding Perfected </a:t>
            </a:r>
          </a:p>
          <a:p>
            <a:pPr lvl="2"/>
            <a:r>
              <a:rPr lang="en-US" b="1" dirty="0"/>
              <a:t>Faith to Move Mountains</a:t>
            </a:r>
          </a:p>
          <a:p>
            <a:pPr lvl="2"/>
            <a:r>
              <a:rPr lang="en-US" b="1" dirty="0"/>
              <a:t>Sacrificing All (Body to be Burned)</a:t>
            </a:r>
          </a:p>
          <a:p>
            <a:pPr lvl="1"/>
            <a:r>
              <a:rPr lang="en-US" b="1" dirty="0"/>
              <a:t>We Cannot Equate Our Talent With Mature Character</a:t>
            </a:r>
          </a:p>
          <a:p>
            <a:pPr marL="457200" lvl="1" indent="0">
              <a:buNone/>
            </a:pPr>
            <a:endParaRPr lang="en-US" b="1" dirty="0"/>
          </a:p>
        </p:txBody>
      </p:sp>
      <p:pic>
        <p:nvPicPr>
          <p:cNvPr id="4" name="Picture 3" descr="maxresdefaul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129" y="65010"/>
            <a:ext cx="3212871" cy="668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99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A0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968" y="65010"/>
            <a:ext cx="5839162" cy="668909"/>
          </a:xfrm>
        </p:spPr>
        <p:txBody>
          <a:bodyPr>
            <a:noAutofit/>
          </a:bodyPr>
          <a:lstStyle/>
          <a:p>
            <a:r>
              <a:rPr lang="en-US" sz="3500" dirty="0"/>
              <a:t>Characteristics of Love (vs. 4-7)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967" y="810491"/>
            <a:ext cx="4480033" cy="32992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200" b="1" u="sng" dirty="0"/>
              <a:t>Group 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b="1" dirty="0"/>
              <a:t>Patient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b="1" dirty="0"/>
              <a:t>Kind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b="1" dirty="0"/>
              <a:t>Does Not Envy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b="1" dirty="0"/>
              <a:t>Does Not Boast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b="1" dirty="0"/>
              <a:t>Not Arrogant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b="1" dirty="0"/>
              <a:t>Not Rude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b="1" dirty="0"/>
              <a:t>Doesn’t Insist on Own Way</a:t>
            </a:r>
          </a:p>
          <a:p>
            <a:pPr marL="0" indent="0" algn="ctr">
              <a:buNone/>
            </a:pPr>
            <a:endParaRPr lang="en-US" sz="2200" b="1" dirty="0"/>
          </a:p>
          <a:p>
            <a:pPr marL="457200" lvl="1" indent="0">
              <a:buNone/>
            </a:pPr>
            <a:endParaRPr lang="en-US" sz="2200" b="1" dirty="0"/>
          </a:p>
        </p:txBody>
      </p:sp>
      <p:pic>
        <p:nvPicPr>
          <p:cNvPr id="4" name="Picture 3" descr="maxresdefaul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129" y="65010"/>
            <a:ext cx="3212871" cy="668909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53A0EB6-1634-FD4D-AA3B-E4634B8C0EAE}"/>
              </a:ext>
            </a:extLst>
          </p:cNvPr>
          <p:cNvSpPr txBox="1">
            <a:spLocks/>
          </p:cNvSpPr>
          <p:nvPr/>
        </p:nvSpPr>
        <p:spPr>
          <a:xfrm>
            <a:off x="4572000" y="786246"/>
            <a:ext cx="4480033" cy="3318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896" indent="-342896" algn="l" defTabSz="457196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43" indent="-285747" algn="l" defTabSz="457196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88" indent="-228597" algn="l" defTabSz="457196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84" indent="-228597" algn="l" defTabSz="457196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79" indent="-228597" algn="l" defTabSz="457196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75" indent="-228597" algn="l" defTabSz="457196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70" indent="-228597" algn="l" defTabSz="457196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66" indent="-228597" algn="l" defTabSz="457196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61" indent="-228597" algn="l" defTabSz="457196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200" b="1" u="sng" dirty="0"/>
              <a:t>Group 2</a:t>
            </a:r>
          </a:p>
          <a:p>
            <a:pPr marL="571503" indent="-514350">
              <a:buFont typeface="+mj-lt"/>
              <a:buAutoNum type="arabicPeriod"/>
            </a:pPr>
            <a:r>
              <a:rPr lang="en-US" sz="2200" b="1" dirty="0"/>
              <a:t>Not Irritable</a:t>
            </a:r>
          </a:p>
          <a:p>
            <a:pPr marL="571503" indent="-514350">
              <a:buFont typeface="+mj-lt"/>
              <a:buAutoNum type="arabicPeriod"/>
            </a:pPr>
            <a:r>
              <a:rPr lang="en-US" sz="2200" b="1" dirty="0"/>
              <a:t>Keeps No Record</a:t>
            </a:r>
          </a:p>
          <a:p>
            <a:pPr marL="571503" indent="-514350">
              <a:buFont typeface="+mj-lt"/>
              <a:buAutoNum type="arabicPeriod"/>
            </a:pPr>
            <a:r>
              <a:rPr lang="en-US" sz="2200" b="1" dirty="0"/>
              <a:t>Rejoices With Truth</a:t>
            </a:r>
          </a:p>
          <a:p>
            <a:pPr marL="571503" indent="-514350">
              <a:buFont typeface="+mj-lt"/>
              <a:buAutoNum type="arabicPeriod"/>
            </a:pPr>
            <a:r>
              <a:rPr lang="en-US" sz="2200" b="1" dirty="0"/>
              <a:t>Bears All</a:t>
            </a:r>
          </a:p>
          <a:p>
            <a:pPr marL="571503" indent="-514350">
              <a:buFont typeface="+mj-lt"/>
              <a:buAutoNum type="arabicPeriod"/>
            </a:pPr>
            <a:r>
              <a:rPr lang="en-US" sz="2200" b="1" dirty="0"/>
              <a:t>Believes All</a:t>
            </a:r>
          </a:p>
          <a:p>
            <a:pPr marL="571503" indent="-514350">
              <a:buFont typeface="+mj-lt"/>
              <a:buAutoNum type="arabicPeriod"/>
            </a:pPr>
            <a:r>
              <a:rPr lang="en-US" sz="2200" b="1" dirty="0"/>
              <a:t>Hopes All</a:t>
            </a:r>
          </a:p>
          <a:p>
            <a:pPr marL="571503" indent="-514350">
              <a:buFont typeface="+mj-lt"/>
              <a:buAutoNum type="arabicPeriod"/>
            </a:pPr>
            <a:r>
              <a:rPr lang="en-US" sz="2200" b="1" dirty="0"/>
              <a:t>Endures All</a:t>
            </a:r>
          </a:p>
          <a:p>
            <a:pPr marL="0" indent="0" algn="ctr">
              <a:buFont typeface="Arial"/>
              <a:buNone/>
            </a:pPr>
            <a:endParaRPr lang="en-US" sz="2200" b="1" dirty="0"/>
          </a:p>
          <a:p>
            <a:pPr marL="457200" lvl="1" indent="0">
              <a:buFont typeface="Arial"/>
              <a:buNone/>
            </a:pPr>
            <a:endParaRPr lang="en-US" sz="22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082411-7E95-5D48-8BBC-903E86BC47A8}"/>
              </a:ext>
            </a:extLst>
          </p:cNvPr>
          <p:cNvSpPr txBox="1"/>
          <p:nvPr/>
        </p:nvSpPr>
        <p:spPr>
          <a:xfrm>
            <a:off x="1313543" y="4080537"/>
            <a:ext cx="651691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b="1" dirty="0"/>
              <a:t>Why is Love “Personified”?</a:t>
            </a:r>
          </a:p>
          <a:p>
            <a:pPr marL="342900" indent="-342900">
              <a:buFont typeface="+mj-lt"/>
              <a:buAutoNum type="arabicPeriod"/>
            </a:pPr>
            <a:endParaRPr lang="en-US" sz="2000" b="1" dirty="0"/>
          </a:p>
          <a:p>
            <a:pPr marL="342900" indent="-342900">
              <a:buFont typeface="+mj-lt"/>
              <a:buAutoNum type="arabicPeriod"/>
            </a:pPr>
            <a:r>
              <a:rPr lang="en-US" sz="2000" b="1" dirty="0"/>
              <a:t>How Would These Qualities Help the Corinthians?</a:t>
            </a:r>
          </a:p>
          <a:p>
            <a:pPr marL="342900" indent="-342900">
              <a:buFont typeface="+mj-lt"/>
              <a:buAutoNum type="arabicPeriod"/>
            </a:pPr>
            <a:endParaRPr lang="en-US" sz="2000" b="1" dirty="0"/>
          </a:p>
          <a:p>
            <a:pPr marL="342900" indent="-342900">
              <a:buFont typeface="+mj-lt"/>
              <a:buAutoNum type="arabicPeriod"/>
            </a:pPr>
            <a:r>
              <a:rPr lang="en-US" sz="2000" b="1" dirty="0"/>
              <a:t>What Makes Each Quality Challenging For you?</a:t>
            </a:r>
          </a:p>
          <a:p>
            <a:pPr marL="342900" indent="-342900">
              <a:buFont typeface="+mj-lt"/>
              <a:buAutoNum type="arabicPeriod"/>
            </a:pPr>
            <a:endParaRPr lang="en-US" sz="2000" b="1" dirty="0"/>
          </a:p>
          <a:p>
            <a:pPr marL="342900" indent="-342900">
              <a:buFont typeface="+mj-lt"/>
              <a:buAutoNum type="arabicPeriod"/>
            </a:pPr>
            <a:endParaRPr lang="en-US" sz="2000" b="1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31917A7-648D-C242-842E-48146FDF74D1}"/>
              </a:ext>
            </a:extLst>
          </p:cNvPr>
          <p:cNvCxnSpPr/>
          <p:nvPr/>
        </p:nvCxnSpPr>
        <p:spPr>
          <a:xfrm flipV="1">
            <a:off x="410440" y="4071289"/>
            <a:ext cx="8323118" cy="2387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293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A0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968" y="65010"/>
            <a:ext cx="5839162" cy="668909"/>
          </a:xfrm>
        </p:spPr>
        <p:txBody>
          <a:bodyPr>
            <a:noAutofit/>
          </a:bodyPr>
          <a:lstStyle/>
          <a:p>
            <a:r>
              <a:rPr lang="en-US" sz="3600" dirty="0"/>
              <a:t>Endurance of Love (vs. 8-13)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967" y="810490"/>
            <a:ext cx="8960066" cy="4904509"/>
          </a:xfrm>
        </p:spPr>
        <p:txBody>
          <a:bodyPr>
            <a:normAutofit/>
          </a:bodyPr>
          <a:lstStyle/>
          <a:p>
            <a:endParaRPr lang="en-US" b="1" dirty="0"/>
          </a:p>
          <a:p>
            <a:r>
              <a:rPr lang="en-US" b="1" dirty="0"/>
              <a:t>What Are the Things That Will “Pass Away”?</a:t>
            </a:r>
          </a:p>
          <a:p>
            <a:endParaRPr lang="en-US" b="1" dirty="0"/>
          </a:p>
          <a:p>
            <a:r>
              <a:rPr lang="en-US" b="1" dirty="0"/>
              <a:t>When Will These Things “Pass Away”? </a:t>
            </a:r>
          </a:p>
          <a:p>
            <a:endParaRPr lang="en-US" b="1" dirty="0"/>
          </a:p>
          <a:p>
            <a:r>
              <a:rPr lang="en-US" b="1" dirty="0"/>
              <a:t>What Does it Mean to Put Away Childish Things? </a:t>
            </a:r>
          </a:p>
          <a:p>
            <a:endParaRPr lang="en-US" b="1" dirty="0"/>
          </a:p>
          <a:p>
            <a:r>
              <a:rPr lang="en-US" b="1" dirty="0"/>
              <a:t>What Questions Do You Have About This Section? </a:t>
            </a: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4" name="Picture 3" descr="maxresdefaul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129" y="65010"/>
            <a:ext cx="3212871" cy="668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75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14417</TotalTime>
  <Words>416</Words>
  <Application>Microsoft Macintosh PowerPoint</Application>
  <PresentationFormat>On-screen Show (16:10)</PresentationFormat>
  <Paragraphs>113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The Most Excellent Way</vt:lpstr>
      <vt:lpstr>The Superiority of Love (vs. 1-3)</vt:lpstr>
      <vt:lpstr>Characteristics of Love (vs. 4-7)</vt:lpstr>
      <vt:lpstr>Endurance of Love (vs. 8-13)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Borlaug</dc:creator>
  <cp:lastModifiedBy>Erik Borlaug</cp:lastModifiedBy>
  <cp:revision>448</cp:revision>
  <cp:lastPrinted>2021-01-05T20:05:13Z</cp:lastPrinted>
  <dcterms:created xsi:type="dcterms:W3CDTF">2018-01-22T21:44:32Z</dcterms:created>
  <dcterms:modified xsi:type="dcterms:W3CDTF">2021-02-01T19:35:05Z</dcterms:modified>
</cp:coreProperties>
</file>