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28" r:id="rId2"/>
    <p:sldId id="295" r:id="rId3"/>
    <p:sldId id="316" r:id="rId4"/>
    <p:sldId id="317" r:id="rId5"/>
    <p:sldId id="319" r:id="rId6"/>
    <p:sldId id="322" r:id="rId7"/>
    <p:sldId id="323" r:id="rId8"/>
    <p:sldId id="326" r:id="rId9"/>
    <p:sldId id="320" r:id="rId10"/>
    <p:sldId id="308" r:id="rId1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60"/>
  </p:normalViewPr>
  <p:slideViewPr>
    <p:cSldViewPr snapToGrid="0">
      <p:cViewPr>
        <p:scale>
          <a:sx n="66" d="100"/>
          <a:sy n="66" d="100"/>
        </p:scale>
        <p:origin x="810" y="198"/>
      </p:cViewPr>
      <p:guideLst/>
    </p:cSldViewPr>
  </p:slideViewPr>
  <p:notesTextViewPr>
    <p:cViewPr>
      <p:scale>
        <a:sx n="1" d="1"/>
        <a:sy n="1" d="1"/>
      </p:scale>
      <p:origin x="0" y="0"/>
    </p:cViewPr>
  </p:notesTextViewPr>
  <p:sorterViewPr>
    <p:cViewPr>
      <p:scale>
        <a:sx n="125" d="100"/>
        <a:sy n="125" d="100"/>
      </p:scale>
      <p:origin x="0" y="-15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19" tIns="47110" rIns="94219" bIns="47110"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19" tIns="47110" rIns="94219" bIns="47110" rtlCol="0"/>
          <a:lstStyle>
            <a:lvl1pPr algn="r">
              <a:defRPr sz="1200"/>
            </a:lvl1pPr>
          </a:lstStyle>
          <a:p>
            <a:fld id="{00E7466B-C9D6-4684-96DF-C604404C7292}" type="datetimeFigureOut">
              <a:rPr lang="en-US" smtClean="0"/>
              <a:t>3/10/2021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19" tIns="47110" rIns="94219" bIns="47110"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9" tIns="47110" rIns="94219" bIns="471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4"/>
            <a:ext cx="3077739" cy="471053"/>
          </a:xfrm>
          <a:prstGeom prst="rect">
            <a:avLst/>
          </a:prstGeom>
        </p:spPr>
        <p:txBody>
          <a:bodyPr vert="horz" lIns="94219" tIns="47110" rIns="94219" bIns="4711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4"/>
            <a:ext cx="3077739" cy="471053"/>
          </a:xfrm>
          <a:prstGeom prst="rect">
            <a:avLst/>
          </a:prstGeom>
        </p:spPr>
        <p:txBody>
          <a:bodyPr vert="horz" lIns="94219" tIns="47110" rIns="94219" bIns="47110" rtlCol="0" anchor="b"/>
          <a:lstStyle>
            <a:lvl1pPr algn="r">
              <a:defRPr sz="1200"/>
            </a:lvl1pPr>
          </a:lstStyle>
          <a:p>
            <a:fld id="{30DC3403-530E-490B-9EC4-AF88ED0493C0}" type="slidenum">
              <a:rPr lang="en-US" smtClean="0"/>
              <a:t>‹#›</a:t>
            </a:fld>
            <a:endParaRPr lang="en-US"/>
          </a:p>
        </p:txBody>
      </p:sp>
    </p:spTree>
    <p:extLst>
      <p:ext uri="{BB962C8B-B14F-4D97-AF65-F5344CB8AC3E}">
        <p14:creationId xmlns:p14="http://schemas.microsoft.com/office/powerpoint/2010/main" val="1871689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C1B4D-F020-447E-B32D-FD82AB0018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DBA1D6-71A0-480A-994D-AF2F5FD9CA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DD27FB-59A8-4D28-89B2-93DFB659EDCC}"/>
              </a:ext>
            </a:extLst>
          </p:cNvPr>
          <p:cNvSpPr>
            <a:spLocks noGrp="1"/>
          </p:cNvSpPr>
          <p:nvPr>
            <p:ph type="dt" sz="half" idx="10"/>
          </p:nvPr>
        </p:nvSpPr>
        <p:spPr/>
        <p:txBody>
          <a:bodyPr/>
          <a:lstStyle/>
          <a:p>
            <a:fld id="{E38E3240-1156-4AEA-A907-5FA047F6490E}" type="datetimeFigureOut">
              <a:rPr lang="en-US" smtClean="0"/>
              <a:t>3/10/2021</a:t>
            </a:fld>
            <a:endParaRPr lang="en-US"/>
          </a:p>
        </p:txBody>
      </p:sp>
      <p:sp>
        <p:nvSpPr>
          <p:cNvPr id="5" name="Footer Placeholder 4">
            <a:extLst>
              <a:ext uri="{FF2B5EF4-FFF2-40B4-BE49-F238E27FC236}">
                <a16:creationId xmlns:a16="http://schemas.microsoft.com/office/drawing/2014/main" id="{41FF578C-4BAB-4733-9F9B-76B2A3C78D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29BDD6-A89D-4432-AE1D-57C9D41374E4}"/>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79777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00280-6A6C-4405-85F4-CCD748CF4E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5CCE92-9D74-4D8C-A169-3FDB9B1623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49E37B-142F-45A6-92BC-66D91E7B430D}"/>
              </a:ext>
            </a:extLst>
          </p:cNvPr>
          <p:cNvSpPr>
            <a:spLocks noGrp="1"/>
          </p:cNvSpPr>
          <p:nvPr>
            <p:ph type="dt" sz="half" idx="10"/>
          </p:nvPr>
        </p:nvSpPr>
        <p:spPr/>
        <p:txBody>
          <a:bodyPr/>
          <a:lstStyle/>
          <a:p>
            <a:fld id="{E38E3240-1156-4AEA-A907-5FA047F6490E}" type="datetimeFigureOut">
              <a:rPr lang="en-US" smtClean="0"/>
              <a:t>3/10/2021</a:t>
            </a:fld>
            <a:endParaRPr lang="en-US"/>
          </a:p>
        </p:txBody>
      </p:sp>
      <p:sp>
        <p:nvSpPr>
          <p:cNvPr id="5" name="Footer Placeholder 4">
            <a:extLst>
              <a:ext uri="{FF2B5EF4-FFF2-40B4-BE49-F238E27FC236}">
                <a16:creationId xmlns:a16="http://schemas.microsoft.com/office/drawing/2014/main" id="{E063FD18-A547-42B5-B58C-2B0324DBFB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A7E3A6-33C5-44DE-99F8-922E381DACC5}"/>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1593437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CC562D-BE40-43E0-A35F-FED18ABF85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57EFAF-44BB-4B85-8089-0D84721BBD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05AD86-8E10-4FB1-8EA2-510D9A95ADFD}"/>
              </a:ext>
            </a:extLst>
          </p:cNvPr>
          <p:cNvSpPr>
            <a:spLocks noGrp="1"/>
          </p:cNvSpPr>
          <p:nvPr>
            <p:ph type="dt" sz="half" idx="10"/>
          </p:nvPr>
        </p:nvSpPr>
        <p:spPr/>
        <p:txBody>
          <a:bodyPr/>
          <a:lstStyle/>
          <a:p>
            <a:fld id="{E38E3240-1156-4AEA-A907-5FA047F6490E}" type="datetimeFigureOut">
              <a:rPr lang="en-US" smtClean="0"/>
              <a:t>3/10/2021</a:t>
            </a:fld>
            <a:endParaRPr lang="en-US"/>
          </a:p>
        </p:txBody>
      </p:sp>
      <p:sp>
        <p:nvSpPr>
          <p:cNvPr id="5" name="Footer Placeholder 4">
            <a:extLst>
              <a:ext uri="{FF2B5EF4-FFF2-40B4-BE49-F238E27FC236}">
                <a16:creationId xmlns:a16="http://schemas.microsoft.com/office/drawing/2014/main" id="{E02FB8D4-1170-48E4-BAAB-178F163EF2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FF7848-E394-4B30-B12E-172CC533BF7F}"/>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35343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F17DB-BE56-48D7-AD4F-B7067C5C6F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83FA18-6334-48C8-991F-7B790E6DC0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222A0C-4C7E-40A7-8190-BA119216D3FD}"/>
              </a:ext>
            </a:extLst>
          </p:cNvPr>
          <p:cNvSpPr>
            <a:spLocks noGrp="1"/>
          </p:cNvSpPr>
          <p:nvPr>
            <p:ph type="dt" sz="half" idx="10"/>
          </p:nvPr>
        </p:nvSpPr>
        <p:spPr/>
        <p:txBody>
          <a:bodyPr/>
          <a:lstStyle/>
          <a:p>
            <a:fld id="{E38E3240-1156-4AEA-A907-5FA047F6490E}" type="datetimeFigureOut">
              <a:rPr lang="en-US" smtClean="0"/>
              <a:t>3/10/2021</a:t>
            </a:fld>
            <a:endParaRPr lang="en-US"/>
          </a:p>
        </p:txBody>
      </p:sp>
      <p:sp>
        <p:nvSpPr>
          <p:cNvPr id="5" name="Footer Placeholder 4">
            <a:extLst>
              <a:ext uri="{FF2B5EF4-FFF2-40B4-BE49-F238E27FC236}">
                <a16:creationId xmlns:a16="http://schemas.microsoft.com/office/drawing/2014/main" id="{14C49613-2CC6-4B38-9067-819A4A69EA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1D65F-9800-4E44-A9CB-D214AC35B769}"/>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314059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85668-F384-4268-8D46-70F93E1541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67C778-FA43-41A3-A94D-5BC1173409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A02991-AB7F-47DD-B55B-8EDA2FF50097}"/>
              </a:ext>
            </a:extLst>
          </p:cNvPr>
          <p:cNvSpPr>
            <a:spLocks noGrp="1"/>
          </p:cNvSpPr>
          <p:nvPr>
            <p:ph type="dt" sz="half" idx="10"/>
          </p:nvPr>
        </p:nvSpPr>
        <p:spPr/>
        <p:txBody>
          <a:bodyPr/>
          <a:lstStyle/>
          <a:p>
            <a:fld id="{E38E3240-1156-4AEA-A907-5FA047F6490E}" type="datetimeFigureOut">
              <a:rPr lang="en-US" smtClean="0"/>
              <a:t>3/10/2021</a:t>
            </a:fld>
            <a:endParaRPr lang="en-US"/>
          </a:p>
        </p:txBody>
      </p:sp>
      <p:sp>
        <p:nvSpPr>
          <p:cNvPr id="5" name="Footer Placeholder 4">
            <a:extLst>
              <a:ext uri="{FF2B5EF4-FFF2-40B4-BE49-F238E27FC236}">
                <a16:creationId xmlns:a16="http://schemas.microsoft.com/office/drawing/2014/main" id="{1F30E1A2-7955-44F8-9A5B-32C852F1DC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9EB284-F31E-4EB7-9C42-EEAF0A399815}"/>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334749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037A7-C39C-415F-BD16-3484A85788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08AC58-4551-4BC4-B43A-45330D6FF1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BE7226-5251-4157-93B0-614DEAEEA2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90160D-100E-4272-B198-DACEFDBECA0F}"/>
              </a:ext>
            </a:extLst>
          </p:cNvPr>
          <p:cNvSpPr>
            <a:spLocks noGrp="1"/>
          </p:cNvSpPr>
          <p:nvPr>
            <p:ph type="dt" sz="half" idx="10"/>
          </p:nvPr>
        </p:nvSpPr>
        <p:spPr/>
        <p:txBody>
          <a:bodyPr/>
          <a:lstStyle/>
          <a:p>
            <a:fld id="{E38E3240-1156-4AEA-A907-5FA047F6490E}" type="datetimeFigureOut">
              <a:rPr lang="en-US" smtClean="0"/>
              <a:t>3/10/2021</a:t>
            </a:fld>
            <a:endParaRPr lang="en-US"/>
          </a:p>
        </p:txBody>
      </p:sp>
      <p:sp>
        <p:nvSpPr>
          <p:cNvPr id="6" name="Footer Placeholder 5">
            <a:extLst>
              <a:ext uri="{FF2B5EF4-FFF2-40B4-BE49-F238E27FC236}">
                <a16:creationId xmlns:a16="http://schemas.microsoft.com/office/drawing/2014/main" id="{33790A91-C0FD-4738-AD64-DBAE867FAE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87D3D-D392-4FB6-B40F-84F419CBE4DB}"/>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384428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E54E1-F8C2-4A42-A461-8B37C39EA0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031FED-4A3A-4EF5-B691-27240374CE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77D8D6-E97F-49DD-97A7-51D1832145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DBDDED-FCA2-443D-A38D-D9E1AF0FC0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8EF18D-1185-42A5-8875-5998AF1960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F7FD23-EBEC-4FE6-8539-902218E537C2}"/>
              </a:ext>
            </a:extLst>
          </p:cNvPr>
          <p:cNvSpPr>
            <a:spLocks noGrp="1"/>
          </p:cNvSpPr>
          <p:nvPr>
            <p:ph type="dt" sz="half" idx="10"/>
          </p:nvPr>
        </p:nvSpPr>
        <p:spPr/>
        <p:txBody>
          <a:bodyPr/>
          <a:lstStyle/>
          <a:p>
            <a:fld id="{E38E3240-1156-4AEA-A907-5FA047F6490E}" type="datetimeFigureOut">
              <a:rPr lang="en-US" smtClean="0"/>
              <a:t>3/10/2021</a:t>
            </a:fld>
            <a:endParaRPr lang="en-US"/>
          </a:p>
        </p:txBody>
      </p:sp>
      <p:sp>
        <p:nvSpPr>
          <p:cNvPr id="8" name="Footer Placeholder 7">
            <a:extLst>
              <a:ext uri="{FF2B5EF4-FFF2-40B4-BE49-F238E27FC236}">
                <a16:creationId xmlns:a16="http://schemas.microsoft.com/office/drawing/2014/main" id="{42AD5096-4F8D-434D-BEF2-850454CC42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367C99-4E47-4CF8-BAD2-AF5E249C3C94}"/>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1675714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B7B41-C217-46AA-8ABA-2CDBF7625A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CD3DC4-1F11-416E-9EB1-67FFB7D16D63}"/>
              </a:ext>
            </a:extLst>
          </p:cNvPr>
          <p:cNvSpPr>
            <a:spLocks noGrp="1"/>
          </p:cNvSpPr>
          <p:nvPr>
            <p:ph type="dt" sz="half" idx="10"/>
          </p:nvPr>
        </p:nvSpPr>
        <p:spPr/>
        <p:txBody>
          <a:bodyPr/>
          <a:lstStyle/>
          <a:p>
            <a:fld id="{E38E3240-1156-4AEA-A907-5FA047F6490E}" type="datetimeFigureOut">
              <a:rPr lang="en-US" smtClean="0"/>
              <a:t>3/10/2021</a:t>
            </a:fld>
            <a:endParaRPr lang="en-US"/>
          </a:p>
        </p:txBody>
      </p:sp>
      <p:sp>
        <p:nvSpPr>
          <p:cNvPr id="4" name="Footer Placeholder 3">
            <a:extLst>
              <a:ext uri="{FF2B5EF4-FFF2-40B4-BE49-F238E27FC236}">
                <a16:creationId xmlns:a16="http://schemas.microsoft.com/office/drawing/2014/main" id="{D8967F37-A666-48A1-800E-43FDF3D0D6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6F58FC-99AD-47FA-8026-ECE64DB0AFDB}"/>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420945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2DD1BE-637A-4559-AFD4-76C0EBE02E10}"/>
              </a:ext>
            </a:extLst>
          </p:cNvPr>
          <p:cNvSpPr>
            <a:spLocks noGrp="1"/>
          </p:cNvSpPr>
          <p:nvPr>
            <p:ph type="dt" sz="half" idx="10"/>
          </p:nvPr>
        </p:nvSpPr>
        <p:spPr/>
        <p:txBody>
          <a:bodyPr/>
          <a:lstStyle/>
          <a:p>
            <a:fld id="{E38E3240-1156-4AEA-A907-5FA047F6490E}" type="datetimeFigureOut">
              <a:rPr lang="en-US" smtClean="0"/>
              <a:t>3/10/2021</a:t>
            </a:fld>
            <a:endParaRPr lang="en-US"/>
          </a:p>
        </p:txBody>
      </p:sp>
      <p:sp>
        <p:nvSpPr>
          <p:cNvPr id="3" name="Footer Placeholder 2">
            <a:extLst>
              <a:ext uri="{FF2B5EF4-FFF2-40B4-BE49-F238E27FC236}">
                <a16:creationId xmlns:a16="http://schemas.microsoft.com/office/drawing/2014/main" id="{3FF087A9-6978-4D9B-A355-7EBD39ED47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8BA965-CA49-4DD4-8367-51EE5F752164}"/>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334357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F1C90-E3F0-4477-8854-F944B1F2C1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054785-025C-48AC-BC1F-B5E4AB9C30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7D409A-673A-4384-A112-7B9D8E4366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0D15AB-8434-4F3E-96E9-A4536BC83FC0}"/>
              </a:ext>
            </a:extLst>
          </p:cNvPr>
          <p:cNvSpPr>
            <a:spLocks noGrp="1"/>
          </p:cNvSpPr>
          <p:nvPr>
            <p:ph type="dt" sz="half" idx="10"/>
          </p:nvPr>
        </p:nvSpPr>
        <p:spPr/>
        <p:txBody>
          <a:bodyPr/>
          <a:lstStyle/>
          <a:p>
            <a:fld id="{E38E3240-1156-4AEA-A907-5FA047F6490E}" type="datetimeFigureOut">
              <a:rPr lang="en-US" smtClean="0"/>
              <a:t>3/10/2021</a:t>
            </a:fld>
            <a:endParaRPr lang="en-US"/>
          </a:p>
        </p:txBody>
      </p:sp>
      <p:sp>
        <p:nvSpPr>
          <p:cNvPr id="6" name="Footer Placeholder 5">
            <a:extLst>
              <a:ext uri="{FF2B5EF4-FFF2-40B4-BE49-F238E27FC236}">
                <a16:creationId xmlns:a16="http://schemas.microsoft.com/office/drawing/2014/main" id="{D1EB73F6-C189-4A5B-9457-E1349D80EA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8D9A7A-6580-4387-9551-D53C38AF9C33}"/>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3808227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B35BC-3D21-4B42-A7F0-856BD4567F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E923A0-5C5E-4466-8DE8-6C5E92A18B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48EA53-A27B-4450-A103-B3036ECE11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DB60C2-1DCB-47CD-B1FD-FB42945137E0}"/>
              </a:ext>
            </a:extLst>
          </p:cNvPr>
          <p:cNvSpPr>
            <a:spLocks noGrp="1"/>
          </p:cNvSpPr>
          <p:nvPr>
            <p:ph type="dt" sz="half" idx="10"/>
          </p:nvPr>
        </p:nvSpPr>
        <p:spPr/>
        <p:txBody>
          <a:bodyPr/>
          <a:lstStyle/>
          <a:p>
            <a:fld id="{E38E3240-1156-4AEA-A907-5FA047F6490E}" type="datetimeFigureOut">
              <a:rPr lang="en-US" smtClean="0"/>
              <a:t>3/10/2021</a:t>
            </a:fld>
            <a:endParaRPr lang="en-US"/>
          </a:p>
        </p:txBody>
      </p:sp>
      <p:sp>
        <p:nvSpPr>
          <p:cNvPr id="6" name="Footer Placeholder 5">
            <a:extLst>
              <a:ext uri="{FF2B5EF4-FFF2-40B4-BE49-F238E27FC236}">
                <a16:creationId xmlns:a16="http://schemas.microsoft.com/office/drawing/2014/main" id="{66428ED5-CE08-4222-9816-0E1464E9E9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C97F54-52A9-4F06-82F6-2CEB8F66E1D2}"/>
              </a:ext>
            </a:extLst>
          </p:cNvPr>
          <p:cNvSpPr>
            <a:spLocks noGrp="1"/>
          </p:cNvSpPr>
          <p:nvPr>
            <p:ph type="sldNum" sz="quarter" idx="12"/>
          </p:nvPr>
        </p:nvSpPr>
        <p:spPr/>
        <p:txBody>
          <a:bodyPr/>
          <a:lstStyle/>
          <a:p>
            <a:fld id="{AA070C9B-0A3D-4E75-B40A-D589489A0E4E}" type="slidenum">
              <a:rPr lang="en-US" smtClean="0"/>
              <a:t>‹#›</a:t>
            </a:fld>
            <a:endParaRPr lang="en-US"/>
          </a:p>
        </p:txBody>
      </p:sp>
    </p:spTree>
    <p:extLst>
      <p:ext uri="{BB962C8B-B14F-4D97-AF65-F5344CB8AC3E}">
        <p14:creationId xmlns:p14="http://schemas.microsoft.com/office/powerpoint/2010/main" val="3940637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88BABD-47E8-41DB-ADD6-4E1C77625D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9C8938-1B27-488C-9CAC-5C054652A0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C27CAE-EEC2-4FA7-869E-9FE39F329D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E3240-1156-4AEA-A907-5FA047F6490E}" type="datetimeFigureOut">
              <a:rPr lang="en-US" smtClean="0"/>
              <a:t>3/10/2021</a:t>
            </a:fld>
            <a:endParaRPr lang="en-US"/>
          </a:p>
        </p:txBody>
      </p:sp>
      <p:sp>
        <p:nvSpPr>
          <p:cNvPr id="5" name="Footer Placeholder 4">
            <a:extLst>
              <a:ext uri="{FF2B5EF4-FFF2-40B4-BE49-F238E27FC236}">
                <a16:creationId xmlns:a16="http://schemas.microsoft.com/office/drawing/2014/main" id="{85715ABB-B675-4EBF-A9E9-BC1CE115C8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69EAF3-678F-42E8-BB04-3DBDDB724C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70C9B-0A3D-4E75-B40A-D589489A0E4E}" type="slidenum">
              <a:rPr lang="en-US" smtClean="0"/>
              <a:t>‹#›</a:t>
            </a:fld>
            <a:endParaRPr lang="en-US"/>
          </a:p>
        </p:txBody>
      </p:sp>
    </p:spTree>
    <p:extLst>
      <p:ext uri="{BB962C8B-B14F-4D97-AF65-F5344CB8AC3E}">
        <p14:creationId xmlns:p14="http://schemas.microsoft.com/office/powerpoint/2010/main" val="529486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82295-1FF7-4803-B142-B96BA6266768}"/>
              </a:ext>
            </a:extLst>
          </p:cNvPr>
          <p:cNvSpPr>
            <a:spLocks noGrp="1"/>
          </p:cNvSpPr>
          <p:nvPr>
            <p:ph type="title"/>
          </p:nvPr>
        </p:nvSpPr>
        <p:spPr/>
        <p:txBody>
          <a:bodyPr/>
          <a:lstStyle/>
          <a:p>
            <a:r>
              <a:rPr lang="en-US" b="1" dirty="0"/>
              <a:t>Assignments for Sunday Zoom Class at 5</a:t>
            </a:r>
            <a:br>
              <a:rPr lang="en-US" b="1" dirty="0"/>
            </a:br>
            <a:r>
              <a:rPr lang="en-US" sz="3200" b="1" dirty="0"/>
              <a:t>Any volunteers for a short report on:</a:t>
            </a:r>
            <a:endParaRPr lang="en-US" b="1" dirty="0"/>
          </a:p>
        </p:txBody>
      </p:sp>
      <p:sp>
        <p:nvSpPr>
          <p:cNvPr id="3" name="Content Placeholder 2">
            <a:extLst>
              <a:ext uri="{FF2B5EF4-FFF2-40B4-BE49-F238E27FC236}">
                <a16:creationId xmlns:a16="http://schemas.microsoft.com/office/drawing/2014/main" id="{746FFA8C-D33E-4812-A90B-8986843C2386}"/>
              </a:ext>
            </a:extLst>
          </p:cNvPr>
          <p:cNvSpPr>
            <a:spLocks noGrp="1"/>
          </p:cNvSpPr>
          <p:nvPr>
            <p:ph idx="1"/>
          </p:nvPr>
        </p:nvSpPr>
        <p:spPr>
          <a:xfrm>
            <a:off x="3273286" y="1825625"/>
            <a:ext cx="8080513" cy="4667250"/>
          </a:xfrm>
        </p:spPr>
        <p:txBody>
          <a:bodyPr/>
          <a:lstStyle/>
          <a:p>
            <a:r>
              <a:rPr lang="en-US" dirty="0"/>
              <a:t>Fornication</a:t>
            </a:r>
          </a:p>
          <a:p>
            <a:r>
              <a:rPr lang="en-US" dirty="0"/>
              <a:t>Uncleanness</a:t>
            </a:r>
          </a:p>
          <a:p>
            <a:r>
              <a:rPr lang="en-US" dirty="0"/>
              <a:t>Evil Desire</a:t>
            </a:r>
          </a:p>
          <a:p>
            <a:r>
              <a:rPr lang="en-US" dirty="0"/>
              <a:t>Covetousness</a:t>
            </a:r>
          </a:p>
          <a:p>
            <a:r>
              <a:rPr lang="en-US" dirty="0"/>
              <a:t>Anger</a:t>
            </a:r>
          </a:p>
          <a:p>
            <a:r>
              <a:rPr lang="en-US" dirty="0"/>
              <a:t>Wrath</a:t>
            </a:r>
          </a:p>
          <a:p>
            <a:r>
              <a:rPr lang="en-US" dirty="0"/>
              <a:t>Malice</a:t>
            </a:r>
          </a:p>
          <a:p>
            <a:r>
              <a:rPr lang="en-US" dirty="0"/>
              <a:t>Blasphemy</a:t>
            </a:r>
          </a:p>
          <a:p>
            <a:r>
              <a:rPr lang="en-US" dirty="0"/>
              <a:t>Filthy Language</a:t>
            </a:r>
          </a:p>
        </p:txBody>
      </p:sp>
    </p:spTree>
    <p:extLst>
      <p:ext uri="{BB962C8B-B14F-4D97-AF65-F5344CB8AC3E}">
        <p14:creationId xmlns:p14="http://schemas.microsoft.com/office/powerpoint/2010/main" val="954208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480DDC7-0210-4E23-AE23-BA6B3492D47A}"/>
              </a:ext>
            </a:extLst>
          </p:cNvPr>
          <p:cNvSpPr>
            <a:spLocks noGrp="1"/>
          </p:cNvSpPr>
          <p:nvPr>
            <p:ph type="title"/>
          </p:nvPr>
        </p:nvSpPr>
        <p:spPr>
          <a:xfrm>
            <a:off x="464456" y="365125"/>
            <a:ext cx="10889344" cy="1325563"/>
          </a:xfrm>
        </p:spPr>
        <p:txBody>
          <a:bodyPr/>
          <a:lstStyle/>
          <a:p>
            <a:r>
              <a:rPr lang="en-US" b="1" dirty="0"/>
              <a:t>Colossians 2:6-10</a:t>
            </a:r>
          </a:p>
        </p:txBody>
      </p:sp>
      <p:sp>
        <p:nvSpPr>
          <p:cNvPr id="7" name="TextBox 6">
            <a:extLst>
              <a:ext uri="{FF2B5EF4-FFF2-40B4-BE49-F238E27FC236}">
                <a16:creationId xmlns:a16="http://schemas.microsoft.com/office/drawing/2014/main" id="{4E5CF8D9-BADF-456D-9AD0-9167A4FFDF0F}"/>
              </a:ext>
            </a:extLst>
          </p:cNvPr>
          <p:cNvSpPr txBox="1"/>
          <p:nvPr/>
        </p:nvSpPr>
        <p:spPr>
          <a:xfrm>
            <a:off x="391885" y="1335314"/>
            <a:ext cx="11335659" cy="5293757"/>
          </a:xfrm>
          <a:prstGeom prst="rect">
            <a:avLst/>
          </a:prstGeom>
          <a:noFill/>
        </p:spPr>
        <p:txBody>
          <a:bodyPr wrap="square" rtlCol="0">
            <a:spAutoFit/>
          </a:bodyPr>
          <a:lstStyle/>
          <a:p>
            <a:pPr algn="l"/>
            <a:r>
              <a:rPr lang="en-US" sz="3200" b="1" i="0" baseline="30000" dirty="0">
                <a:solidFill>
                  <a:srgbClr val="000000"/>
                </a:solidFill>
                <a:effectLst/>
                <a:latin typeface="system-ui"/>
              </a:rPr>
              <a:t>6 </a:t>
            </a:r>
            <a:r>
              <a:rPr lang="en-US" sz="3200" b="0" i="0" dirty="0">
                <a:solidFill>
                  <a:srgbClr val="000000"/>
                </a:solidFill>
                <a:effectLst/>
                <a:latin typeface="system-ui"/>
              </a:rPr>
              <a:t>As you therefore have received Christ Jesus the Lord,                        so walk in Him, </a:t>
            </a:r>
            <a:r>
              <a:rPr lang="en-US" sz="3200" b="1" i="0" baseline="30000" dirty="0">
                <a:solidFill>
                  <a:srgbClr val="000000"/>
                </a:solidFill>
                <a:effectLst/>
                <a:latin typeface="system-ui"/>
              </a:rPr>
              <a:t>7 </a:t>
            </a:r>
            <a:r>
              <a:rPr lang="en-US" sz="3200" b="0" i="0" dirty="0">
                <a:solidFill>
                  <a:srgbClr val="000000"/>
                </a:solidFill>
                <a:effectLst/>
                <a:latin typeface="system-ui"/>
              </a:rPr>
              <a:t>rooted and built up in Him and                                    established in the faith, as you have been taught,                             abounding in it with thanksgiving.</a:t>
            </a:r>
          </a:p>
          <a:p>
            <a:pPr algn="l"/>
            <a:r>
              <a:rPr lang="en-US" sz="3200" b="1" i="0" baseline="30000" dirty="0">
                <a:solidFill>
                  <a:srgbClr val="000000"/>
                </a:solidFill>
                <a:effectLst/>
                <a:latin typeface="system-ui"/>
              </a:rPr>
              <a:t>8 </a:t>
            </a:r>
            <a:r>
              <a:rPr lang="en-US" sz="3200" b="0" i="0" dirty="0">
                <a:solidFill>
                  <a:srgbClr val="000000"/>
                </a:solidFill>
                <a:effectLst/>
                <a:latin typeface="system-ui"/>
              </a:rPr>
              <a:t>Beware lest anyone cheat you through philosophy and           empty deceit, according to the tradition of men, according to the basic principles of the world, and not according to Christ..                 </a:t>
            </a:r>
            <a:r>
              <a:rPr lang="en-US" sz="3200" b="1" i="0" baseline="30000" dirty="0">
                <a:solidFill>
                  <a:srgbClr val="000000"/>
                </a:solidFill>
                <a:effectLst/>
                <a:latin typeface="system-ui"/>
              </a:rPr>
              <a:t>9 </a:t>
            </a:r>
            <a:r>
              <a:rPr lang="en-US" sz="3200" b="0" i="0" dirty="0">
                <a:solidFill>
                  <a:srgbClr val="000000"/>
                </a:solidFill>
                <a:effectLst/>
                <a:latin typeface="system-ui"/>
              </a:rPr>
              <a:t>For in Him dwells all the fullness of the Godhead bodily; </a:t>
            </a:r>
            <a:r>
              <a:rPr lang="en-US" sz="3200" b="1" i="0" baseline="30000" dirty="0">
                <a:solidFill>
                  <a:srgbClr val="000000"/>
                </a:solidFill>
                <a:effectLst/>
                <a:latin typeface="system-ui"/>
              </a:rPr>
              <a:t>10 </a:t>
            </a:r>
            <a:r>
              <a:rPr lang="en-US" sz="3200" b="0" i="0" dirty="0">
                <a:solidFill>
                  <a:srgbClr val="000000"/>
                </a:solidFill>
                <a:effectLst/>
                <a:latin typeface="system-ui"/>
              </a:rPr>
              <a:t>and you are complete in Him, who is the head of all</a:t>
            </a:r>
            <a:r>
              <a:rPr lang="en-US" sz="3200" b="0" i="0" baseline="30000" dirty="0">
                <a:solidFill>
                  <a:srgbClr val="000000"/>
                </a:solidFill>
                <a:effectLst/>
                <a:latin typeface="system-ui"/>
              </a:rPr>
              <a:t>]</a:t>
            </a:r>
            <a:r>
              <a:rPr lang="en-US" sz="3200" b="0" i="0" dirty="0">
                <a:solidFill>
                  <a:srgbClr val="000000"/>
                </a:solidFill>
                <a:effectLst/>
                <a:latin typeface="system-ui"/>
              </a:rPr>
              <a:t>principality and power.</a:t>
            </a:r>
          </a:p>
          <a:p>
            <a:endParaRPr lang="en-US" dirty="0"/>
          </a:p>
        </p:txBody>
      </p:sp>
      <p:cxnSp>
        <p:nvCxnSpPr>
          <p:cNvPr id="8" name="Straight Connector 7">
            <a:extLst>
              <a:ext uri="{FF2B5EF4-FFF2-40B4-BE49-F238E27FC236}">
                <a16:creationId xmlns:a16="http://schemas.microsoft.com/office/drawing/2014/main" id="{6DAEAA59-B46B-4D82-BD57-952920F30AA5}"/>
              </a:ext>
            </a:extLst>
          </p:cNvPr>
          <p:cNvCxnSpPr>
            <a:cxnSpLocks/>
          </p:cNvCxnSpPr>
          <p:nvPr/>
        </p:nvCxnSpPr>
        <p:spPr>
          <a:xfrm>
            <a:off x="3512455" y="1865086"/>
            <a:ext cx="5660574"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4B9D28F-FA74-482B-908A-5A8F1B9CF99F}"/>
              </a:ext>
            </a:extLst>
          </p:cNvPr>
          <p:cNvCxnSpPr>
            <a:cxnSpLocks/>
          </p:cNvCxnSpPr>
          <p:nvPr/>
        </p:nvCxnSpPr>
        <p:spPr>
          <a:xfrm>
            <a:off x="464456" y="2351314"/>
            <a:ext cx="2380344"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D31AF20-3C38-4D03-9D0B-184F4502B193}"/>
              </a:ext>
            </a:extLst>
          </p:cNvPr>
          <p:cNvCxnSpPr>
            <a:cxnSpLocks/>
          </p:cNvCxnSpPr>
          <p:nvPr/>
        </p:nvCxnSpPr>
        <p:spPr>
          <a:xfrm>
            <a:off x="3294742" y="2351314"/>
            <a:ext cx="4252687"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AD99E59-32E4-4B4E-8B1D-EDA36F4C8285}"/>
              </a:ext>
            </a:extLst>
          </p:cNvPr>
          <p:cNvCxnSpPr>
            <a:cxnSpLocks/>
          </p:cNvCxnSpPr>
          <p:nvPr/>
        </p:nvCxnSpPr>
        <p:spPr>
          <a:xfrm>
            <a:off x="464456" y="2837545"/>
            <a:ext cx="373742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15DB0A0-6356-46BF-99A1-D723D12FDBF6}"/>
              </a:ext>
            </a:extLst>
          </p:cNvPr>
          <p:cNvCxnSpPr>
            <a:cxnSpLocks/>
          </p:cNvCxnSpPr>
          <p:nvPr/>
        </p:nvCxnSpPr>
        <p:spPr>
          <a:xfrm>
            <a:off x="4455885" y="2837545"/>
            <a:ext cx="4005944"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2BDC3F5-9595-4C7C-8D72-6C648DF6989C}"/>
              </a:ext>
            </a:extLst>
          </p:cNvPr>
          <p:cNvCxnSpPr>
            <a:cxnSpLocks/>
          </p:cNvCxnSpPr>
          <p:nvPr/>
        </p:nvCxnSpPr>
        <p:spPr>
          <a:xfrm>
            <a:off x="602342" y="3294745"/>
            <a:ext cx="5306786"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170EAE2-5C41-4EF4-9F56-F07248ED71D1}"/>
              </a:ext>
            </a:extLst>
          </p:cNvPr>
          <p:cNvCxnSpPr>
            <a:cxnSpLocks/>
          </p:cNvCxnSpPr>
          <p:nvPr/>
        </p:nvCxnSpPr>
        <p:spPr>
          <a:xfrm>
            <a:off x="602342" y="5246916"/>
            <a:ext cx="911225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DC63B68-9844-4E37-869B-599483AD0185}"/>
              </a:ext>
            </a:extLst>
          </p:cNvPr>
          <p:cNvCxnSpPr>
            <a:cxnSpLocks/>
          </p:cNvCxnSpPr>
          <p:nvPr/>
        </p:nvCxnSpPr>
        <p:spPr>
          <a:xfrm>
            <a:off x="464456" y="5725888"/>
            <a:ext cx="399142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774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Colossae | Heart Soil">
            <a:extLst>
              <a:ext uri="{FF2B5EF4-FFF2-40B4-BE49-F238E27FC236}">
                <a16:creationId xmlns:a16="http://schemas.microsoft.com/office/drawing/2014/main" id="{0A61448D-613C-4270-9E71-9106C3CAA7BD}"/>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t="10511" b="13986"/>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39" name="Rectangle 32">
            <a:extLst>
              <a:ext uri="{FF2B5EF4-FFF2-40B4-BE49-F238E27FC236}">
                <a16:creationId xmlns:a16="http://schemas.microsoft.com/office/drawing/2014/main" id="{D38A241E-0395-41E5-8607-BAA2799A4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4892040"/>
            <a:ext cx="12191999" cy="1965960"/>
          </a:xfrm>
          <a:prstGeom prst="rect">
            <a:avLst/>
          </a:prstGeom>
          <a:solidFill>
            <a:schemeClr val="bg1">
              <a:alpha val="7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4044F9A-55DB-4DA4-B4AC-9A84200E2322}"/>
              </a:ext>
            </a:extLst>
          </p:cNvPr>
          <p:cNvSpPr>
            <a:spLocks noGrp="1"/>
          </p:cNvSpPr>
          <p:nvPr>
            <p:ph type="ctrTitle"/>
          </p:nvPr>
        </p:nvSpPr>
        <p:spPr>
          <a:xfrm>
            <a:off x="969264" y="5154168"/>
            <a:ext cx="6973204" cy="1261872"/>
          </a:xfrm>
        </p:spPr>
        <p:txBody>
          <a:bodyPr anchor="ctr">
            <a:normAutofit/>
          </a:bodyPr>
          <a:lstStyle/>
          <a:p>
            <a:pPr algn="l"/>
            <a:r>
              <a:rPr lang="en-US" sz="4800" b="1">
                <a:solidFill>
                  <a:schemeClr val="tx1">
                    <a:lumMod val="85000"/>
                    <a:lumOff val="15000"/>
                  </a:schemeClr>
                </a:solidFill>
                <a:effectLst>
                  <a:outerShdw blurRad="38100" dist="38100" dir="2700000" algn="tl">
                    <a:srgbClr val="000000">
                      <a:alpha val="43137"/>
                    </a:srgbClr>
                  </a:outerShdw>
                </a:effectLst>
              </a:rPr>
              <a:t>Colossians and Philemon</a:t>
            </a:r>
          </a:p>
        </p:txBody>
      </p:sp>
      <p:sp>
        <p:nvSpPr>
          <p:cNvPr id="3" name="Subtitle 2">
            <a:extLst>
              <a:ext uri="{FF2B5EF4-FFF2-40B4-BE49-F238E27FC236}">
                <a16:creationId xmlns:a16="http://schemas.microsoft.com/office/drawing/2014/main" id="{5677C613-B89B-49F2-A1F5-0CDCE4A3AD1C}"/>
              </a:ext>
            </a:extLst>
          </p:cNvPr>
          <p:cNvSpPr>
            <a:spLocks noGrp="1"/>
          </p:cNvSpPr>
          <p:nvPr>
            <p:ph type="subTitle" idx="1"/>
          </p:nvPr>
        </p:nvSpPr>
        <p:spPr>
          <a:xfrm>
            <a:off x="8458200" y="5154168"/>
            <a:ext cx="2892986" cy="1261872"/>
          </a:xfrm>
        </p:spPr>
        <p:txBody>
          <a:bodyPr anchor="ctr">
            <a:normAutofit/>
          </a:bodyPr>
          <a:lstStyle/>
          <a:p>
            <a:pPr algn="l"/>
            <a:r>
              <a:rPr lang="en-US" sz="2000" b="1" dirty="0">
                <a:solidFill>
                  <a:schemeClr val="tx2"/>
                </a:solidFill>
              </a:rPr>
              <a:t>Lesson 6</a:t>
            </a:r>
          </a:p>
        </p:txBody>
      </p:sp>
      <p:cxnSp>
        <p:nvCxnSpPr>
          <p:cNvPr id="40" name="Straight Connector 34">
            <a:extLst>
              <a:ext uri="{FF2B5EF4-FFF2-40B4-BE49-F238E27FC236}">
                <a16:creationId xmlns:a16="http://schemas.microsoft.com/office/drawing/2014/main" id="{CE352288-84AD-4CA8-BCD5-76C29D34E1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138160" y="5325066"/>
            <a:ext cx="0" cy="914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61378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34110A-5408-4BCF-9CF1-8BBC5A0DC31E}"/>
              </a:ext>
            </a:extLst>
          </p:cNvPr>
          <p:cNvSpPr>
            <a:spLocks noGrp="1"/>
          </p:cNvSpPr>
          <p:nvPr>
            <p:ph type="ctrTitle"/>
          </p:nvPr>
        </p:nvSpPr>
        <p:spPr>
          <a:xfrm>
            <a:off x="1524000" y="1122362"/>
            <a:ext cx="9144000" cy="2306637"/>
          </a:xfrm>
        </p:spPr>
        <p:txBody>
          <a:bodyPr>
            <a:normAutofit/>
          </a:bodyPr>
          <a:lstStyle/>
          <a:p>
            <a:r>
              <a:rPr lang="en-US" b="1" dirty="0"/>
              <a:t>Read Colossians 2:11—3:4</a:t>
            </a:r>
            <a:br>
              <a:rPr lang="en-US" dirty="0"/>
            </a:br>
            <a:endParaRPr lang="en-US" dirty="0"/>
          </a:p>
        </p:txBody>
      </p:sp>
      <p:sp>
        <p:nvSpPr>
          <p:cNvPr id="6" name="Subtitle 5">
            <a:extLst>
              <a:ext uri="{FF2B5EF4-FFF2-40B4-BE49-F238E27FC236}">
                <a16:creationId xmlns:a16="http://schemas.microsoft.com/office/drawing/2014/main" id="{476A6799-6A13-4394-8C27-11A001F27E75}"/>
              </a:ext>
            </a:extLst>
          </p:cNvPr>
          <p:cNvSpPr>
            <a:spLocks noGrp="1"/>
          </p:cNvSpPr>
          <p:nvPr>
            <p:ph type="subTitle" idx="1"/>
          </p:nvPr>
        </p:nvSpPr>
        <p:spPr>
          <a:xfrm>
            <a:off x="1524000" y="2844800"/>
            <a:ext cx="9144000" cy="2413000"/>
          </a:xfrm>
        </p:spPr>
        <p:txBody>
          <a:bodyPr>
            <a:normAutofit/>
          </a:bodyPr>
          <a:lstStyle/>
          <a:p>
            <a:r>
              <a:rPr lang="en-US" sz="4400" dirty="0"/>
              <a:t>Learning what we can about      </a:t>
            </a:r>
            <a:r>
              <a:rPr lang="en-US" sz="5400" b="1" dirty="0"/>
              <a:t>Baptism</a:t>
            </a:r>
          </a:p>
        </p:txBody>
      </p:sp>
    </p:spTree>
    <p:extLst>
      <p:ext uri="{BB962C8B-B14F-4D97-AF65-F5344CB8AC3E}">
        <p14:creationId xmlns:p14="http://schemas.microsoft.com/office/powerpoint/2010/main" val="2849318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6B23961-631A-4094-92A1-0500D9C7EED2}"/>
              </a:ext>
            </a:extLst>
          </p:cNvPr>
          <p:cNvSpPr>
            <a:spLocks noGrp="1"/>
          </p:cNvSpPr>
          <p:nvPr>
            <p:ph type="title"/>
          </p:nvPr>
        </p:nvSpPr>
        <p:spPr/>
        <p:txBody>
          <a:bodyPr>
            <a:normAutofit/>
          </a:bodyPr>
          <a:lstStyle/>
          <a:p>
            <a:pPr algn="ctr"/>
            <a:r>
              <a:rPr lang="en-US" sz="5400" b="1" dirty="0"/>
              <a:t>BAPTISM</a:t>
            </a:r>
          </a:p>
        </p:txBody>
      </p:sp>
      <p:sp>
        <p:nvSpPr>
          <p:cNvPr id="10" name="Content Placeholder 9">
            <a:extLst>
              <a:ext uri="{FF2B5EF4-FFF2-40B4-BE49-F238E27FC236}">
                <a16:creationId xmlns:a16="http://schemas.microsoft.com/office/drawing/2014/main" id="{66A7960B-8E91-4D43-868B-33B238B4A0DC}"/>
              </a:ext>
            </a:extLst>
          </p:cNvPr>
          <p:cNvSpPr>
            <a:spLocks noGrp="1"/>
          </p:cNvSpPr>
          <p:nvPr>
            <p:ph sz="half" idx="1"/>
          </p:nvPr>
        </p:nvSpPr>
        <p:spPr>
          <a:xfrm>
            <a:off x="649357" y="1510748"/>
            <a:ext cx="3379303" cy="4666215"/>
          </a:xfrm>
        </p:spPr>
        <p:txBody>
          <a:bodyPr>
            <a:normAutofit fontScale="92500" lnSpcReduction="20000"/>
          </a:bodyPr>
          <a:lstStyle/>
          <a:p>
            <a:r>
              <a:rPr lang="en-US" sz="3200" b="1" dirty="0"/>
              <a:t>The Action:</a:t>
            </a:r>
          </a:p>
          <a:p>
            <a:endParaRPr lang="en-US" sz="800" b="1" dirty="0"/>
          </a:p>
          <a:p>
            <a:r>
              <a:rPr lang="en-US" sz="3200" b="1" dirty="0"/>
              <a:t>The Purpose:</a:t>
            </a:r>
          </a:p>
          <a:p>
            <a:endParaRPr lang="en-US" sz="3200" b="1" dirty="0"/>
          </a:p>
          <a:p>
            <a:r>
              <a:rPr lang="en-US" sz="3200" b="1" dirty="0"/>
              <a:t>The Subjects:</a:t>
            </a:r>
          </a:p>
          <a:p>
            <a:endParaRPr lang="en-US" sz="800" b="1" dirty="0"/>
          </a:p>
          <a:p>
            <a:r>
              <a:rPr lang="en-US" sz="3200" b="1" dirty="0"/>
              <a:t>The Bond Formed</a:t>
            </a:r>
          </a:p>
          <a:p>
            <a:endParaRPr lang="en-US" sz="3200" dirty="0"/>
          </a:p>
        </p:txBody>
      </p:sp>
      <p:sp>
        <p:nvSpPr>
          <p:cNvPr id="11" name="Content Placeholder 10">
            <a:extLst>
              <a:ext uri="{FF2B5EF4-FFF2-40B4-BE49-F238E27FC236}">
                <a16:creationId xmlns:a16="http://schemas.microsoft.com/office/drawing/2014/main" id="{B68D82DA-2C0C-4687-BEA4-014C23980E29}"/>
              </a:ext>
            </a:extLst>
          </p:cNvPr>
          <p:cNvSpPr>
            <a:spLocks noGrp="1"/>
          </p:cNvSpPr>
          <p:nvPr>
            <p:ph sz="half" idx="2"/>
          </p:nvPr>
        </p:nvSpPr>
        <p:spPr>
          <a:xfrm>
            <a:off x="4028661" y="1510748"/>
            <a:ext cx="7938052" cy="5181600"/>
          </a:xfrm>
        </p:spPr>
        <p:txBody>
          <a:bodyPr>
            <a:normAutofit fontScale="92500" lnSpcReduction="20000"/>
          </a:bodyPr>
          <a:lstStyle/>
          <a:p>
            <a:r>
              <a:rPr lang="en-US" sz="3200" dirty="0"/>
              <a:t>Immersion and Emersion</a:t>
            </a:r>
          </a:p>
          <a:p>
            <a:endParaRPr lang="en-US" sz="800" dirty="0"/>
          </a:p>
          <a:p>
            <a:r>
              <a:rPr lang="en-US" sz="3200" dirty="0"/>
              <a:t>Putting off body of sins of the flesh</a:t>
            </a:r>
          </a:p>
          <a:p>
            <a:r>
              <a:rPr lang="en-US" sz="3200" dirty="0"/>
              <a:t>Forgiveness of all trespasses</a:t>
            </a:r>
          </a:p>
          <a:p>
            <a:r>
              <a:rPr lang="en-US" sz="3200" dirty="0"/>
              <a:t>Those dead in trespasses   (Not Infants)</a:t>
            </a:r>
          </a:p>
          <a:p>
            <a:endParaRPr lang="en-US" sz="800" dirty="0"/>
          </a:p>
          <a:p>
            <a:r>
              <a:rPr lang="en-US" sz="3200" dirty="0"/>
              <a:t>Buried </a:t>
            </a:r>
            <a:r>
              <a:rPr lang="en-US" sz="3200" b="1" dirty="0"/>
              <a:t>with</a:t>
            </a:r>
            <a:r>
              <a:rPr lang="en-US" sz="3200" dirty="0"/>
              <a:t> Christ</a:t>
            </a:r>
          </a:p>
          <a:p>
            <a:r>
              <a:rPr lang="en-US" sz="3200" dirty="0"/>
              <a:t>Made alive </a:t>
            </a:r>
            <a:r>
              <a:rPr lang="en-US" sz="3200" b="1" dirty="0"/>
              <a:t>with</a:t>
            </a:r>
            <a:r>
              <a:rPr lang="en-US" sz="3200" dirty="0"/>
              <a:t> Christ “through faith in the working of God”</a:t>
            </a:r>
          </a:p>
          <a:p>
            <a:r>
              <a:rPr lang="en-US" sz="3200" dirty="0"/>
              <a:t>Raised </a:t>
            </a:r>
            <a:r>
              <a:rPr lang="en-US" sz="3200" b="1" dirty="0"/>
              <a:t>with</a:t>
            </a:r>
            <a:r>
              <a:rPr lang="en-US" sz="3200" dirty="0"/>
              <a:t> Christ</a:t>
            </a:r>
          </a:p>
          <a:p>
            <a:r>
              <a:rPr lang="en-US" sz="3200" b="0" i="0" dirty="0">
                <a:solidFill>
                  <a:srgbClr val="000000"/>
                </a:solidFill>
                <a:effectLst/>
                <a:latin typeface="system-ui"/>
              </a:rPr>
              <a:t>raised </a:t>
            </a:r>
            <a:r>
              <a:rPr lang="en-US" sz="3200" b="0" i="1" dirty="0">
                <a:solidFill>
                  <a:srgbClr val="000000"/>
                </a:solidFill>
                <a:effectLst/>
                <a:latin typeface="system-ui"/>
              </a:rPr>
              <a:t>us</a:t>
            </a:r>
            <a:r>
              <a:rPr lang="en-US" sz="3200" b="0" i="0" dirty="0">
                <a:solidFill>
                  <a:srgbClr val="000000"/>
                </a:solidFill>
                <a:effectLst/>
                <a:latin typeface="system-ui"/>
              </a:rPr>
              <a:t> up together, and made </a:t>
            </a:r>
            <a:r>
              <a:rPr lang="en-US" sz="3200" b="0" i="1" dirty="0">
                <a:solidFill>
                  <a:srgbClr val="000000"/>
                </a:solidFill>
                <a:effectLst/>
                <a:latin typeface="system-ui"/>
              </a:rPr>
              <a:t>us</a:t>
            </a:r>
            <a:r>
              <a:rPr lang="en-US" sz="3200" b="0" i="0" dirty="0">
                <a:solidFill>
                  <a:srgbClr val="000000"/>
                </a:solidFill>
                <a:effectLst/>
                <a:latin typeface="system-ui"/>
              </a:rPr>
              <a:t> sit </a:t>
            </a:r>
            <a:r>
              <a:rPr lang="en-US" sz="3200" b="1" i="0" dirty="0">
                <a:solidFill>
                  <a:srgbClr val="000000"/>
                </a:solidFill>
                <a:effectLst/>
                <a:latin typeface="system-ui"/>
              </a:rPr>
              <a:t>together</a:t>
            </a:r>
            <a:r>
              <a:rPr lang="en-US" sz="3200" b="0" i="0" dirty="0">
                <a:solidFill>
                  <a:srgbClr val="000000"/>
                </a:solidFill>
                <a:effectLst/>
                <a:latin typeface="system-ui"/>
              </a:rPr>
              <a:t>  </a:t>
            </a:r>
            <a:r>
              <a:rPr lang="en-US" sz="3200" dirty="0">
                <a:solidFill>
                  <a:srgbClr val="000000"/>
                </a:solidFill>
                <a:latin typeface="system-ui"/>
              </a:rPr>
              <a:t>In </a:t>
            </a:r>
            <a:r>
              <a:rPr lang="en-US" sz="3200" b="0" i="0" dirty="0">
                <a:solidFill>
                  <a:srgbClr val="000000"/>
                </a:solidFill>
                <a:effectLst/>
                <a:latin typeface="system-ui"/>
              </a:rPr>
              <a:t>the heavenly </a:t>
            </a:r>
            <a:r>
              <a:rPr lang="en-US" sz="3200" b="0" i="1" dirty="0">
                <a:solidFill>
                  <a:srgbClr val="000000"/>
                </a:solidFill>
                <a:effectLst/>
                <a:latin typeface="system-ui"/>
              </a:rPr>
              <a:t>places</a:t>
            </a:r>
            <a:r>
              <a:rPr lang="en-US" sz="3200" b="0" i="0" dirty="0">
                <a:solidFill>
                  <a:srgbClr val="000000"/>
                </a:solidFill>
                <a:effectLst/>
                <a:latin typeface="system-ui"/>
              </a:rPr>
              <a:t> in Christ Jesus (Eph.2:6).</a:t>
            </a:r>
          </a:p>
          <a:p>
            <a:r>
              <a:rPr lang="en-US" sz="3200" dirty="0">
                <a:solidFill>
                  <a:srgbClr val="000000"/>
                </a:solidFill>
                <a:latin typeface="system-ui"/>
              </a:rPr>
              <a:t>Will be glorified </a:t>
            </a:r>
            <a:r>
              <a:rPr lang="en-US" sz="3200" b="1" dirty="0">
                <a:solidFill>
                  <a:srgbClr val="000000"/>
                </a:solidFill>
                <a:latin typeface="system-ui"/>
              </a:rPr>
              <a:t>with</a:t>
            </a:r>
            <a:r>
              <a:rPr lang="en-US" sz="3200" dirty="0">
                <a:solidFill>
                  <a:srgbClr val="000000"/>
                </a:solidFill>
                <a:latin typeface="system-ui"/>
              </a:rPr>
              <a:t> Him (Col. 3:4)</a:t>
            </a:r>
            <a:endParaRPr lang="en-US" sz="3200" dirty="0"/>
          </a:p>
        </p:txBody>
      </p:sp>
    </p:spTree>
    <p:extLst>
      <p:ext uri="{BB962C8B-B14F-4D97-AF65-F5344CB8AC3E}">
        <p14:creationId xmlns:p14="http://schemas.microsoft.com/office/powerpoint/2010/main" val="289490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subTnLst>
                                    <p:animClr clrSpc="rgb" dir="cw">
                                      <p:cBhvr override="childStyle">
                                        <p:cTn dur="1" fill="hold" display="0" masterRel="nextClick" afterEffect="1"/>
                                        <p:tgtEl>
                                          <p:spTgt spid="11">
                                            <p:txEl>
                                              <p:pRg st="0" end="0"/>
                                            </p:txEl>
                                          </p:spTgt>
                                        </p:tgtEl>
                                        <p:attrNameLst>
                                          <p:attrName>ppt_c</p:attrName>
                                        </p:attrNameLst>
                                      </p:cBhvr>
                                      <p:to>
                                        <a:srgbClr val="C0C0C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wipe(left)">
                                      <p:cBhvr>
                                        <p:cTn id="12" dur="500"/>
                                        <p:tgtEl>
                                          <p:spTgt spid="11">
                                            <p:txEl>
                                              <p:pRg st="2" end="2"/>
                                            </p:txEl>
                                          </p:spTgt>
                                        </p:tgtEl>
                                      </p:cBhvr>
                                    </p:animEffect>
                                  </p:childTnLst>
                                  <p:subTnLst>
                                    <p:animClr clrSpc="rgb" dir="cw">
                                      <p:cBhvr override="childStyle">
                                        <p:cTn dur="1" fill="hold" display="0" masterRel="nextClick" afterEffect="1"/>
                                        <p:tgtEl>
                                          <p:spTgt spid="11">
                                            <p:txEl>
                                              <p:pRg st="2" end="2"/>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wipe(left)">
                                      <p:cBhvr>
                                        <p:cTn id="17" dur="500"/>
                                        <p:tgtEl>
                                          <p:spTgt spid="11">
                                            <p:txEl>
                                              <p:pRg st="3" end="3"/>
                                            </p:txEl>
                                          </p:spTgt>
                                        </p:tgtEl>
                                      </p:cBhvr>
                                    </p:animEffect>
                                  </p:childTnLst>
                                  <p:subTnLst>
                                    <p:animClr clrSpc="rgb" dir="cw">
                                      <p:cBhvr override="childStyle">
                                        <p:cTn dur="1" fill="hold" display="0" masterRel="nextClick" afterEffect="1"/>
                                        <p:tgtEl>
                                          <p:spTgt spid="11">
                                            <p:txEl>
                                              <p:pRg st="3" end="3"/>
                                            </p:txEl>
                                          </p:spTgt>
                                        </p:tgtEl>
                                        <p:attrNameLst>
                                          <p:attrName>ppt_c</p:attrName>
                                        </p:attrNameLst>
                                      </p:cBhvr>
                                      <p:to>
                                        <a:srgbClr val="C0C0C0"/>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xEl>
                                              <p:pRg st="4" end="4"/>
                                            </p:txEl>
                                          </p:spTgt>
                                        </p:tgtEl>
                                        <p:attrNameLst>
                                          <p:attrName>style.visibility</p:attrName>
                                        </p:attrNameLst>
                                      </p:cBhvr>
                                      <p:to>
                                        <p:strVal val="visible"/>
                                      </p:to>
                                    </p:set>
                                    <p:animEffect transition="in" filter="wipe(left)">
                                      <p:cBhvr>
                                        <p:cTn id="22" dur="500"/>
                                        <p:tgtEl>
                                          <p:spTgt spid="11">
                                            <p:txEl>
                                              <p:pRg st="4" end="4"/>
                                            </p:txEl>
                                          </p:spTgt>
                                        </p:tgtEl>
                                      </p:cBhvr>
                                    </p:animEffect>
                                  </p:childTnLst>
                                  <p:subTnLst>
                                    <p:animClr clrSpc="rgb" dir="cw">
                                      <p:cBhvr override="childStyle">
                                        <p:cTn dur="1" fill="hold" display="0" masterRel="nextClick" afterEffect="1"/>
                                        <p:tgtEl>
                                          <p:spTgt spid="11">
                                            <p:txEl>
                                              <p:pRg st="4" end="4"/>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wipe(left)">
                                      <p:cBhvr>
                                        <p:cTn id="27" dur="500"/>
                                        <p:tgtEl>
                                          <p:spTgt spid="11">
                                            <p:txEl>
                                              <p:pRg st="6" end="6"/>
                                            </p:txEl>
                                          </p:spTgt>
                                        </p:tgtEl>
                                      </p:cBhvr>
                                    </p:animEffect>
                                  </p:childTnLst>
                                  <p:subTnLst>
                                    <p:animClr clrSpc="rgb" dir="cw">
                                      <p:cBhvr override="childStyle">
                                        <p:cTn dur="1" fill="hold" display="0" masterRel="nextClick" afterEffect="1"/>
                                        <p:tgtEl>
                                          <p:spTgt spid="11">
                                            <p:txEl>
                                              <p:pRg st="6" end="6"/>
                                            </p:txEl>
                                          </p:spTgt>
                                        </p:tgtEl>
                                        <p:attrNameLst>
                                          <p:attrName>ppt_c</p:attrName>
                                        </p:attrNameLst>
                                      </p:cBhvr>
                                      <p:to>
                                        <a:srgbClr val="C0C0C0"/>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xEl>
                                              <p:pRg st="7" end="7"/>
                                            </p:txEl>
                                          </p:spTgt>
                                        </p:tgtEl>
                                        <p:attrNameLst>
                                          <p:attrName>style.visibility</p:attrName>
                                        </p:attrNameLst>
                                      </p:cBhvr>
                                      <p:to>
                                        <p:strVal val="visible"/>
                                      </p:to>
                                    </p:set>
                                    <p:animEffect transition="in" filter="wipe(left)">
                                      <p:cBhvr>
                                        <p:cTn id="32" dur="500"/>
                                        <p:tgtEl>
                                          <p:spTgt spid="11">
                                            <p:txEl>
                                              <p:pRg st="7" end="7"/>
                                            </p:txEl>
                                          </p:spTgt>
                                        </p:tgtEl>
                                      </p:cBhvr>
                                    </p:animEffect>
                                  </p:childTnLst>
                                  <p:subTnLst>
                                    <p:animClr clrSpc="rgb" dir="cw">
                                      <p:cBhvr override="childStyle">
                                        <p:cTn dur="1" fill="hold" display="0" masterRel="nextClick" afterEffect="1"/>
                                        <p:tgtEl>
                                          <p:spTgt spid="11">
                                            <p:txEl>
                                              <p:pRg st="7" end="7"/>
                                            </p:txEl>
                                          </p:spTgt>
                                        </p:tgtEl>
                                        <p:attrNameLst>
                                          <p:attrName>ppt_c</p:attrName>
                                        </p:attrNameLst>
                                      </p:cBhvr>
                                      <p:to>
                                        <a:srgbClr val="C0C0C0"/>
                                      </p:to>
                                    </p:animClr>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xEl>
                                              <p:pRg st="8" end="8"/>
                                            </p:txEl>
                                          </p:spTgt>
                                        </p:tgtEl>
                                        <p:attrNameLst>
                                          <p:attrName>style.visibility</p:attrName>
                                        </p:attrNameLst>
                                      </p:cBhvr>
                                      <p:to>
                                        <p:strVal val="visible"/>
                                      </p:to>
                                    </p:set>
                                    <p:animEffect transition="in" filter="wipe(left)">
                                      <p:cBhvr>
                                        <p:cTn id="37" dur="500"/>
                                        <p:tgtEl>
                                          <p:spTgt spid="11">
                                            <p:txEl>
                                              <p:pRg st="8" end="8"/>
                                            </p:txEl>
                                          </p:spTgt>
                                        </p:tgtEl>
                                      </p:cBhvr>
                                    </p:animEffect>
                                  </p:childTnLst>
                                  <p:subTnLst>
                                    <p:animClr clrSpc="rgb" dir="cw">
                                      <p:cBhvr override="childStyle">
                                        <p:cTn dur="1" fill="hold" display="0" masterRel="nextClick" afterEffect="1"/>
                                        <p:tgtEl>
                                          <p:spTgt spid="11">
                                            <p:txEl>
                                              <p:pRg st="8" end="8"/>
                                            </p:txEl>
                                          </p:spTgt>
                                        </p:tgtEl>
                                        <p:attrNameLst>
                                          <p:attrName>ppt_c</p:attrName>
                                        </p:attrNameLst>
                                      </p:cBhvr>
                                      <p:to>
                                        <a:srgbClr val="C0C0C0"/>
                                      </p:to>
                                    </p:animClr>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
                                            <p:txEl>
                                              <p:pRg st="9" end="9"/>
                                            </p:txEl>
                                          </p:spTgt>
                                        </p:tgtEl>
                                        <p:attrNameLst>
                                          <p:attrName>style.visibility</p:attrName>
                                        </p:attrNameLst>
                                      </p:cBhvr>
                                      <p:to>
                                        <p:strVal val="visible"/>
                                      </p:to>
                                    </p:set>
                                    <p:animEffect transition="in" filter="wipe(left)">
                                      <p:cBhvr>
                                        <p:cTn id="42" dur="500"/>
                                        <p:tgtEl>
                                          <p:spTgt spid="11">
                                            <p:txEl>
                                              <p:pRg st="9" end="9"/>
                                            </p:txEl>
                                          </p:spTgt>
                                        </p:tgtEl>
                                      </p:cBhvr>
                                    </p:animEffect>
                                  </p:childTnLst>
                                  <p:subTnLst>
                                    <p:animClr clrSpc="rgb" dir="cw">
                                      <p:cBhvr override="childStyle">
                                        <p:cTn dur="1" fill="hold" display="0" masterRel="nextClick" afterEffect="1"/>
                                        <p:tgtEl>
                                          <p:spTgt spid="11">
                                            <p:txEl>
                                              <p:pRg st="9" end="9"/>
                                            </p:txEl>
                                          </p:spTgt>
                                        </p:tgtEl>
                                        <p:attrNameLst>
                                          <p:attrName>ppt_c</p:attrName>
                                        </p:attrNameLst>
                                      </p:cBhvr>
                                      <p:to>
                                        <a:srgbClr val="C0C0C0"/>
                                      </p:to>
                                    </p:animClr>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
                                            <p:txEl>
                                              <p:pRg st="10" end="10"/>
                                            </p:txEl>
                                          </p:spTgt>
                                        </p:tgtEl>
                                        <p:attrNameLst>
                                          <p:attrName>style.visibility</p:attrName>
                                        </p:attrNameLst>
                                      </p:cBhvr>
                                      <p:to>
                                        <p:strVal val="visible"/>
                                      </p:to>
                                    </p:set>
                                    <p:animEffect transition="in" filter="wipe(left)">
                                      <p:cBhvr>
                                        <p:cTn id="47" dur="500"/>
                                        <p:tgtEl>
                                          <p:spTgt spid="11">
                                            <p:txEl>
                                              <p:pRg st="10" end="10"/>
                                            </p:txEl>
                                          </p:spTgt>
                                        </p:tgtEl>
                                      </p:cBhvr>
                                    </p:animEffect>
                                  </p:childTnLst>
                                  <p:subTnLst>
                                    <p:animClr clrSpc="rgb" dir="cw">
                                      <p:cBhvr override="childStyle">
                                        <p:cTn dur="1" fill="hold" display="0" masterRel="nextClick" afterEffect="1"/>
                                        <p:tgtEl>
                                          <p:spTgt spid="11">
                                            <p:txEl>
                                              <p:pRg st="10" end="10"/>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28E9EC-FAD2-499B-A76A-7927CBC447A4}"/>
              </a:ext>
            </a:extLst>
          </p:cNvPr>
          <p:cNvSpPr>
            <a:spLocks noGrp="1"/>
          </p:cNvSpPr>
          <p:nvPr>
            <p:ph type="title"/>
          </p:nvPr>
        </p:nvSpPr>
        <p:spPr>
          <a:xfrm>
            <a:off x="626165" y="-32273"/>
            <a:ext cx="10515600" cy="956485"/>
          </a:xfrm>
        </p:spPr>
        <p:txBody>
          <a:bodyPr/>
          <a:lstStyle/>
          <a:p>
            <a:pPr algn="ctr"/>
            <a:r>
              <a:rPr lang="en-US" b="1" dirty="0"/>
              <a:t>Consequences of Scriptural Baptism</a:t>
            </a:r>
          </a:p>
        </p:txBody>
      </p:sp>
      <p:sp>
        <p:nvSpPr>
          <p:cNvPr id="6" name="Content Placeholder 5">
            <a:extLst>
              <a:ext uri="{FF2B5EF4-FFF2-40B4-BE49-F238E27FC236}">
                <a16:creationId xmlns:a16="http://schemas.microsoft.com/office/drawing/2014/main" id="{51F35DA5-B9BE-45C3-8470-B7D4D8A49871}"/>
              </a:ext>
            </a:extLst>
          </p:cNvPr>
          <p:cNvSpPr>
            <a:spLocks noGrp="1"/>
          </p:cNvSpPr>
          <p:nvPr>
            <p:ph idx="1"/>
          </p:nvPr>
        </p:nvSpPr>
        <p:spPr>
          <a:xfrm>
            <a:off x="304800" y="765313"/>
            <a:ext cx="11317356" cy="5327374"/>
          </a:xfrm>
        </p:spPr>
        <p:txBody>
          <a:bodyPr/>
          <a:lstStyle/>
          <a:p>
            <a:r>
              <a:rPr lang="en-US" sz="3200" b="1" dirty="0"/>
              <a:t>Since you have </a:t>
            </a:r>
            <a:r>
              <a:rPr lang="en-US" sz="3200" b="1" u="sng" dirty="0"/>
              <a:t>Died</a:t>
            </a:r>
            <a:r>
              <a:rPr lang="en-US" sz="3200" b="1" dirty="0"/>
              <a:t> with Christ, therefore—(Col. 2:16-23)</a:t>
            </a:r>
          </a:p>
          <a:p>
            <a:pPr lvl="1"/>
            <a:r>
              <a:rPr lang="en-US" sz="2800" dirty="0"/>
              <a:t>You are no longer subject to the Law (Romans 7:1-4) </a:t>
            </a:r>
          </a:p>
          <a:p>
            <a:pPr lvl="2"/>
            <a:r>
              <a:rPr lang="en-US" sz="2800" dirty="0"/>
              <a:t>It was nailed to the cross (Col. 2:16-17)</a:t>
            </a:r>
          </a:p>
          <a:p>
            <a:pPr lvl="2"/>
            <a:r>
              <a:rPr lang="en-US" sz="2800" dirty="0"/>
              <a:t>Its ordinances were but a shadow of the substance—Christ.</a:t>
            </a:r>
          </a:p>
          <a:p>
            <a:r>
              <a:rPr lang="en-US" sz="3200" b="1" dirty="0"/>
              <a:t>Since you were </a:t>
            </a:r>
            <a:r>
              <a:rPr lang="en-US" sz="3200" b="1" u="sng" dirty="0"/>
              <a:t>Raised</a:t>
            </a:r>
            <a:r>
              <a:rPr lang="en-US" sz="3200" b="1" dirty="0"/>
              <a:t> with Christ, therefore—(Colossians 3:1-4)</a:t>
            </a:r>
          </a:p>
          <a:p>
            <a:endParaRPr lang="en-US" dirty="0"/>
          </a:p>
          <a:p>
            <a:endParaRPr lang="en-US" dirty="0"/>
          </a:p>
          <a:p>
            <a:endParaRPr lang="en-US" dirty="0"/>
          </a:p>
          <a:p>
            <a:endParaRPr lang="en-US" dirty="0"/>
          </a:p>
        </p:txBody>
      </p:sp>
      <p:sp>
        <p:nvSpPr>
          <p:cNvPr id="2" name="TextBox 1">
            <a:extLst>
              <a:ext uri="{FF2B5EF4-FFF2-40B4-BE49-F238E27FC236}">
                <a16:creationId xmlns:a16="http://schemas.microsoft.com/office/drawing/2014/main" id="{8957E939-D45F-494A-AD9E-90487B65B4CF}"/>
              </a:ext>
            </a:extLst>
          </p:cNvPr>
          <p:cNvSpPr txBox="1"/>
          <p:nvPr/>
        </p:nvSpPr>
        <p:spPr>
          <a:xfrm>
            <a:off x="795130" y="3429000"/>
            <a:ext cx="10668000" cy="1077218"/>
          </a:xfrm>
          <a:prstGeom prst="rect">
            <a:avLst/>
          </a:prstGeom>
          <a:noFill/>
        </p:spPr>
        <p:txBody>
          <a:bodyPr wrap="square" rtlCol="0">
            <a:spAutoFit/>
          </a:bodyPr>
          <a:lstStyle/>
          <a:p>
            <a:pPr algn="ctr"/>
            <a:r>
              <a:rPr lang="en-US" sz="3200" b="1" dirty="0"/>
              <a:t>What are some things in the Law of Moses that some try to bind on Christians today?</a:t>
            </a:r>
          </a:p>
        </p:txBody>
      </p:sp>
      <p:sp>
        <p:nvSpPr>
          <p:cNvPr id="4" name="TextBox 3">
            <a:extLst>
              <a:ext uri="{FF2B5EF4-FFF2-40B4-BE49-F238E27FC236}">
                <a16:creationId xmlns:a16="http://schemas.microsoft.com/office/drawing/2014/main" id="{221F87AA-07DF-45BD-8FEE-0E88258F9D81}"/>
              </a:ext>
            </a:extLst>
          </p:cNvPr>
          <p:cNvSpPr txBox="1"/>
          <p:nvPr/>
        </p:nvSpPr>
        <p:spPr>
          <a:xfrm>
            <a:off x="3061252" y="4506218"/>
            <a:ext cx="6506818" cy="3046988"/>
          </a:xfrm>
          <a:prstGeom prst="rect">
            <a:avLst/>
          </a:prstGeom>
          <a:noFill/>
        </p:spPr>
        <p:txBody>
          <a:bodyPr wrap="square" rtlCol="0">
            <a:spAutoFit/>
          </a:bodyPr>
          <a:lstStyle/>
          <a:p>
            <a:r>
              <a:rPr lang="en-US" sz="3200" dirty="0"/>
              <a:t>Sabbath</a:t>
            </a:r>
          </a:p>
          <a:p>
            <a:r>
              <a:rPr lang="en-US" sz="3200" dirty="0"/>
              <a:t>No pork and other food restrictions</a:t>
            </a:r>
          </a:p>
          <a:p>
            <a:r>
              <a:rPr lang="en-US" sz="3200" dirty="0"/>
              <a:t>Fasting as a religious ritual</a:t>
            </a:r>
          </a:p>
          <a:p>
            <a:r>
              <a:rPr lang="en-US" sz="3200" dirty="0"/>
              <a:t>Tithing</a:t>
            </a:r>
          </a:p>
          <a:p>
            <a:endParaRPr lang="en-US" sz="3200" dirty="0"/>
          </a:p>
          <a:p>
            <a:endParaRPr lang="en-US" sz="3200" dirty="0"/>
          </a:p>
        </p:txBody>
      </p:sp>
    </p:spTree>
    <p:extLst>
      <p:ext uri="{BB962C8B-B14F-4D97-AF65-F5344CB8AC3E}">
        <p14:creationId xmlns:p14="http://schemas.microsoft.com/office/powerpoint/2010/main" val="252425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subTnLst>
                                    <p:set>
                                      <p:cBhvr override="childStyle">
                                        <p:cTn dur="1" fill="hold" display="0" masterRel="nextClick" afterEffect="1"/>
                                        <p:tgtEl>
                                          <p:spTgt spid="6">
                                            <p:txEl>
                                              <p:pRg st="4" end="4"/>
                                            </p:txEl>
                                          </p:spTgt>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wipe(left)">
                                      <p:cBhvr>
                                        <p:cTn id="15" dur="500"/>
                                        <p:tgtEl>
                                          <p:spTgt spid="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wipe(left)">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wipe(left)">
                                      <p:cBhvr>
                                        <p:cTn id="25" dur="500"/>
                                        <p:tgtEl>
                                          <p:spTgt spid="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2">
                                            <p:txEl>
                                              <p:pRg st="0" end="0"/>
                                            </p:txEl>
                                          </p:spTgt>
                                        </p:tgtEl>
                                        <p:attrNameLst>
                                          <p:attrName>style.visibility</p:attrName>
                                        </p:attrNameLst>
                                      </p:cBhvr>
                                      <p:to>
                                        <p:strVal val="visible"/>
                                      </p:to>
                                    </p:set>
                                    <p:anim calcmode="lin" valueType="num">
                                      <p:cBhvr>
                                        <p:cTn id="30"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31"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32" dur="500"/>
                                        <p:tgtEl>
                                          <p:spTgt spid="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500" fill="hold"/>
                                        <p:tgtEl>
                                          <p:spTgt spid="4"/>
                                        </p:tgtEl>
                                        <p:attrNameLst>
                                          <p:attrName>ppt_w</p:attrName>
                                        </p:attrNameLst>
                                      </p:cBhvr>
                                      <p:tavLst>
                                        <p:tav tm="0">
                                          <p:val>
                                            <p:fltVal val="0"/>
                                          </p:val>
                                        </p:tav>
                                        <p:tav tm="100000">
                                          <p:val>
                                            <p:strVal val="#ppt_w"/>
                                          </p:val>
                                        </p:tav>
                                      </p:tavLst>
                                    </p:anim>
                                    <p:anim calcmode="lin" valueType="num">
                                      <p:cBhvr>
                                        <p:cTn id="38" dur="500" fill="hold"/>
                                        <p:tgtEl>
                                          <p:spTgt spid="4"/>
                                        </p:tgtEl>
                                        <p:attrNameLst>
                                          <p:attrName>ppt_h</p:attrName>
                                        </p:attrNameLst>
                                      </p:cBhvr>
                                      <p:tavLst>
                                        <p:tav tm="0">
                                          <p:val>
                                            <p:fltVal val="0"/>
                                          </p:val>
                                        </p:tav>
                                        <p:tav tm="100000">
                                          <p:val>
                                            <p:strVal val="#ppt_h"/>
                                          </p:val>
                                        </p:tav>
                                      </p:tavLst>
                                    </p:anim>
                                    <p:animEffect transition="in" filter="fade">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28E9EC-FAD2-499B-A76A-7927CBC447A4}"/>
              </a:ext>
            </a:extLst>
          </p:cNvPr>
          <p:cNvSpPr>
            <a:spLocks noGrp="1"/>
          </p:cNvSpPr>
          <p:nvPr>
            <p:ph type="title"/>
          </p:nvPr>
        </p:nvSpPr>
        <p:spPr>
          <a:xfrm>
            <a:off x="626165" y="-32273"/>
            <a:ext cx="10515600" cy="956485"/>
          </a:xfrm>
        </p:spPr>
        <p:txBody>
          <a:bodyPr/>
          <a:lstStyle/>
          <a:p>
            <a:pPr algn="ctr"/>
            <a:r>
              <a:rPr lang="en-US" b="1" dirty="0"/>
              <a:t>Consequences of Scriptural Baptism</a:t>
            </a:r>
          </a:p>
        </p:txBody>
      </p:sp>
      <p:sp>
        <p:nvSpPr>
          <p:cNvPr id="6" name="Content Placeholder 5">
            <a:extLst>
              <a:ext uri="{FF2B5EF4-FFF2-40B4-BE49-F238E27FC236}">
                <a16:creationId xmlns:a16="http://schemas.microsoft.com/office/drawing/2014/main" id="{51F35DA5-B9BE-45C3-8470-B7D4D8A49871}"/>
              </a:ext>
            </a:extLst>
          </p:cNvPr>
          <p:cNvSpPr>
            <a:spLocks noGrp="1"/>
          </p:cNvSpPr>
          <p:nvPr>
            <p:ph idx="1"/>
          </p:nvPr>
        </p:nvSpPr>
        <p:spPr>
          <a:xfrm>
            <a:off x="304799" y="906909"/>
            <a:ext cx="11317356" cy="5327374"/>
          </a:xfrm>
        </p:spPr>
        <p:txBody>
          <a:bodyPr/>
          <a:lstStyle/>
          <a:p>
            <a:r>
              <a:rPr lang="en-US" sz="3200" b="1" dirty="0"/>
              <a:t>Since you have </a:t>
            </a:r>
            <a:r>
              <a:rPr lang="en-US" sz="3200" b="1" u="sng" dirty="0"/>
              <a:t>Died</a:t>
            </a:r>
            <a:r>
              <a:rPr lang="en-US" sz="3200" b="1" dirty="0"/>
              <a:t> with Christ, therefore—(Col. 2:16-23)</a:t>
            </a:r>
          </a:p>
          <a:p>
            <a:pPr lvl="1"/>
            <a:r>
              <a:rPr lang="en-US" sz="2800" dirty="0"/>
              <a:t>You are no longer subject to the Law (Jewish Influence) See Rom. 7:1-4</a:t>
            </a:r>
          </a:p>
          <a:p>
            <a:pPr lvl="2"/>
            <a:r>
              <a:rPr lang="en-US" sz="2800" dirty="0"/>
              <a:t>It was nailed to the cross (Col. 2:16-17)</a:t>
            </a:r>
          </a:p>
          <a:p>
            <a:pPr lvl="2"/>
            <a:r>
              <a:rPr lang="en-US" sz="2800" dirty="0"/>
              <a:t>Its ordinances were but a shadow of the substance—Christ.</a:t>
            </a:r>
          </a:p>
          <a:p>
            <a:pPr lvl="1"/>
            <a:r>
              <a:rPr lang="en-US" sz="2800" b="1" dirty="0"/>
              <a:t>“Let no one cheat you of your reward</a:t>
            </a:r>
            <a:r>
              <a:rPr lang="en-US" b="1" dirty="0"/>
              <a:t>, </a:t>
            </a:r>
            <a:r>
              <a:rPr lang="en-US" dirty="0"/>
              <a:t>(Possibly Pagans)</a:t>
            </a:r>
            <a:endParaRPr lang="en-US" sz="2800" dirty="0"/>
          </a:p>
          <a:p>
            <a:endParaRPr lang="en-US" dirty="0"/>
          </a:p>
          <a:p>
            <a:endParaRPr lang="en-US" dirty="0"/>
          </a:p>
          <a:p>
            <a:endParaRPr lang="en-US" dirty="0"/>
          </a:p>
          <a:p>
            <a:endParaRPr lang="en-US" dirty="0"/>
          </a:p>
        </p:txBody>
      </p:sp>
      <p:sp>
        <p:nvSpPr>
          <p:cNvPr id="3" name="TextBox 2">
            <a:extLst>
              <a:ext uri="{FF2B5EF4-FFF2-40B4-BE49-F238E27FC236}">
                <a16:creationId xmlns:a16="http://schemas.microsoft.com/office/drawing/2014/main" id="{B639FA62-5FD1-4B00-A283-32018FC64806}"/>
              </a:ext>
            </a:extLst>
          </p:cNvPr>
          <p:cNvSpPr txBox="1"/>
          <p:nvPr/>
        </p:nvSpPr>
        <p:spPr>
          <a:xfrm>
            <a:off x="304799" y="3121753"/>
            <a:ext cx="11582402" cy="3539430"/>
          </a:xfrm>
          <a:prstGeom prst="rect">
            <a:avLst/>
          </a:prstGeom>
          <a:noFill/>
        </p:spPr>
        <p:txBody>
          <a:bodyPr wrap="square" rtlCol="0">
            <a:spAutoFit/>
          </a:bodyPr>
          <a:lstStyle/>
          <a:p>
            <a:pPr marL="457200" indent="-457200">
              <a:buFont typeface="Arial" panose="020B0604020202020204" pitchFamily="34" charset="0"/>
              <a:buChar char="•"/>
            </a:pPr>
            <a:r>
              <a:rPr lang="en-US" sz="2800" b="0" i="0" dirty="0">
                <a:solidFill>
                  <a:srgbClr val="000000"/>
                </a:solidFill>
                <a:effectLst/>
                <a:latin typeface="system-ui"/>
              </a:rPr>
              <a:t>“taking delight in </a:t>
            </a:r>
            <a:r>
              <a:rPr lang="en-US" sz="2800" b="0" i="1" dirty="0">
                <a:solidFill>
                  <a:srgbClr val="000000"/>
                </a:solidFill>
                <a:effectLst/>
                <a:latin typeface="system-ui"/>
              </a:rPr>
              <a:t>false</a:t>
            </a:r>
            <a:r>
              <a:rPr lang="en-US" sz="2800" b="0" i="0" dirty="0">
                <a:solidFill>
                  <a:srgbClr val="000000"/>
                </a:solidFill>
                <a:effectLst/>
                <a:latin typeface="system-ui"/>
              </a:rPr>
              <a:t> humility and worship of angels, intruding into those things which he has not seen, vainly puffed up by his fleshly mind.</a:t>
            </a:r>
          </a:p>
          <a:p>
            <a:pPr marL="457200" indent="-457200">
              <a:buFont typeface="Arial" panose="020B0604020202020204" pitchFamily="34" charset="0"/>
              <a:buChar char="•"/>
            </a:pPr>
            <a:r>
              <a:rPr lang="en-US" sz="2800" b="0" i="0" dirty="0">
                <a:solidFill>
                  <a:srgbClr val="000000"/>
                </a:solidFill>
                <a:effectLst/>
                <a:latin typeface="system-ui"/>
              </a:rPr>
              <a:t>why, as </a:t>
            </a:r>
            <a:r>
              <a:rPr lang="en-US" sz="2800" b="0" i="1" dirty="0">
                <a:solidFill>
                  <a:srgbClr val="000000"/>
                </a:solidFill>
                <a:effectLst/>
                <a:latin typeface="system-ui"/>
              </a:rPr>
              <a:t>though</a:t>
            </a:r>
            <a:r>
              <a:rPr lang="en-US" sz="2800" b="0" i="0" dirty="0">
                <a:solidFill>
                  <a:srgbClr val="000000"/>
                </a:solidFill>
                <a:effectLst/>
                <a:latin typeface="system-ui"/>
              </a:rPr>
              <a:t> living in the world, do you subject yourselves to regulations— </a:t>
            </a:r>
            <a:r>
              <a:rPr lang="en-US" sz="2800" b="1" i="0" baseline="30000" dirty="0">
                <a:solidFill>
                  <a:srgbClr val="000000"/>
                </a:solidFill>
                <a:effectLst/>
                <a:latin typeface="system-ui"/>
              </a:rPr>
              <a:t>21 </a:t>
            </a:r>
            <a:r>
              <a:rPr lang="en-US" sz="2800" b="0" i="0" dirty="0">
                <a:solidFill>
                  <a:srgbClr val="000000"/>
                </a:solidFill>
                <a:effectLst/>
                <a:latin typeface="system-ui"/>
              </a:rPr>
              <a:t>“Do not touch, do not taste, do not handle,” </a:t>
            </a:r>
            <a:r>
              <a:rPr lang="en-US" sz="2800" b="1" i="0" baseline="30000" dirty="0">
                <a:solidFill>
                  <a:srgbClr val="000000"/>
                </a:solidFill>
                <a:effectLst/>
                <a:latin typeface="system-ui"/>
              </a:rPr>
              <a:t>22 </a:t>
            </a:r>
            <a:r>
              <a:rPr lang="en-US" sz="2800" b="0" i="0" dirty="0">
                <a:solidFill>
                  <a:srgbClr val="000000"/>
                </a:solidFill>
                <a:effectLst/>
                <a:latin typeface="system-ui"/>
              </a:rPr>
              <a:t>which all concern things which perish with the using—according to the commandments and doctrines of men? </a:t>
            </a:r>
            <a:r>
              <a:rPr lang="en-US" sz="2800" b="1" i="0" baseline="30000" dirty="0">
                <a:solidFill>
                  <a:srgbClr val="000000"/>
                </a:solidFill>
                <a:effectLst/>
                <a:latin typeface="system-ui"/>
              </a:rPr>
              <a:t>23 </a:t>
            </a:r>
            <a:r>
              <a:rPr lang="en-US" sz="2800" b="0" i="0" dirty="0">
                <a:solidFill>
                  <a:srgbClr val="000000"/>
                </a:solidFill>
                <a:effectLst/>
                <a:latin typeface="system-ui"/>
              </a:rPr>
              <a:t>These things indeed have an appearance of wisdom in self-imposed religion, </a:t>
            </a:r>
            <a:r>
              <a:rPr lang="en-US" sz="2800" b="0" i="1" dirty="0">
                <a:solidFill>
                  <a:srgbClr val="000000"/>
                </a:solidFill>
                <a:effectLst/>
                <a:latin typeface="system-ui"/>
              </a:rPr>
              <a:t>false</a:t>
            </a:r>
            <a:r>
              <a:rPr lang="en-US" sz="2800" b="0" i="0" dirty="0">
                <a:solidFill>
                  <a:srgbClr val="000000"/>
                </a:solidFill>
                <a:effectLst/>
                <a:latin typeface="system-ui"/>
              </a:rPr>
              <a:t> humility, and neglect of the body, </a:t>
            </a:r>
            <a:r>
              <a:rPr lang="en-US" sz="2800" b="0" i="1" dirty="0">
                <a:solidFill>
                  <a:srgbClr val="000000"/>
                </a:solidFill>
                <a:effectLst/>
                <a:latin typeface="system-ui"/>
              </a:rPr>
              <a:t>but are</a:t>
            </a:r>
            <a:r>
              <a:rPr lang="en-US" sz="2800" b="0" i="0" dirty="0">
                <a:solidFill>
                  <a:srgbClr val="000000"/>
                </a:solidFill>
                <a:effectLst/>
                <a:latin typeface="system-ui"/>
              </a:rPr>
              <a:t> of no value against the indulgence of the flesh.”, </a:t>
            </a:r>
            <a:endParaRPr lang="en-US" sz="2800" dirty="0"/>
          </a:p>
        </p:txBody>
      </p:sp>
      <p:cxnSp>
        <p:nvCxnSpPr>
          <p:cNvPr id="4" name="Straight Connector 3">
            <a:extLst>
              <a:ext uri="{FF2B5EF4-FFF2-40B4-BE49-F238E27FC236}">
                <a16:creationId xmlns:a16="http://schemas.microsoft.com/office/drawing/2014/main" id="{82DBF7BF-7F4A-47A0-92E3-190276A41B90}"/>
              </a:ext>
            </a:extLst>
          </p:cNvPr>
          <p:cNvCxnSpPr/>
          <p:nvPr/>
        </p:nvCxnSpPr>
        <p:spPr>
          <a:xfrm>
            <a:off x="3392557" y="3591339"/>
            <a:ext cx="1762539" cy="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32A6921D-F15C-43E0-925C-B01057337A2D}"/>
              </a:ext>
            </a:extLst>
          </p:cNvPr>
          <p:cNvSpPr txBox="1"/>
          <p:nvPr/>
        </p:nvSpPr>
        <p:spPr>
          <a:xfrm>
            <a:off x="5300870" y="3418196"/>
            <a:ext cx="6175512" cy="369332"/>
          </a:xfrm>
          <a:prstGeom prst="rect">
            <a:avLst/>
          </a:prstGeom>
          <a:noFill/>
        </p:spPr>
        <p:txBody>
          <a:bodyPr wrap="square">
            <a:spAutoFit/>
          </a:bodyPr>
          <a:lstStyle/>
          <a:p>
            <a:endParaRPr lang="en-US" sz="1800" dirty="0"/>
          </a:p>
        </p:txBody>
      </p:sp>
      <p:cxnSp>
        <p:nvCxnSpPr>
          <p:cNvPr id="10" name="Straight Connector 9">
            <a:extLst>
              <a:ext uri="{FF2B5EF4-FFF2-40B4-BE49-F238E27FC236}">
                <a16:creationId xmlns:a16="http://schemas.microsoft.com/office/drawing/2014/main" id="{6FD3525C-AE96-4AD7-87A9-BF670A68EBA0}"/>
              </a:ext>
            </a:extLst>
          </p:cNvPr>
          <p:cNvCxnSpPr>
            <a:cxnSpLocks/>
          </p:cNvCxnSpPr>
          <p:nvPr/>
        </p:nvCxnSpPr>
        <p:spPr>
          <a:xfrm>
            <a:off x="6016487" y="3592490"/>
            <a:ext cx="2517913" cy="20743"/>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A0EDD634-10B0-4D46-9D86-8EA8B867BEA4}"/>
              </a:ext>
            </a:extLst>
          </p:cNvPr>
          <p:cNvCxnSpPr>
            <a:cxnSpLocks/>
          </p:cNvCxnSpPr>
          <p:nvPr/>
        </p:nvCxnSpPr>
        <p:spPr>
          <a:xfrm>
            <a:off x="828260" y="4023186"/>
            <a:ext cx="4220818" cy="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4" name="Straight Connector 13">
            <a:extLst>
              <a:ext uri="{FF2B5EF4-FFF2-40B4-BE49-F238E27FC236}">
                <a16:creationId xmlns:a16="http://schemas.microsoft.com/office/drawing/2014/main" id="{45E20E28-E00E-4C4D-AFED-59748E54D798}"/>
              </a:ext>
            </a:extLst>
          </p:cNvPr>
          <p:cNvCxnSpPr>
            <a:cxnSpLocks/>
          </p:cNvCxnSpPr>
          <p:nvPr/>
        </p:nvCxnSpPr>
        <p:spPr>
          <a:xfrm>
            <a:off x="3703982" y="3811991"/>
            <a:ext cx="569844" cy="30014"/>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9" name="Straight Connector 18">
            <a:extLst>
              <a:ext uri="{FF2B5EF4-FFF2-40B4-BE49-F238E27FC236}">
                <a16:creationId xmlns:a16="http://schemas.microsoft.com/office/drawing/2014/main" id="{300E97A6-13F4-4BD3-B783-B979B0D0C576}"/>
              </a:ext>
            </a:extLst>
          </p:cNvPr>
          <p:cNvCxnSpPr>
            <a:cxnSpLocks/>
          </p:cNvCxnSpPr>
          <p:nvPr/>
        </p:nvCxnSpPr>
        <p:spPr>
          <a:xfrm>
            <a:off x="5214730" y="4023186"/>
            <a:ext cx="2286000" cy="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1" name="Straight Connector 20">
            <a:extLst>
              <a:ext uri="{FF2B5EF4-FFF2-40B4-BE49-F238E27FC236}">
                <a16:creationId xmlns:a16="http://schemas.microsoft.com/office/drawing/2014/main" id="{57C95993-3CAA-4FB4-A1D6-3574392D105E}"/>
              </a:ext>
            </a:extLst>
          </p:cNvPr>
          <p:cNvCxnSpPr>
            <a:cxnSpLocks/>
          </p:cNvCxnSpPr>
          <p:nvPr/>
        </p:nvCxnSpPr>
        <p:spPr>
          <a:xfrm>
            <a:off x="828260" y="4891468"/>
            <a:ext cx="10313505" cy="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4" name="Straight Connector 23">
            <a:extLst>
              <a:ext uri="{FF2B5EF4-FFF2-40B4-BE49-F238E27FC236}">
                <a16:creationId xmlns:a16="http://schemas.microsoft.com/office/drawing/2014/main" id="{C5D9A883-E4E0-4A8C-AF07-099699793D06}"/>
              </a:ext>
            </a:extLst>
          </p:cNvPr>
          <p:cNvCxnSpPr>
            <a:cxnSpLocks/>
          </p:cNvCxnSpPr>
          <p:nvPr/>
        </p:nvCxnSpPr>
        <p:spPr>
          <a:xfrm>
            <a:off x="828260" y="5275517"/>
            <a:ext cx="6248401" cy="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6" name="Straight Connector 25">
            <a:extLst>
              <a:ext uri="{FF2B5EF4-FFF2-40B4-BE49-F238E27FC236}">
                <a16:creationId xmlns:a16="http://schemas.microsoft.com/office/drawing/2014/main" id="{A3016D68-D7B1-4F34-9AA9-720FC6CFBD56}"/>
              </a:ext>
            </a:extLst>
          </p:cNvPr>
          <p:cNvCxnSpPr>
            <a:cxnSpLocks/>
          </p:cNvCxnSpPr>
          <p:nvPr/>
        </p:nvCxnSpPr>
        <p:spPr>
          <a:xfrm>
            <a:off x="942560" y="5710618"/>
            <a:ext cx="5415170" cy="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8" name="Straight Connector 27">
            <a:extLst>
              <a:ext uri="{FF2B5EF4-FFF2-40B4-BE49-F238E27FC236}">
                <a16:creationId xmlns:a16="http://schemas.microsoft.com/office/drawing/2014/main" id="{BD0114C4-A973-42E7-8165-0C27569A3264}"/>
              </a:ext>
            </a:extLst>
          </p:cNvPr>
          <p:cNvCxnSpPr>
            <a:cxnSpLocks/>
          </p:cNvCxnSpPr>
          <p:nvPr/>
        </p:nvCxnSpPr>
        <p:spPr>
          <a:xfrm>
            <a:off x="942560" y="6139033"/>
            <a:ext cx="3331266" cy="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0" name="Straight Connector 29">
            <a:extLst>
              <a:ext uri="{FF2B5EF4-FFF2-40B4-BE49-F238E27FC236}">
                <a16:creationId xmlns:a16="http://schemas.microsoft.com/office/drawing/2014/main" id="{F0E789B8-E3A4-40FB-B315-B58089D9F356}"/>
              </a:ext>
            </a:extLst>
          </p:cNvPr>
          <p:cNvCxnSpPr>
            <a:cxnSpLocks/>
          </p:cNvCxnSpPr>
          <p:nvPr/>
        </p:nvCxnSpPr>
        <p:spPr>
          <a:xfrm>
            <a:off x="4528930" y="6139033"/>
            <a:ext cx="2971800" cy="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2" name="Straight Connector 31">
            <a:extLst>
              <a:ext uri="{FF2B5EF4-FFF2-40B4-BE49-F238E27FC236}">
                <a16:creationId xmlns:a16="http://schemas.microsoft.com/office/drawing/2014/main" id="{20378C09-A3B1-4718-AB8D-A757729BA465}"/>
              </a:ext>
            </a:extLst>
          </p:cNvPr>
          <p:cNvCxnSpPr>
            <a:cxnSpLocks/>
          </p:cNvCxnSpPr>
          <p:nvPr/>
        </p:nvCxnSpPr>
        <p:spPr>
          <a:xfrm>
            <a:off x="10458450" y="6139033"/>
            <a:ext cx="1107385" cy="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5" name="Straight Connector 34">
            <a:extLst>
              <a:ext uri="{FF2B5EF4-FFF2-40B4-BE49-F238E27FC236}">
                <a16:creationId xmlns:a16="http://schemas.microsoft.com/office/drawing/2014/main" id="{FBD75C8A-FDC0-4CB1-B9FA-E9DE109032E2}"/>
              </a:ext>
            </a:extLst>
          </p:cNvPr>
          <p:cNvCxnSpPr>
            <a:cxnSpLocks/>
          </p:cNvCxnSpPr>
          <p:nvPr/>
        </p:nvCxnSpPr>
        <p:spPr>
          <a:xfrm>
            <a:off x="828260" y="6546883"/>
            <a:ext cx="1667290" cy="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7" name="Straight Connector 36">
            <a:extLst>
              <a:ext uri="{FF2B5EF4-FFF2-40B4-BE49-F238E27FC236}">
                <a16:creationId xmlns:a16="http://schemas.microsoft.com/office/drawing/2014/main" id="{5E1E19BD-869F-42D9-A475-97A176FC6344}"/>
              </a:ext>
            </a:extLst>
          </p:cNvPr>
          <p:cNvCxnSpPr>
            <a:cxnSpLocks/>
          </p:cNvCxnSpPr>
          <p:nvPr/>
        </p:nvCxnSpPr>
        <p:spPr>
          <a:xfrm>
            <a:off x="4095750" y="6546883"/>
            <a:ext cx="6362700" cy="0"/>
          </a:xfrm>
          <a:prstGeom prst="line">
            <a:avLst/>
          </a:prstGeom>
          <a:ln w="57150">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492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wipe(left)">
                                      <p:cBhvr>
                                        <p:cTn id="7" dur="500"/>
                                        <p:tgtEl>
                                          <p:spTgt spid="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par>
                                <p:cTn id="27" presetID="22" presetClass="entr" presetSubtype="8"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left)">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left)">
                                      <p:cBhvr>
                                        <p:cTn id="39" dur="500"/>
                                        <p:tgtEl>
                                          <p:spTgt spid="21"/>
                                        </p:tgtEl>
                                      </p:cBhvr>
                                    </p:animEffect>
                                  </p:childTnLst>
                                </p:cTn>
                              </p:par>
                              <p:par>
                                <p:cTn id="40" presetID="22" presetClass="entr" presetSubtype="8"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left)">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ipe(left)">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wipe(left)">
                                      <p:cBhvr>
                                        <p:cTn id="57" dur="500"/>
                                        <p:tgtEl>
                                          <p:spTgt spid="3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wipe(left)">
                                      <p:cBhvr>
                                        <p:cTn id="62" dur="500"/>
                                        <p:tgtEl>
                                          <p:spTgt spid="32"/>
                                        </p:tgtEl>
                                      </p:cBhvr>
                                    </p:animEffect>
                                  </p:childTnLst>
                                </p:cTn>
                              </p:par>
                              <p:par>
                                <p:cTn id="63" presetID="22" presetClass="entr" presetSubtype="8" fill="hold" nodeType="with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wipe(left)">
                                      <p:cBhvr>
                                        <p:cTn id="65" dur="500"/>
                                        <p:tgtEl>
                                          <p:spTgt spid="35"/>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37"/>
                                        </p:tgtEl>
                                        <p:attrNameLst>
                                          <p:attrName>style.visibility</p:attrName>
                                        </p:attrNameLst>
                                      </p:cBhvr>
                                      <p:to>
                                        <p:strVal val="visible"/>
                                      </p:to>
                                    </p:set>
                                    <p:animEffect transition="in" filter="wipe(left)">
                                      <p:cBhvr>
                                        <p:cTn id="7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F09C2-CF1D-460E-B652-9CC75CE36C2E}"/>
              </a:ext>
            </a:extLst>
          </p:cNvPr>
          <p:cNvSpPr>
            <a:spLocks noGrp="1"/>
          </p:cNvSpPr>
          <p:nvPr>
            <p:ph type="title"/>
          </p:nvPr>
        </p:nvSpPr>
        <p:spPr/>
        <p:txBody>
          <a:bodyPr/>
          <a:lstStyle/>
          <a:p>
            <a:r>
              <a:rPr lang="en-US" b="1" dirty="0"/>
              <a:t>The Real Problem:</a:t>
            </a:r>
          </a:p>
        </p:txBody>
      </p:sp>
      <p:sp>
        <p:nvSpPr>
          <p:cNvPr id="3" name="Content Placeholder 2">
            <a:extLst>
              <a:ext uri="{FF2B5EF4-FFF2-40B4-BE49-F238E27FC236}">
                <a16:creationId xmlns:a16="http://schemas.microsoft.com/office/drawing/2014/main" id="{EF843F4E-4973-47E2-9DA9-FC28660B9C12}"/>
              </a:ext>
            </a:extLst>
          </p:cNvPr>
          <p:cNvSpPr>
            <a:spLocks noGrp="1"/>
          </p:cNvSpPr>
          <p:nvPr>
            <p:ph idx="1"/>
          </p:nvPr>
        </p:nvSpPr>
        <p:spPr>
          <a:xfrm>
            <a:off x="838200" y="1447800"/>
            <a:ext cx="10515600" cy="5105400"/>
          </a:xfrm>
        </p:spPr>
        <p:txBody>
          <a:bodyPr>
            <a:normAutofit lnSpcReduction="10000"/>
          </a:bodyPr>
          <a:lstStyle/>
          <a:p>
            <a:r>
              <a:rPr lang="en-US" sz="3600" b="0" i="0" dirty="0">
                <a:solidFill>
                  <a:srgbClr val="000000"/>
                </a:solidFill>
                <a:effectLst/>
                <a:latin typeface="system-ui"/>
              </a:rPr>
              <a:t>“</a:t>
            </a:r>
            <a:r>
              <a:rPr lang="en-US" sz="3600" b="1" i="0" dirty="0">
                <a:solidFill>
                  <a:srgbClr val="FF0000"/>
                </a:solidFill>
                <a:effectLst>
                  <a:outerShdw blurRad="38100" dist="38100" dir="2700000" algn="tl">
                    <a:srgbClr val="000000">
                      <a:alpha val="43137"/>
                    </a:srgbClr>
                  </a:outerShdw>
                </a:effectLst>
                <a:latin typeface="system-ui"/>
              </a:rPr>
              <a:t>not holding fast to the Head</a:t>
            </a:r>
            <a:r>
              <a:rPr lang="en-US" sz="3600" b="0" i="0" dirty="0">
                <a:solidFill>
                  <a:srgbClr val="000000"/>
                </a:solidFill>
                <a:effectLst/>
                <a:latin typeface="system-ui"/>
              </a:rPr>
              <a:t>, from whom all the body, nourished and knit together by joints and ligaments, grows with the increase </a:t>
            </a:r>
            <a:r>
              <a:rPr lang="en-US" sz="3600" b="0" i="1" dirty="0">
                <a:solidFill>
                  <a:srgbClr val="000000"/>
                </a:solidFill>
                <a:effectLst/>
                <a:latin typeface="system-ui"/>
              </a:rPr>
              <a:t>that is</a:t>
            </a:r>
            <a:r>
              <a:rPr lang="en-US" sz="3600" b="0" i="0" dirty="0">
                <a:solidFill>
                  <a:srgbClr val="000000"/>
                </a:solidFill>
                <a:effectLst/>
                <a:latin typeface="system-ui"/>
              </a:rPr>
              <a:t> from God” (2:19)</a:t>
            </a:r>
          </a:p>
          <a:p>
            <a:r>
              <a:rPr lang="en-US" sz="3600" b="1" dirty="0">
                <a:solidFill>
                  <a:srgbClr val="000000"/>
                </a:solidFill>
                <a:latin typeface="system-ui"/>
              </a:rPr>
              <a:t>Ephesians 4:15-16                                                                                   “</a:t>
            </a:r>
            <a:r>
              <a:rPr lang="en-US" sz="3600" dirty="0">
                <a:solidFill>
                  <a:srgbClr val="000000"/>
                </a:solidFill>
                <a:latin typeface="system-ui"/>
              </a:rPr>
              <a:t>S</a:t>
            </a:r>
            <a:r>
              <a:rPr lang="en-US" sz="3600" b="0" i="0" dirty="0">
                <a:solidFill>
                  <a:srgbClr val="000000"/>
                </a:solidFill>
                <a:effectLst/>
                <a:latin typeface="system-ui"/>
              </a:rPr>
              <a:t>peaking the truth in love, may </a:t>
            </a:r>
            <a:r>
              <a:rPr lang="en-US" sz="3600" b="1" i="0" dirty="0">
                <a:solidFill>
                  <a:srgbClr val="FF0000"/>
                </a:solidFill>
                <a:effectLst>
                  <a:outerShdw blurRad="38100" dist="38100" dir="2700000" algn="tl">
                    <a:srgbClr val="000000">
                      <a:alpha val="43137"/>
                    </a:srgbClr>
                  </a:outerShdw>
                </a:effectLst>
                <a:latin typeface="system-ui"/>
              </a:rPr>
              <a:t>grow up in all things into Him who is the head</a:t>
            </a:r>
            <a:r>
              <a:rPr lang="en-US" sz="3600" b="0" i="0" dirty="0">
                <a:solidFill>
                  <a:srgbClr val="000000"/>
                </a:solidFill>
                <a:effectLst/>
                <a:latin typeface="system-ui"/>
              </a:rPr>
              <a:t>—Christ— </a:t>
            </a:r>
            <a:r>
              <a:rPr lang="en-US" sz="3600" b="1" i="0" baseline="30000" dirty="0">
                <a:solidFill>
                  <a:srgbClr val="000000"/>
                </a:solidFill>
                <a:effectLst/>
                <a:latin typeface="system-ui"/>
              </a:rPr>
              <a:t>16 </a:t>
            </a:r>
            <a:r>
              <a:rPr lang="en-US" sz="3600" b="0" i="0" dirty="0">
                <a:solidFill>
                  <a:srgbClr val="000000"/>
                </a:solidFill>
                <a:effectLst/>
                <a:latin typeface="system-ui"/>
              </a:rPr>
              <a:t>from whom the whole body, joined and knit together by what every joint supplies, according to the effective working by which every part does its share, causes growth of the body for the edifying of itself in love.</a:t>
            </a:r>
            <a:endParaRPr lang="en-US" sz="3600" b="1" dirty="0">
              <a:solidFill>
                <a:srgbClr val="000000"/>
              </a:solidFill>
              <a:latin typeface="system-ui"/>
            </a:endParaRPr>
          </a:p>
          <a:p>
            <a:endParaRPr lang="en-US" sz="3200" b="1" dirty="0"/>
          </a:p>
        </p:txBody>
      </p:sp>
    </p:spTree>
    <p:extLst>
      <p:ext uri="{BB962C8B-B14F-4D97-AF65-F5344CB8AC3E}">
        <p14:creationId xmlns:p14="http://schemas.microsoft.com/office/powerpoint/2010/main" val="187382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7627C6-BBC4-41B3-8E37-FB8251D20693}"/>
              </a:ext>
            </a:extLst>
          </p:cNvPr>
          <p:cNvSpPr>
            <a:spLocks noGrp="1"/>
          </p:cNvSpPr>
          <p:nvPr>
            <p:ph type="title"/>
          </p:nvPr>
        </p:nvSpPr>
        <p:spPr>
          <a:xfrm>
            <a:off x="676275" y="867051"/>
            <a:ext cx="10839450" cy="1325563"/>
          </a:xfrm>
        </p:spPr>
        <p:txBody>
          <a:bodyPr>
            <a:normAutofit fontScale="90000"/>
          </a:bodyPr>
          <a:lstStyle/>
          <a:p>
            <a:pPr algn="ctr"/>
            <a:r>
              <a:rPr lang="en-US" b="1" dirty="0"/>
              <a:t>What are some religious practices that are expected of us that do not come from the head?</a:t>
            </a:r>
          </a:p>
        </p:txBody>
      </p:sp>
      <p:sp>
        <p:nvSpPr>
          <p:cNvPr id="5" name="TextBox 4">
            <a:extLst>
              <a:ext uri="{FF2B5EF4-FFF2-40B4-BE49-F238E27FC236}">
                <a16:creationId xmlns:a16="http://schemas.microsoft.com/office/drawing/2014/main" id="{F92D1992-37A1-4B9A-823F-2238E3F05660}"/>
              </a:ext>
            </a:extLst>
          </p:cNvPr>
          <p:cNvSpPr txBox="1"/>
          <p:nvPr/>
        </p:nvSpPr>
        <p:spPr>
          <a:xfrm>
            <a:off x="2691020" y="2192614"/>
            <a:ext cx="7429500" cy="4031873"/>
          </a:xfrm>
          <a:prstGeom prst="rect">
            <a:avLst/>
          </a:prstGeom>
          <a:noFill/>
        </p:spPr>
        <p:txBody>
          <a:bodyPr wrap="square" rtlCol="0">
            <a:spAutoFit/>
          </a:bodyPr>
          <a:lstStyle/>
          <a:p>
            <a:r>
              <a:rPr lang="en-US" sz="3200" b="1" dirty="0"/>
              <a:t>Infant Baptism </a:t>
            </a:r>
          </a:p>
          <a:p>
            <a:r>
              <a:rPr lang="en-US" sz="3200" b="1" dirty="0"/>
              <a:t>Observance of Easter, Christmas</a:t>
            </a:r>
          </a:p>
          <a:p>
            <a:r>
              <a:rPr lang="en-US" sz="3200" b="1" dirty="0"/>
              <a:t>Observance of Ash Wednesday and Lent</a:t>
            </a:r>
          </a:p>
          <a:p>
            <a:r>
              <a:rPr lang="en-US" sz="3200" b="1" dirty="0"/>
              <a:t>Instrumental Music</a:t>
            </a:r>
          </a:p>
          <a:p>
            <a:r>
              <a:rPr lang="en-US" sz="3200" b="1" dirty="0"/>
              <a:t>Recreation Programs</a:t>
            </a:r>
          </a:p>
          <a:p>
            <a:r>
              <a:rPr lang="en-US" sz="3200" b="1" dirty="0"/>
              <a:t>Fellowship Halls</a:t>
            </a:r>
          </a:p>
          <a:p>
            <a:endParaRPr lang="en-US" sz="3200" b="1" dirty="0"/>
          </a:p>
          <a:p>
            <a:endParaRPr lang="en-US" sz="3200" b="1" dirty="0"/>
          </a:p>
        </p:txBody>
      </p:sp>
      <p:sp>
        <p:nvSpPr>
          <p:cNvPr id="6" name="TextBox 5">
            <a:extLst>
              <a:ext uri="{FF2B5EF4-FFF2-40B4-BE49-F238E27FC236}">
                <a16:creationId xmlns:a16="http://schemas.microsoft.com/office/drawing/2014/main" id="{9FA18B5B-32C7-45A8-94AF-8ED93362B023}"/>
              </a:ext>
            </a:extLst>
          </p:cNvPr>
          <p:cNvSpPr txBox="1"/>
          <p:nvPr/>
        </p:nvSpPr>
        <p:spPr>
          <a:xfrm>
            <a:off x="981075" y="5452340"/>
            <a:ext cx="10229850" cy="1077218"/>
          </a:xfrm>
          <a:prstGeom prst="rect">
            <a:avLst/>
          </a:prstGeom>
          <a:noFill/>
        </p:spPr>
        <p:txBody>
          <a:bodyPr wrap="square" rtlCol="0">
            <a:spAutoFit/>
          </a:bodyPr>
          <a:lstStyle/>
          <a:p>
            <a:pPr algn="ctr"/>
            <a:r>
              <a:rPr lang="en-US" sz="3200" dirty="0"/>
              <a:t>These things appear to be wise, but they do not come from the Head, Christ!</a:t>
            </a:r>
          </a:p>
        </p:txBody>
      </p:sp>
    </p:spTree>
    <p:extLst>
      <p:ext uri="{BB962C8B-B14F-4D97-AF65-F5344CB8AC3E}">
        <p14:creationId xmlns:p14="http://schemas.microsoft.com/office/powerpoint/2010/main" val="168739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28E9EC-FAD2-499B-A76A-7927CBC447A4}"/>
              </a:ext>
            </a:extLst>
          </p:cNvPr>
          <p:cNvSpPr>
            <a:spLocks noGrp="1"/>
          </p:cNvSpPr>
          <p:nvPr>
            <p:ph type="title"/>
          </p:nvPr>
        </p:nvSpPr>
        <p:spPr>
          <a:xfrm>
            <a:off x="838200" y="139149"/>
            <a:ext cx="10515600" cy="1551540"/>
          </a:xfrm>
        </p:spPr>
        <p:txBody>
          <a:bodyPr/>
          <a:lstStyle/>
          <a:p>
            <a:pPr algn="ctr"/>
            <a:r>
              <a:rPr lang="en-US" b="1" dirty="0"/>
              <a:t>Consequences of Scriptural Baptism</a:t>
            </a:r>
          </a:p>
        </p:txBody>
      </p:sp>
      <p:sp>
        <p:nvSpPr>
          <p:cNvPr id="6" name="Content Placeholder 5">
            <a:extLst>
              <a:ext uri="{FF2B5EF4-FFF2-40B4-BE49-F238E27FC236}">
                <a16:creationId xmlns:a16="http://schemas.microsoft.com/office/drawing/2014/main" id="{51F35DA5-B9BE-45C3-8470-B7D4D8A49871}"/>
              </a:ext>
            </a:extLst>
          </p:cNvPr>
          <p:cNvSpPr>
            <a:spLocks noGrp="1"/>
          </p:cNvSpPr>
          <p:nvPr>
            <p:ph idx="1"/>
          </p:nvPr>
        </p:nvSpPr>
        <p:spPr>
          <a:xfrm>
            <a:off x="437322" y="1530626"/>
            <a:ext cx="11317356" cy="5327374"/>
          </a:xfrm>
        </p:spPr>
        <p:txBody>
          <a:bodyPr/>
          <a:lstStyle/>
          <a:p>
            <a:r>
              <a:rPr lang="en-US" sz="3200" b="1" dirty="0"/>
              <a:t>Since you have </a:t>
            </a:r>
            <a:r>
              <a:rPr lang="en-US" sz="3200" b="1" u="sng" dirty="0"/>
              <a:t>Died</a:t>
            </a:r>
            <a:r>
              <a:rPr lang="en-US" sz="3200" b="1" dirty="0"/>
              <a:t> with Christ, therefore—(Col. 2:16-23)</a:t>
            </a:r>
          </a:p>
          <a:p>
            <a:pPr lvl="1"/>
            <a:r>
              <a:rPr lang="en-US" sz="2800" dirty="0"/>
              <a:t>You are no longer subject to the Law (Romans 7:1-4) </a:t>
            </a:r>
          </a:p>
          <a:p>
            <a:pPr lvl="2"/>
            <a:r>
              <a:rPr lang="en-US" sz="2800" dirty="0"/>
              <a:t>It was nailed to the cross (Col. 2:16-17)</a:t>
            </a:r>
          </a:p>
          <a:p>
            <a:pPr lvl="2"/>
            <a:r>
              <a:rPr lang="en-US" sz="2800" dirty="0"/>
              <a:t>Its ordinances were but a shadow of the substance—Christ.</a:t>
            </a:r>
          </a:p>
          <a:p>
            <a:pPr lvl="1"/>
            <a:r>
              <a:rPr lang="en-US" sz="2800" dirty="0"/>
              <a:t>“Let no one cheat you of your reward</a:t>
            </a:r>
            <a:r>
              <a:rPr lang="en-US" dirty="0"/>
              <a:t>,</a:t>
            </a:r>
            <a:endParaRPr lang="en-US" sz="2800" dirty="0"/>
          </a:p>
          <a:p>
            <a:r>
              <a:rPr lang="en-US" sz="3200" b="1" dirty="0"/>
              <a:t>Since you were </a:t>
            </a:r>
            <a:r>
              <a:rPr lang="en-US" sz="3200" b="1" u="sng" dirty="0"/>
              <a:t>Raised</a:t>
            </a:r>
            <a:r>
              <a:rPr lang="en-US" sz="3200" b="1" dirty="0"/>
              <a:t> with Christ, therefore—(Colossians 3:1-4)</a:t>
            </a:r>
          </a:p>
          <a:p>
            <a:pPr lvl="1"/>
            <a:r>
              <a:rPr lang="en-US" sz="2800" dirty="0"/>
              <a:t>Seek things that are above where Christ is (3:1).</a:t>
            </a:r>
          </a:p>
          <a:p>
            <a:pPr lvl="1"/>
            <a:r>
              <a:rPr lang="en-US" sz="2800" dirty="0"/>
              <a:t>Set your mind on things above, not on things on earth (3:2)</a:t>
            </a:r>
          </a:p>
          <a:p>
            <a:pPr lvl="1"/>
            <a:r>
              <a:rPr lang="en-US" sz="2800" dirty="0"/>
              <a:t>Your life is hidden with Christ in God (3:3)</a:t>
            </a:r>
          </a:p>
          <a:p>
            <a:pPr lvl="1"/>
            <a:r>
              <a:rPr lang="en-US" sz="2800" dirty="0"/>
              <a:t>When He appears, you will appear </a:t>
            </a:r>
            <a:r>
              <a:rPr lang="en-US" sz="2800" u="sng" dirty="0"/>
              <a:t>with Him</a:t>
            </a:r>
            <a:r>
              <a:rPr lang="en-US" sz="2800" dirty="0"/>
              <a:t> in glory! (3:4)</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6861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animEffect transition="in" filter="wipe(left)">
                                      <p:cBhvr>
                                        <p:cTn id="11" dur="500"/>
                                        <p:tgtEl>
                                          <p:spTgt spid="6">
                                            <p:txEl>
                                              <p:pRg st="6" end="6"/>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xEl>
                                              <p:pRg st="7" end="7"/>
                                            </p:txEl>
                                          </p:spTgt>
                                        </p:tgtEl>
                                        <p:attrNameLst>
                                          <p:attrName>style.visibility</p:attrName>
                                        </p:attrNameLst>
                                      </p:cBhvr>
                                      <p:to>
                                        <p:strVal val="visible"/>
                                      </p:to>
                                    </p:set>
                                    <p:animEffect transition="in" filter="wipe(left)">
                                      <p:cBhvr>
                                        <p:cTn id="16" dur="500"/>
                                        <p:tgtEl>
                                          <p:spTgt spid="6">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animEffect transition="in" filter="wipe(left)">
                                      <p:cBhvr>
                                        <p:cTn id="21" dur="500"/>
                                        <p:tgtEl>
                                          <p:spTgt spid="6">
                                            <p:txEl>
                                              <p:pRg st="8" end="8"/>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6">
                                            <p:txEl>
                                              <p:pRg st="9" end="9"/>
                                            </p:txEl>
                                          </p:spTgt>
                                        </p:tgtEl>
                                        <p:attrNameLst>
                                          <p:attrName>style.visibility</p:attrName>
                                        </p:attrNameLst>
                                      </p:cBhvr>
                                      <p:to>
                                        <p:strVal val="visible"/>
                                      </p:to>
                                    </p:set>
                                    <p:animEffect transition="in" filter="wipe(left)">
                                      <p:cBhvr>
                                        <p:cTn id="26"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5673</TotalTime>
  <Words>803</Words>
  <Application>Microsoft Office PowerPoint</Application>
  <PresentationFormat>Widescreen</PresentationFormat>
  <Paragraphs>83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system-ui</vt:lpstr>
      <vt:lpstr>Office Theme</vt:lpstr>
      <vt:lpstr>Assignments for Sunday Zoom Class at 5 Any volunteers for a short report on:</vt:lpstr>
      <vt:lpstr>Colossians and Philemon</vt:lpstr>
      <vt:lpstr>Read Colossians 2:11—3:4 </vt:lpstr>
      <vt:lpstr>BAPTISM</vt:lpstr>
      <vt:lpstr>Consequences of Scriptural Baptism</vt:lpstr>
      <vt:lpstr>Consequences of Scriptural Baptism</vt:lpstr>
      <vt:lpstr>The Real Problem:</vt:lpstr>
      <vt:lpstr>What are some religious practices that are expected of us that do not come from the head?</vt:lpstr>
      <vt:lpstr>Consequences of Scriptural Baptism</vt:lpstr>
      <vt:lpstr>Colossians 2:6-10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Parker, Michael R (Michael)</dc:creator>
  <cp:lastModifiedBy>Brad Beutjer</cp:lastModifiedBy>
  <cp:revision>146</cp:revision>
  <cp:lastPrinted>2021-03-07T21:27:13Z</cp:lastPrinted>
  <dcterms:created xsi:type="dcterms:W3CDTF">2021-02-21T00:42:02Z</dcterms:created>
  <dcterms:modified xsi:type="dcterms:W3CDTF">2021-03-11T21:30:23Z</dcterms:modified>
</cp:coreProperties>
</file>