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3" r:id="rId1"/>
  </p:sldMasterIdLst>
  <p:notesMasterIdLst>
    <p:notesMasterId r:id="rId11"/>
  </p:notesMasterIdLst>
  <p:handoutMasterIdLst>
    <p:handoutMasterId r:id="rId12"/>
  </p:handoutMasterIdLst>
  <p:sldIdLst>
    <p:sldId id="330" r:id="rId2"/>
    <p:sldId id="384" r:id="rId3"/>
    <p:sldId id="434" r:id="rId4"/>
    <p:sldId id="380" r:id="rId5"/>
    <p:sldId id="436" r:id="rId6"/>
    <p:sldId id="438" r:id="rId7"/>
    <p:sldId id="440" r:id="rId8"/>
    <p:sldId id="439" r:id="rId9"/>
    <p:sldId id="435" r:id="rId10"/>
  </p:sldIdLst>
  <p:sldSz cx="9144000" cy="5715000" type="screen16x10"/>
  <p:notesSz cx="7077075" cy="8955088"/>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9" d="100"/>
          <a:sy n="119" d="100"/>
        </p:scale>
        <p:origin x="1296" y="108"/>
      </p:cViewPr>
      <p:guideLst>
        <p:guide orient="horz" pos="180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9155" name="Rectangle 3"/>
          <p:cNvSpPr>
            <a:spLocks noGrp="1" noChangeArrowheads="1"/>
          </p:cNvSpPr>
          <p:nvPr>
            <p:ph type="dt" sz="quarter" idx="1"/>
          </p:nvPr>
        </p:nvSpPr>
        <p:spPr bwMode="auto">
          <a:xfrm>
            <a:off x="4008705" y="0"/>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9156" name="Rectangle 4"/>
          <p:cNvSpPr>
            <a:spLocks noGrp="1" noChangeArrowheads="1"/>
          </p:cNvSpPr>
          <p:nvPr>
            <p:ph type="ftr" sz="quarter" idx="2"/>
          </p:nvPr>
        </p:nvSpPr>
        <p:spPr bwMode="auto">
          <a:xfrm>
            <a:off x="0" y="8505780"/>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9157" name="Rectangle 5"/>
          <p:cNvSpPr>
            <a:spLocks noGrp="1" noChangeArrowheads="1"/>
          </p:cNvSpPr>
          <p:nvPr>
            <p:ph type="sldNum" sz="quarter" idx="3"/>
          </p:nvPr>
        </p:nvSpPr>
        <p:spPr bwMode="auto">
          <a:xfrm>
            <a:off x="4008705" y="8505780"/>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E4BECEB8-EEEB-4C7D-B707-F2EC12218415}" type="slidenum">
              <a:rPr lang="en-US"/>
              <a:pPr>
                <a:defRPr/>
              </a:pPr>
              <a:t>‹#›</a:t>
            </a:fld>
            <a:endParaRPr lang="en-US"/>
          </a:p>
        </p:txBody>
      </p:sp>
    </p:spTree>
    <p:extLst>
      <p:ext uri="{BB962C8B-B14F-4D97-AF65-F5344CB8AC3E}">
        <p14:creationId xmlns:p14="http://schemas.microsoft.com/office/powerpoint/2010/main" val="21426134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492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49263"/>
          </a:xfrm>
          <a:prstGeom prst="rect">
            <a:avLst/>
          </a:prstGeom>
        </p:spPr>
        <p:txBody>
          <a:bodyPr vert="horz" lIns="91440" tIns="45720" rIns="91440" bIns="45720" rtlCol="0"/>
          <a:lstStyle>
            <a:lvl1pPr algn="r">
              <a:defRPr sz="1200"/>
            </a:lvl1pPr>
          </a:lstStyle>
          <a:p>
            <a:fld id="{2D317C91-7872-4804-9B36-07B61D49BA4D}" type="datetimeFigureOut">
              <a:rPr lang="en-US" smtClean="0"/>
              <a:t>4/25/2021</a:t>
            </a:fld>
            <a:endParaRPr lang="en-US"/>
          </a:p>
        </p:txBody>
      </p:sp>
      <p:sp>
        <p:nvSpPr>
          <p:cNvPr id="4" name="Slide Image Placeholder 3"/>
          <p:cNvSpPr>
            <a:spLocks noGrp="1" noRot="1" noChangeAspect="1"/>
          </p:cNvSpPr>
          <p:nvPr>
            <p:ph type="sldImg" idx="2"/>
          </p:nvPr>
        </p:nvSpPr>
        <p:spPr>
          <a:xfrm>
            <a:off x="1120775" y="1119188"/>
            <a:ext cx="4835525" cy="30226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310063"/>
            <a:ext cx="5661025" cy="3525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05825"/>
            <a:ext cx="3067050" cy="4492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505825"/>
            <a:ext cx="3067050" cy="449263"/>
          </a:xfrm>
          <a:prstGeom prst="rect">
            <a:avLst/>
          </a:prstGeom>
        </p:spPr>
        <p:txBody>
          <a:bodyPr vert="horz" lIns="91440" tIns="45720" rIns="91440" bIns="45720" rtlCol="0" anchor="b"/>
          <a:lstStyle>
            <a:lvl1pPr algn="r">
              <a:defRPr sz="1200"/>
            </a:lvl1pPr>
          </a:lstStyle>
          <a:p>
            <a:fld id="{69EF1665-BE1B-4CA1-B5FE-548A980E81A3}" type="slidenum">
              <a:rPr lang="en-US" smtClean="0"/>
              <a:t>‹#›</a:t>
            </a:fld>
            <a:endParaRPr lang="en-US"/>
          </a:p>
        </p:txBody>
      </p:sp>
    </p:spTree>
    <p:extLst>
      <p:ext uri="{BB962C8B-B14F-4D97-AF65-F5344CB8AC3E}">
        <p14:creationId xmlns:p14="http://schemas.microsoft.com/office/powerpoint/2010/main" val="3483385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7400" y="723900"/>
            <a:ext cx="5781675" cy="3613150"/>
          </a:xfrm>
        </p:spPr>
      </p:sp>
      <p:sp>
        <p:nvSpPr>
          <p:cNvPr id="3" name="Notes Placeholder 2"/>
          <p:cNvSpPr>
            <a:spLocks noGrp="1"/>
          </p:cNvSpPr>
          <p:nvPr>
            <p:ph type="body" idx="1"/>
          </p:nvPr>
        </p:nvSpPr>
        <p:spPr/>
        <p:txBody>
          <a:bodyPr/>
          <a:lstStyle/>
          <a:p>
            <a:r>
              <a:rPr lang="en-US" dirty="0"/>
              <a:t>7:34 PM – Emphasize</a:t>
            </a:r>
            <a:r>
              <a:rPr lang="en-US" baseline="0" dirty="0"/>
              <a:t> goals 1 &amp; 4, prayer</a:t>
            </a:r>
            <a:endParaRPr lang="en-US" dirty="0"/>
          </a:p>
        </p:txBody>
      </p:sp>
      <p:sp>
        <p:nvSpPr>
          <p:cNvPr id="4" name="Slide Number Placeholder 3"/>
          <p:cNvSpPr>
            <a:spLocks noGrp="1"/>
          </p:cNvSpPr>
          <p:nvPr>
            <p:ph type="sldNum" sz="quarter" idx="10"/>
          </p:nvPr>
        </p:nvSpPr>
        <p:spPr/>
        <p:txBody>
          <a:bodyPr/>
          <a:lstStyle/>
          <a:p>
            <a:fld id="{9987380E-457C-476C-852C-F38D61E74A18}" type="slidenum">
              <a:rPr lang="en-US" altLang="en-US" smtClean="0"/>
              <a:pPr/>
              <a:t>3</a:t>
            </a:fld>
            <a:endParaRPr lang="en-US" altLang="en-US"/>
          </a:p>
        </p:txBody>
      </p:sp>
    </p:spTree>
    <p:extLst>
      <p:ext uri="{BB962C8B-B14F-4D97-AF65-F5344CB8AC3E}">
        <p14:creationId xmlns:p14="http://schemas.microsoft.com/office/powerpoint/2010/main" val="346622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143000"/>
            <a:ext cx="7851648" cy="15240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2690447"/>
            <a:ext cx="7854696" cy="14605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pPr>
              <a:defRPr/>
            </a:pPr>
            <a:endParaRPr lang="en-US">
              <a:solidFill>
                <a:srgbClr val="BEDBFE">
                  <a:shade val="90000"/>
                </a:srgbClr>
              </a:solidFill>
            </a:endParaRPr>
          </a:p>
        </p:txBody>
      </p:sp>
      <p:sp>
        <p:nvSpPr>
          <p:cNvPr id="19" name="Footer Placeholder 18"/>
          <p:cNvSpPr>
            <a:spLocks noGrp="1"/>
          </p:cNvSpPr>
          <p:nvPr>
            <p:ph type="ftr" sz="quarter" idx="11"/>
          </p:nvPr>
        </p:nvSpPr>
        <p:spPr/>
        <p:txBody>
          <a:bodyPr/>
          <a:lstStyle/>
          <a:p>
            <a:pPr>
              <a:defRPr/>
            </a:pPr>
            <a:endParaRPr lang="en-US">
              <a:solidFill>
                <a:srgbClr val="BEDBFE">
                  <a:shade val="90000"/>
                </a:srgbClr>
              </a:solidFill>
            </a:endParaRPr>
          </a:p>
        </p:txBody>
      </p:sp>
      <p:sp>
        <p:nvSpPr>
          <p:cNvPr id="27" name="Slide Number Placeholder 26"/>
          <p:cNvSpPr>
            <a:spLocks noGrp="1"/>
          </p:cNvSpPr>
          <p:nvPr>
            <p:ph type="sldNum" sz="quarter" idx="12"/>
          </p:nvPr>
        </p:nvSpPr>
        <p:spPr/>
        <p:txBody>
          <a:bodyPr/>
          <a:lstStyle/>
          <a:p>
            <a:pPr>
              <a:defRPr/>
            </a:pPr>
            <a:fld id="{8805064E-CEAB-4F3F-A50E-F3A4CFA639C8}" type="slidenum">
              <a:rPr lang="en-US" smtClean="0">
                <a:solidFill>
                  <a:srgbClr val="BEDBFE">
                    <a:shade val="90000"/>
                  </a:srgbClr>
                </a:solidFill>
              </a:rPr>
              <a:pPr>
                <a:defRPr/>
              </a:pPr>
              <a:t>‹#›</a:t>
            </a:fld>
            <a:endParaRPr lang="en-US">
              <a:solidFill>
                <a:srgbClr val="BEDBFE">
                  <a:shade val="90000"/>
                </a:srgbClr>
              </a:solidFill>
            </a:endParaRPr>
          </a:p>
        </p:txBody>
      </p:sp>
    </p:spTree>
    <p:extLst>
      <p:ext uri="{BB962C8B-B14F-4D97-AF65-F5344CB8AC3E}">
        <p14:creationId xmlns:p14="http://schemas.microsoft.com/office/powerpoint/2010/main" val="3947068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17375D">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17375D">
                  <a:shade val="90000"/>
                </a:srgbClr>
              </a:solidFill>
            </a:endParaRPr>
          </a:p>
        </p:txBody>
      </p:sp>
      <p:sp>
        <p:nvSpPr>
          <p:cNvPr id="6" name="Slide Number Placeholder 5"/>
          <p:cNvSpPr>
            <a:spLocks noGrp="1"/>
          </p:cNvSpPr>
          <p:nvPr>
            <p:ph type="sldNum" sz="quarter" idx="12"/>
          </p:nvPr>
        </p:nvSpPr>
        <p:spPr/>
        <p:txBody>
          <a:bodyPr/>
          <a:lstStyle/>
          <a:p>
            <a:pPr>
              <a:defRPr/>
            </a:pPr>
            <a:fld id="{5A848B34-ECB8-4C04-B973-5D0AF4BE210A}"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val="4251700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1"/>
            <a:ext cx="2057400" cy="4343136"/>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762001"/>
            <a:ext cx="6019800" cy="434313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17375D">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17375D">
                  <a:shade val="90000"/>
                </a:srgbClr>
              </a:solidFill>
            </a:endParaRPr>
          </a:p>
        </p:txBody>
      </p:sp>
      <p:sp>
        <p:nvSpPr>
          <p:cNvPr id="6" name="Slide Number Placeholder 5"/>
          <p:cNvSpPr>
            <a:spLocks noGrp="1"/>
          </p:cNvSpPr>
          <p:nvPr>
            <p:ph type="sldNum" sz="quarter" idx="12"/>
          </p:nvPr>
        </p:nvSpPr>
        <p:spPr/>
        <p:txBody>
          <a:bodyPr/>
          <a:lstStyle/>
          <a:p>
            <a:pPr>
              <a:defRPr/>
            </a:pPr>
            <a:fld id="{31DDA3C3-12DC-4E69-92D2-5A3A1BBF2687}"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val="3482936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17375D">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17375D">
                  <a:shade val="90000"/>
                </a:srgbClr>
              </a:solidFill>
            </a:endParaRPr>
          </a:p>
        </p:txBody>
      </p:sp>
      <p:sp>
        <p:nvSpPr>
          <p:cNvPr id="6" name="Slide Number Placeholder 5"/>
          <p:cNvSpPr>
            <a:spLocks noGrp="1"/>
          </p:cNvSpPr>
          <p:nvPr>
            <p:ph type="sldNum" sz="quarter" idx="12"/>
          </p:nvPr>
        </p:nvSpPr>
        <p:spPr/>
        <p:txBody>
          <a:bodyPr/>
          <a:lstStyle/>
          <a:p>
            <a:pPr>
              <a:defRPr/>
            </a:pPr>
            <a:fld id="{76BA39A8-5FAE-42ED-8529-A792AEF9F7CA}"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val="2983616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097280"/>
            <a:ext cx="7772400" cy="1135380"/>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253887"/>
            <a:ext cx="7772400" cy="1258093"/>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endParaRPr lang="en-US">
              <a:solidFill>
                <a:srgbClr val="BEDBFE">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BEDBFE">
                  <a:shade val="90000"/>
                </a:srgbClr>
              </a:solidFill>
            </a:endParaRPr>
          </a:p>
        </p:txBody>
      </p:sp>
      <p:sp>
        <p:nvSpPr>
          <p:cNvPr id="6" name="Slide Number Placeholder 5"/>
          <p:cNvSpPr>
            <a:spLocks noGrp="1"/>
          </p:cNvSpPr>
          <p:nvPr>
            <p:ph type="sldNum" sz="quarter" idx="12"/>
          </p:nvPr>
        </p:nvSpPr>
        <p:spPr/>
        <p:txBody>
          <a:bodyPr/>
          <a:lstStyle/>
          <a:p>
            <a:pPr>
              <a:defRPr/>
            </a:pPr>
            <a:fld id="{C10BFD02-FD5A-464F-8E7E-0ECC2F42A042}" type="slidenum">
              <a:rPr lang="en-US" smtClean="0">
                <a:solidFill>
                  <a:srgbClr val="BEDBFE">
                    <a:shade val="90000"/>
                  </a:srgbClr>
                </a:solidFill>
              </a:rPr>
              <a:pPr>
                <a:defRPr/>
              </a:pPr>
              <a:t>‹#›</a:t>
            </a:fld>
            <a:endParaRPr lang="en-US">
              <a:solidFill>
                <a:srgbClr val="BEDBFE">
                  <a:shade val="90000"/>
                </a:srgbClr>
              </a:solidFill>
            </a:endParaRPr>
          </a:p>
        </p:txBody>
      </p:sp>
    </p:spTree>
    <p:extLst>
      <p:ext uri="{BB962C8B-B14F-4D97-AF65-F5344CB8AC3E}">
        <p14:creationId xmlns:p14="http://schemas.microsoft.com/office/powerpoint/2010/main" val="2607177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229600" cy="952500"/>
          </a:xfrm>
        </p:spPr>
        <p:txBody>
          <a:bodyPr/>
          <a:lstStyle/>
          <a:p>
            <a:r>
              <a:rPr kumimoji="0" lang="en-US"/>
              <a:t>Click to edit Master title style</a:t>
            </a:r>
          </a:p>
        </p:txBody>
      </p:sp>
      <p:sp>
        <p:nvSpPr>
          <p:cNvPr id="3" name="Content Placeholder 2"/>
          <p:cNvSpPr>
            <a:spLocks noGrp="1"/>
          </p:cNvSpPr>
          <p:nvPr>
            <p:ph sz="half" idx="1"/>
          </p:nvPr>
        </p:nvSpPr>
        <p:spPr>
          <a:xfrm>
            <a:off x="457200" y="1600071"/>
            <a:ext cx="4038600" cy="36957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071"/>
            <a:ext cx="4038600" cy="36957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a:solidFill>
                <a:srgbClr val="17375D">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17375D">
                  <a:shade val="90000"/>
                </a:srgbClr>
              </a:solidFill>
            </a:endParaRPr>
          </a:p>
        </p:txBody>
      </p:sp>
      <p:sp>
        <p:nvSpPr>
          <p:cNvPr id="7" name="Slide Number Placeholder 6"/>
          <p:cNvSpPr>
            <a:spLocks noGrp="1"/>
          </p:cNvSpPr>
          <p:nvPr>
            <p:ph type="sldNum" sz="quarter" idx="12"/>
          </p:nvPr>
        </p:nvSpPr>
        <p:spPr/>
        <p:txBody>
          <a:bodyPr/>
          <a:lstStyle/>
          <a:p>
            <a:pPr>
              <a:defRPr/>
            </a:pPr>
            <a:fld id="{95E62B03-1E35-4294-9124-68267BA34F3B}"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val="4058342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229600" cy="9525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546040"/>
            <a:ext cx="4040188" cy="549460"/>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1549798"/>
            <a:ext cx="4041775" cy="54570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095500"/>
            <a:ext cx="4040188" cy="320476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6" y="2095500"/>
            <a:ext cx="4041775" cy="320476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defRPr/>
            </a:pPr>
            <a:endParaRPr lang="en-US">
              <a:solidFill>
                <a:srgbClr val="17375D">
                  <a:shade val="90000"/>
                </a:srgbClr>
              </a:solidFill>
            </a:endParaRPr>
          </a:p>
        </p:txBody>
      </p:sp>
      <p:sp>
        <p:nvSpPr>
          <p:cNvPr id="8" name="Footer Placeholder 7"/>
          <p:cNvSpPr>
            <a:spLocks noGrp="1"/>
          </p:cNvSpPr>
          <p:nvPr>
            <p:ph type="ftr" sz="quarter" idx="11"/>
          </p:nvPr>
        </p:nvSpPr>
        <p:spPr/>
        <p:txBody>
          <a:bodyPr/>
          <a:lstStyle/>
          <a:p>
            <a:pPr>
              <a:defRPr/>
            </a:pPr>
            <a:endParaRPr lang="en-US">
              <a:solidFill>
                <a:srgbClr val="17375D">
                  <a:shade val="90000"/>
                </a:srgbClr>
              </a:solidFill>
            </a:endParaRPr>
          </a:p>
        </p:txBody>
      </p:sp>
      <p:sp>
        <p:nvSpPr>
          <p:cNvPr id="9" name="Slide Number Placeholder 8"/>
          <p:cNvSpPr>
            <a:spLocks noGrp="1"/>
          </p:cNvSpPr>
          <p:nvPr>
            <p:ph type="sldNum" sz="quarter" idx="12"/>
          </p:nvPr>
        </p:nvSpPr>
        <p:spPr/>
        <p:txBody>
          <a:bodyPr/>
          <a:lstStyle/>
          <a:p>
            <a:pPr>
              <a:defRPr/>
            </a:pPr>
            <a:fld id="{A3BE3468-0390-4076-868C-538B18F92E57}"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val="4113768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305800" cy="9525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pPr>
              <a:defRPr/>
            </a:pPr>
            <a:endParaRPr lang="en-US">
              <a:solidFill>
                <a:srgbClr val="17375D">
                  <a:shade val="90000"/>
                </a:srgbClr>
              </a:solidFill>
            </a:endParaRPr>
          </a:p>
        </p:txBody>
      </p:sp>
      <p:sp>
        <p:nvSpPr>
          <p:cNvPr id="4" name="Footer Placeholder 3"/>
          <p:cNvSpPr>
            <a:spLocks noGrp="1"/>
          </p:cNvSpPr>
          <p:nvPr>
            <p:ph type="ftr" sz="quarter" idx="11"/>
          </p:nvPr>
        </p:nvSpPr>
        <p:spPr/>
        <p:txBody>
          <a:bodyPr/>
          <a:lstStyle/>
          <a:p>
            <a:pPr>
              <a:defRPr/>
            </a:pPr>
            <a:endParaRPr lang="en-US">
              <a:solidFill>
                <a:srgbClr val="17375D">
                  <a:shade val="90000"/>
                </a:srgbClr>
              </a:solidFill>
            </a:endParaRPr>
          </a:p>
        </p:txBody>
      </p:sp>
      <p:sp>
        <p:nvSpPr>
          <p:cNvPr id="5" name="Slide Number Placeholder 4"/>
          <p:cNvSpPr>
            <a:spLocks noGrp="1"/>
          </p:cNvSpPr>
          <p:nvPr>
            <p:ph type="sldNum" sz="quarter" idx="12"/>
          </p:nvPr>
        </p:nvSpPr>
        <p:spPr/>
        <p:txBody>
          <a:bodyPr/>
          <a:lstStyle/>
          <a:p>
            <a:pPr>
              <a:defRPr/>
            </a:pPr>
            <a:fld id="{BE0EA6F8-FE5B-441A-BD8E-2D534B700E3A}"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val="3167187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srgbClr val="17375D">
                  <a:shade val="90000"/>
                </a:srgbClr>
              </a:solidFill>
            </a:endParaRPr>
          </a:p>
        </p:txBody>
      </p:sp>
      <p:sp>
        <p:nvSpPr>
          <p:cNvPr id="3" name="Footer Placeholder 2"/>
          <p:cNvSpPr>
            <a:spLocks noGrp="1"/>
          </p:cNvSpPr>
          <p:nvPr>
            <p:ph type="ftr" sz="quarter" idx="11"/>
          </p:nvPr>
        </p:nvSpPr>
        <p:spPr/>
        <p:txBody>
          <a:bodyPr/>
          <a:lstStyle/>
          <a:p>
            <a:pPr>
              <a:defRPr/>
            </a:pPr>
            <a:endParaRPr lang="en-US">
              <a:solidFill>
                <a:srgbClr val="17375D">
                  <a:shade val="90000"/>
                </a:srgbClr>
              </a:solidFill>
            </a:endParaRPr>
          </a:p>
        </p:txBody>
      </p:sp>
      <p:sp>
        <p:nvSpPr>
          <p:cNvPr id="4" name="Slide Number Placeholder 3"/>
          <p:cNvSpPr>
            <a:spLocks noGrp="1"/>
          </p:cNvSpPr>
          <p:nvPr>
            <p:ph type="sldNum" sz="quarter" idx="12"/>
          </p:nvPr>
        </p:nvSpPr>
        <p:spPr/>
        <p:txBody>
          <a:bodyPr/>
          <a:lstStyle/>
          <a:p>
            <a:pPr>
              <a:defRPr/>
            </a:pPr>
            <a:fld id="{B43BFF92-8461-4EA4-BD64-373D28D979EA}"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val="1370832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28627"/>
            <a:ext cx="2743200" cy="968375"/>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397000"/>
            <a:ext cx="2743200" cy="3810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397000"/>
            <a:ext cx="5111750" cy="3810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a:solidFill>
                <a:srgbClr val="17375D">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17375D">
                  <a:shade val="90000"/>
                </a:srgbClr>
              </a:solidFill>
            </a:endParaRPr>
          </a:p>
        </p:txBody>
      </p:sp>
      <p:sp>
        <p:nvSpPr>
          <p:cNvPr id="7" name="Slide Number Placeholder 6"/>
          <p:cNvSpPr>
            <a:spLocks noGrp="1"/>
          </p:cNvSpPr>
          <p:nvPr>
            <p:ph type="sldNum" sz="quarter" idx="12"/>
          </p:nvPr>
        </p:nvSpPr>
        <p:spPr/>
        <p:txBody>
          <a:bodyPr/>
          <a:lstStyle/>
          <a:p>
            <a:pPr>
              <a:defRPr/>
            </a:pPr>
            <a:fld id="{044807DB-8B8F-4D24-80E9-F826C23D1E54}" type="slidenum">
              <a:rPr lang="en-US" smtClean="0">
                <a:solidFill>
                  <a:srgbClr val="17375D">
                    <a:shade val="90000"/>
                  </a:srgbClr>
                </a:solidFill>
              </a:rPr>
              <a:pPr>
                <a:defRPr/>
              </a:pPr>
              <a:t>‹#›</a:t>
            </a:fld>
            <a:endParaRPr lang="en-US">
              <a:solidFill>
                <a:srgbClr val="17375D">
                  <a:shade val="90000"/>
                </a:srgbClr>
              </a:solidFill>
            </a:endParaRPr>
          </a:p>
        </p:txBody>
      </p:sp>
    </p:spTree>
    <p:extLst>
      <p:ext uri="{BB962C8B-B14F-4D97-AF65-F5344CB8AC3E}">
        <p14:creationId xmlns:p14="http://schemas.microsoft.com/office/powerpoint/2010/main" val="4099310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923398"/>
            <a:ext cx="5257800" cy="34290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hangingPunct="1"/>
            <a:endParaRPr lang="en-US">
              <a:solidFill>
                <a:prstClr val="white"/>
              </a:solidFill>
            </a:endParaRPr>
          </a:p>
        </p:txBody>
      </p:sp>
      <p:sp>
        <p:nvSpPr>
          <p:cNvPr id="12" name="Right Triangle 11"/>
          <p:cNvSpPr/>
          <p:nvPr/>
        </p:nvSpPr>
        <p:spPr>
          <a:xfrm rot="420000" flipV="1">
            <a:off x="8004134" y="4466474"/>
            <a:ext cx="155448" cy="129540"/>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hangingPunct="1"/>
            <a:endParaRPr lang="en-US">
              <a:solidFill>
                <a:prstClr val="white"/>
              </a:solidFill>
            </a:endParaRPr>
          </a:p>
        </p:txBody>
      </p:sp>
      <p:sp>
        <p:nvSpPr>
          <p:cNvPr id="2" name="Title 1"/>
          <p:cNvSpPr>
            <a:spLocks noGrp="1"/>
          </p:cNvSpPr>
          <p:nvPr>
            <p:ph type="title"/>
          </p:nvPr>
        </p:nvSpPr>
        <p:spPr>
          <a:xfrm>
            <a:off x="609600" y="980830"/>
            <a:ext cx="2212848" cy="131885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357321"/>
            <a:ext cx="2209800" cy="181610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pPr>
              <a:defRPr/>
            </a:pPr>
            <a:endParaRPr lang="en-US">
              <a:solidFill>
                <a:srgbClr val="17375D">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17375D">
                  <a:shade val="90000"/>
                </a:srgbClr>
              </a:solidFill>
            </a:endParaRPr>
          </a:p>
        </p:txBody>
      </p:sp>
      <p:sp>
        <p:nvSpPr>
          <p:cNvPr id="7" name="Slide Number Placeholder 6"/>
          <p:cNvSpPr>
            <a:spLocks noGrp="1"/>
          </p:cNvSpPr>
          <p:nvPr>
            <p:ph type="sldNum" sz="quarter" idx="12"/>
          </p:nvPr>
        </p:nvSpPr>
        <p:spPr>
          <a:xfrm>
            <a:off x="8077200" y="5296959"/>
            <a:ext cx="609600" cy="304271"/>
          </a:xfrm>
        </p:spPr>
        <p:txBody>
          <a:bodyPr/>
          <a:lstStyle/>
          <a:p>
            <a:pPr>
              <a:defRPr/>
            </a:pPr>
            <a:fld id="{1018F144-9B33-466D-B7E9-086B859D5AF3}" type="slidenum">
              <a:rPr lang="en-US" smtClean="0">
                <a:solidFill>
                  <a:srgbClr val="17375D">
                    <a:shade val="90000"/>
                  </a:srgbClr>
                </a:solidFill>
              </a:rPr>
              <a:pPr>
                <a:defRPr/>
              </a:pPr>
              <a:t>‹#›</a:t>
            </a:fld>
            <a:endParaRPr lang="en-US">
              <a:solidFill>
                <a:srgbClr val="17375D">
                  <a:shade val="90000"/>
                </a:srgbClr>
              </a:solidFill>
            </a:endParaRPr>
          </a:p>
        </p:txBody>
      </p:sp>
      <p:sp>
        <p:nvSpPr>
          <p:cNvPr id="3" name="Picture Placeholder 2"/>
          <p:cNvSpPr>
            <a:spLocks noGrp="1"/>
          </p:cNvSpPr>
          <p:nvPr>
            <p:ph type="pic" idx="1"/>
          </p:nvPr>
        </p:nvSpPr>
        <p:spPr>
          <a:xfrm rot="420000">
            <a:off x="3485793" y="999598"/>
            <a:ext cx="4617720" cy="327660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4847167"/>
            <a:ext cx="9163050" cy="8678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eaLnBrk="1" hangingPunct="1"/>
            <a:endParaRPr lang="en-US">
              <a:solidFill>
                <a:prstClr val="black"/>
              </a:solidFill>
              <a:latin typeface="Constantia"/>
            </a:endParaRPr>
          </a:p>
        </p:txBody>
      </p:sp>
      <p:sp>
        <p:nvSpPr>
          <p:cNvPr id="11" name="Freeform 10"/>
          <p:cNvSpPr>
            <a:spLocks/>
          </p:cNvSpPr>
          <p:nvPr/>
        </p:nvSpPr>
        <p:spPr bwMode="auto">
          <a:xfrm flipV="1">
            <a:off x="4381500" y="5183188"/>
            <a:ext cx="4762500" cy="53181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eaLnBrk="1" hangingPunct="1"/>
            <a:endParaRPr lang="en-US">
              <a:solidFill>
                <a:prstClr val="black"/>
              </a:solidFill>
              <a:latin typeface="Constantia"/>
            </a:endParaRPr>
          </a:p>
        </p:txBody>
      </p:sp>
    </p:spTree>
    <p:extLst>
      <p:ext uri="{BB962C8B-B14F-4D97-AF65-F5344CB8AC3E}">
        <p14:creationId xmlns:p14="http://schemas.microsoft.com/office/powerpoint/2010/main" val="3744692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5953"/>
            <a:ext cx="9163050" cy="8678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eaLnBrk="1" hangingPunct="1"/>
            <a:endParaRPr lang="en-US">
              <a:solidFill>
                <a:prstClr val="black"/>
              </a:solidFill>
              <a:latin typeface="Constantia"/>
            </a:endParaRPr>
          </a:p>
        </p:txBody>
      </p:sp>
      <p:sp>
        <p:nvSpPr>
          <p:cNvPr id="8" name="Freeform 7"/>
          <p:cNvSpPr>
            <a:spLocks/>
          </p:cNvSpPr>
          <p:nvPr/>
        </p:nvSpPr>
        <p:spPr bwMode="auto">
          <a:xfrm>
            <a:off x="4381500" y="-5953"/>
            <a:ext cx="4762500" cy="53181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eaLnBrk="1" hangingPunct="1"/>
            <a:endParaRPr lang="en-US">
              <a:solidFill>
                <a:prstClr val="black"/>
              </a:solidFill>
              <a:latin typeface="Constantia"/>
            </a:endParaRPr>
          </a:p>
        </p:txBody>
      </p:sp>
      <p:sp>
        <p:nvSpPr>
          <p:cNvPr id="9" name="Title Placeholder 8"/>
          <p:cNvSpPr>
            <a:spLocks noGrp="1"/>
          </p:cNvSpPr>
          <p:nvPr>
            <p:ph type="title"/>
          </p:nvPr>
        </p:nvSpPr>
        <p:spPr>
          <a:xfrm>
            <a:off x="457200" y="586740"/>
            <a:ext cx="8229600" cy="9525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612900"/>
            <a:ext cx="8229600" cy="36576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5296959"/>
            <a:ext cx="2133600" cy="304271"/>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solidFill>
                <a:srgbClr val="17375D">
                  <a:shade val="90000"/>
                </a:srgbClr>
              </a:solidFill>
            </a:endParaRPr>
          </a:p>
        </p:txBody>
      </p:sp>
      <p:sp>
        <p:nvSpPr>
          <p:cNvPr id="22" name="Footer Placeholder 21"/>
          <p:cNvSpPr>
            <a:spLocks noGrp="1"/>
          </p:cNvSpPr>
          <p:nvPr>
            <p:ph type="ftr" sz="quarter" idx="3"/>
          </p:nvPr>
        </p:nvSpPr>
        <p:spPr>
          <a:xfrm>
            <a:off x="2667000" y="5296959"/>
            <a:ext cx="3352800" cy="304271"/>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solidFill>
                <a:srgbClr val="17375D">
                  <a:shade val="90000"/>
                </a:srgbClr>
              </a:solidFill>
            </a:endParaRPr>
          </a:p>
        </p:txBody>
      </p:sp>
      <p:sp>
        <p:nvSpPr>
          <p:cNvPr id="18" name="Slide Number Placeholder 17"/>
          <p:cNvSpPr>
            <a:spLocks noGrp="1"/>
          </p:cNvSpPr>
          <p:nvPr>
            <p:ph type="sldNum" sz="quarter" idx="4"/>
          </p:nvPr>
        </p:nvSpPr>
        <p:spPr>
          <a:xfrm>
            <a:off x="7924800" y="5296959"/>
            <a:ext cx="762000" cy="304271"/>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81161EB2-80DF-4B85-81FE-352C38901E41}" type="slidenum">
              <a:rPr lang="en-US" smtClean="0">
                <a:solidFill>
                  <a:srgbClr val="17375D">
                    <a:shade val="90000"/>
                  </a:srgbClr>
                </a:solidFill>
              </a:rPr>
              <a:pPr>
                <a:defRPr/>
              </a:pPr>
              <a:t>‹#›</a:t>
            </a:fld>
            <a:endParaRPr lang="en-US">
              <a:solidFill>
                <a:srgbClr val="17375D">
                  <a:shade val="90000"/>
                </a:srgbClr>
              </a:solidFill>
            </a:endParaRPr>
          </a:p>
        </p:txBody>
      </p:sp>
      <p:grpSp>
        <p:nvGrpSpPr>
          <p:cNvPr id="2" name="Group 1"/>
          <p:cNvGrpSpPr/>
          <p:nvPr/>
        </p:nvGrpSpPr>
        <p:grpSpPr>
          <a:xfrm>
            <a:off x="-19017" y="168673"/>
            <a:ext cx="9180548" cy="54102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828767122"/>
      </p:ext>
    </p:extLst>
  </p:cSld>
  <p:clrMap bg1="dk1" tx1="lt1" bg2="dk2" tx2="lt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381000" y="1790700"/>
            <a:ext cx="8534400" cy="1331912"/>
          </a:xfrm>
          <a:prstGeom prst="rect">
            <a:avLst/>
          </a:prstGeom>
          <a:noFill/>
          <a:ln w="9525">
            <a:noFill/>
            <a:miter lim="800000"/>
            <a:headEnd/>
            <a:tailEnd/>
          </a:ln>
          <a:effectLst/>
        </p:spPr>
        <p:txBody>
          <a:bodyPr anchor="b"/>
          <a:lstStyle/>
          <a:p>
            <a:pPr algn="ctr" eaLnBrk="1" hangingPunct="1">
              <a:defRPr/>
            </a:pPr>
            <a:r>
              <a:rPr lang="en-US" sz="4000" i="1" kern="0" dirty="0">
                <a:effectLst>
                  <a:outerShdw blurRad="38100" dist="38100" dir="2700000" algn="tl">
                    <a:srgbClr val="000000"/>
                  </a:outerShdw>
                </a:effectLst>
                <a:latin typeface="Calibri" pitchFamily="34" charset="0"/>
                <a:ea typeface="+mj-ea"/>
                <a:cs typeface="+mj-cs"/>
              </a:rPr>
              <a:t>Working Together through Affliction</a:t>
            </a:r>
          </a:p>
          <a:p>
            <a:pPr algn="ctr" eaLnBrk="1" hangingPunct="1">
              <a:defRPr/>
            </a:pPr>
            <a:r>
              <a:rPr lang="en-US" sz="4000" i="1" kern="0" dirty="0">
                <a:effectLst>
                  <a:outerShdw blurRad="38100" dist="38100" dir="2700000" algn="tl">
                    <a:srgbClr val="000000"/>
                  </a:outerShdw>
                </a:effectLst>
                <a:latin typeface="Calibri" pitchFamily="34" charset="0"/>
                <a:ea typeface="+mj-ea"/>
                <a:cs typeface="+mj-cs"/>
              </a:rPr>
              <a:t>For Joy and Comfort </a:t>
            </a:r>
          </a:p>
        </p:txBody>
      </p:sp>
      <p:sp>
        <p:nvSpPr>
          <p:cNvPr id="4" name="Rectangle 2">
            <a:extLst>
              <a:ext uri="{FF2B5EF4-FFF2-40B4-BE49-F238E27FC236}">
                <a16:creationId xmlns:a16="http://schemas.microsoft.com/office/drawing/2014/main" id="{1CA87420-294A-4F10-A49F-4DCBE4578FA2}"/>
              </a:ext>
            </a:extLst>
          </p:cNvPr>
          <p:cNvSpPr txBox="1">
            <a:spLocks noChangeArrowheads="1"/>
          </p:cNvSpPr>
          <p:nvPr/>
        </p:nvSpPr>
        <p:spPr bwMode="auto">
          <a:xfrm>
            <a:off x="3781168" y="3765250"/>
            <a:ext cx="5105400" cy="914400"/>
          </a:xfrm>
          <a:prstGeom prst="rect">
            <a:avLst/>
          </a:prstGeom>
          <a:noFill/>
          <a:ln w="9525">
            <a:noFill/>
            <a:miter lim="800000"/>
            <a:headEnd/>
            <a:tailEnd/>
          </a:ln>
          <a:effectLst/>
        </p:spPr>
        <p:txBody>
          <a:bodyPr anchor="b"/>
          <a:lstStyle/>
          <a:p>
            <a:pPr algn="ctr" eaLnBrk="1" hangingPunct="1">
              <a:defRPr/>
            </a:pPr>
            <a:r>
              <a:rPr lang="en-US" sz="4000" kern="0" dirty="0">
                <a:solidFill>
                  <a:srgbClr val="92D050"/>
                </a:solidFill>
                <a:latin typeface="Calibri" pitchFamily="34" charset="0"/>
                <a:ea typeface="+mj-ea"/>
                <a:cs typeface="+mj-cs"/>
              </a:rPr>
              <a:t>II Corinthians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14400" y="4305300"/>
            <a:ext cx="1600200" cy="762000"/>
          </a:xfrm>
          <a:solidFill>
            <a:schemeClr val="accent2">
              <a:lumMod val="60000"/>
              <a:lumOff val="40000"/>
            </a:schemeClr>
          </a:solidFill>
          <a:ln w="28575">
            <a:solidFill>
              <a:schemeClr val="tx1"/>
            </a:solidFill>
          </a:ln>
        </p:spPr>
        <p:txBody>
          <a:bodyPr>
            <a:noAutofit/>
          </a:bodyPr>
          <a:lstStyle/>
          <a:p>
            <a:pPr algn="ctr" eaLnBrk="1" hangingPunct="1"/>
            <a:r>
              <a:rPr lang="en-US" sz="2400" dirty="0">
                <a:solidFill>
                  <a:schemeClr val="tx1"/>
                </a:solidFill>
                <a:latin typeface="Calibri" pitchFamily="34" charset="0"/>
              </a:rPr>
              <a:t>Paul the Apostle</a:t>
            </a:r>
            <a:endParaRPr lang="en-US" sz="2400" b="0" dirty="0">
              <a:solidFill>
                <a:schemeClr val="tx1"/>
              </a:solidFill>
              <a:effectLst/>
              <a:latin typeface="Calibri" pitchFamily="34" charset="0"/>
            </a:endParaRPr>
          </a:p>
        </p:txBody>
      </p:sp>
      <p:sp>
        <p:nvSpPr>
          <p:cNvPr id="4" name="Rectangle 2">
            <a:extLst>
              <a:ext uri="{FF2B5EF4-FFF2-40B4-BE49-F238E27FC236}">
                <a16:creationId xmlns:a16="http://schemas.microsoft.com/office/drawing/2014/main" id="{A1A060AD-394D-4FBC-85C7-14C4D5686EC9}"/>
              </a:ext>
            </a:extLst>
          </p:cNvPr>
          <p:cNvSpPr txBox="1">
            <a:spLocks noChangeArrowheads="1"/>
          </p:cNvSpPr>
          <p:nvPr/>
        </p:nvSpPr>
        <p:spPr>
          <a:xfrm>
            <a:off x="6172200" y="4229102"/>
            <a:ext cx="2209800" cy="914398"/>
          </a:xfrm>
          <a:prstGeom prst="rect">
            <a:avLst/>
          </a:prstGeom>
          <a:solidFill>
            <a:schemeClr val="accent2">
              <a:lumMod val="60000"/>
              <a:lumOff val="40000"/>
            </a:schemeClr>
          </a:solidFill>
          <a:ln w="28575">
            <a:solidFill>
              <a:schemeClr val="tx1"/>
            </a:solidFill>
          </a:ln>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fontAlgn="auto">
              <a:spcAft>
                <a:spcPts val="0"/>
              </a:spcAft>
            </a:pPr>
            <a:r>
              <a:rPr lang="en-US" sz="2400" dirty="0">
                <a:solidFill>
                  <a:schemeClr val="tx1"/>
                </a:solidFill>
                <a:latin typeface="Calibri" pitchFamily="34" charset="0"/>
              </a:rPr>
              <a:t>Corinthians</a:t>
            </a:r>
          </a:p>
          <a:p>
            <a:pPr algn="ctr" fontAlgn="auto">
              <a:spcAft>
                <a:spcPts val="0"/>
              </a:spcAft>
            </a:pPr>
            <a:r>
              <a:rPr lang="en-US" sz="1800" dirty="0">
                <a:solidFill>
                  <a:schemeClr val="tx1"/>
                </a:solidFill>
                <a:latin typeface="Calibri" pitchFamily="34" charset="0"/>
              </a:rPr>
              <a:t>(Church of God that is at Corinth )</a:t>
            </a:r>
          </a:p>
        </p:txBody>
      </p:sp>
      <p:cxnSp>
        <p:nvCxnSpPr>
          <p:cNvPr id="3" name="Straight Arrow Connector 2">
            <a:extLst>
              <a:ext uri="{FF2B5EF4-FFF2-40B4-BE49-F238E27FC236}">
                <a16:creationId xmlns:a16="http://schemas.microsoft.com/office/drawing/2014/main" id="{95EE6DA9-3B66-4324-A675-D45D95AC9CF2}"/>
              </a:ext>
            </a:extLst>
          </p:cNvPr>
          <p:cNvCxnSpPr>
            <a:cxnSpLocks/>
          </p:cNvCxnSpPr>
          <p:nvPr/>
        </p:nvCxnSpPr>
        <p:spPr>
          <a:xfrm>
            <a:off x="2667000" y="4533900"/>
            <a:ext cx="33528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016944E9-9963-4D26-9746-164280C88353}"/>
              </a:ext>
            </a:extLst>
          </p:cNvPr>
          <p:cNvCxnSpPr>
            <a:cxnSpLocks/>
          </p:cNvCxnSpPr>
          <p:nvPr/>
        </p:nvCxnSpPr>
        <p:spPr>
          <a:xfrm flipH="1">
            <a:off x="2667000" y="4914900"/>
            <a:ext cx="33528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Rectangle 2">
            <a:extLst>
              <a:ext uri="{FF2B5EF4-FFF2-40B4-BE49-F238E27FC236}">
                <a16:creationId xmlns:a16="http://schemas.microsoft.com/office/drawing/2014/main" id="{4F8A1A37-B012-4C73-A573-EF3F9B676A10}"/>
              </a:ext>
            </a:extLst>
          </p:cNvPr>
          <p:cNvSpPr txBox="1">
            <a:spLocks noChangeArrowheads="1"/>
          </p:cNvSpPr>
          <p:nvPr/>
        </p:nvSpPr>
        <p:spPr>
          <a:xfrm>
            <a:off x="3810000" y="723902"/>
            <a:ext cx="1562100" cy="914398"/>
          </a:xfrm>
          <a:prstGeom prst="rect">
            <a:avLst/>
          </a:prstGeom>
          <a:solidFill>
            <a:schemeClr val="accent2">
              <a:lumMod val="60000"/>
              <a:lumOff val="40000"/>
            </a:schemeClr>
          </a:solidFill>
          <a:ln w="28575">
            <a:solidFill>
              <a:schemeClr val="tx1"/>
            </a:solidFill>
          </a:ln>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fontAlgn="auto">
              <a:spcAft>
                <a:spcPts val="0"/>
              </a:spcAft>
            </a:pPr>
            <a:r>
              <a:rPr lang="en-US" sz="2400" dirty="0">
                <a:solidFill>
                  <a:schemeClr val="tx1"/>
                </a:solidFill>
                <a:latin typeface="Calibri" pitchFamily="34" charset="0"/>
              </a:rPr>
              <a:t>God</a:t>
            </a:r>
          </a:p>
          <a:p>
            <a:pPr algn="ctr" fontAlgn="auto">
              <a:spcAft>
                <a:spcPts val="0"/>
              </a:spcAft>
            </a:pPr>
            <a:r>
              <a:rPr lang="en-US" sz="1800" dirty="0">
                <a:solidFill>
                  <a:schemeClr val="tx1"/>
                </a:solidFill>
                <a:latin typeface="Calibri" pitchFamily="34" charset="0"/>
              </a:rPr>
              <a:t>(Father, Christ the Lord, Spirit)</a:t>
            </a:r>
            <a:endParaRPr lang="en-US" sz="1600" dirty="0">
              <a:solidFill>
                <a:schemeClr val="tx1"/>
              </a:solidFill>
              <a:latin typeface="Calibri" pitchFamily="34" charset="0"/>
            </a:endParaRPr>
          </a:p>
        </p:txBody>
      </p:sp>
      <p:cxnSp>
        <p:nvCxnSpPr>
          <p:cNvPr id="13" name="Straight Arrow Connector 12">
            <a:extLst>
              <a:ext uri="{FF2B5EF4-FFF2-40B4-BE49-F238E27FC236}">
                <a16:creationId xmlns:a16="http://schemas.microsoft.com/office/drawing/2014/main" id="{CE8D2A02-A69F-4324-993F-063A51CC9309}"/>
              </a:ext>
            </a:extLst>
          </p:cNvPr>
          <p:cNvCxnSpPr>
            <a:cxnSpLocks/>
          </p:cNvCxnSpPr>
          <p:nvPr/>
        </p:nvCxnSpPr>
        <p:spPr>
          <a:xfrm flipV="1">
            <a:off x="1219200" y="1104900"/>
            <a:ext cx="2514600" cy="303049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F29F219-124B-42B3-A280-BA1D847B2F19}"/>
              </a:ext>
            </a:extLst>
          </p:cNvPr>
          <p:cNvCxnSpPr>
            <a:cxnSpLocks/>
          </p:cNvCxnSpPr>
          <p:nvPr/>
        </p:nvCxnSpPr>
        <p:spPr>
          <a:xfrm flipH="1">
            <a:off x="1676400" y="1553349"/>
            <a:ext cx="2057400" cy="258204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C262700B-7A2E-4D64-88FC-25508BAFEEDF}"/>
              </a:ext>
            </a:extLst>
          </p:cNvPr>
          <p:cNvCxnSpPr>
            <a:cxnSpLocks/>
          </p:cNvCxnSpPr>
          <p:nvPr/>
        </p:nvCxnSpPr>
        <p:spPr>
          <a:xfrm flipH="1" flipV="1">
            <a:off x="5562600" y="1028700"/>
            <a:ext cx="2590800" cy="312420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DF7E10FB-2BD0-45E0-B867-EC789231EAFF}"/>
              </a:ext>
            </a:extLst>
          </p:cNvPr>
          <p:cNvCxnSpPr>
            <a:cxnSpLocks/>
          </p:cNvCxnSpPr>
          <p:nvPr/>
        </p:nvCxnSpPr>
        <p:spPr>
          <a:xfrm>
            <a:off x="5562600" y="1485900"/>
            <a:ext cx="2057400" cy="264949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Rectangle 2">
            <a:extLst>
              <a:ext uri="{FF2B5EF4-FFF2-40B4-BE49-F238E27FC236}">
                <a16:creationId xmlns:a16="http://schemas.microsoft.com/office/drawing/2014/main" id="{47518DB9-CABF-4E96-A22F-6934759E5960}"/>
              </a:ext>
            </a:extLst>
          </p:cNvPr>
          <p:cNvSpPr txBox="1">
            <a:spLocks noChangeArrowheads="1"/>
          </p:cNvSpPr>
          <p:nvPr/>
        </p:nvSpPr>
        <p:spPr>
          <a:xfrm>
            <a:off x="3663263" y="4152902"/>
            <a:ext cx="1855573" cy="914398"/>
          </a:xfrm>
          <a:prstGeom prst="rect">
            <a:avLst/>
          </a:prstGeom>
          <a:solidFill>
            <a:schemeClr val="accent2">
              <a:lumMod val="60000"/>
              <a:lumOff val="40000"/>
            </a:schemeClr>
          </a:solidFill>
          <a:ln w="28575">
            <a:solidFill>
              <a:schemeClr val="tx1"/>
            </a:solidFill>
          </a:ln>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fontAlgn="auto">
              <a:spcAft>
                <a:spcPts val="0"/>
              </a:spcAft>
            </a:pPr>
            <a:r>
              <a:rPr lang="en-US" sz="2000" dirty="0">
                <a:solidFill>
                  <a:schemeClr val="tx1"/>
                </a:solidFill>
                <a:latin typeface="Calibri" pitchFamily="34" charset="0"/>
              </a:rPr>
              <a:t>Paul</a:t>
            </a:r>
          </a:p>
          <a:p>
            <a:pPr algn="ctr" fontAlgn="auto">
              <a:spcAft>
                <a:spcPts val="0"/>
              </a:spcAft>
            </a:pPr>
            <a:r>
              <a:rPr lang="en-US" sz="2000" dirty="0">
                <a:solidFill>
                  <a:schemeClr val="tx1"/>
                </a:solidFill>
                <a:latin typeface="Calibri" pitchFamily="34" charset="0"/>
              </a:rPr>
              <a:t>Corinthians</a:t>
            </a:r>
          </a:p>
          <a:p>
            <a:pPr algn="ctr" fontAlgn="auto">
              <a:spcAft>
                <a:spcPts val="0"/>
              </a:spcAft>
            </a:pPr>
            <a:r>
              <a:rPr lang="en-US" sz="2000" dirty="0">
                <a:solidFill>
                  <a:schemeClr val="tx1"/>
                </a:solidFill>
                <a:latin typeface="Calibri" pitchFamily="34" charset="0"/>
              </a:rPr>
              <a:t>Other Christians</a:t>
            </a:r>
          </a:p>
        </p:txBody>
      </p:sp>
      <p:cxnSp>
        <p:nvCxnSpPr>
          <p:cNvPr id="31" name="Straight Arrow Connector 30">
            <a:extLst>
              <a:ext uri="{FF2B5EF4-FFF2-40B4-BE49-F238E27FC236}">
                <a16:creationId xmlns:a16="http://schemas.microsoft.com/office/drawing/2014/main" id="{4D1E1CA9-A0A1-4A5D-98B8-7926A6D49CBF}"/>
              </a:ext>
            </a:extLst>
          </p:cNvPr>
          <p:cNvCxnSpPr>
            <a:cxnSpLocks/>
          </p:cNvCxnSpPr>
          <p:nvPr/>
        </p:nvCxnSpPr>
        <p:spPr>
          <a:xfrm flipH="1" flipV="1">
            <a:off x="4317657" y="1713471"/>
            <a:ext cx="51486" cy="236426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BCD0A75F-81F2-4DD3-9220-956B316FED72}"/>
              </a:ext>
            </a:extLst>
          </p:cNvPr>
          <p:cNvCxnSpPr>
            <a:cxnSpLocks/>
          </p:cNvCxnSpPr>
          <p:nvPr/>
        </p:nvCxnSpPr>
        <p:spPr>
          <a:xfrm>
            <a:off x="4774859" y="1713471"/>
            <a:ext cx="58305" cy="236323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6456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dissolve">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righ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dissolve">
                                      <p:cBhvr>
                                        <p:cTn id="27" dur="500"/>
                                        <p:tgtEl>
                                          <p:spTgt spid="12"/>
                                        </p:tgtEl>
                                      </p:cBhvr>
                                    </p:animEffect>
                                  </p:childTnLst>
                                </p:cTn>
                              </p:par>
                            </p:childTnLst>
                          </p:cTn>
                        </p:par>
                        <p:par>
                          <p:cTn id="28" fill="hold">
                            <p:stCondLst>
                              <p:cond delay="500"/>
                            </p:stCondLst>
                            <p:childTnLst>
                              <p:par>
                                <p:cTn id="29" presetID="22" presetClass="entr" presetSubtype="8" fill="hold"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left)">
                                      <p:cBhvr>
                                        <p:cTn id="31" dur="500"/>
                                        <p:tgtEl>
                                          <p:spTgt spid="13"/>
                                        </p:tgtEl>
                                      </p:cBhvr>
                                    </p:animEffect>
                                  </p:childTnLst>
                                </p:cTn>
                              </p:par>
                            </p:childTnLst>
                          </p:cTn>
                        </p:par>
                        <p:par>
                          <p:cTn id="32" fill="hold">
                            <p:stCondLst>
                              <p:cond delay="1000"/>
                            </p:stCondLst>
                            <p:childTnLst>
                              <p:par>
                                <p:cTn id="33" presetID="22" presetClass="entr" presetSubtype="2" fill="hold"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right)">
                                      <p:cBhvr>
                                        <p:cTn id="35" dur="500"/>
                                        <p:tgtEl>
                                          <p:spTgt spid="16"/>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wipe(down)">
                                      <p:cBhvr>
                                        <p:cTn id="40" dur="500"/>
                                        <p:tgtEl>
                                          <p:spTgt spid="22"/>
                                        </p:tgtEl>
                                      </p:cBhvr>
                                    </p:animEffect>
                                  </p:childTnLst>
                                </p:cTn>
                              </p:par>
                            </p:childTnLst>
                          </p:cTn>
                        </p:par>
                        <p:par>
                          <p:cTn id="41" fill="hold">
                            <p:stCondLst>
                              <p:cond delay="500"/>
                            </p:stCondLst>
                            <p:childTnLst>
                              <p:par>
                                <p:cTn id="42" presetID="22" presetClass="entr" presetSubtype="1" fill="hold" nodeType="after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wipe(up)">
                                      <p:cBhvr>
                                        <p:cTn id="44" dur="500"/>
                                        <p:tgtEl>
                                          <p:spTgt spid="26"/>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dissolve">
                                      <p:cBhvr>
                                        <p:cTn id="49" dur="500"/>
                                        <p:tgtEl>
                                          <p:spTgt spid="30"/>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nodeType="clickEffect">
                                  <p:stCondLst>
                                    <p:cond delay="0"/>
                                  </p:stCondLst>
                                  <p:childTnLst>
                                    <p:set>
                                      <p:cBhvr>
                                        <p:cTn id="53" dur="1" fill="hold">
                                          <p:stCondLst>
                                            <p:cond delay="0"/>
                                          </p:stCondLst>
                                        </p:cTn>
                                        <p:tgtEl>
                                          <p:spTgt spid="31"/>
                                        </p:tgtEl>
                                        <p:attrNameLst>
                                          <p:attrName>style.visibility</p:attrName>
                                        </p:attrNameLst>
                                      </p:cBhvr>
                                      <p:to>
                                        <p:strVal val="visible"/>
                                      </p:to>
                                    </p:set>
                                    <p:animEffect transition="in" filter="wipe(down)">
                                      <p:cBhvr>
                                        <p:cTn id="54" dur="500"/>
                                        <p:tgtEl>
                                          <p:spTgt spid="31"/>
                                        </p:tgtEl>
                                      </p:cBhvr>
                                    </p:animEffect>
                                  </p:childTnLst>
                                </p:cTn>
                              </p:par>
                            </p:childTnLst>
                          </p:cTn>
                        </p:par>
                        <p:par>
                          <p:cTn id="55" fill="hold">
                            <p:stCondLst>
                              <p:cond delay="500"/>
                            </p:stCondLst>
                            <p:childTnLst>
                              <p:par>
                                <p:cTn id="56" presetID="22" presetClass="entr" presetSubtype="1" fill="hold" nodeType="afterEffect">
                                  <p:stCondLst>
                                    <p:cond delay="0"/>
                                  </p:stCondLst>
                                  <p:childTnLst>
                                    <p:set>
                                      <p:cBhvr>
                                        <p:cTn id="57" dur="1" fill="hold">
                                          <p:stCondLst>
                                            <p:cond delay="0"/>
                                          </p:stCondLst>
                                        </p:cTn>
                                        <p:tgtEl>
                                          <p:spTgt spid="33"/>
                                        </p:tgtEl>
                                        <p:attrNameLst>
                                          <p:attrName>style.visibility</p:attrName>
                                        </p:attrNameLst>
                                      </p:cBhvr>
                                      <p:to>
                                        <p:strVal val="visible"/>
                                      </p:to>
                                    </p:set>
                                    <p:animEffect transition="in" filter="wipe(up)">
                                      <p:cBhvr>
                                        <p:cTn id="58"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nimBg="1"/>
      <p:bldP spid="4" grpId="0" animBg="1"/>
      <p:bldP spid="12" grpId="0" animBg="1"/>
      <p:bldP spid="30"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4"/>
          <p:cNvSpPr>
            <a:spLocks noGrp="1" noChangeArrowheads="1"/>
          </p:cNvSpPr>
          <p:nvPr>
            <p:ph type="body" sz="half" idx="1"/>
          </p:nvPr>
        </p:nvSpPr>
        <p:spPr>
          <a:xfrm>
            <a:off x="342901" y="1344230"/>
            <a:ext cx="8515350" cy="3943350"/>
          </a:xfrm>
        </p:spPr>
        <p:txBody>
          <a:bodyPr>
            <a:normAutofit/>
          </a:bodyPr>
          <a:lstStyle/>
          <a:p>
            <a:pPr lvl="0">
              <a:buFont typeface="Arial" pitchFamily="34" charset="0"/>
              <a:buChar char="•"/>
            </a:pPr>
            <a:r>
              <a:rPr lang="en-US" dirty="0">
                <a:latin typeface="Calibri" pitchFamily="34" charset="0"/>
              </a:rPr>
              <a:t>The benefits the Corinthians would receive from Paul (fellowship, spiritual guidance, comfort, joy) were to be gained through his afflictions, sufferings and weaknesses which were the proof that he was a servant of Christ</a:t>
            </a:r>
          </a:p>
          <a:p>
            <a:pPr lvl="0">
              <a:buFont typeface="Arial" pitchFamily="34" charset="0"/>
              <a:buChar char="•"/>
            </a:pPr>
            <a:r>
              <a:rPr lang="en-US" dirty="0">
                <a:latin typeface="Calibri" pitchFamily="34" charset="0"/>
              </a:rPr>
              <a:t>This was to be a mutually beneficial relationship – Paul building up the Corinthians and they in turn encouraging him</a:t>
            </a:r>
          </a:p>
          <a:p>
            <a:pPr lvl="0">
              <a:buFont typeface="Arial" pitchFamily="34" charset="0"/>
              <a:buChar char="•"/>
            </a:pPr>
            <a:r>
              <a:rPr lang="en-US" dirty="0">
                <a:latin typeface="Calibri" pitchFamily="34" charset="0"/>
              </a:rPr>
              <a:t>When this kind of relationship thrived, others besides Paul and the Corinthians were blessed and God was glorified</a:t>
            </a:r>
          </a:p>
          <a:p>
            <a:pPr marL="400050" indent="-400050">
              <a:lnSpc>
                <a:spcPct val="90000"/>
              </a:lnSpc>
              <a:buSzPct val="85000"/>
              <a:buFont typeface="Wingdings" pitchFamily="2" charset="2"/>
              <a:buAutoNum type="arabicPeriod"/>
            </a:pPr>
            <a:endParaRPr lang="en-US" sz="2700" dirty="0">
              <a:latin typeface="Garamond" pitchFamily="18" charset="0"/>
            </a:endParaRPr>
          </a:p>
        </p:txBody>
      </p:sp>
      <p:sp>
        <p:nvSpPr>
          <p:cNvPr id="4100" name="Rectangle 5"/>
          <p:cNvSpPr>
            <a:spLocks noChangeArrowheads="1"/>
          </p:cNvSpPr>
          <p:nvPr/>
        </p:nvSpPr>
        <p:spPr bwMode="auto">
          <a:xfrm>
            <a:off x="400051" y="571500"/>
            <a:ext cx="8401049" cy="715581"/>
          </a:xfrm>
          <a:prstGeom prst="rect">
            <a:avLst/>
          </a:prstGeom>
          <a:noFill/>
          <a:ln w="9525">
            <a:noFill/>
            <a:miter lim="800000"/>
            <a:headEnd/>
            <a:tailEnd/>
          </a:ln>
        </p:spPr>
        <p:txBody>
          <a:bodyPr wrap="square" anchor="b">
            <a:spAutoFit/>
          </a:bodyPr>
          <a:lstStyle/>
          <a:p>
            <a:pPr algn="ctr" eaLnBrk="1" hangingPunct="1"/>
            <a:r>
              <a:rPr lang="en-US" sz="4050" dirty="0">
                <a:solidFill>
                  <a:schemeClr val="accent4">
                    <a:lumMod val="60000"/>
                    <a:lumOff val="40000"/>
                  </a:schemeClr>
                </a:solidFill>
                <a:latin typeface="Calibri" pitchFamily="34" charset="0"/>
              </a:rPr>
              <a:t>The relational theme of II Corinthians</a:t>
            </a:r>
          </a:p>
        </p:txBody>
      </p:sp>
    </p:spTree>
    <p:extLst>
      <p:ext uri="{BB962C8B-B14F-4D97-AF65-F5344CB8AC3E}">
        <p14:creationId xmlns:p14="http://schemas.microsoft.com/office/powerpoint/2010/main" val="4090873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dissolve">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dissolve">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dissolve">
                                      <p:cBhvr>
                                        <p:cTn id="17"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422" y="1387934"/>
            <a:ext cx="7696200" cy="457200"/>
          </a:xfrm>
        </p:spPr>
        <p:txBody>
          <a:bodyPr>
            <a:noAutofit/>
          </a:bodyPr>
          <a:lstStyle/>
          <a:p>
            <a:pPr>
              <a:buClr>
                <a:schemeClr val="accent4">
                  <a:lumMod val="60000"/>
                  <a:lumOff val="40000"/>
                </a:schemeClr>
              </a:buClr>
              <a:buSzPct val="85000"/>
            </a:pPr>
            <a:r>
              <a:rPr lang="en-US" sz="3200" dirty="0">
                <a:solidFill>
                  <a:srgbClr val="FFFF00"/>
                </a:solidFill>
                <a:latin typeface="+mj-lt"/>
              </a:rPr>
              <a:t>Suffering of Paul as an apostle</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4</a:t>
            </a:fld>
            <a:endParaRPr lang="en-US"/>
          </a:p>
        </p:txBody>
      </p:sp>
      <p:sp>
        <p:nvSpPr>
          <p:cNvPr id="5" name="Rectangle 5">
            <a:extLst>
              <a:ext uri="{FF2B5EF4-FFF2-40B4-BE49-F238E27FC236}">
                <a16:creationId xmlns:a16="http://schemas.microsoft.com/office/drawing/2014/main" id="{91434807-86C6-4877-AE0B-87B496BC1952}"/>
              </a:ext>
            </a:extLst>
          </p:cNvPr>
          <p:cNvSpPr>
            <a:spLocks noChangeArrowheads="1"/>
          </p:cNvSpPr>
          <p:nvPr/>
        </p:nvSpPr>
        <p:spPr bwMode="auto">
          <a:xfrm>
            <a:off x="371475" y="573530"/>
            <a:ext cx="8401049" cy="715581"/>
          </a:xfrm>
          <a:prstGeom prst="rect">
            <a:avLst/>
          </a:prstGeom>
          <a:noFill/>
          <a:ln w="9525">
            <a:noFill/>
            <a:miter lim="800000"/>
            <a:headEnd/>
            <a:tailEnd/>
          </a:ln>
        </p:spPr>
        <p:txBody>
          <a:bodyPr wrap="square" anchor="b">
            <a:spAutoFit/>
          </a:bodyPr>
          <a:lstStyle/>
          <a:p>
            <a:pPr algn="ctr" eaLnBrk="1" hangingPunct="1"/>
            <a:r>
              <a:rPr lang="en-US" sz="4050" dirty="0">
                <a:solidFill>
                  <a:schemeClr val="accent4">
                    <a:lumMod val="60000"/>
                    <a:lumOff val="40000"/>
                  </a:schemeClr>
                </a:solidFill>
                <a:latin typeface="Calibri" pitchFamily="34" charset="0"/>
              </a:rPr>
              <a:t>The relational theme of II Corinthians</a:t>
            </a:r>
          </a:p>
        </p:txBody>
      </p:sp>
      <p:sp>
        <p:nvSpPr>
          <p:cNvPr id="8" name="Rectangle 7">
            <a:extLst>
              <a:ext uri="{FF2B5EF4-FFF2-40B4-BE49-F238E27FC236}">
                <a16:creationId xmlns:a16="http://schemas.microsoft.com/office/drawing/2014/main" id="{E054FDF5-B448-4DED-BDE3-544172CD69C1}"/>
              </a:ext>
            </a:extLst>
          </p:cNvPr>
          <p:cNvSpPr>
            <a:spLocks noChangeArrowheads="1"/>
          </p:cNvSpPr>
          <p:nvPr/>
        </p:nvSpPr>
        <p:spPr bwMode="auto">
          <a:xfrm>
            <a:off x="749643" y="2053985"/>
            <a:ext cx="8153400" cy="1815882"/>
          </a:xfrm>
          <a:prstGeom prst="rect">
            <a:avLst/>
          </a:prstGeom>
          <a:noFill/>
          <a:ln w="9525">
            <a:noFill/>
            <a:miter lim="800000"/>
            <a:headEnd/>
            <a:tailEnd/>
          </a:ln>
        </p:spPr>
        <p:txBody>
          <a:bodyPr wrap="square" anchor="t">
            <a:spAutoFit/>
          </a:bodyPr>
          <a:lstStyle/>
          <a:p>
            <a:pPr marR="0">
              <a:spcBef>
                <a:spcPts val="0"/>
              </a:spcBef>
              <a:spcAft>
                <a:spcPts val="0"/>
              </a:spcAft>
            </a:pPr>
            <a:r>
              <a:rPr lang="en-US" sz="2800" i="1" dirty="0">
                <a:latin typeface="+mj-lt"/>
                <a:ea typeface="Times New Roman" panose="02020603050405020304" pitchFamily="18" charset="0"/>
                <a:cs typeface="Times New Roman" panose="02020603050405020304" pitchFamily="18" charset="0"/>
              </a:rPr>
              <a:t> </a:t>
            </a:r>
            <a:r>
              <a:rPr lang="en-US" sz="2800" b="1" i="1" baseline="30000" dirty="0">
                <a:latin typeface="+mj-lt"/>
              </a:rPr>
              <a:t>8 </a:t>
            </a:r>
            <a:r>
              <a:rPr lang="en-US" sz="2800" i="1" dirty="0">
                <a:latin typeface="+mj-lt"/>
              </a:rPr>
              <a:t>For we do not want you to be unaware, brothers, of the affliction we experienced in Asia. For we were so utterly burdened beyond our strength that we despaired of life itself.</a:t>
            </a:r>
            <a:r>
              <a:rPr lang="en-US" sz="2800" dirty="0">
                <a:latin typeface="+mj-lt"/>
              </a:rPr>
              <a:t> – </a:t>
            </a:r>
            <a:r>
              <a:rPr lang="en-US" sz="2800" b="1" dirty="0">
                <a:solidFill>
                  <a:schemeClr val="accent4">
                    <a:lumMod val="60000"/>
                    <a:lumOff val="40000"/>
                  </a:schemeClr>
                </a:solidFill>
                <a:latin typeface="+mj-lt"/>
              </a:rPr>
              <a:t>I Cor. 1:8</a:t>
            </a:r>
            <a:endParaRPr lang="en-US" sz="2800" b="1" dirty="0">
              <a:solidFill>
                <a:schemeClr val="accent4">
                  <a:lumMod val="60000"/>
                  <a:lumOff val="40000"/>
                </a:schemeClr>
              </a:solidFill>
              <a:latin typeface="+mj-lt"/>
              <a:ea typeface="Times New Roman" panose="02020603050405020304" pitchFamily="18" charset="0"/>
            </a:endParaRPr>
          </a:p>
        </p:txBody>
      </p:sp>
      <p:sp>
        <p:nvSpPr>
          <p:cNvPr id="9" name="Rectangle 8">
            <a:extLst>
              <a:ext uri="{FF2B5EF4-FFF2-40B4-BE49-F238E27FC236}">
                <a16:creationId xmlns:a16="http://schemas.microsoft.com/office/drawing/2014/main" id="{DC01760F-E897-4D27-ADE7-81F691153ED8}"/>
              </a:ext>
            </a:extLst>
          </p:cNvPr>
          <p:cNvSpPr>
            <a:spLocks noChangeArrowheads="1"/>
          </p:cNvSpPr>
          <p:nvPr/>
        </p:nvSpPr>
        <p:spPr bwMode="auto">
          <a:xfrm>
            <a:off x="652075" y="2053985"/>
            <a:ext cx="8153400" cy="2246769"/>
          </a:xfrm>
          <a:prstGeom prst="rect">
            <a:avLst/>
          </a:prstGeom>
          <a:noFill/>
          <a:ln w="9525">
            <a:noFill/>
            <a:miter lim="800000"/>
            <a:headEnd/>
            <a:tailEnd/>
          </a:ln>
        </p:spPr>
        <p:txBody>
          <a:bodyPr wrap="square" anchor="t">
            <a:spAutoFit/>
          </a:bodyPr>
          <a:lstStyle/>
          <a:p>
            <a:pPr marR="0">
              <a:spcBef>
                <a:spcPts val="0"/>
              </a:spcBef>
              <a:spcAft>
                <a:spcPts val="0"/>
              </a:spcAft>
            </a:pPr>
            <a:r>
              <a:rPr lang="en-US" sz="2800" i="1" dirty="0">
                <a:latin typeface="+mj-lt"/>
                <a:ea typeface="Times New Roman" panose="02020603050405020304" pitchFamily="18" charset="0"/>
                <a:cs typeface="Times New Roman" panose="02020603050405020304" pitchFamily="18" charset="0"/>
              </a:rPr>
              <a:t> </a:t>
            </a:r>
            <a:r>
              <a:rPr lang="en-US" sz="2800" b="1" i="1" baseline="30000" dirty="0">
                <a:latin typeface="+mj-lt"/>
                <a:ea typeface="Times New Roman" panose="02020603050405020304" pitchFamily="18" charset="0"/>
              </a:rPr>
              <a:t>8 </a:t>
            </a:r>
            <a:r>
              <a:rPr lang="en-US" sz="2800" i="1" dirty="0">
                <a:latin typeface="+mj-lt"/>
                <a:ea typeface="Times New Roman" panose="02020603050405020304" pitchFamily="18" charset="0"/>
              </a:rPr>
              <a:t>We are afflicted in every way, but not crushed; perplexed, but not driven to despair; </a:t>
            </a:r>
            <a:r>
              <a:rPr lang="en-US" sz="2800" b="1" i="1" baseline="30000" dirty="0">
                <a:latin typeface="+mj-lt"/>
                <a:ea typeface="Times New Roman" panose="02020603050405020304" pitchFamily="18" charset="0"/>
              </a:rPr>
              <a:t>9 </a:t>
            </a:r>
            <a:r>
              <a:rPr lang="en-US" sz="2800" i="1" dirty="0">
                <a:latin typeface="+mj-lt"/>
                <a:ea typeface="Times New Roman" panose="02020603050405020304" pitchFamily="18" charset="0"/>
              </a:rPr>
              <a:t>persecuted, but not forsaken; struck down, but not destroyed; </a:t>
            </a:r>
            <a:r>
              <a:rPr lang="en-US" sz="2800" b="1" i="1" baseline="30000" dirty="0">
                <a:latin typeface="+mj-lt"/>
                <a:ea typeface="Times New Roman" panose="02020603050405020304" pitchFamily="18" charset="0"/>
              </a:rPr>
              <a:t>10 </a:t>
            </a:r>
            <a:r>
              <a:rPr lang="en-US" sz="2800" i="1" dirty="0">
                <a:latin typeface="+mj-lt"/>
                <a:ea typeface="Times New Roman" panose="02020603050405020304" pitchFamily="18" charset="0"/>
              </a:rPr>
              <a:t>always carrying in the body the death of Jesus</a:t>
            </a:r>
            <a:r>
              <a:rPr lang="en-US" sz="2800" dirty="0">
                <a:latin typeface="+mj-lt"/>
                <a:ea typeface="Times New Roman" panose="02020603050405020304" pitchFamily="18" charset="0"/>
              </a:rPr>
              <a:t>, - </a:t>
            </a:r>
            <a:r>
              <a:rPr lang="en-US" sz="2800" b="1" dirty="0">
                <a:solidFill>
                  <a:schemeClr val="accent4">
                    <a:lumMod val="60000"/>
                    <a:lumOff val="40000"/>
                  </a:schemeClr>
                </a:solidFill>
                <a:latin typeface="+mj-lt"/>
                <a:ea typeface="Times New Roman" panose="02020603050405020304" pitchFamily="18" charset="0"/>
              </a:rPr>
              <a:t>II Cor. 4:8-10.</a:t>
            </a:r>
          </a:p>
        </p:txBody>
      </p:sp>
      <p:sp>
        <p:nvSpPr>
          <p:cNvPr id="10" name="Rectangle 9">
            <a:extLst>
              <a:ext uri="{FF2B5EF4-FFF2-40B4-BE49-F238E27FC236}">
                <a16:creationId xmlns:a16="http://schemas.microsoft.com/office/drawing/2014/main" id="{C1540333-89E2-4EB4-AD21-1802C6B61EED}"/>
              </a:ext>
            </a:extLst>
          </p:cNvPr>
          <p:cNvSpPr>
            <a:spLocks noChangeArrowheads="1"/>
          </p:cNvSpPr>
          <p:nvPr/>
        </p:nvSpPr>
        <p:spPr bwMode="auto">
          <a:xfrm>
            <a:off x="605481" y="1943957"/>
            <a:ext cx="8153400" cy="2677656"/>
          </a:xfrm>
          <a:prstGeom prst="rect">
            <a:avLst/>
          </a:prstGeom>
          <a:noFill/>
          <a:ln w="9525">
            <a:noFill/>
            <a:miter lim="800000"/>
            <a:headEnd/>
            <a:tailEnd/>
          </a:ln>
        </p:spPr>
        <p:txBody>
          <a:bodyPr wrap="square" anchor="t">
            <a:spAutoFit/>
          </a:bodyPr>
          <a:lstStyle/>
          <a:p>
            <a:pPr marR="0">
              <a:spcBef>
                <a:spcPts val="0"/>
              </a:spcBef>
              <a:spcAft>
                <a:spcPts val="0"/>
              </a:spcAft>
            </a:pPr>
            <a:r>
              <a:rPr lang="en-US" sz="2800" b="1" i="1" baseline="30000" dirty="0">
                <a:latin typeface="+mj-lt"/>
                <a:ea typeface="Times New Roman" panose="02020603050405020304" pitchFamily="18" charset="0"/>
              </a:rPr>
              <a:t>3 </a:t>
            </a:r>
            <a:r>
              <a:rPr lang="en-US" sz="2800" i="1" dirty="0">
                <a:latin typeface="+mj-lt"/>
                <a:ea typeface="Times New Roman" panose="02020603050405020304" pitchFamily="18" charset="0"/>
              </a:rPr>
              <a:t>We put no obstacle in anyone's way, so that no fault may be found with our ministry, </a:t>
            </a:r>
            <a:r>
              <a:rPr lang="en-US" sz="2800" b="1" i="1" baseline="30000" dirty="0">
                <a:latin typeface="+mj-lt"/>
                <a:ea typeface="Times New Roman" panose="02020603050405020304" pitchFamily="18" charset="0"/>
              </a:rPr>
              <a:t>4 </a:t>
            </a:r>
            <a:r>
              <a:rPr lang="en-US" sz="2800" i="1" dirty="0">
                <a:latin typeface="+mj-lt"/>
                <a:ea typeface="Times New Roman" panose="02020603050405020304" pitchFamily="18" charset="0"/>
              </a:rPr>
              <a:t>but as servants of God we commend ourselves in every way: by great endurance, in afflictions, hardships, calamities, </a:t>
            </a:r>
            <a:r>
              <a:rPr lang="en-US" sz="2800" b="1" i="1" baseline="30000" dirty="0">
                <a:latin typeface="+mj-lt"/>
                <a:ea typeface="Times New Roman" panose="02020603050405020304" pitchFamily="18" charset="0"/>
              </a:rPr>
              <a:t>5 </a:t>
            </a:r>
            <a:r>
              <a:rPr lang="en-US" sz="2800" i="1" dirty="0">
                <a:latin typeface="+mj-lt"/>
                <a:ea typeface="Times New Roman" panose="02020603050405020304" pitchFamily="18" charset="0"/>
              </a:rPr>
              <a:t>beatings, imprisonments, riots, labors, sleepless nights, hunger;</a:t>
            </a:r>
            <a:r>
              <a:rPr lang="en-US" sz="2800" dirty="0">
                <a:latin typeface="+mj-lt"/>
                <a:ea typeface="Times New Roman" panose="02020603050405020304" pitchFamily="18" charset="0"/>
              </a:rPr>
              <a:t> - </a:t>
            </a:r>
            <a:r>
              <a:rPr lang="en-US" sz="2800" b="1" dirty="0">
                <a:solidFill>
                  <a:schemeClr val="accent4">
                    <a:lumMod val="60000"/>
                    <a:lumOff val="40000"/>
                  </a:schemeClr>
                </a:solidFill>
                <a:latin typeface="+mj-lt"/>
                <a:ea typeface="Times New Roman" panose="02020603050405020304" pitchFamily="18" charset="0"/>
              </a:rPr>
              <a:t>II Cor. 6:3-5</a:t>
            </a:r>
          </a:p>
        </p:txBody>
      </p:sp>
      <p:sp>
        <p:nvSpPr>
          <p:cNvPr id="11" name="Rectangle 10">
            <a:extLst>
              <a:ext uri="{FF2B5EF4-FFF2-40B4-BE49-F238E27FC236}">
                <a16:creationId xmlns:a16="http://schemas.microsoft.com/office/drawing/2014/main" id="{0813300B-A574-4D12-A701-E7AE1E685D8F}"/>
              </a:ext>
            </a:extLst>
          </p:cNvPr>
          <p:cNvSpPr>
            <a:spLocks noChangeArrowheads="1"/>
          </p:cNvSpPr>
          <p:nvPr/>
        </p:nvSpPr>
        <p:spPr bwMode="auto">
          <a:xfrm>
            <a:off x="603422" y="1907916"/>
            <a:ext cx="8153400" cy="3539430"/>
          </a:xfrm>
          <a:prstGeom prst="rect">
            <a:avLst/>
          </a:prstGeom>
          <a:noFill/>
          <a:ln w="9525">
            <a:noFill/>
            <a:miter lim="800000"/>
            <a:headEnd/>
            <a:tailEnd/>
          </a:ln>
        </p:spPr>
        <p:txBody>
          <a:bodyPr wrap="square" anchor="t">
            <a:spAutoFit/>
          </a:bodyPr>
          <a:lstStyle/>
          <a:p>
            <a:pPr marR="0">
              <a:spcBef>
                <a:spcPts val="0"/>
              </a:spcBef>
              <a:spcAft>
                <a:spcPts val="0"/>
              </a:spcAft>
            </a:pPr>
            <a:r>
              <a:rPr lang="en-US" sz="2800" i="1" dirty="0">
                <a:latin typeface="+mj-lt"/>
                <a:ea typeface="Times New Roman" panose="02020603050405020304" pitchFamily="18" charset="0"/>
              </a:rPr>
              <a:t>Are they servants of Christ? I am a better one—I am talking like a madman—with far greater labors, far more imprisonments, with countless beatings, and often near death. </a:t>
            </a:r>
            <a:r>
              <a:rPr lang="en-US" sz="2800" b="1" i="1" baseline="30000" dirty="0">
                <a:latin typeface="+mj-lt"/>
                <a:ea typeface="Times New Roman" panose="02020603050405020304" pitchFamily="18" charset="0"/>
              </a:rPr>
              <a:t>24 </a:t>
            </a:r>
            <a:r>
              <a:rPr lang="en-US" sz="2800" i="1" dirty="0">
                <a:latin typeface="+mj-lt"/>
                <a:ea typeface="Times New Roman" panose="02020603050405020304" pitchFamily="18" charset="0"/>
              </a:rPr>
              <a:t>Five times I received at the hands of the Jews the forty lashes less one. </a:t>
            </a:r>
            <a:r>
              <a:rPr lang="en-US" sz="2800" b="1" i="1" baseline="30000" dirty="0">
                <a:latin typeface="+mj-lt"/>
                <a:ea typeface="Times New Roman" panose="02020603050405020304" pitchFamily="18" charset="0"/>
              </a:rPr>
              <a:t>25 </a:t>
            </a:r>
            <a:r>
              <a:rPr lang="en-US" sz="2800" i="1" dirty="0">
                <a:latin typeface="+mj-lt"/>
                <a:ea typeface="Times New Roman" panose="02020603050405020304" pitchFamily="18" charset="0"/>
              </a:rPr>
              <a:t>Three times I was beaten with rods. Once I was stoned. Three times I was shipwrecked; a night and a day I was adrift at sea</a:t>
            </a:r>
            <a:r>
              <a:rPr lang="en-US" sz="2800" dirty="0">
                <a:latin typeface="+mj-lt"/>
                <a:ea typeface="Times New Roman" panose="02020603050405020304" pitchFamily="18" charset="0"/>
              </a:rPr>
              <a:t>; - </a:t>
            </a:r>
            <a:r>
              <a:rPr lang="en-US" sz="2800" b="1" dirty="0">
                <a:solidFill>
                  <a:schemeClr val="accent4">
                    <a:lumMod val="60000"/>
                    <a:lumOff val="40000"/>
                  </a:schemeClr>
                </a:solidFill>
                <a:latin typeface="+mj-lt"/>
                <a:ea typeface="Times New Roman" panose="02020603050405020304" pitchFamily="18" charset="0"/>
              </a:rPr>
              <a:t>II Cor. 11:23-25</a:t>
            </a:r>
          </a:p>
        </p:txBody>
      </p:sp>
    </p:spTree>
    <p:extLst>
      <p:ext uri="{BB962C8B-B14F-4D97-AF65-F5344CB8AC3E}">
        <p14:creationId xmlns:p14="http://schemas.microsoft.com/office/powerpoint/2010/main" val="2804587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ssolve">
                                      <p:cBhvr>
                                        <p:cTn id="17"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dissolve">
                                      <p:cBhvr>
                                        <p:cTn id="22" dur="5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dissolve">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P spid="9"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09700"/>
            <a:ext cx="7696200" cy="1143000"/>
          </a:xfrm>
        </p:spPr>
        <p:txBody>
          <a:bodyPr>
            <a:noAutofit/>
          </a:bodyPr>
          <a:lstStyle/>
          <a:p>
            <a:pPr>
              <a:buClr>
                <a:schemeClr val="accent4">
                  <a:lumMod val="60000"/>
                  <a:lumOff val="40000"/>
                </a:schemeClr>
              </a:buClr>
              <a:buSzPct val="85000"/>
            </a:pPr>
            <a:r>
              <a:rPr lang="en-US" sz="3200" dirty="0">
                <a:latin typeface="+mj-lt"/>
              </a:rPr>
              <a:t>Suffering of Paul as an apostle</a:t>
            </a:r>
          </a:p>
          <a:p>
            <a:pPr>
              <a:buClr>
                <a:schemeClr val="accent4">
                  <a:lumMod val="60000"/>
                  <a:lumOff val="40000"/>
                </a:schemeClr>
              </a:buClr>
              <a:buSzPct val="85000"/>
            </a:pPr>
            <a:r>
              <a:rPr lang="en-US" sz="3200" dirty="0">
                <a:solidFill>
                  <a:srgbClr val="FFFF00"/>
                </a:solidFill>
                <a:latin typeface="+mj-lt"/>
              </a:rPr>
              <a:t>Benefit to the Corinthians and others</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5</a:t>
            </a:fld>
            <a:endParaRPr lang="en-US"/>
          </a:p>
        </p:txBody>
      </p:sp>
      <p:sp>
        <p:nvSpPr>
          <p:cNvPr id="5" name="Rectangle 5">
            <a:extLst>
              <a:ext uri="{FF2B5EF4-FFF2-40B4-BE49-F238E27FC236}">
                <a16:creationId xmlns:a16="http://schemas.microsoft.com/office/drawing/2014/main" id="{91434807-86C6-4877-AE0B-87B496BC1952}"/>
              </a:ext>
            </a:extLst>
          </p:cNvPr>
          <p:cNvSpPr>
            <a:spLocks noChangeArrowheads="1"/>
          </p:cNvSpPr>
          <p:nvPr/>
        </p:nvSpPr>
        <p:spPr bwMode="auto">
          <a:xfrm>
            <a:off x="371475" y="573530"/>
            <a:ext cx="8401049" cy="715581"/>
          </a:xfrm>
          <a:prstGeom prst="rect">
            <a:avLst/>
          </a:prstGeom>
          <a:noFill/>
          <a:ln w="9525">
            <a:noFill/>
            <a:miter lim="800000"/>
            <a:headEnd/>
            <a:tailEnd/>
          </a:ln>
        </p:spPr>
        <p:txBody>
          <a:bodyPr wrap="square" anchor="b">
            <a:spAutoFit/>
          </a:bodyPr>
          <a:lstStyle/>
          <a:p>
            <a:pPr algn="ctr" eaLnBrk="1" hangingPunct="1"/>
            <a:r>
              <a:rPr lang="en-US" sz="4050" dirty="0">
                <a:solidFill>
                  <a:schemeClr val="accent4">
                    <a:lumMod val="60000"/>
                    <a:lumOff val="40000"/>
                  </a:schemeClr>
                </a:solidFill>
                <a:latin typeface="Calibri" pitchFamily="34" charset="0"/>
              </a:rPr>
              <a:t>The relational theme of II Corinthians</a:t>
            </a:r>
          </a:p>
        </p:txBody>
      </p:sp>
      <p:sp>
        <p:nvSpPr>
          <p:cNvPr id="7" name="Rectangle 6">
            <a:extLst>
              <a:ext uri="{FF2B5EF4-FFF2-40B4-BE49-F238E27FC236}">
                <a16:creationId xmlns:a16="http://schemas.microsoft.com/office/drawing/2014/main" id="{95D7A869-5974-4B01-8D83-A5E8D23D23C8}"/>
              </a:ext>
            </a:extLst>
          </p:cNvPr>
          <p:cNvSpPr>
            <a:spLocks noChangeArrowheads="1"/>
          </p:cNvSpPr>
          <p:nvPr/>
        </p:nvSpPr>
        <p:spPr bwMode="auto">
          <a:xfrm>
            <a:off x="371475" y="2553730"/>
            <a:ext cx="8153400" cy="3108543"/>
          </a:xfrm>
          <a:prstGeom prst="rect">
            <a:avLst/>
          </a:prstGeom>
          <a:noFill/>
          <a:ln w="9525">
            <a:noFill/>
            <a:miter lim="800000"/>
            <a:headEnd/>
            <a:tailEnd/>
          </a:ln>
        </p:spPr>
        <p:txBody>
          <a:bodyPr wrap="square" anchor="t">
            <a:spAutoFit/>
          </a:bodyPr>
          <a:lstStyle/>
          <a:p>
            <a:pPr marR="0">
              <a:spcBef>
                <a:spcPts val="0"/>
              </a:spcBef>
              <a:spcAft>
                <a:spcPts val="0"/>
              </a:spcAft>
            </a:pPr>
            <a:r>
              <a:rPr lang="en-US" sz="2800" b="1" i="1" baseline="30000" dirty="0">
                <a:latin typeface="+mj-lt"/>
                <a:ea typeface="Times New Roman" panose="02020603050405020304" pitchFamily="18" charset="0"/>
              </a:rPr>
              <a:t>4 </a:t>
            </a:r>
            <a:r>
              <a:rPr lang="en-US" sz="2800" i="1" dirty="0">
                <a:latin typeface="+mj-lt"/>
                <a:ea typeface="Times New Roman" panose="02020603050405020304" pitchFamily="18" charset="0"/>
              </a:rPr>
              <a:t>who comforts us in all our affliction, so that we may be able to comfort those who are in any affliction, with the comfort with which we ourselves are comforted by God. </a:t>
            </a:r>
            <a:r>
              <a:rPr lang="en-US" sz="2800" b="1" i="1" baseline="30000" dirty="0">
                <a:latin typeface="+mj-lt"/>
                <a:ea typeface="Times New Roman" panose="02020603050405020304" pitchFamily="18" charset="0"/>
              </a:rPr>
              <a:t>5 </a:t>
            </a:r>
            <a:r>
              <a:rPr lang="en-US" sz="2800" i="1" dirty="0">
                <a:latin typeface="+mj-lt"/>
                <a:ea typeface="Times New Roman" panose="02020603050405020304" pitchFamily="18" charset="0"/>
              </a:rPr>
              <a:t>For as we share abundantly in Christ's sufferings, so through Christ we share abundantly in comfort too. </a:t>
            </a:r>
            <a:r>
              <a:rPr lang="en-US" sz="2800" b="1" i="1" baseline="30000" dirty="0">
                <a:latin typeface="+mj-lt"/>
                <a:ea typeface="Times New Roman" panose="02020603050405020304" pitchFamily="18" charset="0"/>
              </a:rPr>
              <a:t>6 </a:t>
            </a:r>
            <a:r>
              <a:rPr lang="en-US" sz="2800" i="1" dirty="0">
                <a:latin typeface="+mj-lt"/>
                <a:ea typeface="Times New Roman" panose="02020603050405020304" pitchFamily="18" charset="0"/>
              </a:rPr>
              <a:t>If we are afflicted, it is for your comfort and salvation;</a:t>
            </a:r>
            <a:r>
              <a:rPr lang="en-US" sz="2800" dirty="0">
                <a:latin typeface="+mj-lt"/>
                <a:ea typeface="Times New Roman" panose="02020603050405020304" pitchFamily="18" charset="0"/>
              </a:rPr>
              <a:t> - </a:t>
            </a:r>
            <a:r>
              <a:rPr lang="en-US" sz="2800" b="1" dirty="0">
                <a:solidFill>
                  <a:schemeClr val="accent4">
                    <a:lumMod val="60000"/>
                    <a:lumOff val="40000"/>
                  </a:schemeClr>
                </a:solidFill>
                <a:latin typeface="+mj-lt"/>
                <a:ea typeface="Times New Roman" panose="02020603050405020304" pitchFamily="18" charset="0"/>
              </a:rPr>
              <a:t>II Cor. 1:4-6</a:t>
            </a:r>
          </a:p>
        </p:txBody>
      </p:sp>
      <p:sp>
        <p:nvSpPr>
          <p:cNvPr id="8" name="Rectangle 7">
            <a:extLst>
              <a:ext uri="{FF2B5EF4-FFF2-40B4-BE49-F238E27FC236}">
                <a16:creationId xmlns:a16="http://schemas.microsoft.com/office/drawing/2014/main" id="{A587988E-2BF9-4A39-AFDE-95A997F2C09E}"/>
              </a:ext>
            </a:extLst>
          </p:cNvPr>
          <p:cNvSpPr>
            <a:spLocks noChangeArrowheads="1"/>
          </p:cNvSpPr>
          <p:nvPr/>
        </p:nvSpPr>
        <p:spPr bwMode="auto">
          <a:xfrm>
            <a:off x="394129" y="2552700"/>
            <a:ext cx="8153400" cy="2246769"/>
          </a:xfrm>
          <a:prstGeom prst="rect">
            <a:avLst/>
          </a:prstGeom>
          <a:noFill/>
          <a:ln w="9525">
            <a:noFill/>
            <a:miter lim="800000"/>
            <a:headEnd/>
            <a:tailEnd/>
          </a:ln>
        </p:spPr>
        <p:txBody>
          <a:bodyPr wrap="square" anchor="t">
            <a:spAutoFit/>
          </a:bodyPr>
          <a:lstStyle/>
          <a:p>
            <a:pPr marR="0">
              <a:spcBef>
                <a:spcPts val="0"/>
              </a:spcBef>
              <a:spcAft>
                <a:spcPts val="0"/>
              </a:spcAft>
            </a:pPr>
            <a:r>
              <a:rPr lang="en-US" sz="2800" i="1" dirty="0">
                <a:latin typeface="+mj-lt"/>
                <a:ea typeface="Times New Roman" panose="02020603050405020304" pitchFamily="18" charset="0"/>
              </a:rPr>
              <a:t>so that the life of Jesus may also be manifested in our bodies. </a:t>
            </a:r>
            <a:r>
              <a:rPr lang="en-US" sz="2800" b="1" i="1" baseline="30000" dirty="0">
                <a:latin typeface="+mj-lt"/>
                <a:ea typeface="Times New Roman" panose="02020603050405020304" pitchFamily="18" charset="0"/>
              </a:rPr>
              <a:t>11 </a:t>
            </a:r>
            <a:r>
              <a:rPr lang="en-US" sz="2800" i="1" dirty="0">
                <a:latin typeface="+mj-lt"/>
                <a:ea typeface="Times New Roman" panose="02020603050405020304" pitchFamily="18" charset="0"/>
              </a:rPr>
              <a:t>For we who live are always being given over to death for Jesus' sake, so that the life of Jesus also may be manifested in our mortal flesh. </a:t>
            </a:r>
            <a:r>
              <a:rPr lang="en-US" sz="2800" b="1" i="1" baseline="30000" dirty="0">
                <a:latin typeface="+mj-lt"/>
                <a:ea typeface="Times New Roman" panose="02020603050405020304" pitchFamily="18" charset="0"/>
              </a:rPr>
              <a:t>12 </a:t>
            </a:r>
            <a:r>
              <a:rPr lang="en-US" sz="2800" i="1" dirty="0">
                <a:latin typeface="+mj-lt"/>
                <a:ea typeface="Times New Roman" panose="02020603050405020304" pitchFamily="18" charset="0"/>
              </a:rPr>
              <a:t>So death is at work in us, but life in you.</a:t>
            </a:r>
            <a:r>
              <a:rPr lang="en-US" sz="2800" dirty="0">
                <a:latin typeface="+mj-lt"/>
                <a:ea typeface="Times New Roman" panose="02020603050405020304" pitchFamily="18" charset="0"/>
              </a:rPr>
              <a:t> – </a:t>
            </a:r>
            <a:r>
              <a:rPr lang="en-US" sz="2800" b="1" dirty="0">
                <a:solidFill>
                  <a:schemeClr val="accent4">
                    <a:lumMod val="60000"/>
                    <a:lumOff val="40000"/>
                  </a:schemeClr>
                </a:solidFill>
                <a:latin typeface="+mj-lt"/>
                <a:ea typeface="Times New Roman" panose="02020603050405020304" pitchFamily="18" charset="0"/>
              </a:rPr>
              <a:t>II Cor. 4:10b-12</a:t>
            </a:r>
          </a:p>
        </p:txBody>
      </p:sp>
      <p:sp>
        <p:nvSpPr>
          <p:cNvPr id="9" name="Rectangle 8">
            <a:extLst>
              <a:ext uri="{FF2B5EF4-FFF2-40B4-BE49-F238E27FC236}">
                <a16:creationId xmlns:a16="http://schemas.microsoft.com/office/drawing/2014/main" id="{F94685E7-1976-4413-8A5E-8F79ADB901D1}"/>
              </a:ext>
            </a:extLst>
          </p:cNvPr>
          <p:cNvSpPr>
            <a:spLocks noChangeArrowheads="1"/>
          </p:cNvSpPr>
          <p:nvPr/>
        </p:nvSpPr>
        <p:spPr bwMode="auto">
          <a:xfrm>
            <a:off x="382802" y="2635189"/>
            <a:ext cx="8153400" cy="2246769"/>
          </a:xfrm>
          <a:prstGeom prst="rect">
            <a:avLst/>
          </a:prstGeom>
          <a:noFill/>
          <a:ln w="9525">
            <a:noFill/>
            <a:miter lim="800000"/>
            <a:headEnd/>
            <a:tailEnd/>
          </a:ln>
        </p:spPr>
        <p:txBody>
          <a:bodyPr wrap="square" anchor="t">
            <a:spAutoFit/>
          </a:bodyPr>
          <a:lstStyle/>
          <a:p>
            <a:pPr marR="0">
              <a:spcBef>
                <a:spcPts val="0"/>
              </a:spcBef>
              <a:spcAft>
                <a:spcPts val="0"/>
              </a:spcAft>
            </a:pPr>
            <a:r>
              <a:rPr lang="en-US" sz="2800" i="1" dirty="0">
                <a:latin typeface="+mj-lt"/>
                <a:ea typeface="Times New Roman" panose="02020603050405020304" pitchFamily="18" charset="0"/>
              </a:rPr>
              <a:t>I will not be a burden, for I seek not what is yours but you. For children are not obligated to save up for their parents, but parents for their children. </a:t>
            </a:r>
            <a:r>
              <a:rPr lang="en-US" sz="2800" b="1" i="1" baseline="30000" dirty="0">
                <a:latin typeface="+mj-lt"/>
                <a:ea typeface="Times New Roman" panose="02020603050405020304" pitchFamily="18" charset="0"/>
              </a:rPr>
              <a:t>15 </a:t>
            </a:r>
            <a:r>
              <a:rPr lang="en-US" sz="2800" i="1" dirty="0">
                <a:latin typeface="+mj-lt"/>
                <a:ea typeface="Times New Roman" panose="02020603050405020304" pitchFamily="18" charset="0"/>
              </a:rPr>
              <a:t>I will most gladly spend and be spent for your souls</a:t>
            </a:r>
            <a:r>
              <a:rPr lang="en-US" sz="2800" dirty="0">
                <a:latin typeface="+mj-lt"/>
                <a:ea typeface="Times New Roman" panose="02020603050405020304" pitchFamily="18" charset="0"/>
              </a:rPr>
              <a:t>. – </a:t>
            </a:r>
            <a:r>
              <a:rPr lang="en-US" sz="2800" b="1" dirty="0">
                <a:solidFill>
                  <a:schemeClr val="accent4">
                    <a:lumMod val="60000"/>
                    <a:lumOff val="40000"/>
                  </a:schemeClr>
                </a:solidFill>
                <a:latin typeface="+mj-lt"/>
                <a:ea typeface="Times New Roman" panose="02020603050405020304" pitchFamily="18" charset="0"/>
              </a:rPr>
              <a:t>II Cor. 12:14-15</a:t>
            </a:r>
          </a:p>
        </p:txBody>
      </p:sp>
    </p:spTree>
    <p:extLst>
      <p:ext uri="{BB962C8B-B14F-4D97-AF65-F5344CB8AC3E}">
        <p14:creationId xmlns:p14="http://schemas.microsoft.com/office/powerpoint/2010/main" val="4105039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0659" y="1283962"/>
            <a:ext cx="7696200" cy="1649738"/>
          </a:xfrm>
        </p:spPr>
        <p:txBody>
          <a:bodyPr>
            <a:noAutofit/>
          </a:bodyPr>
          <a:lstStyle/>
          <a:p>
            <a:pPr>
              <a:buClr>
                <a:schemeClr val="accent4">
                  <a:lumMod val="60000"/>
                  <a:lumOff val="40000"/>
                </a:schemeClr>
              </a:buClr>
              <a:buSzPct val="85000"/>
            </a:pPr>
            <a:r>
              <a:rPr lang="en-US" sz="3200" dirty="0">
                <a:latin typeface="+mj-lt"/>
              </a:rPr>
              <a:t>Suffering of Paul as an apostle</a:t>
            </a:r>
          </a:p>
          <a:p>
            <a:pPr>
              <a:buClr>
                <a:schemeClr val="accent4">
                  <a:lumMod val="60000"/>
                  <a:lumOff val="40000"/>
                </a:schemeClr>
              </a:buClr>
              <a:buSzPct val="85000"/>
            </a:pPr>
            <a:r>
              <a:rPr lang="en-US" sz="3200" dirty="0">
                <a:latin typeface="+mj-lt"/>
              </a:rPr>
              <a:t>Benefit to the Corinthians and others</a:t>
            </a:r>
          </a:p>
          <a:p>
            <a:pPr>
              <a:buClr>
                <a:schemeClr val="accent4">
                  <a:lumMod val="60000"/>
                  <a:lumOff val="40000"/>
                </a:schemeClr>
              </a:buClr>
              <a:buSzPct val="85000"/>
            </a:pPr>
            <a:r>
              <a:rPr lang="en-US" sz="3200" dirty="0">
                <a:solidFill>
                  <a:srgbClr val="FFFF00"/>
                </a:solidFill>
                <a:latin typeface="+mj-lt"/>
              </a:rPr>
              <a:t>A mutual relationship</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6</a:t>
            </a:fld>
            <a:endParaRPr lang="en-US"/>
          </a:p>
        </p:txBody>
      </p:sp>
      <p:sp>
        <p:nvSpPr>
          <p:cNvPr id="5" name="Rectangle 5">
            <a:extLst>
              <a:ext uri="{FF2B5EF4-FFF2-40B4-BE49-F238E27FC236}">
                <a16:creationId xmlns:a16="http://schemas.microsoft.com/office/drawing/2014/main" id="{91434807-86C6-4877-AE0B-87B496BC1952}"/>
              </a:ext>
            </a:extLst>
          </p:cNvPr>
          <p:cNvSpPr>
            <a:spLocks noChangeArrowheads="1"/>
          </p:cNvSpPr>
          <p:nvPr/>
        </p:nvSpPr>
        <p:spPr bwMode="auto">
          <a:xfrm>
            <a:off x="371475" y="573530"/>
            <a:ext cx="8401049" cy="715581"/>
          </a:xfrm>
          <a:prstGeom prst="rect">
            <a:avLst/>
          </a:prstGeom>
          <a:noFill/>
          <a:ln w="9525">
            <a:noFill/>
            <a:miter lim="800000"/>
            <a:headEnd/>
            <a:tailEnd/>
          </a:ln>
        </p:spPr>
        <p:txBody>
          <a:bodyPr wrap="square" anchor="b">
            <a:spAutoFit/>
          </a:bodyPr>
          <a:lstStyle/>
          <a:p>
            <a:pPr algn="ctr" eaLnBrk="1" hangingPunct="1"/>
            <a:r>
              <a:rPr lang="en-US" sz="4050" dirty="0">
                <a:solidFill>
                  <a:schemeClr val="accent4">
                    <a:lumMod val="60000"/>
                    <a:lumOff val="40000"/>
                  </a:schemeClr>
                </a:solidFill>
                <a:latin typeface="Calibri" pitchFamily="34" charset="0"/>
              </a:rPr>
              <a:t>The relational theme of II Corinthians</a:t>
            </a:r>
          </a:p>
        </p:txBody>
      </p:sp>
      <p:sp>
        <p:nvSpPr>
          <p:cNvPr id="6" name="Rectangle 5">
            <a:extLst>
              <a:ext uri="{FF2B5EF4-FFF2-40B4-BE49-F238E27FC236}">
                <a16:creationId xmlns:a16="http://schemas.microsoft.com/office/drawing/2014/main" id="{417C0171-D47D-4875-851D-006303B23B08}"/>
              </a:ext>
            </a:extLst>
          </p:cNvPr>
          <p:cNvSpPr>
            <a:spLocks noChangeArrowheads="1"/>
          </p:cNvSpPr>
          <p:nvPr/>
        </p:nvSpPr>
        <p:spPr bwMode="auto">
          <a:xfrm>
            <a:off x="371475" y="2982677"/>
            <a:ext cx="8153400" cy="2246769"/>
          </a:xfrm>
          <a:prstGeom prst="rect">
            <a:avLst/>
          </a:prstGeom>
          <a:noFill/>
          <a:ln w="9525">
            <a:noFill/>
            <a:miter lim="800000"/>
            <a:headEnd/>
            <a:tailEnd/>
          </a:ln>
        </p:spPr>
        <p:txBody>
          <a:bodyPr wrap="square" anchor="t">
            <a:spAutoFit/>
          </a:bodyPr>
          <a:lstStyle/>
          <a:p>
            <a:pPr marR="0">
              <a:spcBef>
                <a:spcPts val="0"/>
              </a:spcBef>
              <a:spcAft>
                <a:spcPts val="0"/>
              </a:spcAft>
            </a:pPr>
            <a:r>
              <a:rPr lang="en-US" sz="2800" i="1" dirty="0">
                <a:latin typeface="+mj-lt"/>
                <a:ea typeface="Times New Roman" panose="02020603050405020304" pitchFamily="18" charset="0"/>
              </a:rPr>
              <a:t>it is for your comfort, which you experience when you patiently endure the same sufferings that we suffer. </a:t>
            </a:r>
            <a:r>
              <a:rPr lang="en-US" sz="2800" b="1" i="1" baseline="30000" dirty="0">
                <a:latin typeface="+mj-lt"/>
                <a:ea typeface="Times New Roman" panose="02020603050405020304" pitchFamily="18" charset="0"/>
              </a:rPr>
              <a:t>7 </a:t>
            </a:r>
            <a:r>
              <a:rPr lang="en-US" sz="2800" i="1" dirty="0">
                <a:latin typeface="+mj-lt"/>
                <a:ea typeface="Times New Roman" panose="02020603050405020304" pitchFamily="18" charset="0"/>
              </a:rPr>
              <a:t>Our hope for you is unshaken, for we know that as you share in our sufferings, you will also share in our comfort</a:t>
            </a:r>
            <a:r>
              <a:rPr lang="en-US" sz="2800" dirty="0">
                <a:latin typeface="+mj-lt"/>
                <a:ea typeface="Times New Roman" panose="02020603050405020304" pitchFamily="18" charset="0"/>
              </a:rPr>
              <a:t> – </a:t>
            </a:r>
            <a:r>
              <a:rPr lang="en-US" sz="2800" b="1" dirty="0">
                <a:solidFill>
                  <a:schemeClr val="accent4">
                    <a:lumMod val="60000"/>
                    <a:lumOff val="40000"/>
                  </a:schemeClr>
                </a:solidFill>
                <a:latin typeface="+mj-lt"/>
                <a:ea typeface="Times New Roman" panose="02020603050405020304" pitchFamily="18" charset="0"/>
              </a:rPr>
              <a:t>II Cor. 1:6-7 </a:t>
            </a:r>
          </a:p>
        </p:txBody>
      </p:sp>
      <p:sp>
        <p:nvSpPr>
          <p:cNvPr id="7" name="Rectangle 6">
            <a:extLst>
              <a:ext uri="{FF2B5EF4-FFF2-40B4-BE49-F238E27FC236}">
                <a16:creationId xmlns:a16="http://schemas.microsoft.com/office/drawing/2014/main" id="{1FCA1BCC-2048-49FA-893E-BE11866D93E0}"/>
              </a:ext>
            </a:extLst>
          </p:cNvPr>
          <p:cNvSpPr>
            <a:spLocks noChangeArrowheads="1"/>
          </p:cNvSpPr>
          <p:nvPr/>
        </p:nvSpPr>
        <p:spPr bwMode="auto">
          <a:xfrm>
            <a:off x="371475" y="2982676"/>
            <a:ext cx="8153400" cy="2246769"/>
          </a:xfrm>
          <a:prstGeom prst="rect">
            <a:avLst/>
          </a:prstGeom>
          <a:noFill/>
          <a:ln w="9525">
            <a:noFill/>
            <a:miter lim="800000"/>
            <a:headEnd/>
            <a:tailEnd/>
          </a:ln>
        </p:spPr>
        <p:txBody>
          <a:bodyPr wrap="square" anchor="t">
            <a:spAutoFit/>
          </a:bodyPr>
          <a:lstStyle/>
          <a:p>
            <a:pPr marR="0">
              <a:spcBef>
                <a:spcPts val="0"/>
              </a:spcBef>
              <a:spcAft>
                <a:spcPts val="0"/>
              </a:spcAft>
            </a:pPr>
            <a:r>
              <a:rPr lang="en-US" sz="2800" b="1" i="1" baseline="30000" dirty="0">
                <a:latin typeface="+mj-lt"/>
                <a:ea typeface="Times New Roman" panose="02020603050405020304" pitchFamily="18" charset="0"/>
              </a:rPr>
              <a:t>2 </a:t>
            </a:r>
            <a:r>
              <a:rPr lang="en-US" sz="2800" i="1" dirty="0">
                <a:latin typeface="+mj-lt"/>
                <a:ea typeface="Times New Roman" panose="02020603050405020304" pitchFamily="18" charset="0"/>
              </a:rPr>
              <a:t>Make room in your hearts for us. We have wronged no one, we have corrupted no one, we have taken advantage of no one. </a:t>
            </a:r>
            <a:r>
              <a:rPr lang="en-US" sz="2800" b="1" i="1" baseline="30000" dirty="0">
                <a:latin typeface="+mj-lt"/>
                <a:ea typeface="Times New Roman" panose="02020603050405020304" pitchFamily="18" charset="0"/>
              </a:rPr>
              <a:t>3 </a:t>
            </a:r>
            <a:r>
              <a:rPr lang="en-US" sz="2800" i="1" dirty="0">
                <a:latin typeface="+mj-lt"/>
                <a:ea typeface="Times New Roman" panose="02020603050405020304" pitchFamily="18" charset="0"/>
              </a:rPr>
              <a:t>I do not say this to condemn you, for I said before that you are in our hearts, to die together and to live together</a:t>
            </a:r>
            <a:r>
              <a:rPr lang="en-US" sz="2800" dirty="0">
                <a:latin typeface="+mj-lt"/>
                <a:ea typeface="Times New Roman" panose="02020603050405020304" pitchFamily="18" charset="0"/>
              </a:rPr>
              <a:t> – </a:t>
            </a:r>
            <a:r>
              <a:rPr lang="en-US" sz="2800" b="1" dirty="0">
                <a:solidFill>
                  <a:schemeClr val="accent4">
                    <a:lumMod val="60000"/>
                    <a:lumOff val="40000"/>
                  </a:schemeClr>
                </a:solidFill>
                <a:latin typeface="+mj-lt"/>
                <a:ea typeface="Times New Roman" panose="02020603050405020304" pitchFamily="18" charset="0"/>
              </a:rPr>
              <a:t>II Cor. 7:2-3</a:t>
            </a:r>
          </a:p>
        </p:txBody>
      </p:sp>
      <p:sp>
        <p:nvSpPr>
          <p:cNvPr id="8" name="Rectangle 7">
            <a:extLst>
              <a:ext uri="{FF2B5EF4-FFF2-40B4-BE49-F238E27FC236}">
                <a16:creationId xmlns:a16="http://schemas.microsoft.com/office/drawing/2014/main" id="{A035CF66-1210-4BC9-A9BE-E476A2FBAC3E}"/>
              </a:ext>
            </a:extLst>
          </p:cNvPr>
          <p:cNvSpPr>
            <a:spLocks noChangeArrowheads="1"/>
          </p:cNvSpPr>
          <p:nvPr/>
        </p:nvSpPr>
        <p:spPr bwMode="auto">
          <a:xfrm>
            <a:off x="371475" y="2983708"/>
            <a:ext cx="8153400" cy="1384995"/>
          </a:xfrm>
          <a:prstGeom prst="rect">
            <a:avLst/>
          </a:prstGeom>
          <a:noFill/>
          <a:ln w="9525">
            <a:noFill/>
            <a:miter lim="800000"/>
            <a:headEnd/>
            <a:tailEnd/>
          </a:ln>
        </p:spPr>
        <p:txBody>
          <a:bodyPr wrap="square" anchor="t">
            <a:spAutoFit/>
          </a:bodyPr>
          <a:lstStyle/>
          <a:p>
            <a:pPr marR="0">
              <a:spcBef>
                <a:spcPts val="0"/>
              </a:spcBef>
              <a:spcAft>
                <a:spcPts val="0"/>
              </a:spcAft>
            </a:pPr>
            <a:r>
              <a:rPr lang="en-US" sz="2800" b="1" i="1" baseline="30000" dirty="0">
                <a:latin typeface="+mj-lt"/>
                <a:ea typeface="Times New Roman" panose="02020603050405020304" pitchFamily="18" charset="0"/>
              </a:rPr>
              <a:t>2 </a:t>
            </a:r>
            <a:r>
              <a:rPr lang="en-US" sz="2800" i="1" dirty="0">
                <a:latin typeface="+mj-lt"/>
                <a:ea typeface="Times New Roman" panose="02020603050405020304" pitchFamily="18" charset="0"/>
              </a:rPr>
              <a:t>for in a severe test of affliction, their abundance of joy and their extreme poverty have overflowed in a wealth of generosity on their part.</a:t>
            </a:r>
            <a:r>
              <a:rPr lang="en-US" sz="2800" dirty="0">
                <a:latin typeface="+mj-lt"/>
                <a:ea typeface="Times New Roman" panose="02020603050405020304" pitchFamily="18" charset="0"/>
              </a:rPr>
              <a:t> – </a:t>
            </a:r>
            <a:r>
              <a:rPr lang="en-US" sz="2800" b="1" dirty="0">
                <a:solidFill>
                  <a:schemeClr val="accent4">
                    <a:lumMod val="60000"/>
                    <a:lumOff val="40000"/>
                  </a:schemeClr>
                </a:solidFill>
                <a:latin typeface="+mj-lt"/>
                <a:ea typeface="Times New Roman" panose="02020603050405020304" pitchFamily="18" charset="0"/>
              </a:rPr>
              <a:t>II Cor. 8:2</a:t>
            </a:r>
          </a:p>
        </p:txBody>
      </p:sp>
      <p:sp>
        <p:nvSpPr>
          <p:cNvPr id="9" name="Rectangle 8">
            <a:extLst>
              <a:ext uri="{FF2B5EF4-FFF2-40B4-BE49-F238E27FC236}">
                <a16:creationId xmlns:a16="http://schemas.microsoft.com/office/drawing/2014/main" id="{32C93125-ADA8-472D-9BDA-BEAC3AB0D706}"/>
              </a:ext>
            </a:extLst>
          </p:cNvPr>
          <p:cNvSpPr>
            <a:spLocks noChangeArrowheads="1"/>
          </p:cNvSpPr>
          <p:nvPr/>
        </p:nvSpPr>
        <p:spPr bwMode="auto">
          <a:xfrm>
            <a:off x="371475" y="3022282"/>
            <a:ext cx="8153400" cy="1815882"/>
          </a:xfrm>
          <a:prstGeom prst="rect">
            <a:avLst/>
          </a:prstGeom>
          <a:noFill/>
          <a:ln w="9525">
            <a:noFill/>
            <a:miter lim="800000"/>
            <a:headEnd/>
            <a:tailEnd/>
          </a:ln>
        </p:spPr>
        <p:txBody>
          <a:bodyPr wrap="square" anchor="t">
            <a:spAutoFit/>
          </a:bodyPr>
          <a:lstStyle/>
          <a:p>
            <a:pPr marR="0">
              <a:spcBef>
                <a:spcPts val="0"/>
              </a:spcBef>
              <a:spcAft>
                <a:spcPts val="0"/>
              </a:spcAft>
            </a:pPr>
            <a:r>
              <a:rPr lang="en-US" sz="2800" b="1" i="1" baseline="30000" dirty="0">
                <a:latin typeface="+mj-lt"/>
                <a:ea typeface="Times New Roman" panose="02020603050405020304" pitchFamily="18" charset="0"/>
              </a:rPr>
              <a:t>5 </a:t>
            </a:r>
            <a:r>
              <a:rPr lang="en-US" sz="2800" i="1" dirty="0">
                <a:latin typeface="+mj-lt"/>
                <a:ea typeface="Times New Roman" panose="02020603050405020304" pitchFamily="18" charset="0"/>
              </a:rPr>
              <a:t>Examine yourselves, to see whether you are in the faith. Test yourselves. Or do you not realize this about yourselves, that Jesus Christ is in you? — unless indeed you fail to meet the test!</a:t>
            </a:r>
            <a:r>
              <a:rPr lang="en-US" sz="2800" dirty="0">
                <a:latin typeface="+mj-lt"/>
                <a:ea typeface="Times New Roman" panose="02020603050405020304" pitchFamily="18" charset="0"/>
              </a:rPr>
              <a:t> - </a:t>
            </a:r>
            <a:r>
              <a:rPr lang="en-US" sz="2800" b="1" dirty="0">
                <a:solidFill>
                  <a:schemeClr val="accent4">
                    <a:lumMod val="60000"/>
                    <a:lumOff val="40000"/>
                  </a:schemeClr>
                </a:solidFill>
                <a:latin typeface="+mj-lt"/>
                <a:ea typeface="Times New Roman" panose="02020603050405020304" pitchFamily="18" charset="0"/>
              </a:rPr>
              <a:t>II Cor. 13:5</a:t>
            </a:r>
          </a:p>
        </p:txBody>
      </p:sp>
    </p:spTree>
    <p:extLst>
      <p:ext uri="{BB962C8B-B14F-4D97-AF65-F5344CB8AC3E}">
        <p14:creationId xmlns:p14="http://schemas.microsoft.com/office/powerpoint/2010/main" val="2718024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dissolv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P spid="7"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38200" y="495300"/>
            <a:ext cx="7696200" cy="762000"/>
          </a:xfrm>
        </p:spPr>
        <p:txBody>
          <a:bodyPr>
            <a:noAutofit/>
          </a:bodyPr>
          <a:lstStyle/>
          <a:p>
            <a:pPr algn="ctr" eaLnBrk="1" hangingPunct="1"/>
            <a:r>
              <a:rPr lang="en-US" sz="4400" b="0" dirty="0">
                <a:solidFill>
                  <a:schemeClr val="accent4">
                    <a:lumMod val="60000"/>
                    <a:lumOff val="40000"/>
                  </a:schemeClr>
                </a:solidFill>
                <a:effectLst/>
                <a:latin typeface="Calibri" pitchFamily="34" charset="0"/>
              </a:rPr>
              <a:t>II Corinthians 6:11-13</a:t>
            </a:r>
          </a:p>
        </p:txBody>
      </p:sp>
      <p:sp>
        <p:nvSpPr>
          <p:cNvPr id="4" name="Rectangle 3">
            <a:extLst>
              <a:ext uri="{FF2B5EF4-FFF2-40B4-BE49-F238E27FC236}">
                <a16:creationId xmlns:a16="http://schemas.microsoft.com/office/drawing/2014/main" id="{BE33037B-0EDE-4731-9FFC-BA379ED15289}"/>
              </a:ext>
            </a:extLst>
          </p:cNvPr>
          <p:cNvSpPr>
            <a:spLocks noChangeArrowheads="1"/>
          </p:cNvSpPr>
          <p:nvPr/>
        </p:nvSpPr>
        <p:spPr bwMode="auto">
          <a:xfrm>
            <a:off x="495300" y="1714500"/>
            <a:ext cx="8153400" cy="2554545"/>
          </a:xfrm>
          <a:prstGeom prst="rect">
            <a:avLst/>
          </a:prstGeom>
          <a:noFill/>
          <a:ln w="9525">
            <a:noFill/>
            <a:miter lim="800000"/>
            <a:headEnd/>
            <a:tailEnd/>
          </a:ln>
        </p:spPr>
        <p:txBody>
          <a:bodyPr wrap="square" anchor="t">
            <a:spAutoFit/>
          </a:bodyPr>
          <a:lstStyle/>
          <a:p>
            <a:pPr marR="0" algn="ctr">
              <a:spcBef>
                <a:spcPts val="0"/>
              </a:spcBef>
              <a:spcAft>
                <a:spcPts val="0"/>
              </a:spcAft>
            </a:pPr>
            <a:r>
              <a:rPr lang="en-US" sz="3200" b="1" i="1" baseline="30000" dirty="0">
                <a:effectLst/>
                <a:latin typeface="+mj-lt"/>
                <a:ea typeface="Times New Roman" panose="02020603050405020304" pitchFamily="18" charset="0"/>
              </a:rPr>
              <a:t>11 </a:t>
            </a:r>
            <a:r>
              <a:rPr lang="en-US" sz="3200" i="1" dirty="0">
                <a:effectLst/>
                <a:latin typeface="+mj-lt"/>
                <a:ea typeface="Times New Roman" panose="02020603050405020304" pitchFamily="18" charset="0"/>
              </a:rPr>
              <a:t>We have spoken freely to you, Corinthians; our heart is wide open. </a:t>
            </a:r>
            <a:r>
              <a:rPr lang="en-US" sz="3200" b="1" i="1" baseline="30000" dirty="0">
                <a:effectLst/>
                <a:latin typeface="+mj-lt"/>
                <a:ea typeface="Times New Roman" panose="02020603050405020304" pitchFamily="18" charset="0"/>
              </a:rPr>
              <a:t>12 </a:t>
            </a:r>
            <a:r>
              <a:rPr lang="en-US" sz="3200" i="1" dirty="0">
                <a:effectLst/>
                <a:latin typeface="+mj-lt"/>
                <a:ea typeface="Times New Roman" panose="02020603050405020304" pitchFamily="18" charset="0"/>
              </a:rPr>
              <a:t>You are not restricted by us, but you are restricted in your own affections. </a:t>
            </a:r>
            <a:r>
              <a:rPr lang="en-US" sz="3200" b="1" i="1" baseline="30000" dirty="0">
                <a:effectLst/>
                <a:latin typeface="+mj-lt"/>
                <a:ea typeface="Times New Roman" panose="02020603050405020304" pitchFamily="18" charset="0"/>
              </a:rPr>
              <a:t>13 </a:t>
            </a:r>
            <a:r>
              <a:rPr lang="en-US" sz="3200" i="1" dirty="0">
                <a:effectLst/>
                <a:latin typeface="+mj-lt"/>
                <a:ea typeface="Times New Roman" panose="02020603050405020304" pitchFamily="18" charset="0"/>
              </a:rPr>
              <a:t>In return (I speak as to children) widen your hearts also.</a:t>
            </a:r>
            <a:endParaRPr lang="en-US" sz="3200" dirty="0">
              <a:latin typeface="+mj-lt"/>
              <a:ea typeface="Times New Roman" panose="02020603050405020304" pitchFamily="18" charset="0"/>
            </a:endParaRPr>
          </a:p>
        </p:txBody>
      </p:sp>
    </p:spTree>
    <p:extLst>
      <p:ext uri="{BB962C8B-B14F-4D97-AF65-F5344CB8AC3E}">
        <p14:creationId xmlns:p14="http://schemas.microsoft.com/office/powerpoint/2010/main" val="1905258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81100"/>
            <a:ext cx="7696200" cy="2743200"/>
          </a:xfrm>
        </p:spPr>
        <p:txBody>
          <a:bodyPr>
            <a:noAutofit/>
          </a:bodyPr>
          <a:lstStyle/>
          <a:p>
            <a:pPr>
              <a:buClr>
                <a:schemeClr val="accent4">
                  <a:lumMod val="60000"/>
                  <a:lumOff val="40000"/>
                </a:schemeClr>
              </a:buClr>
              <a:buSzPct val="85000"/>
            </a:pPr>
            <a:r>
              <a:rPr lang="en-US" sz="3200" dirty="0">
                <a:latin typeface="+mj-lt"/>
              </a:rPr>
              <a:t>Suffering of Paul as an apostle</a:t>
            </a:r>
          </a:p>
          <a:p>
            <a:pPr>
              <a:buClr>
                <a:schemeClr val="accent4">
                  <a:lumMod val="60000"/>
                  <a:lumOff val="40000"/>
                </a:schemeClr>
              </a:buClr>
              <a:buSzPct val="85000"/>
            </a:pPr>
            <a:r>
              <a:rPr lang="en-US" sz="3200" dirty="0">
                <a:latin typeface="+mj-lt"/>
              </a:rPr>
              <a:t>Benefit to the Corinthians and others</a:t>
            </a:r>
          </a:p>
          <a:p>
            <a:pPr>
              <a:buClr>
                <a:schemeClr val="accent4">
                  <a:lumMod val="60000"/>
                  <a:lumOff val="40000"/>
                </a:schemeClr>
              </a:buClr>
              <a:buSzPct val="85000"/>
            </a:pPr>
            <a:r>
              <a:rPr lang="en-US" sz="3200" dirty="0">
                <a:latin typeface="+mj-lt"/>
              </a:rPr>
              <a:t>A mutual relationship</a:t>
            </a:r>
          </a:p>
          <a:p>
            <a:pPr>
              <a:buClr>
                <a:schemeClr val="accent4">
                  <a:lumMod val="60000"/>
                  <a:lumOff val="40000"/>
                </a:schemeClr>
              </a:buClr>
              <a:buSzPct val="85000"/>
            </a:pPr>
            <a:r>
              <a:rPr lang="en-US" sz="3200" dirty="0">
                <a:solidFill>
                  <a:srgbClr val="FFFF00"/>
                </a:solidFill>
                <a:latin typeface="+mj-lt"/>
              </a:rPr>
              <a:t>Glory brought to God</a:t>
            </a:r>
            <a:endParaRPr lang="en-US" sz="2800" dirty="0">
              <a:solidFill>
                <a:srgbClr val="FFFF00"/>
              </a:solidFill>
              <a:latin typeface="+mj-lt"/>
            </a:endParaRP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8</a:t>
            </a:fld>
            <a:endParaRPr lang="en-US"/>
          </a:p>
        </p:txBody>
      </p:sp>
      <p:sp>
        <p:nvSpPr>
          <p:cNvPr id="5" name="Rectangle 5">
            <a:extLst>
              <a:ext uri="{FF2B5EF4-FFF2-40B4-BE49-F238E27FC236}">
                <a16:creationId xmlns:a16="http://schemas.microsoft.com/office/drawing/2014/main" id="{91434807-86C6-4877-AE0B-87B496BC1952}"/>
              </a:ext>
            </a:extLst>
          </p:cNvPr>
          <p:cNvSpPr>
            <a:spLocks noChangeArrowheads="1"/>
          </p:cNvSpPr>
          <p:nvPr/>
        </p:nvSpPr>
        <p:spPr bwMode="auto">
          <a:xfrm>
            <a:off x="371475" y="573530"/>
            <a:ext cx="8401049" cy="715581"/>
          </a:xfrm>
          <a:prstGeom prst="rect">
            <a:avLst/>
          </a:prstGeom>
          <a:noFill/>
          <a:ln w="9525">
            <a:noFill/>
            <a:miter lim="800000"/>
            <a:headEnd/>
            <a:tailEnd/>
          </a:ln>
        </p:spPr>
        <p:txBody>
          <a:bodyPr wrap="square" anchor="b">
            <a:spAutoFit/>
          </a:bodyPr>
          <a:lstStyle/>
          <a:p>
            <a:pPr algn="ctr" eaLnBrk="1" hangingPunct="1"/>
            <a:r>
              <a:rPr lang="en-US" sz="4050" dirty="0">
                <a:solidFill>
                  <a:schemeClr val="accent4">
                    <a:lumMod val="60000"/>
                    <a:lumOff val="40000"/>
                  </a:schemeClr>
                </a:solidFill>
                <a:latin typeface="Calibri" pitchFamily="34" charset="0"/>
              </a:rPr>
              <a:t>The relational theme of II Corinthians</a:t>
            </a:r>
          </a:p>
        </p:txBody>
      </p:sp>
      <p:sp>
        <p:nvSpPr>
          <p:cNvPr id="6" name="Rectangle 5">
            <a:extLst>
              <a:ext uri="{FF2B5EF4-FFF2-40B4-BE49-F238E27FC236}">
                <a16:creationId xmlns:a16="http://schemas.microsoft.com/office/drawing/2014/main" id="{C545E90A-25F8-4995-880A-E8DDE3B542D8}"/>
              </a:ext>
            </a:extLst>
          </p:cNvPr>
          <p:cNvSpPr>
            <a:spLocks noChangeArrowheads="1"/>
          </p:cNvSpPr>
          <p:nvPr/>
        </p:nvSpPr>
        <p:spPr bwMode="auto">
          <a:xfrm>
            <a:off x="228600" y="3543300"/>
            <a:ext cx="8153400" cy="1384995"/>
          </a:xfrm>
          <a:prstGeom prst="rect">
            <a:avLst/>
          </a:prstGeom>
          <a:noFill/>
          <a:ln w="9525">
            <a:noFill/>
            <a:miter lim="800000"/>
            <a:headEnd/>
            <a:tailEnd/>
          </a:ln>
        </p:spPr>
        <p:txBody>
          <a:bodyPr wrap="square" anchor="t">
            <a:spAutoFit/>
          </a:bodyPr>
          <a:lstStyle/>
          <a:p>
            <a:pPr marR="0">
              <a:spcBef>
                <a:spcPts val="0"/>
              </a:spcBef>
              <a:spcAft>
                <a:spcPts val="0"/>
              </a:spcAft>
            </a:pPr>
            <a:r>
              <a:rPr lang="en-US" sz="2800" b="1" i="1" baseline="30000" dirty="0">
                <a:latin typeface="+mj-lt"/>
                <a:ea typeface="Times New Roman" panose="02020603050405020304" pitchFamily="18" charset="0"/>
              </a:rPr>
              <a:t>15 </a:t>
            </a:r>
            <a:r>
              <a:rPr lang="en-US" sz="2800" i="1" dirty="0">
                <a:latin typeface="+mj-lt"/>
                <a:ea typeface="Times New Roman" panose="02020603050405020304" pitchFamily="18" charset="0"/>
              </a:rPr>
              <a:t>For it is all for your sake, so that as grace extends to more and more people it may increase thanksgiving, </a:t>
            </a:r>
            <a:r>
              <a:rPr lang="en-US" sz="2800" i="1" dirty="0">
                <a:solidFill>
                  <a:srgbClr val="FFFF00"/>
                </a:solidFill>
                <a:latin typeface="+mj-lt"/>
                <a:ea typeface="Times New Roman" panose="02020603050405020304" pitchFamily="18" charset="0"/>
              </a:rPr>
              <a:t>to the glory of God.</a:t>
            </a:r>
            <a:r>
              <a:rPr lang="en-US" sz="2800" dirty="0">
                <a:solidFill>
                  <a:srgbClr val="FFFF00"/>
                </a:solidFill>
                <a:latin typeface="+mj-lt"/>
                <a:ea typeface="Times New Roman" panose="02020603050405020304" pitchFamily="18" charset="0"/>
              </a:rPr>
              <a:t> </a:t>
            </a:r>
            <a:r>
              <a:rPr lang="en-US" sz="2800" dirty="0">
                <a:latin typeface="+mj-lt"/>
                <a:ea typeface="Times New Roman" panose="02020603050405020304" pitchFamily="18" charset="0"/>
              </a:rPr>
              <a:t>– </a:t>
            </a:r>
            <a:r>
              <a:rPr lang="en-US" sz="2800" b="1" dirty="0">
                <a:solidFill>
                  <a:schemeClr val="accent4">
                    <a:lumMod val="60000"/>
                    <a:lumOff val="40000"/>
                  </a:schemeClr>
                </a:solidFill>
                <a:latin typeface="+mj-lt"/>
                <a:ea typeface="Times New Roman" panose="02020603050405020304" pitchFamily="18" charset="0"/>
              </a:rPr>
              <a:t>II Cor. 4:15</a:t>
            </a:r>
          </a:p>
        </p:txBody>
      </p:sp>
      <p:sp>
        <p:nvSpPr>
          <p:cNvPr id="7" name="Rectangle 6">
            <a:extLst>
              <a:ext uri="{FF2B5EF4-FFF2-40B4-BE49-F238E27FC236}">
                <a16:creationId xmlns:a16="http://schemas.microsoft.com/office/drawing/2014/main" id="{1D59C187-FA3F-48D9-BACC-F4471E21B612}"/>
              </a:ext>
            </a:extLst>
          </p:cNvPr>
          <p:cNvSpPr>
            <a:spLocks noChangeArrowheads="1"/>
          </p:cNvSpPr>
          <p:nvPr/>
        </p:nvSpPr>
        <p:spPr bwMode="auto">
          <a:xfrm>
            <a:off x="180974" y="3494095"/>
            <a:ext cx="8782049" cy="1938992"/>
          </a:xfrm>
          <a:prstGeom prst="rect">
            <a:avLst/>
          </a:prstGeom>
          <a:noFill/>
          <a:ln w="9525">
            <a:noFill/>
            <a:miter lim="800000"/>
            <a:headEnd/>
            <a:tailEnd/>
          </a:ln>
        </p:spPr>
        <p:txBody>
          <a:bodyPr wrap="square" anchor="t">
            <a:spAutoFit/>
          </a:bodyPr>
          <a:lstStyle/>
          <a:p>
            <a:pPr marR="0">
              <a:spcBef>
                <a:spcPts val="0"/>
              </a:spcBef>
              <a:spcAft>
                <a:spcPts val="0"/>
              </a:spcAft>
            </a:pPr>
            <a:r>
              <a:rPr lang="en-US" sz="2400" b="1" i="1" baseline="30000" dirty="0">
                <a:latin typeface="+mj-lt"/>
                <a:ea typeface="Times New Roman" panose="02020603050405020304" pitchFamily="18" charset="0"/>
              </a:rPr>
              <a:t>12 </a:t>
            </a:r>
            <a:r>
              <a:rPr lang="en-US" sz="2400" i="1" dirty="0">
                <a:latin typeface="+mj-lt"/>
                <a:ea typeface="Times New Roman" panose="02020603050405020304" pitchFamily="18" charset="0"/>
              </a:rPr>
              <a:t>For the ministry of this service is not only supplying the needs of the saints but is also overflowing in </a:t>
            </a:r>
            <a:r>
              <a:rPr lang="en-US" sz="2400" i="1" dirty="0">
                <a:solidFill>
                  <a:srgbClr val="FFFF00"/>
                </a:solidFill>
                <a:latin typeface="+mj-lt"/>
                <a:ea typeface="Times New Roman" panose="02020603050405020304" pitchFamily="18" charset="0"/>
              </a:rPr>
              <a:t>many thanksgivings to God</a:t>
            </a:r>
            <a:r>
              <a:rPr lang="en-US" sz="2400" i="1" dirty="0">
                <a:latin typeface="+mj-lt"/>
                <a:ea typeface="Times New Roman" panose="02020603050405020304" pitchFamily="18" charset="0"/>
              </a:rPr>
              <a:t>. </a:t>
            </a:r>
            <a:r>
              <a:rPr lang="en-US" sz="2400" b="1" i="1" baseline="30000" dirty="0">
                <a:latin typeface="+mj-lt"/>
                <a:ea typeface="Times New Roman" panose="02020603050405020304" pitchFamily="18" charset="0"/>
              </a:rPr>
              <a:t>13 </a:t>
            </a:r>
            <a:r>
              <a:rPr lang="en-US" sz="2400" i="1" dirty="0">
                <a:latin typeface="+mj-lt"/>
                <a:ea typeface="Times New Roman" panose="02020603050405020304" pitchFamily="18" charset="0"/>
              </a:rPr>
              <a:t>By their approval of this service, </a:t>
            </a:r>
            <a:r>
              <a:rPr lang="en-US" sz="2400" i="1" dirty="0">
                <a:solidFill>
                  <a:srgbClr val="FFFF00"/>
                </a:solidFill>
                <a:latin typeface="+mj-lt"/>
                <a:ea typeface="Times New Roman" panose="02020603050405020304" pitchFamily="18" charset="0"/>
              </a:rPr>
              <a:t>they will glorify God </a:t>
            </a:r>
            <a:r>
              <a:rPr lang="en-US" sz="2400" i="1" dirty="0">
                <a:latin typeface="+mj-lt"/>
                <a:ea typeface="Times New Roman" panose="02020603050405020304" pitchFamily="18" charset="0"/>
              </a:rPr>
              <a:t>because of your submission that comes from your confession of the gospel of Christ,</a:t>
            </a:r>
            <a:r>
              <a:rPr lang="en-US" sz="2400" dirty="0">
                <a:latin typeface="+mj-lt"/>
                <a:ea typeface="Times New Roman" panose="02020603050405020304" pitchFamily="18" charset="0"/>
              </a:rPr>
              <a:t> - </a:t>
            </a:r>
            <a:r>
              <a:rPr lang="en-US" sz="2400" b="1" dirty="0">
                <a:solidFill>
                  <a:schemeClr val="accent4">
                    <a:lumMod val="60000"/>
                    <a:lumOff val="40000"/>
                  </a:schemeClr>
                </a:solidFill>
                <a:latin typeface="+mj-lt"/>
                <a:ea typeface="Times New Roman" panose="02020603050405020304" pitchFamily="18" charset="0"/>
              </a:rPr>
              <a:t>II Cor. 9:12-13</a:t>
            </a:r>
          </a:p>
        </p:txBody>
      </p:sp>
    </p:spTree>
    <p:extLst>
      <p:ext uri="{BB962C8B-B14F-4D97-AF65-F5344CB8AC3E}">
        <p14:creationId xmlns:p14="http://schemas.microsoft.com/office/powerpoint/2010/main" val="1689926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ssolv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475" y="1562100"/>
            <a:ext cx="8315325" cy="2743200"/>
          </a:xfrm>
        </p:spPr>
        <p:txBody>
          <a:bodyPr>
            <a:noAutofit/>
          </a:bodyPr>
          <a:lstStyle/>
          <a:p>
            <a:pPr marL="514350" indent="-514350">
              <a:buClr>
                <a:schemeClr val="accent4">
                  <a:lumMod val="60000"/>
                  <a:lumOff val="40000"/>
                </a:schemeClr>
              </a:buClr>
              <a:buSzPct val="85000"/>
              <a:buFont typeface="+mj-lt"/>
              <a:buAutoNum type="arabicPeriod"/>
            </a:pPr>
            <a:r>
              <a:rPr lang="en-US" sz="3200" dirty="0">
                <a:latin typeface="+mj-lt"/>
              </a:rPr>
              <a:t>False teaching gains a hold</a:t>
            </a:r>
          </a:p>
          <a:p>
            <a:pPr marL="514350" indent="-514350">
              <a:buClr>
                <a:schemeClr val="accent4">
                  <a:lumMod val="60000"/>
                  <a:lumOff val="40000"/>
                </a:schemeClr>
              </a:buClr>
              <a:buSzPct val="85000"/>
              <a:buFont typeface="+mj-lt"/>
              <a:buAutoNum type="arabicPeriod"/>
            </a:pPr>
            <a:r>
              <a:rPr lang="en-US" sz="3200" dirty="0">
                <a:latin typeface="+mj-lt"/>
              </a:rPr>
              <a:t>We lose the joy and comfort offered by others</a:t>
            </a:r>
          </a:p>
          <a:p>
            <a:pPr marL="514350" indent="-514350">
              <a:buClr>
                <a:schemeClr val="accent4">
                  <a:lumMod val="60000"/>
                  <a:lumOff val="40000"/>
                </a:schemeClr>
              </a:buClr>
              <a:buSzPct val="85000"/>
              <a:buFont typeface="+mj-lt"/>
              <a:buAutoNum type="arabicPeriod"/>
            </a:pPr>
            <a:r>
              <a:rPr lang="en-US" sz="3200" dirty="0">
                <a:latin typeface="+mj-lt"/>
              </a:rPr>
              <a:t>The needy are unserved</a:t>
            </a:r>
          </a:p>
          <a:p>
            <a:pPr marL="514350" indent="-514350">
              <a:buClr>
                <a:schemeClr val="accent4">
                  <a:lumMod val="60000"/>
                  <a:lumOff val="40000"/>
                </a:schemeClr>
              </a:buClr>
              <a:buSzPct val="85000"/>
              <a:buFont typeface="+mj-lt"/>
              <a:buAutoNum type="arabicPeriod"/>
            </a:pPr>
            <a:r>
              <a:rPr lang="en-US" sz="3200" dirty="0">
                <a:latin typeface="+mj-lt"/>
              </a:rPr>
              <a:t>The lost are not reconciled</a:t>
            </a:r>
          </a:p>
          <a:p>
            <a:pPr marL="514350" indent="-514350">
              <a:buClr>
                <a:schemeClr val="accent4">
                  <a:lumMod val="60000"/>
                  <a:lumOff val="40000"/>
                </a:schemeClr>
              </a:buClr>
              <a:buSzPct val="85000"/>
              <a:buFont typeface="+mj-lt"/>
              <a:buAutoNum type="arabicPeriod"/>
            </a:pPr>
            <a:r>
              <a:rPr lang="en-US" sz="3200" dirty="0">
                <a:latin typeface="+mj-lt"/>
              </a:rPr>
              <a:t>God is not glorified</a:t>
            </a:r>
            <a:endParaRPr lang="en-US" sz="2800" dirty="0">
              <a:latin typeface="+mj-lt"/>
            </a:endParaRP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9</a:t>
            </a:fld>
            <a:endParaRPr lang="en-US"/>
          </a:p>
        </p:txBody>
      </p:sp>
      <p:sp>
        <p:nvSpPr>
          <p:cNvPr id="5" name="Rectangle 5">
            <a:extLst>
              <a:ext uri="{FF2B5EF4-FFF2-40B4-BE49-F238E27FC236}">
                <a16:creationId xmlns:a16="http://schemas.microsoft.com/office/drawing/2014/main" id="{91434807-86C6-4877-AE0B-87B496BC1952}"/>
              </a:ext>
            </a:extLst>
          </p:cNvPr>
          <p:cNvSpPr>
            <a:spLocks noChangeArrowheads="1"/>
          </p:cNvSpPr>
          <p:nvPr/>
        </p:nvSpPr>
        <p:spPr bwMode="auto">
          <a:xfrm>
            <a:off x="371475" y="570441"/>
            <a:ext cx="8401049" cy="715581"/>
          </a:xfrm>
          <a:prstGeom prst="rect">
            <a:avLst/>
          </a:prstGeom>
          <a:noFill/>
          <a:ln w="9525">
            <a:noFill/>
            <a:miter lim="800000"/>
            <a:headEnd/>
            <a:tailEnd/>
          </a:ln>
        </p:spPr>
        <p:txBody>
          <a:bodyPr wrap="square" anchor="b">
            <a:spAutoFit/>
          </a:bodyPr>
          <a:lstStyle/>
          <a:p>
            <a:pPr algn="ctr" eaLnBrk="1" hangingPunct="1"/>
            <a:r>
              <a:rPr lang="en-US" sz="4050" dirty="0">
                <a:solidFill>
                  <a:schemeClr val="accent4">
                    <a:lumMod val="60000"/>
                    <a:lumOff val="40000"/>
                  </a:schemeClr>
                </a:solidFill>
                <a:latin typeface="Calibri" pitchFamily="34" charset="0"/>
              </a:rPr>
              <a:t>Consequences of Failure</a:t>
            </a:r>
          </a:p>
        </p:txBody>
      </p:sp>
    </p:spTree>
    <p:extLst>
      <p:ext uri="{BB962C8B-B14F-4D97-AF65-F5344CB8AC3E}">
        <p14:creationId xmlns:p14="http://schemas.microsoft.com/office/powerpoint/2010/main" val="3356545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Flow">
  <a:themeElements>
    <a:clrScheme name="Custom 5">
      <a:dk1>
        <a:srgbClr val="5F49E4"/>
      </a:dk1>
      <a:lt1>
        <a:sysClr val="window" lastClr="FFFFFF"/>
      </a:lt1>
      <a:dk2>
        <a:srgbClr val="160C51"/>
      </a:dk2>
      <a:lt2>
        <a:srgbClr val="C2C2C2"/>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16292</TotalTime>
  <Words>1022</Words>
  <Application>Microsoft Office PowerPoint</Application>
  <PresentationFormat>On-screen Show (16:10)</PresentationFormat>
  <Paragraphs>57</Paragraphs>
  <Slides>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Constantia</vt:lpstr>
      <vt:lpstr>Garamond</vt:lpstr>
      <vt:lpstr>Tahoma</vt:lpstr>
      <vt:lpstr>Wingdings</vt:lpstr>
      <vt:lpstr>Wingdings 2</vt:lpstr>
      <vt:lpstr>1_Flow</vt:lpstr>
      <vt:lpstr>PowerPoint Presentation</vt:lpstr>
      <vt:lpstr>Paul the Apostle</vt:lpstr>
      <vt:lpstr>PowerPoint Presentation</vt:lpstr>
      <vt:lpstr>PowerPoint Presentation</vt:lpstr>
      <vt:lpstr>PowerPoint Presentation</vt:lpstr>
      <vt:lpstr>PowerPoint Presentation</vt:lpstr>
      <vt:lpstr>II Corinthians 6:11-13</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Russ Lagrone</dc:creator>
  <cp:lastModifiedBy>Brad Beutjer</cp:lastModifiedBy>
  <cp:revision>181</cp:revision>
  <dcterms:created xsi:type="dcterms:W3CDTF">2007-11-30T02:06:12Z</dcterms:created>
  <dcterms:modified xsi:type="dcterms:W3CDTF">2021-04-25T14:32:39Z</dcterms:modified>
</cp:coreProperties>
</file>