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63" r:id="rId3"/>
    <p:sldId id="278" r:id="rId4"/>
    <p:sldId id="279" r:id="rId5"/>
    <p:sldId id="280" r:id="rId6"/>
    <p:sldId id="271" r:id="rId7"/>
    <p:sldId id="259" r:id="rId8"/>
    <p:sldId id="277" r:id="rId9"/>
    <p:sldId id="272" r:id="rId10"/>
    <p:sldId id="270" r:id="rId11"/>
    <p:sldId id="282" r:id="rId12"/>
    <p:sldId id="273" r:id="rId13"/>
    <p:sldId id="281" r:id="rId14"/>
    <p:sldId id="268" r:id="rId15"/>
    <p:sldId id="267" r:id="rId16"/>
    <p:sldId id="264" r:id="rId17"/>
    <p:sldId id="275" r:id="rId18"/>
    <p:sldId id="283" r:id="rId19"/>
    <p:sldId id="258" r:id="rId2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3"/>
    <p:restoredTop sz="75891"/>
  </p:normalViewPr>
  <p:slideViewPr>
    <p:cSldViewPr snapToGrid="0" snapToObjects="1">
      <p:cViewPr varScale="1">
        <p:scale>
          <a:sx n="81" d="100"/>
          <a:sy n="81" d="100"/>
        </p:scale>
        <p:origin x="1284" y="108"/>
      </p:cViewPr>
      <p:guideLst/>
    </p:cSldViewPr>
  </p:slideViewPr>
  <p:notesTextViewPr>
    <p:cViewPr>
      <p:scale>
        <a:sx n="1" d="1"/>
        <a:sy n="1" d="1"/>
      </p:scale>
      <p:origin x="0" y="0"/>
    </p:cViewPr>
  </p:notesTextViewPr>
  <p:notesViewPr>
    <p:cSldViewPr snapToGrid="0" snapToObjects="1">
      <p:cViewPr varScale="1">
        <p:scale>
          <a:sx n="68" d="100"/>
          <a:sy n="68" d="100"/>
        </p:scale>
        <p:origin x="28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Beutjer" userId="6261f0cd7a12acb8" providerId="LiveId" clId="{EE1688BC-E817-4A2A-B5CE-92BB15A6C981}"/>
    <pc:docChg chg="modSld">
      <pc:chgData name="Brad Beutjer" userId="6261f0cd7a12acb8" providerId="LiveId" clId="{EE1688BC-E817-4A2A-B5CE-92BB15A6C981}" dt="2021-04-16T17:28:10.769" v="0" actId="20577"/>
      <pc:docMkLst>
        <pc:docMk/>
      </pc:docMkLst>
      <pc:sldChg chg="modSp mod">
        <pc:chgData name="Brad Beutjer" userId="6261f0cd7a12acb8" providerId="LiveId" clId="{EE1688BC-E817-4A2A-B5CE-92BB15A6C981}" dt="2021-04-16T17:28:10.769" v="0" actId="20577"/>
        <pc:sldMkLst>
          <pc:docMk/>
          <pc:sldMk cId="3467291655" sldId="275"/>
        </pc:sldMkLst>
        <pc:spChg chg="mod">
          <ac:chgData name="Brad Beutjer" userId="6261f0cd7a12acb8" providerId="LiveId" clId="{EE1688BC-E817-4A2A-B5CE-92BB15A6C981}" dt="2021-04-16T17:28:10.769" v="0" actId="20577"/>
          <ac:spMkLst>
            <pc:docMk/>
            <pc:sldMk cId="3467291655" sldId="275"/>
            <ac:spMk id="6" creationId="{17EF9F35-4FF0-AC4C-BF80-8D85440713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AF1D8-91B1-2F48-8636-92AC17BAD5C0}" type="datetimeFigureOut">
              <a:rPr lang="en-US" smtClean="0"/>
              <a:t>4/16/2021</a:t>
            </a:fld>
            <a:endParaRPr lang="en-US"/>
          </a:p>
        </p:txBody>
      </p:sp>
      <p:sp>
        <p:nvSpPr>
          <p:cNvPr id="4" name="Slide Image Placeholder 3"/>
          <p:cNvSpPr>
            <a:spLocks noGrp="1" noRot="1" noChangeAspect="1"/>
          </p:cNvSpPr>
          <p:nvPr>
            <p:ph type="sldImg" idx="2"/>
          </p:nvPr>
        </p:nvSpPr>
        <p:spPr>
          <a:xfrm>
            <a:off x="959644"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55181" y="3544887"/>
            <a:ext cx="6337005" cy="534393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96769" y="571501"/>
            <a:ext cx="959644" cy="458787"/>
          </a:xfrm>
          <a:prstGeom prst="rect">
            <a:avLst/>
          </a:prstGeom>
        </p:spPr>
        <p:txBody>
          <a:bodyPr vert="horz" lIns="91440" tIns="45720" rIns="91440" bIns="45720" rtlCol="0" anchor="b"/>
          <a:lstStyle>
            <a:lvl1pPr algn="r">
              <a:defRPr sz="1200"/>
            </a:lvl1pPr>
          </a:lstStyle>
          <a:p>
            <a:fld id="{EA02F1B1-F0C9-B449-94D3-1A7E92AC4B5D}" type="slidenum">
              <a:rPr lang="en-US" smtClean="0"/>
              <a:t>‹#›</a:t>
            </a:fld>
            <a:endParaRPr lang="en-US"/>
          </a:p>
        </p:txBody>
      </p:sp>
    </p:spTree>
    <p:extLst>
      <p:ext uri="{BB962C8B-B14F-4D97-AF65-F5344CB8AC3E}">
        <p14:creationId xmlns:p14="http://schemas.microsoft.com/office/powerpoint/2010/main" val="32597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2F1B1-F0C9-B449-94D3-1A7E92AC4B5D}" type="slidenum">
              <a:rPr lang="en-US" smtClean="0"/>
              <a:t>1</a:t>
            </a:fld>
            <a:endParaRPr lang="en-US"/>
          </a:p>
        </p:txBody>
      </p:sp>
    </p:spTree>
    <p:extLst>
      <p:ext uri="{BB962C8B-B14F-4D97-AF65-F5344CB8AC3E}">
        <p14:creationId xmlns:p14="http://schemas.microsoft.com/office/powerpoint/2010/main" val="287598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400" dirty="0"/>
              <a:t>I can’t quite say “no one” because the Bible is clear that there are FOOLS.  Fools who hurt themselves again and again.</a:t>
            </a:r>
          </a:p>
        </p:txBody>
      </p:sp>
      <p:sp>
        <p:nvSpPr>
          <p:cNvPr id="4" name="Slide Number Placeholder 3"/>
          <p:cNvSpPr>
            <a:spLocks noGrp="1"/>
          </p:cNvSpPr>
          <p:nvPr>
            <p:ph type="sldNum" sz="quarter" idx="5"/>
          </p:nvPr>
        </p:nvSpPr>
        <p:spPr/>
        <p:txBody>
          <a:bodyPr/>
          <a:lstStyle/>
          <a:p>
            <a:fld id="{EA02F1B1-F0C9-B449-94D3-1A7E92AC4B5D}" type="slidenum">
              <a:rPr lang="en-US" smtClean="0"/>
              <a:t>10</a:t>
            </a:fld>
            <a:endParaRPr lang="en-US"/>
          </a:p>
        </p:txBody>
      </p:sp>
    </p:spTree>
    <p:extLst>
      <p:ext uri="{BB962C8B-B14F-4D97-AF65-F5344CB8AC3E}">
        <p14:creationId xmlns:p14="http://schemas.microsoft.com/office/powerpoint/2010/main" val="2627959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800" dirty="0"/>
              <a:t>Work with people near you…</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EA02F1B1-F0C9-B449-94D3-1A7E92AC4B5D}" type="slidenum">
              <a:rPr lang="en-US" smtClean="0"/>
              <a:t>11</a:t>
            </a:fld>
            <a:endParaRPr lang="en-US"/>
          </a:p>
        </p:txBody>
      </p:sp>
    </p:spTree>
    <p:extLst>
      <p:ext uri="{BB962C8B-B14F-4D97-AF65-F5344CB8AC3E}">
        <p14:creationId xmlns:p14="http://schemas.microsoft.com/office/powerpoint/2010/main" val="223362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400" dirty="0"/>
              <a:t>Review Group Work Answers…</a:t>
            </a:r>
          </a:p>
        </p:txBody>
      </p:sp>
      <p:sp>
        <p:nvSpPr>
          <p:cNvPr id="4" name="Slide Number Placeholder 3"/>
          <p:cNvSpPr>
            <a:spLocks noGrp="1"/>
          </p:cNvSpPr>
          <p:nvPr>
            <p:ph type="sldNum" sz="quarter" idx="5"/>
          </p:nvPr>
        </p:nvSpPr>
        <p:spPr/>
        <p:txBody>
          <a:bodyPr/>
          <a:lstStyle/>
          <a:p>
            <a:fld id="{EA02F1B1-F0C9-B449-94D3-1A7E92AC4B5D}" type="slidenum">
              <a:rPr lang="en-US" smtClean="0"/>
              <a:t>12</a:t>
            </a:fld>
            <a:endParaRPr lang="en-US"/>
          </a:p>
        </p:txBody>
      </p:sp>
    </p:spTree>
    <p:extLst>
      <p:ext uri="{BB962C8B-B14F-4D97-AF65-F5344CB8AC3E}">
        <p14:creationId xmlns:p14="http://schemas.microsoft.com/office/powerpoint/2010/main" val="60823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Hebrews 12:1 – they were so surrounded by people of faith…</a:t>
            </a:r>
          </a:p>
        </p:txBody>
      </p:sp>
      <p:sp>
        <p:nvSpPr>
          <p:cNvPr id="4" name="Slide Number Placeholder 3"/>
          <p:cNvSpPr>
            <a:spLocks noGrp="1"/>
          </p:cNvSpPr>
          <p:nvPr>
            <p:ph type="sldNum" sz="quarter" idx="5"/>
          </p:nvPr>
        </p:nvSpPr>
        <p:spPr/>
        <p:txBody>
          <a:bodyPr/>
          <a:lstStyle/>
          <a:p>
            <a:fld id="{EA02F1B1-F0C9-B449-94D3-1A7E92AC4B5D}" type="slidenum">
              <a:rPr lang="en-US" smtClean="0"/>
              <a:t>13</a:t>
            </a:fld>
            <a:endParaRPr lang="en-US"/>
          </a:p>
        </p:txBody>
      </p:sp>
    </p:spTree>
    <p:extLst>
      <p:ext uri="{BB962C8B-B14F-4D97-AF65-F5344CB8AC3E}">
        <p14:creationId xmlns:p14="http://schemas.microsoft.com/office/powerpoint/2010/main" val="234047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800" dirty="0"/>
              <a:t>I want every teen to be even more active in getting answers to questions about faith and life from mature Christians.</a:t>
            </a:r>
          </a:p>
          <a:p>
            <a:pPr lvl="1"/>
            <a:r>
              <a:rPr lang="en-US" sz="1800" dirty="0"/>
              <a:t>Active in Watching</a:t>
            </a:r>
          </a:p>
          <a:p>
            <a:pPr lvl="1"/>
            <a:r>
              <a:rPr lang="en-US" sz="1800" dirty="0"/>
              <a:t>Active in Listening</a:t>
            </a:r>
          </a:p>
          <a:p>
            <a:pPr lvl="1"/>
            <a:r>
              <a:rPr lang="en-US" sz="1800" dirty="0"/>
              <a:t>Active in Asking</a:t>
            </a:r>
          </a:p>
          <a:p>
            <a:pPr lvl="1"/>
            <a:r>
              <a:rPr lang="en-US" sz="1800" dirty="0"/>
              <a:t>Active in Friendships</a:t>
            </a:r>
          </a:p>
          <a:p>
            <a:endParaRPr lang="en-US" sz="1800" dirty="0"/>
          </a:p>
          <a:p>
            <a:r>
              <a:rPr lang="en-US" sz="1800" dirty="0"/>
              <a:t>Observed… I can see the difference that going to church every time possible makes.</a:t>
            </a:r>
          </a:p>
          <a:p>
            <a:endParaRPr lang="en-US" sz="1800" dirty="0"/>
          </a:p>
          <a:p>
            <a:r>
              <a:rPr lang="en-US" sz="1800" dirty="0"/>
              <a:t>Heard…I can listen closely, follow in my Bible, take notes, </a:t>
            </a:r>
            <a:r>
              <a:rPr lang="en-US" sz="1800" dirty="0" err="1"/>
              <a:t>etc</a:t>
            </a:r>
            <a:r>
              <a:rPr lang="en-US" sz="1800" dirty="0"/>
              <a:t>… to learn what pleases God.</a:t>
            </a:r>
          </a:p>
          <a:p>
            <a:endParaRPr lang="en-US" sz="1800" dirty="0"/>
          </a:p>
          <a:p>
            <a:r>
              <a:rPr lang="en-US" sz="1800" dirty="0"/>
              <a:t>Read…Old Tracts… </a:t>
            </a:r>
          </a:p>
          <a:p>
            <a:endParaRPr lang="en-US" sz="1800" dirty="0"/>
          </a:p>
          <a:p>
            <a:r>
              <a:rPr lang="en-US" sz="1800" dirty="0"/>
              <a:t>Discovered…I can approach any mature Christian with my questions…</a:t>
            </a:r>
          </a:p>
        </p:txBody>
      </p:sp>
      <p:sp>
        <p:nvSpPr>
          <p:cNvPr id="4" name="Slide Number Placeholder 3"/>
          <p:cNvSpPr>
            <a:spLocks noGrp="1"/>
          </p:cNvSpPr>
          <p:nvPr>
            <p:ph type="sldNum" sz="quarter" idx="5"/>
          </p:nvPr>
        </p:nvSpPr>
        <p:spPr/>
        <p:txBody>
          <a:bodyPr/>
          <a:lstStyle/>
          <a:p>
            <a:fld id="{EA02F1B1-F0C9-B449-94D3-1A7E92AC4B5D}" type="slidenum">
              <a:rPr lang="en-US" smtClean="0"/>
              <a:t>14</a:t>
            </a:fld>
            <a:endParaRPr lang="en-US"/>
          </a:p>
        </p:txBody>
      </p:sp>
    </p:spTree>
    <p:extLst>
      <p:ext uri="{BB962C8B-B14F-4D97-AF65-F5344CB8AC3E}">
        <p14:creationId xmlns:p14="http://schemas.microsoft.com/office/powerpoint/2010/main" val="250369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2F1B1-F0C9-B449-94D3-1A7E92AC4B5D}" type="slidenum">
              <a:rPr lang="en-US" smtClean="0"/>
              <a:t>15</a:t>
            </a:fld>
            <a:endParaRPr lang="en-US"/>
          </a:p>
        </p:txBody>
      </p:sp>
    </p:spTree>
    <p:extLst>
      <p:ext uri="{BB962C8B-B14F-4D97-AF65-F5344CB8AC3E}">
        <p14:creationId xmlns:p14="http://schemas.microsoft.com/office/powerpoint/2010/main" val="50343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2F1B1-F0C9-B449-94D3-1A7E92AC4B5D}" type="slidenum">
              <a:rPr lang="en-US" smtClean="0"/>
              <a:t>16</a:t>
            </a:fld>
            <a:endParaRPr lang="en-US"/>
          </a:p>
        </p:txBody>
      </p:sp>
    </p:spTree>
    <p:extLst>
      <p:ext uri="{BB962C8B-B14F-4D97-AF65-F5344CB8AC3E}">
        <p14:creationId xmlns:p14="http://schemas.microsoft.com/office/powerpoint/2010/main" val="499196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You can txt me – even to say…. Phillip, can you please give me ___(Russ, or James, or Sam, or Jack, or Adam)____’s number. I want to ask him a question…</a:t>
            </a:r>
          </a:p>
        </p:txBody>
      </p:sp>
      <p:sp>
        <p:nvSpPr>
          <p:cNvPr id="4" name="Slide Number Placeholder 3"/>
          <p:cNvSpPr>
            <a:spLocks noGrp="1"/>
          </p:cNvSpPr>
          <p:nvPr>
            <p:ph type="sldNum" sz="quarter" idx="5"/>
          </p:nvPr>
        </p:nvSpPr>
        <p:spPr/>
        <p:txBody>
          <a:bodyPr/>
          <a:lstStyle/>
          <a:p>
            <a:fld id="{EA02F1B1-F0C9-B449-94D3-1A7E92AC4B5D}" type="slidenum">
              <a:rPr lang="en-US" smtClean="0"/>
              <a:t>17</a:t>
            </a:fld>
            <a:endParaRPr lang="en-US"/>
          </a:p>
        </p:txBody>
      </p:sp>
    </p:spTree>
    <p:extLst>
      <p:ext uri="{BB962C8B-B14F-4D97-AF65-F5344CB8AC3E}">
        <p14:creationId xmlns:p14="http://schemas.microsoft.com/office/powerpoint/2010/main" val="2101681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Jesus has the ANSWERS we need – and just like Peter’s question about the FIG tree – we need answers grounded DEEPLY in FAITH in GOD, our Gracious Father.</a:t>
            </a:r>
          </a:p>
          <a:p>
            <a:endParaRPr lang="en-US" sz="2000" dirty="0"/>
          </a:p>
          <a:p>
            <a:r>
              <a:rPr lang="en-US" sz="2000" u="sng" dirty="0"/>
              <a:t>You are surrounded by people who can give you ANSWERS that are BETTER than the internet. Answers that incorporate FAITH &amp; TRUTH. These are the BEST answers you could ever receive.</a:t>
            </a:r>
          </a:p>
        </p:txBody>
      </p:sp>
      <p:sp>
        <p:nvSpPr>
          <p:cNvPr id="4" name="Slide Number Placeholder 3"/>
          <p:cNvSpPr>
            <a:spLocks noGrp="1"/>
          </p:cNvSpPr>
          <p:nvPr>
            <p:ph type="sldNum" sz="quarter" idx="5"/>
          </p:nvPr>
        </p:nvSpPr>
        <p:spPr/>
        <p:txBody>
          <a:bodyPr/>
          <a:lstStyle/>
          <a:p>
            <a:fld id="{EA02F1B1-F0C9-B449-94D3-1A7E92AC4B5D}" type="slidenum">
              <a:rPr lang="en-US" smtClean="0"/>
              <a:t>18</a:t>
            </a:fld>
            <a:endParaRPr lang="en-US"/>
          </a:p>
        </p:txBody>
      </p:sp>
    </p:spTree>
    <p:extLst>
      <p:ext uri="{BB962C8B-B14F-4D97-AF65-F5344CB8AC3E}">
        <p14:creationId xmlns:p14="http://schemas.microsoft.com/office/powerpoint/2010/main" val="315912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2F1B1-F0C9-B449-94D3-1A7E92AC4B5D}" type="slidenum">
              <a:rPr lang="en-US" smtClean="0"/>
              <a:t>19</a:t>
            </a:fld>
            <a:endParaRPr lang="en-US"/>
          </a:p>
        </p:txBody>
      </p:sp>
    </p:spTree>
    <p:extLst>
      <p:ext uri="{BB962C8B-B14F-4D97-AF65-F5344CB8AC3E}">
        <p14:creationId xmlns:p14="http://schemas.microsoft.com/office/powerpoint/2010/main" val="354965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2F1B1-F0C9-B449-94D3-1A7E92AC4B5D}" type="slidenum">
              <a:rPr lang="en-US" smtClean="0"/>
              <a:t>2</a:t>
            </a:fld>
            <a:endParaRPr lang="en-US"/>
          </a:p>
        </p:txBody>
      </p:sp>
    </p:spTree>
    <p:extLst>
      <p:ext uri="{BB962C8B-B14F-4D97-AF65-F5344CB8AC3E}">
        <p14:creationId xmlns:p14="http://schemas.microsoft.com/office/powerpoint/2010/main" val="33534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Sometimes the internet is just plain WRONG.  You can’t trust everything on TV, and you certainly can’t trust every so-called expert online.  </a:t>
            </a:r>
          </a:p>
          <a:p>
            <a:r>
              <a:rPr lang="en-US" sz="1800" dirty="0"/>
              <a:t>- Driving Directions are</a:t>
            </a:r>
          </a:p>
          <a:p>
            <a:endParaRPr lang="en-US" sz="1800" dirty="0"/>
          </a:p>
          <a:p>
            <a:endParaRPr lang="en-US" sz="1800" dirty="0"/>
          </a:p>
          <a:p>
            <a:r>
              <a:rPr lang="en-US" sz="1800" dirty="0"/>
              <a:t>The internet only answers the questions you search – not the questions you SHOULD BE searching.</a:t>
            </a:r>
          </a:p>
          <a:p>
            <a:r>
              <a:rPr lang="en-US" sz="1800" dirty="0"/>
              <a:t>- How do I get a credit card?  When what you should be asking is:  How do I exercise patience and self-control and only buy things I can pay for now.</a:t>
            </a:r>
          </a:p>
        </p:txBody>
      </p:sp>
      <p:sp>
        <p:nvSpPr>
          <p:cNvPr id="4" name="Slide Number Placeholder 3"/>
          <p:cNvSpPr>
            <a:spLocks noGrp="1"/>
          </p:cNvSpPr>
          <p:nvPr>
            <p:ph type="sldNum" sz="quarter" idx="5"/>
          </p:nvPr>
        </p:nvSpPr>
        <p:spPr/>
        <p:txBody>
          <a:bodyPr/>
          <a:lstStyle/>
          <a:p>
            <a:fld id="{EA02F1B1-F0C9-B449-94D3-1A7E92AC4B5D}" type="slidenum">
              <a:rPr lang="en-US" smtClean="0"/>
              <a:t>3</a:t>
            </a:fld>
            <a:endParaRPr lang="en-US"/>
          </a:p>
        </p:txBody>
      </p:sp>
    </p:spTree>
    <p:extLst>
      <p:ext uri="{BB962C8B-B14F-4D97-AF65-F5344CB8AC3E}">
        <p14:creationId xmlns:p14="http://schemas.microsoft.com/office/powerpoint/2010/main" val="392864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400" dirty="0"/>
              <a:t>The internet only answers the questions you search – not the questions you SHOULD BE searching.</a:t>
            </a:r>
          </a:p>
          <a:p>
            <a:endParaRPr lang="en-US" sz="2400" dirty="0"/>
          </a:p>
          <a:p>
            <a:r>
              <a:rPr lang="en-US" sz="2400" dirty="0"/>
              <a:t>- How do I get a credit card? </a:t>
            </a:r>
            <a:br>
              <a:rPr lang="en-US" sz="2400" dirty="0"/>
            </a:br>
            <a:r>
              <a:rPr lang="en-US" sz="2400" dirty="0"/>
              <a:t> When what you should be asking is:  How do I exercise patience and self-control and only buy things I can pay for now?</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5"/>
          </p:nvPr>
        </p:nvSpPr>
        <p:spPr/>
        <p:txBody>
          <a:bodyPr/>
          <a:lstStyle/>
          <a:p>
            <a:fld id="{EA02F1B1-F0C9-B449-94D3-1A7E92AC4B5D}" type="slidenum">
              <a:rPr lang="en-US" smtClean="0"/>
              <a:t>4</a:t>
            </a:fld>
            <a:endParaRPr lang="en-US"/>
          </a:p>
        </p:txBody>
      </p:sp>
    </p:spTree>
    <p:extLst>
      <p:ext uri="{BB962C8B-B14F-4D97-AF65-F5344CB8AC3E}">
        <p14:creationId xmlns:p14="http://schemas.microsoft.com/office/powerpoint/2010/main" val="334881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Sometimes the internet is just plain WRONG.  You can’t trust everything on TV, and you certainly can’t trust every so-called expert online.  </a:t>
            </a:r>
          </a:p>
          <a:p>
            <a:pPr marL="171450" indent="-171450">
              <a:buFontTx/>
              <a:buChar char="-"/>
            </a:pPr>
            <a:r>
              <a:rPr lang="en-US" sz="2000" dirty="0"/>
              <a:t>Driving Directions are</a:t>
            </a:r>
          </a:p>
          <a:p>
            <a:pPr marL="171450" indent="-171450">
              <a:buFontTx/>
              <a:buChar char="-"/>
            </a:pPr>
            <a:endParaRPr lang="en-US" sz="2000" dirty="0"/>
          </a:p>
          <a:p>
            <a:pPr marL="171450" indent="-171450">
              <a:buFontTx/>
              <a:buChar char="-"/>
            </a:pPr>
            <a:endParaRPr lang="en-US" sz="2000" dirty="0"/>
          </a:p>
          <a:p>
            <a:pPr marL="171450" indent="-171450">
              <a:buFontTx/>
              <a:buChar char="-"/>
            </a:pPr>
            <a:r>
              <a:rPr lang="en-US" sz="2000" dirty="0"/>
              <a:t>The internet is NOT always going to Lead you in the Right Direction!</a:t>
            </a:r>
          </a:p>
          <a:p>
            <a:pPr marL="171450" indent="-171450">
              <a:buFontTx/>
              <a:buChar char="-"/>
            </a:pPr>
            <a:endParaRPr lang="en-US" sz="2000" dirty="0"/>
          </a:p>
          <a:p>
            <a:endParaRPr lang="en-US" sz="2000" dirty="0"/>
          </a:p>
          <a:p>
            <a:endParaRPr lang="en-US" sz="2000" dirty="0"/>
          </a:p>
        </p:txBody>
      </p:sp>
      <p:sp>
        <p:nvSpPr>
          <p:cNvPr id="4" name="Slide Number Placeholder 3"/>
          <p:cNvSpPr>
            <a:spLocks noGrp="1"/>
          </p:cNvSpPr>
          <p:nvPr>
            <p:ph type="sldNum" sz="quarter" idx="5"/>
          </p:nvPr>
        </p:nvSpPr>
        <p:spPr/>
        <p:txBody>
          <a:bodyPr/>
          <a:lstStyle/>
          <a:p>
            <a:fld id="{EA02F1B1-F0C9-B449-94D3-1A7E92AC4B5D}" type="slidenum">
              <a:rPr lang="en-US" smtClean="0"/>
              <a:t>5</a:t>
            </a:fld>
            <a:endParaRPr lang="en-US"/>
          </a:p>
        </p:txBody>
      </p:sp>
    </p:spTree>
    <p:extLst>
      <p:ext uri="{BB962C8B-B14F-4D97-AF65-F5344CB8AC3E}">
        <p14:creationId xmlns:p14="http://schemas.microsoft.com/office/powerpoint/2010/main" val="386332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“I do not write these things to shame you, but to admonish you as my beloved children. For if you were to have countless tutors in Christ, yet you would not have many fathers, for in Christ Jesus I became your father through the gospel.  </a:t>
            </a:r>
            <a:r>
              <a:rPr lang="en-US" sz="2000" u="sng" dirty="0"/>
              <a:t>Therefore</a:t>
            </a:r>
            <a:r>
              <a:rPr lang="en-US" sz="2000" dirty="0"/>
              <a:t>, I exhort you, be imitators of me.”</a:t>
            </a:r>
          </a:p>
          <a:p>
            <a:pPr lvl="1"/>
            <a:r>
              <a:rPr lang="en-US" sz="2000" dirty="0"/>
              <a:t>1 Corinthians 4:14-16 (Who did this well in vs 17?)</a:t>
            </a:r>
          </a:p>
          <a:p>
            <a:r>
              <a:rPr lang="en-US" sz="2000" dirty="0"/>
              <a:t>“Be imitators of me, just as I also am of Christ” </a:t>
            </a:r>
          </a:p>
          <a:p>
            <a:pPr lvl="1"/>
            <a:r>
              <a:rPr lang="en-US" sz="2000" dirty="0"/>
              <a:t>1 Corinthians 11:1</a:t>
            </a:r>
          </a:p>
          <a:p>
            <a:r>
              <a:rPr lang="en-US" sz="2000" dirty="0"/>
              <a:t>1 </a:t>
            </a:r>
            <a:r>
              <a:rPr lang="en-US" sz="2000" dirty="0" err="1"/>
              <a:t>Thess</a:t>
            </a:r>
            <a:r>
              <a:rPr lang="en-US" sz="2000" dirty="0"/>
              <a:t> 1:6, Phil 4:9</a:t>
            </a:r>
          </a:p>
          <a:p>
            <a:endParaRPr lang="en-US" sz="2000" dirty="0"/>
          </a:p>
          <a:p>
            <a:endParaRPr lang="en-US" sz="2000" dirty="0"/>
          </a:p>
          <a:p>
            <a:r>
              <a:rPr lang="en-US" sz="2000" dirty="0"/>
              <a:t>Most About Our Souls:  your coach cares most about your next touchdown.  Your guidance counselor cares most about your career or college.</a:t>
            </a:r>
          </a:p>
          <a:p>
            <a:endParaRPr lang="en-US" sz="2000" dirty="0"/>
          </a:p>
          <a:p>
            <a:r>
              <a:rPr lang="en-US" sz="2000" dirty="0"/>
              <a:t>But SPIRITUAL LEADERS – they care the MOST about your SOUL.  Every decision will be made to help you go to heaven. Every choice weighed based not just on the earthly consequences – but on the heavenly consequences.</a:t>
            </a:r>
          </a:p>
          <a:p>
            <a:endParaRPr lang="en-US" sz="2000" dirty="0"/>
          </a:p>
          <a:p>
            <a:endParaRPr lang="en-US" sz="2000" dirty="0"/>
          </a:p>
          <a:p>
            <a:r>
              <a:rPr lang="en-US" sz="2000" dirty="0"/>
              <a:t>WE NEED answers that are bigger than human observations alone can address.  For Moral Foundation that is eternal and right.  Answers based on wisdom that is HIGHER than humans have.  Help navigating issues that are too big for us to foresee.</a:t>
            </a:r>
          </a:p>
        </p:txBody>
      </p:sp>
      <p:sp>
        <p:nvSpPr>
          <p:cNvPr id="4" name="Slide Number Placeholder 3"/>
          <p:cNvSpPr>
            <a:spLocks noGrp="1"/>
          </p:cNvSpPr>
          <p:nvPr>
            <p:ph type="sldNum" sz="quarter" idx="5"/>
          </p:nvPr>
        </p:nvSpPr>
        <p:spPr/>
        <p:txBody>
          <a:bodyPr/>
          <a:lstStyle/>
          <a:p>
            <a:fld id="{EA02F1B1-F0C9-B449-94D3-1A7E92AC4B5D}" type="slidenum">
              <a:rPr lang="en-US" smtClean="0"/>
              <a:t>6</a:t>
            </a:fld>
            <a:endParaRPr lang="en-US"/>
          </a:p>
        </p:txBody>
      </p:sp>
    </p:spTree>
    <p:extLst>
      <p:ext uri="{BB962C8B-B14F-4D97-AF65-F5344CB8AC3E}">
        <p14:creationId xmlns:p14="http://schemas.microsoft.com/office/powerpoint/2010/main" val="227320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2 Samuel 13:3 – please don’t just ask a worldly friend…they will give the most terrible advice.</a:t>
            </a:r>
          </a:p>
        </p:txBody>
      </p:sp>
      <p:sp>
        <p:nvSpPr>
          <p:cNvPr id="4" name="Slide Number Placeholder 3"/>
          <p:cNvSpPr>
            <a:spLocks noGrp="1"/>
          </p:cNvSpPr>
          <p:nvPr>
            <p:ph type="sldNum" sz="quarter" idx="5"/>
          </p:nvPr>
        </p:nvSpPr>
        <p:spPr/>
        <p:txBody>
          <a:bodyPr/>
          <a:lstStyle/>
          <a:p>
            <a:fld id="{EA02F1B1-F0C9-B449-94D3-1A7E92AC4B5D}" type="slidenum">
              <a:rPr lang="en-US" smtClean="0"/>
              <a:t>7</a:t>
            </a:fld>
            <a:endParaRPr lang="en-US"/>
          </a:p>
        </p:txBody>
      </p:sp>
    </p:spTree>
    <p:extLst>
      <p:ext uri="{BB962C8B-B14F-4D97-AF65-F5344CB8AC3E}">
        <p14:creationId xmlns:p14="http://schemas.microsoft.com/office/powerpoint/2010/main" val="326153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Career – Linda White</a:t>
            </a:r>
          </a:p>
          <a:p>
            <a:endParaRPr lang="en-US" dirty="0"/>
          </a:p>
          <a:p>
            <a:r>
              <a:rPr lang="en-US" dirty="0"/>
              <a:t>Instrumental Music – My dad</a:t>
            </a:r>
          </a:p>
          <a:p>
            <a:endParaRPr lang="en-US" dirty="0"/>
          </a:p>
          <a:p>
            <a:r>
              <a:rPr lang="en-US" dirty="0"/>
              <a:t>Jesus – Jim </a:t>
            </a:r>
            <a:r>
              <a:rPr lang="en-US" dirty="0" err="1"/>
              <a:t>Deason</a:t>
            </a:r>
            <a:endParaRPr lang="en-US" dirty="0"/>
          </a:p>
        </p:txBody>
      </p:sp>
      <p:sp>
        <p:nvSpPr>
          <p:cNvPr id="4" name="Slide Number Placeholder 3"/>
          <p:cNvSpPr>
            <a:spLocks noGrp="1"/>
          </p:cNvSpPr>
          <p:nvPr>
            <p:ph type="sldNum" sz="quarter" idx="5"/>
          </p:nvPr>
        </p:nvSpPr>
        <p:spPr/>
        <p:txBody>
          <a:bodyPr/>
          <a:lstStyle/>
          <a:p>
            <a:fld id="{EA02F1B1-F0C9-B449-94D3-1A7E92AC4B5D}" type="slidenum">
              <a:rPr lang="en-US" smtClean="0"/>
              <a:t>8</a:t>
            </a:fld>
            <a:endParaRPr lang="en-US"/>
          </a:p>
        </p:txBody>
      </p:sp>
    </p:spTree>
    <p:extLst>
      <p:ext uri="{BB962C8B-B14F-4D97-AF65-F5344CB8AC3E}">
        <p14:creationId xmlns:p14="http://schemas.microsoft.com/office/powerpoint/2010/main" val="73515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Disney+		Discovery+	</a:t>
            </a:r>
            <a:r>
              <a:rPr lang="en-US" sz="2000" dirty="0" err="1"/>
              <a:t>AppleTV</a:t>
            </a:r>
            <a:r>
              <a:rPr lang="en-US" sz="2000" dirty="0"/>
              <a:t>+</a:t>
            </a:r>
          </a:p>
          <a:p>
            <a:endParaRPr lang="en-US" sz="2000" dirty="0"/>
          </a:p>
          <a:p>
            <a:r>
              <a:rPr lang="en-US" sz="2000" dirty="0"/>
              <a:t>All these streaming services are saying: We will give you everything you want – plus a little bit more!</a:t>
            </a:r>
          </a:p>
          <a:p>
            <a:endParaRPr lang="en-US" sz="2000" dirty="0"/>
          </a:p>
          <a:p>
            <a:r>
              <a:rPr lang="en-US" sz="2000" dirty="0"/>
              <a:t>Something I love about our elders is that I get Answers+</a:t>
            </a:r>
          </a:p>
          <a:p>
            <a:endParaRPr lang="en-US" sz="2000" dirty="0"/>
          </a:p>
          <a:p>
            <a:r>
              <a:rPr lang="en-US" sz="2000" dirty="0"/>
              <a:t>This is what Jesus did too.  When people asked questions, he didn’t just give them answers – He helped them understand the bigger picture and why these things were important to God.</a:t>
            </a:r>
          </a:p>
          <a:p>
            <a:endParaRPr lang="en-US" sz="2000" dirty="0"/>
          </a:p>
          <a:p>
            <a:r>
              <a:rPr lang="en-US" sz="2000" dirty="0"/>
              <a:t>COUNTER: Not what we expect. Things that make us different.</a:t>
            </a:r>
          </a:p>
          <a:p>
            <a:endParaRPr lang="en-US" sz="2000" dirty="0"/>
          </a:p>
          <a:p>
            <a:r>
              <a:rPr lang="en-US" sz="2000" dirty="0"/>
              <a:t>AVOID: - Eccl is telling us how to use your youth.</a:t>
            </a:r>
          </a:p>
          <a:p>
            <a:endParaRPr lang="en-US" sz="2000" dirty="0"/>
          </a:p>
        </p:txBody>
      </p:sp>
      <p:sp>
        <p:nvSpPr>
          <p:cNvPr id="4" name="Slide Number Placeholder 3"/>
          <p:cNvSpPr>
            <a:spLocks noGrp="1"/>
          </p:cNvSpPr>
          <p:nvPr>
            <p:ph type="sldNum" sz="quarter" idx="5"/>
          </p:nvPr>
        </p:nvSpPr>
        <p:spPr/>
        <p:txBody>
          <a:bodyPr/>
          <a:lstStyle/>
          <a:p>
            <a:fld id="{EA02F1B1-F0C9-B449-94D3-1A7E92AC4B5D}" type="slidenum">
              <a:rPr lang="en-US" smtClean="0"/>
              <a:t>9</a:t>
            </a:fld>
            <a:endParaRPr lang="en-US"/>
          </a:p>
        </p:txBody>
      </p:sp>
    </p:spTree>
    <p:extLst>
      <p:ext uri="{BB962C8B-B14F-4D97-AF65-F5344CB8AC3E}">
        <p14:creationId xmlns:p14="http://schemas.microsoft.com/office/powerpoint/2010/main" val="284461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F87E1-E337-9E4D-8DB9-97BB986F6F31}"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3471816233"/>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F87E1-E337-9E4D-8DB9-97BB986F6F31}"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1466579613"/>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F87E1-E337-9E4D-8DB9-97BB986F6F31}"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2672444490"/>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5">
                    <a:lumMod val="50000"/>
                  </a:schemeClr>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AF87E1-E337-9E4D-8DB9-97BB986F6F31}"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96407072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F87E1-E337-9E4D-8DB9-97BB986F6F31}"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4269016767"/>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F87E1-E337-9E4D-8DB9-97BB986F6F31}"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1317891974"/>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F87E1-E337-9E4D-8DB9-97BB986F6F31}"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1068136456"/>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F87E1-E337-9E4D-8DB9-97BB986F6F31}"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3350104383"/>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F87E1-E337-9E4D-8DB9-97BB986F6F31}"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3634942169"/>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2AF87E1-E337-9E4D-8DB9-97BB986F6F31}"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663273872"/>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2AF87E1-E337-9E4D-8DB9-97BB986F6F31}"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3B500-C868-6448-9C9A-166717FE159B}" type="slidenum">
              <a:rPr lang="en-US" smtClean="0"/>
              <a:t>‹#›</a:t>
            </a:fld>
            <a:endParaRPr lang="en-US"/>
          </a:p>
        </p:txBody>
      </p:sp>
    </p:spTree>
    <p:extLst>
      <p:ext uri="{BB962C8B-B14F-4D97-AF65-F5344CB8AC3E}">
        <p14:creationId xmlns:p14="http://schemas.microsoft.com/office/powerpoint/2010/main" val="1935144320"/>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2AF87E1-E337-9E4D-8DB9-97BB986F6F31}" type="datetimeFigureOut">
              <a:rPr lang="en-US" smtClean="0"/>
              <a:t>4/16/2021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103B500-C868-6448-9C9A-166717FE159B}" type="slidenum">
              <a:rPr lang="en-US" smtClean="0"/>
              <a:t>‹#›</a:t>
            </a:fld>
            <a:endParaRPr lang="en-US"/>
          </a:p>
        </p:txBody>
      </p:sp>
    </p:spTree>
    <p:extLst>
      <p:ext uri="{BB962C8B-B14F-4D97-AF65-F5344CB8AC3E}">
        <p14:creationId xmlns:p14="http://schemas.microsoft.com/office/powerpoint/2010/main" val="235363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2B54-58AA-2542-B1C0-17B55A6F75B5}"/>
              </a:ext>
            </a:extLst>
          </p:cNvPr>
          <p:cNvSpPr>
            <a:spLocks noGrp="1"/>
          </p:cNvSpPr>
          <p:nvPr>
            <p:ph type="ctrTitle"/>
          </p:nvPr>
        </p:nvSpPr>
        <p:spPr/>
        <p:txBody>
          <a:bodyPr/>
          <a:lstStyle/>
          <a:p>
            <a:r>
              <a:rPr lang="en-US" dirty="0"/>
              <a:t>Youth Forum 2021</a:t>
            </a:r>
          </a:p>
        </p:txBody>
      </p:sp>
      <p:sp>
        <p:nvSpPr>
          <p:cNvPr id="3" name="Subtitle 2">
            <a:extLst>
              <a:ext uri="{FF2B5EF4-FFF2-40B4-BE49-F238E27FC236}">
                <a16:creationId xmlns:a16="http://schemas.microsoft.com/office/drawing/2014/main" id="{2C0B0AC4-A481-C540-8001-D00AA09A9C1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FE4B038-CB7F-B74C-8B12-149C179CF600}"/>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596593266"/>
      </p:ext>
    </p:extLst>
  </p:cSld>
  <p:clrMapOvr>
    <a:masterClrMapping/>
  </p:clrMapOvr>
  <p:transition spd="med">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12C3-4AB5-4E41-90F5-9746939F2B8C}"/>
              </a:ext>
            </a:extLst>
          </p:cNvPr>
          <p:cNvSpPr>
            <a:spLocks noGrp="1"/>
          </p:cNvSpPr>
          <p:nvPr>
            <p:ph type="title"/>
          </p:nvPr>
        </p:nvSpPr>
        <p:spPr>
          <a:xfrm>
            <a:off x="322729" y="304271"/>
            <a:ext cx="8462683" cy="1104636"/>
          </a:xfrm>
        </p:spPr>
        <p:txBody>
          <a:bodyPr/>
          <a:lstStyle/>
          <a:p>
            <a:pPr algn="ctr"/>
            <a:r>
              <a:rPr lang="en-US" dirty="0"/>
              <a:t>Avoiding The Pain &amp; Regret: Eccl. 11:9-12:1</a:t>
            </a:r>
          </a:p>
        </p:txBody>
      </p:sp>
      <p:sp>
        <p:nvSpPr>
          <p:cNvPr id="3" name="Content Placeholder 2">
            <a:extLst>
              <a:ext uri="{FF2B5EF4-FFF2-40B4-BE49-F238E27FC236}">
                <a16:creationId xmlns:a16="http://schemas.microsoft.com/office/drawing/2014/main" id="{779A9095-8803-054F-B4F7-3CC27BA80786}"/>
              </a:ext>
            </a:extLst>
          </p:cNvPr>
          <p:cNvSpPr>
            <a:spLocks noGrp="1"/>
          </p:cNvSpPr>
          <p:nvPr>
            <p:ph idx="1"/>
          </p:nvPr>
        </p:nvSpPr>
        <p:spPr/>
        <p:txBody>
          <a:bodyPr>
            <a:normAutofit lnSpcReduction="10000"/>
          </a:bodyPr>
          <a:lstStyle/>
          <a:p>
            <a:r>
              <a:rPr lang="en-US" dirty="0"/>
              <a:t>In their 40’s or 50’s </a:t>
            </a:r>
            <a:r>
              <a:rPr lang="en-US" b="1" dirty="0"/>
              <a:t>only fools </a:t>
            </a:r>
            <a:r>
              <a:rPr lang="en-US" dirty="0"/>
              <a:t>look back at their youth and wish they had spent more time in sin. </a:t>
            </a:r>
          </a:p>
          <a:p>
            <a:r>
              <a:rPr lang="en-US" dirty="0"/>
              <a:t>The drugs, lust, disrespect, lies, greed, faithlessness, and pride of their youth </a:t>
            </a:r>
            <a:r>
              <a:rPr lang="en-US" b="1" dirty="0"/>
              <a:t>have all revealed their true nature of pain and regret.</a:t>
            </a:r>
          </a:p>
          <a:p>
            <a:r>
              <a:rPr lang="en-US" dirty="0"/>
              <a:t>But </a:t>
            </a:r>
            <a:r>
              <a:rPr lang="en-US" b="1" dirty="0"/>
              <a:t>many people </a:t>
            </a:r>
            <a:r>
              <a:rPr lang="en-US" dirty="0"/>
              <a:t>in their 40’s and 50’s look back at their youth and wish they had spent more time listening to God.  </a:t>
            </a:r>
            <a:r>
              <a:rPr lang="en-US" b="1" dirty="0">
                <a:solidFill>
                  <a:srgbClr val="0070C0"/>
                </a:solidFill>
              </a:rPr>
              <a:t>They wish they had followed the path of honesty, devotion, love, peace, and purity.</a:t>
            </a:r>
          </a:p>
        </p:txBody>
      </p:sp>
    </p:spTree>
    <p:extLst>
      <p:ext uri="{BB962C8B-B14F-4D97-AF65-F5344CB8AC3E}">
        <p14:creationId xmlns:p14="http://schemas.microsoft.com/office/powerpoint/2010/main" val="2778837201"/>
      </p:ext>
    </p:extLst>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73BE-05A7-084F-8DE2-AB7794968EAB}"/>
              </a:ext>
            </a:extLst>
          </p:cNvPr>
          <p:cNvSpPr>
            <a:spLocks noGrp="1"/>
          </p:cNvSpPr>
          <p:nvPr>
            <p:ph type="title"/>
          </p:nvPr>
        </p:nvSpPr>
        <p:spPr/>
        <p:txBody>
          <a:bodyPr/>
          <a:lstStyle/>
          <a:p>
            <a:pPr algn="ctr"/>
            <a:r>
              <a:rPr lang="en-US" b="1" i="1" dirty="0">
                <a:solidFill>
                  <a:srgbClr val="0070C0"/>
                </a:solidFill>
              </a:rPr>
              <a:t>Case Study:</a:t>
            </a:r>
            <a:br>
              <a:rPr lang="en-US" b="1" i="1" dirty="0">
                <a:solidFill>
                  <a:srgbClr val="0070C0"/>
                </a:solidFill>
              </a:rPr>
            </a:br>
            <a:r>
              <a:rPr lang="en-US" sz="3200" b="1" i="1" dirty="0"/>
              <a:t>Timothy Found Answers With Paul</a:t>
            </a:r>
            <a:endParaRPr lang="en-US" b="1" i="1" dirty="0"/>
          </a:p>
        </p:txBody>
      </p:sp>
      <p:sp>
        <p:nvSpPr>
          <p:cNvPr id="3" name="Content Placeholder 2">
            <a:extLst>
              <a:ext uri="{FF2B5EF4-FFF2-40B4-BE49-F238E27FC236}">
                <a16:creationId xmlns:a16="http://schemas.microsoft.com/office/drawing/2014/main" id="{EAB4C924-22E3-294D-97BB-3CA75C64C2D1}"/>
              </a:ext>
            </a:extLst>
          </p:cNvPr>
          <p:cNvSpPr>
            <a:spLocks noGrp="1"/>
          </p:cNvSpPr>
          <p:nvPr>
            <p:ph idx="1"/>
          </p:nvPr>
        </p:nvSpPr>
        <p:spPr>
          <a:xfrm>
            <a:off x="574863" y="1467567"/>
            <a:ext cx="8102974" cy="3965045"/>
          </a:xfrm>
        </p:spPr>
        <p:txBody>
          <a:bodyPr>
            <a:normAutofit/>
          </a:bodyPr>
          <a:lstStyle/>
          <a:p>
            <a:r>
              <a:rPr lang="en-US" b="1" dirty="0"/>
              <a:t>What Did Timothy Learn?</a:t>
            </a:r>
            <a:endParaRPr lang="en-US" dirty="0"/>
          </a:p>
          <a:p>
            <a:pPr lvl="1"/>
            <a:r>
              <a:rPr lang="en-US" dirty="0"/>
              <a:t>1 Corinthians 4:17</a:t>
            </a:r>
          </a:p>
          <a:p>
            <a:r>
              <a:rPr lang="en-US" b="1" dirty="0"/>
              <a:t>What Did Timothy See?</a:t>
            </a:r>
            <a:endParaRPr lang="en-US" dirty="0"/>
          </a:p>
          <a:p>
            <a:pPr lvl="1"/>
            <a:r>
              <a:rPr lang="en-US" dirty="0"/>
              <a:t>2 Timothy 3:10-14</a:t>
            </a:r>
          </a:p>
          <a:p>
            <a:r>
              <a:rPr lang="en-US" b="1" dirty="0"/>
              <a:t>What Kind of Heart Did Timothy Develop?</a:t>
            </a:r>
            <a:endParaRPr lang="en-US" dirty="0"/>
          </a:p>
          <a:p>
            <a:pPr lvl="1"/>
            <a:r>
              <a:rPr lang="en-US" dirty="0"/>
              <a:t>Philippians 2:19-20, 1 Timothy 6:6-11</a:t>
            </a:r>
          </a:p>
          <a:p>
            <a:r>
              <a:rPr lang="en-US" b="1" dirty="0"/>
              <a:t>What Was Timothy Given To Treasure?</a:t>
            </a:r>
            <a:endParaRPr lang="en-US" dirty="0"/>
          </a:p>
          <a:p>
            <a:pPr lvl="1"/>
            <a:r>
              <a:rPr lang="en-US" dirty="0"/>
              <a:t>1 Timothy 6:20-21, 2 Timothy 1:13-14</a:t>
            </a:r>
          </a:p>
          <a:p>
            <a:endParaRPr lang="en-US" dirty="0"/>
          </a:p>
        </p:txBody>
      </p:sp>
    </p:spTree>
    <p:extLst>
      <p:ext uri="{BB962C8B-B14F-4D97-AF65-F5344CB8AC3E}">
        <p14:creationId xmlns:p14="http://schemas.microsoft.com/office/powerpoint/2010/main" val="2893511451"/>
      </p:ext>
    </p:extLst>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73BE-05A7-084F-8DE2-AB7794968EAB}"/>
              </a:ext>
            </a:extLst>
          </p:cNvPr>
          <p:cNvSpPr>
            <a:spLocks noGrp="1"/>
          </p:cNvSpPr>
          <p:nvPr>
            <p:ph type="title"/>
          </p:nvPr>
        </p:nvSpPr>
        <p:spPr/>
        <p:txBody>
          <a:bodyPr/>
          <a:lstStyle/>
          <a:p>
            <a:pPr algn="ctr"/>
            <a:r>
              <a:rPr lang="en-US" b="1" i="1" dirty="0">
                <a:solidFill>
                  <a:srgbClr val="0070C0"/>
                </a:solidFill>
              </a:rPr>
              <a:t>Case Study:</a:t>
            </a:r>
            <a:br>
              <a:rPr lang="en-US" b="1" i="1" dirty="0">
                <a:solidFill>
                  <a:srgbClr val="0070C0"/>
                </a:solidFill>
              </a:rPr>
            </a:br>
            <a:r>
              <a:rPr lang="en-US" dirty="0"/>
              <a:t>Timothy Found Answers In Paul</a:t>
            </a:r>
          </a:p>
        </p:txBody>
      </p:sp>
      <p:sp>
        <p:nvSpPr>
          <p:cNvPr id="3" name="Content Placeholder 2">
            <a:extLst>
              <a:ext uri="{FF2B5EF4-FFF2-40B4-BE49-F238E27FC236}">
                <a16:creationId xmlns:a16="http://schemas.microsoft.com/office/drawing/2014/main" id="{EAB4C924-22E3-294D-97BB-3CA75C64C2D1}"/>
              </a:ext>
            </a:extLst>
          </p:cNvPr>
          <p:cNvSpPr>
            <a:spLocks noGrp="1"/>
          </p:cNvSpPr>
          <p:nvPr>
            <p:ph idx="1"/>
          </p:nvPr>
        </p:nvSpPr>
        <p:spPr>
          <a:xfrm>
            <a:off x="574863" y="1467567"/>
            <a:ext cx="8102974" cy="4247433"/>
          </a:xfrm>
        </p:spPr>
        <p:txBody>
          <a:bodyPr>
            <a:normAutofit lnSpcReduction="10000"/>
          </a:bodyPr>
          <a:lstStyle/>
          <a:p>
            <a:r>
              <a:rPr lang="en-US" sz="2400" b="1" dirty="0"/>
              <a:t>Timothy</a:t>
            </a:r>
            <a:r>
              <a:rPr lang="en-US" sz="2400" dirty="0"/>
              <a:t> </a:t>
            </a:r>
            <a:r>
              <a:rPr lang="en-US" sz="2400" b="1" dirty="0"/>
              <a:t>Learned</a:t>
            </a:r>
            <a:r>
              <a:rPr lang="en-US" sz="2400" dirty="0"/>
              <a:t> Solid, Consistent Commandments for </a:t>
            </a:r>
            <a:r>
              <a:rPr lang="en-US" sz="2400" i="1" dirty="0"/>
              <a:t>Every</a:t>
            </a:r>
            <a:r>
              <a:rPr lang="en-US" sz="2400" dirty="0"/>
              <a:t> Church + </a:t>
            </a:r>
            <a:r>
              <a:rPr lang="en-US" sz="2400" i="1" dirty="0"/>
              <a:t>Every</a:t>
            </a:r>
            <a:r>
              <a:rPr lang="en-US" sz="2400" dirty="0"/>
              <a:t> Christian In </a:t>
            </a:r>
            <a:r>
              <a:rPr lang="en-US" sz="2400" i="1" dirty="0"/>
              <a:t>Every</a:t>
            </a:r>
            <a:r>
              <a:rPr lang="en-US" sz="2400" dirty="0"/>
              <a:t> Place. </a:t>
            </a:r>
          </a:p>
          <a:p>
            <a:pPr lvl="1"/>
            <a:r>
              <a:rPr lang="en-US" sz="2000" dirty="0"/>
              <a:t>1 Corinthians 4:17</a:t>
            </a:r>
          </a:p>
          <a:p>
            <a:r>
              <a:rPr lang="en-US" sz="2400" b="1" dirty="0"/>
              <a:t>Timothy Saw</a:t>
            </a:r>
            <a:r>
              <a:rPr lang="en-US" sz="2400" dirty="0"/>
              <a:t> What It Looks Like To Keep Going With A Good Heart + Great Endurance In Hard Times.</a:t>
            </a:r>
          </a:p>
          <a:p>
            <a:pPr lvl="1"/>
            <a:r>
              <a:rPr lang="en-US" sz="2000" dirty="0"/>
              <a:t>2 Timothy 3:10-14</a:t>
            </a:r>
          </a:p>
          <a:p>
            <a:r>
              <a:rPr lang="en-US" sz="2400" b="1" dirty="0"/>
              <a:t>Timothy Developed </a:t>
            </a:r>
            <a:r>
              <a:rPr lang="en-US" sz="2400" dirty="0"/>
              <a:t>A Heart for People &amp; For The Concerns of Jesus Christ + A Heart of Contentment.</a:t>
            </a:r>
          </a:p>
          <a:p>
            <a:pPr lvl="1"/>
            <a:r>
              <a:rPr lang="en-US" sz="2000" dirty="0"/>
              <a:t>Philippians 2:19-20, 1 Timothy 6:6-11</a:t>
            </a:r>
          </a:p>
          <a:p>
            <a:r>
              <a:rPr lang="en-US" sz="2400" b="1" dirty="0"/>
              <a:t>Timothy Treasured </a:t>
            </a:r>
            <a:r>
              <a:rPr lang="en-US" sz="2400" dirty="0"/>
              <a:t>The Truth of the Gospel Entrusted To Him, In A World Full of Lies &amp; Arrogant Know-It-Alls.</a:t>
            </a:r>
          </a:p>
          <a:p>
            <a:pPr lvl="1"/>
            <a:r>
              <a:rPr lang="en-US" sz="2000" dirty="0"/>
              <a:t>1 Timothy 6:20-21</a:t>
            </a:r>
          </a:p>
          <a:p>
            <a:endParaRPr lang="en-US" sz="2400" dirty="0"/>
          </a:p>
        </p:txBody>
      </p:sp>
    </p:spTree>
    <p:extLst>
      <p:ext uri="{BB962C8B-B14F-4D97-AF65-F5344CB8AC3E}">
        <p14:creationId xmlns:p14="http://schemas.microsoft.com/office/powerpoint/2010/main" val="1035027227"/>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D3417-26EC-6B45-A051-24C796EEBC49}"/>
              </a:ext>
            </a:extLst>
          </p:cNvPr>
          <p:cNvSpPr>
            <a:spLocks noGrp="1"/>
          </p:cNvSpPr>
          <p:nvPr>
            <p:ph type="title"/>
          </p:nvPr>
        </p:nvSpPr>
        <p:spPr>
          <a:xfrm>
            <a:off x="628650" y="304271"/>
            <a:ext cx="7886700" cy="4536670"/>
          </a:xfrm>
        </p:spPr>
        <p:txBody>
          <a:bodyPr>
            <a:normAutofit/>
          </a:bodyPr>
          <a:lstStyle/>
          <a:p>
            <a:pPr algn="ctr"/>
            <a:r>
              <a:rPr lang="en-US" sz="4000" b="1" i="1" dirty="0"/>
              <a:t>We Are Surrounded By Wonderful Christians With Wonderful Answers.</a:t>
            </a:r>
            <a:br>
              <a:rPr lang="en-US" b="1" i="1" dirty="0"/>
            </a:br>
            <a:br>
              <a:rPr lang="en-US" b="1" i="1" dirty="0"/>
            </a:br>
            <a:br>
              <a:rPr lang="en-US" sz="2000" b="1" i="1" dirty="0"/>
            </a:br>
            <a:r>
              <a:rPr lang="en-US" sz="4000" b="1" i="1" dirty="0">
                <a:solidFill>
                  <a:srgbClr val="0070C0"/>
                </a:solidFill>
              </a:rPr>
              <a:t>In Each Section, List A Bible Character &amp; A Christian You Know Can Provide Great Answers…</a:t>
            </a:r>
            <a:endParaRPr lang="en-US" b="1" i="1" dirty="0">
              <a:solidFill>
                <a:srgbClr val="0070C0"/>
              </a:solidFill>
            </a:endParaRPr>
          </a:p>
        </p:txBody>
      </p:sp>
    </p:spTree>
    <p:extLst>
      <p:ext uri="{BB962C8B-B14F-4D97-AF65-F5344CB8AC3E}">
        <p14:creationId xmlns:p14="http://schemas.microsoft.com/office/powerpoint/2010/main" val="2344718471"/>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23CA3F-C5E2-BB45-93DF-48A177BEFD21}"/>
              </a:ext>
            </a:extLst>
          </p:cNvPr>
          <p:cNvSpPr>
            <a:spLocks noGrp="1"/>
          </p:cNvSpPr>
          <p:nvPr>
            <p:ph type="title"/>
          </p:nvPr>
        </p:nvSpPr>
        <p:spPr/>
        <p:txBody>
          <a:bodyPr/>
          <a:lstStyle/>
          <a:p>
            <a:pPr algn="ctr"/>
            <a:r>
              <a:rPr lang="en-US" dirty="0"/>
              <a:t>The Answers Are RIGHT THERE! </a:t>
            </a:r>
            <a:br>
              <a:rPr lang="en-US" dirty="0"/>
            </a:br>
            <a:r>
              <a:rPr lang="en-US" dirty="0"/>
              <a:t>Grab Them!</a:t>
            </a:r>
          </a:p>
        </p:txBody>
      </p:sp>
      <p:sp>
        <p:nvSpPr>
          <p:cNvPr id="4" name="Content Placeholder 3">
            <a:extLst>
              <a:ext uri="{FF2B5EF4-FFF2-40B4-BE49-F238E27FC236}">
                <a16:creationId xmlns:a16="http://schemas.microsoft.com/office/drawing/2014/main" id="{D4DE5BAA-57ED-9C44-B307-A88586E8F15F}"/>
              </a:ext>
            </a:extLst>
          </p:cNvPr>
          <p:cNvSpPr>
            <a:spLocks noGrp="1"/>
          </p:cNvSpPr>
          <p:nvPr>
            <p:ph idx="1"/>
          </p:nvPr>
        </p:nvSpPr>
        <p:spPr/>
        <p:txBody>
          <a:bodyPr/>
          <a:lstStyle/>
          <a:p>
            <a:r>
              <a:rPr lang="en-US" dirty="0"/>
              <a:t>Key Text: Proverbs 19:8, 20-21 </a:t>
            </a:r>
            <a:br>
              <a:rPr lang="en-US" dirty="0"/>
            </a:br>
            <a:endParaRPr lang="en-US" dirty="0"/>
          </a:p>
          <a:p>
            <a:r>
              <a:rPr lang="en-US" dirty="0"/>
              <a:t>Some Answers Can Be OBSERVED.</a:t>
            </a:r>
          </a:p>
          <a:p>
            <a:r>
              <a:rPr lang="en-US" dirty="0"/>
              <a:t>Some Answers Can Be HEARD or READ.</a:t>
            </a:r>
          </a:p>
          <a:p>
            <a:r>
              <a:rPr lang="en-US" dirty="0"/>
              <a:t>Some Answers Can Be DISCOVERED.</a:t>
            </a:r>
          </a:p>
          <a:p>
            <a:r>
              <a:rPr lang="en-US" dirty="0"/>
              <a:t>Some Answers Come With TIME, SO INVEST YOURS.</a:t>
            </a:r>
          </a:p>
        </p:txBody>
      </p:sp>
    </p:spTree>
    <p:extLst>
      <p:ext uri="{BB962C8B-B14F-4D97-AF65-F5344CB8AC3E}">
        <p14:creationId xmlns:p14="http://schemas.microsoft.com/office/powerpoint/2010/main" val="1643963879"/>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C8112-5FD7-664C-A375-51DE490A28D2}"/>
              </a:ext>
            </a:extLst>
          </p:cNvPr>
          <p:cNvSpPr>
            <a:spLocks noGrp="1"/>
          </p:cNvSpPr>
          <p:nvPr>
            <p:ph type="title"/>
          </p:nvPr>
        </p:nvSpPr>
        <p:spPr/>
        <p:txBody>
          <a:bodyPr/>
          <a:lstStyle/>
          <a:p>
            <a:pPr algn="ctr"/>
            <a:r>
              <a:rPr lang="en-US" dirty="0"/>
              <a:t>There Are Answers</a:t>
            </a:r>
            <a:br>
              <a:rPr lang="en-US" dirty="0"/>
            </a:br>
            <a:r>
              <a:rPr lang="en-US" dirty="0"/>
              <a:t> </a:t>
            </a:r>
            <a:r>
              <a:rPr lang="en-US" b="1" i="1" dirty="0">
                <a:solidFill>
                  <a:srgbClr val="0070C0"/>
                </a:solidFill>
              </a:rPr>
              <a:t>To Important Questions</a:t>
            </a:r>
          </a:p>
        </p:txBody>
      </p:sp>
      <p:sp>
        <p:nvSpPr>
          <p:cNvPr id="4" name="Content Placeholder 3">
            <a:extLst>
              <a:ext uri="{FF2B5EF4-FFF2-40B4-BE49-F238E27FC236}">
                <a16:creationId xmlns:a16="http://schemas.microsoft.com/office/drawing/2014/main" id="{CEDA2CF6-B60D-DF48-BCD4-DD20327B12D5}"/>
              </a:ext>
            </a:extLst>
          </p:cNvPr>
          <p:cNvSpPr>
            <a:spLocks noGrp="1"/>
          </p:cNvSpPr>
          <p:nvPr>
            <p:ph idx="1"/>
          </p:nvPr>
        </p:nvSpPr>
        <p:spPr/>
        <p:txBody>
          <a:bodyPr>
            <a:normAutofit fontScale="92500" lnSpcReduction="10000"/>
          </a:bodyPr>
          <a:lstStyle/>
          <a:p>
            <a:r>
              <a:rPr lang="en-US" dirty="0"/>
              <a:t>“Can you tell me more about…”</a:t>
            </a:r>
            <a:br>
              <a:rPr lang="en-US" dirty="0"/>
            </a:br>
            <a:endParaRPr lang="en-US" dirty="0"/>
          </a:p>
          <a:p>
            <a:r>
              <a:rPr lang="en-US" dirty="0"/>
              <a:t>“What did you do, when you had to face…”</a:t>
            </a:r>
          </a:p>
          <a:p>
            <a:endParaRPr lang="en-US" dirty="0"/>
          </a:p>
          <a:p>
            <a:r>
              <a:rPr lang="en-US" dirty="0"/>
              <a:t>“Can you please show me what Bible verses talk about…”</a:t>
            </a:r>
          </a:p>
          <a:p>
            <a:endParaRPr lang="en-US" dirty="0"/>
          </a:p>
          <a:p>
            <a:r>
              <a:rPr lang="en-US" dirty="0"/>
              <a:t>“Lots of people talk about __________. What is actually pleasing to God?”</a:t>
            </a:r>
          </a:p>
          <a:p>
            <a:endParaRPr lang="en-US" dirty="0"/>
          </a:p>
        </p:txBody>
      </p:sp>
    </p:spTree>
    <p:extLst>
      <p:ext uri="{BB962C8B-B14F-4D97-AF65-F5344CB8AC3E}">
        <p14:creationId xmlns:p14="http://schemas.microsoft.com/office/powerpoint/2010/main" val="2093381464"/>
      </p:ext>
    </p:extLst>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F9E3-185D-DC44-A6A0-4B94847B537F}"/>
              </a:ext>
            </a:extLst>
          </p:cNvPr>
          <p:cNvSpPr>
            <a:spLocks noGrp="1"/>
          </p:cNvSpPr>
          <p:nvPr>
            <p:ph type="title"/>
          </p:nvPr>
        </p:nvSpPr>
        <p:spPr/>
        <p:txBody>
          <a:bodyPr/>
          <a:lstStyle/>
          <a:p>
            <a:pPr algn="ctr"/>
            <a:r>
              <a:rPr lang="en-US" dirty="0"/>
              <a:t>There Are Answers</a:t>
            </a:r>
            <a:br>
              <a:rPr lang="en-US" dirty="0"/>
            </a:br>
            <a:r>
              <a:rPr lang="en-US" dirty="0"/>
              <a:t> </a:t>
            </a:r>
            <a:r>
              <a:rPr lang="en-US" b="1" i="1" dirty="0">
                <a:solidFill>
                  <a:srgbClr val="0070C0"/>
                </a:solidFill>
              </a:rPr>
              <a:t>To Sad Questions</a:t>
            </a:r>
            <a:endParaRPr lang="en-US" dirty="0"/>
          </a:p>
        </p:txBody>
      </p:sp>
      <p:sp>
        <p:nvSpPr>
          <p:cNvPr id="3" name="Content Placeholder 2">
            <a:extLst>
              <a:ext uri="{FF2B5EF4-FFF2-40B4-BE49-F238E27FC236}">
                <a16:creationId xmlns:a16="http://schemas.microsoft.com/office/drawing/2014/main" id="{FBBC220C-68B2-3E41-B9EA-2BB5D5A13AB4}"/>
              </a:ext>
            </a:extLst>
          </p:cNvPr>
          <p:cNvSpPr>
            <a:spLocks noGrp="1"/>
          </p:cNvSpPr>
          <p:nvPr>
            <p:ph idx="1"/>
          </p:nvPr>
        </p:nvSpPr>
        <p:spPr/>
        <p:txBody>
          <a:bodyPr>
            <a:normAutofit/>
          </a:bodyPr>
          <a:lstStyle/>
          <a:p>
            <a:r>
              <a:rPr lang="en-US" dirty="0"/>
              <a:t>What happens if we are lukewarm?</a:t>
            </a:r>
            <a:br>
              <a:rPr lang="en-US" dirty="0"/>
            </a:br>
            <a:endParaRPr lang="en-US" dirty="0"/>
          </a:p>
          <a:p>
            <a:r>
              <a:rPr lang="en-US" dirty="0"/>
              <a:t>What happens if I marry a weak Christian?</a:t>
            </a:r>
            <a:br>
              <a:rPr lang="en-US" dirty="0"/>
            </a:br>
            <a:endParaRPr lang="en-US" dirty="0"/>
          </a:p>
          <a:p>
            <a:r>
              <a:rPr lang="en-US" dirty="0"/>
              <a:t>What does maturity look like on a daily basis?</a:t>
            </a:r>
            <a:br>
              <a:rPr lang="en-US" dirty="0"/>
            </a:br>
            <a:endParaRPr lang="en-US" dirty="0"/>
          </a:p>
          <a:p>
            <a:r>
              <a:rPr lang="en-US" dirty="0"/>
              <a:t>Does it matter if I worship with a faithful church?</a:t>
            </a:r>
          </a:p>
        </p:txBody>
      </p:sp>
    </p:spTree>
    <p:extLst>
      <p:ext uri="{BB962C8B-B14F-4D97-AF65-F5344CB8AC3E}">
        <p14:creationId xmlns:p14="http://schemas.microsoft.com/office/powerpoint/2010/main" val="1422178719"/>
      </p:ext>
    </p:extLst>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E89EC6-C478-1A4A-AC1D-B4C3E2D94521}"/>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17EF9F35-4FF0-AC4C-BF80-8D85440713D2}"/>
              </a:ext>
            </a:extLst>
          </p:cNvPr>
          <p:cNvSpPr>
            <a:spLocks noGrp="1"/>
          </p:cNvSpPr>
          <p:nvPr>
            <p:ph type="title"/>
          </p:nvPr>
        </p:nvSpPr>
        <p:spPr>
          <a:xfrm>
            <a:off x="251011" y="447703"/>
            <a:ext cx="8641976" cy="4823544"/>
          </a:xfrm>
        </p:spPr>
        <p:txBody>
          <a:bodyPr>
            <a:noAutofit/>
          </a:bodyPr>
          <a:lstStyle/>
          <a:p>
            <a:r>
              <a:rPr lang="en-US" sz="4800" b="1" dirty="0">
                <a:solidFill>
                  <a:schemeClr val="bg1"/>
                </a:solidFill>
                <a:latin typeface="+mn-lt"/>
              </a:rPr>
              <a:t>   You can txt us </a:t>
            </a:r>
            <a:r>
              <a:rPr lang="en-US" sz="4800" b="1" dirty="0">
                <a:solidFill>
                  <a:schemeClr val="accent4">
                    <a:lumMod val="40000"/>
                    <a:lumOff val="60000"/>
                  </a:schemeClr>
                </a:solidFill>
                <a:latin typeface="+mn-lt"/>
              </a:rPr>
              <a:t>any</a:t>
            </a:r>
            <a:r>
              <a:rPr lang="en-US" sz="4800" b="1" dirty="0">
                <a:solidFill>
                  <a:schemeClr val="bg1"/>
                </a:solidFill>
                <a:latin typeface="+mn-lt"/>
              </a:rPr>
              <a:t> question, </a:t>
            </a:r>
            <a:br>
              <a:rPr lang="en-US" sz="4800" b="1" dirty="0">
                <a:solidFill>
                  <a:schemeClr val="bg1"/>
                </a:solidFill>
                <a:latin typeface="+mn-lt"/>
              </a:rPr>
            </a:br>
            <a:r>
              <a:rPr lang="en-US" sz="4800" b="1" dirty="0">
                <a:solidFill>
                  <a:schemeClr val="bg1"/>
                </a:solidFill>
                <a:latin typeface="+mn-lt"/>
              </a:rPr>
              <a:t>       </a:t>
            </a:r>
            <a:r>
              <a:rPr lang="en-US" sz="4800" b="1" dirty="0">
                <a:solidFill>
                  <a:schemeClr val="accent4">
                    <a:lumMod val="40000"/>
                    <a:lumOff val="60000"/>
                  </a:schemeClr>
                </a:solidFill>
                <a:latin typeface="+mn-lt"/>
              </a:rPr>
              <a:t>any</a:t>
            </a:r>
            <a:r>
              <a:rPr lang="en-US" sz="4800" b="1" dirty="0">
                <a:solidFill>
                  <a:schemeClr val="bg1"/>
                </a:solidFill>
                <a:latin typeface="+mn-lt"/>
              </a:rPr>
              <a:t> time, about </a:t>
            </a:r>
            <a:r>
              <a:rPr lang="en-US" sz="4800" b="1" dirty="0">
                <a:solidFill>
                  <a:schemeClr val="accent4">
                    <a:lumMod val="40000"/>
                    <a:lumOff val="60000"/>
                  </a:schemeClr>
                </a:solidFill>
                <a:latin typeface="+mn-lt"/>
              </a:rPr>
              <a:t>anything</a:t>
            </a:r>
            <a:r>
              <a:rPr lang="en-US" sz="4800" b="1" dirty="0">
                <a:solidFill>
                  <a:schemeClr val="bg1"/>
                </a:solidFill>
                <a:latin typeface="+mn-lt"/>
              </a:rPr>
              <a:t>.</a:t>
            </a:r>
            <a:br>
              <a:rPr lang="en-US" sz="4800" b="1" dirty="0">
                <a:solidFill>
                  <a:schemeClr val="bg1"/>
                </a:solidFill>
                <a:latin typeface="+mn-lt"/>
              </a:rPr>
            </a:br>
            <a:br>
              <a:rPr lang="en-US" sz="4800" b="1" dirty="0">
                <a:solidFill>
                  <a:schemeClr val="bg1"/>
                </a:solidFill>
                <a:latin typeface="+mn-lt"/>
              </a:rPr>
            </a:br>
            <a:r>
              <a:rPr lang="en-US" sz="4800" b="1" dirty="0">
                <a:solidFill>
                  <a:schemeClr val="bg1"/>
                </a:solidFill>
                <a:latin typeface="+mn-lt"/>
              </a:rPr>
              <a:t>   859-537-8142	 	</a:t>
            </a:r>
            <a:r>
              <a:rPr lang="en-US" sz="3200" i="1" dirty="0">
                <a:solidFill>
                  <a:schemeClr val="bg1"/>
                </a:solidFill>
              </a:rPr>
              <a:t>Phillip Shumake</a:t>
            </a:r>
            <a:br>
              <a:rPr lang="en-US" sz="3200" b="1" i="1" dirty="0">
                <a:solidFill>
                  <a:schemeClr val="bg1"/>
                </a:solidFill>
              </a:rPr>
            </a:br>
            <a:r>
              <a:rPr lang="en-US" sz="3200" b="1" i="1" dirty="0">
                <a:solidFill>
                  <a:schemeClr val="bg1"/>
                </a:solidFill>
              </a:rPr>
              <a:t>    </a:t>
            </a:r>
            <a:r>
              <a:rPr lang="en-US" sz="4800" b="1" dirty="0">
                <a:solidFill>
                  <a:schemeClr val="bg1"/>
                </a:solidFill>
                <a:latin typeface="+mn-lt"/>
              </a:rPr>
              <a:t>347-446-9319  </a:t>
            </a:r>
            <a:r>
              <a:rPr lang="en-US" sz="4800" b="1">
                <a:solidFill>
                  <a:schemeClr val="bg1"/>
                </a:solidFill>
                <a:latin typeface="+mn-lt"/>
              </a:rPr>
              <a:t>		</a:t>
            </a:r>
            <a:r>
              <a:rPr lang="en-US" sz="3200" i="1">
                <a:solidFill>
                  <a:schemeClr val="bg1"/>
                </a:solidFill>
              </a:rPr>
              <a:t>Bill </a:t>
            </a:r>
            <a:r>
              <a:rPr lang="en-US" sz="3200" i="1" dirty="0">
                <a:solidFill>
                  <a:schemeClr val="bg1"/>
                </a:solidFill>
              </a:rPr>
              <a:t>Sanchez</a:t>
            </a:r>
            <a:br>
              <a:rPr lang="en-US" sz="3200" i="1" dirty="0">
                <a:solidFill>
                  <a:schemeClr val="bg1"/>
                </a:solidFill>
              </a:rPr>
            </a:br>
            <a:r>
              <a:rPr lang="en-US" sz="3200" i="1" dirty="0">
                <a:solidFill>
                  <a:schemeClr val="bg1"/>
                </a:solidFill>
              </a:rPr>
              <a:t>    </a:t>
            </a:r>
            <a:r>
              <a:rPr lang="en-US" sz="4800" b="1" dirty="0">
                <a:solidFill>
                  <a:schemeClr val="bg1"/>
                </a:solidFill>
                <a:latin typeface="+mn-lt"/>
              </a:rPr>
              <a:t>651-263-4927	 	</a:t>
            </a:r>
            <a:r>
              <a:rPr lang="en-US" sz="3200" i="1" dirty="0">
                <a:solidFill>
                  <a:schemeClr val="bg1"/>
                </a:solidFill>
              </a:rPr>
              <a:t>Erik Borlaug</a:t>
            </a:r>
            <a:endParaRPr lang="en-US" sz="4800" b="1" dirty="0">
              <a:solidFill>
                <a:schemeClr val="bg1"/>
              </a:solidFill>
              <a:latin typeface="+mn-lt"/>
            </a:endParaRPr>
          </a:p>
        </p:txBody>
      </p:sp>
    </p:spTree>
    <p:extLst>
      <p:ext uri="{BB962C8B-B14F-4D97-AF65-F5344CB8AC3E}">
        <p14:creationId xmlns:p14="http://schemas.microsoft.com/office/powerpoint/2010/main" val="3467291655"/>
      </p:ext>
    </p:extLst>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E89EC6-C478-1A4A-AC1D-B4C3E2D94521}"/>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17EF9F35-4FF0-AC4C-BF80-8D85440713D2}"/>
              </a:ext>
            </a:extLst>
          </p:cNvPr>
          <p:cNvSpPr>
            <a:spLocks noGrp="1"/>
          </p:cNvSpPr>
          <p:nvPr>
            <p:ph type="title"/>
          </p:nvPr>
        </p:nvSpPr>
        <p:spPr>
          <a:xfrm>
            <a:off x="503147" y="591139"/>
            <a:ext cx="8102974" cy="4554601"/>
          </a:xfrm>
        </p:spPr>
        <p:txBody>
          <a:bodyPr>
            <a:normAutofit fontScale="90000"/>
          </a:bodyPr>
          <a:lstStyle/>
          <a:p>
            <a:pPr algn="ctr"/>
            <a:r>
              <a:rPr lang="en-US" b="1" baseline="30000" dirty="0">
                <a:solidFill>
                  <a:schemeClr val="bg1"/>
                </a:solidFill>
                <a:latin typeface="+mn-lt"/>
              </a:rPr>
              <a:t>20 </a:t>
            </a:r>
            <a:r>
              <a:rPr lang="en-US" b="1" dirty="0">
                <a:solidFill>
                  <a:schemeClr val="bg1"/>
                </a:solidFill>
                <a:latin typeface="+mn-lt"/>
              </a:rPr>
              <a:t>As they were passing by in the morning, they saw the fig tree withered from the roots </a:t>
            </a:r>
            <a:r>
              <a:rPr lang="en-US" b="1" i="1" dirty="0">
                <a:solidFill>
                  <a:schemeClr val="bg1"/>
                </a:solidFill>
                <a:latin typeface="+mn-lt"/>
              </a:rPr>
              <a:t>up</a:t>
            </a:r>
            <a:r>
              <a:rPr lang="en-US" b="1" dirty="0">
                <a:solidFill>
                  <a:schemeClr val="bg1"/>
                </a:solidFill>
                <a:latin typeface="+mn-lt"/>
              </a:rPr>
              <a:t>. </a:t>
            </a:r>
            <a:r>
              <a:rPr lang="en-US" b="1" baseline="30000" dirty="0">
                <a:solidFill>
                  <a:schemeClr val="bg1"/>
                </a:solidFill>
                <a:latin typeface="+mn-lt"/>
              </a:rPr>
              <a:t>21 </a:t>
            </a:r>
            <a:r>
              <a:rPr lang="en-US" b="1" dirty="0">
                <a:solidFill>
                  <a:schemeClr val="bg1"/>
                </a:solidFill>
                <a:latin typeface="+mn-lt"/>
              </a:rPr>
              <a:t>Being reminded, Peter said to Him, “Rabbi, look, the fig tree which You cursed has withered.”</a:t>
            </a:r>
            <a:br>
              <a:rPr lang="en-US" b="1" dirty="0">
                <a:solidFill>
                  <a:schemeClr val="bg1"/>
                </a:solidFill>
                <a:latin typeface="+mn-lt"/>
              </a:rPr>
            </a:br>
            <a:br>
              <a:rPr lang="en-US" b="1" dirty="0">
                <a:solidFill>
                  <a:schemeClr val="bg1"/>
                </a:solidFill>
                <a:latin typeface="+mn-lt"/>
              </a:rPr>
            </a:br>
            <a:r>
              <a:rPr lang="en-US" sz="4000" b="1" baseline="30000" dirty="0">
                <a:solidFill>
                  <a:schemeClr val="accent4">
                    <a:lumMod val="40000"/>
                    <a:lumOff val="60000"/>
                  </a:schemeClr>
                </a:solidFill>
                <a:latin typeface="+mn-lt"/>
              </a:rPr>
              <a:t>22 </a:t>
            </a:r>
            <a:r>
              <a:rPr lang="en-US" sz="4000" b="1" dirty="0">
                <a:solidFill>
                  <a:schemeClr val="accent4">
                    <a:lumMod val="40000"/>
                    <a:lumOff val="60000"/>
                  </a:schemeClr>
                </a:solidFill>
                <a:latin typeface="+mn-lt"/>
              </a:rPr>
              <a:t>And Jesus answered saying to them,</a:t>
            </a:r>
            <a:br>
              <a:rPr lang="en-US" sz="4000" b="1" dirty="0">
                <a:solidFill>
                  <a:schemeClr val="accent4">
                    <a:lumMod val="40000"/>
                    <a:lumOff val="60000"/>
                  </a:schemeClr>
                </a:solidFill>
                <a:latin typeface="+mn-lt"/>
              </a:rPr>
            </a:br>
            <a:r>
              <a:rPr lang="en-US" sz="5300" b="1" dirty="0">
                <a:solidFill>
                  <a:schemeClr val="accent4">
                    <a:lumMod val="40000"/>
                    <a:lumOff val="60000"/>
                  </a:schemeClr>
                </a:solidFill>
                <a:latin typeface="+mn-lt"/>
              </a:rPr>
              <a:t> “Have faith in God.”</a:t>
            </a:r>
            <a:br>
              <a:rPr lang="en-US" dirty="0">
                <a:solidFill>
                  <a:schemeClr val="bg1"/>
                </a:solidFill>
                <a:latin typeface="+mn-lt"/>
              </a:rPr>
            </a:br>
            <a:br>
              <a:rPr lang="en-US" dirty="0">
                <a:solidFill>
                  <a:schemeClr val="bg1"/>
                </a:solidFill>
                <a:latin typeface="+mn-lt"/>
              </a:rPr>
            </a:br>
            <a:r>
              <a:rPr lang="en-US" sz="3100" b="1" i="1" dirty="0">
                <a:solidFill>
                  <a:schemeClr val="bg1"/>
                </a:solidFill>
                <a:latin typeface="+mn-lt"/>
              </a:rPr>
              <a:t>Mark 11:20-22</a:t>
            </a:r>
            <a:endParaRPr lang="en-US" sz="5400" b="1" i="1" dirty="0">
              <a:solidFill>
                <a:schemeClr val="bg1"/>
              </a:solidFill>
              <a:latin typeface="+mn-lt"/>
            </a:endParaRPr>
          </a:p>
        </p:txBody>
      </p:sp>
    </p:spTree>
    <p:extLst>
      <p:ext uri="{BB962C8B-B14F-4D97-AF65-F5344CB8AC3E}">
        <p14:creationId xmlns:p14="http://schemas.microsoft.com/office/powerpoint/2010/main" val="933304270"/>
      </p:ext>
    </p:extLst>
  </p:cSld>
  <p:clrMapOvr>
    <a:masterClrMapping/>
  </p:clrMapOvr>
  <p:transition spd="med">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2B54-58AA-2542-B1C0-17B55A6F75B5}"/>
              </a:ext>
            </a:extLst>
          </p:cNvPr>
          <p:cNvSpPr>
            <a:spLocks noGrp="1"/>
          </p:cNvSpPr>
          <p:nvPr>
            <p:ph type="ctrTitle"/>
          </p:nvPr>
        </p:nvSpPr>
        <p:spPr/>
        <p:txBody>
          <a:bodyPr/>
          <a:lstStyle/>
          <a:p>
            <a:r>
              <a:rPr lang="en-US" dirty="0"/>
              <a:t>Youth Forum 2021</a:t>
            </a:r>
          </a:p>
        </p:txBody>
      </p:sp>
      <p:sp>
        <p:nvSpPr>
          <p:cNvPr id="3" name="Subtitle 2">
            <a:extLst>
              <a:ext uri="{FF2B5EF4-FFF2-40B4-BE49-F238E27FC236}">
                <a16:creationId xmlns:a16="http://schemas.microsoft.com/office/drawing/2014/main" id="{2C0B0AC4-A481-C540-8001-D00AA09A9C1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FE4B038-CB7F-B74C-8B12-149C179CF600}"/>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747941399"/>
      </p:ext>
    </p:extLst>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E89EC6-C478-1A4A-AC1D-B4C3E2D94521}"/>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17EF9F35-4FF0-AC4C-BF80-8D85440713D2}"/>
              </a:ext>
            </a:extLst>
          </p:cNvPr>
          <p:cNvSpPr>
            <a:spLocks noGrp="1"/>
          </p:cNvSpPr>
          <p:nvPr>
            <p:ph type="title"/>
          </p:nvPr>
        </p:nvSpPr>
        <p:spPr>
          <a:xfrm>
            <a:off x="628650" y="304271"/>
            <a:ext cx="7886700" cy="4019756"/>
          </a:xfrm>
        </p:spPr>
        <p:txBody>
          <a:bodyPr>
            <a:normAutofit/>
          </a:bodyPr>
          <a:lstStyle/>
          <a:p>
            <a:pPr algn="ctr"/>
            <a:r>
              <a:rPr lang="en-US" sz="5400" b="1" dirty="0">
                <a:solidFill>
                  <a:schemeClr val="accent4">
                    <a:lumMod val="60000"/>
                    <a:lumOff val="40000"/>
                  </a:schemeClr>
                </a:solidFill>
                <a:latin typeface="+mn-lt"/>
              </a:rPr>
              <a:t>Lesson 2:</a:t>
            </a:r>
            <a:br>
              <a:rPr lang="en-US" sz="5400" b="1" dirty="0">
                <a:solidFill>
                  <a:schemeClr val="bg1"/>
                </a:solidFill>
                <a:latin typeface="+mn-lt"/>
              </a:rPr>
            </a:br>
            <a:r>
              <a:rPr lang="en-US" sz="5400" b="1" dirty="0">
                <a:solidFill>
                  <a:schemeClr val="bg1"/>
                </a:solidFill>
                <a:latin typeface="+mn-lt"/>
              </a:rPr>
              <a:t>Finding Answers</a:t>
            </a:r>
            <a:br>
              <a:rPr lang="en-US" sz="5400" b="1" dirty="0">
                <a:solidFill>
                  <a:schemeClr val="bg1"/>
                </a:solidFill>
                <a:latin typeface="+mn-lt"/>
              </a:rPr>
            </a:br>
            <a:r>
              <a:rPr lang="en-US" sz="5400" b="1" dirty="0">
                <a:solidFill>
                  <a:schemeClr val="bg1"/>
                </a:solidFill>
                <a:latin typeface="+mn-lt"/>
              </a:rPr>
              <a:t>In The Followers of Christ</a:t>
            </a:r>
          </a:p>
        </p:txBody>
      </p:sp>
    </p:spTree>
    <p:extLst>
      <p:ext uri="{BB962C8B-B14F-4D97-AF65-F5344CB8AC3E}">
        <p14:creationId xmlns:p14="http://schemas.microsoft.com/office/powerpoint/2010/main" val="706018831"/>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D3417-26EC-6B45-A051-24C796EEBC49}"/>
              </a:ext>
            </a:extLst>
          </p:cNvPr>
          <p:cNvSpPr>
            <a:spLocks noGrp="1"/>
          </p:cNvSpPr>
          <p:nvPr>
            <p:ph type="title"/>
          </p:nvPr>
        </p:nvSpPr>
        <p:spPr>
          <a:xfrm>
            <a:off x="628650" y="304271"/>
            <a:ext cx="7886700" cy="3012670"/>
          </a:xfrm>
        </p:spPr>
        <p:txBody>
          <a:bodyPr>
            <a:normAutofit/>
          </a:bodyPr>
          <a:lstStyle/>
          <a:p>
            <a:pPr algn="ctr"/>
            <a:r>
              <a:rPr lang="en-US" sz="4000" b="1" i="1" dirty="0"/>
              <a:t>The Internet Is So Fast, So Full,</a:t>
            </a:r>
            <a:br>
              <a:rPr lang="en-US" sz="4000" b="1" i="1" dirty="0"/>
            </a:br>
            <a:r>
              <a:rPr lang="en-US" sz="4000" b="1" i="1" dirty="0"/>
              <a:t>and So Available…</a:t>
            </a:r>
            <a:br>
              <a:rPr lang="en-US" sz="4000" b="1" i="1" dirty="0"/>
            </a:br>
            <a:br>
              <a:rPr lang="en-US" sz="2400" b="1" i="1" dirty="0"/>
            </a:br>
            <a:r>
              <a:rPr lang="en-US" sz="4800" b="1" i="1" dirty="0">
                <a:solidFill>
                  <a:srgbClr val="0070C0"/>
                </a:solidFill>
              </a:rPr>
              <a:t>Why Ask A Christian?</a:t>
            </a:r>
            <a:endParaRPr lang="en-US" sz="4000" b="1" i="1" dirty="0">
              <a:solidFill>
                <a:srgbClr val="0070C0"/>
              </a:solidFill>
            </a:endParaRPr>
          </a:p>
        </p:txBody>
      </p:sp>
      <p:pic>
        <p:nvPicPr>
          <p:cNvPr id="12" name="Picture 11">
            <a:extLst>
              <a:ext uri="{FF2B5EF4-FFF2-40B4-BE49-F238E27FC236}">
                <a16:creationId xmlns:a16="http://schemas.microsoft.com/office/drawing/2014/main" id="{4C975BB7-3B90-8A4A-866A-2693DF9C1241}"/>
              </a:ext>
            </a:extLst>
          </p:cNvPr>
          <p:cNvPicPr>
            <a:picLocks noChangeAspect="1"/>
          </p:cNvPicPr>
          <p:nvPr/>
        </p:nvPicPr>
        <p:blipFill rotWithShape="1">
          <a:blip r:embed="rId3"/>
          <a:srcRect t="11602" b="15115"/>
          <a:stretch/>
        </p:blipFill>
        <p:spPr>
          <a:xfrm>
            <a:off x="3089459" y="3316941"/>
            <a:ext cx="2965082" cy="2151530"/>
          </a:xfrm>
          <a:prstGeom prst="rect">
            <a:avLst/>
          </a:prstGeom>
        </p:spPr>
      </p:pic>
    </p:spTree>
    <p:extLst>
      <p:ext uri="{BB962C8B-B14F-4D97-AF65-F5344CB8AC3E}">
        <p14:creationId xmlns:p14="http://schemas.microsoft.com/office/powerpoint/2010/main" val="1256748289"/>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707927-9091-7145-9D9C-7651C9912295}"/>
              </a:ext>
            </a:extLst>
          </p:cNvPr>
          <p:cNvPicPr>
            <a:picLocks noChangeAspect="1"/>
          </p:cNvPicPr>
          <p:nvPr/>
        </p:nvPicPr>
        <p:blipFill>
          <a:blip r:embed="rId3"/>
          <a:stretch>
            <a:fillRect/>
          </a:stretch>
        </p:blipFill>
        <p:spPr>
          <a:xfrm>
            <a:off x="3125694" y="2454834"/>
            <a:ext cx="5757392" cy="3013635"/>
          </a:xfrm>
          <a:prstGeom prst="rect">
            <a:avLst/>
          </a:prstGeom>
        </p:spPr>
      </p:pic>
      <p:pic>
        <p:nvPicPr>
          <p:cNvPr id="7" name="Picture 6">
            <a:extLst>
              <a:ext uri="{FF2B5EF4-FFF2-40B4-BE49-F238E27FC236}">
                <a16:creationId xmlns:a16="http://schemas.microsoft.com/office/drawing/2014/main" id="{ABE95200-61B7-FB48-A6B0-AF2E4347A5C9}"/>
              </a:ext>
            </a:extLst>
          </p:cNvPr>
          <p:cNvPicPr>
            <a:picLocks noChangeAspect="1"/>
          </p:cNvPicPr>
          <p:nvPr/>
        </p:nvPicPr>
        <p:blipFill>
          <a:blip r:embed="rId4"/>
          <a:stretch>
            <a:fillRect/>
          </a:stretch>
        </p:blipFill>
        <p:spPr>
          <a:xfrm>
            <a:off x="293221" y="268568"/>
            <a:ext cx="4456408" cy="2779432"/>
          </a:xfrm>
          <a:prstGeom prst="rect">
            <a:avLst/>
          </a:prstGeom>
        </p:spPr>
      </p:pic>
      <p:sp>
        <p:nvSpPr>
          <p:cNvPr id="10" name="Title 2">
            <a:extLst>
              <a:ext uri="{FF2B5EF4-FFF2-40B4-BE49-F238E27FC236}">
                <a16:creationId xmlns:a16="http://schemas.microsoft.com/office/drawing/2014/main" id="{CC854183-AB35-A44E-AE72-D1AC19ACD6DA}"/>
              </a:ext>
            </a:extLst>
          </p:cNvPr>
          <p:cNvSpPr>
            <a:spLocks noGrp="1"/>
          </p:cNvSpPr>
          <p:nvPr>
            <p:ph type="title"/>
          </p:nvPr>
        </p:nvSpPr>
        <p:spPr>
          <a:xfrm>
            <a:off x="4749629" y="304804"/>
            <a:ext cx="4176432" cy="2223324"/>
          </a:xfrm>
        </p:spPr>
        <p:txBody>
          <a:bodyPr>
            <a:normAutofit/>
          </a:bodyPr>
          <a:lstStyle/>
          <a:p>
            <a:pPr algn="ctr"/>
            <a:r>
              <a:rPr lang="en-US" sz="2800" b="1" i="1" dirty="0"/>
              <a:t>The Internet Is So Fast, So Full, and So Available…</a:t>
            </a:r>
            <a:br>
              <a:rPr lang="en-US" sz="2800" b="1" i="1" dirty="0"/>
            </a:br>
            <a:br>
              <a:rPr lang="en-US" sz="2800" b="1" i="1" dirty="0"/>
            </a:br>
            <a:r>
              <a:rPr lang="en-US" sz="3200" b="1" i="1" dirty="0">
                <a:solidFill>
                  <a:srgbClr val="0070C0"/>
                </a:solidFill>
              </a:rPr>
              <a:t>Why Ask A Christian?</a:t>
            </a:r>
            <a:endParaRPr lang="en-US" sz="2800" b="1" i="1" dirty="0">
              <a:solidFill>
                <a:srgbClr val="0070C0"/>
              </a:solidFill>
            </a:endParaRPr>
          </a:p>
        </p:txBody>
      </p:sp>
    </p:spTree>
    <p:extLst>
      <p:ext uri="{BB962C8B-B14F-4D97-AF65-F5344CB8AC3E}">
        <p14:creationId xmlns:p14="http://schemas.microsoft.com/office/powerpoint/2010/main" val="2008127245"/>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D3417-26EC-6B45-A051-24C796EEBC49}"/>
              </a:ext>
            </a:extLst>
          </p:cNvPr>
          <p:cNvSpPr>
            <a:spLocks noGrp="1"/>
          </p:cNvSpPr>
          <p:nvPr>
            <p:ph type="title"/>
          </p:nvPr>
        </p:nvSpPr>
        <p:spPr>
          <a:xfrm>
            <a:off x="556933" y="411845"/>
            <a:ext cx="8120903" cy="4608388"/>
          </a:xfrm>
        </p:spPr>
        <p:txBody>
          <a:bodyPr>
            <a:normAutofit/>
          </a:bodyPr>
          <a:lstStyle/>
          <a:p>
            <a:pPr algn="ctr"/>
            <a:r>
              <a:rPr lang="en-US" sz="4000" b="1" i="1" dirty="0"/>
              <a:t>Why Ask A Christian?</a:t>
            </a:r>
            <a:br>
              <a:rPr lang="en-US" sz="4800" b="1" i="1" dirty="0"/>
            </a:br>
            <a:br>
              <a:rPr lang="en-US" sz="4800" b="1" i="1" dirty="0"/>
            </a:br>
            <a:r>
              <a:rPr lang="en-US" sz="4800" b="1" i="1" dirty="0"/>
              <a:t>Because The Internet </a:t>
            </a:r>
            <a:br>
              <a:rPr lang="en-US" sz="4800" b="1" i="1" dirty="0"/>
            </a:br>
            <a:r>
              <a:rPr lang="en-US" sz="4800" b="1" i="1" dirty="0"/>
              <a:t>Will Not Always Lead You</a:t>
            </a:r>
            <a:br>
              <a:rPr lang="en-US" sz="4800" b="1" i="1" dirty="0"/>
            </a:br>
            <a:r>
              <a:rPr lang="en-US" sz="4800" b="1" i="1" dirty="0"/>
              <a:t> </a:t>
            </a:r>
            <a:r>
              <a:rPr lang="en-US" sz="4800" b="1" i="1" dirty="0">
                <a:solidFill>
                  <a:srgbClr val="0070C0"/>
                </a:solidFill>
              </a:rPr>
              <a:t>In the RIGHT Direction</a:t>
            </a:r>
            <a:r>
              <a:rPr lang="en-US" sz="4800" b="1" i="1" dirty="0"/>
              <a:t>.</a:t>
            </a:r>
            <a:endParaRPr lang="en-US" sz="4000" b="1" i="1" dirty="0"/>
          </a:p>
        </p:txBody>
      </p:sp>
    </p:spTree>
    <p:extLst>
      <p:ext uri="{BB962C8B-B14F-4D97-AF65-F5344CB8AC3E}">
        <p14:creationId xmlns:p14="http://schemas.microsoft.com/office/powerpoint/2010/main" val="1908345309"/>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1E343-FBB3-E644-AFA8-CE330B077BDD}"/>
              </a:ext>
            </a:extLst>
          </p:cNvPr>
          <p:cNvSpPr>
            <a:spLocks noGrp="1"/>
          </p:cNvSpPr>
          <p:nvPr>
            <p:ph type="title"/>
          </p:nvPr>
        </p:nvSpPr>
        <p:spPr/>
        <p:txBody>
          <a:bodyPr/>
          <a:lstStyle/>
          <a:p>
            <a:pPr algn="ctr"/>
            <a:r>
              <a:rPr lang="en-US" dirty="0"/>
              <a:t>3 Essential Bible Lessons</a:t>
            </a:r>
          </a:p>
        </p:txBody>
      </p:sp>
      <p:sp>
        <p:nvSpPr>
          <p:cNvPr id="4" name="Content Placeholder 3">
            <a:extLst>
              <a:ext uri="{FF2B5EF4-FFF2-40B4-BE49-F238E27FC236}">
                <a16:creationId xmlns:a16="http://schemas.microsoft.com/office/drawing/2014/main" id="{06D26417-EFBC-BD42-BA54-C73EDEE9E6D0}"/>
              </a:ext>
            </a:extLst>
          </p:cNvPr>
          <p:cNvSpPr>
            <a:spLocks noGrp="1"/>
          </p:cNvSpPr>
          <p:nvPr>
            <p:ph idx="1"/>
          </p:nvPr>
        </p:nvSpPr>
        <p:spPr>
          <a:xfrm>
            <a:off x="628650" y="1521354"/>
            <a:ext cx="8013326" cy="3626115"/>
          </a:xfrm>
        </p:spPr>
        <p:txBody>
          <a:bodyPr/>
          <a:lstStyle/>
          <a:p>
            <a:r>
              <a:rPr lang="en-US" dirty="0"/>
              <a:t>We Need </a:t>
            </a:r>
            <a:r>
              <a:rPr lang="en-US" b="1" dirty="0">
                <a:solidFill>
                  <a:srgbClr val="0070C0"/>
                </a:solidFill>
              </a:rPr>
              <a:t>The Wisdom </a:t>
            </a:r>
            <a:r>
              <a:rPr lang="en-US" dirty="0"/>
              <a:t>of People Who Are </a:t>
            </a:r>
            <a:r>
              <a:rPr lang="en-US" b="1" dirty="0">
                <a:solidFill>
                  <a:srgbClr val="0070C0"/>
                </a:solidFill>
              </a:rPr>
              <a:t>Older.</a:t>
            </a:r>
          </a:p>
          <a:p>
            <a:pPr lvl="1"/>
            <a:r>
              <a:rPr lang="en-US" dirty="0"/>
              <a:t>1 Kings 12:3-16</a:t>
            </a:r>
          </a:p>
          <a:p>
            <a:r>
              <a:rPr lang="en-US" dirty="0"/>
              <a:t>We Need </a:t>
            </a:r>
            <a:r>
              <a:rPr lang="en-US" b="1" dirty="0">
                <a:solidFill>
                  <a:srgbClr val="0070C0"/>
                </a:solidFill>
              </a:rPr>
              <a:t>The Example </a:t>
            </a:r>
            <a:r>
              <a:rPr lang="en-US" dirty="0"/>
              <a:t>of People Who Are </a:t>
            </a:r>
            <a:r>
              <a:rPr lang="en-US" b="1" dirty="0">
                <a:solidFill>
                  <a:srgbClr val="0070C0"/>
                </a:solidFill>
              </a:rPr>
              <a:t>Christlike.</a:t>
            </a:r>
          </a:p>
          <a:p>
            <a:pPr lvl="1"/>
            <a:r>
              <a:rPr lang="en-US" dirty="0"/>
              <a:t>1 Corinthians 4:14-16, 11:1, Philippians 4:9</a:t>
            </a:r>
          </a:p>
          <a:p>
            <a:r>
              <a:rPr lang="en-US" dirty="0"/>
              <a:t>We Need </a:t>
            </a:r>
            <a:r>
              <a:rPr lang="en-US" b="1" dirty="0">
                <a:solidFill>
                  <a:srgbClr val="0070C0"/>
                </a:solidFill>
              </a:rPr>
              <a:t>The Leadership </a:t>
            </a:r>
            <a:r>
              <a:rPr lang="en-US" dirty="0"/>
              <a:t>of People Who </a:t>
            </a:r>
            <a:r>
              <a:rPr lang="en-US" b="1" dirty="0">
                <a:solidFill>
                  <a:srgbClr val="0070C0"/>
                </a:solidFill>
              </a:rPr>
              <a:t>Care The Most About Our Souls.</a:t>
            </a:r>
          </a:p>
          <a:p>
            <a:pPr lvl="1"/>
            <a:r>
              <a:rPr lang="en-US" dirty="0"/>
              <a:t>Hebrews 13:7,17</a:t>
            </a:r>
          </a:p>
          <a:p>
            <a:pPr lvl="1"/>
            <a:endParaRPr lang="en-US" dirty="0"/>
          </a:p>
        </p:txBody>
      </p:sp>
    </p:spTree>
    <p:extLst>
      <p:ext uri="{BB962C8B-B14F-4D97-AF65-F5344CB8AC3E}">
        <p14:creationId xmlns:p14="http://schemas.microsoft.com/office/powerpoint/2010/main" val="315000726"/>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372D-FE8A-3D4A-8787-CBB1E5506F7E}"/>
              </a:ext>
            </a:extLst>
          </p:cNvPr>
          <p:cNvSpPr>
            <a:spLocks noGrp="1"/>
          </p:cNvSpPr>
          <p:nvPr>
            <p:ph type="title"/>
          </p:nvPr>
        </p:nvSpPr>
        <p:spPr/>
        <p:txBody>
          <a:bodyPr/>
          <a:lstStyle/>
          <a:p>
            <a:pPr algn="ctr"/>
            <a:r>
              <a:rPr lang="en-US" dirty="0"/>
              <a:t>Finding A Follower To Imitate</a:t>
            </a:r>
          </a:p>
        </p:txBody>
      </p:sp>
      <p:sp>
        <p:nvSpPr>
          <p:cNvPr id="3" name="Content Placeholder 2">
            <a:extLst>
              <a:ext uri="{FF2B5EF4-FFF2-40B4-BE49-F238E27FC236}">
                <a16:creationId xmlns:a16="http://schemas.microsoft.com/office/drawing/2014/main" id="{9CD40C8F-7CA0-814A-A71A-3F1A198294D6}"/>
              </a:ext>
            </a:extLst>
          </p:cNvPr>
          <p:cNvSpPr>
            <a:spLocks noGrp="1"/>
          </p:cNvSpPr>
          <p:nvPr>
            <p:ph idx="1"/>
          </p:nvPr>
        </p:nvSpPr>
        <p:spPr>
          <a:xfrm>
            <a:off x="628650" y="1521354"/>
            <a:ext cx="8102974" cy="3626115"/>
          </a:xfrm>
        </p:spPr>
        <p:txBody>
          <a:bodyPr>
            <a:normAutofit/>
          </a:bodyPr>
          <a:lstStyle/>
          <a:p>
            <a:r>
              <a:rPr lang="en-US" u="sng" dirty="0"/>
              <a:t>A Christian</a:t>
            </a:r>
            <a:r>
              <a:rPr lang="en-US" dirty="0"/>
              <a:t> Who Wants Nothing But The Best For You.</a:t>
            </a:r>
          </a:p>
          <a:p>
            <a:pPr lvl="1"/>
            <a:r>
              <a:rPr lang="en-US" dirty="0"/>
              <a:t>Shawn Bain/Paul &amp; Timothy</a:t>
            </a:r>
          </a:p>
          <a:p>
            <a:r>
              <a:rPr lang="en-US" u="sng" dirty="0"/>
              <a:t>A Christian</a:t>
            </a:r>
            <a:r>
              <a:rPr lang="en-US" dirty="0"/>
              <a:t> With Results You’d Love To Duplicate.</a:t>
            </a:r>
          </a:p>
          <a:p>
            <a:pPr lvl="1"/>
            <a:r>
              <a:rPr lang="en-US" dirty="0"/>
              <a:t>David Banning / Hebrews 13:7</a:t>
            </a:r>
          </a:p>
          <a:p>
            <a:r>
              <a:rPr lang="en-US" u="sng" dirty="0"/>
              <a:t>A Christian</a:t>
            </a:r>
            <a:r>
              <a:rPr lang="en-US" dirty="0"/>
              <a:t> Who Is A Spiritual Leader.</a:t>
            </a:r>
          </a:p>
          <a:p>
            <a:pPr lvl="1"/>
            <a:r>
              <a:rPr lang="en-US" dirty="0"/>
              <a:t>Brother Webb, Marty Pickup / Hebrews 13:17</a:t>
            </a:r>
          </a:p>
          <a:p>
            <a:r>
              <a:rPr lang="en-US" u="sng" dirty="0"/>
              <a:t>A Christian</a:t>
            </a:r>
            <a:r>
              <a:rPr lang="en-US" dirty="0"/>
              <a:t> Who Embodies Christ Face to Face.</a:t>
            </a:r>
          </a:p>
          <a:p>
            <a:pPr lvl="1"/>
            <a:r>
              <a:rPr lang="en-US" dirty="0"/>
              <a:t>Shawn Bain, Leroy Shumake / Hebrews 13:24</a:t>
            </a:r>
          </a:p>
        </p:txBody>
      </p:sp>
    </p:spTree>
    <p:extLst>
      <p:ext uri="{BB962C8B-B14F-4D97-AF65-F5344CB8AC3E}">
        <p14:creationId xmlns:p14="http://schemas.microsoft.com/office/powerpoint/2010/main" val="4167751501"/>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EB5E5-6DFB-014D-9483-CA4AB41F6115}"/>
              </a:ext>
            </a:extLst>
          </p:cNvPr>
          <p:cNvSpPr>
            <a:spLocks noGrp="1"/>
          </p:cNvSpPr>
          <p:nvPr>
            <p:ph type="title"/>
          </p:nvPr>
        </p:nvSpPr>
        <p:spPr/>
        <p:txBody>
          <a:bodyPr/>
          <a:lstStyle/>
          <a:p>
            <a:r>
              <a:rPr lang="en-US" dirty="0"/>
              <a:t>Some Questions I’m Really Glad I Asked…</a:t>
            </a:r>
          </a:p>
        </p:txBody>
      </p:sp>
      <p:sp>
        <p:nvSpPr>
          <p:cNvPr id="5" name="Oval Callout 4">
            <a:extLst>
              <a:ext uri="{FF2B5EF4-FFF2-40B4-BE49-F238E27FC236}">
                <a16:creationId xmlns:a16="http://schemas.microsoft.com/office/drawing/2014/main" id="{7768B339-637B-074C-9546-74F999F15A52}"/>
              </a:ext>
            </a:extLst>
          </p:cNvPr>
          <p:cNvSpPr/>
          <p:nvPr/>
        </p:nvSpPr>
        <p:spPr>
          <a:xfrm>
            <a:off x="1147480" y="1162766"/>
            <a:ext cx="2850776" cy="1849375"/>
          </a:xfrm>
          <a:prstGeom prst="wedgeEllipseCallout">
            <a:avLst>
              <a:gd name="adj1" fmla="val -35298"/>
              <a:gd name="adj2" fmla="val 75103"/>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rPr>
              <a:t>What career should I pursue?</a:t>
            </a:r>
          </a:p>
        </p:txBody>
      </p:sp>
      <p:sp>
        <p:nvSpPr>
          <p:cNvPr id="6" name="Rectangular Callout 5">
            <a:extLst>
              <a:ext uri="{FF2B5EF4-FFF2-40B4-BE49-F238E27FC236}">
                <a16:creationId xmlns:a16="http://schemas.microsoft.com/office/drawing/2014/main" id="{0A480A4A-906F-3549-BC5E-00116679927A}"/>
              </a:ext>
            </a:extLst>
          </p:cNvPr>
          <p:cNvSpPr/>
          <p:nvPr/>
        </p:nvSpPr>
        <p:spPr>
          <a:xfrm>
            <a:off x="4839821" y="1406266"/>
            <a:ext cx="3603812" cy="1552302"/>
          </a:xfrm>
          <a:prstGeom prst="wedgeRectCallout">
            <a:avLst>
              <a:gd name="adj1" fmla="val 31904"/>
              <a:gd name="adj2" fmla="val 87508"/>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75000"/>
                  </a:schemeClr>
                </a:solidFill>
              </a:rPr>
              <a:t>Is instrumental music for worship really wrong? </a:t>
            </a:r>
          </a:p>
        </p:txBody>
      </p:sp>
      <p:sp>
        <p:nvSpPr>
          <p:cNvPr id="7" name="Cloud Callout 6">
            <a:extLst>
              <a:ext uri="{FF2B5EF4-FFF2-40B4-BE49-F238E27FC236}">
                <a16:creationId xmlns:a16="http://schemas.microsoft.com/office/drawing/2014/main" id="{3E413782-4B2F-6C47-8EBF-334244FAE8A0}"/>
              </a:ext>
            </a:extLst>
          </p:cNvPr>
          <p:cNvSpPr/>
          <p:nvPr/>
        </p:nvSpPr>
        <p:spPr>
          <a:xfrm>
            <a:off x="2321858" y="3206935"/>
            <a:ext cx="4213412" cy="2005450"/>
          </a:xfrm>
          <a:prstGeom prst="cloudCallou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Did Jesus really rise from the dead?</a:t>
            </a:r>
          </a:p>
        </p:txBody>
      </p:sp>
    </p:spTree>
    <p:extLst>
      <p:ext uri="{BB962C8B-B14F-4D97-AF65-F5344CB8AC3E}">
        <p14:creationId xmlns:p14="http://schemas.microsoft.com/office/powerpoint/2010/main" val="15495726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81F4-FAB9-1547-B9A7-F5786E87B1F0}"/>
              </a:ext>
            </a:extLst>
          </p:cNvPr>
          <p:cNvSpPr>
            <a:spLocks noGrp="1"/>
          </p:cNvSpPr>
          <p:nvPr>
            <p:ph type="title"/>
          </p:nvPr>
        </p:nvSpPr>
        <p:spPr/>
        <p:txBody>
          <a:bodyPr/>
          <a:lstStyle/>
          <a:p>
            <a:pPr algn="ctr"/>
            <a:r>
              <a:rPr lang="en-US" dirty="0"/>
              <a:t>When I Look For Answers</a:t>
            </a:r>
            <a:br>
              <a:rPr lang="en-US" dirty="0"/>
            </a:br>
            <a:r>
              <a:rPr lang="en-US" dirty="0"/>
              <a:t> In Followers of Christ…</a:t>
            </a:r>
          </a:p>
        </p:txBody>
      </p:sp>
      <p:grpSp>
        <p:nvGrpSpPr>
          <p:cNvPr id="12" name="Group 11">
            <a:extLst>
              <a:ext uri="{FF2B5EF4-FFF2-40B4-BE49-F238E27FC236}">
                <a16:creationId xmlns:a16="http://schemas.microsoft.com/office/drawing/2014/main" id="{6CD2C068-20F7-1B4C-9711-D11711223E17}"/>
              </a:ext>
            </a:extLst>
          </p:cNvPr>
          <p:cNvGrpSpPr/>
          <p:nvPr/>
        </p:nvGrpSpPr>
        <p:grpSpPr>
          <a:xfrm>
            <a:off x="4351797" y="1610998"/>
            <a:ext cx="3944476" cy="1077260"/>
            <a:chOff x="4351797" y="1485495"/>
            <a:chExt cx="3944476" cy="1077260"/>
          </a:xfrm>
        </p:grpSpPr>
        <p:pic>
          <p:nvPicPr>
            <p:cNvPr id="9" name="Picture 8">
              <a:extLst>
                <a:ext uri="{FF2B5EF4-FFF2-40B4-BE49-F238E27FC236}">
                  <a16:creationId xmlns:a16="http://schemas.microsoft.com/office/drawing/2014/main" id="{95623630-397B-DE4A-A6A6-9C9EB126DD27}"/>
                </a:ext>
              </a:extLst>
            </p:cNvPr>
            <p:cNvPicPr>
              <a:picLocks noChangeAspect="1"/>
            </p:cNvPicPr>
            <p:nvPr/>
          </p:nvPicPr>
          <p:blipFill rotWithShape="1">
            <a:blip r:embed="rId3"/>
            <a:srcRect l="22286" t="16489" r="22810" b="25821"/>
            <a:stretch/>
          </p:blipFill>
          <p:spPr>
            <a:xfrm>
              <a:off x="6399678" y="1521355"/>
              <a:ext cx="1896595" cy="1041400"/>
            </a:xfrm>
            <a:prstGeom prst="rect">
              <a:avLst/>
            </a:prstGeom>
          </p:spPr>
        </p:pic>
        <p:pic>
          <p:nvPicPr>
            <p:cNvPr id="11" name="Picture 10">
              <a:extLst>
                <a:ext uri="{FF2B5EF4-FFF2-40B4-BE49-F238E27FC236}">
                  <a16:creationId xmlns:a16="http://schemas.microsoft.com/office/drawing/2014/main" id="{00492AB7-A090-D64F-A6FB-512DC6804AA3}"/>
                </a:ext>
              </a:extLst>
            </p:cNvPr>
            <p:cNvPicPr>
              <a:picLocks noChangeAspect="1"/>
            </p:cNvPicPr>
            <p:nvPr/>
          </p:nvPicPr>
          <p:blipFill rotWithShape="1">
            <a:blip r:embed="rId4"/>
            <a:srcRect l="16089" t="13131" r="18726" b="15782"/>
            <a:stretch/>
          </p:blipFill>
          <p:spPr>
            <a:xfrm>
              <a:off x="4351797" y="1485495"/>
              <a:ext cx="1762129" cy="1076156"/>
            </a:xfrm>
            <a:prstGeom prst="rect">
              <a:avLst/>
            </a:prstGeom>
          </p:spPr>
        </p:pic>
      </p:grpSp>
      <p:sp>
        <p:nvSpPr>
          <p:cNvPr id="13" name="TextBox 12">
            <a:extLst>
              <a:ext uri="{FF2B5EF4-FFF2-40B4-BE49-F238E27FC236}">
                <a16:creationId xmlns:a16="http://schemas.microsoft.com/office/drawing/2014/main" id="{66C058AB-05C5-8149-8BFE-23D2C74501FC}"/>
              </a:ext>
            </a:extLst>
          </p:cNvPr>
          <p:cNvSpPr txBox="1"/>
          <p:nvPr/>
        </p:nvSpPr>
        <p:spPr>
          <a:xfrm>
            <a:off x="628650" y="1610998"/>
            <a:ext cx="7457515" cy="1817164"/>
          </a:xfrm>
          <a:prstGeom prst="rect">
            <a:avLst/>
          </a:prstGeom>
          <a:noFill/>
        </p:spPr>
        <p:txBody>
          <a:bodyPr wrap="square" rtlCol="0">
            <a:spAutoFit/>
          </a:bodyPr>
          <a:lstStyle/>
          <a:p>
            <a:r>
              <a:rPr lang="en-US" sz="2800" dirty="0"/>
              <a:t>• I Get </a:t>
            </a:r>
            <a:r>
              <a:rPr lang="en-US" sz="3600" b="1" i="1" dirty="0"/>
              <a:t>Answers+</a:t>
            </a:r>
          </a:p>
          <a:p>
            <a:pPr lvl="1"/>
            <a:r>
              <a:rPr lang="en-US" sz="2400" dirty="0"/>
              <a:t>Luke 10:29, 37</a:t>
            </a:r>
          </a:p>
          <a:p>
            <a:pPr lvl="1"/>
            <a:r>
              <a:rPr lang="en-US" sz="2400" dirty="0"/>
              <a:t>Luke 20:22-26</a:t>
            </a:r>
          </a:p>
          <a:p>
            <a:endParaRPr lang="en-US" dirty="0"/>
          </a:p>
          <a:p>
            <a:endParaRPr lang="en-US" dirty="0"/>
          </a:p>
        </p:txBody>
      </p:sp>
      <p:sp>
        <p:nvSpPr>
          <p:cNvPr id="14" name="TextBox 13">
            <a:extLst>
              <a:ext uri="{FF2B5EF4-FFF2-40B4-BE49-F238E27FC236}">
                <a16:creationId xmlns:a16="http://schemas.microsoft.com/office/drawing/2014/main" id="{31C29001-A762-7249-835B-F1C0B4D48624}"/>
              </a:ext>
            </a:extLst>
          </p:cNvPr>
          <p:cNvSpPr txBox="1"/>
          <p:nvPr/>
        </p:nvSpPr>
        <p:spPr>
          <a:xfrm>
            <a:off x="628650" y="2927595"/>
            <a:ext cx="6598023" cy="1323439"/>
          </a:xfrm>
          <a:prstGeom prst="rect">
            <a:avLst/>
          </a:prstGeom>
          <a:noFill/>
        </p:spPr>
        <p:txBody>
          <a:bodyPr wrap="square" rtlCol="0">
            <a:spAutoFit/>
          </a:bodyPr>
          <a:lstStyle/>
          <a:p>
            <a:r>
              <a:rPr lang="en-US" sz="2800" dirty="0"/>
              <a:t>• I Get </a:t>
            </a:r>
            <a:r>
              <a:rPr lang="en-US" sz="3200" b="1" i="1" dirty="0"/>
              <a:t>Answers</a:t>
            </a:r>
            <a:r>
              <a:rPr lang="en-US" sz="2800" dirty="0"/>
              <a:t> That Are Counter-Cultural.</a:t>
            </a:r>
          </a:p>
          <a:p>
            <a:pPr lvl="1"/>
            <a:r>
              <a:rPr lang="en-US" sz="2400" dirty="0"/>
              <a:t>Matthew 5:11-12</a:t>
            </a:r>
          </a:p>
          <a:p>
            <a:pPr lvl="1"/>
            <a:r>
              <a:rPr lang="en-US" sz="2400" dirty="0"/>
              <a:t>John 15:18-20</a:t>
            </a:r>
          </a:p>
        </p:txBody>
      </p:sp>
      <p:sp>
        <p:nvSpPr>
          <p:cNvPr id="15" name="TextBox 14">
            <a:extLst>
              <a:ext uri="{FF2B5EF4-FFF2-40B4-BE49-F238E27FC236}">
                <a16:creationId xmlns:a16="http://schemas.microsoft.com/office/drawing/2014/main" id="{E0B34B7A-3225-574E-86D2-7330C745B937}"/>
              </a:ext>
            </a:extLst>
          </p:cNvPr>
          <p:cNvSpPr txBox="1"/>
          <p:nvPr/>
        </p:nvSpPr>
        <p:spPr>
          <a:xfrm>
            <a:off x="628650" y="4190440"/>
            <a:ext cx="6330202" cy="1170192"/>
          </a:xfrm>
          <a:prstGeom prst="rect">
            <a:avLst/>
          </a:prstGeom>
          <a:noFill/>
        </p:spPr>
        <p:txBody>
          <a:bodyPr wrap="square" rtlCol="0">
            <a:spAutoFit/>
          </a:bodyPr>
          <a:lstStyle/>
          <a:p>
            <a:r>
              <a:rPr lang="en-US" sz="2800" dirty="0"/>
              <a:t>• I Get </a:t>
            </a:r>
            <a:r>
              <a:rPr lang="en-US" sz="3200" b="1" i="1" dirty="0"/>
              <a:t>Answers</a:t>
            </a:r>
            <a:r>
              <a:rPr lang="en-US" sz="2800" dirty="0"/>
              <a:t> To Avoid Pain &amp; Regret.</a:t>
            </a:r>
          </a:p>
          <a:p>
            <a:pPr lvl="1"/>
            <a:r>
              <a:rPr lang="en-US" sz="2400" dirty="0"/>
              <a:t>Eccl. 11:9-12:1</a:t>
            </a:r>
          </a:p>
          <a:p>
            <a:endParaRPr lang="en-US" dirty="0"/>
          </a:p>
        </p:txBody>
      </p:sp>
    </p:spTree>
    <p:extLst>
      <p:ext uri="{BB962C8B-B14F-4D97-AF65-F5344CB8AC3E}">
        <p14:creationId xmlns:p14="http://schemas.microsoft.com/office/powerpoint/2010/main" val="165300014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1608</Words>
  <Application>Microsoft Office PowerPoint</Application>
  <PresentationFormat>On-screen Show (16:10)</PresentationFormat>
  <Paragraphs>168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Youth Forum 2021</vt:lpstr>
      <vt:lpstr>Lesson 2: Finding Answers In The Followers of Christ</vt:lpstr>
      <vt:lpstr>The Internet Is So Fast, So Full, and So Available…  Why Ask A Christian?</vt:lpstr>
      <vt:lpstr>The Internet Is So Fast, So Full, and So Available…  Why Ask A Christian?</vt:lpstr>
      <vt:lpstr>Why Ask A Christian?  Because The Internet  Will Not Always Lead You  In the RIGHT Direction.</vt:lpstr>
      <vt:lpstr>3 Essential Bible Lessons</vt:lpstr>
      <vt:lpstr>Finding A Follower To Imitate</vt:lpstr>
      <vt:lpstr>Some Questions I’m Really Glad I Asked…</vt:lpstr>
      <vt:lpstr>When I Look For Answers  In Followers of Christ…</vt:lpstr>
      <vt:lpstr>Avoiding The Pain &amp; Regret: Eccl. 11:9-12:1</vt:lpstr>
      <vt:lpstr>Case Study: Timothy Found Answers With Paul</vt:lpstr>
      <vt:lpstr>Case Study: Timothy Found Answers In Paul</vt:lpstr>
      <vt:lpstr>We Are Surrounded By Wonderful Christians With Wonderful Answers.   In Each Section, List A Bible Character &amp; A Christian You Know Can Provide Great Answers…</vt:lpstr>
      <vt:lpstr>The Answers Are RIGHT THERE!  Grab Them!</vt:lpstr>
      <vt:lpstr>There Are Answers  To Important Questions</vt:lpstr>
      <vt:lpstr>There Are Answers  To Sad Questions</vt:lpstr>
      <vt:lpstr>   You can txt us any question,         any time, about anything.     859-537-8142   Phillip Shumake     347-446-9319    Bill Sanchez     651-263-4927   Erik Borlaug</vt:lpstr>
      <vt:lpstr>20 As they were passing by in the morning, they saw the fig tree withered from the roots up. 21 Being reminded, Peter said to Him, “Rabbi, look, the fig tree which You cursed has withered.”  22 And Jesus answered saying to them,  “Have faith in God.”  Mark 11:20-22</vt:lpstr>
      <vt:lpstr>Youth Forum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Forum 2021</dc:title>
  <dc:creator>Phillip Shumake</dc:creator>
  <cp:lastModifiedBy>Brad Beutjer</cp:lastModifiedBy>
  <cp:revision>109</cp:revision>
  <cp:lastPrinted>2021-04-15T16:08:30Z</cp:lastPrinted>
  <dcterms:created xsi:type="dcterms:W3CDTF">2021-03-29T14:57:31Z</dcterms:created>
  <dcterms:modified xsi:type="dcterms:W3CDTF">2021-04-16T17:28:13Z</dcterms:modified>
</cp:coreProperties>
</file>