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sldIdLst>
    <p:sldId id="258" r:id="rId2"/>
    <p:sldId id="259" r:id="rId3"/>
    <p:sldId id="260" r:id="rId4"/>
    <p:sldId id="261" r:id="rId5"/>
    <p:sldId id="257" r:id="rId6"/>
    <p:sldId id="256" r:id="rId7"/>
    <p:sldId id="262" r:id="rId8"/>
    <p:sldId id="263" r:id="rId9"/>
    <p:sldId id="264" r:id="rId10"/>
    <p:sldId id="265" r:id="rId11"/>
    <p:sldId id="266" r:id="rId12"/>
    <p:sldId id="267" r:id="rId13"/>
    <p:sldId id="268" r:id="rId14"/>
    <p:sldId id="269" r:id="rId1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1A3D39A-D60E-6742-A1EB-37A1AD79D399}">
          <p14:sldIdLst>
            <p14:sldId id="258"/>
            <p14:sldId id="259"/>
            <p14:sldId id="260"/>
            <p14:sldId id="261"/>
            <p14:sldId id="257"/>
            <p14:sldId id="256"/>
            <p14:sldId id="262"/>
            <p14:sldId id="263"/>
            <p14:sldId id="264"/>
            <p14:sldId id="265"/>
            <p14:sldId id="266"/>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3"/>
  </p:normalViewPr>
  <p:slideViewPr>
    <p:cSldViewPr snapToGrid="0" snapToObjects="1">
      <p:cViewPr>
        <p:scale>
          <a:sx n="124" d="100"/>
          <a:sy n="124" d="100"/>
        </p:scale>
        <p:origin x="144"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3E3CD2-3CA6-4686-9AF8-061C2AB6F3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5B48B8-DEB2-4F3A-9133-1EEA6D1AE8D1}">
      <dgm:prSet/>
      <dgm:spPr/>
      <dgm:t>
        <a:bodyPr/>
        <a:lstStyle/>
        <a:p>
          <a:pPr algn="ctr"/>
          <a:r>
            <a:rPr lang="en-US" dirty="0"/>
            <a:t>People are always going to have an issue with who Jesus is, what He’s done, and what it says about them. He will not compromise His mission because of other’s issues. </a:t>
          </a:r>
        </a:p>
      </dgm:t>
    </dgm:pt>
    <dgm:pt modelId="{FFA57FC0-ED7D-4B22-863E-422DD52A0A7C}" type="parTrans" cxnId="{3AD6D61A-8029-4D5D-A63F-92A95229C50A}">
      <dgm:prSet/>
      <dgm:spPr/>
      <dgm:t>
        <a:bodyPr/>
        <a:lstStyle/>
        <a:p>
          <a:endParaRPr lang="en-US"/>
        </a:p>
      </dgm:t>
    </dgm:pt>
    <dgm:pt modelId="{C26760D9-CFAE-4E0F-8EE7-1887AB94DCCB}" type="sibTrans" cxnId="{3AD6D61A-8029-4D5D-A63F-92A95229C50A}">
      <dgm:prSet/>
      <dgm:spPr/>
      <dgm:t>
        <a:bodyPr/>
        <a:lstStyle/>
        <a:p>
          <a:endParaRPr lang="en-US"/>
        </a:p>
      </dgm:t>
    </dgm:pt>
    <dgm:pt modelId="{ECF1E64D-BC51-4D0F-91CF-A6EAD397BD6B}">
      <dgm:prSet/>
      <dgm:spPr/>
      <dgm:t>
        <a:bodyPr/>
        <a:lstStyle/>
        <a:p>
          <a:pPr algn="ctr"/>
          <a:r>
            <a:rPr lang="en-US" dirty="0"/>
            <a:t>If people had issues with Jesus, they’ll have them with His disciples as well. </a:t>
          </a:r>
        </a:p>
      </dgm:t>
    </dgm:pt>
    <dgm:pt modelId="{72E19E76-EC2E-4ACD-8777-BA9C90355C15}" type="parTrans" cxnId="{2868AAC1-6DD0-43B7-85B4-43F2D4F8239B}">
      <dgm:prSet/>
      <dgm:spPr/>
      <dgm:t>
        <a:bodyPr/>
        <a:lstStyle/>
        <a:p>
          <a:endParaRPr lang="en-US"/>
        </a:p>
      </dgm:t>
    </dgm:pt>
    <dgm:pt modelId="{29EAA6D3-674D-4578-9D4D-FDF64C619310}" type="sibTrans" cxnId="{2868AAC1-6DD0-43B7-85B4-43F2D4F8239B}">
      <dgm:prSet/>
      <dgm:spPr/>
      <dgm:t>
        <a:bodyPr/>
        <a:lstStyle/>
        <a:p>
          <a:endParaRPr lang="en-US"/>
        </a:p>
      </dgm:t>
    </dgm:pt>
    <dgm:pt modelId="{118F7BD8-B1C1-4496-9F1E-2E425809324A}">
      <dgm:prSet/>
      <dgm:spPr/>
      <dgm:t>
        <a:bodyPr/>
        <a:lstStyle/>
        <a:p>
          <a:pPr algn="ctr"/>
          <a:r>
            <a:rPr lang="en-US" dirty="0"/>
            <a:t>If I leave my doubts unaddressed, they’ll graduate from inquiries about Who Jesus is to wanting Him as far away from me as possible. </a:t>
          </a:r>
        </a:p>
      </dgm:t>
    </dgm:pt>
    <dgm:pt modelId="{B5C82A7D-6AAF-4900-B8E9-31FF2F023CD4}" type="parTrans" cxnId="{F0D0A66A-2569-4D55-9B9A-99063DBB3EA2}">
      <dgm:prSet/>
      <dgm:spPr/>
      <dgm:t>
        <a:bodyPr/>
        <a:lstStyle/>
        <a:p>
          <a:endParaRPr lang="en-US"/>
        </a:p>
      </dgm:t>
    </dgm:pt>
    <dgm:pt modelId="{9486B45F-5D6B-4BE6-9B7D-AD9F20869E65}" type="sibTrans" cxnId="{F0D0A66A-2569-4D55-9B9A-99063DBB3EA2}">
      <dgm:prSet/>
      <dgm:spPr/>
      <dgm:t>
        <a:bodyPr/>
        <a:lstStyle/>
        <a:p>
          <a:endParaRPr lang="en-US"/>
        </a:p>
      </dgm:t>
    </dgm:pt>
    <dgm:pt modelId="{5F1016E5-FEC7-40AB-98A9-B2CD10CFA041}">
      <dgm:prSet/>
      <dgm:spPr/>
      <dgm:t>
        <a:bodyPr/>
        <a:lstStyle/>
        <a:p>
          <a:pPr algn="ctr"/>
          <a:r>
            <a:rPr lang="en-US" dirty="0"/>
            <a:t>Jesus, despite our issues, continues to call us to have a relationship with Him. He doesn’t close the door on us. That’s part of the Good news. </a:t>
          </a:r>
        </a:p>
      </dgm:t>
    </dgm:pt>
    <dgm:pt modelId="{12DCC678-10BE-4305-B050-7F82C141DEB7}" type="parTrans" cxnId="{E4194295-8337-4FE3-9056-7BEEB9DE4BA6}">
      <dgm:prSet/>
      <dgm:spPr/>
      <dgm:t>
        <a:bodyPr/>
        <a:lstStyle/>
        <a:p>
          <a:endParaRPr lang="en-US"/>
        </a:p>
      </dgm:t>
    </dgm:pt>
    <dgm:pt modelId="{8B6BB270-52C0-4BAB-B23A-F312D0B5E7FA}" type="sibTrans" cxnId="{E4194295-8337-4FE3-9056-7BEEB9DE4BA6}">
      <dgm:prSet/>
      <dgm:spPr/>
      <dgm:t>
        <a:bodyPr/>
        <a:lstStyle/>
        <a:p>
          <a:endParaRPr lang="en-US"/>
        </a:p>
      </dgm:t>
    </dgm:pt>
    <dgm:pt modelId="{CF9D4E71-5CFA-FD42-A503-6FDAD4E586B1}" type="pres">
      <dgm:prSet presAssocID="{2F3E3CD2-3CA6-4686-9AF8-061C2AB6F3FC}" presName="linear" presStyleCnt="0">
        <dgm:presLayoutVars>
          <dgm:animLvl val="lvl"/>
          <dgm:resizeHandles val="exact"/>
        </dgm:presLayoutVars>
      </dgm:prSet>
      <dgm:spPr/>
    </dgm:pt>
    <dgm:pt modelId="{6833A739-E210-2647-B643-8007295CE0C4}" type="pres">
      <dgm:prSet presAssocID="{895B48B8-DEB2-4F3A-9133-1EEA6D1AE8D1}" presName="parentText" presStyleLbl="node1" presStyleIdx="0" presStyleCnt="4">
        <dgm:presLayoutVars>
          <dgm:chMax val="0"/>
          <dgm:bulletEnabled val="1"/>
        </dgm:presLayoutVars>
      </dgm:prSet>
      <dgm:spPr/>
    </dgm:pt>
    <dgm:pt modelId="{66BB8277-9B11-AB45-80CC-1A1E2CDF6977}" type="pres">
      <dgm:prSet presAssocID="{C26760D9-CFAE-4E0F-8EE7-1887AB94DCCB}" presName="spacer" presStyleCnt="0"/>
      <dgm:spPr/>
    </dgm:pt>
    <dgm:pt modelId="{5B26CA55-7A64-D641-A424-F0051A04EF11}" type="pres">
      <dgm:prSet presAssocID="{ECF1E64D-BC51-4D0F-91CF-A6EAD397BD6B}" presName="parentText" presStyleLbl="node1" presStyleIdx="1" presStyleCnt="4">
        <dgm:presLayoutVars>
          <dgm:chMax val="0"/>
          <dgm:bulletEnabled val="1"/>
        </dgm:presLayoutVars>
      </dgm:prSet>
      <dgm:spPr/>
    </dgm:pt>
    <dgm:pt modelId="{E11E5159-C56B-5848-99DF-814E82FDBFB1}" type="pres">
      <dgm:prSet presAssocID="{29EAA6D3-674D-4578-9D4D-FDF64C619310}" presName="spacer" presStyleCnt="0"/>
      <dgm:spPr/>
    </dgm:pt>
    <dgm:pt modelId="{98CAAB9F-34D0-6046-8199-F79267720371}" type="pres">
      <dgm:prSet presAssocID="{118F7BD8-B1C1-4496-9F1E-2E425809324A}" presName="parentText" presStyleLbl="node1" presStyleIdx="2" presStyleCnt="4">
        <dgm:presLayoutVars>
          <dgm:chMax val="0"/>
          <dgm:bulletEnabled val="1"/>
        </dgm:presLayoutVars>
      </dgm:prSet>
      <dgm:spPr/>
    </dgm:pt>
    <dgm:pt modelId="{92D3D1F2-AF9E-6248-B60A-D80344387B4C}" type="pres">
      <dgm:prSet presAssocID="{9486B45F-5D6B-4BE6-9B7D-AD9F20869E65}" presName="spacer" presStyleCnt="0"/>
      <dgm:spPr/>
    </dgm:pt>
    <dgm:pt modelId="{82DB5676-64B4-A940-A899-87EFC5E8F548}" type="pres">
      <dgm:prSet presAssocID="{5F1016E5-FEC7-40AB-98A9-B2CD10CFA041}" presName="parentText" presStyleLbl="node1" presStyleIdx="3" presStyleCnt="4">
        <dgm:presLayoutVars>
          <dgm:chMax val="0"/>
          <dgm:bulletEnabled val="1"/>
        </dgm:presLayoutVars>
      </dgm:prSet>
      <dgm:spPr/>
    </dgm:pt>
  </dgm:ptLst>
  <dgm:cxnLst>
    <dgm:cxn modelId="{5CF5ED12-B996-4B4A-B1B8-7FC11792633C}" type="presOf" srcId="{2F3E3CD2-3CA6-4686-9AF8-061C2AB6F3FC}" destId="{CF9D4E71-5CFA-FD42-A503-6FDAD4E586B1}" srcOrd="0" destOrd="0" presId="urn:microsoft.com/office/officeart/2005/8/layout/vList2"/>
    <dgm:cxn modelId="{3AD6D61A-8029-4D5D-A63F-92A95229C50A}" srcId="{2F3E3CD2-3CA6-4686-9AF8-061C2AB6F3FC}" destId="{895B48B8-DEB2-4F3A-9133-1EEA6D1AE8D1}" srcOrd="0" destOrd="0" parTransId="{FFA57FC0-ED7D-4B22-863E-422DD52A0A7C}" sibTransId="{C26760D9-CFAE-4E0F-8EE7-1887AB94DCCB}"/>
    <dgm:cxn modelId="{6EDD8640-BF07-8E44-B429-5E04D0FA8329}" type="presOf" srcId="{895B48B8-DEB2-4F3A-9133-1EEA6D1AE8D1}" destId="{6833A739-E210-2647-B643-8007295CE0C4}" srcOrd="0" destOrd="0" presId="urn:microsoft.com/office/officeart/2005/8/layout/vList2"/>
    <dgm:cxn modelId="{F0D0A66A-2569-4D55-9B9A-99063DBB3EA2}" srcId="{2F3E3CD2-3CA6-4686-9AF8-061C2AB6F3FC}" destId="{118F7BD8-B1C1-4496-9F1E-2E425809324A}" srcOrd="2" destOrd="0" parTransId="{B5C82A7D-6AAF-4900-B8E9-31FF2F023CD4}" sibTransId="{9486B45F-5D6B-4BE6-9B7D-AD9F20869E65}"/>
    <dgm:cxn modelId="{C14E688D-B3F7-4340-BDF9-44735CED7E67}" type="presOf" srcId="{5F1016E5-FEC7-40AB-98A9-B2CD10CFA041}" destId="{82DB5676-64B4-A940-A899-87EFC5E8F548}" srcOrd="0" destOrd="0" presId="urn:microsoft.com/office/officeart/2005/8/layout/vList2"/>
    <dgm:cxn modelId="{E4194295-8337-4FE3-9056-7BEEB9DE4BA6}" srcId="{2F3E3CD2-3CA6-4686-9AF8-061C2AB6F3FC}" destId="{5F1016E5-FEC7-40AB-98A9-B2CD10CFA041}" srcOrd="3" destOrd="0" parTransId="{12DCC678-10BE-4305-B050-7F82C141DEB7}" sibTransId="{8B6BB270-52C0-4BAB-B23A-F312D0B5E7FA}"/>
    <dgm:cxn modelId="{92CE9D98-4767-2E49-8B16-296B22896E48}" type="presOf" srcId="{118F7BD8-B1C1-4496-9F1E-2E425809324A}" destId="{98CAAB9F-34D0-6046-8199-F79267720371}" srcOrd="0" destOrd="0" presId="urn:microsoft.com/office/officeart/2005/8/layout/vList2"/>
    <dgm:cxn modelId="{0AC56599-B328-9C46-AA8A-8C7BFCDD6362}" type="presOf" srcId="{ECF1E64D-BC51-4D0F-91CF-A6EAD397BD6B}" destId="{5B26CA55-7A64-D641-A424-F0051A04EF11}" srcOrd="0" destOrd="0" presId="urn:microsoft.com/office/officeart/2005/8/layout/vList2"/>
    <dgm:cxn modelId="{2868AAC1-6DD0-43B7-85B4-43F2D4F8239B}" srcId="{2F3E3CD2-3CA6-4686-9AF8-061C2AB6F3FC}" destId="{ECF1E64D-BC51-4D0F-91CF-A6EAD397BD6B}" srcOrd="1" destOrd="0" parTransId="{72E19E76-EC2E-4ACD-8777-BA9C90355C15}" sibTransId="{29EAA6D3-674D-4578-9D4D-FDF64C619310}"/>
    <dgm:cxn modelId="{3D440F54-1156-5447-984F-CFB2050B0ACB}" type="presParOf" srcId="{CF9D4E71-5CFA-FD42-A503-6FDAD4E586B1}" destId="{6833A739-E210-2647-B643-8007295CE0C4}" srcOrd="0" destOrd="0" presId="urn:microsoft.com/office/officeart/2005/8/layout/vList2"/>
    <dgm:cxn modelId="{CF30BE6C-CE11-C44B-B9B0-A02D7A87687E}" type="presParOf" srcId="{CF9D4E71-5CFA-FD42-A503-6FDAD4E586B1}" destId="{66BB8277-9B11-AB45-80CC-1A1E2CDF6977}" srcOrd="1" destOrd="0" presId="urn:microsoft.com/office/officeart/2005/8/layout/vList2"/>
    <dgm:cxn modelId="{CDDDE72F-8CBE-6146-BE39-9B5DF3F7A04B}" type="presParOf" srcId="{CF9D4E71-5CFA-FD42-A503-6FDAD4E586B1}" destId="{5B26CA55-7A64-D641-A424-F0051A04EF11}" srcOrd="2" destOrd="0" presId="urn:microsoft.com/office/officeart/2005/8/layout/vList2"/>
    <dgm:cxn modelId="{3291326C-91C0-8647-810D-A8089298A4BB}" type="presParOf" srcId="{CF9D4E71-5CFA-FD42-A503-6FDAD4E586B1}" destId="{E11E5159-C56B-5848-99DF-814E82FDBFB1}" srcOrd="3" destOrd="0" presId="urn:microsoft.com/office/officeart/2005/8/layout/vList2"/>
    <dgm:cxn modelId="{1765F31F-2480-D440-8CD9-3884A6CA3D1F}" type="presParOf" srcId="{CF9D4E71-5CFA-FD42-A503-6FDAD4E586B1}" destId="{98CAAB9F-34D0-6046-8199-F79267720371}" srcOrd="4" destOrd="0" presId="urn:microsoft.com/office/officeart/2005/8/layout/vList2"/>
    <dgm:cxn modelId="{7B64484C-FD40-8C47-8F1F-ED3908A4F46E}" type="presParOf" srcId="{CF9D4E71-5CFA-FD42-A503-6FDAD4E586B1}" destId="{92D3D1F2-AF9E-6248-B60A-D80344387B4C}" srcOrd="5" destOrd="0" presId="urn:microsoft.com/office/officeart/2005/8/layout/vList2"/>
    <dgm:cxn modelId="{F4C3E1D9-87A0-3F4B-AA01-31ED1A391580}" type="presParOf" srcId="{CF9D4E71-5CFA-FD42-A503-6FDAD4E586B1}" destId="{82DB5676-64B4-A940-A899-87EFC5E8F54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3A739-E210-2647-B643-8007295CE0C4}">
      <dsp:nvSpPr>
        <dsp:cNvPr id="0" name=""/>
        <dsp:cNvSpPr/>
      </dsp:nvSpPr>
      <dsp:spPr>
        <a:xfrm>
          <a:off x="0" y="44749"/>
          <a:ext cx="5296901" cy="12846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People are always going to have an issue with who Jesus is, what He’s done, and what it says about them. He will not compromise His mission because of other’s issues. </a:t>
          </a:r>
        </a:p>
      </dsp:txBody>
      <dsp:txXfrm>
        <a:off x="62712" y="107461"/>
        <a:ext cx="5171477" cy="1159235"/>
      </dsp:txXfrm>
    </dsp:sp>
    <dsp:sp modelId="{5B26CA55-7A64-D641-A424-F0051A04EF11}">
      <dsp:nvSpPr>
        <dsp:cNvPr id="0" name=""/>
        <dsp:cNvSpPr/>
      </dsp:nvSpPr>
      <dsp:spPr>
        <a:xfrm>
          <a:off x="0" y="1381249"/>
          <a:ext cx="5296901" cy="12846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If people had issues with Jesus, they’ll have them with His disciples as well. </a:t>
          </a:r>
        </a:p>
      </dsp:txBody>
      <dsp:txXfrm>
        <a:off x="62712" y="1443961"/>
        <a:ext cx="5171477" cy="1159235"/>
      </dsp:txXfrm>
    </dsp:sp>
    <dsp:sp modelId="{98CAAB9F-34D0-6046-8199-F79267720371}">
      <dsp:nvSpPr>
        <dsp:cNvPr id="0" name=""/>
        <dsp:cNvSpPr/>
      </dsp:nvSpPr>
      <dsp:spPr>
        <a:xfrm>
          <a:off x="0" y="2717749"/>
          <a:ext cx="5296901" cy="12846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If I leave my doubts unaddressed, they’ll graduate from inquiries about Who Jesus is to wanting Him as far away from me as possible. </a:t>
          </a:r>
        </a:p>
      </dsp:txBody>
      <dsp:txXfrm>
        <a:off x="62712" y="2780461"/>
        <a:ext cx="5171477" cy="1159235"/>
      </dsp:txXfrm>
    </dsp:sp>
    <dsp:sp modelId="{82DB5676-64B4-A940-A899-87EFC5E8F548}">
      <dsp:nvSpPr>
        <dsp:cNvPr id="0" name=""/>
        <dsp:cNvSpPr/>
      </dsp:nvSpPr>
      <dsp:spPr>
        <a:xfrm>
          <a:off x="0" y="4054249"/>
          <a:ext cx="5296901" cy="12846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Jesus, despite our issues, continues to call us to have a relationship with Him. He doesn’t close the door on us. That’s part of the Good news. </a:t>
          </a:r>
        </a:p>
      </dsp:txBody>
      <dsp:txXfrm>
        <a:off x="62712" y="4116961"/>
        <a:ext cx="5171477" cy="11592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416C09-4D61-4043-A0BA-4B430F742FA3}" type="datetimeFigureOut">
              <a:rPr lang="en-US" smtClean="0"/>
              <a:t>5/1/21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A1E6B-959F-EC42-BBBE-CCC9F8A5540C}" type="slidenum">
              <a:rPr lang="en-US" smtClean="0"/>
              <a:t>‹#›</a:t>
            </a:fld>
            <a:endParaRPr lang="en-US"/>
          </a:p>
        </p:txBody>
      </p:sp>
    </p:spTree>
    <p:extLst>
      <p:ext uri="{BB962C8B-B14F-4D97-AF65-F5344CB8AC3E}">
        <p14:creationId xmlns:p14="http://schemas.microsoft.com/office/powerpoint/2010/main" val="195245585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4</a:t>
            </a:fld>
            <a:endParaRPr lang="en-US"/>
          </a:p>
        </p:txBody>
      </p:sp>
    </p:spTree>
    <p:extLst>
      <p:ext uri="{BB962C8B-B14F-4D97-AF65-F5344CB8AC3E}">
        <p14:creationId xmlns:p14="http://schemas.microsoft.com/office/powerpoint/2010/main" val="350699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7</a:t>
            </a:fld>
            <a:endParaRPr lang="en-US"/>
          </a:p>
        </p:txBody>
      </p:sp>
    </p:spTree>
    <p:extLst>
      <p:ext uri="{BB962C8B-B14F-4D97-AF65-F5344CB8AC3E}">
        <p14:creationId xmlns:p14="http://schemas.microsoft.com/office/powerpoint/2010/main" val="1625548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8</a:t>
            </a:fld>
            <a:endParaRPr lang="en-US"/>
          </a:p>
        </p:txBody>
      </p:sp>
    </p:spTree>
    <p:extLst>
      <p:ext uri="{BB962C8B-B14F-4D97-AF65-F5344CB8AC3E}">
        <p14:creationId xmlns:p14="http://schemas.microsoft.com/office/powerpoint/2010/main" val="4017602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9</a:t>
            </a:fld>
            <a:endParaRPr lang="en-US"/>
          </a:p>
        </p:txBody>
      </p:sp>
    </p:spTree>
    <p:extLst>
      <p:ext uri="{BB962C8B-B14F-4D97-AF65-F5344CB8AC3E}">
        <p14:creationId xmlns:p14="http://schemas.microsoft.com/office/powerpoint/2010/main" val="53672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10</a:t>
            </a:fld>
            <a:endParaRPr lang="en-US"/>
          </a:p>
        </p:txBody>
      </p:sp>
    </p:spTree>
    <p:extLst>
      <p:ext uri="{BB962C8B-B14F-4D97-AF65-F5344CB8AC3E}">
        <p14:creationId xmlns:p14="http://schemas.microsoft.com/office/powerpoint/2010/main" val="68823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11</a:t>
            </a:fld>
            <a:endParaRPr lang="en-US"/>
          </a:p>
        </p:txBody>
      </p:sp>
    </p:spTree>
    <p:extLst>
      <p:ext uri="{BB962C8B-B14F-4D97-AF65-F5344CB8AC3E}">
        <p14:creationId xmlns:p14="http://schemas.microsoft.com/office/powerpoint/2010/main" val="864607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12</a:t>
            </a:fld>
            <a:endParaRPr lang="en-US"/>
          </a:p>
        </p:txBody>
      </p:sp>
    </p:spTree>
    <p:extLst>
      <p:ext uri="{BB962C8B-B14F-4D97-AF65-F5344CB8AC3E}">
        <p14:creationId xmlns:p14="http://schemas.microsoft.com/office/powerpoint/2010/main" val="20226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13</a:t>
            </a:fld>
            <a:endParaRPr lang="en-US"/>
          </a:p>
        </p:txBody>
      </p:sp>
    </p:spTree>
    <p:extLst>
      <p:ext uri="{BB962C8B-B14F-4D97-AF65-F5344CB8AC3E}">
        <p14:creationId xmlns:p14="http://schemas.microsoft.com/office/powerpoint/2010/main" val="3972913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3A1E6B-959F-EC42-BBBE-CCC9F8A5540C}" type="slidenum">
              <a:rPr lang="en-US" smtClean="0"/>
              <a:t>14</a:t>
            </a:fld>
            <a:endParaRPr lang="en-US"/>
          </a:p>
        </p:txBody>
      </p:sp>
    </p:spTree>
    <p:extLst>
      <p:ext uri="{BB962C8B-B14F-4D97-AF65-F5344CB8AC3E}">
        <p14:creationId xmlns:p14="http://schemas.microsoft.com/office/powerpoint/2010/main" val="311888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14C14-AC69-524E-A65C-164F11913917}"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327436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14C14-AC69-524E-A65C-164F11913917}"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398659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14C14-AC69-524E-A65C-164F11913917}"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402582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14C14-AC69-524E-A65C-164F11913917}"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401353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14C14-AC69-524E-A65C-164F11913917}" type="datetimeFigureOut">
              <a:rPr lang="en-US" smtClean="0"/>
              <a:t>5/1/21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2311482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214C14-AC69-524E-A65C-164F11913917}"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397663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214C14-AC69-524E-A65C-164F11913917}" type="datetimeFigureOut">
              <a:rPr lang="en-US" smtClean="0"/>
              <a:t>5/1/21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132530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214C14-AC69-524E-A65C-164F11913917}" type="datetimeFigureOut">
              <a:rPr lang="en-US" smtClean="0"/>
              <a:t>5/1/21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293869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14C14-AC69-524E-A65C-164F11913917}" type="datetimeFigureOut">
              <a:rPr lang="en-US" smtClean="0"/>
              <a:t>5/1/21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1690879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214C14-AC69-524E-A65C-164F11913917}"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228808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D214C14-AC69-524E-A65C-164F11913917}" type="datetimeFigureOut">
              <a:rPr lang="en-US" smtClean="0"/>
              <a:t>5/1/21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03F51-09F9-A348-93DB-D99843D30006}" type="slidenum">
              <a:rPr lang="en-US" smtClean="0"/>
              <a:t>‹#›</a:t>
            </a:fld>
            <a:endParaRPr lang="en-US"/>
          </a:p>
        </p:txBody>
      </p:sp>
    </p:spTree>
    <p:extLst>
      <p:ext uri="{BB962C8B-B14F-4D97-AF65-F5344CB8AC3E}">
        <p14:creationId xmlns:p14="http://schemas.microsoft.com/office/powerpoint/2010/main" val="24437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ED214C14-AC69-524E-A65C-164F11913917}" type="datetimeFigureOut">
              <a:rPr lang="en-US" smtClean="0"/>
              <a:t>5/1/21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0603F51-09F9-A348-93DB-D99843D30006}" type="slidenum">
              <a:rPr lang="en-US" smtClean="0"/>
              <a:t>‹#›</a:t>
            </a:fld>
            <a:endParaRPr lang="en-US"/>
          </a:p>
        </p:txBody>
      </p:sp>
    </p:spTree>
    <p:extLst>
      <p:ext uri="{BB962C8B-B14F-4D97-AF65-F5344CB8AC3E}">
        <p14:creationId xmlns:p14="http://schemas.microsoft.com/office/powerpoint/2010/main" val="10686834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D314B-59CD-8D4F-A66B-B30B4F198C4C}"/>
              </a:ext>
            </a:extLst>
          </p:cNvPr>
          <p:cNvSpPr>
            <a:spLocks noGrp="1"/>
          </p:cNvSpPr>
          <p:nvPr>
            <p:ph type="title"/>
          </p:nvPr>
        </p:nvSpPr>
        <p:spPr>
          <a:xfrm>
            <a:off x="628650" y="89647"/>
            <a:ext cx="7886700" cy="1319260"/>
          </a:xfrm>
        </p:spPr>
        <p:txBody>
          <a:bodyPr>
            <a:normAutofit/>
          </a:bodyPr>
          <a:lstStyle/>
          <a:p>
            <a:pPr algn="ctr"/>
            <a:r>
              <a:rPr lang="en-US" sz="4000" dirty="0"/>
              <a:t>Mark: The Gospel of the Christ and </a:t>
            </a:r>
            <a:br>
              <a:rPr lang="en-US" sz="4000" dirty="0"/>
            </a:br>
            <a:r>
              <a:rPr lang="en-US" sz="4000" dirty="0"/>
              <a:t>Son of God</a:t>
            </a:r>
          </a:p>
        </p:txBody>
      </p:sp>
      <p:sp>
        <p:nvSpPr>
          <p:cNvPr id="3" name="Content Placeholder 2">
            <a:extLst>
              <a:ext uri="{FF2B5EF4-FFF2-40B4-BE49-F238E27FC236}">
                <a16:creationId xmlns:a16="http://schemas.microsoft.com/office/drawing/2014/main" id="{31A9A983-AEF0-AE4F-BB62-CB98E3A34F48}"/>
              </a:ext>
            </a:extLst>
          </p:cNvPr>
          <p:cNvSpPr>
            <a:spLocks noGrp="1"/>
          </p:cNvSpPr>
          <p:nvPr>
            <p:ph idx="1"/>
          </p:nvPr>
        </p:nvSpPr>
        <p:spPr>
          <a:xfrm>
            <a:off x="628650" y="1521354"/>
            <a:ext cx="7886700" cy="3974011"/>
          </a:xfrm>
        </p:spPr>
        <p:txBody>
          <a:bodyPr/>
          <a:lstStyle/>
          <a:p>
            <a:pPr marL="0" indent="0" algn="ctr">
              <a:buNone/>
            </a:pPr>
            <a:r>
              <a:rPr lang="en-US" dirty="0"/>
              <a:t>“The beginning of the gospel of Jesus Christ, the Son of God.” 1:1</a:t>
            </a:r>
          </a:p>
          <a:p>
            <a:pPr marL="342900" lvl="1" indent="0">
              <a:buNone/>
            </a:pPr>
            <a:endParaRPr lang="en-US" dirty="0"/>
          </a:p>
        </p:txBody>
      </p:sp>
      <p:sp>
        <p:nvSpPr>
          <p:cNvPr id="4" name="Content Placeholder 2">
            <a:extLst>
              <a:ext uri="{FF2B5EF4-FFF2-40B4-BE49-F238E27FC236}">
                <a16:creationId xmlns:a16="http://schemas.microsoft.com/office/drawing/2014/main" id="{B0D3EC23-37C9-1340-9661-D85C96FA2F55}"/>
              </a:ext>
            </a:extLst>
          </p:cNvPr>
          <p:cNvSpPr txBox="1">
            <a:spLocks/>
          </p:cNvSpPr>
          <p:nvPr/>
        </p:nvSpPr>
        <p:spPr>
          <a:xfrm>
            <a:off x="628650" y="1897872"/>
            <a:ext cx="7886700" cy="3974011"/>
          </a:xfrm>
          <a:prstGeom prst="rect">
            <a:avLst/>
          </a:prstGeom>
        </p:spPr>
        <p:txBody>
          <a:bodyPr vert="horz" lIns="91440" tIns="45720" rIns="91440" bIns="45720" numCol="2"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God’s confessions</a:t>
            </a:r>
          </a:p>
          <a:p>
            <a:pPr marL="342900" lvl="1" indent="0" algn="ctr">
              <a:buNone/>
            </a:pPr>
            <a:r>
              <a:rPr lang="en-US" dirty="0"/>
              <a:t>Immediately coming up out of the water, He saw the heavens opening, and the Spirit like a dove descending upon Him; </a:t>
            </a:r>
            <a:r>
              <a:rPr lang="en-US" b="1" baseline="30000" dirty="0"/>
              <a:t>11 </a:t>
            </a:r>
            <a:r>
              <a:rPr lang="en-US" dirty="0"/>
              <a:t>and a voice came out of the heavens: “You are My beloved Son, in You I am well-pleased.”</a:t>
            </a:r>
          </a:p>
          <a:p>
            <a:pPr marL="342900" lvl="1" indent="0" algn="ctr">
              <a:buNone/>
            </a:pPr>
            <a:r>
              <a:rPr lang="en-US" dirty="0"/>
              <a:t>1:10-11</a:t>
            </a:r>
          </a:p>
          <a:p>
            <a:pPr marL="342900" lvl="1" indent="0" algn="ctr">
              <a:buNone/>
            </a:pPr>
            <a:r>
              <a:rPr lang="en-US" dirty="0"/>
              <a:t> </a:t>
            </a:r>
            <a:r>
              <a:rPr lang="en-US" b="1" baseline="30000" dirty="0"/>
              <a:t>7 </a:t>
            </a:r>
            <a:r>
              <a:rPr lang="en-US" dirty="0"/>
              <a:t>Then a cloud formed, overshadowing them, and a voice came out of the cloud, “This is My beloved Son, listen to Him!” </a:t>
            </a:r>
          </a:p>
          <a:p>
            <a:pPr marL="342900" lvl="1" indent="0" algn="ctr">
              <a:buNone/>
            </a:pPr>
            <a:r>
              <a:rPr lang="en-US" dirty="0"/>
              <a:t>9:7</a:t>
            </a:r>
          </a:p>
          <a:p>
            <a:endParaRPr lang="en-US" dirty="0"/>
          </a:p>
          <a:p>
            <a:r>
              <a:rPr lang="en-US" dirty="0"/>
              <a:t>Man’s confessions </a:t>
            </a:r>
          </a:p>
          <a:p>
            <a:pPr marL="342900" lvl="1" indent="0" algn="ctr">
              <a:buNone/>
            </a:pPr>
            <a:r>
              <a:rPr lang="en-US" b="1" baseline="30000" dirty="0"/>
              <a:t>29 </a:t>
            </a:r>
            <a:r>
              <a:rPr lang="en-US" dirty="0"/>
              <a:t>And He </a:t>
            </a:r>
            <a:r>
              <a:rPr lang="en-US" i="1" dirty="0"/>
              <a:t>continued</a:t>
            </a:r>
            <a:r>
              <a:rPr lang="en-US" dirty="0"/>
              <a:t> by questioning them, “But who do you say that I am?” Peter *answered and *said to Him, “You are the Christ.” </a:t>
            </a:r>
          </a:p>
          <a:p>
            <a:pPr marL="342900" lvl="1" indent="0" algn="ctr">
              <a:buNone/>
            </a:pPr>
            <a:r>
              <a:rPr lang="en-US" dirty="0"/>
              <a:t>8:29</a:t>
            </a:r>
            <a:endParaRPr lang="en-US" b="1" baseline="30000" dirty="0"/>
          </a:p>
          <a:p>
            <a:pPr marL="342900" lvl="1" indent="0" algn="ctr">
              <a:buNone/>
            </a:pPr>
            <a:endParaRPr lang="en-US" b="1" baseline="30000" dirty="0"/>
          </a:p>
          <a:p>
            <a:pPr marL="342900" lvl="1" indent="0" algn="ctr">
              <a:buNone/>
            </a:pPr>
            <a:endParaRPr lang="en-US" b="1" baseline="30000" dirty="0"/>
          </a:p>
          <a:p>
            <a:pPr marL="342900" lvl="1" indent="0" algn="ctr">
              <a:buNone/>
            </a:pPr>
            <a:r>
              <a:rPr lang="en-US" b="1" baseline="30000" dirty="0"/>
              <a:t>39 </a:t>
            </a:r>
            <a:r>
              <a:rPr lang="en-US" dirty="0"/>
              <a:t>When the centurion, who was standing right in front of Him, saw the way He breathed His last, he said, “Truly this man was the </a:t>
            </a:r>
          </a:p>
          <a:p>
            <a:pPr marL="342900" lvl="1" indent="0" algn="ctr">
              <a:buNone/>
            </a:pPr>
            <a:r>
              <a:rPr lang="en-US" dirty="0"/>
              <a:t>Son of God!” </a:t>
            </a:r>
          </a:p>
          <a:p>
            <a:pPr marL="342900" lvl="1" indent="0" algn="ctr">
              <a:buNone/>
            </a:pPr>
            <a:r>
              <a:rPr lang="en-US" dirty="0"/>
              <a:t>15:39</a:t>
            </a:r>
          </a:p>
          <a:p>
            <a:pPr lvl="1"/>
            <a:endParaRPr lang="en-US" dirty="0"/>
          </a:p>
        </p:txBody>
      </p:sp>
    </p:spTree>
    <p:extLst>
      <p:ext uri="{BB962C8B-B14F-4D97-AF65-F5344CB8AC3E}">
        <p14:creationId xmlns:p14="http://schemas.microsoft.com/office/powerpoint/2010/main" val="1151769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Do I have an issue with Jesus today?</a:t>
            </a:r>
            <a:endParaRPr lang="en-US" dirty="0"/>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6764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67645" y="2180726"/>
            <a:ext cx="3058189" cy="3401367"/>
          </a:xfrm>
          <a:ln>
            <a:solidFill>
              <a:schemeClr val="bg2">
                <a:lumMod val="40000"/>
                <a:lumOff val="60000"/>
              </a:schemeClr>
            </a:solidFill>
          </a:ln>
        </p:spPr>
        <p:txBody>
          <a:bodyPr anchor="t"/>
          <a:lstStyle/>
          <a:p>
            <a:r>
              <a:rPr lang="en-US" dirty="0"/>
              <a:t>Forgave a man of his sins</a:t>
            </a:r>
          </a:p>
          <a:p>
            <a:r>
              <a:rPr lang="en-US" dirty="0"/>
              <a:t>Ate with sinners</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3406545" y="1408907"/>
            <a:ext cx="5659037" cy="686593"/>
          </a:xfrm>
          <a:prstGeom prst="rect">
            <a:avLst/>
          </a:prstGeom>
          <a:ln>
            <a:solidFill>
              <a:schemeClr val="bg2">
                <a:lumMod val="40000"/>
                <a:lumOff val="60000"/>
              </a:schemeClr>
            </a:solidFill>
          </a:ln>
        </p:spPr>
        <p:txBody>
          <a:bodyPr vert="horz" lIns="91440" tIns="45720" rIns="91440" bIns="45720" rtlCol="0" anchor="ctr">
            <a:normAutofit fontScale="70000" lnSpcReduction="2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In calling the sick, He shows who disciples were. He’s also equating everyone to one another in their need of Him. </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3417318" y="2180726"/>
            <a:ext cx="5659037" cy="3401367"/>
          </a:xfrm>
          <a:prstGeom prst="rect">
            <a:avLst/>
          </a:prstGeom>
          <a:ln>
            <a:solidFill>
              <a:schemeClr val="bg2">
                <a:lumMod val="40000"/>
                <a:lumOff val="60000"/>
              </a:schemeClr>
            </a:solidFill>
          </a:ln>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If I’m a disciple of Jesus, do I comprehend how desperately I needed (and still need) Him?</a:t>
            </a:r>
          </a:p>
          <a:p>
            <a:r>
              <a:rPr lang="en-US" dirty="0"/>
              <a:t>Do I think I need Jesus less than other people today? Am I less sick than others?</a:t>
            </a:r>
          </a:p>
          <a:p>
            <a:r>
              <a:rPr lang="en-US" dirty="0"/>
              <a:t>What are my feelings/thoughts towards “sicker” people coming to the Lord? Do they             belong here?</a:t>
            </a:r>
          </a:p>
        </p:txBody>
      </p:sp>
    </p:spTree>
    <p:extLst>
      <p:ext uri="{BB962C8B-B14F-4D97-AF65-F5344CB8AC3E}">
        <p14:creationId xmlns:p14="http://schemas.microsoft.com/office/powerpoint/2010/main" val="2585560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Do I have an issue with Jesus today?</a:t>
            </a:r>
            <a:endParaRPr lang="en-US" dirty="0"/>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6764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67645" y="2180726"/>
            <a:ext cx="3058189" cy="3401367"/>
          </a:xfrm>
          <a:ln>
            <a:solidFill>
              <a:schemeClr val="bg2">
                <a:lumMod val="40000"/>
                <a:lumOff val="60000"/>
              </a:schemeClr>
            </a:solidFill>
          </a:ln>
        </p:spPr>
        <p:txBody>
          <a:bodyPr anchor="t"/>
          <a:lstStyle/>
          <a:p>
            <a:r>
              <a:rPr lang="en-US" dirty="0"/>
              <a:t>Forgave a man of his sins</a:t>
            </a:r>
          </a:p>
          <a:p>
            <a:r>
              <a:rPr lang="en-US" dirty="0"/>
              <a:t>Ate with sinners</a:t>
            </a:r>
          </a:p>
          <a:p>
            <a:r>
              <a:rPr lang="en-US" dirty="0"/>
              <a:t>Disciples weren’t fasting</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3406545" y="1408907"/>
            <a:ext cx="5659037" cy="686593"/>
          </a:xfrm>
          <a:prstGeom prst="rect">
            <a:avLst/>
          </a:prstGeom>
          <a:ln>
            <a:solidFill>
              <a:schemeClr val="bg2">
                <a:lumMod val="40000"/>
                <a:lumOff val="60000"/>
              </a:schemeClr>
            </a:solidFill>
          </a:ln>
        </p:spPr>
        <p:txBody>
          <a:bodyPr vert="horz" lIns="91440" tIns="45720" rIns="91440" bIns="45720" rtlCol="0" anchor="ctr">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Jesus’ commands supersede our traditions. He also shows us that they’re not compatible. It’s a waste. </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3417318" y="2180726"/>
            <a:ext cx="5659037" cy="3401367"/>
          </a:xfrm>
          <a:prstGeom prst="rect">
            <a:avLst/>
          </a:prstGeom>
          <a:ln>
            <a:solidFill>
              <a:schemeClr val="bg2">
                <a:lumMod val="40000"/>
                <a:lumOff val="60000"/>
              </a:schemeClr>
            </a:solidFill>
          </a:ln>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What’s more important to me; my familial, cultural, political, spiritual traditions or the commands of God?</a:t>
            </a:r>
          </a:p>
          <a:p>
            <a:r>
              <a:rPr lang="en-US" dirty="0"/>
              <a:t>Do I see the differences between my traditions and the commands of God?</a:t>
            </a:r>
          </a:p>
          <a:p>
            <a:r>
              <a:rPr lang="en-US" dirty="0"/>
              <a:t>Am I okay if people don’t follow my traditions but still follow the word of the God?</a:t>
            </a:r>
          </a:p>
          <a:p>
            <a:endParaRPr lang="en-US" dirty="0"/>
          </a:p>
        </p:txBody>
      </p:sp>
    </p:spTree>
    <p:extLst>
      <p:ext uri="{BB962C8B-B14F-4D97-AF65-F5344CB8AC3E}">
        <p14:creationId xmlns:p14="http://schemas.microsoft.com/office/powerpoint/2010/main" val="1457105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Do I have an issue with Jesus today?</a:t>
            </a:r>
            <a:endParaRPr lang="en-US" dirty="0"/>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6764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67645" y="2180726"/>
            <a:ext cx="3058189" cy="3401367"/>
          </a:xfrm>
          <a:ln>
            <a:solidFill>
              <a:schemeClr val="bg2">
                <a:lumMod val="40000"/>
                <a:lumOff val="60000"/>
              </a:schemeClr>
            </a:solidFill>
          </a:ln>
        </p:spPr>
        <p:txBody>
          <a:bodyPr anchor="t"/>
          <a:lstStyle/>
          <a:p>
            <a:r>
              <a:rPr lang="en-US" dirty="0"/>
              <a:t>Forgave a man of his sins</a:t>
            </a:r>
          </a:p>
          <a:p>
            <a:r>
              <a:rPr lang="en-US" dirty="0"/>
              <a:t>Ate with sinners</a:t>
            </a:r>
          </a:p>
          <a:p>
            <a:r>
              <a:rPr lang="en-US" dirty="0"/>
              <a:t>Disciples weren’t fasting</a:t>
            </a:r>
          </a:p>
          <a:p>
            <a:r>
              <a:rPr lang="en-US" dirty="0"/>
              <a:t>Disciples picking grain</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3406545" y="1408907"/>
            <a:ext cx="5659037" cy="686593"/>
          </a:xfrm>
          <a:prstGeom prst="rect">
            <a:avLst/>
          </a:prstGeom>
          <a:ln>
            <a:solidFill>
              <a:schemeClr val="bg2">
                <a:lumMod val="40000"/>
                <a:lumOff val="60000"/>
              </a:schemeClr>
            </a:solidFill>
          </a:ln>
        </p:spPr>
        <p:txBody>
          <a:bodyPr vert="horz" lIns="91440" tIns="45720" rIns="91440" bIns="45720" rtlCol="0" anchor="ctr">
            <a:normAutofit fontScale="925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Jesus reinterprets what God has wanted     from man. </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3417318" y="2180726"/>
            <a:ext cx="5659037" cy="3401367"/>
          </a:xfrm>
          <a:prstGeom prst="rect">
            <a:avLst/>
          </a:prstGeom>
          <a:ln>
            <a:solidFill>
              <a:schemeClr val="bg2">
                <a:lumMod val="40000"/>
                <a:lumOff val="60000"/>
              </a:schemeClr>
            </a:solidFill>
          </a:ln>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Who determines how I interpret what God wants from me; the Spirit through the Word or some other source?</a:t>
            </a:r>
          </a:p>
          <a:p>
            <a:r>
              <a:rPr lang="en-US" dirty="0"/>
              <a:t>Am I okay with Jesus calling out any inconsistencies with my view of Him/the Word?</a:t>
            </a:r>
          </a:p>
          <a:p>
            <a:r>
              <a:rPr lang="en-US" dirty="0"/>
              <a:t>How do I feel about Jesus reinterpreting the way I should view love, relationships, success, happiness, etc.? </a:t>
            </a:r>
          </a:p>
        </p:txBody>
      </p:sp>
    </p:spTree>
    <p:extLst>
      <p:ext uri="{BB962C8B-B14F-4D97-AF65-F5344CB8AC3E}">
        <p14:creationId xmlns:p14="http://schemas.microsoft.com/office/powerpoint/2010/main" val="33169249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Do I have an issue with Jesus today?</a:t>
            </a:r>
            <a:endParaRPr lang="en-US" dirty="0"/>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6764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67645" y="2180726"/>
            <a:ext cx="3058189" cy="3401367"/>
          </a:xfrm>
          <a:ln>
            <a:solidFill>
              <a:schemeClr val="bg2">
                <a:lumMod val="40000"/>
                <a:lumOff val="60000"/>
              </a:schemeClr>
            </a:solidFill>
          </a:ln>
        </p:spPr>
        <p:txBody>
          <a:bodyPr anchor="t"/>
          <a:lstStyle/>
          <a:p>
            <a:r>
              <a:rPr lang="en-US" dirty="0"/>
              <a:t>Forgave a man of his sins</a:t>
            </a:r>
          </a:p>
          <a:p>
            <a:r>
              <a:rPr lang="en-US" dirty="0"/>
              <a:t>Ate with sinners</a:t>
            </a:r>
          </a:p>
          <a:p>
            <a:r>
              <a:rPr lang="en-US" dirty="0"/>
              <a:t>Disciples weren’t fasting</a:t>
            </a:r>
          </a:p>
          <a:p>
            <a:r>
              <a:rPr lang="en-US" dirty="0"/>
              <a:t>Disciples picking grain</a:t>
            </a:r>
          </a:p>
          <a:p>
            <a:r>
              <a:rPr lang="en-US" dirty="0"/>
              <a:t>Healed a man with a withered hand</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3406545" y="1408907"/>
            <a:ext cx="5659037" cy="686593"/>
          </a:xfrm>
          <a:prstGeom prst="rect">
            <a:avLst/>
          </a:prstGeom>
          <a:ln>
            <a:solidFill>
              <a:schemeClr val="bg2">
                <a:lumMod val="40000"/>
                <a:lumOff val="60000"/>
              </a:schemeClr>
            </a:solidFill>
          </a:ln>
        </p:spPr>
        <p:txBody>
          <a:bodyPr vert="horz" lIns="91440" tIns="45720" rIns="91440" bIns="45720" rtlCol="0" anchor="ctr">
            <a:normAutofit fontScale="925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Jesus exposes the hypocrisy of those who don’t follow Him. </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3417318" y="2180726"/>
            <a:ext cx="5659037" cy="3401367"/>
          </a:xfrm>
          <a:prstGeom prst="rect">
            <a:avLst/>
          </a:prstGeom>
          <a:ln>
            <a:solidFill>
              <a:schemeClr val="bg2">
                <a:lumMod val="40000"/>
                <a:lumOff val="60000"/>
              </a:schemeClr>
            </a:solidFill>
          </a:ln>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What do I do when Jesus’ actions show mine to be inferior?</a:t>
            </a:r>
          </a:p>
          <a:p>
            <a:r>
              <a:rPr lang="en-US" dirty="0"/>
              <a:t>Do I look for ways to cut down Jesus, His word or His people to lift myself up?</a:t>
            </a:r>
          </a:p>
          <a:p>
            <a:r>
              <a:rPr lang="en-US" dirty="0"/>
              <a:t>When/if I fail at that, am I looking for opportunities to kill Jesus off in my heart? </a:t>
            </a:r>
          </a:p>
        </p:txBody>
      </p:sp>
    </p:spTree>
    <p:extLst>
      <p:ext uri="{BB962C8B-B14F-4D97-AF65-F5344CB8AC3E}">
        <p14:creationId xmlns:p14="http://schemas.microsoft.com/office/powerpoint/2010/main" val="3486163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D0A41E51-FC7A-6D4B-AFA1-084E5A5BF306}"/>
              </a:ext>
            </a:extLst>
          </p:cNvPr>
          <p:cNvSpPr>
            <a:spLocks noGrp="1"/>
          </p:cNvSpPr>
          <p:nvPr>
            <p:ph type="title"/>
          </p:nvPr>
        </p:nvSpPr>
        <p:spPr>
          <a:xfrm>
            <a:off x="630936" y="457200"/>
            <a:ext cx="2700645" cy="4526280"/>
          </a:xfrm>
        </p:spPr>
        <p:txBody>
          <a:bodyPr>
            <a:normAutofit/>
          </a:bodyPr>
          <a:lstStyle/>
          <a:p>
            <a:r>
              <a:rPr lang="en-US" sz="4300" dirty="0"/>
              <a:t>Jesus dealing with issues</a:t>
            </a:r>
          </a:p>
        </p:txBody>
      </p:sp>
      <p:sp>
        <p:nvSpPr>
          <p:cNvPr id="2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21297" y="2716358"/>
            <a:ext cx="3733800" cy="13716"/>
          </a:xfrm>
          <a:custGeom>
            <a:avLst/>
            <a:gdLst>
              <a:gd name="connsiteX0" fmla="*/ 0 w 3733800"/>
              <a:gd name="connsiteY0" fmla="*/ 0 h 13716"/>
              <a:gd name="connsiteX1" fmla="*/ 696976 w 3733800"/>
              <a:gd name="connsiteY1" fmla="*/ 0 h 13716"/>
              <a:gd name="connsiteX2" fmla="*/ 1356614 w 3733800"/>
              <a:gd name="connsiteY2" fmla="*/ 0 h 13716"/>
              <a:gd name="connsiteX3" fmla="*/ 2016252 w 3733800"/>
              <a:gd name="connsiteY3" fmla="*/ 0 h 13716"/>
              <a:gd name="connsiteX4" fmla="*/ 2526538 w 3733800"/>
              <a:gd name="connsiteY4" fmla="*/ 0 h 13716"/>
              <a:gd name="connsiteX5" fmla="*/ 3074162 w 3733800"/>
              <a:gd name="connsiteY5" fmla="*/ 0 h 13716"/>
              <a:gd name="connsiteX6" fmla="*/ 3733800 w 3733800"/>
              <a:gd name="connsiteY6" fmla="*/ 0 h 13716"/>
              <a:gd name="connsiteX7" fmla="*/ 3733800 w 3733800"/>
              <a:gd name="connsiteY7" fmla="*/ 13716 h 13716"/>
              <a:gd name="connsiteX8" fmla="*/ 3111500 w 3733800"/>
              <a:gd name="connsiteY8" fmla="*/ 13716 h 13716"/>
              <a:gd name="connsiteX9" fmla="*/ 2601214 w 3733800"/>
              <a:gd name="connsiteY9" fmla="*/ 13716 h 13716"/>
              <a:gd name="connsiteX10" fmla="*/ 2090928 w 3733800"/>
              <a:gd name="connsiteY10" fmla="*/ 13716 h 13716"/>
              <a:gd name="connsiteX11" fmla="*/ 1431290 w 3733800"/>
              <a:gd name="connsiteY11" fmla="*/ 13716 h 13716"/>
              <a:gd name="connsiteX12" fmla="*/ 883666 w 3733800"/>
              <a:gd name="connsiteY12" fmla="*/ 13716 h 13716"/>
              <a:gd name="connsiteX13" fmla="*/ 0 w 3733800"/>
              <a:gd name="connsiteY13" fmla="*/ 13716 h 13716"/>
              <a:gd name="connsiteX14" fmla="*/ 0 w 3733800"/>
              <a:gd name="connsiteY14" fmla="*/ 0 h 13716"/>
              <a:gd name="connsiteX0" fmla="*/ 0 w 3733800"/>
              <a:gd name="connsiteY0" fmla="*/ 0 h 13716"/>
              <a:gd name="connsiteX1" fmla="*/ 584962 w 3733800"/>
              <a:gd name="connsiteY1" fmla="*/ 0 h 13716"/>
              <a:gd name="connsiteX2" fmla="*/ 1095248 w 3733800"/>
              <a:gd name="connsiteY2" fmla="*/ 0 h 13716"/>
              <a:gd name="connsiteX3" fmla="*/ 1792224 w 3733800"/>
              <a:gd name="connsiteY3" fmla="*/ 0 h 13716"/>
              <a:gd name="connsiteX4" fmla="*/ 2377186 w 3733800"/>
              <a:gd name="connsiteY4" fmla="*/ 0 h 13716"/>
              <a:gd name="connsiteX5" fmla="*/ 2962148 w 3733800"/>
              <a:gd name="connsiteY5" fmla="*/ 0 h 13716"/>
              <a:gd name="connsiteX6" fmla="*/ 3733800 w 3733800"/>
              <a:gd name="connsiteY6" fmla="*/ 0 h 13716"/>
              <a:gd name="connsiteX7" fmla="*/ 3733800 w 3733800"/>
              <a:gd name="connsiteY7" fmla="*/ 13716 h 13716"/>
              <a:gd name="connsiteX8" fmla="*/ 3111500 w 3733800"/>
              <a:gd name="connsiteY8" fmla="*/ 13716 h 13716"/>
              <a:gd name="connsiteX9" fmla="*/ 2601214 w 3733800"/>
              <a:gd name="connsiteY9" fmla="*/ 13716 h 13716"/>
              <a:gd name="connsiteX10" fmla="*/ 1978914 w 3733800"/>
              <a:gd name="connsiteY10" fmla="*/ 13716 h 13716"/>
              <a:gd name="connsiteX11" fmla="*/ 1356614 w 3733800"/>
              <a:gd name="connsiteY11" fmla="*/ 13716 h 13716"/>
              <a:gd name="connsiteX12" fmla="*/ 771652 w 3733800"/>
              <a:gd name="connsiteY12" fmla="*/ 13716 h 13716"/>
              <a:gd name="connsiteX13" fmla="*/ 0 w 3733800"/>
              <a:gd name="connsiteY13" fmla="*/ 13716 h 13716"/>
              <a:gd name="connsiteX14" fmla="*/ 0 w 3733800"/>
              <a:gd name="connsiteY14"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33800" h="13716" fill="none" extrusionOk="0">
                <a:moveTo>
                  <a:pt x="0" y="0"/>
                </a:moveTo>
                <a:cubicBezTo>
                  <a:pt x="222647" y="-49876"/>
                  <a:pt x="386850" y="44297"/>
                  <a:pt x="696976" y="0"/>
                </a:cubicBezTo>
                <a:cubicBezTo>
                  <a:pt x="983505" y="-22736"/>
                  <a:pt x="1050805" y="791"/>
                  <a:pt x="1356614" y="0"/>
                </a:cubicBezTo>
                <a:cubicBezTo>
                  <a:pt x="1671516" y="40734"/>
                  <a:pt x="1859956" y="-13086"/>
                  <a:pt x="2016252" y="0"/>
                </a:cubicBezTo>
                <a:cubicBezTo>
                  <a:pt x="2190548" y="16759"/>
                  <a:pt x="2375365" y="23202"/>
                  <a:pt x="2526538" y="0"/>
                </a:cubicBezTo>
                <a:cubicBezTo>
                  <a:pt x="2666018" y="-3689"/>
                  <a:pt x="2873533" y="22486"/>
                  <a:pt x="3074162" y="0"/>
                </a:cubicBezTo>
                <a:cubicBezTo>
                  <a:pt x="3257359" y="-46643"/>
                  <a:pt x="3412508" y="-8968"/>
                  <a:pt x="3733800" y="0"/>
                </a:cubicBezTo>
                <a:cubicBezTo>
                  <a:pt x="3733873" y="5005"/>
                  <a:pt x="3734033" y="7445"/>
                  <a:pt x="3733800" y="13716"/>
                </a:cubicBezTo>
                <a:cubicBezTo>
                  <a:pt x="3538018" y="33220"/>
                  <a:pt x="3371737" y="30272"/>
                  <a:pt x="3111500" y="13716"/>
                </a:cubicBezTo>
                <a:cubicBezTo>
                  <a:pt x="2845262" y="-14362"/>
                  <a:pt x="2810587" y="22167"/>
                  <a:pt x="2601214" y="13716"/>
                </a:cubicBezTo>
                <a:cubicBezTo>
                  <a:pt x="2401556" y="-2989"/>
                  <a:pt x="2315743" y="20158"/>
                  <a:pt x="2090928" y="13716"/>
                </a:cubicBezTo>
                <a:cubicBezTo>
                  <a:pt x="1845106" y="29387"/>
                  <a:pt x="1569747" y="-5775"/>
                  <a:pt x="1431290" y="13716"/>
                </a:cubicBezTo>
                <a:cubicBezTo>
                  <a:pt x="1307664" y="-1120"/>
                  <a:pt x="1120443" y="2464"/>
                  <a:pt x="883666" y="13716"/>
                </a:cubicBezTo>
                <a:cubicBezTo>
                  <a:pt x="643698" y="-6348"/>
                  <a:pt x="457269" y="5885"/>
                  <a:pt x="0" y="13716"/>
                </a:cubicBezTo>
                <a:cubicBezTo>
                  <a:pt x="-1128" y="11212"/>
                  <a:pt x="167" y="7030"/>
                  <a:pt x="0" y="0"/>
                </a:cubicBezTo>
                <a:close/>
              </a:path>
              <a:path w="3733800" h="13716" stroke="0" extrusionOk="0">
                <a:moveTo>
                  <a:pt x="0" y="0"/>
                </a:moveTo>
                <a:cubicBezTo>
                  <a:pt x="158977" y="-7334"/>
                  <a:pt x="446911" y="9909"/>
                  <a:pt x="584962" y="0"/>
                </a:cubicBezTo>
                <a:cubicBezTo>
                  <a:pt x="737758" y="2296"/>
                  <a:pt x="963736" y="8212"/>
                  <a:pt x="1095248" y="0"/>
                </a:cubicBezTo>
                <a:cubicBezTo>
                  <a:pt x="1269671" y="-10394"/>
                  <a:pt x="1615313" y="48792"/>
                  <a:pt x="1792224" y="0"/>
                </a:cubicBezTo>
                <a:cubicBezTo>
                  <a:pt x="2009877" y="-7987"/>
                  <a:pt x="2090895" y="23073"/>
                  <a:pt x="2377186" y="0"/>
                </a:cubicBezTo>
                <a:cubicBezTo>
                  <a:pt x="2672482" y="-8916"/>
                  <a:pt x="2691714" y="9379"/>
                  <a:pt x="2962148" y="0"/>
                </a:cubicBezTo>
                <a:cubicBezTo>
                  <a:pt x="3217856" y="-8742"/>
                  <a:pt x="3590703" y="31223"/>
                  <a:pt x="3733800" y="0"/>
                </a:cubicBezTo>
                <a:cubicBezTo>
                  <a:pt x="3733201" y="2943"/>
                  <a:pt x="3733217" y="10306"/>
                  <a:pt x="3733800" y="13716"/>
                </a:cubicBezTo>
                <a:cubicBezTo>
                  <a:pt x="3474107" y="45615"/>
                  <a:pt x="3412708" y="34390"/>
                  <a:pt x="3111500" y="13716"/>
                </a:cubicBezTo>
                <a:cubicBezTo>
                  <a:pt x="2810549" y="6655"/>
                  <a:pt x="2815156" y="11957"/>
                  <a:pt x="2601214" y="13716"/>
                </a:cubicBezTo>
                <a:cubicBezTo>
                  <a:pt x="2408380" y="39712"/>
                  <a:pt x="2242598" y="26590"/>
                  <a:pt x="1978914" y="13716"/>
                </a:cubicBezTo>
                <a:cubicBezTo>
                  <a:pt x="1702490" y="8220"/>
                  <a:pt x="1606509" y="12588"/>
                  <a:pt x="1356614" y="13716"/>
                </a:cubicBezTo>
                <a:cubicBezTo>
                  <a:pt x="1108467" y="-21941"/>
                  <a:pt x="974979" y="13817"/>
                  <a:pt x="771652" y="13716"/>
                </a:cubicBezTo>
                <a:cubicBezTo>
                  <a:pt x="527708" y="7083"/>
                  <a:pt x="230117" y="18599"/>
                  <a:pt x="0" y="13716"/>
                </a:cubicBezTo>
                <a:cubicBezTo>
                  <a:pt x="189" y="6794"/>
                  <a:pt x="541" y="3395"/>
                  <a:pt x="0" y="0"/>
                </a:cubicBezTo>
                <a:close/>
              </a:path>
              <a:path w="3733800" h="13716" fill="none" stroke="0" extrusionOk="0">
                <a:moveTo>
                  <a:pt x="0" y="0"/>
                </a:moveTo>
                <a:cubicBezTo>
                  <a:pt x="189099" y="-39027"/>
                  <a:pt x="363605" y="49446"/>
                  <a:pt x="696976" y="0"/>
                </a:cubicBezTo>
                <a:cubicBezTo>
                  <a:pt x="999237" y="-32339"/>
                  <a:pt x="1031153" y="-6729"/>
                  <a:pt x="1356614" y="0"/>
                </a:cubicBezTo>
                <a:cubicBezTo>
                  <a:pt x="1662058" y="17641"/>
                  <a:pt x="1823843" y="26504"/>
                  <a:pt x="2016252" y="0"/>
                </a:cubicBezTo>
                <a:cubicBezTo>
                  <a:pt x="2178939" y="-20398"/>
                  <a:pt x="2405477" y="26445"/>
                  <a:pt x="2526538" y="0"/>
                </a:cubicBezTo>
                <a:cubicBezTo>
                  <a:pt x="2664132" y="-21205"/>
                  <a:pt x="2915227" y="-26804"/>
                  <a:pt x="3074162" y="0"/>
                </a:cubicBezTo>
                <a:cubicBezTo>
                  <a:pt x="3232769" y="-12688"/>
                  <a:pt x="3441025" y="2122"/>
                  <a:pt x="3733800" y="0"/>
                </a:cubicBezTo>
                <a:cubicBezTo>
                  <a:pt x="3733483" y="4276"/>
                  <a:pt x="3733918" y="7437"/>
                  <a:pt x="3733800" y="13716"/>
                </a:cubicBezTo>
                <a:cubicBezTo>
                  <a:pt x="3555789" y="13060"/>
                  <a:pt x="3418732" y="51906"/>
                  <a:pt x="3111500" y="13716"/>
                </a:cubicBezTo>
                <a:cubicBezTo>
                  <a:pt x="2835559" y="-16463"/>
                  <a:pt x="2819507" y="43702"/>
                  <a:pt x="2601214" y="13716"/>
                </a:cubicBezTo>
                <a:cubicBezTo>
                  <a:pt x="2396802" y="-1111"/>
                  <a:pt x="2332126" y="31523"/>
                  <a:pt x="2090928" y="13716"/>
                </a:cubicBezTo>
                <a:cubicBezTo>
                  <a:pt x="1853107" y="13582"/>
                  <a:pt x="1591917" y="32821"/>
                  <a:pt x="1431290" y="13716"/>
                </a:cubicBezTo>
                <a:cubicBezTo>
                  <a:pt x="1313779" y="-9059"/>
                  <a:pt x="1111891" y="558"/>
                  <a:pt x="883666" y="13716"/>
                </a:cubicBezTo>
                <a:cubicBezTo>
                  <a:pt x="636087" y="4423"/>
                  <a:pt x="417187" y="13289"/>
                  <a:pt x="0" y="13716"/>
                </a:cubicBezTo>
                <a:cubicBezTo>
                  <a:pt x="-1058" y="10795"/>
                  <a:pt x="-390" y="580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3733800"/>
                      <a:gd name="connsiteY0" fmla="*/ 0 h 13716"/>
                      <a:gd name="connsiteX1" fmla="*/ 696976 w 3733800"/>
                      <a:gd name="connsiteY1" fmla="*/ 0 h 13716"/>
                      <a:gd name="connsiteX2" fmla="*/ 1356614 w 3733800"/>
                      <a:gd name="connsiteY2" fmla="*/ 0 h 13716"/>
                      <a:gd name="connsiteX3" fmla="*/ 2016252 w 3733800"/>
                      <a:gd name="connsiteY3" fmla="*/ 0 h 13716"/>
                      <a:gd name="connsiteX4" fmla="*/ 2526538 w 3733800"/>
                      <a:gd name="connsiteY4" fmla="*/ 0 h 13716"/>
                      <a:gd name="connsiteX5" fmla="*/ 3074162 w 3733800"/>
                      <a:gd name="connsiteY5" fmla="*/ 0 h 13716"/>
                      <a:gd name="connsiteX6" fmla="*/ 3733800 w 3733800"/>
                      <a:gd name="connsiteY6" fmla="*/ 0 h 13716"/>
                      <a:gd name="connsiteX7" fmla="*/ 3733800 w 3733800"/>
                      <a:gd name="connsiteY7" fmla="*/ 13716 h 13716"/>
                      <a:gd name="connsiteX8" fmla="*/ 3111500 w 3733800"/>
                      <a:gd name="connsiteY8" fmla="*/ 13716 h 13716"/>
                      <a:gd name="connsiteX9" fmla="*/ 2601214 w 3733800"/>
                      <a:gd name="connsiteY9" fmla="*/ 13716 h 13716"/>
                      <a:gd name="connsiteX10" fmla="*/ 2090928 w 3733800"/>
                      <a:gd name="connsiteY10" fmla="*/ 13716 h 13716"/>
                      <a:gd name="connsiteX11" fmla="*/ 1431290 w 3733800"/>
                      <a:gd name="connsiteY11" fmla="*/ 13716 h 13716"/>
                      <a:gd name="connsiteX12" fmla="*/ 883666 w 3733800"/>
                      <a:gd name="connsiteY12" fmla="*/ 13716 h 13716"/>
                      <a:gd name="connsiteX13" fmla="*/ 0 w 3733800"/>
                      <a:gd name="connsiteY13" fmla="*/ 13716 h 13716"/>
                      <a:gd name="connsiteX14" fmla="*/ 0 w 3733800"/>
                      <a:gd name="connsiteY14"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33800" h="13716" fill="none" extrusionOk="0">
                        <a:moveTo>
                          <a:pt x="0" y="0"/>
                        </a:moveTo>
                        <a:cubicBezTo>
                          <a:pt x="220417" y="-19710"/>
                          <a:pt x="403985" y="34291"/>
                          <a:pt x="696976" y="0"/>
                        </a:cubicBezTo>
                        <a:cubicBezTo>
                          <a:pt x="989967" y="-34291"/>
                          <a:pt x="1040294" y="-7020"/>
                          <a:pt x="1356614" y="0"/>
                        </a:cubicBezTo>
                        <a:cubicBezTo>
                          <a:pt x="1672934" y="7020"/>
                          <a:pt x="1827525" y="6151"/>
                          <a:pt x="2016252" y="0"/>
                        </a:cubicBezTo>
                        <a:cubicBezTo>
                          <a:pt x="2204979" y="-6151"/>
                          <a:pt x="2396348" y="22083"/>
                          <a:pt x="2526538" y="0"/>
                        </a:cubicBezTo>
                        <a:cubicBezTo>
                          <a:pt x="2656728" y="-22083"/>
                          <a:pt x="2897389" y="9906"/>
                          <a:pt x="3074162" y="0"/>
                        </a:cubicBezTo>
                        <a:cubicBezTo>
                          <a:pt x="3250935" y="-9906"/>
                          <a:pt x="3450519" y="-6817"/>
                          <a:pt x="3733800" y="0"/>
                        </a:cubicBezTo>
                        <a:cubicBezTo>
                          <a:pt x="3733528" y="4708"/>
                          <a:pt x="3734137" y="7132"/>
                          <a:pt x="3733800" y="13716"/>
                        </a:cubicBezTo>
                        <a:cubicBezTo>
                          <a:pt x="3549746" y="9677"/>
                          <a:pt x="3381250" y="42894"/>
                          <a:pt x="3111500" y="13716"/>
                        </a:cubicBezTo>
                        <a:cubicBezTo>
                          <a:pt x="2841750" y="-15462"/>
                          <a:pt x="2811301" y="36991"/>
                          <a:pt x="2601214" y="13716"/>
                        </a:cubicBezTo>
                        <a:cubicBezTo>
                          <a:pt x="2391127" y="-9559"/>
                          <a:pt x="2330711" y="16873"/>
                          <a:pt x="2090928" y="13716"/>
                        </a:cubicBezTo>
                        <a:cubicBezTo>
                          <a:pt x="1851145" y="10559"/>
                          <a:pt x="1575692" y="12947"/>
                          <a:pt x="1431290" y="13716"/>
                        </a:cubicBezTo>
                        <a:cubicBezTo>
                          <a:pt x="1286888" y="14485"/>
                          <a:pt x="1106245" y="27114"/>
                          <a:pt x="883666" y="13716"/>
                        </a:cubicBezTo>
                        <a:cubicBezTo>
                          <a:pt x="661087" y="318"/>
                          <a:pt x="436317" y="26488"/>
                          <a:pt x="0" y="13716"/>
                        </a:cubicBezTo>
                        <a:cubicBezTo>
                          <a:pt x="-460" y="10837"/>
                          <a:pt x="38" y="6680"/>
                          <a:pt x="0" y="0"/>
                        </a:cubicBezTo>
                        <a:close/>
                      </a:path>
                      <a:path w="3733800" h="13716" stroke="0" extrusionOk="0">
                        <a:moveTo>
                          <a:pt x="0" y="0"/>
                        </a:moveTo>
                        <a:cubicBezTo>
                          <a:pt x="134581" y="-2493"/>
                          <a:pt x="448891" y="2501"/>
                          <a:pt x="584962" y="0"/>
                        </a:cubicBezTo>
                        <a:cubicBezTo>
                          <a:pt x="721033" y="-2501"/>
                          <a:pt x="964834" y="11793"/>
                          <a:pt x="1095248" y="0"/>
                        </a:cubicBezTo>
                        <a:cubicBezTo>
                          <a:pt x="1225662" y="-11793"/>
                          <a:pt x="1592520" y="25174"/>
                          <a:pt x="1792224" y="0"/>
                        </a:cubicBezTo>
                        <a:cubicBezTo>
                          <a:pt x="1991928" y="-25174"/>
                          <a:pt x="2087288" y="14256"/>
                          <a:pt x="2377186" y="0"/>
                        </a:cubicBezTo>
                        <a:cubicBezTo>
                          <a:pt x="2667084" y="-14256"/>
                          <a:pt x="2697715" y="17404"/>
                          <a:pt x="2962148" y="0"/>
                        </a:cubicBezTo>
                        <a:cubicBezTo>
                          <a:pt x="3226581" y="-17404"/>
                          <a:pt x="3555185" y="23251"/>
                          <a:pt x="3733800" y="0"/>
                        </a:cubicBezTo>
                        <a:cubicBezTo>
                          <a:pt x="3733130" y="3019"/>
                          <a:pt x="3733284" y="10425"/>
                          <a:pt x="3733800" y="13716"/>
                        </a:cubicBezTo>
                        <a:cubicBezTo>
                          <a:pt x="3482992" y="41486"/>
                          <a:pt x="3411747" y="19972"/>
                          <a:pt x="3111500" y="13716"/>
                        </a:cubicBezTo>
                        <a:cubicBezTo>
                          <a:pt x="2811253" y="7460"/>
                          <a:pt x="2814414" y="12759"/>
                          <a:pt x="2601214" y="13716"/>
                        </a:cubicBezTo>
                        <a:cubicBezTo>
                          <a:pt x="2388014" y="14673"/>
                          <a:pt x="2237542" y="25723"/>
                          <a:pt x="1978914" y="13716"/>
                        </a:cubicBezTo>
                        <a:cubicBezTo>
                          <a:pt x="1720286" y="1709"/>
                          <a:pt x="1606939" y="27357"/>
                          <a:pt x="1356614" y="13716"/>
                        </a:cubicBezTo>
                        <a:cubicBezTo>
                          <a:pt x="1106289" y="75"/>
                          <a:pt x="971608" y="23783"/>
                          <a:pt x="771652" y="13716"/>
                        </a:cubicBezTo>
                        <a:cubicBezTo>
                          <a:pt x="571696" y="3649"/>
                          <a:pt x="214417" y="43043"/>
                          <a:pt x="0" y="13716"/>
                        </a:cubicBezTo>
                        <a:cubicBezTo>
                          <a:pt x="-114" y="7033"/>
                          <a:pt x="103" y="342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7">
            <a:extLst>
              <a:ext uri="{FF2B5EF4-FFF2-40B4-BE49-F238E27FC236}">
                <a16:creationId xmlns:a16="http://schemas.microsoft.com/office/drawing/2014/main" id="{FC7965E3-C447-4704-8E9C-66CCCC515AEC}"/>
              </a:ext>
            </a:extLst>
          </p:cNvPr>
          <p:cNvGraphicFramePr>
            <a:graphicFrameLocks noGrp="1"/>
          </p:cNvGraphicFramePr>
          <p:nvPr>
            <p:ph idx="1"/>
            <p:extLst>
              <p:ext uri="{D42A27DB-BD31-4B8C-83A1-F6EECF244321}">
                <p14:modId xmlns:p14="http://schemas.microsoft.com/office/powerpoint/2010/main" val="2939786439"/>
              </p:ext>
            </p:extLst>
          </p:nvPr>
        </p:nvGraphicFramePr>
        <p:xfrm>
          <a:off x="3719934" y="143838"/>
          <a:ext cx="5296901" cy="5383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305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graphicEl>
                                              <a:dgm id="{6833A739-E210-2647-B643-8007295CE0C4}"/>
                                            </p:graphicEl>
                                          </p:spTgt>
                                        </p:tgtEl>
                                        <p:attrNameLst>
                                          <p:attrName>style.visibility</p:attrName>
                                        </p:attrNameLst>
                                      </p:cBhvr>
                                      <p:to>
                                        <p:strVal val="visible"/>
                                      </p:to>
                                    </p:set>
                                    <p:animEffect transition="in" filter="fade">
                                      <p:cBhvr>
                                        <p:cTn id="7" dur="500"/>
                                        <p:tgtEl>
                                          <p:spTgt spid="28">
                                            <p:graphicEl>
                                              <a:dgm id="{6833A739-E210-2647-B643-8007295CE0C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graphicEl>
                                              <a:dgm id="{5B26CA55-7A64-D641-A424-F0051A04EF11}"/>
                                            </p:graphicEl>
                                          </p:spTgt>
                                        </p:tgtEl>
                                        <p:attrNameLst>
                                          <p:attrName>style.visibility</p:attrName>
                                        </p:attrNameLst>
                                      </p:cBhvr>
                                      <p:to>
                                        <p:strVal val="visible"/>
                                      </p:to>
                                    </p:set>
                                    <p:animEffect transition="in" filter="fade">
                                      <p:cBhvr>
                                        <p:cTn id="12" dur="500"/>
                                        <p:tgtEl>
                                          <p:spTgt spid="28">
                                            <p:graphicEl>
                                              <a:dgm id="{5B26CA55-7A64-D641-A424-F0051A04EF1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graphicEl>
                                              <a:dgm id="{98CAAB9F-34D0-6046-8199-F79267720371}"/>
                                            </p:graphicEl>
                                          </p:spTgt>
                                        </p:tgtEl>
                                        <p:attrNameLst>
                                          <p:attrName>style.visibility</p:attrName>
                                        </p:attrNameLst>
                                      </p:cBhvr>
                                      <p:to>
                                        <p:strVal val="visible"/>
                                      </p:to>
                                    </p:set>
                                    <p:animEffect transition="in" filter="fade">
                                      <p:cBhvr>
                                        <p:cTn id="17" dur="500"/>
                                        <p:tgtEl>
                                          <p:spTgt spid="28">
                                            <p:graphicEl>
                                              <a:dgm id="{98CAAB9F-34D0-6046-8199-F7926772037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graphicEl>
                                              <a:dgm id="{82DB5676-64B4-A940-A899-87EFC5E8F548}"/>
                                            </p:graphicEl>
                                          </p:spTgt>
                                        </p:tgtEl>
                                        <p:attrNameLst>
                                          <p:attrName>style.visibility</p:attrName>
                                        </p:attrNameLst>
                                      </p:cBhvr>
                                      <p:to>
                                        <p:strVal val="visible"/>
                                      </p:to>
                                    </p:set>
                                    <p:animEffect transition="in" filter="fade">
                                      <p:cBhvr>
                                        <p:cTn id="22" dur="500"/>
                                        <p:tgtEl>
                                          <p:spTgt spid="28">
                                            <p:graphicEl>
                                              <a:dgm id="{82DB5676-64B4-A940-A899-87EFC5E8F54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8" grpId="0" uiExpand="1">
        <p:bldSub>
          <a:bldDgm/>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D314B-59CD-8D4F-A66B-B30B4F198C4C}"/>
              </a:ext>
            </a:extLst>
          </p:cNvPr>
          <p:cNvSpPr>
            <a:spLocks noGrp="1"/>
          </p:cNvSpPr>
          <p:nvPr>
            <p:ph type="title"/>
          </p:nvPr>
        </p:nvSpPr>
        <p:spPr>
          <a:xfrm>
            <a:off x="628650" y="89647"/>
            <a:ext cx="7886700" cy="1319260"/>
          </a:xfrm>
        </p:spPr>
        <p:txBody>
          <a:bodyPr>
            <a:normAutofit/>
          </a:bodyPr>
          <a:lstStyle/>
          <a:p>
            <a:pPr algn="ctr"/>
            <a:r>
              <a:rPr lang="en-US" sz="4000" dirty="0"/>
              <a:t>Mark: The Gospel of the Christ and </a:t>
            </a:r>
            <a:br>
              <a:rPr lang="en-US" sz="4000" dirty="0"/>
            </a:br>
            <a:r>
              <a:rPr lang="en-US" sz="4000" dirty="0"/>
              <a:t>Son of God</a:t>
            </a:r>
          </a:p>
        </p:txBody>
      </p:sp>
      <p:sp>
        <p:nvSpPr>
          <p:cNvPr id="3" name="Content Placeholder 2">
            <a:extLst>
              <a:ext uri="{FF2B5EF4-FFF2-40B4-BE49-F238E27FC236}">
                <a16:creationId xmlns:a16="http://schemas.microsoft.com/office/drawing/2014/main" id="{31A9A983-AEF0-AE4F-BB62-CB98E3A34F48}"/>
              </a:ext>
            </a:extLst>
          </p:cNvPr>
          <p:cNvSpPr>
            <a:spLocks noGrp="1"/>
          </p:cNvSpPr>
          <p:nvPr>
            <p:ph idx="1"/>
          </p:nvPr>
        </p:nvSpPr>
        <p:spPr>
          <a:xfrm>
            <a:off x="628650" y="1521354"/>
            <a:ext cx="7886700" cy="3974011"/>
          </a:xfrm>
        </p:spPr>
        <p:txBody>
          <a:bodyPr/>
          <a:lstStyle/>
          <a:p>
            <a:pPr marL="0" indent="0" algn="ctr">
              <a:buNone/>
            </a:pPr>
            <a:r>
              <a:rPr lang="en-US" dirty="0"/>
              <a:t>“The beginning of the gospel of Jesus Christ, the Son of God.” 1:1</a:t>
            </a:r>
          </a:p>
          <a:p>
            <a:r>
              <a:rPr lang="en-US" dirty="0"/>
              <a:t>Confession from God and men </a:t>
            </a:r>
          </a:p>
          <a:p>
            <a:r>
              <a:rPr lang="en-US" dirty="0"/>
              <a:t>Jesus is set up as distinct from everyone else</a:t>
            </a:r>
          </a:p>
          <a:p>
            <a:pPr lvl="1"/>
            <a:r>
              <a:rPr lang="en-US" dirty="0"/>
              <a:t>Distinct forerunner in John the Baptist (1:2-4)</a:t>
            </a:r>
          </a:p>
          <a:p>
            <a:pPr lvl="1"/>
            <a:r>
              <a:rPr lang="en-US" dirty="0"/>
              <a:t>Distinct in His baptism (1:5-9)</a:t>
            </a:r>
          </a:p>
          <a:p>
            <a:pPr lvl="1"/>
            <a:r>
              <a:rPr lang="en-US" dirty="0"/>
              <a:t>Distinct in His dealing with temptations (1:12-13)</a:t>
            </a:r>
          </a:p>
          <a:p>
            <a:pPr lvl="1"/>
            <a:r>
              <a:rPr lang="en-US" dirty="0"/>
              <a:t>Distinct in His mission (1:14-15)</a:t>
            </a:r>
          </a:p>
          <a:p>
            <a:pPr lvl="1"/>
            <a:endParaRPr lang="en-US" dirty="0"/>
          </a:p>
          <a:p>
            <a:pPr marL="0" indent="0" algn="ctr">
              <a:buNone/>
            </a:pPr>
            <a:endParaRPr lang="en-US" dirty="0"/>
          </a:p>
          <a:p>
            <a:pPr marL="342900" lvl="1" indent="0">
              <a:buNone/>
            </a:pPr>
            <a:endParaRPr lang="en-US" dirty="0"/>
          </a:p>
        </p:txBody>
      </p:sp>
    </p:spTree>
    <p:extLst>
      <p:ext uri="{BB962C8B-B14F-4D97-AF65-F5344CB8AC3E}">
        <p14:creationId xmlns:p14="http://schemas.microsoft.com/office/powerpoint/2010/main" val="5090619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D314B-59CD-8D4F-A66B-B30B4F198C4C}"/>
              </a:ext>
            </a:extLst>
          </p:cNvPr>
          <p:cNvSpPr>
            <a:spLocks noGrp="1"/>
          </p:cNvSpPr>
          <p:nvPr>
            <p:ph type="title"/>
          </p:nvPr>
        </p:nvSpPr>
        <p:spPr>
          <a:xfrm>
            <a:off x="628650" y="89647"/>
            <a:ext cx="7886700" cy="1319260"/>
          </a:xfrm>
        </p:spPr>
        <p:txBody>
          <a:bodyPr>
            <a:normAutofit/>
          </a:bodyPr>
          <a:lstStyle/>
          <a:p>
            <a:pPr algn="ctr"/>
            <a:r>
              <a:rPr lang="en-US" sz="4000" dirty="0"/>
              <a:t>Mark: The Gospel of the Christ and </a:t>
            </a:r>
            <a:br>
              <a:rPr lang="en-US" sz="4000" dirty="0"/>
            </a:br>
            <a:r>
              <a:rPr lang="en-US" sz="4000" dirty="0"/>
              <a:t>Son of God</a:t>
            </a:r>
          </a:p>
        </p:txBody>
      </p:sp>
      <p:sp>
        <p:nvSpPr>
          <p:cNvPr id="3" name="Content Placeholder 2">
            <a:extLst>
              <a:ext uri="{FF2B5EF4-FFF2-40B4-BE49-F238E27FC236}">
                <a16:creationId xmlns:a16="http://schemas.microsoft.com/office/drawing/2014/main" id="{31A9A983-AEF0-AE4F-BB62-CB98E3A34F48}"/>
              </a:ext>
            </a:extLst>
          </p:cNvPr>
          <p:cNvSpPr>
            <a:spLocks noGrp="1"/>
          </p:cNvSpPr>
          <p:nvPr>
            <p:ph idx="1"/>
          </p:nvPr>
        </p:nvSpPr>
        <p:spPr>
          <a:xfrm>
            <a:off x="628650" y="1521354"/>
            <a:ext cx="7886700" cy="3974011"/>
          </a:xfrm>
        </p:spPr>
        <p:txBody>
          <a:bodyPr/>
          <a:lstStyle/>
          <a:p>
            <a:pPr marL="0" indent="0" algn="ctr">
              <a:buNone/>
            </a:pPr>
            <a:r>
              <a:rPr lang="en-US" dirty="0"/>
              <a:t>“The beginning of the gospel of Jesus Christ, the Son of God.” 1:1</a:t>
            </a:r>
          </a:p>
          <a:p>
            <a:r>
              <a:rPr lang="en-US" dirty="0"/>
              <a:t>Confession from God and men </a:t>
            </a:r>
          </a:p>
          <a:p>
            <a:r>
              <a:rPr lang="en-US" dirty="0"/>
              <a:t>Jesus is set up as distinct from everyone else</a:t>
            </a:r>
          </a:p>
          <a:p>
            <a:r>
              <a:rPr lang="en-US" dirty="0"/>
              <a:t>Jesus calls people and they follow </a:t>
            </a:r>
          </a:p>
          <a:p>
            <a:pPr lvl="1"/>
            <a:r>
              <a:rPr lang="en-US" dirty="0"/>
              <a:t>Simon, Andrew, James and John (1:16-20)</a:t>
            </a:r>
          </a:p>
          <a:p>
            <a:pPr lvl="1"/>
            <a:r>
              <a:rPr lang="en-US" dirty="0"/>
              <a:t>Levi (2:14)</a:t>
            </a:r>
          </a:p>
          <a:p>
            <a:pPr marL="342900" lvl="1" indent="0">
              <a:buNone/>
            </a:pPr>
            <a:endParaRPr lang="en-US" dirty="0"/>
          </a:p>
          <a:p>
            <a:pPr lvl="1"/>
            <a:endParaRPr lang="en-US" dirty="0"/>
          </a:p>
          <a:p>
            <a:pPr marL="0" indent="0" algn="ctr">
              <a:buNone/>
            </a:pPr>
            <a:endParaRPr lang="en-US" dirty="0"/>
          </a:p>
          <a:p>
            <a:pPr marL="342900" lvl="1" indent="0">
              <a:buNone/>
            </a:pPr>
            <a:endParaRPr lang="en-US" dirty="0"/>
          </a:p>
        </p:txBody>
      </p:sp>
    </p:spTree>
    <p:extLst>
      <p:ext uri="{BB962C8B-B14F-4D97-AF65-F5344CB8AC3E}">
        <p14:creationId xmlns:p14="http://schemas.microsoft.com/office/powerpoint/2010/main" val="2421656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D314B-59CD-8D4F-A66B-B30B4F198C4C}"/>
              </a:ext>
            </a:extLst>
          </p:cNvPr>
          <p:cNvSpPr>
            <a:spLocks noGrp="1"/>
          </p:cNvSpPr>
          <p:nvPr>
            <p:ph type="title"/>
          </p:nvPr>
        </p:nvSpPr>
        <p:spPr>
          <a:xfrm>
            <a:off x="628650" y="89647"/>
            <a:ext cx="7886700" cy="1319260"/>
          </a:xfrm>
        </p:spPr>
        <p:txBody>
          <a:bodyPr>
            <a:normAutofit/>
          </a:bodyPr>
          <a:lstStyle/>
          <a:p>
            <a:pPr algn="ctr"/>
            <a:r>
              <a:rPr lang="en-US" sz="4000" dirty="0"/>
              <a:t>Mark: The Gospel of the Christ and </a:t>
            </a:r>
            <a:br>
              <a:rPr lang="en-US" sz="4000" dirty="0"/>
            </a:br>
            <a:r>
              <a:rPr lang="en-US" sz="4000" dirty="0"/>
              <a:t>Son of God</a:t>
            </a:r>
          </a:p>
        </p:txBody>
      </p:sp>
      <p:sp>
        <p:nvSpPr>
          <p:cNvPr id="3" name="Content Placeholder 2">
            <a:extLst>
              <a:ext uri="{FF2B5EF4-FFF2-40B4-BE49-F238E27FC236}">
                <a16:creationId xmlns:a16="http://schemas.microsoft.com/office/drawing/2014/main" id="{31A9A983-AEF0-AE4F-BB62-CB98E3A34F48}"/>
              </a:ext>
            </a:extLst>
          </p:cNvPr>
          <p:cNvSpPr>
            <a:spLocks noGrp="1"/>
          </p:cNvSpPr>
          <p:nvPr>
            <p:ph idx="1"/>
          </p:nvPr>
        </p:nvSpPr>
        <p:spPr>
          <a:xfrm>
            <a:off x="628650" y="1521354"/>
            <a:ext cx="7886700" cy="3974011"/>
          </a:xfrm>
        </p:spPr>
        <p:txBody>
          <a:bodyPr/>
          <a:lstStyle/>
          <a:p>
            <a:pPr marL="0" indent="0" algn="ctr">
              <a:buNone/>
            </a:pPr>
            <a:r>
              <a:rPr lang="en-US" dirty="0"/>
              <a:t>“The beginning of the gospel of Jesus Christ, the Son of God.” 1:1</a:t>
            </a:r>
          </a:p>
          <a:p>
            <a:r>
              <a:rPr lang="en-US" dirty="0"/>
              <a:t>Confession from God and men </a:t>
            </a:r>
          </a:p>
          <a:p>
            <a:r>
              <a:rPr lang="en-US" dirty="0"/>
              <a:t>Jesus is set up as distinct from everyone else</a:t>
            </a:r>
          </a:p>
          <a:p>
            <a:r>
              <a:rPr lang="en-US" dirty="0"/>
              <a:t>Jesus calls people and they follow </a:t>
            </a:r>
          </a:p>
          <a:p>
            <a:pPr marL="0" indent="0">
              <a:buNone/>
            </a:pPr>
            <a:endParaRPr lang="en-US" dirty="0"/>
          </a:p>
          <a:p>
            <a:pPr marL="0" indent="0" algn="ctr">
              <a:buNone/>
            </a:pPr>
            <a:r>
              <a:rPr lang="en-US" dirty="0"/>
              <a:t>Why is Jesus followed?</a:t>
            </a:r>
          </a:p>
          <a:p>
            <a:pPr marL="0" indent="0" algn="ctr">
              <a:buNone/>
            </a:pPr>
            <a:endParaRPr lang="en-US" dirty="0"/>
          </a:p>
          <a:p>
            <a:pPr lvl="1"/>
            <a:endParaRPr lang="en-US" dirty="0"/>
          </a:p>
          <a:p>
            <a:pPr marL="0" indent="0" algn="ctr">
              <a:buNone/>
            </a:pPr>
            <a:endParaRPr lang="en-US" dirty="0"/>
          </a:p>
          <a:p>
            <a:pPr marL="342900" lvl="1" indent="0">
              <a:buNone/>
            </a:pPr>
            <a:endParaRPr lang="en-US" dirty="0"/>
          </a:p>
        </p:txBody>
      </p:sp>
      <p:sp>
        <p:nvSpPr>
          <p:cNvPr id="4" name="TextBox 3">
            <a:extLst>
              <a:ext uri="{FF2B5EF4-FFF2-40B4-BE49-F238E27FC236}">
                <a16:creationId xmlns:a16="http://schemas.microsoft.com/office/drawing/2014/main" id="{A6075F65-7915-5A46-84E5-CA1B71A6B873}"/>
              </a:ext>
            </a:extLst>
          </p:cNvPr>
          <p:cNvSpPr txBox="1"/>
          <p:nvPr/>
        </p:nvSpPr>
        <p:spPr>
          <a:xfrm>
            <a:off x="225368" y="4138358"/>
            <a:ext cx="2922494" cy="1200329"/>
          </a:xfrm>
          <a:prstGeom prst="rect">
            <a:avLst/>
          </a:prstGeom>
          <a:noFill/>
          <a:ln>
            <a:solidFill>
              <a:schemeClr val="tx1">
                <a:lumMod val="85000"/>
              </a:schemeClr>
            </a:solidFill>
          </a:ln>
        </p:spPr>
        <p:txBody>
          <a:bodyPr wrap="square" rtlCol="0">
            <a:spAutoFit/>
          </a:bodyPr>
          <a:lstStyle/>
          <a:p>
            <a:pPr algn="ctr"/>
            <a:r>
              <a:rPr lang="en-US" sz="2400" dirty="0"/>
              <a:t>Jesus teaches with </a:t>
            </a:r>
            <a:r>
              <a:rPr lang="en-US" sz="2400" b="1" u="sng" dirty="0"/>
              <a:t>total authority</a:t>
            </a:r>
          </a:p>
          <a:p>
            <a:pPr algn="ctr"/>
            <a:r>
              <a:rPr lang="en-US" sz="2400" dirty="0"/>
              <a:t>(1:21-28)</a:t>
            </a:r>
          </a:p>
        </p:txBody>
      </p:sp>
      <p:sp>
        <p:nvSpPr>
          <p:cNvPr id="5" name="TextBox 4">
            <a:extLst>
              <a:ext uri="{FF2B5EF4-FFF2-40B4-BE49-F238E27FC236}">
                <a16:creationId xmlns:a16="http://schemas.microsoft.com/office/drawing/2014/main" id="{2DAB1EFD-17D3-4344-8530-43C6195EA525}"/>
              </a:ext>
            </a:extLst>
          </p:cNvPr>
          <p:cNvSpPr txBox="1"/>
          <p:nvPr/>
        </p:nvSpPr>
        <p:spPr>
          <a:xfrm>
            <a:off x="3147862" y="4138357"/>
            <a:ext cx="2922494" cy="1200329"/>
          </a:xfrm>
          <a:prstGeom prst="rect">
            <a:avLst/>
          </a:prstGeom>
          <a:noFill/>
          <a:ln>
            <a:solidFill>
              <a:schemeClr val="tx1">
                <a:lumMod val="85000"/>
              </a:schemeClr>
            </a:solidFill>
          </a:ln>
        </p:spPr>
        <p:txBody>
          <a:bodyPr wrap="square" rtlCol="0">
            <a:spAutoFit/>
          </a:bodyPr>
          <a:lstStyle/>
          <a:p>
            <a:pPr algn="ctr"/>
            <a:r>
              <a:rPr lang="en-US" sz="2400" dirty="0"/>
              <a:t>Jesus demonstrates </a:t>
            </a:r>
            <a:r>
              <a:rPr lang="en-US" sz="2400" b="1" u="sng" dirty="0"/>
              <a:t>total compassion</a:t>
            </a:r>
            <a:r>
              <a:rPr lang="en-US" sz="2400" dirty="0"/>
              <a:t> (1:29-45)</a:t>
            </a:r>
          </a:p>
        </p:txBody>
      </p:sp>
      <p:sp>
        <p:nvSpPr>
          <p:cNvPr id="6" name="TextBox 5">
            <a:extLst>
              <a:ext uri="{FF2B5EF4-FFF2-40B4-BE49-F238E27FC236}">
                <a16:creationId xmlns:a16="http://schemas.microsoft.com/office/drawing/2014/main" id="{070BA14C-1510-7F44-A113-BA80A22CCD75}"/>
              </a:ext>
            </a:extLst>
          </p:cNvPr>
          <p:cNvSpPr txBox="1"/>
          <p:nvPr/>
        </p:nvSpPr>
        <p:spPr>
          <a:xfrm>
            <a:off x="6070356" y="4138356"/>
            <a:ext cx="2922494" cy="1200329"/>
          </a:xfrm>
          <a:prstGeom prst="rect">
            <a:avLst/>
          </a:prstGeom>
          <a:noFill/>
          <a:ln>
            <a:solidFill>
              <a:schemeClr val="tx1">
                <a:lumMod val="85000"/>
              </a:schemeClr>
            </a:solidFill>
          </a:ln>
        </p:spPr>
        <p:txBody>
          <a:bodyPr wrap="square" rtlCol="0">
            <a:spAutoFit/>
          </a:bodyPr>
          <a:lstStyle/>
          <a:p>
            <a:pPr algn="ctr"/>
            <a:r>
              <a:rPr lang="en-US" sz="2400" dirty="0"/>
              <a:t>Jesus uses these to </a:t>
            </a:r>
            <a:r>
              <a:rPr lang="en-US" sz="2400" b="1" u="sng" dirty="0"/>
              <a:t>forgive sins</a:t>
            </a:r>
          </a:p>
          <a:p>
            <a:pPr algn="ctr"/>
            <a:r>
              <a:rPr lang="en-US" sz="2400" dirty="0"/>
              <a:t>(2:1-12)</a:t>
            </a:r>
          </a:p>
        </p:txBody>
      </p:sp>
    </p:spTree>
    <p:extLst>
      <p:ext uri="{BB962C8B-B14F-4D97-AF65-F5344CB8AC3E}">
        <p14:creationId xmlns:p14="http://schemas.microsoft.com/office/powerpoint/2010/main" val="4166230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9536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3A37A-BDB2-C64A-A34E-DECCB7BFB242}"/>
              </a:ext>
            </a:extLst>
          </p:cNvPr>
          <p:cNvSpPr>
            <a:spLocks noGrp="1"/>
          </p:cNvSpPr>
          <p:nvPr>
            <p:ph type="ctrTitle"/>
          </p:nvPr>
        </p:nvSpPr>
        <p:spPr/>
        <p:txBody>
          <a:bodyPr>
            <a:normAutofit/>
          </a:bodyPr>
          <a:lstStyle/>
          <a:p>
            <a:r>
              <a:rPr lang="en-US" sz="5400" dirty="0"/>
              <a:t>Issues people have</a:t>
            </a:r>
            <a:br>
              <a:rPr lang="en-US" sz="5400" dirty="0"/>
            </a:br>
            <a:r>
              <a:rPr lang="en-US" sz="5400" dirty="0"/>
              <a:t>with Jesus?</a:t>
            </a:r>
          </a:p>
        </p:txBody>
      </p:sp>
      <p:sp>
        <p:nvSpPr>
          <p:cNvPr id="3" name="Subtitle 2">
            <a:extLst>
              <a:ext uri="{FF2B5EF4-FFF2-40B4-BE49-F238E27FC236}">
                <a16:creationId xmlns:a16="http://schemas.microsoft.com/office/drawing/2014/main" id="{7279ADB1-2D65-A842-8DAC-EB139C5F4326}"/>
              </a:ext>
            </a:extLst>
          </p:cNvPr>
          <p:cNvSpPr>
            <a:spLocks noGrp="1"/>
          </p:cNvSpPr>
          <p:nvPr>
            <p:ph type="subTitle" idx="1"/>
          </p:nvPr>
        </p:nvSpPr>
        <p:spPr/>
        <p:txBody>
          <a:bodyPr>
            <a:normAutofit/>
          </a:bodyPr>
          <a:lstStyle/>
          <a:p>
            <a:r>
              <a:rPr lang="en-US" sz="2800" dirty="0"/>
              <a:t>Mark 2:1-3:6</a:t>
            </a:r>
          </a:p>
        </p:txBody>
      </p:sp>
    </p:spTree>
    <p:extLst>
      <p:ext uri="{BB962C8B-B14F-4D97-AF65-F5344CB8AC3E}">
        <p14:creationId xmlns:p14="http://schemas.microsoft.com/office/powerpoint/2010/main" val="20494104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Issues 1</a:t>
            </a:r>
            <a:r>
              <a:rPr lang="en-US" sz="3600" baseline="30000" dirty="0"/>
              <a:t>st</a:t>
            </a:r>
            <a:r>
              <a:rPr lang="en-US" sz="3600" dirty="0"/>
              <a:t> century people had with Jesus?</a:t>
            </a:r>
            <a:endParaRPr lang="en-US" dirty="0"/>
          </a:p>
        </p:txBody>
      </p:sp>
      <p:sp>
        <p:nvSpPr>
          <p:cNvPr id="6" name="Text Placeholder 5">
            <a:extLst>
              <a:ext uri="{FF2B5EF4-FFF2-40B4-BE49-F238E27FC236}">
                <a16:creationId xmlns:a16="http://schemas.microsoft.com/office/drawing/2014/main" id="{8420DF78-FB08-964F-93EE-178C3851D2E1}"/>
              </a:ext>
            </a:extLst>
          </p:cNvPr>
          <p:cNvSpPr>
            <a:spLocks noGrp="1"/>
          </p:cNvSpPr>
          <p:nvPr>
            <p:ph type="body" idx="1"/>
          </p:nvPr>
        </p:nvSpPr>
        <p:spPr>
          <a:xfrm>
            <a:off x="74428" y="1400969"/>
            <a:ext cx="2721935" cy="686593"/>
          </a:xfrm>
          <a:ln>
            <a:solidFill>
              <a:schemeClr val="tx1">
                <a:lumMod val="85000"/>
              </a:schemeClr>
            </a:solidFill>
          </a:ln>
        </p:spPr>
        <p:txBody>
          <a:bodyPr anchor="ctr">
            <a:normAutofit/>
          </a:bodyPr>
          <a:lstStyle/>
          <a:p>
            <a:pPr algn="ctr"/>
            <a:r>
              <a:rPr lang="en-US" sz="2400" dirty="0"/>
              <a:t>Text </a:t>
            </a:r>
          </a:p>
        </p:txBody>
      </p:sp>
      <p:sp>
        <p:nvSpPr>
          <p:cNvPr id="7" name="Content Placeholder 6">
            <a:extLst>
              <a:ext uri="{FF2B5EF4-FFF2-40B4-BE49-F238E27FC236}">
                <a16:creationId xmlns:a16="http://schemas.microsoft.com/office/drawing/2014/main" id="{F6708927-2041-0B48-9565-0FF1A2DD00D2}"/>
              </a:ext>
            </a:extLst>
          </p:cNvPr>
          <p:cNvSpPr>
            <a:spLocks noGrp="1"/>
          </p:cNvSpPr>
          <p:nvPr>
            <p:ph sz="half" idx="2"/>
          </p:nvPr>
        </p:nvSpPr>
        <p:spPr>
          <a:xfrm>
            <a:off x="63657" y="2180726"/>
            <a:ext cx="2732706" cy="3070490"/>
          </a:xfrm>
          <a:ln>
            <a:solidFill>
              <a:schemeClr val="tx1">
                <a:lumMod val="85000"/>
              </a:schemeClr>
            </a:solidFill>
          </a:ln>
        </p:spPr>
        <p:txBody>
          <a:bodyPr anchor="t"/>
          <a:lstStyle/>
          <a:p>
            <a:r>
              <a:rPr lang="en-US" dirty="0"/>
              <a:t>Mark 2:1-12</a:t>
            </a:r>
          </a:p>
          <a:p>
            <a:r>
              <a:rPr lang="en-US" dirty="0"/>
              <a:t>Mark 2:13-17</a:t>
            </a:r>
          </a:p>
          <a:p>
            <a:r>
              <a:rPr lang="en-US" dirty="0"/>
              <a:t>Mark 2:18-22</a:t>
            </a:r>
          </a:p>
          <a:p>
            <a:r>
              <a:rPr lang="en-US" dirty="0"/>
              <a:t>Mark 2:23-28</a:t>
            </a:r>
          </a:p>
          <a:p>
            <a:r>
              <a:rPr lang="en-US" dirty="0"/>
              <a:t>Mark 3:1-6</a:t>
            </a:r>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290667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2906676" y="2180726"/>
            <a:ext cx="3058189" cy="3070490"/>
          </a:xfrm>
          <a:ln>
            <a:solidFill>
              <a:schemeClr val="bg2">
                <a:lumMod val="40000"/>
                <a:lumOff val="60000"/>
              </a:schemeClr>
            </a:solidFill>
          </a:ln>
        </p:spPr>
        <p:txBody>
          <a:bodyPr anchor="t"/>
          <a:lstStyle/>
          <a:p>
            <a:r>
              <a:rPr lang="en-US" dirty="0"/>
              <a:t>Forgave a man of his sins</a:t>
            </a:r>
          </a:p>
          <a:p>
            <a:r>
              <a:rPr lang="en-US" dirty="0"/>
              <a:t>Ate with sinners</a:t>
            </a:r>
          </a:p>
          <a:p>
            <a:r>
              <a:rPr lang="en-US" dirty="0"/>
              <a:t>Disciples weren’t fasting</a:t>
            </a:r>
          </a:p>
          <a:p>
            <a:r>
              <a:rPr lang="en-US" dirty="0"/>
              <a:t>Disciples picking grain</a:t>
            </a:r>
          </a:p>
          <a:p>
            <a:r>
              <a:rPr lang="en-US" dirty="0"/>
              <a:t>Healed a man with a withered hand</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6022154" y="1408907"/>
            <a:ext cx="3058189" cy="686593"/>
          </a:xfrm>
          <a:prstGeom prst="rect">
            <a:avLst/>
          </a:prstGeom>
          <a:ln>
            <a:solidFill>
              <a:schemeClr val="tx2">
                <a:lumMod val="75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Opposition’s response</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6022154" y="2180726"/>
            <a:ext cx="3058189" cy="3070490"/>
          </a:xfrm>
          <a:prstGeom prst="rect">
            <a:avLst/>
          </a:prstGeom>
          <a:ln>
            <a:solidFill>
              <a:schemeClr val="tx2">
                <a:lumMod val="75000"/>
              </a:schemeClr>
            </a:solidFill>
          </a:ln>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Question in their hearts</a:t>
            </a:r>
          </a:p>
          <a:p>
            <a:r>
              <a:rPr lang="en-US" dirty="0"/>
              <a:t>Question disciples  about Him</a:t>
            </a:r>
          </a:p>
          <a:p>
            <a:r>
              <a:rPr lang="en-US" dirty="0"/>
              <a:t>Question Him about      His disciples</a:t>
            </a:r>
          </a:p>
          <a:p>
            <a:r>
              <a:rPr lang="en-US" dirty="0"/>
              <a:t>Accuse Jesus 	           of lawbreaking</a:t>
            </a:r>
          </a:p>
          <a:p>
            <a:r>
              <a:rPr lang="en-US" dirty="0"/>
              <a:t>They plot to kill Him</a:t>
            </a:r>
          </a:p>
          <a:p>
            <a:endParaRPr lang="en-US" dirty="0"/>
          </a:p>
          <a:p>
            <a:endParaRPr lang="en-US" dirty="0"/>
          </a:p>
        </p:txBody>
      </p:sp>
    </p:spTree>
    <p:extLst>
      <p:ext uri="{BB962C8B-B14F-4D97-AF65-F5344CB8AC3E}">
        <p14:creationId xmlns:p14="http://schemas.microsoft.com/office/powerpoint/2010/main" val="3163478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fade">
                                      <p:cBhvr>
                                        <p:cTn id="18" dur="500"/>
                                        <p:tgtEl>
                                          <p:spTgt spid="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500"/>
                                        <p:tgtEl>
                                          <p:spTgt spid="9">
                                            <p:txEl>
                                              <p:pRg st="2" end="2"/>
                                            </p:txEl>
                                          </p:spTgt>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500"/>
                                        <p:tgtEl>
                                          <p:spTgt spid="1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500"/>
                                        <p:tgtEl>
                                          <p:spTgt spid="9">
                                            <p:txEl>
                                              <p:pRg st="3" end="3"/>
                                            </p:txEl>
                                          </p:spTgt>
                                        </p:tgtEl>
                                      </p:cBhvr>
                                    </p:animEffect>
                                  </p:childTnLst>
                                </p:cTn>
                              </p:par>
                              <p:par>
                                <p:cTn id="32" presetID="10" presetClass="entr" presetSubtype="0" fill="hold" grpId="1" nodeType="withEffect">
                                  <p:stCondLst>
                                    <p:cond delay="0"/>
                                  </p:stCondLst>
                                  <p:childTnLst>
                                    <p:set>
                                      <p:cBhvr>
                                        <p:cTn id="33" dur="1" fill="hold">
                                          <p:stCondLst>
                                            <p:cond delay="0"/>
                                          </p:stCondLst>
                                        </p:cTn>
                                        <p:tgtEl>
                                          <p:spTgt spid="11">
                                            <p:txEl>
                                              <p:pRg st="3" end="3"/>
                                            </p:txEl>
                                          </p:spTgt>
                                        </p:tgtEl>
                                        <p:attrNameLst>
                                          <p:attrName>style.visibility</p:attrName>
                                        </p:attrNameLst>
                                      </p:cBhvr>
                                      <p:to>
                                        <p:strVal val="visible"/>
                                      </p:to>
                                    </p:set>
                                    <p:animEffect transition="in" filter="fade">
                                      <p:cBhvr>
                                        <p:cTn id="34" dur="500"/>
                                        <p:tgtEl>
                                          <p:spTgt spid="1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fade">
                                      <p:cBhvr>
                                        <p:cTn id="39" dur="500"/>
                                        <p:tgtEl>
                                          <p:spTgt spid="9">
                                            <p:txEl>
                                              <p:pRg st="4" end="4"/>
                                            </p:txEl>
                                          </p:spTgt>
                                        </p:tgtEl>
                                      </p:cBhvr>
                                    </p:animEffect>
                                  </p:childTnLst>
                                </p:cTn>
                              </p:par>
                              <p:par>
                                <p:cTn id="40" presetID="10" presetClass="entr" presetSubtype="0" fill="hold" grpId="1" nodeType="with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fade">
                                      <p:cBhvr>
                                        <p:cTn id="4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1"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Issues 1</a:t>
            </a:r>
            <a:r>
              <a:rPr lang="en-US" sz="3600" baseline="30000" dirty="0"/>
              <a:t>st</a:t>
            </a:r>
            <a:r>
              <a:rPr lang="en-US" sz="3600" dirty="0"/>
              <a:t> century people had with Jesus?</a:t>
            </a:r>
            <a:endParaRPr lang="en-US" dirty="0"/>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6764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67645" y="2180726"/>
            <a:ext cx="3058189" cy="3401367"/>
          </a:xfrm>
          <a:ln>
            <a:solidFill>
              <a:schemeClr val="bg2">
                <a:lumMod val="40000"/>
                <a:lumOff val="60000"/>
              </a:schemeClr>
            </a:solidFill>
          </a:ln>
        </p:spPr>
        <p:txBody>
          <a:bodyPr anchor="t"/>
          <a:lstStyle/>
          <a:p>
            <a:r>
              <a:rPr lang="en-US" dirty="0"/>
              <a:t>Forgave a man of his sins</a:t>
            </a:r>
          </a:p>
          <a:p>
            <a:r>
              <a:rPr lang="en-US" dirty="0"/>
              <a:t>Ate with sinners</a:t>
            </a:r>
          </a:p>
          <a:p>
            <a:r>
              <a:rPr lang="en-US" dirty="0"/>
              <a:t>Disciples weren’t fasting</a:t>
            </a:r>
          </a:p>
          <a:p>
            <a:r>
              <a:rPr lang="en-US" dirty="0"/>
              <a:t>Disciples picking grain</a:t>
            </a:r>
          </a:p>
          <a:p>
            <a:r>
              <a:rPr lang="en-US" dirty="0"/>
              <a:t>Healed a man with a withered hand</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3406545" y="1408907"/>
            <a:ext cx="5669809" cy="686593"/>
          </a:xfrm>
          <a:prstGeom prst="rect">
            <a:avLst/>
          </a:prstGeom>
          <a:ln>
            <a:solidFill>
              <a:schemeClr val="bg2">
                <a:lumMod val="40000"/>
                <a:lumOff val="60000"/>
              </a:schemeClr>
            </a:solidFill>
          </a:ln>
        </p:spPr>
        <p:txBody>
          <a:bodyPr vert="horz" lIns="91440" tIns="45720" rIns="91440" bIns="45720" rtlCol="0" anchor="ctr">
            <a:normAutofit/>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Real Issue they had with Jesus</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3417318" y="2180726"/>
            <a:ext cx="5659037" cy="3401367"/>
          </a:xfrm>
          <a:prstGeom prst="rect">
            <a:avLst/>
          </a:prstGeom>
          <a:ln>
            <a:solidFill>
              <a:schemeClr val="bg2">
                <a:lumMod val="40000"/>
                <a:lumOff val="60000"/>
              </a:schemeClr>
            </a:solidFill>
          </a:ln>
        </p:spPr>
        <p:txBody>
          <a:bodyPr vert="horz" lIns="91440" tIns="45720" rIns="91440" bIns="45720" rtlCol="0" anchor="t">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Jesus claims authority to forgive sins. That’s what He wants to offer. He’s also equating Himself to God. </a:t>
            </a:r>
          </a:p>
          <a:p>
            <a:r>
              <a:rPr lang="en-US" dirty="0"/>
              <a:t>In Jesus calling the sick, He shows who disciples were. He’s also equating everyone to one another in their need of Him. </a:t>
            </a:r>
          </a:p>
          <a:p>
            <a:r>
              <a:rPr lang="en-US" dirty="0"/>
              <a:t>Jesus’ commands supersede our traditions. He also shows us that they’re not compatible. It’s a waste. </a:t>
            </a:r>
          </a:p>
          <a:p>
            <a:r>
              <a:rPr lang="en-US" dirty="0"/>
              <a:t>Jesus reinterprets what God has wanted from man. </a:t>
            </a:r>
          </a:p>
          <a:p>
            <a:r>
              <a:rPr lang="en-US" dirty="0"/>
              <a:t>Jesus exposes the hypocrisy of those who don’t follow Him. </a:t>
            </a:r>
          </a:p>
          <a:p>
            <a:endParaRPr lang="en-US" dirty="0"/>
          </a:p>
          <a:p>
            <a:endParaRPr lang="en-US" dirty="0"/>
          </a:p>
          <a:p>
            <a:endParaRPr lang="en-US" dirty="0"/>
          </a:p>
        </p:txBody>
      </p:sp>
    </p:spTree>
    <p:extLst>
      <p:ext uri="{BB962C8B-B14F-4D97-AF65-F5344CB8AC3E}">
        <p14:creationId xmlns:p14="http://schemas.microsoft.com/office/powerpoint/2010/main" val="3061829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A22FE-9213-E24F-85F1-24382F155FE9}"/>
              </a:ext>
            </a:extLst>
          </p:cNvPr>
          <p:cNvSpPr>
            <a:spLocks noGrp="1"/>
          </p:cNvSpPr>
          <p:nvPr>
            <p:ph type="title"/>
          </p:nvPr>
        </p:nvSpPr>
        <p:spPr/>
        <p:txBody>
          <a:bodyPr/>
          <a:lstStyle/>
          <a:p>
            <a:pPr algn="ctr"/>
            <a:r>
              <a:rPr lang="en-US" sz="3600" dirty="0"/>
              <a:t>Do I have an issue with Jesus today?</a:t>
            </a:r>
            <a:endParaRPr lang="en-US" dirty="0"/>
          </a:p>
        </p:txBody>
      </p:sp>
      <p:sp>
        <p:nvSpPr>
          <p:cNvPr id="8" name="Text Placeholder 7">
            <a:extLst>
              <a:ext uri="{FF2B5EF4-FFF2-40B4-BE49-F238E27FC236}">
                <a16:creationId xmlns:a16="http://schemas.microsoft.com/office/drawing/2014/main" id="{FCC8E63F-EC37-BD4F-A344-ED400039542F}"/>
              </a:ext>
            </a:extLst>
          </p:cNvPr>
          <p:cNvSpPr>
            <a:spLocks noGrp="1"/>
          </p:cNvSpPr>
          <p:nvPr>
            <p:ph type="body" sz="quarter" idx="3"/>
          </p:nvPr>
        </p:nvSpPr>
        <p:spPr>
          <a:xfrm>
            <a:off x="67646" y="1408907"/>
            <a:ext cx="3058189" cy="686593"/>
          </a:xfrm>
          <a:ln>
            <a:solidFill>
              <a:schemeClr val="bg2">
                <a:lumMod val="40000"/>
                <a:lumOff val="60000"/>
              </a:schemeClr>
            </a:solidFill>
          </a:ln>
        </p:spPr>
        <p:txBody>
          <a:bodyPr anchor="ctr">
            <a:normAutofit/>
          </a:bodyPr>
          <a:lstStyle/>
          <a:p>
            <a:pPr algn="ctr"/>
            <a:r>
              <a:rPr lang="en-US" sz="2400" dirty="0"/>
              <a:t>What did Jesus do?</a:t>
            </a:r>
          </a:p>
        </p:txBody>
      </p:sp>
      <p:sp>
        <p:nvSpPr>
          <p:cNvPr id="9" name="Content Placeholder 8">
            <a:extLst>
              <a:ext uri="{FF2B5EF4-FFF2-40B4-BE49-F238E27FC236}">
                <a16:creationId xmlns:a16="http://schemas.microsoft.com/office/drawing/2014/main" id="{F5D86496-4D11-FC4D-9568-A02DA4AB8F9D}"/>
              </a:ext>
            </a:extLst>
          </p:cNvPr>
          <p:cNvSpPr>
            <a:spLocks noGrp="1"/>
          </p:cNvSpPr>
          <p:nvPr>
            <p:ph sz="quarter" idx="4"/>
          </p:nvPr>
        </p:nvSpPr>
        <p:spPr>
          <a:xfrm>
            <a:off x="67645" y="2180726"/>
            <a:ext cx="3058189" cy="3401367"/>
          </a:xfrm>
          <a:ln>
            <a:solidFill>
              <a:schemeClr val="bg2">
                <a:lumMod val="40000"/>
                <a:lumOff val="60000"/>
              </a:schemeClr>
            </a:solidFill>
          </a:ln>
        </p:spPr>
        <p:txBody>
          <a:bodyPr anchor="t"/>
          <a:lstStyle/>
          <a:p>
            <a:r>
              <a:rPr lang="en-US" dirty="0"/>
              <a:t>Forgave a man of his sins</a:t>
            </a:r>
          </a:p>
          <a:p>
            <a:endParaRPr lang="en-US" dirty="0"/>
          </a:p>
          <a:p>
            <a:endParaRPr lang="en-US" dirty="0"/>
          </a:p>
        </p:txBody>
      </p:sp>
      <p:sp>
        <p:nvSpPr>
          <p:cNvPr id="10" name="Text Placeholder 7">
            <a:extLst>
              <a:ext uri="{FF2B5EF4-FFF2-40B4-BE49-F238E27FC236}">
                <a16:creationId xmlns:a16="http://schemas.microsoft.com/office/drawing/2014/main" id="{BA643154-B758-CA47-8101-734BB995D4C3}"/>
              </a:ext>
            </a:extLst>
          </p:cNvPr>
          <p:cNvSpPr txBox="1">
            <a:spLocks/>
          </p:cNvSpPr>
          <p:nvPr/>
        </p:nvSpPr>
        <p:spPr>
          <a:xfrm>
            <a:off x="3406545" y="1408907"/>
            <a:ext cx="5659037" cy="686593"/>
          </a:xfrm>
          <a:prstGeom prst="rect">
            <a:avLst/>
          </a:prstGeom>
          <a:ln>
            <a:solidFill>
              <a:schemeClr val="bg2">
                <a:lumMod val="40000"/>
                <a:lumOff val="60000"/>
              </a:schemeClr>
            </a:solidFill>
          </a:ln>
        </p:spPr>
        <p:txBody>
          <a:bodyPr vert="horz" lIns="91440" tIns="45720" rIns="91440" bIns="45720" rtlCol="0" anchor="ctr">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a:r>
              <a:rPr lang="en-US" sz="2400" dirty="0"/>
              <a:t>Jesus claims authority to forgive sins. That’s what He wants to offer. He’s also equating Himself to God</a:t>
            </a:r>
          </a:p>
        </p:txBody>
      </p:sp>
      <p:sp>
        <p:nvSpPr>
          <p:cNvPr id="11" name="Content Placeholder 8">
            <a:extLst>
              <a:ext uri="{FF2B5EF4-FFF2-40B4-BE49-F238E27FC236}">
                <a16:creationId xmlns:a16="http://schemas.microsoft.com/office/drawing/2014/main" id="{D5A279A5-E6F1-054D-A328-FBAE47FA9A91}"/>
              </a:ext>
            </a:extLst>
          </p:cNvPr>
          <p:cNvSpPr txBox="1">
            <a:spLocks/>
          </p:cNvSpPr>
          <p:nvPr/>
        </p:nvSpPr>
        <p:spPr>
          <a:xfrm>
            <a:off x="3417318" y="2180726"/>
            <a:ext cx="5659037" cy="3401367"/>
          </a:xfrm>
          <a:prstGeom prst="rect">
            <a:avLst/>
          </a:prstGeom>
          <a:ln>
            <a:solidFill>
              <a:schemeClr val="bg2">
                <a:lumMod val="40000"/>
                <a:lumOff val="60000"/>
              </a:schemeClr>
            </a:solidFill>
          </a:ln>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How do I feel about their existing Someone who is perfect and deity?</a:t>
            </a:r>
          </a:p>
          <a:p>
            <a:r>
              <a:rPr lang="en-US" dirty="0"/>
              <a:t>When I think about what Jesus came to offer humanity, am I content with a forgiveness of sins and an opportunity to be a disciple? </a:t>
            </a:r>
          </a:p>
          <a:p>
            <a:endParaRPr lang="en-US" dirty="0"/>
          </a:p>
          <a:p>
            <a:endParaRPr lang="en-US" dirty="0"/>
          </a:p>
        </p:txBody>
      </p:sp>
    </p:spTree>
    <p:extLst>
      <p:ext uri="{BB962C8B-B14F-4D97-AF65-F5344CB8AC3E}">
        <p14:creationId xmlns:p14="http://schemas.microsoft.com/office/powerpoint/2010/main" val="21785034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TotalTime>
  <Words>1213</Words>
  <Application>Microsoft Macintosh PowerPoint</Application>
  <PresentationFormat>On-screen Show (16:10)</PresentationFormat>
  <Paragraphs>141</Paragraphs>
  <Slides>14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Mark: The Gospel of the Christ and  Son of God</vt:lpstr>
      <vt:lpstr>Mark: The Gospel of the Christ and  Son of God</vt:lpstr>
      <vt:lpstr>Mark: The Gospel of the Christ and  Son of God</vt:lpstr>
      <vt:lpstr>Mark: The Gospel of the Christ and  Son of God</vt:lpstr>
      <vt:lpstr>PowerPoint Presentation</vt:lpstr>
      <vt:lpstr>Issues people have with Jesus?</vt:lpstr>
      <vt:lpstr>Issues 1st century people had with Jesus?</vt:lpstr>
      <vt:lpstr>Issues 1st century people had with Jesus?</vt:lpstr>
      <vt:lpstr>Do I have an issue with Jesus today?</vt:lpstr>
      <vt:lpstr>Do I have an issue with Jesus today?</vt:lpstr>
      <vt:lpstr>Do I have an issue with Jesus today?</vt:lpstr>
      <vt:lpstr>Do I have an issue with Jesus today?</vt:lpstr>
      <vt:lpstr>Do I have an issue with Jesus today?</vt:lpstr>
      <vt:lpstr>Jesus dealing with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12</cp:revision>
  <dcterms:created xsi:type="dcterms:W3CDTF">2021-05-01T19:51:34Z</dcterms:created>
  <dcterms:modified xsi:type="dcterms:W3CDTF">2021-05-02T01:18:11Z</dcterms:modified>
</cp:coreProperties>
</file>