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4"/>
  </p:notesMasterIdLst>
  <p:sldIdLst>
    <p:sldId id="256" r:id="rId3"/>
    <p:sldId id="261" r:id="rId4"/>
    <p:sldId id="268" r:id="rId5"/>
    <p:sldId id="259" r:id="rId6"/>
    <p:sldId id="262" r:id="rId7"/>
    <p:sldId id="263" r:id="rId8"/>
    <p:sldId id="264" r:id="rId9"/>
    <p:sldId id="265" r:id="rId10"/>
    <p:sldId id="266" r:id="rId11"/>
    <p:sldId id="267" r:id="rId12"/>
    <p:sldId id="258" r:id="rId13"/>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9"/>
    <p:restoredTop sz="69602"/>
  </p:normalViewPr>
  <p:slideViewPr>
    <p:cSldViewPr snapToGrid="0" snapToObjects="1">
      <p:cViewPr varScale="1">
        <p:scale>
          <a:sx n="64" d="100"/>
          <a:sy n="64" d="100"/>
        </p:scale>
        <p:origin x="19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559FA-6040-9E49-A96D-01CBAEC5EF0C}" type="datetimeFigureOut">
              <a:rPr lang="en-US" smtClean="0"/>
              <a:t>7/29/21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F4BB8-246A-1245-AA3E-D0C3CB104B37}" type="slidenum">
              <a:rPr lang="en-US" smtClean="0"/>
              <a:t>‹#›</a:t>
            </a:fld>
            <a:endParaRPr lang="en-US"/>
          </a:p>
        </p:txBody>
      </p:sp>
    </p:spTree>
    <p:extLst>
      <p:ext uri="{BB962C8B-B14F-4D97-AF65-F5344CB8AC3E}">
        <p14:creationId xmlns:p14="http://schemas.microsoft.com/office/powerpoint/2010/main" val="705019724"/>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r>
              <a:rPr lang="en-US" sz="1000" dirty="0"/>
              <a:t>In our rush to teach people the difference between the Old &amp; New Testament we can</a:t>
            </a:r>
            <a:r>
              <a:rPr lang="en-US" sz="1000" baseline="0" dirty="0"/>
              <a:t> overlook their significant role in God’s plan of Salvation.  </a:t>
            </a:r>
          </a:p>
          <a:p>
            <a:endParaRPr lang="en-US" sz="1000" baseline="0" dirty="0"/>
          </a:p>
          <a:p>
            <a:r>
              <a:rPr lang="en-US" sz="1000" baseline="0" dirty="0"/>
              <a:t>The 10 Commandments were given to show the inner and outer transformation God wanted to bring about in His Covenant People.</a:t>
            </a:r>
            <a:endParaRPr lang="en-US" sz="1000" dirty="0"/>
          </a:p>
          <a:p>
            <a:endParaRPr lang="en-US" dirty="0"/>
          </a:p>
        </p:txBody>
      </p:sp>
      <p:sp>
        <p:nvSpPr>
          <p:cNvPr id="4" name="Slide Number Placeholder 3"/>
          <p:cNvSpPr>
            <a:spLocks noGrp="1"/>
          </p:cNvSpPr>
          <p:nvPr>
            <p:ph type="sldNum" sz="quarter" idx="5"/>
          </p:nvPr>
        </p:nvSpPr>
        <p:spPr/>
        <p:txBody>
          <a:bodyPr/>
          <a:lstStyle/>
          <a:p>
            <a:fld id="{CDBF4BB8-246A-1245-AA3E-D0C3CB104B37}" type="slidenum">
              <a:rPr lang="en-US" smtClean="0"/>
              <a:t>1</a:t>
            </a:fld>
            <a:endParaRPr lang="en-US"/>
          </a:p>
        </p:txBody>
      </p:sp>
    </p:spTree>
    <p:extLst>
      <p:ext uri="{BB962C8B-B14F-4D97-AF65-F5344CB8AC3E}">
        <p14:creationId xmlns:p14="http://schemas.microsoft.com/office/powerpoint/2010/main" val="4251950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90488"/>
            <a:ext cx="4376737" cy="2736850"/>
          </a:xfrm>
        </p:spPr>
      </p:sp>
      <p:sp>
        <p:nvSpPr>
          <p:cNvPr id="3" name="Notes Placeholder 2"/>
          <p:cNvSpPr>
            <a:spLocks noGrp="1"/>
          </p:cNvSpPr>
          <p:nvPr>
            <p:ph type="body" idx="1"/>
          </p:nvPr>
        </p:nvSpPr>
        <p:spPr/>
        <p:txBody>
          <a:bodyPr>
            <a:normAutofit/>
          </a:bodyPr>
          <a:lstStyle/>
          <a:p>
            <a:r>
              <a:rPr lang="en-US" dirty="0"/>
              <a:t>These commandments establish</a:t>
            </a:r>
            <a:r>
              <a:rPr lang="en-US" baseline="0" dirty="0"/>
              <a:t> a Correct relationship with God.  The principles they are built on are phenomenal.</a:t>
            </a:r>
            <a:endParaRPr lang="en-US" dirty="0"/>
          </a:p>
          <a:p>
            <a:endParaRPr lang="en-US" dirty="0"/>
          </a:p>
          <a:p>
            <a:r>
              <a:rPr lang="en-US" dirty="0"/>
              <a:t>We DEMONSTRATE </a:t>
            </a:r>
            <a:r>
              <a:rPr lang="en-US" dirty="0" err="1"/>
              <a:t>GOD’s</a:t>
            </a:r>
            <a:r>
              <a:rPr lang="en-US" dirty="0"/>
              <a:t> WORTH with our reverence towards Him.</a:t>
            </a:r>
          </a:p>
          <a:p>
            <a:endParaRPr lang="en-US" dirty="0"/>
          </a:p>
          <a:p>
            <a:endParaRPr lang="en-US" dirty="0"/>
          </a:p>
          <a:p>
            <a:r>
              <a:rPr lang="en-US" dirty="0"/>
              <a:t>The first three show us that</a:t>
            </a:r>
            <a:r>
              <a:rPr lang="en-US" baseline="0" dirty="0"/>
              <a:t> HE is HOLY…the fourth shows us that how God behaves will dictate how we behave.  He is so holy, that </a:t>
            </a:r>
            <a:r>
              <a:rPr lang="en-US" dirty="0"/>
              <a:t>He determines</a:t>
            </a:r>
            <a:r>
              <a:rPr lang="en-US" baseline="0" dirty="0"/>
              <a:t> what else is HOLY.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ABE221-9AD1-ED47-97EE-3D40332C7A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0908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ABE221-9AD1-ED47-97EE-3D40332C7A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8043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600" dirty="0"/>
              <a:t>REDEMPTION: Proceeds (</a:t>
            </a:r>
            <a:r>
              <a:rPr lang="en-US" sz="1600" baseline="0" dirty="0"/>
              <a:t> and actually prepares us for) Righteous living.</a:t>
            </a:r>
          </a:p>
          <a:p>
            <a:endParaRPr lang="en-US" sz="1600" baseline="0" dirty="0"/>
          </a:p>
          <a:p>
            <a:r>
              <a:rPr lang="en-US" sz="1600" baseline="0" dirty="0"/>
              <a:t>They are brought under the LAW after their redemption from Egyptian slavery has been accomplished.</a:t>
            </a:r>
          </a:p>
          <a:p>
            <a:r>
              <a:rPr lang="en-US" sz="1600" baseline="0" dirty="0"/>
              <a:t>Reminds us that when God redeems us, He has a plan for our future righteousness.</a:t>
            </a:r>
          </a:p>
          <a:p>
            <a:endParaRPr lang="en-US" sz="1600" dirty="0"/>
          </a:p>
          <a:p>
            <a:r>
              <a:rPr lang="en-US" sz="1600" baseline="0" dirty="0"/>
              <a:t>FORM:  Likely 2 copies</a:t>
            </a:r>
            <a:r>
              <a:rPr lang="en-US" sz="1600" dirty="0"/>
              <a:t> – all 10 on each tablet.</a:t>
            </a:r>
            <a:endParaRPr lang="en-US" sz="1600" baseline="0" dirty="0"/>
          </a:p>
          <a:p>
            <a:endParaRPr lang="en-US" sz="1600" baseline="0" dirty="0"/>
          </a:p>
          <a:p>
            <a:r>
              <a:rPr lang="en-US" sz="1600" baseline="0" dirty="0"/>
              <a:t>STRUCTURE:  God (1-4)   Family (5)  Society  (6-10)</a:t>
            </a:r>
            <a:endParaRPr lang="en-US" sz="1600" dirty="0"/>
          </a:p>
          <a:p>
            <a:endParaRPr lang="en-US" sz="1600" dirty="0"/>
          </a:p>
          <a:p>
            <a:r>
              <a:rPr lang="en-US" sz="1600" dirty="0"/>
              <a:t>SCOPE:  While they are mostly in the negative</a:t>
            </a:r>
            <a:r>
              <a:rPr lang="en-US" sz="1600" baseline="0" dirty="0"/>
              <a:t> form, the OPPOSITE is equally demanded.  Every law is simultaneously commanding and prohibiting something.  Sometimes stating things in their negative form is just the most direct, and brief way to say them.   When we tell kids “Don’t hit your brother or sister” we give this rule because we expect them to love each other.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ABE221-9AD1-ED47-97EE-3D40332C7A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874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800" dirty="0"/>
              <a:t>SPECIFIC PEOPLE:  Important lesson is being demonstrated for us:  God’s people live by God’s laws in a world that doesn’t.  When</a:t>
            </a:r>
            <a:r>
              <a:rPr lang="en-US" sz="1800" baseline="0" dirty="0"/>
              <a:t> the rest of the world is running over with sin – God’s people are set apart and distinct.  In fact, this is a privilege.  </a:t>
            </a:r>
          </a:p>
          <a:p>
            <a:endParaRPr lang="en-US" sz="1800" baseline="0" dirty="0"/>
          </a:p>
          <a:p>
            <a:r>
              <a:rPr lang="en-US" sz="1800" baseline="0" dirty="0"/>
              <a:t>SPECIFIC TIME:   This covenant was not designed to last forever.  It was limited to a single nation until a NEW Covenant would be extended to all people of every nation.</a:t>
            </a:r>
          </a:p>
          <a:p>
            <a:endParaRPr lang="en-US" sz="1800" dirty="0"/>
          </a:p>
          <a:p>
            <a:r>
              <a:rPr lang="en-US" sz="1800" dirty="0"/>
              <a:t>PURPOSE:  Even a </a:t>
            </a:r>
            <a:r>
              <a:rPr lang="en-US" sz="1800" dirty="0" err="1"/>
              <a:t>priviledged</a:t>
            </a:r>
            <a:r>
              <a:rPr lang="en-US" sz="1800" dirty="0"/>
              <a:t> people could not keep a LAW for their salvation.  Reveals that we needed more than a set of rules to follow.  We absolutely follow the commands of God, but we know we fail to do so perfectly.  So, Our confidence as Christians is not in RULE keeping, but in Jesus Christ.</a:t>
            </a:r>
          </a:p>
          <a:p>
            <a:endParaRPr lang="en-US" sz="1800" dirty="0"/>
          </a:p>
          <a:p>
            <a:r>
              <a:rPr lang="en-US" dirty="0"/>
              <a:t>* It Is Better To View The 10 Commandments As Elevated Than Merely “Carried Over.” </a:t>
            </a:r>
          </a:p>
          <a:p>
            <a:pPr lvl="1"/>
            <a:r>
              <a:rPr lang="en-US" dirty="0"/>
              <a:t>Matthew 5:17-20,  5:27-28</a:t>
            </a:r>
          </a:p>
          <a:p>
            <a:endParaRPr lang="en-US" sz="1800" dirty="0"/>
          </a:p>
          <a:p>
            <a:r>
              <a:rPr lang="en-US" sz="1800" dirty="0"/>
              <a:t>While Christians Are Not Under The Mosaic Law, There Are Similarities Because Both Come From </a:t>
            </a:r>
            <a:r>
              <a:rPr lang="en-US" sz="1800" u="sng" dirty="0"/>
              <a:t>The Same Holy Lord </a:t>
            </a:r>
            <a:r>
              <a:rPr lang="en-US" sz="1800" dirty="0"/>
              <a:t>&amp; Are </a:t>
            </a:r>
            <a:r>
              <a:rPr lang="en-US" sz="1800" u="sng" dirty="0"/>
              <a:t>Grounded In The Same Truth</a:t>
            </a:r>
            <a:r>
              <a:rPr lang="en-US" sz="1800" dirty="0"/>
              <a:t>.</a:t>
            </a:r>
          </a:p>
          <a:p>
            <a:endParaRPr lang="en-US" sz="1800" dirty="0"/>
          </a:p>
          <a:p>
            <a:endParaRPr lang="en-US" sz="1800" dirty="0"/>
          </a:p>
          <a:p>
            <a:endParaRPr lang="en-US" sz="18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ABE221-9AD1-ED47-97EE-3D40332C7A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9778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90488"/>
            <a:ext cx="4376737" cy="2736850"/>
          </a:xfrm>
        </p:spPr>
      </p:sp>
      <p:sp>
        <p:nvSpPr>
          <p:cNvPr id="3" name="Notes Placeholder 2"/>
          <p:cNvSpPr>
            <a:spLocks noGrp="1"/>
          </p:cNvSpPr>
          <p:nvPr>
            <p:ph type="body" idx="1"/>
          </p:nvPr>
        </p:nvSpPr>
        <p:spPr/>
        <p:txBody>
          <a:bodyPr>
            <a:normAutofit/>
          </a:bodyPr>
          <a:lstStyle/>
          <a:p>
            <a:r>
              <a:rPr lang="en-US" dirty="0"/>
              <a:t>These commandments establish</a:t>
            </a:r>
            <a:r>
              <a:rPr lang="en-US" baseline="0" dirty="0"/>
              <a:t> a Correct relationship with God.  The principles they are built on are phenomenal.</a:t>
            </a:r>
            <a:endParaRPr lang="en-US" dirty="0"/>
          </a:p>
          <a:p>
            <a:endParaRPr lang="en-US" dirty="0"/>
          </a:p>
          <a:p>
            <a:r>
              <a:rPr lang="en-US" dirty="0"/>
              <a:t>We DEMONSTRATE </a:t>
            </a:r>
            <a:r>
              <a:rPr lang="en-US" dirty="0" err="1"/>
              <a:t>GOD’s</a:t>
            </a:r>
            <a:r>
              <a:rPr lang="en-US" dirty="0"/>
              <a:t> WORTH with our reverence towards Him.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ABE221-9AD1-ED47-97EE-3D40332C7A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8511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2900" y="90488"/>
            <a:ext cx="3649663" cy="2736850"/>
          </a:xfrm>
        </p:spPr>
      </p:sp>
      <p:sp>
        <p:nvSpPr>
          <p:cNvPr id="3" name="Notes Placeholder 2"/>
          <p:cNvSpPr>
            <a:spLocks noGrp="1"/>
          </p:cNvSpPr>
          <p:nvPr>
            <p:ph type="body" idx="1"/>
          </p:nvPr>
        </p:nvSpPr>
        <p:spPr/>
        <p:txBody>
          <a:bodyPr>
            <a:normAutofit/>
          </a:bodyPr>
          <a:lstStyle/>
          <a:p>
            <a:r>
              <a:rPr lang="en-US" dirty="0"/>
              <a:t>We could say that God must have first place in everything,</a:t>
            </a:r>
            <a:r>
              <a:rPr lang="en-US" baseline="0" dirty="0"/>
              <a:t> and that </a:t>
            </a:r>
            <a:r>
              <a:rPr lang="en-US" baseline="0" dirty="0" err="1"/>
              <a:t>summerizes</a:t>
            </a:r>
            <a:r>
              <a:rPr lang="en-US" baseline="0" dirty="0"/>
              <a:t> it, but specifically 3 aspects are highlighted.</a:t>
            </a:r>
          </a:p>
          <a:p>
            <a:endParaRPr lang="en-US" baseline="0" dirty="0"/>
          </a:p>
          <a:p>
            <a:r>
              <a:rPr lang="en-US" baseline="0" dirty="0"/>
              <a:t>The commandment emphasizes the NAME of God.  </a:t>
            </a:r>
            <a:r>
              <a:rPr lang="en-US" dirty="0"/>
              <a:t>HE IS LORD  =  1</a:t>
            </a:r>
            <a:r>
              <a:rPr lang="en-US" baseline="30000" dirty="0"/>
              <a:t>st</a:t>
            </a:r>
            <a:r>
              <a:rPr lang="en-US" dirty="0"/>
              <a:t> in Worth: We treasure our relationship with God more</a:t>
            </a:r>
            <a:r>
              <a:rPr lang="en-US" baseline="0" dirty="0"/>
              <a:t> than any other person or thing.  Only the LORD is worthy of worship.  Only the LORD is worthy or our prayers, our praise, our sacrifice.  HE is holy, holy, Holy.</a:t>
            </a:r>
          </a:p>
          <a:p>
            <a:endParaRPr lang="en-US" baseline="0" dirty="0"/>
          </a:p>
          <a:p>
            <a:r>
              <a:rPr lang="en-US" baseline="0" dirty="0"/>
              <a:t>Devotion: You were slaves in Egypt but now you are mine.  Only the LORD has the right to make un-restricted requests of us. Anything He asks, we can do. Not only because of How POWERFUL He is, but also because He is ALWAYS working for our good!</a:t>
            </a:r>
          </a:p>
          <a:p>
            <a:endParaRPr lang="en-US" baseline="0" dirty="0"/>
          </a:p>
          <a:p>
            <a:r>
              <a:rPr lang="en-US" baseline="0" dirty="0"/>
              <a:t>RELIANCE:  We depend on God. We turn to Him for help first. We trust in Him. We put our FAITH in Him.  We don’t hope in our treasures or networking or our even our own thoughts and strengths.  NO ONE and NO THING comes before God for us to lean upon.</a:t>
            </a:r>
          </a:p>
          <a:p>
            <a:endParaRPr lang="en-US" baseline="0" dirty="0"/>
          </a:p>
          <a:p>
            <a:r>
              <a:rPr lang="en-US" baseline="0" dirty="0"/>
              <a:t>“Lean on the Mighty Arm of Jesus…”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ABE221-9AD1-ED47-97EE-3D40332C7A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5687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90488"/>
            <a:ext cx="4376737" cy="2736850"/>
          </a:xfrm>
        </p:spPr>
      </p:sp>
      <p:sp>
        <p:nvSpPr>
          <p:cNvPr id="3" name="Notes Placeholder 2"/>
          <p:cNvSpPr>
            <a:spLocks noGrp="1"/>
          </p:cNvSpPr>
          <p:nvPr>
            <p:ph type="body" idx="1"/>
          </p:nvPr>
        </p:nvSpPr>
        <p:spPr/>
        <p:txBody>
          <a:bodyPr>
            <a:normAutofit/>
          </a:bodyPr>
          <a:lstStyle/>
          <a:p>
            <a:r>
              <a:rPr lang="en-US" dirty="0"/>
              <a:t>This is a commandment to THINK correctly about God – not to think</a:t>
            </a:r>
            <a:r>
              <a:rPr lang="en-US" baseline="0" dirty="0"/>
              <a:t> about Him in terms of a physical idol or in the form of some created thing.  THINK about God in His Character of Passion, Grace, &amp; Justice.  When we think of God – It is His perfect LOVE that should come to mind, not a statue made with hands.</a:t>
            </a:r>
            <a:endParaRPr lang="en-US" dirty="0"/>
          </a:p>
          <a:p>
            <a:endParaRPr lang="en-US" dirty="0"/>
          </a:p>
          <a:p>
            <a:r>
              <a:rPr lang="en-US" dirty="0"/>
              <a:t>Superior to Creation:  It is not for us to make something in the image of God.  Only</a:t>
            </a:r>
            <a:r>
              <a:rPr lang="en-US" baseline="0" dirty="0"/>
              <a:t> God gets to do that.  Also, there is nothing we can imagine or mix together that would come close anyway!  Idolatry steals God’s glory. The splendor of God should be treasured, but idolatry takes our praise and gives it to something infinitely inferior.</a:t>
            </a:r>
          </a:p>
          <a:p>
            <a:endParaRPr lang="en-US" baseline="0" dirty="0"/>
          </a:p>
          <a:p>
            <a:endParaRPr lang="en-US" baseline="0" dirty="0"/>
          </a:p>
          <a:p>
            <a:endParaRPr lang="en-US" baseline="0" dirty="0"/>
          </a:p>
          <a:p>
            <a:endParaRPr lang="en-US" baseline="0" dirty="0"/>
          </a:p>
          <a:p>
            <a:r>
              <a:rPr lang="en-US" baseline="0" dirty="0"/>
              <a:t>HATE &amp; LOVE:  In a Covenant context is used to describe those who reject or who accept the covenant.  We commonly say “Actions speak louder than words.”  That is the idea of these phrases.  Those who love Him, keep His commandments.</a:t>
            </a:r>
          </a:p>
          <a:p>
            <a:endParaRPr lang="en-US" baseline="0" dirty="0"/>
          </a:p>
          <a:p>
            <a:r>
              <a:rPr lang="en-US" baseline="0" dirty="0"/>
              <a:t>Embracing Idolatry – always leads to moral failings.  As soon as people create their own gods, they begin to create their own standards of behavior, these inevitably get lower and lower.</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ABE221-9AD1-ED47-97EE-3D40332C7A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9125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90488"/>
            <a:ext cx="4376737" cy="2736850"/>
          </a:xfrm>
        </p:spPr>
      </p:sp>
      <p:sp>
        <p:nvSpPr>
          <p:cNvPr id="3" name="Notes Placeholder 2"/>
          <p:cNvSpPr>
            <a:spLocks noGrp="1"/>
          </p:cNvSpPr>
          <p:nvPr>
            <p:ph type="body" idx="1"/>
          </p:nvPr>
        </p:nvSpPr>
        <p:spPr/>
        <p:txBody>
          <a:bodyPr>
            <a:normAutofit/>
          </a:bodyPr>
          <a:lstStyle/>
          <a:p>
            <a:r>
              <a:rPr lang="en-US" dirty="0"/>
              <a:t>Just as the</a:t>
            </a:r>
            <a:r>
              <a:rPr lang="en-US" baseline="0" dirty="0"/>
              <a:t> Israelites</a:t>
            </a:r>
            <a:r>
              <a:rPr lang="en-US" dirty="0"/>
              <a:t> are forbidden to profane God though idol worship, they are forbidden</a:t>
            </a:r>
            <a:r>
              <a:rPr lang="en-US" baseline="0" dirty="0"/>
              <a:t> to profane God through </a:t>
            </a:r>
            <a:r>
              <a:rPr lang="en-US" baseline="0" dirty="0" err="1"/>
              <a:t>mis</a:t>
            </a:r>
            <a:r>
              <a:rPr lang="en-US" baseline="0" dirty="0"/>
              <a:t>-use of His name.</a:t>
            </a:r>
          </a:p>
          <a:p>
            <a:endParaRPr lang="en-US" baseline="0" dirty="0"/>
          </a:p>
          <a:p>
            <a:endParaRPr lang="en-US" baseline="0" dirty="0"/>
          </a:p>
          <a:p>
            <a:r>
              <a:rPr lang="en-US" baseline="0" dirty="0"/>
              <a:t>Turning God’s name into a common (sometimes meaningless) expression  Matt. 12:36-37</a:t>
            </a:r>
          </a:p>
          <a:p>
            <a:r>
              <a:rPr lang="en-US" baseline="0" dirty="0"/>
              <a:t>Usage In An Oath That Is Not Carried Out.  (Number 30:2)</a:t>
            </a:r>
          </a:p>
          <a:p>
            <a:endParaRPr lang="en-US" baseline="0" dirty="0"/>
          </a:p>
          <a:p>
            <a:r>
              <a:rPr lang="en-US" baseline="0" dirty="0"/>
              <a:t>OT Example of Punishment:  Leviticus 24:10-16</a:t>
            </a:r>
          </a:p>
          <a:p>
            <a:endParaRPr lang="en-US" dirty="0"/>
          </a:p>
          <a:p>
            <a:r>
              <a:rPr lang="en-US" dirty="0"/>
              <a:t>So how should we use</a:t>
            </a:r>
            <a:r>
              <a:rPr lang="en-US" baseline="0" dirty="0"/>
              <a:t> it?  Respectfully, like Jesus and the writers of the Bible use it.</a:t>
            </a:r>
          </a:p>
          <a:p>
            <a:endParaRPr lang="en-US" baseline="0" dirty="0"/>
          </a:p>
          <a:p>
            <a:r>
              <a:rPr lang="en-US" baseline="0" dirty="0" err="1"/>
              <a:t>Keil</a:t>
            </a:r>
            <a:r>
              <a:rPr lang="en-US" baseline="0" dirty="0"/>
              <a:t> &amp; </a:t>
            </a:r>
            <a:r>
              <a:rPr lang="en-US" baseline="0" dirty="0" err="1"/>
              <a:t>Diltsch</a:t>
            </a:r>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ABE221-9AD1-ED47-97EE-3D40332C7A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1591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90488"/>
            <a:ext cx="4376737" cy="2736850"/>
          </a:xfrm>
        </p:spPr>
      </p:sp>
      <p:sp>
        <p:nvSpPr>
          <p:cNvPr id="3" name="Notes Placeholder 2"/>
          <p:cNvSpPr>
            <a:spLocks noGrp="1"/>
          </p:cNvSpPr>
          <p:nvPr>
            <p:ph type="body" idx="1"/>
          </p:nvPr>
        </p:nvSpPr>
        <p:spPr/>
        <p:txBody>
          <a:bodyPr>
            <a:normAutofit/>
          </a:bodyPr>
          <a:lstStyle/>
          <a:p>
            <a:r>
              <a:rPr lang="en-US" dirty="0"/>
              <a:t>TO</a:t>
            </a:r>
            <a:r>
              <a:rPr lang="en-US" baseline="0" dirty="0"/>
              <a:t> BE WORSHIPPED:  *These ideas seem like common sense to us, because we are so used to then, but to the Israelites this was a BIG new idea.  And OH, how happy these former slaves must have been to learn they would be blessed with a DAY OF REST!  A Day of Gratitude for all God has done.</a:t>
            </a:r>
          </a:p>
          <a:p>
            <a:endParaRPr lang="en-US" baseline="0" dirty="0"/>
          </a:p>
          <a:p>
            <a:r>
              <a:rPr lang="en-US" baseline="0" dirty="0"/>
              <a:t>Something we learn about God here… He likes to be worshipped on HIS DAY.  On a weekly basis, God wants all of His people to stop and worship Him. Luke 4:16.</a:t>
            </a:r>
          </a:p>
          <a:p>
            <a:r>
              <a:rPr lang="en-US" baseline="0" dirty="0"/>
              <a:t>  In this sense there is a</a:t>
            </a:r>
          </a:p>
          <a:p>
            <a:endParaRPr lang="en-US" baseline="0" dirty="0"/>
          </a:p>
          <a:p>
            <a:r>
              <a:rPr lang="en-US" baseline="0" dirty="0"/>
              <a:t>Prayers and Songs were given to God on any day they liked – but once a week. This day was God’s day. </a:t>
            </a:r>
            <a:endParaRPr lang="en-US" dirty="0"/>
          </a:p>
          <a:p>
            <a:endParaRPr lang="en-US" dirty="0"/>
          </a:p>
          <a:p>
            <a:r>
              <a:rPr lang="en-US" dirty="0"/>
              <a:t>Worship &amp; Work.  The idea is also – get</a:t>
            </a:r>
            <a:r>
              <a:rPr lang="en-US" baseline="0" dirty="0"/>
              <a:t> your work done in the time </a:t>
            </a:r>
            <a:r>
              <a:rPr lang="en-US" baseline="0" dirty="0" err="1"/>
              <a:t>alotted</a:t>
            </a:r>
            <a:r>
              <a:rPr lang="en-US" baseline="0" dirty="0"/>
              <a:t>.  It is enough.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REGULATION covers both work and worship. </a:t>
            </a:r>
            <a:r>
              <a:rPr lang="en-US" dirty="0"/>
              <a:t>Work Was Very Widely Restricted….. Point:</a:t>
            </a:r>
            <a:r>
              <a:rPr lang="en-US" baseline="0" dirty="0"/>
              <a:t> There are no loop-holes.  You can’t have your kids do it. You can’t have you animals or servant or an outsider do it.  You Just STOP.</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BLESSED</a:t>
            </a:r>
            <a:r>
              <a:rPr lang="en-US" baseline="0" dirty="0"/>
              <a:t> BY GOD: Just as the Sabbath was special because of HOW God used it when creating the world…NOW, the Lord’s day is special because of HOW God used it when creating the church.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First day of the week is the Day Jesus rose from the dead!  </a:t>
            </a:r>
            <a:endParaRPr lang="en-US" dirty="0"/>
          </a:p>
          <a:p>
            <a:r>
              <a:rPr lang="en-US" baseline="0" dirty="0"/>
              <a:t>The First day of the week is the Day the Holy Spirit came upon the apostles!</a:t>
            </a:r>
          </a:p>
          <a:p>
            <a:r>
              <a:rPr lang="en-US" baseline="0" dirty="0"/>
              <a:t>The First day of the week is the Day the church began!</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ABE221-9AD1-ED47-97EE-3D40332C7A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8437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853E34-8D61-404F-ABA4-75B2C0862710}" type="datetimeFigureOut">
              <a:rPr lang="en-US" smtClean="0"/>
              <a:t>7/29/21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80715-D50C-EB45-BD75-3524478A027D}" type="slidenum">
              <a:rPr lang="en-US" smtClean="0"/>
              <a:t>‹#›</a:t>
            </a:fld>
            <a:endParaRPr lang="en-US"/>
          </a:p>
        </p:txBody>
      </p:sp>
    </p:spTree>
    <p:extLst>
      <p:ext uri="{BB962C8B-B14F-4D97-AF65-F5344CB8AC3E}">
        <p14:creationId xmlns:p14="http://schemas.microsoft.com/office/powerpoint/2010/main" val="3886984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853E34-8D61-404F-ABA4-75B2C0862710}" type="datetimeFigureOut">
              <a:rPr lang="en-US" smtClean="0"/>
              <a:t>7/29/21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80715-D50C-EB45-BD75-3524478A027D}" type="slidenum">
              <a:rPr lang="en-US" smtClean="0"/>
              <a:t>‹#›</a:t>
            </a:fld>
            <a:endParaRPr lang="en-US"/>
          </a:p>
        </p:txBody>
      </p:sp>
    </p:spTree>
    <p:extLst>
      <p:ext uri="{BB962C8B-B14F-4D97-AF65-F5344CB8AC3E}">
        <p14:creationId xmlns:p14="http://schemas.microsoft.com/office/powerpoint/2010/main" val="2203825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853E34-8D61-404F-ABA4-75B2C0862710}" type="datetimeFigureOut">
              <a:rPr lang="en-US" smtClean="0"/>
              <a:t>7/29/21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80715-D50C-EB45-BD75-3524478A027D}" type="slidenum">
              <a:rPr lang="en-US" smtClean="0"/>
              <a:t>‹#›</a:t>
            </a:fld>
            <a:endParaRPr lang="en-US"/>
          </a:p>
        </p:txBody>
      </p:sp>
    </p:spTree>
    <p:extLst>
      <p:ext uri="{BB962C8B-B14F-4D97-AF65-F5344CB8AC3E}">
        <p14:creationId xmlns:p14="http://schemas.microsoft.com/office/powerpoint/2010/main" val="2319312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DE2248-6F52-1147-B0F4-9518474F28CC}" type="datetimeFigureOut">
              <a:rPr lang="en-US" smtClean="0"/>
              <a:pPr/>
              <a:t>7/29/21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extLst>
      <p:ext uri="{BB962C8B-B14F-4D97-AF65-F5344CB8AC3E}">
        <p14:creationId xmlns:p14="http://schemas.microsoft.com/office/powerpoint/2010/main" val="892282578"/>
      </p:ext>
    </p:extLst>
  </p:cSld>
  <p:clrMapOvr>
    <a:masterClrMapping/>
  </p:clrMapOvr>
  <p:transition>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DE2248-6F52-1147-B0F4-9518474F28CC}" type="datetimeFigureOut">
              <a:rPr lang="en-US" smtClean="0"/>
              <a:pPr/>
              <a:t>7/29/21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extLst>
      <p:ext uri="{BB962C8B-B14F-4D97-AF65-F5344CB8AC3E}">
        <p14:creationId xmlns:p14="http://schemas.microsoft.com/office/powerpoint/2010/main" val="2984434574"/>
      </p:ext>
    </p:extLst>
  </p:cSld>
  <p:clrMapOvr>
    <a:masterClrMapping/>
  </p:clrMapOvr>
  <p:transition>
    <p:pull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7/29/21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extLst>
      <p:ext uri="{BB962C8B-B14F-4D97-AF65-F5344CB8AC3E}">
        <p14:creationId xmlns:p14="http://schemas.microsoft.com/office/powerpoint/2010/main" val="1242288568"/>
      </p:ext>
    </p:extLst>
  </p:cSld>
  <p:clrMapOvr>
    <a:masterClrMapping/>
  </p:clrMapOvr>
  <p:transition>
    <p:pull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DE2248-6F52-1147-B0F4-9518474F28CC}" type="datetimeFigureOut">
              <a:rPr lang="en-US" smtClean="0"/>
              <a:pPr/>
              <a:t>7/29/21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extLst>
      <p:ext uri="{BB962C8B-B14F-4D97-AF65-F5344CB8AC3E}">
        <p14:creationId xmlns:p14="http://schemas.microsoft.com/office/powerpoint/2010/main" val="1216683392"/>
      </p:ext>
    </p:extLst>
  </p:cSld>
  <p:clrMapOvr>
    <a:masterClrMapping/>
  </p:clrMapOvr>
  <p:transition>
    <p:pull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DE2248-6F52-1147-B0F4-9518474F28CC}" type="datetimeFigureOut">
              <a:rPr lang="en-US" smtClean="0"/>
              <a:pPr/>
              <a:t>7/29/21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extLst>
      <p:ext uri="{BB962C8B-B14F-4D97-AF65-F5344CB8AC3E}">
        <p14:creationId xmlns:p14="http://schemas.microsoft.com/office/powerpoint/2010/main" val="3705430070"/>
      </p:ext>
    </p:extLst>
  </p:cSld>
  <p:clrMapOvr>
    <a:masterClrMapping/>
  </p:clrMapOvr>
  <p:transition>
    <p:pull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DE2248-6F52-1147-B0F4-9518474F28CC}" type="datetimeFigureOut">
              <a:rPr lang="en-US" smtClean="0"/>
              <a:pPr/>
              <a:t>7/29/21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extLst>
      <p:ext uri="{BB962C8B-B14F-4D97-AF65-F5344CB8AC3E}">
        <p14:creationId xmlns:p14="http://schemas.microsoft.com/office/powerpoint/2010/main" val="1659112209"/>
      </p:ext>
    </p:extLst>
  </p:cSld>
  <p:clrMapOvr>
    <a:masterClrMapping/>
  </p:clrMapOvr>
  <p:transition>
    <p:pull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7/29/21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extLst>
      <p:ext uri="{BB962C8B-B14F-4D97-AF65-F5344CB8AC3E}">
        <p14:creationId xmlns:p14="http://schemas.microsoft.com/office/powerpoint/2010/main" val="3881684006"/>
      </p:ext>
    </p:extLst>
  </p:cSld>
  <p:clrMapOvr>
    <a:masterClrMapping/>
  </p:clrMapOvr>
  <p:transition>
    <p:pull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7/29/21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extLst>
      <p:ext uri="{BB962C8B-B14F-4D97-AF65-F5344CB8AC3E}">
        <p14:creationId xmlns:p14="http://schemas.microsoft.com/office/powerpoint/2010/main" val="1697570250"/>
      </p:ext>
    </p:extLst>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853E34-8D61-404F-ABA4-75B2C0862710}" type="datetimeFigureOut">
              <a:rPr lang="en-US" smtClean="0"/>
              <a:t>7/29/21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80715-D50C-EB45-BD75-3524478A027D}" type="slidenum">
              <a:rPr lang="en-US" smtClean="0"/>
              <a:t>‹#›</a:t>
            </a:fld>
            <a:endParaRPr lang="en-US"/>
          </a:p>
        </p:txBody>
      </p:sp>
    </p:spTree>
    <p:extLst>
      <p:ext uri="{BB962C8B-B14F-4D97-AF65-F5344CB8AC3E}">
        <p14:creationId xmlns:p14="http://schemas.microsoft.com/office/powerpoint/2010/main" val="3047807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7/29/21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extLst>
      <p:ext uri="{BB962C8B-B14F-4D97-AF65-F5344CB8AC3E}">
        <p14:creationId xmlns:p14="http://schemas.microsoft.com/office/powerpoint/2010/main" val="138126933"/>
      </p:ext>
    </p:extLst>
  </p:cSld>
  <p:clrMapOvr>
    <a:masterClrMapping/>
  </p:clrMapOvr>
  <p:transition>
    <p:pull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DE2248-6F52-1147-B0F4-9518474F28CC}" type="datetimeFigureOut">
              <a:rPr lang="en-US" smtClean="0"/>
              <a:pPr/>
              <a:t>7/29/21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extLst>
      <p:ext uri="{BB962C8B-B14F-4D97-AF65-F5344CB8AC3E}">
        <p14:creationId xmlns:p14="http://schemas.microsoft.com/office/powerpoint/2010/main" val="2780670942"/>
      </p:ext>
    </p:extLst>
  </p:cSld>
  <p:clrMapOvr>
    <a:masterClrMapping/>
  </p:clrMapOvr>
  <p:transition>
    <p:pull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DE2248-6F52-1147-B0F4-9518474F28CC}" type="datetimeFigureOut">
              <a:rPr lang="en-US" smtClean="0"/>
              <a:pPr/>
              <a:t>7/29/21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extLst>
      <p:ext uri="{BB962C8B-B14F-4D97-AF65-F5344CB8AC3E}">
        <p14:creationId xmlns:p14="http://schemas.microsoft.com/office/powerpoint/2010/main" val="3468251614"/>
      </p:ext>
    </p:extLst>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853E34-8D61-404F-ABA4-75B2C0862710}" type="datetimeFigureOut">
              <a:rPr lang="en-US" smtClean="0"/>
              <a:t>7/29/21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80715-D50C-EB45-BD75-3524478A027D}" type="slidenum">
              <a:rPr lang="en-US" smtClean="0"/>
              <a:t>‹#›</a:t>
            </a:fld>
            <a:endParaRPr lang="en-US"/>
          </a:p>
        </p:txBody>
      </p:sp>
    </p:spTree>
    <p:extLst>
      <p:ext uri="{BB962C8B-B14F-4D97-AF65-F5344CB8AC3E}">
        <p14:creationId xmlns:p14="http://schemas.microsoft.com/office/powerpoint/2010/main" val="2156824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853E34-8D61-404F-ABA4-75B2C0862710}" type="datetimeFigureOut">
              <a:rPr lang="en-US" smtClean="0"/>
              <a:t>7/29/21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80715-D50C-EB45-BD75-3524478A027D}" type="slidenum">
              <a:rPr lang="en-US" smtClean="0"/>
              <a:t>‹#›</a:t>
            </a:fld>
            <a:endParaRPr lang="en-US"/>
          </a:p>
        </p:txBody>
      </p:sp>
    </p:spTree>
    <p:extLst>
      <p:ext uri="{BB962C8B-B14F-4D97-AF65-F5344CB8AC3E}">
        <p14:creationId xmlns:p14="http://schemas.microsoft.com/office/powerpoint/2010/main" val="3346976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853E34-8D61-404F-ABA4-75B2C0862710}" type="datetimeFigureOut">
              <a:rPr lang="en-US" smtClean="0"/>
              <a:t>7/29/21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80715-D50C-EB45-BD75-3524478A027D}" type="slidenum">
              <a:rPr lang="en-US" smtClean="0"/>
              <a:t>‹#›</a:t>
            </a:fld>
            <a:endParaRPr lang="en-US"/>
          </a:p>
        </p:txBody>
      </p:sp>
    </p:spTree>
    <p:extLst>
      <p:ext uri="{BB962C8B-B14F-4D97-AF65-F5344CB8AC3E}">
        <p14:creationId xmlns:p14="http://schemas.microsoft.com/office/powerpoint/2010/main" val="1352980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853E34-8D61-404F-ABA4-75B2C0862710}" type="datetimeFigureOut">
              <a:rPr lang="en-US" smtClean="0"/>
              <a:t>7/29/21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80715-D50C-EB45-BD75-3524478A027D}" type="slidenum">
              <a:rPr lang="en-US" smtClean="0"/>
              <a:t>‹#›</a:t>
            </a:fld>
            <a:endParaRPr lang="en-US"/>
          </a:p>
        </p:txBody>
      </p:sp>
    </p:spTree>
    <p:extLst>
      <p:ext uri="{BB962C8B-B14F-4D97-AF65-F5344CB8AC3E}">
        <p14:creationId xmlns:p14="http://schemas.microsoft.com/office/powerpoint/2010/main" val="3724163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53E34-8D61-404F-ABA4-75B2C0862710}" type="datetimeFigureOut">
              <a:rPr lang="en-US" smtClean="0"/>
              <a:t>7/29/21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80715-D50C-EB45-BD75-3524478A027D}" type="slidenum">
              <a:rPr lang="en-US" smtClean="0"/>
              <a:t>‹#›</a:t>
            </a:fld>
            <a:endParaRPr lang="en-US"/>
          </a:p>
        </p:txBody>
      </p:sp>
    </p:spTree>
    <p:extLst>
      <p:ext uri="{BB962C8B-B14F-4D97-AF65-F5344CB8AC3E}">
        <p14:creationId xmlns:p14="http://schemas.microsoft.com/office/powerpoint/2010/main" val="205416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5853E34-8D61-404F-ABA4-75B2C0862710}" type="datetimeFigureOut">
              <a:rPr lang="en-US" smtClean="0"/>
              <a:t>7/29/21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80715-D50C-EB45-BD75-3524478A027D}" type="slidenum">
              <a:rPr lang="en-US" smtClean="0"/>
              <a:t>‹#›</a:t>
            </a:fld>
            <a:endParaRPr lang="en-US"/>
          </a:p>
        </p:txBody>
      </p:sp>
    </p:spTree>
    <p:extLst>
      <p:ext uri="{BB962C8B-B14F-4D97-AF65-F5344CB8AC3E}">
        <p14:creationId xmlns:p14="http://schemas.microsoft.com/office/powerpoint/2010/main" val="505076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5853E34-8D61-404F-ABA4-75B2C0862710}" type="datetimeFigureOut">
              <a:rPr lang="en-US" smtClean="0"/>
              <a:t>7/29/21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80715-D50C-EB45-BD75-3524478A027D}" type="slidenum">
              <a:rPr lang="en-US" smtClean="0"/>
              <a:t>‹#›</a:t>
            </a:fld>
            <a:endParaRPr lang="en-US"/>
          </a:p>
        </p:txBody>
      </p:sp>
    </p:spTree>
    <p:extLst>
      <p:ext uri="{BB962C8B-B14F-4D97-AF65-F5344CB8AC3E}">
        <p14:creationId xmlns:p14="http://schemas.microsoft.com/office/powerpoint/2010/main" val="2712178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95853E34-8D61-404F-ABA4-75B2C0862710}" type="datetimeFigureOut">
              <a:rPr lang="en-US" smtClean="0"/>
              <a:t>7/29/21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6E280715-D50C-EB45-BD75-3524478A027D}" type="slidenum">
              <a:rPr lang="en-US" smtClean="0"/>
              <a:t>‹#›</a:t>
            </a:fld>
            <a:endParaRPr lang="en-US"/>
          </a:p>
        </p:txBody>
      </p:sp>
    </p:spTree>
    <p:extLst>
      <p:ext uri="{BB962C8B-B14F-4D97-AF65-F5344CB8AC3E}">
        <p14:creationId xmlns:p14="http://schemas.microsoft.com/office/powerpoint/2010/main" val="4001488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F4DE2248-6F52-1147-B0F4-9518474F28CC}" type="datetimeFigureOut">
              <a:rPr lang="en-US" smtClean="0"/>
              <a:pPr/>
              <a:t>7/29/21</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5FA980E8-25D5-DA44-82EC-4B4C3575DFA3}" type="slidenum">
              <a:rPr lang="en-US" smtClean="0"/>
              <a:pPr/>
              <a:t>‹#›</a:t>
            </a:fld>
            <a:endParaRPr lang="en-US"/>
          </a:p>
        </p:txBody>
      </p:sp>
    </p:spTree>
    <p:extLst>
      <p:ext uri="{BB962C8B-B14F-4D97-AF65-F5344CB8AC3E}">
        <p14:creationId xmlns:p14="http://schemas.microsoft.com/office/powerpoint/2010/main" val="31911121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ctr" defTabSz="380985" rtl="0" eaLnBrk="1" latinLnBrk="0" hangingPunct="1">
        <a:spcBef>
          <a:spcPct val="0"/>
        </a:spcBef>
        <a:buNone/>
        <a:defRPr sz="3667" b="1" kern="1200">
          <a:solidFill>
            <a:schemeClr val="bg1"/>
          </a:solidFill>
          <a:latin typeface="Tahoma"/>
          <a:ea typeface="+mj-ea"/>
          <a:cs typeface="Tahoma"/>
        </a:defRPr>
      </a:lvl1pPr>
    </p:titleStyle>
    <p:bodyStyle>
      <a:lvl1pPr marL="285739" indent="-285739" algn="l" defTabSz="380985" rtl="0" eaLnBrk="1" latinLnBrk="0" hangingPunct="1">
        <a:spcBef>
          <a:spcPct val="20000"/>
        </a:spcBef>
        <a:buFont typeface="Arial"/>
        <a:buChar char="•"/>
        <a:defRPr sz="2667" b="0" kern="1200">
          <a:solidFill>
            <a:srgbClr val="FFFFFF"/>
          </a:solidFill>
          <a:latin typeface="Tahoma"/>
          <a:ea typeface="+mn-ea"/>
          <a:cs typeface="Tahoma"/>
        </a:defRPr>
      </a:lvl1pPr>
      <a:lvl2pPr marL="619100" indent="-238115" algn="l" defTabSz="380985" rtl="0" eaLnBrk="1" latinLnBrk="0" hangingPunct="1">
        <a:spcBef>
          <a:spcPct val="20000"/>
        </a:spcBef>
        <a:buFont typeface="Arial"/>
        <a:buChar char="–"/>
        <a:defRPr sz="2333" b="0" kern="1200">
          <a:solidFill>
            <a:srgbClr val="FFFFFF"/>
          </a:solidFill>
          <a:latin typeface="Tahoma"/>
          <a:ea typeface="+mn-ea"/>
          <a:cs typeface="Tahoma"/>
        </a:defRPr>
      </a:lvl2pPr>
      <a:lvl3pPr marL="952462" indent="-190492" algn="l" defTabSz="380985" rtl="0" eaLnBrk="1" latinLnBrk="0" hangingPunct="1">
        <a:spcBef>
          <a:spcPct val="20000"/>
        </a:spcBef>
        <a:buFont typeface="Arial"/>
        <a:buChar char="•"/>
        <a:defRPr sz="2000" b="0" kern="1200">
          <a:solidFill>
            <a:srgbClr val="FFFFFF"/>
          </a:solidFill>
          <a:latin typeface="Tahoma"/>
          <a:ea typeface="+mn-ea"/>
          <a:cs typeface="Tahoma"/>
        </a:defRPr>
      </a:lvl3pPr>
      <a:lvl4pPr marL="1333447" indent="-190492" algn="l" defTabSz="380985" rtl="0" eaLnBrk="1" latinLnBrk="0" hangingPunct="1">
        <a:spcBef>
          <a:spcPct val="20000"/>
        </a:spcBef>
        <a:buFont typeface="Arial"/>
        <a:buChar char="–"/>
        <a:defRPr sz="1667" b="0" kern="1200">
          <a:solidFill>
            <a:srgbClr val="FFFFFF"/>
          </a:solidFill>
          <a:latin typeface="Tahoma"/>
          <a:ea typeface="+mn-ea"/>
          <a:cs typeface="Tahoma"/>
        </a:defRPr>
      </a:lvl4pPr>
      <a:lvl5pPr marL="1714431" indent="-190492" algn="l" defTabSz="380985" rtl="0" eaLnBrk="1" latinLnBrk="0" hangingPunct="1">
        <a:spcBef>
          <a:spcPct val="20000"/>
        </a:spcBef>
        <a:buFont typeface="Arial"/>
        <a:buChar char="»"/>
        <a:defRPr sz="1667" b="0" kern="1200">
          <a:solidFill>
            <a:srgbClr val="FFFFFF"/>
          </a:solidFill>
          <a:latin typeface="Tahoma"/>
          <a:ea typeface="+mn-ea"/>
          <a:cs typeface="Tahoma"/>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097C0-C75A-F345-BA5C-66AAB3DC0017}"/>
              </a:ext>
            </a:extLst>
          </p:cNvPr>
          <p:cNvSpPr>
            <a:spLocks noGrp="1"/>
          </p:cNvSpPr>
          <p:nvPr>
            <p:ph type="ctrTitle"/>
          </p:nvPr>
        </p:nvSpPr>
        <p:spPr/>
        <p:txBody>
          <a:bodyPr/>
          <a:lstStyle/>
          <a:p>
            <a:r>
              <a:rPr lang="en-US" dirty="0"/>
              <a:t>10 Commandments</a:t>
            </a:r>
          </a:p>
        </p:txBody>
      </p:sp>
      <p:sp>
        <p:nvSpPr>
          <p:cNvPr id="3" name="Subtitle 2">
            <a:extLst>
              <a:ext uri="{FF2B5EF4-FFF2-40B4-BE49-F238E27FC236}">
                <a16:creationId xmlns:a16="http://schemas.microsoft.com/office/drawing/2014/main" id="{DBD9D49D-1957-8E4E-A26C-CDBDF677AA9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0FAB2C0-4B21-0E47-9E72-6C659A433CD8}"/>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1408036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First Four Commandments</a:t>
            </a:r>
          </a:p>
        </p:txBody>
      </p:sp>
      <p:sp>
        <p:nvSpPr>
          <p:cNvPr id="3" name="Content Placeholder 2"/>
          <p:cNvSpPr>
            <a:spLocks noGrp="1"/>
          </p:cNvSpPr>
          <p:nvPr>
            <p:ph idx="1"/>
          </p:nvPr>
        </p:nvSpPr>
        <p:spPr/>
        <p:txBody>
          <a:bodyPr>
            <a:normAutofit lnSpcReduction="10000"/>
          </a:bodyPr>
          <a:lstStyle/>
          <a:p>
            <a:r>
              <a:rPr lang="en-US" sz="2800" dirty="0"/>
              <a:t>Honor God With Your </a:t>
            </a:r>
            <a:r>
              <a:rPr lang="en-US" sz="2800" b="1" dirty="0"/>
              <a:t>Life</a:t>
            </a:r>
          </a:p>
          <a:p>
            <a:pPr lvl="1"/>
            <a:r>
              <a:rPr lang="en-US" sz="2400" dirty="0"/>
              <a:t>Put Him first in priority.</a:t>
            </a:r>
          </a:p>
          <a:p>
            <a:r>
              <a:rPr lang="en-US" sz="2800" dirty="0"/>
              <a:t>Honor God With Your </a:t>
            </a:r>
            <a:r>
              <a:rPr lang="en-US" sz="2800" b="1" dirty="0"/>
              <a:t>Heart</a:t>
            </a:r>
          </a:p>
          <a:p>
            <a:pPr lvl="1"/>
            <a:r>
              <a:rPr lang="en-US" sz="2400" dirty="0"/>
              <a:t>Know Him accurately.</a:t>
            </a:r>
          </a:p>
          <a:p>
            <a:r>
              <a:rPr lang="en-US" sz="2800" dirty="0"/>
              <a:t>Honor God With Your </a:t>
            </a:r>
            <a:r>
              <a:rPr lang="en-US" sz="2800" b="1" dirty="0"/>
              <a:t>Speech</a:t>
            </a:r>
          </a:p>
          <a:p>
            <a:pPr lvl="1"/>
            <a:r>
              <a:rPr lang="en-US" sz="2400" dirty="0"/>
              <a:t>Give Him glory.</a:t>
            </a:r>
          </a:p>
          <a:p>
            <a:r>
              <a:rPr lang="en-US" sz="2800" dirty="0"/>
              <a:t>Honor God With Your </a:t>
            </a:r>
            <a:r>
              <a:rPr lang="en-US" sz="2800" b="1" dirty="0"/>
              <a:t>Time</a:t>
            </a:r>
          </a:p>
          <a:p>
            <a:pPr lvl="1"/>
            <a:r>
              <a:rPr lang="en-US" sz="2400" dirty="0"/>
              <a:t>Follow His holy example. </a:t>
            </a:r>
          </a:p>
        </p:txBody>
      </p:sp>
    </p:spTree>
    <p:extLst>
      <p:ext uri="{BB962C8B-B14F-4D97-AF65-F5344CB8AC3E}">
        <p14:creationId xmlns:p14="http://schemas.microsoft.com/office/powerpoint/2010/main" val="1900280485"/>
      </p:ext>
    </p:extLst>
  </p:cSld>
  <p:clrMapOvr>
    <a:masterClrMapping/>
  </p:clrMapOvr>
  <p:transition>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097C0-C75A-F345-BA5C-66AAB3DC0017}"/>
              </a:ext>
            </a:extLst>
          </p:cNvPr>
          <p:cNvSpPr>
            <a:spLocks noGrp="1"/>
          </p:cNvSpPr>
          <p:nvPr>
            <p:ph type="ctrTitle"/>
          </p:nvPr>
        </p:nvSpPr>
        <p:spPr/>
        <p:txBody>
          <a:bodyPr/>
          <a:lstStyle/>
          <a:p>
            <a:r>
              <a:rPr lang="en-US" dirty="0"/>
              <a:t>10 Commandments</a:t>
            </a:r>
          </a:p>
        </p:txBody>
      </p:sp>
      <p:sp>
        <p:nvSpPr>
          <p:cNvPr id="3" name="Subtitle 2">
            <a:extLst>
              <a:ext uri="{FF2B5EF4-FFF2-40B4-BE49-F238E27FC236}">
                <a16:creationId xmlns:a16="http://schemas.microsoft.com/office/drawing/2014/main" id="{DBD9D49D-1957-8E4E-A26C-CDBDF677AA9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0FAB2C0-4B21-0E47-9E72-6C659A433CD8}"/>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3418809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10 Commandments</a:t>
            </a:r>
          </a:p>
        </p:txBody>
      </p:sp>
      <p:sp>
        <p:nvSpPr>
          <p:cNvPr id="4" name="Content Placeholder 3"/>
          <p:cNvSpPr>
            <a:spLocks noGrp="1"/>
          </p:cNvSpPr>
          <p:nvPr>
            <p:ph sz="half" idx="1"/>
          </p:nvPr>
        </p:nvSpPr>
        <p:spPr/>
        <p:txBody>
          <a:bodyPr/>
          <a:lstStyle/>
          <a:p>
            <a:r>
              <a:rPr lang="en-US" dirty="0"/>
              <a:t>No Other Gods</a:t>
            </a:r>
          </a:p>
          <a:p>
            <a:r>
              <a:rPr lang="en-US" dirty="0"/>
              <a:t>No Graven Images</a:t>
            </a:r>
          </a:p>
          <a:p>
            <a:r>
              <a:rPr lang="en-US" dirty="0"/>
              <a:t>The Lord’s Name</a:t>
            </a:r>
          </a:p>
          <a:p>
            <a:r>
              <a:rPr lang="en-US" dirty="0"/>
              <a:t>The Sabbath</a:t>
            </a:r>
          </a:p>
        </p:txBody>
      </p:sp>
      <p:sp>
        <p:nvSpPr>
          <p:cNvPr id="5" name="Content Placeholder 4"/>
          <p:cNvSpPr>
            <a:spLocks noGrp="1"/>
          </p:cNvSpPr>
          <p:nvPr>
            <p:ph sz="half" idx="2"/>
          </p:nvPr>
        </p:nvSpPr>
        <p:spPr/>
        <p:txBody>
          <a:bodyPr/>
          <a:lstStyle/>
          <a:p>
            <a:r>
              <a:rPr lang="en-US" dirty="0"/>
              <a:t>Honor Parents</a:t>
            </a:r>
          </a:p>
          <a:p>
            <a:r>
              <a:rPr lang="en-US" dirty="0"/>
              <a:t>No Murder</a:t>
            </a:r>
          </a:p>
          <a:p>
            <a:r>
              <a:rPr lang="en-US" dirty="0"/>
              <a:t>No Adultery</a:t>
            </a:r>
          </a:p>
          <a:p>
            <a:r>
              <a:rPr lang="en-US" dirty="0"/>
              <a:t>No Stealing</a:t>
            </a:r>
          </a:p>
          <a:p>
            <a:r>
              <a:rPr lang="en-US" dirty="0"/>
              <a:t>No Lying</a:t>
            </a:r>
          </a:p>
          <a:p>
            <a:r>
              <a:rPr lang="en-US" dirty="0"/>
              <a:t>No Coveting</a:t>
            </a:r>
          </a:p>
        </p:txBody>
      </p:sp>
    </p:spTree>
    <p:extLst>
      <p:ext uri="{BB962C8B-B14F-4D97-AF65-F5344CB8AC3E}">
        <p14:creationId xmlns:p14="http://schemas.microsoft.com/office/powerpoint/2010/main" val="1321433447"/>
      </p:ext>
    </p:extLst>
  </p:cSld>
  <p:clrMapOvr>
    <a:masterClrMapping/>
  </p:clrMapOvr>
  <p:transition>
    <p:pull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Appreciating </a:t>
            </a:r>
            <a:br>
              <a:rPr lang="en-US" dirty="0"/>
            </a:br>
            <a:r>
              <a:rPr lang="en-US" dirty="0"/>
              <a:t>The 10 Commandments</a:t>
            </a:r>
          </a:p>
        </p:txBody>
      </p:sp>
      <p:sp>
        <p:nvSpPr>
          <p:cNvPr id="3" name="Content Placeholder 2"/>
          <p:cNvSpPr>
            <a:spLocks noGrp="1"/>
          </p:cNvSpPr>
          <p:nvPr>
            <p:ph idx="1"/>
          </p:nvPr>
        </p:nvSpPr>
        <p:spPr/>
        <p:txBody>
          <a:bodyPr/>
          <a:lstStyle/>
          <a:p>
            <a:r>
              <a:rPr lang="en-US" b="1" dirty="0"/>
              <a:t>The People: </a:t>
            </a:r>
            <a:r>
              <a:rPr lang="en-US" dirty="0"/>
              <a:t>Redemption Proceeds &amp; Prepares Us For Righteous Living.</a:t>
            </a:r>
          </a:p>
          <a:p>
            <a:r>
              <a:rPr lang="en-US" b="1" dirty="0"/>
              <a:t>The Written Form:</a:t>
            </a:r>
            <a:r>
              <a:rPr lang="en-US" dirty="0"/>
              <a:t> Two Covenant Tablets.</a:t>
            </a:r>
          </a:p>
          <a:p>
            <a:r>
              <a:rPr lang="en-US" b="1" dirty="0"/>
              <a:t>The Structure: </a:t>
            </a:r>
            <a:r>
              <a:rPr lang="en-US" dirty="0"/>
              <a:t>Duty To God &amp; Man.</a:t>
            </a:r>
          </a:p>
          <a:p>
            <a:pPr lvl="1"/>
            <a:r>
              <a:rPr lang="en-US" dirty="0"/>
              <a:t>God…Family…Society</a:t>
            </a:r>
          </a:p>
          <a:p>
            <a:r>
              <a:rPr lang="en-US" b="1" dirty="0"/>
              <a:t>The Scope: </a:t>
            </a:r>
            <a:r>
              <a:rPr lang="en-US" dirty="0"/>
              <a:t>The Positive &amp; The Negative.</a:t>
            </a:r>
          </a:p>
          <a:p>
            <a:pPr lvl="1"/>
            <a:r>
              <a:rPr lang="en-US" dirty="0"/>
              <a:t>Romans 13:8-10</a:t>
            </a:r>
          </a:p>
          <a:p>
            <a:endParaRPr lang="en-US" dirty="0"/>
          </a:p>
        </p:txBody>
      </p:sp>
    </p:spTree>
    <p:extLst>
      <p:ext uri="{BB962C8B-B14F-4D97-AF65-F5344CB8AC3E}">
        <p14:creationId xmlns:p14="http://schemas.microsoft.com/office/powerpoint/2010/main" val="226140845"/>
      </p:ext>
    </p:extLst>
  </p:cSld>
  <p:clrMapOvr>
    <a:masterClrMapping/>
  </p:clrMapOvr>
  <p:transition>
    <p:pull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Their Place</a:t>
            </a:r>
          </a:p>
        </p:txBody>
      </p:sp>
      <p:sp>
        <p:nvSpPr>
          <p:cNvPr id="3" name="Content Placeholder 2"/>
          <p:cNvSpPr>
            <a:spLocks noGrp="1"/>
          </p:cNvSpPr>
          <p:nvPr>
            <p:ph idx="1"/>
          </p:nvPr>
        </p:nvSpPr>
        <p:spPr>
          <a:xfrm>
            <a:off x="377688" y="1331601"/>
            <a:ext cx="8547652" cy="4035529"/>
          </a:xfrm>
        </p:spPr>
        <p:txBody>
          <a:bodyPr>
            <a:normAutofit/>
          </a:bodyPr>
          <a:lstStyle/>
          <a:p>
            <a:r>
              <a:rPr lang="en-US" sz="2400" dirty="0"/>
              <a:t>The 10 Commandments Were Given For A Specific People.</a:t>
            </a:r>
          </a:p>
          <a:p>
            <a:pPr lvl="1"/>
            <a:r>
              <a:rPr lang="en-US" sz="2000" dirty="0"/>
              <a:t>Exodus 19:4-8</a:t>
            </a:r>
          </a:p>
          <a:p>
            <a:r>
              <a:rPr lang="en-US" sz="2400" dirty="0"/>
              <a:t>The 10 Commandments Were Given For A Specific Time.</a:t>
            </a:r>
          </a:p>
          <a:p>
            <a:pPr lvl="1"/>
            <a:r>
              <a:rPr lang="en-US" sz="2000" dirty="0"/>
              <a:t>Jeremiah 31:31-34  (Heb 8:7,13)</a:t>
            </a:r>
          </a:p>
          <a:p>
            <a:r>
              <a:rPr lang="en-US" sz="2400" dirty="0"/>
              <a:t>The 10 Commandments Were Given For A Specific Purpose.</a:t>
            </a:r>
          </a:p>
          <a:p>
            <a:pPr lvl="1"/>
            <a:r>
              <a:rPr lang="en-US" sz="2000" dirty="0"/>
              <a:t>To Expose The Evil of Sin (Rom 7:7-13)</a:t>
            </a:r>
          </a:p>
          <a:p>
            <a:pPr lvl="1"/>
            <a:r>
              <a:rPr lang="en-US" sz="2000" dirty="0"/>
              <a:t>To Point The Way to Christ (Gal 3:22-27)</a:t>
            </a:r>
          </a:p>
          <a:p>
            <a:r>
              <a:rPr lang="en-US" sz="2400" dirty="0"/>
              <a:t>Like The Beatitudes, They Capture The Essence of </a:t>
            </a:r>
            <a:br>
              <a:rPr lang="en-US" sz="2400" dirty="0"/>
            </a:br>
            <a:r>
              <a:rPr lang="en-US" sz="2400" dirty="0"/>
              <a:t>Israelite Citizenship. (</a:t>
            </a:r>
            <a:r>
              <a:rPr lang="en-US" sz="2000" dirty="0"/>
              <a:t>Matthew 5:1-12)</a:t>
            </a:r>
          </a:p>
          <a:p>
            <a:endParaRPr lang="en-US" sz="2334" dirty="0"/>
          </a:p>
        </p:txBody>
      </p:sp>
    </p:spTree>
    <p:extLst>
      <p:ext uri="{BB962C8B-B14F-4D97-AF65-F5344CB8AC3E}">
        <p14:creationId xmlns:p14="http://schemas.microsoft.com/office/powerpoint/2010/main" val="203875914"/>
      </p:ext>
    </p:extLst>
  </p:cSld>
  <p:clrMapOvr>
    <a:masterClrMapping/>
  </p:clrMapOvr>
  <p:transition>
    <p:pull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First Four Commandments</a:t>
            </a:r>
          </a:p>
        </p:txBody>
      </p:sp>
      <p:sp>
        <p:nvSpPr>
          <p:cNvPr id="3" name="Content Placeholder 2"/>
          <p:cNvSpPr>
            <a:spLocks noGrp="1"/>
          </p:cNvSpPr>
          <p:nvPr>
            <p:ph idx="1"/>
          </p:nvPr>
        </p:nvSpPr>
        <p:spPr/>
        <p:txBody>
          <a:bodyPr>
            <a:normAutofit/>
          </a:bodyPr>
          <a:lstStyle/>
          <a:p>
            <a:r>
              <a:rPr lang="en-US" sz="3333" dirty="0"/>
              <a:t>Honor God With Your </a:t>
            </a:r>
            <a:r>
              <a:rPr lang="en-US" sz="3333" b="1" dirty="0"/>
              <a:t>Life</a:t>
            </a:r>
          </a:p>
          <a:p>
            <a:r>
              <a:rPr lang="en-US" sz="3333" dirty="0"/>
              <a:t>Honor God With Your </a:t>
            </a:r>
            <a:r>
              <a:rPr lang="en-US" sz="3333" b="1" dirty="0"/>
              <a:t>Heart</a:t>
            </a:r>
          </a:p>
          <a:p>
            <a:r>
              <a:rPr lang="en-US" sz="3333" dirty="0"/>
              <a:t>Honor God With Your </a:t>
            </a:r>
            <a:r>
              <a:rPr lang="en-US" sz="3333" b="1" dirty="0"/>
              <a:t>Speech</a:t>
            </a:r>
          </a:p>
          <a:p>
            <a:r>
              <a:rPr lang="en-US" sz="3333" dirty="0"/>
              <a:t>Honor God With Your </a:t>
            </a:r>
            <a:r>
              <a:rPr lang="en-US" sz="3333" b="1" dirty="0"/>
              <a:t>Time</a:t>
            </a:r>
          </a:p>
        </p:txBody>
      </p:sp>
    </p:spTree>
    <p:extLst>
      <p:ext uri="{BB962C8B-B14F-4D97-AF65-F5344CB8AC3E}">
        <p14:creationId xmlns:p14="http://schemas.microsoft.com/office/powerpoint/2010/main" val="16725262"/>
      </p:ext>
    </p:extLst>
  </p:cSld>
  <p:clrMapOvr>
    <a:masterClrMapping/>
  </p:clrMapOvr>
  <p:transition>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Commandment</a:t>
            </a:r>
          </a:p>
        </p:txBody>
      </p:sp>
      <p:sp>
        <p:nvSpPr>
          <p:cNvPr id="3" name="Content Placeholder 2"/>
          <p:cNvSpPr>
            <a:spLocks noGrp="1"/>
          </p:cNvSpPr>
          <p:nvPr>
            <p:ph idx="1"/>
          </p:nvPr>
        </p:nvSpPr>
        <p:spPr/>
        <p:txBody>
          <a:bodyPr/>
          <a:lstStyle/>
          <a:p>
            <a:r>
              <a:rPr lang="en-US" dirty="0"/>
              <a:t>“I am the LORD your God, who brought you out of the land of Egypt, out of the house of slavery. </a:t>
            </a:r>
            <a:r>
              <a:rPr lang="en-US" u="sng" dirty="0"/>
              <a:t>You shall have no other gods before Me.</a:t>
            </a:r>
            <a:r>
              <a:rPr lang="en-US" dirty="0"/>
              <a:t>”</a:t>
            </a:r>
          </a:p>
          <a:p>
            <a:r>
              <a:rPr lang="en-US" dirty="0"/>
              <a:t>First In Worth</a:t>
            </a:r>
          </a:p>
          <a:p>
            <a:r>
              <a:rPr lang="en-US" dirty="0"/>
              <a:t>First In Devotion</a:t>
            </a:r>
          </a:p>
          <a:p>
            <a:r>
              <a:rPr lang="en-US" dirty="0"/>
              <a:t>First In Faith</a:t>
            </a:r>
          </a:p>
          <a:p>
            <a:pPr lvl="1"/>
            <a:r>
              <a:rPr lang="en-US" dirty="0"/>
              <a:t>Psalm 20:7</a:t>
            </a:r>
          </a:p>
        </p:txBody>
      </p:sp>
    </p:spTree>
    <p:extLst>
      <p:ext uri="{BB962C8B-B14F-4D97-AF65-F5344CB8AC3E}">
        <p14:creationId xmlns:p14="http://schemas.microsoft.com/office/powerpoint/2010/main" val="4275525481"/>
      </p:ext>
    </p:extLst>
  </p:cSld>
  <p:clrMapOvr>
    <a:masterClrMapping/>
  </p:clrMapOvr>
  <p:transition>
    <p:pull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Second Commandment</a:t>
            </a:r>
          </a:p>
        </p:txBody>
      </p:sp>
      <p:sp>
        <p:nvSpPr>
          <p:cNvPr id="3" name="Content Placeholder 2"/>
          <p:cNvSpPr>
            <a:spLocks noGrp="1"/>
          </p:cNvSpPr>
          <p:nvPr>
            <p:ph idx="1"/>
          </p:nvPr>
        </p:nvSpPr>
        <p:spPr>
          <a:xfrm>
            <a:off x="457200" y="1247353"/>
            <a:ext cx="8229600" cy="4381500"/>
          </a:xfrm>
        </p:spPr>
        <p:txBody>
          <a:bodyPr>
            <a:normAutofit lnSpcReduction="10000"/>
          </a:bodyPr>
          <a:lstStyle/>
          <a:p>
            <a:r>
              <a:rPr lang="en-US" dirty="0"/>
              <a:t>“</a:t>
            </a:r>
            <a:r>
              <a:rPr lang="en-US" u="sng" dirty="0"/>
              <a:t>You shall not make </a:t>
            </a:r>
            <a:r>
              <a:rPr lang="en-US" dirty="0"/>
              <a:t>for yourself an idol…”</a:t>
            </a:r>
          </a:p>
          <a:p>
            <a:r>
              <a:rPr lang="en-US" dirty="0"/>
              <a:t>God Is Superior To All of Creation. (</a:t>
            </a:r>
            <a:r>
              <a:rPr lang="en-US" dirty="0" err="1"/>
              <a:t>vs</a:t>
            </a:r>
            <a:r>
              <a:rPr lang="en-US" dirty="0"/>
              <a:t> 4)</a:t>
            </a:r>
          </a:p>
          <a:p>
            <a:r>
              <a:rPr lang="en-US" dirty="0"/>
              <a:t>God’s Passionate Nature Will Not Tolerate Unfaithfulness.</a:t>
            </a:r>
          </a:p>
          <a:p>
            <a:pPr lvl="1"/>
            <a:r>
              <a:rPr lang="en-US" dirty="0"/>
              <a:t>“to those who hate Me…”</a:t>
            </a:r>
          </a:p>
          <a:p>
            <a:pPr lvl="1"/>
            <a:r>
              <a:rPr lang="en-US" dirty="0"/>
              <a:t>“to those who love Me and keep My…”</a:t>
            </a:r>
          </a:p>
          <a:p>
            <a:r>
              <a:rPr lang="en-US" dirty="0"/>
              <a:t>Idolatry Can Come In Many Forms!</a:t>
            </a:r>
          </a:p>
          <a:p>
            <a:pPr lvl="1"/>
            <a:r>
              <a:rPr lang="en-US" dirty="0"/>
              <a:t>Ezekiel 14:3-4</a:t>
            </a:r>
          </a:p>
          <a:p>
            <a:pPr lvl="1"/>
            <a:r>
              <a:rPr lang="en-US" dirty="0"/>
              <a:t>Romans 1:22-25</a:t>
            </a:r>
          </a:p>
          <a:p>
            <a:pPr lvl="1"/>
            <a:r>
              <a:rPr lang="en-US" dirty="0"/>
              <a:t>Ephesians 5:5</a:t>
            </a:r>
          </a:p>
          <a:p>
            <a:endParaRPr lang="en-US" dirty="0"/>
          </a:p>
        </p:txBody>
      </p:sp>
    </p:spTree>
    <p:extLst>
      <p:ext uri="{BB962C8B-B14F-4D97-AF65-F5344CB8AC3E}">
        <p14:creationId xmlns:p14="http://schemas.microsoft.com/office/powerpoint/2010/main" val="119339295"/>
      </p:ext>
    </p:extLst>
  </p:cSld>
  <p:clrMapOvr>
    <a:masterClrMapping/>
  </p:clrMapOvr>
  <p:transition>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Third Commandment</a:t>
            </a:r>
          </a:p>
        </p:txBody>
      </p:sp>
      <p:sp>
        <p:nvSpPr>
          <p:cNvPr id="3" name="Content Placeholder 2"/>
          <p:cNvSpPr>
            <a:spLocks noGrp="1"/>
          </p:cNvSpPr>
          <p:nvPr>
            <p:ph idx="1"/>
          </p:nvPr>
        </p:nvSpPr>
        <p:spPr>
          <a:xfrm>
            <a:off x="457200" y="1181365"/>
            <a:ext cx="8229600" cy="4209042"/>
          </a:xfrm>
        </p:spPr>
        <p:txBody>
          <a:bodyPr>
            <a:normAutofit/>
          </a:bodyPr>
          <a:lstStyle/>
          <a:p>
            <a:r>
              <a:rPr lang="en-US" dirty="0"/>
              <a:t>The Content &amp; The Consequences</a:t>
            </a:r>
          </a:p>
          <a:p>
            <a:pPr lvl="1"/>
            <a:r>
              <a:rPr lang="en-US" dirty="0"/>
              <a:t>Exodus 20:7, Leviticus 24:10-16</a:t>
            </a:r>
          </a:p>
          <a:p>
            <a:r>
              <a:rPr lang="en-US" dirty="0"/>
              <a:t>His Name Encapsulates His Character &amp; Reputation.</a:t>
            </a:r>
          </a:p>
          <a:p>
            <a:r>
              <a:rPr lang="en-US" dirty="0"/>
              <a:t>Taking God’s Name In Vain Includes:</a:t>
            </a:r>
          </a:p>
          <a:p>
            <a:pPr lvl="1"/>
            <a:r>
              <a:rPr lang="en-US" dirty="0"/>
              <a:t>Common, Idle Phrase Instead of Holy Father</a:t>
            </a:r>
          </a:p>
          <a:p>
            <a:pPr lvl="1"/>
            <a:r>
              <a:rPr lang="en-US" dirty="0"/>
              <a:t>Oaths &amp; Vows (Numb 30:2, Matt 5:33)</a:t>
            </a:r>
          </a:p>
          <a:p>
            <a:pPr lvl="1"/>
            <a:r>
              <a:rPr lang="en-US" dirty="0"/>
              <a:t>Disrespect Instead of Love</a:t>
            </a:r>
          </a:p>
          <a:p>
            <a:r>
              <a:rPr lang="en-US" dirty="0"/>
              <a:t>Jesus &amp; The Biblical Writers Use God’s Name Respectfully.</a:t>
            </a:r>
          </a:p>
        </p:txBody>
      </p:sp>
    </p:spTree>
    <p:extLst>
      <p:ext uri="{BB962C8B-B14F-4D97-AF65-F5344CB8AC3E}">
        <p14:creationId xmlns:p14="http://schemas.microsoft.com/office/powerpoint/2010/main" val="1006765630"/>
      </p:ext>
    </p:extLst>
  </p:cSld>
  <p:clrMapOvr>
    <a:masterClrMapping/>
  </p:clrMapOvr>
  <p:transition>
    <p:pull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Fourth Commandment</a:t>
            </a:r>
          </a:p>
        </p:txBody>
      </p:sp>
      <p:sp>
        <p:nvSpPr>
          <p:cNvPr id="3" name="Content Placeholder 2"/>
          <p:cNvSpPr>
            <a:spLocks noGrp="1"/>
          </p:cNvSpPr>
          <p:nvPr>
            <p:ph idx="1"/>
          </p:nvPr>
        </p:nvSpPr>
        <p:spPr/>
        <p:txBody>
          <a:bodyPr>
            <a:normAutofit lnSpcReduction="10000"/>
          </a:bodyPr>
          <a:lstStyle/>
          <a:p>
            <a:r>
              <a:rPr lang="en-US" dirty="0"/>
              <a:t>“Remember the Sabbath day, to keep it holy.” </a:t>
            </a:r>
            <a:br>
              <a:rPr lang="en-US" dirty="0"/>
            </a:br>
            <a:r>
              <a:rPr lang="en-US" dirty="0"/>
              <a:t>(Ex. 20:8-11)</a:t>
            </a:r>
          </a:p>
          <a:p>
            <a:r>
              <a:rPr lang="en-US" dirty="0"/>
              <a:t>God Is To Be Worshipped…</a:t>
            </a:r>
          </a:p>
          <a:p>
            <a:pPr lvl="1"/>
            <a:r>
              <a:rPr lang="en-US" dirty="0"/>
              <a:t>On The Day He Selects</a:t>
            </a:r>
          </a:p>
          <a:p>
            <a:pPr lvl="1"/>
            <a:r>
              <a:rPr lang="en-US" dirty="0"/>
              <a:t>On A Weekly Basis</a:t>
            </a:r>
          </a:p>
          <a:p>
            <a:pPr lvl="1"/>
            <a:r>
              <a:rPr lang="en-US" dirty="0"/>
              <a:t>By His Directions</a:t>
            </a:r>
          </a:p>
          <a:p>
            <a:pPr lvl="1"/>
            <a:r>
              <a:rPr lang="en-US" dirty="0"/>
              <a:t>By All of His People</a:t>
            </a:r>
          </a:p>
          <a:p>
            <a:r>
              <a:rPr lang="en-US" dirty="0"/>
              <a:t>God Regulates Our Worship &amp; Work.</a:t>
            </a:r>
          </a:p>
          <a:p>
            <a:r>
              <a:rPr lang="en-US" dirty="0"/>
              <a:t>The Day of Rest Was Blessed By God.</a:t>
            </a:r>
          </a:p>
        </p:txBody>
      </p:sp>
    </p:spTree>
    <p:extLst>
      <p:ext uri="{BB962C8B-B14F-4D97-AF65-F5344CB8AC3E}">
        <p14:creationId xmlns:p14="http://schemas.microsoft.com/office/powerpoint/2010/main" val="1593127693"/>
      </p:ext>
    </p:extLst>
  </p:cSld>
  <p:clrMapOvr>
    <a:masterClrMapping/>
  </p:clrMapOvr>
  <p:transition>
    <p:pull dir="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TotalTime>
  <Words>1739</Words>
  <Application>Microsoft Macintosh PowerPoint</Application>
  <PresentationFormat>On-screen Show (16:10)</PresentationFormat>
  <Paragraphs>168</Paragraphs>
  <Slides>11</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Tahoma</vt:lpstr>
      <vt:lpstr>Office Theme</vt:lpstr>
      <vt:lpstr>Default Theme</vt:lpstr>
      <vt:lpstr>10 Commandments</vt:lpstr>
      <vt:lpstr>The 10 Commandments</vt:lpstr>
      <vt:lpstr>Appreciating  The 10 Commandments</vt:lpstr>
      <vt:lpstr>Understanding Their Place</vt:lpstr>
      <vt:lpstr>The First Four Commandments</vt:lpstr>
      <vt:lpstr>The First Commandment</vt:lpstr>
      <vt:lpstr>The Second Commandment</vt:lpstr>
      <vt:lpstr>The Third Commandment</vt:lpstr>
      <vt:lpstr>The Fourth Commandment</vt:lpstr>
      <vt:lpstr>The First Four Commandments</vt:lpstr>
      <vt:lpstr>10 Commandments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Commandments</dc:title>
  <dc:creator>Phillip Shumake</dc:creator>
  <cp:lastModifiedBy>Phillip Shumake</cp:lastModifiedBy>
  <cp:revision>7</cp:revision>
  <dcterms:created xsi:type="dcterms:W3CDTF">2021-07-29T16:57:03Z</dcterms:created>
  <dcterms:modified xsi:type="dcterms:W3CDTF">2021-07-29T17:10:34Z</dcterms:modified>
</cp:coreProperties>
</file>