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61" r:id="rId3"/>
    <p:sldId id="262" r:id="rId4"/>
    <p:sldId id="263" r:id="rId5"/>
    <p:sldId id="264" r:id="rId6"/>
  </p:sldIdLst>
  <p:sldSz cx="9144000" cy="5715000" type="screen16x1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595"/>
  </p:normalViewPr>
  <p:slideViewPr>
    <p:cSldViewPr snapToGrid="0" snapToObjects="1">
      <p:cViewPr varScale="1">
        <p:scale>
          <a:sx n="123" d="100"/>
          <a:sy n="123" d="100"/>
        </p:scale>
        <p:origin x="78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1BAD000-4C75-E243-881E-DE7B7BCDF868}" type="datetimeFigureOut">
              <a:rPr lang="en-US" smtClean="0"/>
              <a:t>10/28/21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5EB41E-8E5C-4442-8F47-535A9892A507}" type="slidenum">
              <a:rPr lang="en-US" smtClean="0"/>
              <a:t>‹#›</a:t>
            </a:fld>
            <a:endParaRPr lang="en-US"/>
          </a:p>
        </p:txBody>
      </p:sp>
    </p:spTree>
    <p:extLst>
      <p:ext uri="{BB962C8B-B14F-4D97-AF65-F5344CB8AC3E}">
        <p14:creationId xmlns:p14="http://schemas.microsoft.com/office/powerpoint/2010/main" val="140934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BAD000-4C75-E243-881E-DE7B7BCDF868}" type="datetimeFigureOut">
              <a:rPr lang="en-US" smtClean="0"/>
              <a:t>10/28/21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5EB41E-8E5C-4442-8F47-535A9892A507}" type="slidenum">
              <a:rPr lang="en-US" smtClean="0"/>
              <a:t>‹#›</a:t>
            </a:fld>
            <a:endParaRPr lang="en-US"/>
          </a:p>
        </p:txBody>
      </p:sp>
    </p:spTree>
    <p:extLst>
      <p:ext uri="{BB962C8B-B14F-4D97-AF65-F5344CB8AC3E}">
        <p14:creationId xmlns:p14="http://schemas.microsoft.com/office/powerpoint/2010/main" val="1453542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BAD000-4C75-E243-881E-DE7B7BCDF868}" type="datetimeFigureOut">
              <a:rPr lang="en-US" smtClean="0"/>
              <a:t>10/28/21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5EB41E-8E5C-4442-8F47-535A9892A507}" type="slidenum">
              <a:rPr lang="en-US" smtClean="0"/>
              <a:t>‹#›</a:t>
            </a:fld>
            <a:endParaRPr lang="en-US"/>
          </a:p>
        </p:txBody>
      </p:sp>
    </p:spTree>
    <p:extLst>
      <p:ext uri="{BB962C8B-B14F-4D97-AF65-F5344CB8AC3E}">
        <p14:creationId xmlns:p14="http://schemas.microsoft.com/office/powerpoint/2010/main" val="2125551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1BAD000-4C75-E243-881E-DE7B7BCDF868}" type="datetimeFigureOut">
              <a:rPr lang="en-US" smtClean="0"/>
              <a:t>10/28/21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5EB41E-8E5C-4442-8F47-535A9892A507}" type="slidenum">
              <a:rPr lang="en-US" smtClean="0"/>
              <a:t>‹#›</a:t>
            </a:fld>
            <a:endParaRPr lang="en-US"/>
          </a:p>
        </p:txBody>
      </p:sp>
    </p:spTree>
    <p:extLst>
      <p:ext uri="{BB962C8B-B14F-4D97-AF65-F5344CB8AC3E}">
        <p14:creationId xmlns:p14="http://schemas.microsoft.com/office/powerpoint/2010/main" val="1972672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1BAD000-4C75-E243-881E-DE7B7BCDF868}" type="datetimeFigureOut">
              <a:rPr lang="en-US" smtClean="0"/>
              <a:t>10/28/21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5EB41E-8E5C-4442-8F47-535A9892A507}" type="slidenum">
              <a:rPr lang="en-US" smtClean="0"/>
              <a:t>‹#›</a:t>
            </a:fld>
            <a:endParaRPr lang="en-US"/>
          </a:p>
        </p:txBody>
      </p:sp>
    </p:spTree>
    <p:extLst>
      <p:ext uri="{BB962C8B-B14F-4D97-AF65-F5344CB8AC3E}">
        <p14:creationId xmlns:p14="http://schemas.microsoft.com/office/powerpoint/2010/main" val="3181745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1BAD000-4C75-E243-881E-DE7B7BCDF868}" type="datetimeFigureOut">
              <a:rPr lang="en-US" smtClean="0"/>
              <a:t>10/28/21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5EB41E-8E5C-4442-8F47-535A9892A507}" type="slidenum">
              <a:rPr lang="en-US" smtClean="0"/>
              <a:t>‹#›</a:t>
            </a:fld>
            <a:endParaRPr lang="en-US"/>
          </a:p>
        </p:txBody>
      </p:sp>
    </p:spTree>
    <p:extLst>
      <p:ext uri="{BB962C8B-B14F-4D97-AF65-F5344CB8AC3E}">
        <p14:creationId xmlns:p14="http://schemas.microsoft.com/office/powerpoint/2010/main" val="2244549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1BAD000-4C75-E243-881E-DE7B7BCDF868}" type="datetimeFigureOut">
              <a:rPr lang="en-US" smtClean="0"/>
              <a:t>10/28/21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5EB41E-8E5C-4442-8F47-535A9892A507}" type="slidenum">
              <a:rPr lang="en-US" smtClean="0"/>
              <a:t>‹#›</a:t>
            </a:fld>
            <a:endParaRPr lang="en-US"/>
          </a:p>
        </p:txBody>
      </p:sp>
    </p:spTree>
    <p:extLst>
      <p:ext uri="{BB962C8B-B14F-4D97-AF65-F5344CB8AC3E}">
        <p14:creationId xmlns:p14="http://schemas.microsoft.com/office/powerpoint/2010/main" val="3172246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1BAD000-4C75-E243-881E-DE7B7BCDF868}" type="datetimeFigureOut">
              <a:rPr lang="en-US" smtClean="0"/>
              <a:t>10/28/21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5EB41E-8E5C-4442-8F47-535A9892A507}" type="slidenum">
              <a:rPr lang="en-US" smtClean="0"/>
              <a:t>‹#›</a:t>
            </a:fld>
            <a:endParaRPr lang="en-US"/>
          </a:p>
        </p:txBody>
      </p:sp>
    </p:spTree>
    <p:extLst>
      <p:ext uri="{BB962C8B-B14F-4D97-AF65-F5344CB8AC3E}">
        <p14:creationId xmlns:p14="http://schemas.microsoft.com/office/powerpoint/2010/main" val="2341562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BAD000-4C75-E243-881E-DE7B7BCDF868}" type="datetimeFigureOut">
              <a:rPr lang="en-US" smtClean="0"/>
              <a:t>10/28/21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5EB41E-8E5C-4442-8F47-535A9892A507}" type="slidenum">
              <a:rPr lang="en-US" smtClean="0"/>
              <a:t>‹#›</a:t>
            </a:fld>
            <a:endParaRPr lang="en-US"/>
          </a:p>
        </p:txBody>
      </p:sp>
    </p:spTree>
    <p:extLst>
      <p:ext uri="{BB962C8B-B14F-4D97-AF65-F5344CB8AC3E}">
        <p14:creationId xmlns:p14="http://schemas.microsoft.com/office/powerpoint/2010/main" val="2111476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1BAD000-4C75-E243-881E-DE7B7BCDF868}" type="datetimeFigureOut">
              <a:rPr lang="en-US" smtClean="0"/>
              <a:t>10/28/21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5EB41E-8E5C-4442-8F47-535A9892A507}" type="slidenum">
              <a:rPr lang="en-US" smtClean="0"/>
              <a:t>‹#›</a:t>
            </a:fld>
            <a:endParaRPr lang="en-US"/>
          </a:p>
        </p:txBody>
      </p:sp>
    </p:spTree>
    <p:extLst>
      <p:ext uri="{BB962C8B-B14F-4D97-AF65-F5344CB8AC3E}">
        <p14:creationId xmlns:p14="http://schemas.microsoft.com/office/powerpoint/2010/main" val="4261271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C1BAD000-4C75-E243-881E-DE7B7BCDF868}" type="datetimeFigureOut">
              <a:rPr lang="en-US" smtClean="0"/>
              <a:t>10/28/21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5EB41E-8E5C-4442-8F47-535A9892A507}" type="slidenum">
              <a:rPr lang="en-US" smtClean="0"/>
              <a:t>‹#›</a:t>
            </a:fld>
            <a:endParaRPr lang="en-US"/>
          </a:p>
        </p:txBody>
      </p:sp>
    </p:spTree>
    <p:extLst>
      <p:ext uri="{BB962C8B-B14F-4D97-AF65-F5344CB8AC3E}">
        <p14:creationId xmlns:p14="http://schemas.microsoft.com/office/powerpoint/2010/main" val="2855526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C1BAD000-4C75-E243-881E-DE7B7BCDF868}" type="datetimeFigureOut">
              <a:rPr lang="en-US" smtClean="0"/>
              <a:t>10/28/21</a:t>
            </a:fld>
            <a:endParaRPr lang="en-US"/>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805EB41E-8E5C-4442-8F47-535A9892A507}" type="slidenum">
              <a:rPr lang="en-US" smtClean="0"/>
              <a:t>‹#›</a:t>
            </a:fld>
            <a:endParaRPr lang="en-US"/>
          </a:p>
        </p:txBody>
      </p:sp>
    </p:spTree>
    <p:extLst>
      <p:ext uri="{BB962C8B-B14F-4D97-AF65-F5344CB8AC3E}">
        <p14:creationId xmlns:p14="http://schemas.microsoft.com/office/powerpoint/2010/main" val="2347222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105D47-FD14-074E-B112-FD963F865741}"/>
              </a:ext>
            </a:extLst>
          </p:cNvPr>
          <p:cNvSpPr>
            <a:spLocks noGrp="1"/>
          </p:cNvSpPr>
          <p:nvPr>
            <p:ph type="ctrTitle"/>
          </p:nvPr>
        </p:nvSpPr>
        <p:spPr>
          <a:xfrm>
            <a:off x="592282" y="1545167"/>
            <a:ext cx="7730836" cy="1379802"/>
          </a:xfrm>
        </p:spPr>
        <p:txBody>
          <a:bodyPr/>
          <a:lstStyle/>
          <a:p>
            <a:r>
              <a:rPr lang="en-US" dirty="0"/>
              <a:t>Gracious &amp; Comforting Words</a:t>
            </a:r>
          </a:p>
        </p:txBody>
      </p:sp>
      <p:sp>
        <p:nvSpPr>
          <p:cNvPr id="4" name="Title 1">
            <a:extLst>
              <a:ext uri="{FF2B5EF4-FFF2-40B4-BE49-F238E27FC236}">
                <a16:creationId xmlns:a16="http://schemas.microsoft.com/office/drawing/2014/main" id="{EC7C9FC1-E43A-604E-B404-21AFC306ED5F}"/>
              </a:ext>
            </a:extLst>
          </p:cNvPr>
          <p:cNvSpPr txBox="1">
            <a:spLocks/>
          </p:cNvSpPr>
          <p:nvPr/>
        </p:nvSpPr>
        <p:spPr>
          <a:xfrm>
            <a:off x="706582" y="1784538"/>
            <a:ext cx="7730836" cy="1379802"/>
          </a:xfrm>
          <a:prstGeom prst="rect">
            <a:avLst/>
          </a:prstGeom>
        </p:spPr>
        <p:txBody>
          <a:bodyPr vert="horz" lIns="91440" tIns="45720" rIns="91440" bIns="45720" rtlCol="0" anchor="b">
            <a:norm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r>
              <a:rPr lang="en-US" sz="4800" b="1" dirty="0">
                <a:solidFill>
                  <a:schemeClr val="bg1"/>
                </a:solidFill>
              </a:rPr>
              <a:t>Seven Last Words</a:t>
            </a:r>
          </a:p>
        </p:txBody>
      </p:sp>
    </p:spTree>
    <p:extLst>
      <p:ext uri="{BB962C8B-B14F-4D97-AF65-F5344CB8AC3E}">
        <p14:creationId xmlns:p14="http://schemas.microsoft.com/office/powerpoint/2010/main" val="1012534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5F4C0-D68B-B841-8CAA-9CC953B9977A}"/>
              </a:ext>
            </a:extLst>
          </p:cNvPr>
          <p:cNvSpPr>
            <a:spLocks noGrp="1"/>
          </p:cNvSpPr>
          <p:nvPr>
            <p:ph type="title"/>
          </p:nvPr>
        </p:nvSpPr>
        <p:spPr>
          <a:xfrm>
            <a:off x="628650" y="53751"/>
            <a:ext cx="7886700" cy="935805"/>
          </a:xfrm>
        </p:spPr>
        <p:txBody>
          <a:bodyPr/>
          <a:lstStyle/>
          <a:p>
            <a:pPr algn="ctr"/>
            <a:r>
              <a:rPr lang="en-US" b="1" dirty="0">
                <a:solidFill>
                  <a:schemeClr val="bg1"/>
                </a:solidFill>
              </a:rPr>
              <a:t>Seven Last Words</a:t>
            </a:r>
          </a:p>
        </p:txBody>
      </p:sp>
      <p:sp>
        <p:nvSpPr>
          <p:cNvPr id="3" name="Content Placeholder 2">
            <a:extLst>
              <a:ext uri="{FF2B5EF4-FFF2-40B4-BE49-F238E27FC236}">
                <a16:creationId xmlns:a16="http://schemas.microsoft.com/office/drawing/2014/main" id="{279BF9F6-5177-E34F-909C-C683FDBC7C4A}"/>
              </a:ext>
            </a:extLst>
          </p:cNvPr>
          <p:cNvSpPr>
            <a:spLocks noGrp="1"/>
          </p:cNvSpPr>
          <p:nvPr>
            <p:ph idx="1"/>
          </p:nvPr>
        </p:nvSpPr>
        <p:spPr>
          <a:xfrm>
            <a:off x="144049" y="1053806"/>
            <a:ext cx="8855902" cy="4661194"/>
          </a:xfrm>
        </p:spPr>
        <p:txBody>
          <a:bodyPr>
            <a:normAutofit fontScale="70000" lnSpcReduction="20000"/>
          </a:bodyPr>
          <a:lstStyle/>
          <a:p>
            <a:r>
              <a:rPr lang="en-US" sz="3200" b="1" dirty="0">
                <a:solidFill>
                  <a:schemeClr val="bg1"/>
                </a:solidFill>
              </a:rPr>
              <a:t>#1 </a:t>
            </a:r>
            <a:r>
              <a:rPr lang="mr-IN" sz="3200" b="1" dirty="0">
                <a:solidFill>
                  <a:schemeClr val="bg1"/>
                </a:solidFill>
              </a:rPr>
              <a:t>–</a:t>
            </a:r>
            <a:r>
              <a:rPr lang="en-US" sz="3200" b="1" dirty="0">
                <a:solidFill>
                  <a:schemeClr val="bg1"/>
                </a:solidFill>
              </a:rPr>
              <a:t> Forgiveness</a:t>
            </a:r>
          </a:p>
          <a:p>
            <a:pPr lvl="1"/>
            <a:r>
              <a:rPr lang="en-US" sz="3100" b="1" dirty="0">
                <a:solidFill>
                  <a:schemeClr val="bg1"/>
                </a:solidFill>
              </a:rPr>
              <a:t>“And Jesus said, ‘Father, forgive them, for they know not what they do.’ And they cast lots to divide his garments.” (Luke 23:34)</a:t>
            </a:r>
          </a:p>
          <a:p>
            <a:endParaRPr lang="en-US" sz="3200" b="1" dirty="0">
              <a:solidFill>
                <a:schemeClr val="bg1"/>
              </a:solidFill>
            </a:endParaRPr>
          </a:p>
          <a:p>
            <a:pPr lvl="1"/>
            <a:r>
              <a:rPr lang="en-US" sz="2800" b="1" dirty="0">
                <a:solidFill>
                  <a:schemeClr val="bg1"/>
                </a:solidFill>
              </a:rPr>
              <a:t>“</a:t>
            </a:r>
            <a:r>
              <a:rPr lang="en-US" sz="2800" b="1" baseline="30000" dirty="0">
                <a:solidFill>
                  <a:schemeClr val="bg1"/>
                </a:solidFill>
              </a:rPr>
              <a:t>36</a:t>
            </a:r>
            <a:r>
              <a:rPr lang="en-US" sz="2800" b="1" dirty="0">
                <a:solidFill>
                  <a:schemeClr val="bg1"/>
                </a:solidFill>
              </a:rPr>
              <a:t>Let all the house of Israel therefore know for certain that God has made him both Lord and Christ, this Jesus whom you crucified.’ </a:t>
            </a:r>
            <a:r>
              <a:rPr lang="en-US" sz="2800" b="1" baseline="30000" dirty="0">
                <a:solidFill>
                  <a:schemeClr val="bg1"/>
                </a:solidFill>
              </a:rPr>
              <a:t>37</a:t>
            </a:r>
            <a:r>
              <a:rPr lang="en-US" sz="2800" b="1" dirty="0">
                <a:solidFill>
                  <a:schemeClr val="bg1"/>
                </a:solidFill>
              </a:rPr>
              <a:t>Now when they heard this they were cut to the heart, and said to Peter and the rest of the apostles, ‘Brothers, what shall we do?’” (Acts 2:36-37)</a:t>
            </a:r>
          </a:p>
          <a:p>
            <a:pPr marL="342900" lvl="1" indent="0">
              <a:buNone/>
            </a:pPr>
            <a:endParaRPr lang="en-US" sz="2800" b="1" dirty="0">
              <a:solidFill>
                <a:schemeClr val="bg1"/>
              </a:solidFill>
            </a:endParaRPr>
          </a:p>
          <a:p>
            <a:r>
              <a:rPr lang="en-US" sz="3200" b="1" dirty="0">
                <a:solidFill>
                  <a:schemeClr val="bg1"/>
                </a:solidFill>
              </a:rPr>
              <a:t>#2 </a:t>
            </a:r>
            <a:r>
              <a:rPr lang="mr-IN" sz="3200" b="1" dirty="0">
                <a:solidFill>
                  <a:schemeClr val="bg1"/>
                </a:solidFill>
              </a:rPr>
              <a:t>–</a:t>
            </a:r>
            <a:r>
              <a:rPr lang="en-US" sz="3200" b="1" dirty="0">
                <a:solidFill>
                  <a:schemeClr val="bg1"/>
                </a:solidFill>
              </a:rPr>
              <a:t> Salvation</a:t>
            </a:r>
          </a:p>
          <a:p>
            <a:pPr lvl="1"/>
            <a:r>
              <a:rPr lang="en-US" sz="3200" b="1" dirty="0">
                <a:solidFill>
                  <a:schemeClr val="bg1"/>
                </a:solidFill>
              </a:rPr>
              <a:t>“</a:t>
            </a:r>
            <a:r>
              <a:rPr lang="en-US" sz="3200" b="1" baseline="30000" dirty="0">
                <a:solidFill>
                  <a:schemeClr val="bg1"/>
                </a:solidFill>
              </a:rPr>
              <a:t>42</a:t>
            </a:r>
            <a:r>
              <a:rPr lang="en-US" sz="3200" b="1" dirty="0">
                <a:solidFill>
                  <a:schemeClr val="bg1"/>
                </a:solidFill>
              </a:rPr>
              <a:t>And he said, ‘Jesus, remember me when you come into your kingdom.’ </a:t>
            </a:r>
            <a:r>
              <a:rPr lang="en-US" sz="3200" b="1" baseline="30000" dirty="0">
                <a:solidFill>
                  <a:schemeClr val="bg1"/>
                </a:solidFill>
              </a:rPr>
              <a:t>43</a:t>
            </a:r>
            <a:r>
              <a:rPr lang="en-US" sz="3200" b="1" dirty="0">
                <a:solidFill>
                  <a:schemeClr val="bg1"/>
                </a:solidFill>
              </a:rPr>
              <a:t>And he said to him, ‘Truly, I say to you, today you will be with me in paradise.’” (Luke 23:42-43)</a:t>
            </a:r>
          </a:p>
          <a:p>
            <a:pPr lvl="1"/>
            <a:endParaRPr lang="en-US" sz="2900" b="1" dirty="0">
              <a:solidFill>
                <a:schemeClr val="bg1"/>
              </a:solidFill>
            </a:endParaRPr>
          </a:p>
          <a:p>
            <a:pPr lvl="1"/>
            <a:r>
              <a:rPr lang="en-US" sz="3100" b="1" dirty="0">
                <a:solidFill>
                  <a:schemeClr val="bg1"/>
                </a:solidFill>
              </a:rPr>
              <a:t>“But no one can enter a strong man's house and plunder his goods, unless he first binds the strong man. Then indeed he may plunder his house.” (Mark 3:28)</a:t>
            </a:r>
          </a:p>
        </p:txBody>
      </p:sp>
    </p:spTree>
    <p:extLst>
      <p:ext uri="{BB962C8B-B14F-4D97-AF65-F5344CB8AC3E}">
        <p14:creationId xmlns:p14="http://schemas.microsoft.com/office/powerpoint/2010/main" val="2582080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dissolv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dissolv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dissolve">
                                      <p:cBhvr>
                                        <p:cTn id="3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5F4C0-D68B-B841-8CAA-9CC953B9977A}"/>
              </a:ext>
            </a:extLst>
          </p:cNvPr>
          <p:cNvSpPr>
            <a:spLocks noGrp="1"/>
          </p:cNvSpPr>
          <p:nvPr>
            <p:ph type="title"/>
          </p:nvPr>
        </p:nvSpPr>
        <p:spPr>
          <a:xfrm>
            <a:off x="628650" y="53752"/>
            <a:ext cx="7886700" cy="756740"/>
          </a:xfrm>
        </p:spPr>
        <p:txBody>
          <a:bodyPr/>
          <a:lstStyle/>
          <a:p>
            <a:pPr algn="ctr"/>
            <a:r>
              <a:rPr lang="en-US" b="1" dirty="0">
                <a:solidFill>
                  <a:schemeClr val="bg1"/>
                </a:solidFill>
              </a:rPr>
              <a:t>Seven Last Words</a:t>
            </a:r>
          </a:p>
        </p:txBody>
      </p:sp>
      <p:sp>
        <p:nvSpPr>
          <p:cNvPr id="3" name="Content Placeholder 2">
            <a:extLst>
              <a:ext uri="{FF2B5EF4-FFF2-40B4-BE49-F238E27FC236}">
                <a16:creationId xmlns:a16="http://schemas.microsoft.com/office/drawing/2014/main" id="{279BF9F6-5177-E34F-909C-C683FDBC7C4A}"/>
              </a:ext>
            </a:extLst>
          </p:cNvPr>
          <p:cNvSpPr>
            <a:spLocks noGrp="1"/>
          </p:cNvSpPr>
          <p:nvPr>
            <p:ph idx="1"/>
          </p:nvPr>
        </p:nvSpPr>
        <p:spPr>
          <a:xfrm>
            <a:off x="144049" y="810491"/>
            <a:ext cx="8855902" cy="4904509"/>
          </a:xfrm>
        </p:spPr>
        <p:txBody>
          <a:bodyPr>
            <a:normAutofit fontScale="85000" lnSpcReduction="20000"/>
          </a:bodyPr>
          <a:lstStyle/>
          <a:p>
            <a:r>
              <a:rPr lang="en-US" sz="3200" b="1" dirty="0">
                <a:solidFill>
                  <a:schemeClr val="bg1"/>
                </a:solidFill>
              </a:rPr>
              <a:t>#3 </a:t>
            </a:r>
            <a:r>
              <a:rPr lang="mr-IN" sz="3200" b="1" dirty="0">
                <a:solidFill>
                  <a:schemeClr val="bg1"/>
                </a:solidFill>
              </a:rPr>
              <a:t>–</a:t>
            </a:r>
            <a:r>
              <a:rPr lang="en-US" sz="3200" b="1" dirty="0">
                <a:solidFill>
                  <a:schemeClr val="bg1"/>
                </a:solidFill>
              </a:rPr>
              <a:t> Love</a:t>
            </a:r>
          </a:p>
          <a:p>
            <a:pPr lvl="1"/>
            <a:r>
              <a:rPr lang="en-US" sz="2800" b="1" dirty="0">
                <a:solidFill>
                  <a:schemeClr val="bg1"/>
                </a:solidFill>
              </a:rPr>
              <a:t>“</a:t>
            </a:r>
            <a:r>
              <a:rPr lang="en-US" sz="2800" b="1" baseline="30000" dirty="0">
                <a:solidFill>
                  <a:schemeClr val="bg1"/>
                </a:solidFill>
              </a:rPr>
              <a:t>26</a:t>
            </a:r>
            <a:r>
              <a:rPr lang="en-US" sz="2800" b="1" dirty="0">
                <a:solidFill>
                  <a:schemeClr val="bg1"/>
                </a:solidFill>
              </a:rPr>
              <a:t>When Jesus saw his mother and the disciple whom he loved standing nearby, he said to his mother, “Woman, behold, your son!” </a:t>
            </a:r>
            <a:r>
              <a:rPr lang="en-US" sz="2800" b="1" baseline="30000" dirty="0">
                <a:solidFill>
                  <a:schemeClr val="bg1"/>
                </a:solidFill>
              </a:rPr>
              <a:t>27</a:t>
            </a:r>
            <a:r>
              <a:rPr lang="en-US" sz="2800" b="1" dirty="0">
                <a:solidFill>
                  <a:schemeClr val="bg1"/>
                </a:solidFill>
              </a:rPr>
              <a:t>Then he said to the disciple, “Behold, your mother!” (John 19:26-27)</a:t>
            </a:r>
            <a:r>
              <a:rPr lang="en-US" sz="2800" dirty="0">
                <a:solidFill>
                  <a:schemeClr val="bg1"/>
                </a:solidFill>
              </a:rPr>
              <a:t> </a:t>
            </a:r>
            <a:endParaRPr lang="en-US" sz="2900" b="1" dirty="0">
              <a:solidFill>
                <a:schemeClr val="bg1"/>
              </a:solidFill>
            </a:endParaRPr>
          </a:p>
          <a:p>
            <a:pPr lvl="1"/>
            <a:r>
              <a:rPr lang="en-US" sz="2800" b="1" dirty="0">
                <a:solidFill>
                  <a:schemeClr val="bg1"/>
                </a:solidFill>
              </a:rPr>
              <a:t>“…a sword will pierce through your own soul…” (Luke 2:35)</a:t>
            </a:r>
          </a:p>
          <a:p>
            <a:pPr marL="342900" lvl="1" indent="0">
              <a:buNone/>
            </a:pPr>
            <a:endParaRPr lang="en-US" sz="2800" b="1" dirty="0">
              <a:solidFill>
                <a:schemeClr val="bg1"/>
              </a:solidFill>
            </a:endParaRPr>
          </a:p>
          <a:p>
            <a:r>
              <a:rPr lang="en-US" sz="3200" b="1" dirty="0">
                <a:solidFill>
                  <a:schemeClr val="bg1"/>
                </a:solidFill>
              </a:rPr>
              <a:t>#4 </a:t>
            </a:r>
            <a:r>
              <a:rPr lang="mr-IN" sz="3200" b="1" dirty="0">
                <a:solidFill>
                  <a:schemeClr val="bg1"/>
                </a:solidFill>
              </a:rPr>
              <a:t>–</a:t>
            </a:r>
            <a:r>
              <a:rPr lang="en-US" sz="3200" b="1" dirty="0">
                <a:solidFill>
                  <a:schemeClr val="bg1"/>
                </a:solidFill>
              </a:rPr>
              <a:t> Abandonment</a:t>
            </a:r>
          </a:p>
          <a:p>
            <a:pPr lvl="1"/>
            <a:r>
              <a:rPr lang="en-US" sz="2800" b="1" dirty="0">
                <a:solidFill>
                  <a:schemeClr val="bg1"/>
                </a:solidFill>
              </a:rPr>
              <a:t>“And about the ninth hour Jesus cried out with a loud voice, saying, ‘Eli, Eli, </a:t>
            </a:r>
            <a:r>
              <a:rPr lang="en-US" sz="2800" b="1" dirty="0" err="1">
                <a:solidFill>
                  <a:schemeClr val="bg1"/>
                </a:solidFill>
              </a:rPr>
              <a:t>lema</a:t>
            </a:r>
            <a:r>
              <a:rPr lang="en-US" sz="2800" b="1" dirty="0">
                <a:solidFill>
                  <a:schemeClr val="bg1"/>
                </a:solidFill>
              </a:rPr>
              <a:t> </a:t>
            </a:r>
            <a:r>
              <a:rPr lang="en-US" sz="2800" b="1" dirty="0" err="1">
                <a:solidFill>
                  <a:schemeClr val="bg1"/>
                </a:solidFill>
              </a:rPr>
              <a:t>sabachthani</a:t>
            </a:r>
            <a:r>
              <a:rPr lang="en-US" sz="2800" b="1" dirty="0">
                <a:solidFill>
                  <a:schemeClr val="bg1"/>
                </a:solidFill>
              </a:rPr>
              <a:t>?’ that is, ‘My God, my God, why have you forsaken me?’” (Matthew 27:46)</a:t>
            </a:r>
            <a:endParaRPr lang="en-US" sz="2900" b="1" dirty="0">
              <a:solidFill>
                <a:schemeClr val="bg1"/>
              </a:solidFill>
            </a:endParaRPr>
          </a:p>
          <a:p>
            <a:pPr lvl="1"/>
            <a:r>
              <a:rPr lang="en-US" sz="2800" b="1" dirty="0">
                <a:solidFill>
                  <a:schemeClr val="bg1"/>
                </a:solidFill>
              </a:rPr>
              <a:t>“…they have pierced by hands and feet.” (Psalm 22:16)</a:t>
            </a:r>
          </a:p>
          <a:p>
            <a:pPr lvl="1"/>
            <a:r>
              <a:rPr lang="en-US" sz="2800" b="1" dirty="0">
                <a:solidFill>
                  <a:schemeClr val="bg1"/>
                </a:solidFill>
              </a:rPr>
              <a:t>“they divide my garments among them…” (Psalm 22:18)</a:t>
            </a:r>
          </a:p>
          <a:p>
            <a:pPr lvl="1"/>
            <a:r>
              <a:rPr lang="en-US" sz="2800" b="1" dirty="0">
                <a:solidFill>
                  <a:schemeClr val="bg1"/>
                </a:solidFill>
              </a:rPr>
              <a:t>“For he has not despised or abhorred the affliction of the afflicted, and he has not hidden his face from him, but has heard, when he cried to him.” (Psalm 22:24)</a:t>
            </a:r>
          </a:p>
        </p:txBody>
      </p:sp>
    </p:spTree>
    <p:extLst>
      <p:ext uri="{BB962C8B-B14F-4D97-AF65-F5344CB8AC3E}">
        <p14:creationId xmlns:p14="http://schemas.microsoft.com/office/powerpoint/2010/main" val="3830668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dissolv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dissolv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dissolve">
                                      <p:cBhvr>
                                        <p:cTn id="4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5F4C0-D68B-B841-8CAA-9CC953B9977A}"/>
              </a:ext>
            </a:extLst>
          </p:cNvPr>
          <p:cNvSpPr>
            <a:spLocks noGrp="1"/>
          </p:cNvSpPr>
          <p:nvPr>
            <p:ph type="title"/>
          </p:nvPr>
        </p:nvSpPr>
        <p:spPr>
          <a:xfrm>
            <a:off x="628650" y="53752"/>
            <a:ext cx="7886700" cy="663222"/>
          </a:xfrm>
        </p:spPr>
        <p:txBody>
          <a:bodyPr/>
          <a:lstStyle/>
          <a:p>
            <a:pPr algn="ctr"/>
            <a:r>
              <a:rPr lang="en-US" b="1" dirty="0">
                <a:solidFill>
                  <a:schemeClr val="bg1"/>
                </a:solidFill>
              </a:rPr>
              <a:t>Seven Last Words</a:t>
            </a:r>
          </a:p>
        </p:txBody>
      </p:sp>
      <p:sp>
        <p:nvSpPr>
          <p:cNvPr id="3" name="Content Placeholder 2">
            <a:extLst>
              <a:ext uri="{FF2B5EF4-FFF2-40B4-BE49-F238E27FC236}">
                <a16:creationId xmlns:a16="http://schemas.microsoft.com/office/drawing/2014/main" id="{279BF9F6-5177-E34F-909C-C683FDBC7C4A}"/>
              </a:ext>
            </a:extLst>
          </p:cNvPr>
          <p:cNvSpPr>
            <a:spLocks noGrp="1"/>
          </p:cNvSpPr>
          <p:nvPr>
            <p:ph idx="1"/>
          </p:nvPr>
        </p:nvSpPr>
        <p:spPr>
          <a:xfrm>
            <a:off x="144049" y="716973"/>
            <a:ext cx="8855902" cy="4998027"/>
          </a:xfrm>
        </p:spPr>
        <p:txBody>
          <a:bodyPr>
            <a:normAutofit fontScale="62500" lnSpcReduction="20000"/>
          </a:bodyPr>
          <a:lstStyle/>
          <a:p>
            <a:r>
              <a:rPr lang="en-US" sz="3600" b="1" dirty="0">
                <a:solidFill>
                  <a:schemeClr val="bg1"/>
                </a:solidFill>
              </a:rPr>
              <a:t>#5 </a:t>
            </a:r>
            <a:r>
              <a:rPr lang="mr-IN" sz="3600" b="1" dirty="0">
                <a:solidFill>
                  <a:schemeClr val="bg1"/>
                </a:solidFill>
              </a:rPr>
              <a:t>–</a:t>
            </a:r>
            <a:r>
              <a:rPr lang="en-US" sz="3600" b="1" dirty="0">
                <a:solidFill>
                  <a:schemeClr val="bg1"/>
                </a:solidFill>
              </a:rPr>
              <a:t> Suffering</a:t>
            </a:r>
          </a:p>
          <a:p>
            <a:pPr lvl="1"/>
            <a:r>
              <a:rPr lang="en-US" sz="3500" b="1" dirty="0">
                <a:solidFill>
                  <a:schemeClr val="bg1"/>
                </a:solidFill>
              </a:rPr>
              <a:t>“</a:t>
            </a:r>
            <a:r>
              <a:rPr lang="en-US" sz="3500" b="1" baseline="30000" dirty="0">
                <a:solidFill>
                  <a:schemeClr val="bg1"/>
                </a:solidFill>
              </a:rPr>
              <a:t>28</a:t>
            </a:r>
            <a:r>
              <a:rPr lang="en-US" sz="3500" b="1" dirty="0">
                <a:solidFill>
                  <a:schemeClr val="bg1"/>
                </a:solidFill>
              </a:rPr>
              <a:t>After this, Jesus, knowing that all was now finished, said (to fulfill the Scripture), ‘I thirst.’ </a:t>
            </a:r>
            <a:r>
              <a:rPr lang="en-US" sz="3500" b="1" baseline="30000" dirty="0">
                <a:solidFill>
                  <a:schemeClr val="bg1"/>
                </a:solidFill>
              </a:rPr>
              <a:t>29</a:t>
            </a:r>
            <a:r>
              <a:rPr lang="en-US" sz="3500" b="1" dirty="0">
                <a:solidFill>
                  <a:schemeClr val="bg1"/>
                </a:solidFill>
              </a:rPr>
              <a:t>A jar full of sour wine stood there, so they put a sponge full of the sour wine on a hyssop branch and held it to his mouth.” (John 19:28-29)</a:t>
            </a:r>
          </a:p>
          <a:p>
            <a:pPr marL="342900" lvl="1" indent="0">
              <a:buNone/>
            </a:pPr>
            <a:endParaRPr lang="en-US" sz="3500" b="1" dirty="0">
              <a:solidFill>
                <a:schemeClr val="bg1"/>
              </a:solidFill>
            </a:endParaRPr>
          </a:p>
          <a:p>
            <a:pPr lvl="1"/>
            <a:r>
              <a:rPr lang="en-US" sz="3500" b="1" dirty="0">
                <a:solidFill>
                  <a:schemeClr val="bg1"/>
                </a:solidFill>
              </a:rPr>
              <a:t>“They gave me poison for food, and for my thirst they gave me sour wine to drink.” (Psalm 69:21)</a:t>
            </a:r>
          </a:p>
          <a:p>
            <a:pPr marL="342900" lvl="1" indent="0">
              <a:buNone/>
            </a:pPr>
            <a:endParaRPr lang="en-US" sz="3200" b="1" dirty="0">
              <a:solidFill>
                <a:schemeClr val="bg1"/>
              </a:solidFill>
            </a:endParaRPr>
          </a:p>
          <a:p>
            <a:r>
              <a:rPr lang="en-US" sz="3600" b="1" dirty="0">
                <a:solidFill>
                  <a:schemeClr val="bg1"/>
                </a:solidFill>
              </a:rPr>
              <a:t>#6 </a:t>
            </a:r>
            <a:r>
              <a:rPr lang="mr-IN" sz="3600" b="1" dirty="0">
                <a:solidFill>
                  <a:schemeClr val="bg1"/>
                </a:solidFill>
              </a:rPr>
              <a:t>–</a:t>
            </a:r>
            <a:r>
              <a:rPr lang="en-US" sz="3600" b="1" dirty="0">
                <a:solidFill>
                  <a:schemeClr val="bg1"/>
                </a:solidFill>
              </a:rPr>
              <a:t> Victory</a:t>
            </a:r>
          </a:p>
          <a:p>
            <a:pPr lvl="1"/>
            <a:r>
              <a:rPr lang="en-US" sz="3500" b="1" dirty="0">
                <a:solidFill>
                  <a:schemeClr val="bg1"/>
                </a:solidFill>
              </a:rPr>
              <a:t>“When Jesus had received the sour wine, he said, “It is finished,” and he bowed his head and gave up his spirit.” (John 19:30)</a:t>
            </a:r>
          </a:p>
          <a:p>
            <a:pPr lvl="1"/>
            <a:endParaRPr lang="en-US" sz="3500" b="1" dirty="0">
              <a:solidFill>
                <a:schemeClr val="bg1"/>
              </a:solidFill>
            </a:endParaRPr>
          </a:p>
          <a:p>
            <a:pPr lvl="1"/>
            <a:r>
              <a:rPr lang="en-US" sz="3500" b="1" dirty="0">
                <a:solidFill>
                  <a:schemeClr val="bg1"/>
                </a:solidFill>
              </a:rPr>
              <a:t>“I will put enmity between you and the woman, and between your offspring and her offspring; he shall bruise your head, and you shall bruise his heel.” (Genesis 3:15)</a:t>
            </a:r>
          </a:p>
          <a:p>
            <a:pPr marL="342900" lvl="1" indent="0">
              <a:buNone/>
            </a:pPr>
            <a:endParaRPr lang="en-US" sz="3500" b="1" dirty="0">
              <a:solidFill>
                <a:schemeClr val="bg1"/>
              </a:solidFill>
            </a:endParaRPr>
          </a:p>
          <a:p>
            <a:pPr lvl="1"/>
            <a:r>
              <a:rPr lang="en-US" sz="3500" b="1" dirty="0">
                <a:solidFill>
                  <a:schemeClr val="bg1"/>
                </a:solidFill>
              </a:rPr>
              <a:t>“Paid in Full” (Matthew 17:24; Romans 13:6)</a:t>
            </a:r>
          </a:p>
        </p:txBody>
      </p:sp>
    </p:spTree>
    <p:extLst>
      <p:ext uri="{BB962C8B-B14F-4D97-AF65-F5344CB8AC3E}">
        <p14:creationId xmlns:p14="http://schemas.microsoft.com/office/powerpoint/2010/main" val="31495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dissolv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dissolv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dissolve">
                                      <p:cBhvr>
                                        <p:cTn id="32" dur="500"/>
                                        <p:tgtEl>
                                          <p:spTgt spid="3">
                                            <p:txEl>
                                              <p:pRg st="8" end="8"/>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dissolve">
                                      <p:cBhvr>
                                        <p:cTn id="3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5F4C0-D68B-B841-8CAA-9CC953B9977A}"/>
              </a:ext>
            </a:extLst>
          </p:cNvPr>
          <p:cNvSpPr>
            <a:spLocks noGrp="1"/>
          </p:cNvSpPr>
          <p:nvPr>
            <p:ph type="title"/>
          </p:nvPr>
        </p:nvSpPr>
        <p:spPr>
          <a:xfrm>
            <a:off x="628650" y="53751"/>
            <a:ext cx="7886700" cy="935805"/>
          </a:xfrm>
        </p:spPr>
        <p:txBody>
          <a:bodyPr/>
          <a:lstStyle/>
          <a:p>
            <a:pPr algn="ctr"/>
            <a:r>
              <a:rPr lang="en-US" b="1" dirty="0">
                <a:solidFill>
                  <a:schemeClr val="bg1"/>
                </a:solidFill>
              </a:rPr>
              <a:t>Seven Last Words</a:t>
            </a:r>
          </a:p>
        </p:txBody>
      </p:sp>
      <p:sp>
        <p:nvSpPr>
          <p:cNvPr id="3" name="Content Placeholder 2">
            <a:extLst>
              <a:ext uri="{FF2B5EF4-FFF2-40B4-BE49-F238E27FC236}">
                <a16:creationId xmlns:a16="http://schemas.microsoft.com/office/drawing/2014/main" id="{279BF9F6-5177-E34F-909C-C683FDBC7C4A}"/>
              </a:ext>
            </a:extLst>
          </p:cNvPr>
          <p:cNvSpPr>
            <a:spLocks noGrp="1"/>
          </p:cNvSpPr>
          <p:nvPr>
            <p:ph idx="1"/>
          </p:nvPr>
        </p:nvSpPr>
        <p:spPr>
          <a:xfrm>
            <a:off x="144049" y="1053806"/>
            <a:ext cx="8855902" cy="4661194"/>
          </a:xfrm>
        </p:spPr>
        <p:txBody>
          <a:bodyPr>
            <a:normAutofit fontScale="77500" lnSpcReduction="20000"/>
          </a:bodyPr>
          <a:lstStyle/>
          <a:p>
            <a:r>
              <a:rPr lang="en-US" sz="3600" b="1" dirty="0">
                <a:solidFill>
                  <a:schemeClr val="bg1"/>
                </a:solidFill>
              </a:rPr>
              <a:t>#7 </a:t>
            </a:r>
            <a:r>
              <a:rPr lang="mr-IN" sz="3600" b="1" dirty="0">
                <a:solidFill>
                  <a:schemeClr val="bg1"/>
                </a:solidFill>
              </a:rPr>
              <a:t>–</a:t>
            </a:r>
            <a:r>
              <a:rPr lang="en-US" sz="3600" b="1" dirty="0">
                <a:solidFill>
                  <a:schemeClr val="bg1"/>
                </a:solidFill>
              </a:rPr>
              <a:t> Trust</a:t>
            </a:r>
          </a:p>
          <a:p>
            <a:pPr lvl="1"/>
            <a:r>
              <a:rPr lang="en-US" sz="3100" b="1" dirty="0">
                <a:solidFill>
                  <a:schemeClr val="bg1"/>
                </a:solidFill>
              </a:rPr>
              <a:t>“</a:t>
            </a:r>
            <a:r>
              <a:rPr lang="en-US" sz="3100" b="1" baseline="30000" dirty="0">
                <a:solidFill>
                  <a:schemeClr val="bg1"/>
                </a:solidFill>
              </a:rPr>
              <a:t>46</a:t>
            </a:r>
            <a:r>
              <a:rPr lang="en-US" sz="3100" b="1" dirty="0">
                <a:solidFill>
                  <a:schemeClr val="bg1"/>
                </a:solidFill>
              </a:rPr>
              <a:t>Then Jesus, calling out with a loud voice, said, ‘Father, into your hands I commit my spirit!’ And having said this he breathed his last. </a:t>
            </a:r>
            <a:r>
              <a:rPr lang="en-US" sz="3100" b="1" baseline="30000" dirty="0">
                <a:solidFill>
                  <a:schemeClr val="bg1"/>
                </a:solidFill>
              </a:rPr>
              <a:t>47</a:t>
            </a:r>
            <a:r>
              <a:rPr lang="en-US" sz="3100" b="1" dirty="0">
                <a:solidFill>
                  <a:schemeClr val="bg1"/>
                </a:solidFill>
              </a:rPr>
              <a:t>Now when the centurion saw what had taken place, he praised God, saying, ‘Certainly this man was innocent!’” (Luke 23:46-47)</a:t>
            </a:r>
          </a:p>
          <a:p>
            <a:pPr lvl="1"/>
            <a:endParaRPr lang="en-US" sz="3300" b="1" dirty="0">
              <a:solidFill>
                <a:schemeClr val="bg1"/>
              </a:solidFill>
            </a:endParaRPr>
          </a:p>
          <a:p>
            <a:pPr lvl="1"/>
            <a:r>
              <a:rPr lang="en-US" sz="3200" b="1" dirty="0">
                <a:solidFill>
                  <a:schemeClr val="bg1"/>
                </a:solidFill>
              </a:rPr>
              <a:t>“No one takes it from me, but I lay it down of my own accord.” (John 10:18)</a:t>
            </a:r>
          </a:p>
          <a:p>
            <a:pPr lvl="1"/>
            <a:r>
              <a:rPr lang="en-US" sz="3200" b="1" dirty="0">
                <a:solidFill>
                  <a:schemeClr val="bg1"/>
                </a:solidFill>
              </a:rPr>
              <a:t>“Into your hand I commit my spirit; you have redeemed me, O LORD, faithful God.” (Psalm 31:5)</a:t>
            </a:r>
          </a:p>
          <a:p>
            <a:pPr marL="342900" lvl="1" indent="0">
              <a:buNone/>
            </a:pPr>
            <a:endParaRPr lang="en-US" sz="3200" b="1" dirty="0">
              <a:solidFill>
                <a:schemeClr val="bg1"/>
              </a:solidFill>
            </a:endParaRPr>
          </a:p>
          <a:p>
            <a:r>
              <a:rPr lang="en-US" sz="3600" b="1" dirty="0">
                <a:solidFill>
                  <a:schemeClr val="bg1"/>
                </a:solidFill>
              </a:rPr>
              <a:t>Jesus’ Focus in His Death</a:t>
            </a:r>
          </a:p>
          <a:p>
            <a:pPr lvl="1"/>
            <a:r>
              <a:rPr lang="en-US" sz="3200" b="1" dirty="0">
                <a:solidFill>
                  <a:schemeClr val="bg1"/>
                </a:solidFill>
              </a:rPr>
              <a:t>Scriptures (3/7 Focused on Scripture)</a:t>
            </a:r>
          </a:p>
          <a:p>
            <a:pPr lvl="1"/>
            <a:r>
              <a:rPr lang="en-US" sz="3200" b="1" dirty="0">
                <a:solidFill>
                  <a:schemeClr val="bg1"/>
                </a:solidFill>
              </a:rPr>
              <a:t>Others</a:t>
            </a:r>
          </a:p>
        </p:txBody>
      </p:sp>
    </p:spTree>
    <p:extLst>
      <p:ext uri="{BB962C8B-B14F-4D97-AF65-F5344CB8AC3E}">
        <p14:creationId xmlns:p14="http://schemas.microsoft.com/office/powerpoint/2010/main" val="32787059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dissolv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dissolve">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dissolv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8897</TotalTime>
  <Words>669</Words>
  <Application>Microsoft Macintosh PowerPoint</Application>
  <PresentationFormat>On-screen Show (16:10)</PresentationFormat>
  <Paragraphs>44</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Gracious &amp; Comforting Words</vt:lpstr>
      <vt:lpstr>Seven Last Words</vt:lpstr>
      <vt:lpstr>Seven Last Words</vt:lpstr>
      <vt:lpstr>Seven Last Words</vt:lpstr>
      <vt:lpstr>Seven Last Words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Gracious &amp; Comforting Words</dc:title>
  <dc:creator>Erik Borlaug</dc:creator>
  <cp:lastModifiedBy>Erik Borlaug</cp:lastModifiedBy>
  <cp:revision>149</cp:revision>
  <dcterms:created xsi:type="dcterms:W3CDTF">2019-10-31T15:07:03Z</dcterms:created>
  <dcterms:modified xsi:type="dcterms:W3CDTF">2021-10-28T20:52:05Z</dcterms:modified>
</cp:coreProperties>
</file>