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09" r:id="rId2"/>
    <p:sldId id="324" r:id="rId3"/>
    <p:sldId id="316" r:id="rId4"/>
    <p:sldId id="310" r:id="rId5"/>
    <p:sldId id="260" r:id="rId6"/>
    <p:sldId id="325" r:id="rId7"/>
    <p:sldId id="326" r:id="rId8"/>
    <p:sldId id="319" r:id="rId9"/>
    <p:sldId id="320" r:id="rId10"/>
    <p:sldId id="321" r:id="rId11"/>
    <p:sldId id="329" r:id="rId12"/>
    <p:sldId id="330" r:id="rId13"/>
    <p:sldId id="331" r:id="rId14"/>
    <p:sldId id="332" r:id="rId15"/>
    <p:sldId id="318" r:id="rId1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54"/>
    <p:restoredTop sz="96188"/>
  </p:normalViewPr>
  <p:slideViewPr>
    <p:cSldViewPr snapToGrid="0" snapToObjects="1">
      <p:cViewPr varScale="1">
        <p:scale>
          <a:sx n="61" d="100"/>
          <a:sy n="61" d="100"/>
        </p:scale>
        <p:origin x="200" y="2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D63BAF-6332-CC4A-8085-7D70D6FB7162}" type="datetimeFigureOut">
              <a:rPr lang="en-US" smtClean="0"/>
              <a:t>11/27/21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16663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D63BAF-6332-CC4A-8085-7D70D6FB7162}" type="datetimeFigureOut">
              <a:rPr lang="en-US" smtClean="0"/>
              <a:t>11/27/21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200754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D63BAF-6332-CC4A-8085-7D70D6FB7162}" type="datetimeFigureOut">
              <a:rPr lang="en-US" smtClean="0"/>
              <a:t>11/27/21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324737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D63BAF-6332-CC4A-8085-7D70D6FB7162}" type="datetimeFigureOut">
              <a:rPr lang="en-US" smtClean="0"/>
              <a:t>11/27/21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304723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D63BAF-6332-CC4A-8085-7D70D6FB7162}" type="datetimeFigureOut">
              <a:rPr lang="en-US" smtClean="0"/>
              <a:t>11/27/21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142616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D63BAF-6332-CC4A-8085-7D70D6FB7162}" type="datetimeFigureOut">
              <a:rPr lang="en-US" smtClean="0"/>
              <a:t>11/27/21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301257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D63BAF-6332-CC4A-8085-7D70D6FB7162}" type="datetimeFigureOut">
              <a:rPr lang="en-US" smtClean="0"/>
              <a:t>11/27/21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2531784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D63BAF-6332-CC4A-8085-7D70D6FB7162}" type="datetimeFigureOut">
              <a:rPr lang="en-US" smtClean="0"/>
              <a:t>11/27/21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391794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63BAF-6332-CC4A-8085-7D70D6FB7162}" type="datetimeFigureOut">
              <a:rPr lang="en-US" smtClean="0"/>
              <a:t>11/27/21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385273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D63BAF-6332-CC4A-8085-7D70D6FB7162}" type="datetimeFigureOut">
              <a:rPr lang="en-US" smtClean="0"/>
              <a:t>11/27/21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1170802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D63BAF-6332-CC4A-8085-7D70D6FB7162}" type="datetimeFigureOut">
              <a:rPr lang="en-US" smtClean="0"/>
              <a:t>11/27/21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A6664-4C83-5841-9442-40C08C648362}" type="slidenum">
              <a:rPr lang="en-US" smtClean="0"/>
              <a:t>‹#›</a:t>
            </a:fld>
            <a:endParaRPr lang="en-US"/>
          </a:p>
        </p:txBody>
      </p:sp>
    </p:spTree>
    <p:extLst>
      <p:ext uri="{BB962C8B-B14F-4D97-AF65-F5344CB8AC3E}">
        <p14:creationId xmlns:p14="http://schemas.microsoft.com/office/powerpoint/2010/main" val="72433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4D63BAF-6332-CC4A-8085-7D70D6FB7162}" type="datetimeFigureOut">
              <a:rPr lang="en-US" smtClean="0"/>
              <a:t>11/27/21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65A6664-4C83-5841-9442-40C08C648362}" type="slidenum">
              <a:rPr lang="en-US" smtClean="0"/>
              <a:t>‹#›</a:t>
            </a:fld>
            <a:endParaRPr lang="en-US"/>
          </a:p>
        </p:txBody>
      </p:sp>
    </p:spTree>
    <p:extLst>
      <p:ext uri="{BB962C8B-B14F-4D97-AF65-F5344CB8AC3E}">
        <p14:creationId xmlns:p14="http://schemas.microsoft.com/office/powerpoint/2010/main" val="2639133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61557"/>
            <a:ext cx="8299939" cy="707886"/>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Read John 6:16-21 and fill out the chart</a:t>
            </a:r>
          </a:p>
        </p:txBody>
      </p:sp>
      <p:sp>
        <p:nvSpPr>
          <p:cNvPr id="8" name="TextBox 7">
            <a:extLst>
              <a:ext uri="{FF2B5EF4-FFF2-40B4-BE49-F238E27FC236}">
                <a16:creationId xmlns:a16="http://schemas.microsoft.com/office/drawing/2014/main" id="{1B267DCC-464D-CF4F-8C7C-BD4A568EF19E}"/>
              </a:ext>
            </a:extLst>
          </p:cNvPr>
          <p:cNvSpPr txBox="1"/>
          <p:nvPr/>
        </p:nvSpPr>
        <p:spPr>
          <a:xfrm>
            <a:off x="422032"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Works</a:t>
            </a:r>
          </a:p>
        </p:txBody>
      </p:sp>
      <p:sp>
        <p:nvSpPr>
          <p:cNvPr id="6" name="TextBox 5">
            <a:extLst>
              <a:ext uri="{FF2B5EF4-FFF2-40B4-BE49-F238E27FC236}">
                <a16:creationId xmlns:a16="http://schemas.microsoft.com/office/drawing/2014/main" id="{2D291CB8-5292-E247-B8D0-58EAF0CDECA5}"/>
              </a:ext>
            </a:extLst>
          </p:cNvPr>
          <p:cNvSpPr txBox="1"/>
          <p:nvPr/>
        </p:nvSpPr>
        <p:spPr>
          <a:xfrm>
            <a:off x="6740773"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Signs</a:t>
            </a:r>
          </a:p>
        </p:txBody>
      </p:sp>
      <p:sp>
        <p:nvSpPr>
          <p:cNvPr id="9" name="TextBox 8">
            <a:extLst>
              <a:ext uri="{FF2B5EF4-FFF2-40B4-BE49-F238E27FC236}">
                <a16:creationId xmlns:a16="http://schemas.microsoft.com/office/drawing/2014/main" id="{5B12DB7B-8690-DA4B-A41F-1D46590B34FD}"/>
              </a:ext>
            </a:extLst>
          </p:cNvPr>
          <p:cNvSpPr txBox="1"/>
          <p:nvPr/>
        </p:nvSpPr>
        <p:spPr>
          <a:xfrm>
            <a:off x="4647468"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Miracles</a:t>
            </a:r>
          </a:p>
        </p:txBody>
      </p:sp>
      <p:sp>
        <p:nvSpPr>
          <p:cNvPr id="10" name="TextBox 9">
            <a:extLst>
              <a:ext uri="{FF2B5EF4-FFF2-40B4-BE49-F238E27FC236}">
                <a16:creationId xmlns:a16="http://schemas.microsoft.com/office/drawing/2014/main" id="{CB4F6AFF-3E55-3843-B488-67965D5CC8E8}"/>
              </a:ext>
            </a:extLst>
          </p:cNvPr>
          <p:cNvSpPr txBox="1"/>
          <p:nvPr/>
        </p:nvSpPr>
        <p:spPr>
          <a:xfrm>
            <a:off x="2515337"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Wonder</a:t>
            </a:r>
          </a:p>
        </p:txBody>
      </p:sp>
      <p:sp>
        <p:nvSpPr>
          <p:cNvPr id="11" name="TextBox 10">
            <a:extLst>
              <a:ext uri="{FF2B5EF4-FFF2-40B4-BE49-F238E27FC236}">
                <a16:creationId xmlns:a16="http://schemas.microsoft.com/office/drawing/2014/main" id="{979C4498-ED79-234E-8D46-0DC86339401B}"/>
              </a:ext>
            </a:extLst>
          </p:cNvPr>
          <p:cNvSpPr txBox="1"/>
          <p:nvPr/>
        </p:nvSpPr>
        <p:spPr>
          <a:xfrm>
            <a:off x="422030" y="1107072"/>
            <a:ext cx="8299939"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Jesus crosses over to Capernaum</a:t>
            </a:r>
          </a:p>
        </p:txBody>
      </p:sp>
      <p:sp>
        <p:nvSpPr>
          <p:cNvPr id="12" name="TextBox 11">
            <a:extLst>
              <a:ext uri="{FF2B5EF4-FFF2-40B4-BE49-F238E27FC236}">
                <a16:creationId xmlns:a16="http://schemas.microsoft.com/office/drawing/2014/main" id="{6CB59BF2-B213-1C46-81D3-EBEB4597BDE9}"/>
              </a:ext>
            </a:extLst>
          </p:cNvPr>
          <p:cNvSpPr txBox="1"/>
          <p:nvPr/>
        </p:nvSpPr>
        <p:spPr>
          <a:xfrm>
            <a:off x="422032" y="2484136"/>
            <a:ext cx="1981198" cy="2894597"/>
          </a:xfrm>
          <a:prstGeom prst="rect">
            <a:avLst/>
          </a:prstGeom>
          <a:noFill/>
          <a:ln>
            <a:solidFill>
              <a:schemeClr val="bg1"/>
            </a:solidFill>
          </a:ln>
        </p:spPr>
        <p:txBody>
          <a:bodyPr wrap="square" rtlCol="0">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2F8661ED-DBA2-8C4C-AD55-F6135622E923}"/>
              </a:ext>
            </a:extLst>
          </p:cNvPr>
          <p:cNvSpPr txBox="1"/>
          <p:nvPr/>
        </p:nvSpPr>
        <p:spPr>
          <a:xfrm>
            <a:off x="6740770" y="2484134"/>
            <a:ext cx="1981198" cy="2894597"/>
          </a:xfrm>
          <a:prstGeom prst="rect">
            <a:avLst/>
          </a:prstGeom>
          <a:noFill/>
          <a:ln>
            <a:solidFill>
              <a:schemeClr val="bg1"/>
            </a:solidFill>
          </a:ln>
        </p:spPr>
        <p:txBody>
          <a:bodyPr wrap="square" rtlCol="0">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AF752ED2-C496-FE46-9C6C-94FAC73ACBEA}"/>
              </a:ext>
            </a:extLst>
          </p:cNvPr>
          <p:cNvSpPr txBox="1"/>
          <p:nvPr/>
        </p:nvSpPr>
        <p:spPr>
          <a:xfrm>
            <a:off x="4647468" y="2484135"/>
            <a:ext cx="1981198" cy="2894597"/>
          </a:xfrm>
          <a:prstGeom prst="rect">
            <a:avLst/>
          </a:prstGeom>
          <a:noFill/>
          <a:ln>
            <a:solidFill>
              <a:schemeClr val="bg1"/>
            </a:solidFill>
          </a:ln>
        </p:spPr>
        <p:txBody>
          <a:bodyPr wrap="square" rtlCol="0">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2ECC1B00-4845-0B4F-9E84-CD948A850CF3}"/>
              </a:ext>
            </a:extLst>
          </p:cNvPr>
          <p:cNvSpPr txBox="1"/>
          <p:nvPr/>
        </p:nvSpPr>
        <p:spPr>
          <a:xfrm>
            <a:off x="2515337" y="2484135"/>
            <a:ext cx="1981198" cy="2894597"/>
          </a:xfrm>
          <a:prstGeom prst="rect">
            <a:avLst/>
          </a:prstGeom>
          <a:noFill/>
          <a:ln>
            <a:solidFill>
              <a:schemeClr val="bg1"/>
            </a:solidFill>
          </a:ln>
        </p:spPr>
        <p:txBody>
          <a:bodyPr wrap="square" rtlCol="0">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0512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628900" y="1081248"/>
            <a:ext cx="6515099" cy="4633751"/>
          </a:xfrm>
        </p:spPr>
        <p:txBody>
          <a:bodyPr>
            <a:normAutofit fontScale="92500" lnSpcReduction="10000"/>
          </a:bodyPr>
          <a:lstStyle/>
          <a:p>
            <a:pPr marL="0" indent="0" algn="ctr">
              <a:buNone/>
            </a:pPr>
            <a:r>
              <a:rPr lang="en-US" sz="2800" dirty="0">
                <a:solidFill>
                  <a:schemeClr val="bg1"/>
                </a:solidFill>
              </a:rPr>
              <a:t>41 Therefore the Jews were grumbling about Him, because He said, "I am the bread that came down out of heaven." 42 They were saying, "Is not this Jesus, the son of Joseph, whose father and mother we know? How does He now say, 'I have come down out of heaven'?" 43 Jesus answered and said to them, "Do not grumble among yourselves. 44 "No one can come to Me unless the Father who sent Me draws him; and I will raise him up on the last day. 45 "It is written in the prophets, 'AND THEY SHALL ALL BE TAUGHT OF GOD.' Everyone who has heard and learned from the Father, comes to Me.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 Jews</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srgbClr val="FFC000">
                    <a:lumMod val="20000"/>
                    <a:lumOff val="80000"/>
                  </a:srgbClr>
                </a:solidFill>
                <a:latin typeface="Calibri" panose="020F0502020204030204"/>
              </a:rPr>
              <a:t>Instead of believing the Jews grumble</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19742" y="2586276"/>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Their disbelief</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stems from Jesus’ words and family</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27E231FE-29A5-664D-817D-E8121F6D6202}"/>
              </a:ext>
            </a:extLst>
          </p:cNvPr>
          <p:cNvSpPr txBox="1"/>
          <p:nvPr/>
        </p:nvSpPr>
        <p:spPr>
          <a:xfrm>
            <a:off x="130629" y="3666571"/>
            <a:ext cx="2351313" cy="1754326"/>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They shall be taught of</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God = Isaiah 54:13 reference. </a:t>
            </a:r>
            <a:r>
              <a:rPr lang="en-US" sz="2160" dirty="0">
                <a:solidFill>
                  <a:srgbClr val="FFC000">
                    <a:lumMod val="20000"/>
                    <a:lumOff val="80000"/>
                  </a:srgbClr>
                </a:solidFill>
                <a:latin typeface="Calibri" panose="020F0502020204030204"/>
              </a:rPr>
              <a:t>Notice chapter 55.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3325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628900" y="1081248"/>
            <a:ext cx="6515099" cy="4633751"/>
          </a:xfrm>
        </p:spPr>
        <p:txBody>
          <a:bodyPr>
            <a:normAutofit lnSpcReduction="10000"/>
          </a:bodyPr>
          <a:lstStyle/>
          <a:p>
            <a:pPr marL="0" indent="0" algn="ctr">
              <a:buNone/>
            </a:pPr>
            <a:r>
              <a:rPr lang="en-US" sz="2800" dirty="0">
                <a:solidFill>
                  <a:schemeClr val="bg1"/>
                </a:solidFill>
              </a:rPr>
              <a:t>46 "Not that anyone has seen the Father, except the One who is from God; He has seen the Father. 47 "Truly, truly, I say to you, he who believes has eternal life. 48 "I am the bread of life. 49 "Your fathers ate the manna in the wilderness, and they died. 50 "This is the bread which comes down out of heaven, so that one may eat of it and not die. 51 "I am the living bread that came down out of heaven; if anyone eats of this bread, he will live forever; and the bread also which I will give for the life of the world is My flesh."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 Jews</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srgbClr val="FFC000">
                    <a:lumMod val="20000"/>
                    <a:lumOff val="80000"/>
                  </a:srgbClr>
                </a:solidFill>
                <a:latin typeface="Calibri" panose="020F0502020204030204"/>
              </a:rPr>
              <a:t>Only Jesus has seen the Father and so only He can offer this bread.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30628" y="2918675"/>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Manna</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led to death, stop seeking it.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27E231FE-29A5-664D-817D-E8121F6D6202}"/>
              </a:ext>
            </a:extLst>
          </p:cNvPr>
          <p:cNvSpPr txBox="1"/>
          <p:nvPr/>
        </p:nvSpPr>
        <p:spPr>
          <a:xfrm>
            <a:off x="130627" y="4008204"/>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Jesus</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is the bread of life. There are no alternatives to live.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1846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628900" y="1081248"/>
            <a:ext cx="6515099" cy="4633751"/>
          </a:xfrm>
        </p:spPr>
        <p:txBody>
          <a:bodyPr>
            <a:normAutofit fontScale="85000" lnSpcReduction="20000"/>
          </a:bodyPr>
          <a:lstStyle/>
          <a:p>
            <a:pPr marL="0" indent="0" algn="ctr">
              <a:buNone/>
            </a:pPr>
            <a:r>
              <a:rPr lang="en-US" sz="2800" dirty="0">
                <a:solidFill>
                  <a:schemeClr val="bg1"/>
                </a:solidFill>
              </a:rPr>
              <a:t>52 Then the Jews [began] to argue with one another, saying, "How can this man give us [His] flesh to eat?" 53 So Jesus said to them, "Truly, truly, I say to you, unless you eat the flesh of the Son of Man and drink His blood, you have no life in yourselves. 54 "He who eats My flesh and drinks My blood has eternal life, and I will raise him up on the last day. 55 "For My flesh is true food, and My blood is true drink. 56 "He who eats My flesh and drinks My blood abides in Me, and I in him. 57 "As the living Father sent Me, and I live because of the Father, so he who eats Me, he also will live because of Me. 58 "This is the bread which came down out of heaven; not as the fathers ate and died; he who eats this bread will live forever." 59 These things He said in the synagogue as He taught in Capernaum.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 Jews</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srgbClr val="FFC000">
                    <a:lumMod val="20000"/>
                    <a:lumOff val="80000"/>
                  </a:srgbClr>
                </a:solidFill>
                <a:latin typeface="Calibri" panose="020F0502020204030204"/>
              </a:rPr>
              <a:t>They continue in their carnal thinking.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30626" y="2583960"/>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doesn’t even answer the question.</a:t>
            </a:r>
          </a:p>
        </p:txBody>
      </p:sp>
      <p:sp>
        <p:nvSpPr>
          <p:cNvPr id="10" name="TextBox 9">
            <a:extLst>
              <a:ext uri="{FF2B5EF4-FFF2-40B4-BE49-F238E27FC236}">
                <a16:creationId xmlns:a16="http://schemas.microsoft.com/office/drawing/2014/main" id="{27E231FE-29A5-664D-817D-E8121F6D6202}"/>
              </a:ext>
            </a:extLst>
          </p:cNvPr>
          <p:cNvSpPr txBox="1"/>
          <p:nvPr/>
        </p:nvSpPr>
        <p:spPr>
          <a:xfrm>
            <a:off x="130626" y="3673489"/>
            <a:ext cx="2351313" cy="1754326"/>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Material</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bread was never going to lead to spiritual life. They needed something else.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73218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628900" y="1081248"/>
            <a:ext cx="6515099" cy="4633751"/>
          </a:xfrm>
        </p:spPr>
        <p:txBody>
          <a:bodyPr>
            <a:normAutofit fontScale="85000" lnSpcReduction="20000"/>
          </a:bodyPr>
          <a:lstStyle/>
          <a:p>
            <a:pPr marL="0" indent="0" algn="ctr">
              <a:buNone/>
            </a:pPr>
            <a:r>
              <a:rPr lang="en-US" sz="2800" dirty="0">
                <a:solidFill>
                  <a:schemeClr val="bg1"/>
                </a:solidFill>
              </a:rPr>
              <a:t>60 Therefore many of His disciples, when they heard [this] said, "This is a difficult statement; who can listen to it?" 61 But Jesus, conscious that His disciples grumbled at this, said to them, "Does this cause you to stumble? 62 "[What] then if you see the Son of Man ascending to where He was before? 63 "It is the Spirit who gives life; the flesh profits nothing; the words that I have spoken to you are spirit and are life. 64 "But there are some of you who do not believe." For Jesus knew from the beginning who they were who did not believe, and who it was that would betray Him. 65 And He was saying, "For this reason I have said to you, that no one can come to Me unless it has been granted him from the Father." 66 As a result of this many of His disciples withdrew and were not walking with Him anymore.</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a:t>
            </a:r>
            <a:r>
              <a:rPr lang="en-US" sz="2160" dirty="0">
                <a:solidFill>
                  <a:prstClr val="white"/>
                </a:solidFill>
                <a:latin typeface="Calibri" panose="020F0502020204030204"/>
              </a:rPr>
              <a:t>d</a:t>
            </a:r>
            <a:r>
              <a:rPr kumimoji="0" lang="en-US" sz="2160" b="0" i="0" u="none" strike="noStrike" kern="1200" cap="none" spc="0" normalizeH="0" baseline="0" noProof="0" dirty="0" err="1">
                <a:ln>
                  <a:noFill/>
                </a:ln>
                <a:solidFill>
                  <a:prstClr val="white"/>
                </a:solidFill>
                <a:effectLst/>
                <a:uLnTx/>
                <a:uFillTx/>
                <a:latin typeface="Calibri" panose="020F0502020204030204"/>
                <a:ea typeface="+mn-ea"/>
                <a:cs typeface="+mn-cs"/>
              </a:rPr>
              <a:t>isciple’s</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response</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6" y="1840380"/>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noProof="0" dirty="0">
                <a:solidFill>
                  <a:srgbClr val="FFC000">
                    <a:lumMod val="20000"/>
                    <a:lumOff val="80000"/>
                  </a:srgbClr>
                </a:solidFill>
                <a:latin typeface="Calibri" panose="020F0502020204030204"/>
              </a:rPr>
              <a:t>Listening implies doing</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30623" y="2601379"/>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flesh has no lasting value. The Spirit does. </a:t>
            </a:r>
          </a:p>
        </p:txBody>
      </p:sp>
      <p:sp>
        <p:nvSpPr>
          <p:cNvPr id="10" name="TextBox 9">
            <a:extLst>
              <a:ext uri="{FF2B5EF4-FFF2-40B4-BE49-F238E27FC236}">
                <a16:creationId xmlns:a16="http://schemas.microsoft.com/office/drawing/2014/main" id="{27E231FE-29A5-664D-817D-E8121F6D6202}"/>
              </a:ext>
            </a:extLst>
          </p:cNvPr>
          <p:cNvSpPr txBox="1"/>
          <p:nvPr/>
        </p:nvSpPr>
        <p:spPr>
          <a:xfrm>
            <a:off x="130622" y="3690908"/>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 words of</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Jesus will sift out those who want to follow and not.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46583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628900" y="1081248"/>
            <a:ext cx="6515099" cy="4633751"/>
          </a:xfrm>
        </p:spPr>
        <p:txBody>
          <a:bodyPr>
            <a:normAutofit/>
          </a:bodyPr>
          <a:lstStyle/>
          <a:p>
            <a:pPr marL="0" indent="0" algn="ctr">
              <a:buNone/>
            </a:pPr>
            <a:r>
              <a:rPr lang="en-US" sz="2800" dirty="0">
                <a:solidFill>
                  <a:schemeClr val="bg1"/>
                </a:solidFill>
              </a:rPr>
              <a:t>67 So Jesus said to the twelve, "You do not want to go away also, do you?" 68 Simon Peter answered Him, "Lord, to whom shall we go? You have words of eternal life. 69 "We have believed and have come to know that You are the Holy One of God." 70 Jesus answered them, "Did I Myself not choose you, the twelve, and [yet] one of you is a devil?" 71 Now He meant Judas [the son] of Simon Iscariot, for he, one of the twelve, was going to betray Him.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a:t>
            </a:r>
            <a:r>
              <a:rPr lang="en-US" sz="2160" dirty="0">
                <a:solidFill>
                  <a:prstClr val="white"/>
                </a:solidFill>
                <a:latin typeface="Calibri" panose="020F0502020204030204"/>
              </a:rPr>
              <a:t>d</a:t>
            </a:r>
            <a:r>
              <a:rPr kumimoji="0" lang="en-US" sz="2160" b="0" i="0" u="none" strike="noStrike" kern="1200" cap="none" spc="0" normalizeH="0" baseline="0" noProof="0" dirty="0" err="1">
                <a:ln>
                  <a:noFill/>
                </a:ln>
                <a:solidFill>
                  <a:prstClr val="white"/>
                </a:solidFill>
                <a:effectLst/>
                <a:uLnTx/>
                <a:uFillTx/>
                <a:latin typeface="Calibri" panose="020F0502020204030204"/>
                <a:ea typeface="+mn-ea"/>
                <a:cs typeface="+mn-cs"/>
              </a:rPr>
              <a:t>isciple’s</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response</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6" y="1840380"/>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noProof="0" dirty="0">
                <a:solidFill>
                  <a:srgbClr val="FFC000">
                    <a:lumMod val="20000"/>
                    <a:lumOff val="80000"/>
                  </a:srgbClr>
                </a:solidFill>
                <a:latin typeface="Calibri" panose="020F0502020204030204"/>
              </a:rPr>
              <a:t>Jesus possesses the words of life</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30623" y="2601379"/>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They believe that Jesus is the Holy One of God. No one else to go to.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27E231FE-29A5-664D-817D-E8121F6D6202}"/>
              </a:ext>
            </a:extLst>
          </p:cNvPr>
          <p:cNvSpPr txBox="1"/>
          <p:nvPr/>
        </p:nvSpPr>
        <p:spPr>
          <a:xfrm>
            <a:off x="130622" y="4023307"/>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Despite</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this, Judas will eventually hunger for something else.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90535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11" name="TextBox 10">
            <a:extLst>
              <a:ext uri="{FF2B5EF4-FFF2-40B4-BE49-F238E27FC236}">
                <a16:creationId xmlns:a16="http://schemas.microsoft.com/office/drawing/2014/main" id="{979C4498-ED79-234E-8D46-0DC86339401B}"/>
              </a:ext>
            </a:extLst>
          </p:cNvPr>
          <p:cNvSpPr txBox="1"/>
          <p:nvPr/>
        </p:nvSpPr>
        <p:spPr>
          <a:xfrm>
            <a:off x="422030" y="1107072"/>
            <a:ext cx="8299939" cy="35394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The miracles eventually went away, they were never intended to be permanent. The words of Jesus are. The miracles were like perishing bread, good in the moment but not lasting. </a:t>
            </a:r>
            <a:r>
              <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rPr>
              <a:t>The miracles were great, but greater is the One who did them. And we still have a relationship with Him today. </a:t>
            </a:r>
          </a:p>
        </p:txBody>
      </p:sp>
    </p:spTree>
    <p:extLst>
      <p:ext uri="{BB962C8B-B14F-4D97-AF65-F5344CB8AC3E}">
        <p14:creationId xmlns:p14="http://schemas.microsoft.com/office/powerpoint/2010/main" val="160367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61557"/>
            <a:ext cx="8299939" cy="707886"/>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Read John 6:16-21 and fill out the chart</a:t>
            </a:r>
          </a:p>
        </p:txBody>
      </p:sp>
      <p:sp>
        <p:nvSpPr>
          <p:cNvPr id="8" name="TextBox 7">
            <a:extLst>
              <a:ext uri="{FF2B5EF4-FFF2-40B4-BE49-F238E27FC236}">
                <a16:creationId xmlns:a16="http://schemas.microsoft.com/office/drawing/2014/main" id="{1B267DCC-464D-CF4F-8C7C-BD4A568EF19E}"/>
              </a:ext>
            </a:extLst>
          </p:cNvPr>
          <p:cNvSpPr txBox="1"/>
          <p:nvPr/>
        </p:nvSpPr>
        <p:spPr>
          <a:xfrm>
            <a:off x="422032"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Works</a:t>
            </a:r>
          </a:p>
        </p:txBody>
      </p:sp>
      <p:sp>
        <p:nvSpPr>
          <p:cNvPr id="6" name="TextBox 5">
            <a:extLst>
              <a:ext uri="{FF2B5EF4-FFF2-40B4-BE49-F238E27FC236}">
                <a16:creationId xmlns:a16="http://schemas.microsoft.com/office/drawing/2014/main" id="{2D291CB8-5292-E247-B8D0-58EAF0CDECA5}"/>
              </a:ext>
            </a:extLst>
          </p:cNvPr>
          <p:cNvSpPr txBox="1"/>
          <p:nvPr/>
        </p:nvSpPr>
        <p:spPr>
          <a:xfrm>
            <a:off x="6740773"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Signs</a:t>
            </a:r>
          </a:p>
        </p:txBody>
      </p:sp>
      <p:sp>
        <p:nvSpPr>
          <p:cNvPr id="9" name="TextBox 8">
            <a:extLst>
              <a:ext uri="{FF2B5EF4-FFF2-40B4-BE49-F238E27FC236}">
                <a16:creationId xmlns:a16="http://schemas.microsoft.com/office/drawing/2014/main" id="{5B12DB7B-8690-DA4B-A41F-1D46590B34FD}"/>
              </a:ext>
            </a:extLst>
          </p:cNvPr>
          <p:cNvSpPr txBox="1"/>
          <p:nvPr/>
        </p:nvSpPr>
        <p:spPr>
          <a:xfrm>
            <a:off x="4647468"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Miracles</a:t>
            </a:r>
          </a:p>
        </p:txBody>
      </p:sp>
      <p:sp>
        <p:nvSpPr>
          <p:cNvPr id="10" name="TextBox 9">
            <a:extLst>
              <a:ext uri="{FF2B5EF4-FFF2-40B4-BE49-F238E27FC236}">
                <a16:creationId xmlns:a16="http://schemas.microsoft.com/office/drawing/2014/main" id="{CB4F6AFF-3E55-3843-B488-67965D5CC8E8}"/>
              </a:ext>
            </a:extLst>
          </p:cNvPr>
          <p:cNvSpPr txBox="1"/>
          <p:nvPr/>
        </p:nvSpPr>
        <p:spPr>
          <a:xfrm>
            <a:off x="2515337"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Wonder</a:t>
            </a:r>
          </a:p>
        </p:txBody>
      </p:sp>
      <p:sp>
        <p:nvSpPr>
          <p:cNvPr id="11" name="TextBox 10">
            <a:extLst>
              <a:ext uri="{FF2B5EF4-FFF2-40B4-BE49-F238E27FC236}">
                <a16:creationId xmlns:a16="http://schemas.microsoft.com/office/drawing/2014/main" id="{979C4498-ED79-234E-8D46-0DC86339401B}"/>
              </a:ext>
            </a:extLst>
          </p:cNvPr>
          <p:cNvSpPr txBox="1"/>
          <p:nvPr/>
        </p:nvSpPr>
        <p:spPr>
          <a:xfrm>
            <a:off x="422030" y="1107072"/>
            <a:ext cx="8299939"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Jesus crosses over to Capernaum</a:t>
            </a:r>
          </a:p>
        </p:txBody>
      </p:sp>
      <p:sp>
        <p:nvSpPr>
          <p:cNvPr id="12" name="TextBox 11">
            <a:extLst>
              <a:ext uri="{FF2B5EF4-FFF2-40B4-BE49-F238E27FC236}">
                <a16:creationId xmlns:a16="http://schemas.microsoft.com/office/drawing/2014/main" id="{6CB59BF2-B213-1C46-81D3-EBEB4597BDE9}"/>
              </a:ext>
            </a:extLst>
          </p:cNvPr>
          <p:cNvSpPr txBox="1"/>
          <p:nvPr/>
        </p:nvSpPr>
        <p:spPr>
          <a:xfrm>
            <a:off x="422032" y="2484136"/>
            <a:ext cx="1981198" cy="2894597"/>
          </a:xfrm>
          <a:prstGeom prst="rect">
            <a:avLst/>
          </a:prstGeom>
          <a:noFill/>
          <a:ln>
            <a:solidFill>
              <a:schemeClr val="bg1"/>
            </a:solidFill>
          </a:ln>
        </p:spPr>
        <p:txBody>
          <a:bodyPr wrap="square" rtlCol="0" anchor="ctr">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Jesus get</a:t>
            </a:r>
            <a:r>
              <a:rPr kumimoji="0" lang="en-US" sz="3200" b="0" i="0" u="none" strike="noStrike" kern="1200" cap="none" spc="0" normalizeH="0" noProof="0" dirty="0">
                <a:ln>
                  <a:noFill/>
                </a:ln>
                <a:solidFill>
                  <a:srgbClr val="FFC000">
                    <a:lumMod val="40000"/>
                    <a:lumOff val="60000"/>
                  </a:srgbClr>
                </a:solidFill>
                <a:effectLst/>
                <a:uLnTx/>
                <a:uFillTx/>
                <a:latin typeface="Calibri" panose="020F0502020204030204"/>
                <a:ea typeface="+mn-ea"/>
                <a:cs typeface="+mn-cs"/>
              </a:rPr>
              <a:t> into the disciples boat</a:t>
            </a:r>
            <a:endParaRPr kumimoji="0" lang="en-US" sz="32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2F8661ED-DBA2-8C4C-AD55-F6135622E923}"/>
              </a:ext>
            </a:extLst>
          </p:cNvPr>
          <p:cNvSpPr txBox="1"/>
          <p:nvPr/>
        </p:nvSpPr>
        <p:spPr>
          <a:xfrm>
            <a:off x="6740770" y="2484134"/>
            <a:ext cx="1981198" cy="2894597"/>
          </a:xfrm>
          <a:prstGeom prst="rect">
            <a:avLst/>
          </a:prstGeom>
          <a:noFill/>
          <a:ln>
            <a:solidFill>
              <a:schemeClr val="bg1"/>
            </a:solidFill>
          </a:ln>
        </p:spPr>
        <p:txBody>
          <a:bodyPr wrap="square" rtlCol="0">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Only Jesus can grant</a:t>
            </a:r>
            <a:r>
              <a:rPr kumimoji="0" lang="en-US" sz="2800" b="0" i="0" u="none" strike="noStrike" kern="1200" cap="none" spc="0" normalizeH="0" noProof="0" dirty="0">
                <a:ln>
                  <a:noFill/>
                </a:ln>
                <a:solidFill>
                  <a:srgbClr val="FFC000">
                    <a:lumMod val="40000"/>
                    <a:lumOff val="60000"/>
                  </a:srgbClr>
                </a:solidFill>
                <a:effectLst/>
                <a:uLnTx/>
                <a:uFillTx/>
                <a:latin typeface="Calibri" panose="020F0502020204030204"/>
                <a:ea typeface="+mn-ea"/>
                <a:cs typeface="+mn-cs"/>
              </a:rPr>
              <a:t> us safe passage to the other side</a:t>
            </a:r>
            <a:endPar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AF752ED2-C496-FE46-9C6C-94FAC73ACBEA}"/>
              </a:ext>
            </a:extLst>
          </p:cNvPr>
          <p:cNvSpPr txBox="1"/>
          <p:nvPr/>
        </p:nvSpPr>
        <p:spPr>
          <a:xfrm>
            <a:off x="4647468" y="2484135"/>
            <a:ext cx="1981198" cy="2894597"/>
          </a:xfrm>
          <a:prstGeom prst="rect">
            <a:avLst/>
          </a:prstGeom>
          <a:noFill/>
          <a:ln>
            <a:solidFill>
              <a:schemeClr val="bg1"/>
            </a:solidFill>
          </a:ln>
        </p:spPr>
        <p:txBody>
          <a:bodyPr wrap="square" rtlCol="0" anchor="ctr">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He walked</a:t>
            </a:r>
            <a:r>
              <a:rPr kumimoji="0" lang="en-US" sz="2800" b="0" i="0" u="none" strike="noStrike" kern="1200" cap="none" spc="0" normalizeH="0" noProof="0" dirty="0">
                <a:ln>
                  <a:noFill/>
                </a:ln>
                <a:solidFill>
                  <a:srgbClr val="FFC000">
                    <a:lumMod val="40000"/>
                    <a:lumOff val="60000"/>
                  </a:srgbClr>
                </a:solidFill>
                <a:effectLst/>
                <a:uLnTx/>
                <a:uFillTx/>
                <a:latin typeface="Calibri" panose="020F0502020204030204"/>
                <a:ea typeface="+mn-ea"/>
                <a:cs typeface="+mn-cs"/>
              </a:rPr>
              <a:t> on water to get there</a:t>
            </a:r>
            <a:endPar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2ECC1B00-4845-0B4F-9E84-CD948A850CF3}"/>
              </a:ext>
            </a:extLst>
          </p:cNvPr>
          <p:cNvSpPr txBox="1"/>
          <p:nvPr/>
        </p:nvSpPr>
        <p:spPr>
          <a:xfrm>
            <a:off x="2515337" y="2484135"/>
            <a:ext cx="1981198" cy="2894597"/>
          </a:xfrm>
          <a:prstGeom prst="rect">
            <a:avLst/>
          </a:prstGeom>
          <a:noFill/>
          <a:ln>
            <a:solidFill>
              <a:schemeClr val="bg1"/>
            </a:solidFill>
          </a:ln>
        </p:spPr>
        <p:txBody>
          <a:bodyPr wrap="square" rtlCol="0" anchor="ctr">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They were frightened</a:t>
            </a:r>
          </a:p>
        </p:txBody>
      </p:sp>
    </p:spTree>
    <p:extLst>
      <p:ext uri="{BB962C8B-B14F-4D97-AF65-F5344CB8AC3E}">
        <p14:creationId xmlns:p14="http://schemas.microsoft.com/office/powerpoint/2010/main" val="20026590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422033" y="1061863"/>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Works</a:t>
            </a:r>
          </a:p>
        </p:txBody>
      </p:sp>
      <p:sp>
        <p:nvSpPr>
          <p:cNvPr id="5" name="TextBox 4">
            <a:extLst>
              <a:ext uri="{FF2B5EF4-FFF2-40B4-BE49-F238E27FC236}">
                <a16:creationId xmlns:a16="http://schemas.microsoft.com/office/drawing/2014/main" id="{82D0E748-2018-5445-A6EE-EDD6AA543014}"/>
              </a:ext>
            </a:extLst>
          </p:cNvPr>
          <p:cNvSpPr txBox="1"/>
          <p:nvPr/>
        </p:nvSpPr>
        <p:spPr>
          <a:xfrm>
            <a:off x="422029" y="1901500"/>
            <a:ext cx="8299939" cy="3603950"/>
          </a:xfrm>
          <a:prstGeom prst="rect">
            <a:avLst/>
          </a:prstGeom>
          <a:noFill/>
          <a:ln>
            <a:solidFill>
              <a:schemeClr val="bg1"/>
            </a:solidFill>
          </a:ln>
        </p:spPr>
        <p:txBody>
          <a:bodyPr wrap="square" rtlCol="0">
            <a:noAutofit/>
          </a:bodyPr>
          <a:lstStyle/>
          <a:p>
            <a:pPr marL="457200" marR="0" lvl="0" indent="-457200" algn="l" defTabSz="4114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The sign was supposed to point to something beyond itself. It carries a purpose. </a:t>
            </a:r>
          </a:p>
          <a:p>
            <a:pPr marL="457200" marR="0" lvl="0" indent="-457200" algn="l" defTabSz="4114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They were supposed to legitimize the people being sent by God as messengers from the Lord. </a:t>
            </a:r>
          </a:p>
          <a:p>
            <a:pPr marL="914400" marR="0" lvl="1" indent="-457200" algn="l" defTabSz="4114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Part of the problem in Jesus’ day is they weren’t going to be led to any conclusions because they were predisposed to not believing</a:t>
            </a:r>
            <a:r>
              <a:rPr kumimoji="0" lang="en-US" sz="2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a:t>
            </a:r>
          </a:p>
          <a:p>
            <a:pPr marL="457200" marR="0" lvl="0" indent="-457200" algn="l" defTabSz="41148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2D291CB8-5292-E247-B8D0-58EAF0CDECA5}"/>
              </a:ext>
            </a:extLst>
          </p:cNvPr>
          <p:cNvSpPr txBox="1"/>
          <p:nvPr/>
        </p:nvSpPr>
        <p:spPr>
          <a:xfrm>
            <a:off x="6740770" y="1061865"/>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Signs</a:t>
            </a:r>
          </a:p>
        </p:txBody>
      </p:sp>
      <p:sp>
        <p:nvSpPr>
          <p:cNvPr id="9" name="TextBox 8">
            <a:extLst>
              <a:ext uri="{FF2B5EF4-FFF2-40B4-BE49-F238E27FC236}">
                <a16:creationId xmlns:a16="http://schemas.microsoft.com/office/drawing/2014/main" id="{5B12DB7B-8690-DA4B-A41F-1D46590B34FD}"/>
              </a:ext>
            </a:extLst>
          </p:cNvPr>
          <p:cNvSpPr txBox="1"/>
          <p:nvPr/>
        </p:nvSpPr>
        <p:spPr>
          <a:xfrm>
            <a:off x="4647468" y="1061866"/>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Miracles</a:t>
            </a:r>
          </a:p>
        </p:txBody>
      </p:sp>
      <p:sp>
        <p:nvSpPr>
          <p:cNvPr id="10" name="TextBox 9">
            <a:extLst>
              <a:ext uri="{FF2B5EF4-FFF2-40B4-BE49-F238E27FC236}">
                <a16:creationId xmlns:a16="http://schemas.microsoft.com/office/drawing/2014/main" id="{CB4F6AFF-3E55-3843-B488-67965D5CC8E8}"/>
              </a:ext>
            </a:extLst>
          </p:cNvPr>
          <p:cNvSpPr txBox="1"/>
          <p:nvPr/>
        </p:nvSpPr>
        <p:spPr>
          <a:xfrm>
            <a:off x="2554166" y="1061864"/>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Wonder</a:t>
            </a:r>
          </a:p>
        </p:txBody>
      </p:sp>
    </p:spTree>
    <p:extLst>
      <p:ext uri="{BB962C8B-B14F-4D97-AF65-F5344CB8AC3E}">
        <p14:creationId xmlns:p14="http://schemas.microsoft.com/office/powerpoint/2010/main" val="336896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11" name="TextBox 10">
            <a:extLst>
              <a:ext uri="{FF2B5EF4-FFF2-40B4-BE49-F238E27FC236}">
                <a16:creationId xmlns:a16="http://schemas.microsoft.com/office/drawing/2014/main" id="{979C4498-ED79-234E-8D46-0DC86339401B}"/>
              </a:ext>
            </a:extLst>
          </p:cNvPr>
          <p:cNvSpPr txBox="1"/>
          <p:nvPr/>
        </p:nvSpPr>
        <p:spPr>
          <a:xfrm>
            <a:off x="422030" y="1107072"/>
            <a:ext cx="8299939"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Rejection of Jesus’ signs</a:t>
            </a:r>
          </a:p>
        </p:txBody>
      </p:sp>
      <p:sp>
        <p:nvSpPr>
          <p:cNvPr id="12" name="TextBox 11">
            <a:extLst>
              <a:ext uri="{FF2B5EF4-FFF2-40B4-BE49-F238E27FC236}">
                <a16:creationId xmlns:a16="http://schemas.microsoft.com/office/drawing/2014/main" id="{6CB59BF2-B213-1C46-81D3-EBEB4597BDE9}"/>
              </a:ext>
            </a:extLst>
          </p:cNvPr>
          <p:cNvSpPr txBox="1"/>
          <p:nvPr/>
        </p:nvSpPr>
        <p:spPr>
          <a:xfrm>
            <a:off x="190500" y="2002243"/>
            <a:ext cx="2800350" cy="3465107"/>
          </a:xfrm>
          <a:prstGeom prst="rect">
            <a:avLst/>
          </a:prstGeom>
          <a:noFill/>
          <a:ln>
            <a:solidFill>
              <a:schemeClr val="bg1"/>
            </a:solidFill>
          </a:ln>
        </p:spPr>
        <p:txBody>
          <a:bodyPr wrap="square" rtlCol="0" anchor="ctr">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Some see it, marveled and that’s it. They go home unchanged. </a:t>
            </a:r>
          </a:p>
        </p:txBody>
      </p:sp>
      <p:sp>
        <p:nvSpPr>
          <p:cNvPr id="14" name="TextBox 13">
            <a:extLst>
              <a:ext uri="{FF2B5EF4-FFF2-40B4-BE49-F238E27FC236}">
                <a16:creationId xmlns:a16="http://schemas.microsoft.com/office/drawing/2014/main" id="{AF752ED2-C496-FE46-9C6C-94FAC73ACBEA}"/>
              </a:ext>
            </a:extLst>
          </p:cNvPr>
          <p:cNvSpPr txBox="1"/>
          <p:nvPr/>
        </p:nvSpPr>
        <p:spPr>
          <a:xfrm>
            <a:off x="6167796" y="2013657"/>
            <a:ext cx="2800350" cy="3453693"/>
          </a:xfrm>
          <a:prstGeom prst="rect">
            <a:avLst/>
          </a:prstGeom>
          <a:noFill/>
          <a:ln>
            <a:solidFill>
              <a:schemeClr val="bg1"/>
            </a:solidFill>
          </a:ln>
        </p:spPr>
        <p:txBody>
          <a:bodyPr wrap="square" rtlCol="0" anchor="ctr">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Others see it, probably believe but refuse it because they prefer the glory that comes from man</a:t>
            </a:r>
          </a:p>
        </p:txBody>
      </p:sp>
      <p:sp>
        <p:nvSpPr>
          <p:cNvPr id="15" name="TextBox 14">
            <a:extLst>
              <a:ext uri="{FF2B5EF4-FFF2-40B4-BE49-F238E27FC236}">
                <a16:creationId xmlns:a16="http://schemas.microsoft.com/office/drawing/2014/main" id="{2ECC1B00-4845-0B4F-9E84-CD948A850CF3}"/>
              </a:ext>
            </a:extLst>
          </p:cNvPr>
          <p:cNvSpPr txBox="1"/>
          <p:nvPr/>
        </p:nvSpPr>
        <p:spPr>
          <a:xfrm>
            <a:off x="3179148" y="2013657"/>
            <a:ext cx="2800350" cy="3453693"/>
          </a:xfrm>
          <a:prstGeom prst="rect">
            <a:avLst/>
          </a:prstGeom>
          <a:noFill/>
          <a:ln>
            <a:solidFill>
              <a:schemeClr val="bg1"/>
            </a:solidFill>
          </a:ln>
        </p:spPr>
        <p:txBody>
          <a:bodyPr wrap="square" rtlCol="0" anchor="ctr">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Others see it and think that the sign is the destination. And never arrive to where they’re supposed to go. </a:t>
            </a:r>
          </a:p>
        </p:txBody>
      </p:sp>
    </p:spTree>
    <p:extLst>
      <p:ext uri="{BB962C8B-B14F-4D97-AF65-F5344CB8AC3E}">
        <p14:creationId xmlns:p14="http://schemas.microsoft.com/office/powerpoint/2010/main" val="1474252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FA-1986-9248-B1C9-5D3ACF699B24}"/>
              </a:ext>
            </a:extLst>
          </p:cNvPr>
          <p:cNvSpPr>
            <a:spLocks noGrp="1"/>
          </p:cNvSpPr>
          <p:nvPr>
            <p:ph type="ctrTitle"/>
          </p:nvPr>
        </p:nvSpPr>
        <p:spPr>
          <a:xfrm>
            <a:off x="1485900" y="0"/>
            <a:ext cx="6172200" cy="1790700"/>
          </a:xfrm>
        </p:spPr>
        <p:txBody>
          <a:bodyPr>
            <a:normAutofit/>
          </a:bodyPr>
          <a:lstStyle/>
          <a:p>
            <a:r>
              <a:rPr lang="en-US" sz="6000" dirty="0">
                <a:solidFill>
                  <a:schemeClr val="bg1"/>
                </a:solidFill>
              </a:rPr>
              <a:t>Gospel of John</a:t>
            </a:r>
          </a:p>
        </p:txBody>
      </p:sp>
      <p:sp>
        <p:nvSpPr>
          <p:cNvPr id="3" name="Subtitle 2">
            <a:extLst>
              <a:ext uri="{FF2B5EF4-FFF2-40B4-BE49-F238E27FC236}">
                <a16:creationId xmlns:a16="http://schemas.microsoft.com/office/drawing/2014/main" id="{E794210B-07BF-1D49-9147-8010E5ACDEAD}"/>
              </a:ext>
            </a:extLst>
          </p:cNvPr>
          <p:cNvSpPr>
            <a:spLocks noGrp="1"/>
          </p:cNvSpPr>
          <p:nvPr>
            <p:ph type="subTitle" idx="1"/>
          </p:nvPr>
        </p:nvSpPr>
        <p:spPr>
          <a:xfrm>
            <a:off x="1485900" y="1790700"/>
            <a:ext cx="6172200" cy="1716210"/>
          </a:xfrm>
        </p:spPr>
        <p:txBody>
          <a:bodyPr>
            <a:normAutofit/>
          </a:bodyPr>
          <a:lstStyle/>
          <a:p>
            <a:r>
              <a:rPr lang="en-US" sz="2800" dirty="0">
                <a:solidFill>
                  <a:schemeClr val="bg1"/>
                </a:solidFill>
              </a:rPr>
              <a:t>6:21-72 </a:t>
            </a:r>
            <a:r>
              <a:rPr lang="en-US" sz="1500" dirty="0">
                <a:solidFill>
                  <a:schemeClr val="bg1"/>
                </a:solidFill>
              </a:rPr>
              <a:t> (hopefully) </a:t>
            </a:r>
            <a:r>
              <a:rPr lang="en-US" sz="1500" dirty="0">
                <a:solidFill>
                  <a:schemeClr val="bg1"/>
                </a:solidFill>
                <a:sym typeface="Wingdings" pitchFamily="2" charset="2"/>
              </a:rPr>
              <a:t></a:t>
            </a:r>
            <a:endParaRPr lang="en-US" sz="2800" dirty="0">
              <a:solidFill>
                <a:schemeClr val="bg1"/>
              </a:solidFill>
            </a:endParaRPr>
          </a:p>
          <a:p>
            <a:r>
              <a:rPr lang="en-US" sz="2800" dirty="0">
                <a:solidFill>
                  <a:schemeClr val="bg1"/>
                </a:solidFill>
              </a:rPr>
              <a:t>Jesus’ bread of life discourse</a:t>
            </a:r>
          </a:p>
        </p:txBody>
      </p:sp>
      <p:sp>
        <p:nvSpPr>
          <p:cNvPr id="4" name="TextBox 3">
            <a:extLst>
              <a:ext uri="{FF2B5EF4-FFF2-40B4-BE49-F238E27FC236}">
                <a16:creationId xmlns:a16="http://schemas.microsoft.com/office/drawing/2014/main" id="{65B09133-C349-DD41-8E7F-B86F52DFBC77}"/>
              </a:ext>
            </a:extLst>
          </p:cNvPr>
          <p:cNvSpPr txBox="1"/>
          <p:nvPr/>
        </p:nvSpPr>
        <p:spPr>
          <a:xfrm>
            <a:off x="1281793" y="3077597"/>
            <a:ext cx="6580414" cy="1200329"/>
          </a:xfrm>
          <a:prstGeom prst="rect">
            <a:avLst/>
          </a:prstGeom>
          <a:noFill/>
          <a:ln>
            <a:solidFill>
              <a:schemeClr val="bg1"/>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249573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422032"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Works</a:t>
            </a:r>
          </a:p>
        </p:txBody>
      </p:sp>
      <p:sp>
        <p:nvSpPr>
          <p:cNvPr id="6" name="TextBox 5">
            <a:extLst>
              <a:ext uri="{FF2B5EF4-FFF2-40B4-BE49-F238E27FC236}">
                <a16:creationId xmlns:a16="http://schemas.microsoft.com/office/drawing/2014/main" id="{2D291CB8-5292-E247-B8D0-58EAF0CDECA5}"/>
              </a:ext>
            </a:extLst>
          </p:cNvPr>
          <p:cNvSpPr txBox="1"/>
          <p:nvPr/>
        </p:nvSpPr>
        <p:spPr>
          <a:xfrm>
            <a:off x="6740773"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Signs</a:t>
            </a:r>
          </a:p>
        </p:txBody>
      </p:sp>
      <p:sp>
        <p:nvSpPr>
          <p:cNvPr id="9" name="TextBox 8">
            <a:extLst>
              <a:ext uri="{FF2B5EF4-FFF2-40B4-BE49-F238E27FC236}">
                <a16:creationId xmlns:a16="http://schemas.microsoft.com/office/drawing/2014/main" id="{5B12DB7B-8690-DA4B-A41F-1D46590B34FD}"/>
              </a:ext>
            </a:extLst>
          </p:cNvPr>
          <p:cNvSpPr txBox="1"/>
          <p:nvPr/>
        </p:nvSpPr>
        <p:spPr>
          <a:xfrm>
            <a:off x="4647468"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Miracles</a:t>
            </a:r>
          </a:p>
        </p:txBody>
      </p:sp>
      <p:sp>
        <p:nvSpPr>
          <p:cNvPr id="10" name="TextBox 9">
            <a:extLst>
              <a:ext uri="{FF2B5EF4-FFF2-40B4-BE49-F238E27FC236}">
                <a16:creationId xmlns:a16="http://schemas.microsoft.com/office/drawing/2014/main" id="{CB4F6AFF-3E55-3843-B488-67965D5CC8E8}"/>
              </a:ext>
            </a:extLst>
          </p:cNvPr>
          <p:cNvSpPr txBox="1"/>
          <p:nvPr/>
        </p:nvSpPr>
        <p:spPr>
          <a:xfrm>
            <a:off x="2515337" y="1691847"/>
            <a:ext cx="1981198"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Wonder</a:t>
            </a:r>
          </a:p>
        </p:txBody>
      </p:sp>
      <p:sp>
        <p:nvSpPr>
          <p:cNvPr id="11" name="TextBox 10">
            <a:extLst>
              <a:ext uri="{FF2B5EF4-FFF2-40B4-BE49-F238E27FC236}">
                <a16:creationId xmlns:a16="http://schemas.microsoft.com/office/drawing/2014/main" id="{979C4498-ED79-234E-8D46-0DC86339401B}"/>
              </a:ext>
            </a:extLst>
          </p:cNvPr>
          <p:cNvSpPr txBox="1"/>
          <p:nvPr/>
        </p:nvSpPr>
        <p:spPr>
          <a:xfrm>
            <a:off x="422030" y="1107072"/>
            <a:ext cx="8299939" cy="58477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Jesus and the 5,000</a:t>
            </a:r>
          </a:p>
        </p:txBody>
      </p:sp>
      <p:sp>
        <p:nvSpPr>
          <p:cNvPr id="12" name="TextBox 11">
            <a:extLst>
              <a:ext uri="{FF2B5EF4-FFF2-40B4-BE49-F238E27FC236}">
                <a16:creationId xmlns:a16="http://schemas.microsoft.com/office/drawing/2014/main" id="{6CB59BF2-B213-1C46-81D3-EBEB4597BDE9}"/>
              </a:ext>
            </a:extLst>
          </p:cNvPr>
          <p:cNvSpPr txBox="1"/>
          <p:nvPr/>
        </p:nvSpPr>
        <p:spPr>
          <a:xfrm>
            <a:off x="422032" y="2484136"/>
            <a:ext cx="1981198" cy="2894597"/>
          </a:xfrm>
          <a:prstGeom prst="rect">
            <a:avLst/>
          </a:prstGeom>
          <a:noFill/>
          <a:ln>
            <a:solidFill>
              <a:schemeClr val="bg1"/>
            </a:solidFill>
          </a:ln>
        </p:spPr>
        <p:txBody>
          <a:bodyPr wrap="square" rtlCol="0">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Jesus feeds 5,000 people</a:t>
            </a:r>
          </a:p>
        </p:txBody>
      </p:sp>
      <p:sp>
        <p:nvSpPr>
          <p:cNvPr id="13" name="TextBox 12">
            <a:extLst>
              <a:ext uri="{FF2B5EF4-FFF2-40B4-BE49-F238E27FC236}">
                <a16:creationId xmlns:a16="http://schemas.microsoft.com/office/drawing/2014/main" id="{2F8661ED-DBA2-8C4C-AD55-F6135622E923}"/>
              </a:ext>
            </a:extLst>
          </p:cNvPr>
          <p:cNvSpPr txBox="1"/>
          <p:nvPr/>
        </p:nvSpPr>
        <p:spPr>
          <a:xfrm>
            <a:off x="6740770" y="2484134"/>
            <a:ext cx="1981198" cy="2894597"/>
          </a:xfrm>
          <a:prstGeom prst="rect">
            <a:avLst/>
          </a:prstGeom>
          <a:noFill/>
          <a:ln>
            <a:solidFill>
              <a:schemeClr val="bg1"/>
            </a:solidFill>
          </a:ln>
        </p:spPr>
        <p:txBody>
          <a:bodyPr wrap="square" rtlCol="0">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a:t>
            </a:r>
            <a:endParaRPr kumimoji="0" lang="en-US" sz="20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AF752ED2-C496-FE46-9C6C-94FAC73ACBEA}"/>
              </a:ext>
            </a:extLst>
          </p:cNvPr>
          <p:cNvSpPr txBox="1"/>
          <p:nvPr/>
        </p:nvSpPr>
        <p:spPr>
          <a:xfrm>
            <a:off x="4647468" y="2484135"/>
            <a:ext cx="1981198" cy="2894597"/>
          </a:xfrm>
          <a:prstGeom prst="rect">
            <a:avLst/>
          </a:prstGeom>
          <a:noFill/>
          <a:ln>
            <a:solidFill>
              <a:schemeClr val="bg1"/>
            </a:solidFill>
          </a:ln>
        </p:spPr>
        <p:txBody>
          <a:bodyPr wrap="square" rtlCol="0">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…five barley loaves and two fish, but what are these for so many</a:t>
            </a:r>
          </a:p>
        </p:txBody>
      </p:sp>
      <p:sp>
        <p:nvSpPr>
          <p:cNvPr id="15" name="TextBox 14">
            <a:extLst>
              <a:ext uri="{FF2B5EF4-FFF2-40B4-BE49-F238E27FC236}">
                <a16:creationId xmlns:a16="http://schemas.microsoft.com/office/drawing/2014/main" id="{2ECC1B00-4845-0B4F-9E84-CD948A850CF3}"/>
              </a:ext>
            </a:extLst>
          </p:cNvPr>
          <p:cNvSpPr txBox="1"/>
          <p:nvPr/>
        </p:nvSpPr>
        <p:spPr>
          <a:xfrm>
            <a:off x="2515337" y="2484135"/>
            <a:ext cx="1981198" cy="2894597"/>
          </a:xfrm>
          <a:prstGeom prst="rect">
            <a:avLst/>
          </a:prstGeom>
          <a:noFill/>
          <a:ln>
            <a:solidFill>
              <a:schemeClr val="bg1"/>
            </a:solidFill>
          </a:ln>
        </p:spPr>
        <p:txBody>
          <a:bodyPr wrap="square" rtlCol="0">
            <a:no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C000">
                    <a:lumMod val="40000"/>
                    <a:lumOff val="60000"/>
                  </a:srgbClr>
                </a:solidFill>
                <a:effectLst/>
                <a:uLnTx/>
                <a:uFillTx/>
                <a:latin typeface="Calibri" panose="020F0502020204030204"/>
                <a:ea typeface="+mn-ea"/>
                <a:cs typeface="+mn-cs"/>
              </a:rPr>
              <a:t>they said, "This is truly the Prophet …</a:t>
            </a:r>
          </a:p>
        </p:txBody>
      </p:sp>
    </p:spTree>
    <p:extLst>
      <p:ext uri="{BB962C8B-B14F-4D97-AF65-F5344CB8AC3E}">
        <p14:creationId xmlns:p14="http://schemas.microsoft.com/office/powerpoint/2010/main" val="3761078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 25 When they found Him on the other side of the sea, they said to Him, "Rabbi, when did You get here?"26 Jesus answered them and said, "Truly, truly, I say to you, you seek Me, not because you saw signs, but because you ate of the loaves and were filled. 27 "Do not work for the food which perishes, but for the food which endures to eternal life, which the Son of Man will give to you, for on Him the Father, God, has set His seal." 28 Therefore they said to Him, "What shall we do, so that we may work the works of God?" 29 Jesus answered and said to them, "This is the work of God, that you believe in Him whom He has sent."</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 Multitudes</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srgbClr val="FFC000">
                    <a:lumMod val="20000"/>
                    <a:lumOff val="80000"/>
                  </a:srgbClr>
                </a:solidFill>
                <a:latin typeface="Calibri" panose="020F0502020204030204"/>
              </a:rPr>
              <a:t>What’s Jesus’ response to their question in 25?</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30628" y="2586276"/>
            <a:ext cx="2362201"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They saw but didn’t see</a:t>
            </a:r>
          </a:p>
        </p:txBody>
      </p:sp>
      <p:sp>
        <p:nvSpPr>
          <p:cNvPr id="10" name="TextBox 9">
            <a:extLst>
              <a:ext uri="{FF2B5EF4-FFF2-40B4-BE49-F238E27FC236}">
                <a16:creationId xmlns:a16="http://schemas.microsoft.com/office/drawing/2014/main" id="{27E231FE-29A5-664D-817D-E8121F6D6202}"/>
              </a:ext>
            </a:extLst>
          </p:cNvPr>
          <p:cNvSpPr txBox="1"/>
          <p:nvPr/>
        </p:nvSpPr>
        <p:spPr>
          <a:xfrm>
            <a:off x="130627" y="3343406"/>
            <a:ext cx="2362202"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There are two kinds of foods </a:t>
            </a:r>
          </a:p>
        </p:txBody>
      </p:sp>
      <p:sp>
        <p:nvSpPr>
          <p:cNvPr id="11" name="TextBox 10">
            <a:extLst>
              <a:ext uri="{FF2B5EF4-FFF2-40B4-BE49-F238E27FC236}">
                <a16:creationId xmlns:a16="http://schemas.microsoft.com/office/drawing/2014/main" id="{82B1C6BD-A532-4546-A539-E1573B362698}"/>
              </a:ext>
            </a:extLst>
          </p:cNvPr>
          <p:cNvSpPr txBox="1"/>
          <p:nvPr/>
        </p:nvSpPr>
        <p:spPr>
          <a:xfrm>
            <a:off x="130627" y="4100536"/>
            <a:ext cx="2362202"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chemeClr val="bg1"/>
                </a:solidFill>
                <a:effectLst/>
                <a:uLnTx/>
                <a:uFillTx/>
                <a:latin typeface="Calibri" panose="020F0502020204030204"/>
                <a:ea typeface="+mn-ea"/>
                <a:cs typeface="+mn-cs"/>
              </a:rPr>
              <a:t>The way we cultivate this living bread is by doing the work of God. </a:t>
            </a:r>
          </a:p>
        </p:txBody>
      </p:sp>
    </p:spTree>
    <p:extLst>
      <p:ext uri="{BB962C8B-B14F-4D97-AF65-F5344CB8AC3E}">
        <p14:creationId xmlns:p14="http://schemas.microsoft.com/office/powerpoint/2010/main" val="3671235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30 So they said to Him, "What then do You do for a sign, so that we may see, and believe You? What work do You perform? 31 "Our fathers ate the manna in the wilderness; as it is written, 'HE GAVE THEM BREAD OUT OF HEAVEN TO EAT.'" 32 Jesus then said to them, "Truly, truly, I say to you, it is not Moses who has given you the bread out of heaven, but it is My Father who gives you the true bread out of heaven. 33 "For the bread of God is that which comes down out of heaven, and gives life to the world." 34 Then they said to Him, "Lord, always give us this bread."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Jesus + Multitudes</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You want us to</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work, what do </a:t>
            </a:r>
            <a:r>
              <a:rPr kumimoji="0" lang="en-US" sz="2160" b="0" i="0" u="none" strike="noStrike" kern="1200" cap="none" spc="0" normalizeH="0" noProof="0" dirty="0" err="1">
                <a:ln>
                  <a:noFill/>
                </a:ln>
                <a:solidFill>
                  <a:srgbClr val="FFC000">
                    <a:lumMod val="20000"/>
                    <a:lumOff val="80000"/>
                  </a:srgbClr>
                </a:solidFill>
                <a:effectLst/>
                <a:uLnTx/>
                <a:uFillTx/>
                <a:latin typeface="Calibri" panose="020F0502020204030204"/>
                <a:ea typeface="+mn-ea"/>
                <a:cs typeface="+mn-cs"/>
              </a:rPr>
              <a:t>Yo</a:t>
            </a:r>
            <a:r>
              <a:rPr lang="en-US" sz="2160" dirty="0">
                <a:solidFill>
                  <a:srgbClr val="FFC000">
                    <a:lumMod val="20000"/>
                    <a:lumOff val="80000"/>
                  </a:srgbClr>
                </a:solidFill>
                <a:latin typeface="Calibri" panose="020F0502020204030204"/>
              </a:rPr>
              <a:t>u do?</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30628" y="2586276"/>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Jesus corrects their misconception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27E231FE-29A5-664D-817D-E8121F6D6202}"/>
              </a:ext>
            </a:extLst>
          </p:cNvPr>
          <p:cNvSpPr txBox="1"/>
          <p:nvPr/>
        </p:nvSpPr>
        <p:spPr>
          <a:xfrm>
            <a:off x="130627" y="3343406"/>
            <a:ext cx="2351313" cy="208672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All 3 breads come from the same source: </a:t>
            </a:r>
          </a:p>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noProof="0" dirty="0">
                <a:solidFill>
                  <a:srgbClr val="FFC000">
                    <a:lumMod val="20000"/>
                    <a:lumOff val="80000"/>
                  </a:srgbClr>
                </a:solidFill>
                <a:latin typeface="Calibri" panose="020F0502020204030204"/>
              </a:rPr>
              <a:t>- Manna</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dirty="0">
                <a:ln>
                  <a:noFill/>
                </a:ln>
                <a:solidFill>
                  <a:srgbClr val="FFC000">
                    <a:lumMod val="20000"/>
                    <a:lumOff val="80000"/>
                  </a:srgbClr>
                </a:solidFill>
                <a:effectLst/>
                <a:uLnTx/>
                <a:uFillTx/>
                <a:latin typeface="Calibri" panose="020F0502020204030204"/>
                <a:ea typeface="+mn-ea"/>
                <a:cs typeface="+mn-cs"/>
              </a:rPr>
              <a:t>-</a:t>
            </a:r>
            <a:r>
              <a:rPr kumimoji="0" lang="en-US" sz="2160" b="0" i="0" u="none" strike="noStrike" kern="1200" cap="none" spc="0" normalizeH="0" dirty="0">
                <a:ln>
                  <a:noFill/>
                </a:ln>
                <a:solidFill>
                  <a:srgbClr val="FFC000">
                    <a:lumMod val="20000"/>
                    <a:lumOff val="80000"/>
                  </a:srgbClr>
                </a:solidFill>
                <a:effectLst/>
                <a:uLnTx/>
                <a:uFillTx/>
                <a:latin typeface="Calibri" panose="020F0502020204030204"/>
                <a:ea typeface="+mn-ea"/>
                <a:cs typeface="+mn-cs"/>
              </a:rPr>
              <a:t> Bread from 5,000</a:t>
            </a:r>
          </a:p>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baseline="0" noProof="0" dirty="0">
                <a:solidFill>
                  <a:srgbClr val="FFC000">
                    <a:lumMod val="20000"/>
                    <a:lumOff val="80000"/>
                  </a:srgbClr>
                </a:solidFill>
                <a:latin typeface="Calibri" panose="020F0502020204030204"/>
              </a:rPr>
              <a:t>-</a:t>
            </a:r>
            <a:r>
              <a:rPr lang="en-US" sz="2160" noProof="0" dirty="0">
                <a:solidFill>
                  <a:srgbClr val="FFC000">
                    <a:lumMod val="20000"/>
                    <a:lumOff val="80000"/>
                  </a:srgbClr>
                </a:solidFill>
                <a:latin typeface="Calibri" panose="020F0502020204030204"/>
              </a:rPr>
              <a:t> </a:t>
            </a:r>
            <a:r>
              <a:rPr lang="en-US" sz="2160" noProof="0" dirty="0" err="1">
                <a:solidFill>
                  <a:srgbClr val="FFC000">
                    <a:lumMod val="20000"/>
                    <a:lumOff val="80000"/>
                  </a:srgbClr>
                </a:solidFill>
                <a:latin typeface="Calibri" panose="020F0502020204030204"/>
              </a:rPr>
              <a:t>Livin</a:t>
            </a:r>
            <a:r>
              <a:rPr lang="en-US" sz="2160" dirty="0">
                <a:solidFill>
                  <a:srgbClr val="FFC000">
                    <a:lumMod val="20000"/>
                    <a:lumOff val="80000"/>
                  </a:srgbClr>
                </a:solidFill>
                <a:latin typeface="Calibri" panose="020F0502020204030204"/>
              </a:rPr>
              <a:t>g bread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5289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628900" y="1081248"/>
            <a:ext cx="6515099" cy="4633751"/>
          </a:xfrm>
        </p:spPr>
        <p:txBody>
          <a:bodyPr>
            <a:noAutofit/>
          </a:bodyPr>
          <a:lstStyle/>
          <a:p>
            <a:pPr marL="0" indent="0" algn="ctr">
              <a:buNone/>
            </a:pPr>
            <a:r>
              <a:rPr lang="en-US" sz="2400" dirty="0">
                <a:solidFill>
                  <a:schemeClr val="bg1"/>
                </a:solidFill>
                <a:latin typeface="Calibri" panose="020F0502020204030204" pitchFamily="34" charset="0"/>
                <a:cs typeface="Calibri" panose="020F0502020204030204" pitchFamily="34" charset="0"/>
              </a:rPr>
              <a:t>35 Jesus said to them, "I am the bread of life; he who comes to Me will not hunger, and he who believes in Me will never thirst. 36 "But I said to you that you have seen Me, and yet do not believe. 37 "All that the Father gives Me will come to Me, and the one who comes to Me I will certainly not cast out. 38 "For I have come down from heaven, not to do My own will, but the will of Him who sent Me. 39 "This is the will of Him who sent Me, that of all that He has given Me I lose nothing, but raise it up on the last day. 40 "For this is the will of My Father, that everyone who beholds the Son and believes in Him will have eternal life, and I Myself will raise him up on the last day."</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Receiving Living Bread</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836063"/>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Receiving Jesus</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 Receiving bread</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30629" y="2593193"/>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Repeats</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what He says in Jerusalem in John 5</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27E231FE-29A5-664D-817D-E8121F6D6202}"/>
              </a:ext>
            </a:extLst>
          </p:cNvPr>
          <p:cNvSpPr txBox="1"/>
          <p:nvPr/>
        </p:nvSpPr>
        <p:spPr>
          <a:xfrm>
            <a:off x="130629" y="3666571"/>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srgbClr val="FFC000">
                    <a:lumMod val="20000"/>
                    <a:lumOff val="80000"/>
                  </a:srgbClr>
                </a:solidFill>
                <a:latin typeface="Calibri" panose="020F0502020204030204"/>
              </a:rPr>
              <a:t>Consuming this bread leads to not just life today but also on the last day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3291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2253</Words>
  <Application>Microsoft Macintosh PowerPoint</Application>
  <PresentationFormat>On-screen Show (16:10)</PresentationFormat>
  <Paragraphs>97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Gospel of 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cp:revision>
  <dcterms:created xsi:type="dcterms:W3CDTF">2021-11-28T00:23:34Z</dcterms:created>
  <dcterms:modified xsi:type="dcterms:W3CDTF">2021-11-28T03:32:26Z</dcterms:modified>
</cp:coreProperties>
</file>